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diagrams/drawing2.xml" ContentType="application/vnd.ms-office.drawingml.diagramDrawing+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diagrams/colors2.xml" ContentType="application/vnd.openxmlformats-officedocument.drawingml.diagramColors+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ms-office.legacyDiagramTex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diagrams/layout2.xml" ContentType="application/vnd.openxmlformats-officedocument.drawingml.diagram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legacyDocTextInfo.bin" ContentType="application/vnd.ms-office.legacyDocTextInfo"/>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72"/>
  </p:notesMasterIdLst>
  <p:sldIdLst>
    <p:sldId id="256" r:id="rId2"/>
    <p:sldId id="276" r:id="rId3"/>
    <p:sldId id="277" r:id="rId4"/>
    <p:sldId id="279" r:id="rId5"/>
    <p:sldId id="280" r:id="rId6"/>
    <p:sldId id="281" r:id="rId7"/>
    <p:sldId id="258" r:id="rId8"/>
    <p:sldId id="282" r:id="rId9"/>
    <p:sldId id="284" r:id="rId10"/>
    <p:sldId id="260" r:id="rId11"/>
    <p:sldId id="285" r:id="rId12"/>
    <p:sldId id="286" r:id="rId13"/>
    <p:sldId id="287" r:id="rId14"/>
    <p:sldId id="288" r:id="rId15"/>
    <p:sldId id="263" r:id="rId16"/>
    <p:sldId id="292" r:id="rId17"/>
    <p:sldId id="291" r:id="rId18"/>
    <p:sldId id="262" r:id="rId19"/>
    <p:sldId id="293" r:id="rId20"/>
    <p:sldId id="294" r:id="rId21"/>
    <p:sldId id="270" r:id="rId22"/>
    <p:sldId id="300" r:id="rId23"/>
    <p:sldId id="271" r:id="rId24"/>
    <p:sldId id="272" r:id="rId25"/>
    <p:sldId id="274" r:id="rId26"/>
    <p:sldId id="301" r:id="rId27"/>
    <p:sldId id="302" r:id="rId28"/>
    <p:sldId id="303" r:id="rId29"/>
    <p:sldId id="304" r:id="rId30"/>
    <p:sldId id="306" r:id="rId31"/>
    <p:sldId id="307" r:id="rId32"/>
    <p:sldId id="305" r:id="rId33"/>
    <p:sldId id="295" r:id="rId34"/>
    <p:sldId id="296" r:id="rId35"/>
    <p:sldId id="297" r:id="rId36"/>
    <p:sldId id="308" r:id="rId37"/>
    <p:sldId id="309" r:id="rId38"/>
    <p:sldId id="310" r:id="rId39"/>
    <p:sldId id="311" r:id="rId40"/>
    <p:sldId id="312" r:id="rId41"/>
    <p:sldId id="313" r:id="rId42"/>
    <p:sldId id="314" r:id="rId43"/>
    <p:sldId id="315" r:id="rId44"/>
    <p:sldId id="316" r:id="rId45"/>
    <p:sldId id="317" r:id="rId46"/>
    <p:sldId id="318" r:id="rId47"/>
    <p:sldId id="319" r:id="rId48"/>
    <p:sldId id="320" r:id="rId49"/>
    <p:sldId id="321" r:id="rId50"/>
    <p:sldId id="322" r:id="rId51"/>
    <p:sldId id="323" r:id="rId52"/>
    <p:sldId id="324" r:id="rId53"/>
    <p:sldId id="325" r:id="rId54"/>
    <p:sldId id="326" r:id="rId55"/>
    <p:sldId id="327" r:id="rId56"/>
    <p:sldId id="328" r:id="rId57"/>
    <p:sldId id="329" r:id="rId58"/>
    <p:sldId id="330" r:id="rId59"/>
    <p:sldId id="331" r:id="rId60"/>
    <p:sldId id="332" r:id="rId61"/>
    <p:sldId id="333" r:id="rId62"/>
    <p:sldId id="334" r:id="rId63"/>
    <p:sldId id="335" r:id="rId64"/>
    <p:sldId id="336" r:id="rId65"/>
    <p:sldId id="337" r:id="rId66"/>
    <p:sldId id="338" r:id="rId67"/>
    <p:sldId id="339" r:id="rId68"/>
    <p:sldId id="340" r:id="rId69"/>
    <p:sldId id="341" r:id="rId70"/>
    <p:sldId id="342" r:id="rId7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2" d="100"/>
          <a:sy n="72" d="100"/>
        </p:scale>
        <p:origin x="-110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microsoft.com/office/2006/relationships/legacyDocTextInfo" Target="legacyDocTextInfo.bin"/><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19F3A9-E6AA-4AD3-90A8-BE2BC07341D1}"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257BCBD0-83AE-4215-9BAE-00F43BBA7D71}">
      <dgm:prSet phldrT="[Text]"/>
      <dgm:spPr/>
      <dgm:t>
        <a:bodyPr/>
        <a:lstStyle/>
        <a:p>
          <a:r>
            <a:rPr lang="en-US" dirty="0" err="1" smtClean="0"/>
            <a:t>Kế</a:t>
          </a:r>
          <a:r>
            <a:rPr lang="en-US" dirty="0" smtClean="0"/>
            <a:t> </a:t>
          </a:r>
          <a:r>
            <a:rPr lang="en-US" dirty="0" err="1" smtClean="0"/>
            <a:t>toán</a:t>
          </a:r>
          <a:r>
            <a:rPr lang="en-US" dirty="0" smtClean="0"/>
            <a:t> </a:t>
          </a:r>
          <a:r>
            <a:rPr lang="en-US" dirty="0" err="1" smtClean="0"/>
            <a:t>tài</a:t>
          </a:r>
          <a:r>
            <a:rPr lang="en-US" dirty="0" smtClean="0"/>
            <a:t> </a:t>
          </a:r>
          <a:r>
            <a:rPr lang="en-US" dirty="0" err="1" smtClean="0"/>
            <a:t>chính</a:t>
          </a:r>
          <a:endParaRPr lang="en-US" dirty="0"/>
        </a:p>
      </dgm:t>
    </dgm:pt>
    <dgm:pt modelId="{FC4FE15F-F754-4854-ADAB-1DF08B1C0269}" type="parTrans" cxnId="{D427ECA4-F516-4B41-A7F2-25C201CA7B68}">
      <dgm:prSet/>
      <dgm:spPr/>
      <dgm:t>
        <a:bodyPr/>
        <a:lstStyle/>
        <a:p>
          <a:endParaRPr lang="en-US"/>
        </a:p>
      </dgm:t>
    </dgm:pt>
    <dgm:pt modelId="{D5EF129B-6191-4320-ACB0-C1F5443A53A2}" type="sibTrans" cxnId="{D427ECA4-F516-4B41-A7F2-25C201CA7B68}">
      <dgm:prSet/>
      <dgm:spPr/>
      <dgm:t>
        <a:bodyPr/>
        <a:lstStyle/>
        <a:p>
          <a:endParaRPr lang="en-US"/>
        </a:p>
      </dgm:t>
    </dgm:pt>
    <dgm:pt modelId="{AE325ED5-D440-4E66-8996-6E96B9AB3BBF}">
      <dgm:prSet phldrT="[Text]"/>
      <dgm:spPr/>
      <dgm:t>
        <a:bodyPr/>
        <a:lstStyle/>
        <a:p>
          <a:r>
            <a:rPr lang="en-US" dirty="0" err="1" smtClean="0"/>
            <a:t>Kế</a:t>
          </a:r>
          <a:r>
            <a:rPr lang="en-US" dirty="0" smtClean="0"/>
            <a:t> </a:t>
          </a:r>
          <a:r>
            <a:rPr lang="en-US" dirty="0" err="1" smtClean="0"/>
            <a:t>toán</a:t>
          </a:r>
          <a:r>
            <a:rPr lang="en-US" dirty="0" smtClean="0"/>
            <a:t> </a:t>
          </a:r>
          <a:r>
            <a:rPr lang="en-US" dirty="0" err="1" smtClean="0"/>
            <a:t>quản</a:t>
          </a:r>
          <a:r>
            <a:rPr lang="en-US" dirty="0" smtClean="0"/>
            <a:t> </a:t>
          </a:r>
          <a:r>
            <a:rPr lang="en-US" dirty="0" err="1" smtClean="0"/>
            <a:t>trị</a:t>
          </a:r>
          <a:endParaRPr lang="en-US" dirty="0"/>
        </a:p>
      </dgm:t>
    </dgm:pt>
    <dgm:pt modelId="{E0CD24D3-9281-4FD0-BD4D-A8E8B2037A96}" type="parTrans" cxnId="{328D2C09-76D1-44D7-9E74-028970FCB047}">
      <dgm:prSet/>
      <dgm:spPr/>
      <dgm:t>
        <a:bodyPr/>
        <a:lstStyle/>
        <a:p>
          <a:endParaRPr lang="en-US"/>
        </a:p>
      </dgm:t>
    </dgm:pt>
    <dgm:pt modelId="{4A3A918E-4DAD-44B7-B78C-38C240E58F21}" type="sibTrans" cxnId="{328D2C09-76D1-44D7-9E74-028970FCB047}">
      <dgm:prSet/>
      <dgm:spPr/>
      <dgm:t>
        <a:bodyPr/>
        <a:lstStyle/>
        <a:p>
          <a:endParaRPr lang="en-US"/>
        </a:p>
      </dgm:t>
    </dgm:pt>
    <dgm:pt modelId="{7E93F13D-DD22-4DEB-835B-8F5EECA69B31}">
      <dgm:prSet phldrT="[Text]"/>
      <dgm:spPr/>
      <dgm:t>
        <a:bodyPr/>
        <a:lstStyle/>
        <a:p>
          <a:pPr algn="ct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r>
            <a:rPr lang="en-US" dirty="0" smtClean="0"/>
            <a:t> 	</a:t>
          </a:r>
          <a:endParaRPr lang="en-US" dirty="0"/>
        </a:p>
      </dgm:t>
    </dgm:pt>
    <dgm:pt modelId="{2A969381-83AC-4AB4-829C-AA25E4D8D57E}" type="sibTrans" cxnId="{EF09ACF7-A9DF-4F67-A578-14F0A400F3B4}">
      <dgm:prSet/>
      <dgm:spPr/>
      <dgm:t>
        <a:bodyPr/>
        <a:lstStyle/>
        <a:p>
          <a:endParaRPr lang="en-US"/>
        </a:p>
      </dgm:t>
    </dgm:pt>
    <dgm:pt modelId="{E7781BB9-62A3-422D-9A5B-FE170726FB59}" type="parTrans" cxnId="{EF09ACF7-A9DF-4F67-A578-14F0A400F3B4}">
      <dgm:prSet/>
      <dgm:spPr/>
      <dgm:t>
        <a:bodyPr/>
        <a:lstStyle/>
        <a:p>
          <a:endParaRPr lang="en-US"/>
        </a:p>
      </dgm:t>
    </dgm:pt>
    <dgm:pt modelId="{23C5DBA3-93A7-4D21-B863-B44090568285}" type="pres">
      <dgm:prSet presAssocID="{AA19F3A9-E6AA-4AD3-90A8-BE2BC07341D1}" presName="diagram" presStyleCnt="0">
        <dgm:presLayoutVars>
          <dgm:chPref val="1"/>
          <dgm:dir/>
          <dgm:animOne val="branch"/>
          <dgm:animLvl val="lvl"/>
          <dgm:resizeHandles/>
        </dgm:presLayoutVars>
      </dgm:prSet>
      <dgm:spPr/>
      <dgm:t>
        <a:bodyPr/>
        <a:lstStyle/>
        <a:p>
          <a:endParaRPr lang="en-US"/>
        </a:p>
      </dgm:t>
    </dgm:pt>
    <dgm:pt modelId="{FE7A916E-6A0A-4E88-874D-90366AACD931}" type="pres">
      <dgm:prSet presAssocID="{7E93F13D-DD22-4DEB-835B-8F5EECA69B31}" presName="root" presStyleCnt="0"/>
      <dgm:spPr/>
    </dgm:pt>
    <dgm:pt modelId="{2DB7BDAA-7C34-447B-8AB3-90CBC0E2698B}" type="pres">
      <dgm:prSet presAssocID="{7E93F13D-DD22-4DEB-835B-8F5EECA69B31}" presName="rootComposite" presStyleCnt="0"/>
      <dgm:spPr/>
    </dgm:pt>
    <dgm:pt modelId="{69642B91-9E20-4497-AF2C-267C02A0C5E1}" type="pres">
      <dgm:prSet presAssocID="{7E93F13D-DD22-4DEB-835B-8F5EECA69B31}" presName="rootText" presStyleLbl="node1" presStyleIdx="0" presStyleCnt="1"/>
      <dgm:spPr/>
      <dgm:t>
        <a:bodyPr/>
        <a:lstStyle/>
        <a:p>
          <a:endParaRPr lang="en-US"/>
        </a:p>
      </dgm:t>
    </dgm:pt>
    <dgm:pt modelId="{EAC4CC81-828D-4520-8425-24DE2652E1A5}" type="pres">
      <dgm:prSet presAssocID="{7E93F13D-DD22-4DEB-835B-8F5EECA69B31}" presName="rootConnector" presStyleLbl="node1" presStyleIdx="0" presStyleCnt="1"/>
      <dgm:spPr/>
      <dgm:t>
        <a:bodyPr/>
        <a:lstStyle/>
        <a:p>
          <a:endParaRPr lang="en-US"/>
        </a:p>
      </dgm:t>
    </dgm:pt>
    <dgm:pt modelId="{218ED66A-F55F-46BA-900F-FC1991FADF5F}" type="pres">
      <dgm:prSet presAssocID="{7E93F13D-DD22-4DEB-835B-8F5EECA69B31}" presName="childShape" presStyleCnt="0"/>
      <dgm:spPr/>
    </dgm:pt>
    <dgm:pt modelId="{5083BFC6-1CD1-47DB-B9B6-2C25DDE60E1A}" type="pres">
      <dgm:prSet presAssocID="{FC4FE15F-F754-4854-ADAB-1DF08B1C0269}" presName="Name13" presStyleLbl="parChTrans1D2" presStyleIdx="0" presStyleCnt="2"/>
      <dgm:spPr/>
      <dgm:t>
        <a:bodyPr/>
        <a:lstStyle/>
        <a:p>
          <a:endParaRPr lang="en-US"/>
        </a:p>
      </dgm:t>
    </dgm:pt>
    <dgm:pt modelId="{351DB492-8040-460A-92B7-888E3D1FA605}" type="pres">
      <dgm:prSet presAssocID="{257BCBD0-83AE-4215-9BAE-00F43BBA7D71}" presName="childText" presStyleLbl="bgAcc1" presStyleIdx="0" presStyleCnt="2">
        <dgm:presLayoutVars>
          <dgm:bulletEnabled val="1"/>
        </dgm:presLayoutVars>
      </dgm:prSet>
      <dgm:spPr/>
      <dgm:t>
        <a:bodyPr/>
        <a:lstStyle/>
        <a:p>
          <a:endParaRPr lang="en-US"/>
        </a:p>
      </dgm:t>
    </dgm:pt>
    <dgm:pt modelId="{D5D38F25-6499-4028-A7E3-B9F7584681A3}" type="pres">
      <dgm:prSet presAssocID="{E0CD24D3-9281-4FD0-BD4D-A8E8B2037A96}" presName="Name13" presStyleLbl="parChTrans1D2" presStyleIdx="1" presStyleCnt="2"/>
      <dgm:spPr/>
      <dgm:t>
        <a:bodyPr/>
        <a:lstStyle/>
        <a:p>
          <a:endParaRPr lang="en-US"/>
        </a:p>
      </dgm:t>
    </dgm:pt>
    <dgm:pt modelId="{BB5B646F-E79B-471C-9EDA-78A4EAE60F83}" type="pres">
      <dgm:prSet presAssocID="{AE325ED5-D440-4E66-8996-6E96B9AB3BBF}" presName="childText" presStyleLbl="bgAcc1" presStyleIdx="1" presStyleCnt="2">
        <dgm:presLayoutVars>
          <dgm:bulletEnabled val="1"/>
        </dgm:presLayoutVars>
      </dgm:prSet>
      <dgm:spPr/>
      <dgm:t>
        <a:bodyPr/>
        <a:lstStyle/>
        <a:p>
          <a:endParaRPr lang="en-US"/>
        </a:p>
      </dgm:t>
    </dgm:pt>
  </dgm:ptLst>
  <dgm:cxnLst>
    <dgm:cxn modelId="{ADE612DC-4E2C-4B37-96F2-65F491195393}" type="presOf" srcId="{AE325ED5-D440-4E66-8996-6E96B9AB3BBF}" destId="{BB5B646F-E79B-471C-9EDA-78A4EAE60F83}" srcOrd="0" destOrd="0" presId="urn:microsoft.com/office/officeart/2005/8/layout/hierarchy3"/>
    <dgm:cxn modelId="{328D2C09-76D1-44D7-9E74-028970FCB047}" srcId="{7E93F13D-DD22-4DEB-835B-8F5EECA69B31}" destId="{AE325ED5-D440-4E66-8996-6E96B9AB3BBF}" srcOrd="1" destOrd="0" parTransId="{E0CD24D3-9281-4FD0-BD4D-A8E8B2037A96}" sibTransId="{4A3A918E-4DAD-44B7-B78C-38C240E58F21}"/>
    <dgm:cxn modelId="{7E1E4703-A9C6-4ACD-88AD-8BDF2676BD27}" type="presOf" srcId="{E0CD24D3-9281-4FD0-BD4D-A8E8B2037A96}" destId="{D5D38F25-6499-4028-A7E3-B9F7584681A3}" srcOrd="0" destOrd="0" presId="urn:microsoft.com/office/officeart/2005/8/layout/hierarchy3"/>
    <dgm:cxn modelId="{D427ECA4-F516-4B41-A7F2-25C201CA7B68}" srcId="{7E93F13D-DD22-4DEB-835B-8F5EECA69B31}" destId="{257BCBD0-83AE-4215-9BAE-00F43BBA7D71}" srcOrd="0" destOrd="0" parTransId="{FC4FE15F-F754-4854-ADAB-1DF08B1C0269}" sibTransId="{D5EF129B-6191-4320-ACB0-C1F5443A53A2}"/>
    <dgm:cxn modelId="{56FA28EB-3308-47CF-B209-B628DA34D9A6}" type="presOf" srcId="{7E93F13D-DD22-4DEB-835B-8F5EECA69B31}" destId="{69642B91-9E20-4497-AF2C-267C02A0C5E1}" srcOrd="0" destOrd="0" presId="urn:microsoft.com/office/officeart/2005/8/layout/hierarchy3"/>
    <dgm:cxn modelId="{EF09ACF7-A9DF-4F67-A578-14F0A400F3B4}" srcId="{AA19F3A9-E6AA-4AD3-90A8-BE2BC07341D1}" destId="{7E93F13D-DD22-4DEB-835B-8F5EECA69B31}" srcOrd="0" destOrd="0" parTransId="{E7781BB9-62A3-422D-9A5B-FE170726FB59}" sibTransId="{2A969381-83AC-4AB4-829C-AA25E4D8D57E}"/>
    <dgm:cxn modelId="{833685E7-E835-45C9-8FD0-0C2697E086D4}" type="presOf" srcId="{257BCBD0-83AE-4215-9BAE-00F43BBA7D71}" destId="{351DB492-8040-460A-92B7-888E3D1FA605}" srcOrd="0" destOrd="0" presId="urn:microsoft.com/office/officeart/2005/8/layout/hierarchy3"/>
    <dgm:cxn modelId="{2B41E74B-02B7-48E2-B26A-93C707D7546E}" type="presOf" srcId="{FC4FE15F-F754-4854-ADAB-1DF08B1C0269}" destId="{5083BFC6-1CD1-47DB-B9B6-2C25DDE60E1A}" srcOrd="0" destOrd="0" presId="urn:microsoft.com/office/officeart/2005/8/layout/hierarchy3"/>
    <dgm:cxn modelId="{ACFF2869-CBD5-4103-A587-92A6ACD7964B}" type="presOf" srcId="{7E93F13D-DD22-4DEB-835B-8F5EECA69B31}" destId="{EAC4CC81-828D-4520-8425-24DE2652E1A5}" srcOrd="1" destOrd="0" presId="urn:microsoft.com/office/officeart/2005/8/layout/hierarchy3"/>
    <dgm:cxn modelId="{83E0B705-ACC5-446E-8427-FF8E88CDDBD3}" type="presOf" srcId="{AA19F3A9-E6AA-4AD3-90A8-BE2BC07341D1}" destId="{23C5DBA3-93A7-4D21-B863-B44090568285}" srcOrd="0" destOrd="0" presId="urn:microsoft.com/office/officeart/2005/8/layout/hierarchy3"/>
    <dgm:cxn modelId="{BDA4E6D8-AF17-42E2-879D-8519EC478E2C}" type="presParOf" srcId="{23C5DBA3-93A7-4D21-B863-B44090568285}" destId="{FE7A916E-6A0A-4E88-874D-90366AACD931}" srcOrd="0" destOrd="0" presId="urn:microsoft.com/office/officeart/2005/8/layout/hierarchy3"/>
    <dgm:cxn modelId="{6A15AA4A-AA2A-472B-AD85-F5F4F6AA382A}" type="presParOf" srcId="{FE7A916E-6A0A-4E88-874D-90366AACD931}" destId="{2DB7BDAA-7C34-447B-8AB3-90CBC0E2698B}" srcOrd="0" destOrd="0" presId="urn:microsoft.com/office/officeart/2005/8/layout/hierarchy3"/>
    <dgm:cxn modelId="{B8B424F1-EE6A-45FB-9381-5ACC54F01E9E}" type="presParOf" srcId="{2DB7BDAA-7C34-447B-8AB3-90CBC0E2698B}" destId="{69642B91-9E20-4497-AF2C-267C02A0C5E1}" srcOrd="0" destOrd="0" presId="urn:microsoft.com/office/officeart/2005/8/layout/hierarchy3"/>
    <dgm:cxn modelId="{31FE1A7A-A374-4E35-9C88-9729458EE751}" type="presParOf" srcId="{2DB7BDAA-7C34-447B-8AB3-90CBC0E2698B}" destId="{EAC4CC81-828D-4520-8425-24DE2652E1A5}" srcOrd="1" destOrd="0" presId="urn:microsoft.com/office/officeart/2005/8/layout/hierarchy3"/>
    <dgm:cxn modelId="{DCB19B3F-1178-4456-BE50-C76E6E5A180F}" type="presParOf" srcId="{FE7A916E-6A0A-4E88-874D-90366AACD931}" destId="{218ED66A-F55F-46BA-900F-FC1991FADF5F}" srcOrd="1" destOrd="0" presId="urn:microsoft.com/office/officeart/2005/8/layout/hierarchy3"/>
    <dgm:cxn modelId="{CD56C746-E62D-4970-9838-59502EDA7A6E}" type="presParOf" srcId="{218ED66A-F55F-46BA-900F-FC1991FADF5F}" destId="{5083BFC6-1CD1-47DB-B9B6-2C25DDE60E1A}" srcOrd="0" destOrd="0" presId="urn:microsoft.com/office/officeart/2005/8/layout/hierarchy3"/>
    <dgm:cxn modelId="{74CA4DD1-3B23-4EC7-AD60-DE90B11D5A3D}" type="presParOf" srcId="{218ED66A-F55F-46BA-900F-FC1991FADF5F}" destId="{351DB492-8040-460A-92B7-888E3D1FA605}" srcOrd="1" destOrd="0" presId="urn:microsoft.com/office/officeart/2005/8/layout/hierarchy3"/>
    <dgm:cxn modelId="{F013B6AC-66DB-4135-A8FB-86A2063AC949}" type="presParOf" srcId="{218ED66A-F55F-46BA-900F-FC1991FADF5F}" destId="{D5D38F25-6499-4028-A7E3-B9F7584681A3}" srcOrd="2" destOrd="0" presId="urn:microsoft.com/office/officeart/2005/8/layout/hierarchy3"/>
    <dgm:cxn modelId="{707172FC-8C2B-4B4F-9CDD-166AFC0D1990}" type="presParOf" srcId="{218ED66A-F55F-46BA-900F-FC1991FADF5F}" destId="{BB5B646F-E79B-471C-9EDA-78A4EAE60F83}" srcOrd="3" destOrd="0" presId="urn:microsoft.com/office/officeart/2005/8/layout/hierarchy3"/>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19F3A9-E6AA-4AD3-90A8-BE2BC07341D1}"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7E93F13D-DD22-4DEB-835B-8F5EECA69B31}">
      <dgm:prSet phldrT="[Text]"/>
      <dgm:spPr/>
      <dgm:t>
        <a:bodyPr/>
        <a:lstStyle/>
        <a:p>
          <a:pPr algn="ct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r>
            <a:rPr lang="en-US" dirty="0" smtClean="0"/>
            <a:t> 	</a:t>
          </a:r>
          <a:endParaRPr lang="en-US" dirty="0"/>
        </a:p>
      </dgm:t>
    </dgm:pt>
    <dgm:pt modelId="{E7781BB9-62A3-422D-9A5B-FE170726FB59}" type="parTrans" cxnId="{EF09ACF7-A9DF-4F67-A578-14F0A400F3B4}">
      <dgm:prSet/>
      <dgm:spPr/>
      <dgm:t>
        <a:bodyPr/>
        <a:lstStyle/>
        <a:p>
          <a:endParaRPr lang="en-US"/>
        </a:p>
      </dgm:t>
    </dgm:pt>
    <dgm:pt modelId="{2A969381-83AC-4AB4-829C-AA25E4D8D57E}" type="sibTrans" cxnId="{EF09ACF7-A9DF-4F67-A578-14F0A400F3B4}">
      <dgm:prSet/>
      <dgm:spPr/>
      <dgm:t>
        <a:bodyPr/>
        <a:lstStyle/>
        <a:p>
          <a:endParaRPr lang="en-US"/>
        </a:p>
      </dgm:t>
    </dgm:pt>
    <dgm:pt modelId="{257BCBD0-83AE-4215-9BAE-00F43BBA7D71}">
      <dgm:prSet phldrT="[Text]"/>
      <dgm:spPr/>
      <dgm:t>
        <a:bodyPr/>
        <a:lstStyle/>
        <a:p>
          <a:r>
            <a:rPr lang="en-US" dirty="0" err="1" smtClean="0"/>
            <a:t>Kế</a:t>
          </a:r>
          <a:r>
            <a:rPr lang="en-US" dirty="0" smtClean="0"/>
            <a:t> </a:t>
          </a:r>
          <a:r>
            <a:rPr lang="en-US" dirty="0" err="1" smtClean="0"/>
            <a:t>toán</a:t>
          </a:r>
          <a:r>
            <a:rPr lang="en-US" dirty="0" smtClean="0"/>
            <a:t> </a:t>
          </a:r>
          <a:r>
            <a:rPr lang="en-US" dirty="0" err="1" smtClean="0"/>
            <a:t>tổng</a:t>
          </a:r>
          <a:r>
            <a:rPr lang="en-US" dirty="0" smtClean="0"/>
            <a:t> </a:t>
          </a:r>
          <a:r>
            <a:rPr lang="en-US" dirty="0" err="1" smtClean="0"/>
            <a:t>hợp</a:t>
          </a:r>
          <a:endParaRPr lang="en-US" dirty="0"/>
        </a:p>
      </dgm:t>
    </dgm:pt>
    <dgm:pt modelId="{FC4FE15F-F754-4854-ADAB-1DF08B1C0269}" type="parTrans" cxnId="{D427ECA4-F516-4B41-A7F2-25C201CA7B68}">
      <dgm:prSet/>
      <dgm:spPr/>
      <dgm:t>
        <a:bodyPr/>
        <a:lstStyle/>
        <a:p>
          <a:endParaRPr lang="en-US"/>
        </a:p>
      </dgm:t>
    </dgm:pt>
    <dgm:pt modelId="{D5EF129B-6191-4320-ACB0-C1F5443A53A2}" type="sibTrans" cxnId="{D427ECA4-F516-4B41-A7F2-25C201CA7B68}">
      <dgm:prSet/>
      <dgm:spPr/>
      <dgm:t>
        <a:bodyPr/>
        <a:lstStyle/>
        <a:p>
          <a:endParaRPr lang="en-US"/>
        </a:p>
      </dgm:t>
    </dgm:pt>
    <dgm:pt modelId="{AE325ED5-D440-4E66-8996-6E96B9AB3BBF}">
      <dgm:prSet phldrT="[Text]"/>
      <dgm:spPr/>
      <dgm:t>
        <a:bodyPr/>
        <a:lstStyle/>
        <a:p>
          <a:r>
            <a:rPr lang="en-US" dirty="0" err="1" smtClean="0"/>
            <a:t>Kế</a:t>
          </a:r>
          <a:r>
            <a:rPr lang="en-US" dirty="0" smtClean="0"/>
            <a:t> </a:t>
          </a:r>
          <a:r>
            <a:rPr lang="en-US" dirty="0" err="1" smtClean="0"/>
            <a:t>toán</a:t>
          </a:r>
          <a:r>
            <a:rPr lang="en-US" dirty="0" smtClean="0"/>
            <a:t> chi </a:t>
          </a:r>
          <a:r>
            <a:rPr lang="en-US" dirty="0" err="1" smtClean="0"/>
            <a:t>tiết</a:t>
          </a:r>
          <a:endParaRPr lang="en-US" dirty="0"/>
        </a:p>
      </dgm:t>
    </dgm:pt>
    <dgm:pt modelId="{E0CD24D3-9281-4FD0-BD4D-A8E8B2037A96}" type="parTrans" cxnId="{328D2C09-76D1-44D7-9E74-028970FCB047}">
      <dgm:prSet/>
      <dgm:spPr/>
      <dgm:t>
        <a:bodyPr/>
        <a:lstStyle/>
        <a:p>
          <a:endParaRPr lang="en-US"/>
        </a:p>
      </dgm:t>
    </dgm:pt>
    <dgm:pt modelId="{4A3A918E-4DAD-44B7-B78C-38C240E58F21}" type="sibTrans" cxnId="{328D2C09-76D1-44D7-9E74-028970FCB047}">
      <dgm:prSet/>
      <dgm:spPr/>
      <dgm:t>
        <a:bodyPr/>
        <a:lstStyle/>
        <a:p>
          <a:endParaRPr lang="en-US"/>
        </a:p>
      </dgm:t>
    </dgm:pt>
    <dgm:pt modelId="{8083CE73-C9CE-4370-BE43-10DCE65EFB4B}" type="pres">
      <dgm:prSet presAssocID="{AA19F3A9-E6AA-4AD3-90A8-BE2BC07341D1}" presName="diagram" presStyleCnt="0">
        <dgm:presLayoutVars>
          <dgm:chPref val="1"/>
          <dgm:dir/>
          <dgm:animOne val="branch"/>
          <dgm:animLvl val="lvl"/>
          <dgm:resizeHandles/>
        </dgm:presLayoutVars>
      </dgm:prSet>
      <dgm:spPr/>
      <dgm:t>
        <a:bodyPr/>
        <a:lstStyle/>
        <a:p>
          <a:endParaRPr lang="en-US"/>
        </a:p>
      </dgm:t>
    </dgm:pt>
    <dgm:pt modelId="{917C9A46-66A9-4AF9-AEFB-9CC37DCBBE78}" type="pres">
      <dgm:prSet presAssocID="{7E93F13D-DD22-4DEB-835B-8F5EECA69B31}" presName="root" presStyleCnt="0"/>
      <dgm:spPr/>
    </dgm:pt>
    <dgm:pt modelId="{17563614-521F-44CC-886B-19D67B33CD95}" type="pres">
      <dgm:prSet presAssocID="{7E93F13D-DD22-4DEB-835B-8F5EECA69B31}" presName="rootComposite" presStyleCnt="0"/>
      <dgm:spPr/>
    </dgm:pt>
    <dgm:pt modelId="{87B0BE0E-CB5C-49AA-9267-9460C2D988CE}" type="pres">
      <dgm:prSet presAssocID="{7E93F13D-DD22-4DEB-835B-8F5EECA69B31}" presName="rootText" presStyleLbl="node1" presStyleIdx="0" presStyleCnt="1"/>
      <dgm:spPr/>
      <dgm:t>
        <a:bodyPr/>
        <a:lstStyle/>
        <a:p>
          <a:endParaRPr lang="en-US"/>
        </a:p>
      </dgm:t>
    </dgm:pt>
    <dgm:pt modelId="{639A27AC-EAC0-46CB-97C7-AB39EEEA726E}" type="pres">
      <dgm:prSet presAssocID="{7E93F13D-DD22-4DEB-835B-8F5EECA69B31}" presName="rootConnector" presStyleLbl="node1" presStyleIdx="0" presStyleCnt="1"/>
      <dgm:spPr/>
      <dgm:t>
        <a:bodyPr/>
        <a:lstStyle/>
        <a:p>
          <a:endParaRPr lang="en-US"/>
        </a:p>
      </dgm:t>
    </dgm:pt>
    <dgm:pt modelId="{F4891F1A-FB38-4C03-AFF3-3715D3DA5DAF}" type="pres">
      <dgm:prSet presAssocID="{7E93F13D-DD22-4DEB-835B-8F5EECA69B31}" presName="childShape" presStyleCnt="0"/>
      <dgm:spPr/>
    </dgm:pt>
    <dgm:pt modelId="{5ADA8790-F1ED-4D63-AE96-109F4A77C2CE}" type="pres">
      <dgm:prSet presAssocID="{FC4FE15F-F754-4854-ADAB-1DF08B1C0269}" presName="Name13" presStyleLbl="parChTrans1D2" presStyleIdx="0" presStyleCnt="2"/>
      <dgm:spPr/>
      <dgm:t>
        <a:bodyPr/>
        <a:lstStyle/>
        <a:p>
          <a:endParaRPr lang="en-US"/>
        </a:p>
      </dgm:t>
    </dgm:pt>
    <dgm:pt modelId="{CF8C7FA5-A734-4BC4-9921-56C9550DE668}" type="pres">
      <dgm:prSet presAssocID="{257BCBD0-83AE-4215-9BAE-00F43BBA7D71}" presName="childText" presStyleLbl="bgAcc1" presStyleIdx="0" presStyleCnt="2">
        <dgm:presLayoutVars>
          <dgm:bulletEnabled val="1"/>
        </dgm:presLayoutVars>
      </dgm:prSet>
      <dgm:spPr/>
      <dgm:t>
        <a:bodyPr/>
        <a:lstStyle/>
        <a:p>
          <a:endParaRPr lang="en-US"/>
        </a:p>
      </dgm:t>
    </dgm:pt>
    <dgm:pt modelId="{8C7C168D-56CE-472F-AC32-48D8795C3FA8}" type="pres">
      <dgm:prSet presAssocID="{E0CD24D3-9281-4FD0-BD4D-A8E8B2037A96}" presName="Name13" presStyleLbl="parChTrans1D2" presStyleIdx="1" presStyleCnt="2"/>
      <dgm:spPr/>
      <dgm:t>
        <a:bodyPr/>
        <a:lstStyle/>
        <a:p>
          <a:endParaRPr lang="en-US"/>
        </a:p>
      </dgm:t>
    </dgm:pt>
    <dgm:pt modelId="{16273C63-4708-4D0E-BDAD-0607E1D32140}" type="pres">
      <dgm:prSet presAssocID="{AE325ED5-D440-4E66-8996-6E96B9AB3BBF}" presName="childText" presStyleLbl="bgAcc1" presStyleIdx="1" presStyleCnt="2">
        <dgm:presLayoutVars>
          <dgm:bulletEnabled val="1"/>
        </dgm:presLayoutVars>
      </dgm:prSet>
      <dgm:spPr/>
      <dgm:t>
        <a:bodyPr/>
        <a:lstStyle/>
        <a:p>
          <a:endParaRPr lang="en-US"/>
        </a:p>
      </dgm:t>
    </dgm:pt>
  </dgm:ptLst>
  <dgm:cxnLst>
    <dgm:cxn modelId="{328D2C09-76D1-44D7-9E74-028970FCB047}" srcId="{7E93F13D-DD22-4DEB-835B-8F5EECA69B31}" destId="{AE325ED5-D440-4E66-8996-6E96B9AB3BBF}" srcOrd="1" destOrd="0" parTransId="{E0CD24D3-9281-4FD0-BD4D-A8E8B2037A96}" sibTransId="{4A3A918E-4DAD-44B7-B78C-38C240E58F21}"/>
    <dgm:cxn modelId="{D427ECA4-F516-4B41-A7F2-25C201CA7B68}" srcId="{7E93F13D-DD22-4DEB-835B-8F5EECA69B31}" destId="{257BCBD0-83AE-4215-9BAE-00F43BBA7D71}" srcOrd="0" destOrd="0" parTransId="{FC4FE15F-F754-4854-ADAB-1DF08B1C0269}" sibTransId="{D5EF129B-6191-4320-ACB0-C1F5443A53A2}"/>
    <dgm:cxn modelId="{BD8FB3FB-DA36-41D1-9C85-C09EA5BA977E}" type="presOf" srcId="{7E93F13D-DD22-4DEB-835B-8F5EECA69B31}" destId="{639A27AC-EAC0-46CB-97C7-AB39EEEA726E}" srcOrd="1" destOrd="0" presId="urn:microsoft.com/office/officeart/2005/8/layout/hierarchy3"/>
    <dgm:cxn modelId="{EF09ACF7-A9DF-4F67-A578-14F0A400F3B4}" srcId="{AA19F3A9-E6AA-4AD3-90A8-BE2BC07341D1}" destId="{7E93F13D-DD22-4DEB-835B-8F5EECA69B31}" srcOrd="0" destOrd="0" parTransId="{E7781BB9-62A3-422D-9A5B-FE170726FB59}" sibTransId="{2A969381-83AC-4AB4-829C-AA25E4D8D57E}"/>
    <dgm:cxn modelId="{5E737697-3FAC-4889-AC41-C20890128067}" type="presOf" srcId="{E0CD24D3-9281-4FD0-BD4D-A8E8B2037A96}" destId="{8C7C168D-56CE-472F-AC32-48D8795C3FA8}" srcOrd="0" destOrd="0" presId="urn:microsoft.com/office/officeart/2005/8/layout/hierarchy3"/>
    <dgm:cxn modelId="{7652B910-76D0-43E8-9C50-96FBABD9C549}" type="presOf" srcId="{257BCBD0-83AE-4215-9BAE-00F43BBA7D71}" destId="{CF8C7FA5-A734-4BC4-9921-56C9550DE668}" srcOrd="0" destOrd="0" presId="urn:microsoft.com/office/officeart/2005/8/layout/hierarchy3"/>
    <dgm:cxn modelId="{0EB0E19D-FC3F-4EA1-8680-91BA74B1E2AA}" type="presOf" srcId="{FC4FE15F-F754-4854-ADAB-1DF08B1C0269}" destId="{5ADA8790-F1ED-4D63-AE96-109F4A77C2CE}" srcOrd="0" destOrd="0" presId="urn:microsoft.com/office/officeart/2005/8/layout/hierarchy3"/>
    <dgm:cxn modelId="{ABD41D2F-EA2B-4210-83A6-CB269E022C65}" type="presOf" srcId="{AE325ED5-D440-4E66-8996-6E96B9AB3BBF}" destId="{16273C63-4708-4D0E-BDAD-0607E1D32140}" srcOrd="0" destOrd="0" presId="urn:microsoft.com/office/officeart/2005/8/layout/hierarchy3"/>
    <dgm:cxn modelId="{A0E9EF20-E32D-4153-99D4-87046BD514E2}" type="presOf" srcId="{7E93F13D-DD22-4DEB-835B-8F5EECA69B31}" destId="{87B0BE0E-CB5C-49AA-9267-9460C2D988CE}" srcOrd="0" destOrd="0" presId="urn:microsoft.com/office/officeart/2005/8/layout/hierarchy3"/>
    <dgm:cxn modelId="{1F1AD841-044F-4576-907B-8B7679FFAE4B}" type="presOf" srcId="{AA19F3A9-E6AA-4AD3-90A8-BE2BC07341D1}" destId="{8083CE73-C9CE-4370-BE43-10DCE65EFB4B}" srcOrd="0" destOrd="0" presId="urn:microsoft.com/office/officeart/2005/8/layout/hierarchy3"/>
    <dgm:cxn modelId="{4C28DE02-C0F0-40FF-98C0-42DFBA834B48}" type="presParOf" srcId="{8083CE73-C9CE-4370-BE43-10DCE65EFB4B}" destId="{917C9A46-66A9-4AF9-AEFB-9CC37DCBBE78}" srcOrd="0" destOrd="0" presId="urn:microsoft.com/office/officeart/2005/8/layout/hierarchy3"/>
    <dgm:cxn modelId="{350B8DE5-4598-4127-B415-36DFAC464955}" type="presParOf" srcId="{917C9A46-66A9-4AF9-AEFB-9CC37DCBBE78}" destId="{17563614-521F-44CC-886B-19D67B33CD95}" srcOrd="0" destOrd="0" presId="urn:microsoft.com/office/officeart/2005/8/layout/hierarchy3"/>
    <dgm:cxn modelId="{9DE45563-FEAC-47A3-A0F1-8E7D4BC495C7}" type="presParOf" srcId="{17563614-521F-44CC-886B-19D67B33CD95}" destId="{87B0BE0E-CB5C-49AA-9267-9460C2D988CE}" srcOrd="0" destOrd="0" presId="urn:microsoft.com/office/officeart/2005/8/layout/hierarchy3"/>
    <dgm:cxn modelId="{F002914C-D961-4303-919E-DB81F6CD6F14}" type="presParOf" srcId="{17563614-521F-44CC-886B-19D67B33CD95}" destId="{639A27AC-EAC0-46CB-97C7-AB39EEEA726E}" srcOrd="1" destOrd="0" presId="urn:microsoft.com/office/officeart/2005/8/layout/hierarchy3"/>
    <dgm:cxn modelId="{14F24C4A-0BE6-47E2-9C3F-3950860F16F0}" type="presParOf" srcId="{917C9A46-66A9-4AF9-AEFB-9CC37DCBBE78}" destId="{F4891F1A-FB38-4C03-AFF3-3715D3DA5DAF}" srcOrd="1" destOrd="0" presId="urn:microsoft.com/office/officeart/2005/8/layout/hierarchy3"/>
    <dgm:cxn modelId="{3711790A-0DAB-4112-8B4A-0515DED00D03}" type="presParOf" srcId="{F4891F1A-FB38-4C03-AFF3-3715D3DA5DAF}" destId="{5ADA8790-F1ED-4D63-AE96-109F4A77C2CE}" srcOrd="0" destOrd="0" presId="urn:microsoft.com/office/officeart/2005/8/layout/hierarchy3"/>
    <dgm:cxn modelId="{54685AAF-E403-4430-A1D5-5D88C164A9AF}" type="presParOf" srcId="{F4891F1A-FB38-4C03-AFF3-3715D3DA5DAF}" destId="{CF8C7FA5-A734-4BC4-9921-56C9550DE668}" srcOrd="1" destOrd="0" presId="urn:microsoft.com/office/officeart/2005/8/layout/hierarchy3"/>
    <dgm:cxn modelId="{C696DE1E-95DF-4E45-87E1-034412448755}" type="presParOf" srcId="{F4891F1A-FB38-4C03-AFF3-3715D3DA5DAF}" destId="{8C7C168D-56CE-472F-AC32-48D8795C3FA8}" srcOrd="2" destOrd="0" presId="urn:microsoft.com/office/officeart/2005/8/layout/hierarchy3"/>
    <dgm:cxn modelId="{12111FCB-77C1-4655-AE44-EBD69A41B1EE}" type="presParOf" srcId="{F4891F1A-FB38-4C03-AFF3-3715D3DA5DAF}" destId="{16273C63-4708-4D0E-BDAD-0607E1D32140}" srcOrd="3" destOrd="0" presId="urn:microsoft.com/office/officeart/2005/8/layout/hierarchy3"/>
  </dgm:cxnLst>
  <dgm:bg/>
  <dgm:whole/>
  <dgm:extLst>
    <a:ext uri="http://schemas.microsoft.com/office/drawing/2008/diagram">
      <dsp:dataModelExt xmlns:dsp="http://schemas.microsoft.com/office/drawing/2008/diagram" xmlns="" relId="rId11"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9642B91-9E20-4497-AF2C-267C02A0C5E1}">
      <dsp:nvSpPr>
        <dsp:cNvPr id="0" name=""/>
        <dsp:cNvSpPr/>
      </dsp:nvSpPr>
      <dsp:spPr>
        <a:xfrm>
          <a:off x="460399" y="1630"/>
          <a:ext cx="2584400" cy="1292200"/>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35560" rIns="53340" bIns="35560" numCol="1" spcCol="1270" anchor="ctr" anchorCtr="0">
          <a:noAutofit/>
        </a:bodyPr>
        <a:lstStyle/>
        <a:p>
          <a:pPr lvl="0" algn="ctr" defTabSz="1244600">
            <a:lnSpc>
              <a:spcPct val="90000"/>
            </a:lnSpc>
            <a:spcBef>
              <a:spcPct val="0"/>
            </a:spcBef>
            <a:spcAft>
              <a:spcPct val="35000"/>
            </a:spcAft>
          </a:pPr>
          <a:r>
            <a:rPr lang="en-US" sz="2800" kern="1200" dirty="0" smtClean="0"/>
            <a:t>     </a:t>
          </a:r>
          <a:r>
            <a:rPr lang="en-US" sz="2800" kern="1200" dirty="0" err="1" smtClean="0"/>
            <a:t>Kế</a:t>
          </a:r>
          <a:r>
            <a:rPr lang="en-US" sz="2800" kern="1200" dirty="0" smtClean="0"/>
            <a:t> </a:t>
          </a:r>
          <a:r>
            <a:rPr lang="en-US" sz="2800" kern="1200" dirty="0" err="1" smtClean="0"/>
            <a:t>toán</a:t>
          </a:r>
          <a:r>
            <a:rPr lang="en-US" sz="2800" kern="1200" dirty="0" smtClean="0"/>
            <a:t> </a:t>
          </a:r>
          <a:r>
            <a:rPr lang="en-US" sz="2800" kern="1200" dirty="0" err="1" smtClean="0"/>
            <a:t>ngân</a:t>
          </a:r>
          <a:r>
            <a:rPr lang="en-US" sz="2800" kern="1200" dirty="0" smtClean="0"/>
            <a:t> </a:t>
          </a:r>
          <a:r>
            <a:rPr lang="en-US" sz="2800" kern="1200" dirty="0" err="1" smtClean="0"/>
            <a:t>hàng</a:t>
          </a:r>
          <a:r>
            <a:rPr lang="en-US" sz="2800" kern="1200" dirty="0" smtClean="0"/>
            <a:t> 	</a:t>
          </a:r>
          <a:endParaRPr lang="en-US" sz="2800" kern="1200" dirty="0"/>
        </a:p>
      </dsp:txBody>
      <dsp:txXfrm>
        <a:off x="460399" y="1630"/>
        <a:ext cx="2584400" cy="1292200"/>
      </dsp:txXfrm>
    </dsp:sp>
    <dsp:sp modelId="{5083BFC6-1CD1-47DB-B9B6-2C25DDE60E1A}">
      <dsp:nvSpPr>
        <dsp:cNvPr id="0" name=""/>
        <dsp:cNvSpPr/>
      </dsp:nvSpPr>
      <dsp:spPr>
        <a:xfrm>
          <a:off x="718839" y="1293830"/>
          <a:ext cx="258440" cy="969150"/>
        </a:xfrm>
        <a:custGeom>
          <a:avLst/>
          <a:gdLst/>
          <a:ahLst/>
          <a:cxnLst/>
          <a:rect l="0" t="0" r="0" b="0"/>
          <a:pathLst>
            <a:path>
              <a:moveTo>
                <a:pt x="0" y="0"/>
              </a:moveTo>
              <a:lnTo>
                <a:pt x="0" y="969150"/>
              </a:lnTo>
              <a:lnTo>
                <a:pt x="258440" y="969150"/>
              </a:lnTo>
            </a:path>
          </a:pathLst>
        </a:custGeom>
        <a:noFill/>
        <a:ln w="381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51DB492-8040-460A-92B7-888E3D1FA605}">
      <dsp:nvSpPr>
        <dsp:cNvPr id="0" name=""/>
        <dsp:cNvSpPr/>
      </dsp:nvSpPr>
      <dsp:spPr>
        <a:xfrm>
          <a:off x="977279" y="1616880"/>
          <a:ext cx="2067520" cy="1292200"/>
        </a:xfrm>
        <a:prstGeom prst="roundRect">
          <a:avLst>
            <a:gd name="adj" fmla="val 10000"/>
          </a:avLst>
        </a:prstGeom>
        <a:solidFill>
          <a:schemeClr val="lt1">
            <a:alpha val="90000"/>
            <a:hueOff val="0"/>
            <a:satOff val="0"/>
            <a:lumOff val="0"/>
            <a:alphaOff val="0"/>
          </a:schemeClr>
        </a:solidFill>
        <a:ln w="381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lvl="0" algn="ctr" defTabSz="1689100">
            <a:lnSpc>
              <a:spcPct val="90000"/>
            </a:lnSpc>
            <a:spcBef>
              <a:spcPct val="0"/>
            </a:spcBef>
            <a:spcAft>
              <a:spcPct val="35000"/>
            </a:spcAft>
          </a:pPr>
          <a:r>
            <a:rPr lang="en-US" sz="3800" kern="1200" dirty="0" err="1" smtClean="0"/>
            <a:t>Kế</a:t>
          </a:r>
          <a:r>
            <a:rPr lang="en-US" sz="3800" kern="1200" dirty="0" smtClean="0"/>
            <a:t> </a:t>
          </a:r>
          <a:r>
            <a:rPr lang="en-US" sz="3800" kern="1200" dirty="0" err="1" smtClean="0"/>
            <a:t>toán</a:t>
          </a:r>
          <a:r>
            <a:rPr lang="en-US" sz="3800" kern="1200" dirty="0" smtClean="0"/>
            <a:t> </a:t>
          </a:r>
          <a:r>
            <a:rPr lang="en-US" sz="3800" kern="1200" dirty="0" err="1" smtClean="0"/>
            <a:t>tài</a:t>
          </a:r>
          <a:r>
            <a:rPr lang="en-US" sz="3800" kern="1200" dirty="0" smtClean="0"/>
            <a:t> </a:t>
          </a:r>
          <a:r>
            <a:rPr lang="en-US" sz="3800" kern="1200" dirty="0" err="1" smtClean="0"/>
            <a:t>chính</a:t>
          </a:r>
          <a:endParaRPr lang="en-US" sz="3800" kern="1200" dirty="0"/>
        </a:p>
      </dsp:txBody>
      <dsp:txXfrm>
        <a:off x="977279" y="1616880"/>
        <a:ext cx="2067520" cy="1292200"/>
      </dsp:txXfrm>
    </dsp:sp>
    <dsp:sp modelId="{D5D38F25-6499-4028-A7E3-B9F7584681A3}">
      <dsp:nvSpPr>
        <dsp:cNvPr id="0" name=""/>
        <dsp:cNvSpPr/>
      </dsp:nvSpPr>
      <dsp:spPr>
        <a:xfrm>
          <a:off x="718839" y="1293830"/>
          <a:ext cx="258440" cy="2584400"/>
        </a:xfrm>
        <a:custGeom>
          <a:avLst/>
          <a:gdLst/>
          <a:ahLst/>
          <a:cxnLst/>
          <a:rect l="0" t="0" r="0" b="0"/>
          <a:pathLst>
            <a:path>
              <a:moveTo>
                <a:pt x="0" y="0"/>
              </a:moveTo>
              <a:lnTo>
                <a:pt x="0" y="2584400"/>
              </a:lnTo>
              <a:lnTo>
                <a:pt x="258440" y="2584400"/>
              </a:lnTo>
            </a:path>
          </a:pathLst>
        </a:custGeom>
        <a:noFill/>
        <a:ln w="381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B5B646F-E79B-471C-9EDA-78A4EAE60F83}">
      <dsp:nvSpPr>
        <dsp:cNvPr id="0" name=""/>
        <dsp:cNvSpPr/>
      </dsp:nvSpPr>
      <dsp:spPr>
        <a:xfrm>
          <a:off x="977279" y="3232131"/>
          <a:ext cx="2067520" cy="1292200"/>
        </a:xfrm>
        <a:prstGeom prst="roundRect">
          <a:avLst>
            <a:gd name="adj" fmla="val 10000"/>
          </a:avLst>
        </a:prstGeom>
        <a:solidFill>
          <a:schemeClr val="lt1">
            <a:alpha val="90000"/>
            <a:hueOff val="0"/>
            <a:satOff val="0"/>
            <a:lumOff val="0"/>
            <a:alphaOff val="0"/>
          </a:schemeClr>
        </a:solidFill>
        <a:ln w="381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48260" rIns="72390" bIns="48260" numCol="1" spcCol="1270" anchor="ctr" anchorCtr="0">
          <a:noAutofit/>
        </a:bodyPr>
        <a:lstStyle/>
        <a:p>
          <a:pPr lvl="0" algn="ctr" defTabSz="1689100">
            <a:lnSpc>
              <a:spcPct val="90000"/>
            </a:lnSpc>
            <a:spcBef>
              <a:spcPct val="0"/>
            </a:spcBef>
            <a:spcAft>
              <a:spcPct val="35000"/>
            </a:spcAft>
          </a:pPr>
          <a:r>
            <a:rPr lang="en-US" sz="3800" kern="1200" dirty="0" err="1" smtClean="0"/>
            <a:t>Kế</a:t>
          </a:r>
          <a:r>
            <a:rPr lang="en-US" sz="3800" kern="1200" dirty="0" smtClean="0"/>
            <a:t> </a:t>
          </a:r>
          <a:r>
            <a:rPr lang="en-US" sz="3800" kern="1200" dirty="0" err="1" smtClean="0"/>
            <a:t>toán</a:t>
          </a:r>
          <a:r>
            <a:rPr lang="en-US" sz="3800" kern="1200" dirty="0" smtClean="0"/>
            <a:t> </a:t>
          </a:r>
          <a:r>
            <a:rPr lang="en-US" sz="3800" kern="1200" dirty="0" err="1" smtClean="0"/>
            <a:t>quản</a:t>
          </a:r>
          <a:r>
            <a:rPr lang="en-US" sz="3800" kern="1200" dirty="0" smtClean="0"/>
            <a:t> </a:t>
          </a:r>
          <a:r>
            <a:rPr lang="en-US" sz="3800" kern="1200" dirty="0" err="1" smtClean="0"/>
            <a:t>trị</a:t>
          </a:r>
          <a:endParaRPr lang="en-US" sz="3800" kern="1200" dirty="0"/>
        </a:p>
      </dsp:txBody>
      <dsp:txXfrm>
        <a:off x="977279" y="3232131"/>
        <a:ext cx="2067520" cy="129220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7B0BE0E-CB5C-49AA-9267-9460C2D988CE}">
      <dsp:nvSpPr>
        <dsp:cNvPr id="0" name=""/>
        <dsp:cNvSpPr/>
      </dsp:nvSpPr>
      <dsp:spPr>
        <a:xfrm>
          <a:off x="438149" y="793"/>
          <a:ext cx="2628899" cy="1314449"/>
        </a:xfrm>
        <a:prstGeom prst="roundRect">
          <a:avLst>
            <a:gd name="adj" fmla="val 10000"/>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245" tIns="36830" rIns="55245" bIns="36830" numCol="1" spcCol="1270" anchor="ctr" anchorCtr="0">
          <a:noAutofit/>
        </a:bodyPr>
        <a:lstStyle/>
        <a:p>
          <a:pPr lvl="0" algn="ctr" defTabSz="1289050">
            <a:lnSpc>
              <a:spcPct val="90000"/>
            </a:lnSpc>
            <a:spcBef>
              <a:spcPct val="0"/>
            </a:spcBef>
            <a:spcAft>
              <a:spcPct val="35000"/>
            </a:spcAft>
          </a:pPr>
          <a:r>
            <a:rPr lang="en-US" sz="2900" kern="1200" dirty="0" smtClean="0"/>
            <a:t>    </a:t>
          </a:r>
          <a:r>
            <a:rPr lang="en-US" sz="2900" kern="1200" dirty="0" err="1" smtClean="0"/>
            <a:t>Kế</a:t>
          </a:r>
          <a:r>
            <a:rPr lang="en-US" sz="2900" kern="1200" dirty="0" smtClean="0"/>
            <a:t> </a:t>
          </a:r>
          <a:r>
            <a:rPr lang="en-US" sz="2900" kern="1200" dirty="0" err="1" smtClean="0"/>
            <a:t>toán</a:t>
          </a:r>
          <a:r>
            <a:rPr lang="en-US" sz="2900" kern="1200" dirty="0" smtClean="0"/>
            <a:t> </a:t>
          </a:r>
          <a:r>
            <a:rPr lang="en-US" sz="2900" kern="1200" dirty="0" err="1" smtClean="0"/>
            <a:t>ngân</a:t>
          </a:r>
          <a:r>
            <a:rPr lang="en-US" sz="2900" kern="1200" dirty="0" smtClean="0"/>
            <a:t> </a:t>
          </a:r>
          <a:r>
            <a:rPr lang="en-US" sz="2900" kern="1200" dirty="0" err="1" smtClean="0"/>
            <a:t>hàng</a:t>
          </a:r>
          <a:r>
            <a:rPr lang="en-US" sz="2900" kern="1200" dirty="0" smtClean="0"/>
            <a:t> 	</a:t>
          </a:r>
          <a:endParaRPr lang="en-US" sz="2900" kern="1200" dirty="0"/>
        </a:p>
      </dsp:txBody>
      <dsp:txXfrm>
        <a:off x="438149" y="793"/>
        <a:ext cx="2628899" cy="1314449"/>
      </dsp:txXfrm>
    </dsp:sp>
    <dsp:sp modelId="{5ADA8790-F1ED-4D63-AE96-109F4A77C2CE}">
      <dsp:nvSpPr>
        <dsp:cNvPr id="0" name=""/>
        <dsp:cNvSpPr/>
      </dsp:nvSpPr>
      <dsp:spPr>
        <a:xfrm>
          <a:off x="701039" y="1315243"/>
          <a:ext cx="262889" cy="985837"/>
        </a:xfrm>
        <a:custGeom>
          <a:avLst/>
          <a:gdLst/>
          <a:ahLst/>
          <a:cxnLst/>
          <a:rect l="0" t="0" r="0" b="0"/>
          <a:pathLst>
            <a:path>
              <a:moveTo>
                <a:pt x="0" y="0"/>
              </a:moveTo>
              <a:lnTo>
                <a:pt x="0" y="985837"/>
              </a:lnTo>
              <a:lnTo>
                <a:pt x="262889" y="985837"/>
              </a:lnTo>
            </a:path>
          </a:pathLst>
        </a:custGeom>
        <a:noFill/>
        <a:ln w="381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F8C7FA5-A734-4BC4-9921-56C9550DE668}">
      <dsp:nvSpPr>
        <dsp:cNvPr id="0" name=""/>
        <dsp:cNvSpPr/>
      </dsp:nvSpPr>
      <dsp:spPr>
        <a:xfrm>
          <a:off x="963929" y="1643856"/>
          <a:ext cx="2103120" cy="1314449"/>
        </a:xfrm>
        <a:prstGeom prst="roundRect">
          <a:avLst>
            <a:gd name="adj" fmla="val 10000"/>
          </a:avLst>
        </a:prstGeom>
        <a:solidFill>
          <a:schemeClr val="lt1">
            <a:alpha val="90000"/>
            <a:hueOff val="0"/>
            <a:satOff val="0"/>
            <a:lumOff val="0"/>
            <a:alphaOff val="0"/>
          </a:schemeClr>
        </a:solidFill>
        <a:ln w="381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485" tIns="46990" rIns="70485" bIns="46990" numCol="1" spcCol="1270" anchor="ctr" anchorCtr="0">
          <a:noAutofit/>
        </a:bodyPr>
        <a:lstStyle/>
        <a:p>
          <a:pPr lvl="0" algn="ctr" defTabSz="1644650">
            <a:lnSpc>
              <a:spcPct val="90000"/>
            </a:lnSpc>
            <a:spcBef>
              <a:spcPct val="0"/>
            </a:spcBef>
            <a:spcAft>
              <a:spcPct val="35000"/>
            </a:spcAft>
          </a:pPr>
          <a:r>
            <a:rPr lang="en-US" sz="3700" kern="1200" dirty="0" err="1" smtClean="0"/>
            <a:t>Kế</a:t>
          </a:r>
          <a:r>
            <a:rPr lang="en-US" sz="3700" kern="1200" dirty="0" smtClean="0"/>
            <a:t> </a:t>
          </a:r>
          <a:r>
            <a:rPr lang="en-US" sz="3700" kern="1200" dirty="0" err="1" smtClean="0"/>
            <a:t>toán</a:t>
          </a:r>
          <a:r>
            <a:rPr lang="en-US" sz="3700" kern="1200" dirty="0" smtClean="0"/>
            <a:t> </a:t>
          </a:r>
          <a:r>
            <a:rPr lang="en-US" sz="3700" kern="1200" dirty="0" err="1" smtClean="0"/>
            <a:t>tổng</a:t>
          </a:r>
          <a:r>
            <a:rPr lang="en-US" sz="3700" kern="1200" dirty="0" smtClean="0"/>
            <a:t> </a:t>
          </a:r>
          <a:r>
            <a:rPr lang="en-US" sz="3700" kern="1200" dirty="0" err="1" smtClean="0"/>
            <a:t>hợp</a:t>
          </a:r>
          <a:endParaRPr lang="en-US" sz="3700" kern="1200" dirty="0"/>
        </a:p>
      </dsp:txBody>
      <dsp:txXfrm>
        <a:off x="963929" y="1643856"/>
        <a:ext cx="2103120" cy="1314449"/>
      </dsp:txXfrm>
    </dsp:sp>
    <dsp:sp modelId="{8C7C168D-56CE-472F-AC32-48D8795C3FA8}">
      <dsp:nvSpPr>
        <dsp:cNvPr id="0" name=""/>
        <dsp:cNvSpPr/>
      </dsp:nvSpPr>
      <dsp:spPr>
        <a:xfrm>
          <a:off x="701039" y="1315243"/>
          <a:ext cx="262889" cy="2628899"/>
        </a:xfrm>
        <a:custGeom>
          <a:avLst/>
          <a:gdLst/>
          <a:ahLst/>
          <a:cxnLst/>
          <a:rect l="0" t="0" r="0" b="0"/>
          <a:pathLst>
            <a:path>
              <a:moveTo>
                <a:pt x="0" y="0"/>
              </a:moveTo>
              <a:lnTo>
                <a:pt x="0" y="2628899"/>
              </a:lnTo>
              <a:lnTo>
                <a:pt x="262889" y="2628899"/>
              </a:lnTo>
            </a:path>
          </a:pathLst>
        </a:custGeom>
        <a:noFill/>
        <a:ln w="381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6273C63-4708-4D0E-BDAD-0607E1D32140}">
      <dsp:nvSpPr>
        <dsp:cNvPr id="0" name=""/>
        <dsp:cNvSpPr/>
      </dsp:nvSpPr>
      <dsp:spPr>
        <a:xfrm>
          <a:off x="963929" y="3286918"/>
          <a:ext cx="2103120" cy="1314449"/>
        </a:xfrm>
        <a:prstGeom prst="roundRect">
          <a:avLst>
            <a:gd name="adj" fmla="val 10000"/>
          </a:avLst>
        </a:prstGeom>
        <a:solidFill>
          <a:schemeClr val="lt1">
            <a:alpha val="90000"/>
            <a:hueOff val="0"/>
            <a:satOff val="0"/>
            <a:lumOff val="0"/>
            <a:alphaOff val="0"/>
          </a:schemeClr>
        </a:solidFill>
        <a:ln w="381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0485" tIns="46990" rIns="70485" bIns="46990" numCol="1" spcCol="1270" anchor="ctr" anchorCtr="0">
          <a:noAutofit/>
        </a:bodyPr>
        <a:lstStyle/>
        <a:p>
          <a:pPr lvl="0" algn="ctr" defTabSz="1644650">
            <a:lnSpc>
              <a:spcPct val="90000"/>
            </a:lnSpc>
            <a:spcBef>
              <a:spcPct val="0"/>
            </a:spcBef>
            <a:spcAft>
              <a:spcPct val="35000"/>
            </a:spcAft>
          </a:pPr>
          <a:r>
            <a:rPr lang="en-US" sz="3700" kern="1200" dirty="0" err="1" smtClean="0"/>
            <a:t>Kế</a:t>
          </a:r>
          <a:r>
            <a:rPr lang="en-US" sz="3700" kern="1200" dirty="0" smtClean="0"/>
            <a:t> </a:t>
          </a:r>
          <a:r>
            <a:rPr lang="en-US" sz="3700" kern="1200" dirty="0" err="1" smtClean="0"/>
            <a:t>toán</a:t>
          </a:r>
          <a:r>
            <a:rPr lang="en-US" sz="3700" kern="1200" dirty="0" smtClean="0"/>
            <a:t> chi </a:t>
          </a:r>
          <a:r>
            <a:rPr lang="en-US" sz="3700" kern="1200" dirty="0" err="1" smtClean="0"/>
            <a:t>tiết</a:t>
          </a:r>
          <a:endParaRPr lang="en-US" sz="3700" kern="1200" dirty="0"/>
        </a:p>
      </dsp:txBody>
      <dsp:txXfrm>
        <a:off x="963929" y="3286918"/>
        <a:ext cx="2103120" cy="131444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8" Type="http://schemas.microsoft.com/office/2006/relationships/legacyDiagramText" Target="legacyDiagramText8.bin"/><Relationship Id="rId13" Type="http://schemas.microsoft.com/office/2006/relationships/legacyDiagramText" Target="legacyDiagramText13.bin"/><Relationship Id="rId3" Type="http://schemas.microsoft.com/office/2006/relationships/legacyDiagramText" Target="legacyDiagramText3.bin"/><Relationship Id="rId7" Type="http://schemas.microsoft.com/office/2006/relationships/legacyDiagramText" Target="legacyDiagramText7.bin"/><Relationship Id="rId12" Type="http://schemas.microsoft.com/office/2006/relationships/legacyDiagramText" Target="legacyDiagramText12.bin"/><Relationship Id="rId2" Type="http://schemas.microsoft.com/office/2006/relationships/legacyDiagramText" Target="legacyDiagramText2.bin"/><Relationship Id="rId1" Type="http://schemas.microsoft.com/office/2006/relationships/legacyDiagramText" Target="legacyDiagramText1.bin"/><Relationship Id="rId6" Type="http://schemas.microsoft.com/office/2006/relationships/legacyDiagramText" Target="legacyDiagramText6.bin"/><Relationship Id="rId11" Type="http://schemas.microsoft.com/office/2006/relationships/legacyDiagramText" Target="legacyDiagramText11.bin"/><Relationship Id="rId5" Type="http://schemas.microsoft.com/office/2006/relationships/legacyDiagramText" Target="legacyDiagramText5.bin"/><Relationship Id="rId10" Type="http://schemas.microsoft.com/office/2006/relationships/legacyDiagramText" Target="legacyDiagramText10.bin"/><Relationship Id="rId4" Type="http://schemas.microsoft.com/office/2006/relationships/legacyDiagramText" Target="legacyDiagramText4.bin"/><Relationship Id="rId9" Type="http://schemas.microsoft.com/office/2006/relationships/legacyDiagramText" Target="legacyDiagramText9.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59329B6-962B-4C64-972B-E5A12CCAD508}" type="datetimeFigureOut">
              <a:rPr lang="en-US" smtClean="0"/>
              <a:pPr/>
              <a:t>8/11/2011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68A6719-CCF5-468C-87D8-98239BCB7DC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vi-VN" sz="1200" kern="1200" baseline="0" dirty="0" smtClean="0">
                <a:solidFill>
                  <a:schemeClr val="tx1"/>
                </a:solidFill>
                <a:latin typeface="+mn-lt"/>
                <a:ea typeface="+mn-ea"/>
                <a:cs typeface="+mn-cs"/>
              </a:rPr>
              <a:t>Tổ chức tốt công tác kế toán ở ngân hàng chẳng những đảm bảo cho việc thu nhận, hệ thống hoá thông tin kế toán đầy đủ, kịp thời, đáng tin cậy phục vụ cho công tác quản lý kinh tế, tài chính ở tầm vĩ mô và vi mô, mà còn giúp ngân hàng quản lý chặt chẽ tài sản của bản thân ngân hàng, của xã hội gửi và bảo quản tại đơn vị ngân hàng, ngăn ngừa được những hành vi làm tổn thất tài sản của ngân hàng.</a:t>
            </a:r>
          </a:p>
        </p:txBody>
      </p:sp>
      <p:sp>
        <p:nvSpPr>
          <p:cNvPr id="4" name="Slide Number Placeholder 3"/>
          <p:cNvSpPr>
            <a:spLocks noGrp="1"/>
          </p:cNvSpPr>
          <p:nvPr>
            <p:ph type="sldNum" sz="quarter" idx="10"/>
          </p:nvPr>
        </p:nvSpPr>
        <p:spPr/>
        <p:txBody>
          <a:bodyPr/>
          <a:lstStyle/>
          <a:p>
            <a:fld id="{E68A6719-CCF5-468C-87D8-98239BCB7DC3}" type="slidenum">
              <a:rPr lang="en-US" smtClean="0"/>
              <a:pPr/>
              <a:t>33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vi-VN"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68A6719-CCF5-468C-87D8-98239BCB7DC3}" type="slidenum">
              <a:rPr lang="en-US" smtClean="0"/>
              <a:pPr/>
              <a:t>34</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rtl="0"/>
            <a:endParaRPr lang="vi-VN" sz="1200"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E68A6719-CCF5-468C-87D8-98239BCB7DC3}" type="slidenum">
              <a:rPr lang="en-US" smtClean="0"/>
              <a:pPr/>
              <a:t>35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E09BCE-49B2-4E0A-A49C-34AB009ABDFB}" type="slidenum">
              <a:rPr lang="en-US"/>
              <a:pPr/>
              <a:t>36</a:t>
            </a:fld>
            <a:endParaRPr lang="en-US"/>
          </a:p>
        </p:txBody>
      </p:sp>
      <p:sp>
        <p:nvSpPr>
          <p:cNvPr id="308226" name="Rectangle 2"/>
          <p:cNvSpPr>
            <a:spLocks noGrp="1" noRot="1" noChangeAspect="1" noChangeArrowheads="1" noTextEdit="1"/>
          </p:cNvSpPr>
          <p:nvPr>
            <p:ph type="sldImg"/>
          </p:nvPr>
        </p:nvSpPr>
        <p:spPr>
          <a:ln/>
        </p:spPr>
      </p:sp>
      <p:sp>
        <p:nvSpPr>
          <p:cNvPr id="308227"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022EB8-AD17-4F19-AA9A-DCABA77A28E9}" type="slidenum">
              <a:rPr lang="en-US"/>
              <a:pPr/>
              <a:t>37</a:t>
            </a:fld>
            <a:endParaRPr lang="en-US"/>
          </a:p>
        </p:txBody>
      </p:sp>
      <p:sp>
        <p:nvSpPr>
          <p:cNvPr id="310274" name="Rectangle 2"/>
          <p:cNvSpPr>
            <a:spLocks noGrp="1" noRot="1" noChangeAspect="1" noChangeArrowheads="1" noTextEdit="1"/>
          </p:cNvSpPr>
          <p:nvPr>
            <p:ph type="sldImg"/>
          </p:nvPr>
        </p:nvSpPr>
        <p:spPr>
          <a:ln/>
        </p:spPr>
      </p:sp>
      <p:sp>
        <p:nvSpPr>
          <p:cNvPr id="310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BE04C1B-48F1-45C9-A5ED-1E2DA829B01D}" type="slidenum">
              <a:rPr lang="en-US"/>
              <a:pPr/>
              <a:t>38</a:t>
            </a:fld>
            <a:endParaRPr lang="en-US"/>
          </a:p>
        </p:txBody>
      </p:sp>
      <p:sp>
        <p:nvSpPr>
          <p:cNvPr id="297986" name="Rectangle 2"/>
          <p:cNvSpPr>
            <a:spLocks noGrp="1" noRot="1" noChangeAspect="1" noChangeArrowheads="1" noTextEdit="1"/>
          </p:cNvSpPr>
          <p:nvPr>
            <p:ph type="sldImg"/>
          </p:nvPr>
        </p:nvSpPr>
        <p:spPr>
          <a:ln/>
        </p:spPr>
      </p:sp>
      <p:sp>
        <p:nvSpPr>
          <p:cNvPr id="2979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DED7C3-B3DE-4E78-A989-75B62D45E54F}" type="slidenum">
              <a:rPr lang="en-US"/>
              <a:pPr/>
              <a:t>39</a:t>
            </a:fld>
            <a:endParaRPr lang="en-US"/>
          </a:p>
        </p:txBody>
      </p:sp>
      <p:sp>
        <p:nvSpPr>
          <p:cNvPr id="331778" name="Rectangle 2"/>
          <p:cNvSpPr>
            <a:spLocks noGrp="1" noRot="1" noChangeAspect="1" noChangeArrowheads="1" noTextEdit="1"/>
          </p:cNvSpPr>
          <p:nvPr>
            <p:ph type="sldImg"/>
          </p:nvPr>
        </p:nvSpPr>
        <p:spPr>
          <a:ln/>
        </p:spPr>
      </p:sp>
      <p:sp>
        <p:nvSpPr>
          <p:cNvPr id="3317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A35C96-BB7F-4EAA-B92D-F9EEF75CAC4E}" type="slidenum">
              <a:rPr lang="en-US"/>
              <a:pPr/>
              <a:t>40</a:t>
            </a:fld>
            <a:endParaRPr lang="en-US"/>
          </a:p>
        </p:txBody>
      </p:sp>
      <p:sp>
        <p:nvSpPr>
          <p:cNvPr id="264194" name="Rectangle 2"/>
          <p:cNvSpPr>
            <a:spLocks noGrp="1" noRot="1" noChangeAspect="1" noChangeArrowheads="1" noTextEdit="1"/>
          </p:cNvSpPr>
          <p:nvPr>
            <p:ph type="sldImg"/>
          </p:nvPr>
        </p:nvSpPr>
        <p:spPr>
          <a:ln/>
        </p:spPr>
      </p:sp>
      <p:sp>
        <p:nvSpPr>
          <p:cNvPr id="264195"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5C7F63-9BF9-4EEE-8CA2-9620E7D13E26}" type="slidenum">
              <a:rPr lang="en-US"/>
              <a:pPr/>
              <a:t>41</a:t>
            </a:fld>
            <a:endParaRPr lang="en-US"/>
          </a:p>
        </p:txBody>
      </p:sp>
      <p:sp>
        <p:nvSpPr>
          <p:cNvPr id="336898" name="Rectangle 2"/>
          <p:cNvSpPr>
            <a:spLocks noGrp="1" noRot="1" noChangeAspect="1" noChangeArrowheads="1" noTextEdit="1"/>
          </p:cNvSpPr>
          <p:nvPr>
            <p:ph type="sldImg"/>
          </p:nvPr>
        </p:nvSpPr>
        <p:spPr>
          <a:ln/>
        </p:spPr>
      </p:sp>
      <p:sp>
        <p:nvSpPr>
          <p:cNvPr id="336899"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28E8D4-B750-4BB8-8C61-159C052B1709}" type="slidenum">
              <a:rPr lang="en-US"/>
              <a:pPr/>
              <a:t>42</a:t>
            </a:fld>
            <a:endParaRPr lang="en-US"/>
          </a:p>
        </p:txBody>
      </p:sp>
      <p:sp>
        <p:nvSpPr>
          <p:cNvPr id="296962" name="Rectangle 2"/>
          <p:cNvSpPr>
            <a:spLocks noGrp="1" noRot="1" noChangeAspect="1" noChangeArrowheads="1" noTextEdit="1"/>
          </p:cNvSpPr>
          <p:nvPr>
            <p:ph type="sldImg"/>
          </p:nvPr>
        </p:nvSpPr>
        <p:spPr>
          <a:ln/>
        </p:spPr>
      </p:sp>
      <p:sp>
        <p:nvSpPr>
          <p:cNvPr id="2969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3F247B-FAF5-473D-A78B-AB65FB38F376}" type="slidenum">
              <a:rPr lang="en-US"/>
              <a:pPr/>
              <a:t>43</a:t>
            </a:fld>
            <a:endParaRPr lang="en-US"/>
          </a:p>
        </p:txBody>
      </p:sp>
      <p:sp>
        <p:nvSpPr>
          <p:cNvPr id="294914" name="Rectangle 2"/>
          <p:cNvSpPr>
            <a:spLocks noGrp="1" noRot="1" noChangeAspect="1" noChangeArrowheads="1" noTextEdit="1"/>
          </p:cNvSpPr>
          <p:nvPr>
            <p:ph type="sldImg"/>
          </p:nvPr>
        </p:nvSpPr>
        <p:spPr>
          <a:ln/>
        </p:spPr>
      </p:sp>
      <p:sp>
        <p:nvSpPr>
          <p:cNvPr id="2949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CE1628-4B37-4CBC-B445-31A99D2E4606}" type="slidenum">
              <a:rPr lang="en-US"/>
              <a:pPr/>
              <a:t>44</a:t>
            </a:fld>
            <a:endParaRPr lang="en-US"/>
          </a:p>
        </p:txBody>
      </p:sp>
      <p:sp>
        <p:nvSpPr>
          <p:cNvPr id="350210" name="Rectangle 2"/>
          <p:cNvSpPr>
            <a:spLocks noGrp="1" noRot="1" noChangeAspect="1" noChangeArrowheads="1" noTextEdit="1"/>
          </p:cNvSpPr>
          <p:nvPr>
            <p:ph type="sldImg"/>
          </p:nvPr>
        </p:nvSpPr>
        <p:spPr>
          <a:ln/>
        </p:spPr>
      </p:sp>
      <p:sp>
        <p:nvSpPr>
          <p:cNvPr id="3502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E9109A-54D3-457E-B6C5-1E13916F8251}" type="slidenum">
              <a:rPr lang="en-US"/>
              <a:pPr/>
              <a:t>45</a:t>
            </a:fld>
            <a:endParaRPr lang="en-US"/>
          </a:p>
        </p:txBody>
      </p:sp>
      <p:sp>
        <p:nvSpPr>
          <p:cNvPr id="311298" name="Rectangle 2"/>
          <p:cNvSpPr>
            <a:spLocks noGrp="1" noRot="1" noChangeAspect="1" noChangeArrowheads="1" noTextEdit="1"/>
          </p:cNvSpPr>
          <p:nvPr>
            <p:ph type="sldImg"/>
          </p:nvPr>
        </p:nvSpPr>
        <p:spPr>
          <a:ln/>
        </p:spPr>
      </p:sp>
      <p:sp>
        <p:nvSpPr>
          <p:cNvPr id="3112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0BD3DF-37CA-47E1-A5C9-72DF98DED047}" type="slidenum">
              <a:rPr lang="en-US"/>
              <a:pPr/>
              <a:t>46</a:t>
            </a:fld>
            <a:endParaRPr lang="en-US"/>
          </a:p>
        </p:txBody>
      </p:sp>
      <p:sp>
        <p:nvSpPr>
          <p:cNvPr id="283650" name="Rectangle 2"/>
          <p:cNvSpPr>
            <a:spLocks noGrp="1" noRot="1" noChangeAspect="1" noChangeArrowheads="1" noTextEdit="1"/>
          </p:cNvSpPr>
          <p:nvPr>
            <p:ph type="sldImg"/>
          </p:nvPr>
        </p:nvSpPr>
        <p:spPr>
          <a:ln/>
        </p:spPr>
      </p:sp>
      <p:sp>
        <p:nvSpPr>
          <p:cNvPr id="283651"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27B3BE-9027-4302-AA54-8D4F8C508A26}" type="slidenum">
              <a:rPr lang="en-US"/>
              <a:pPr/>
              <a:t>47</a:t>
            </a:fld>
            <a:endParaRPr lang="en-US"/>
          </a:p>
        </p:txBody>
      </p:sp>
      <p:sp>
        <p:nvSpPr>
          <p:cNvPr id="284674" name="Rectangle 2"/>
          <p:cNvSpPr>
            <a:spLocks noGrp="1" noRot="1" noChangeAspect="1" noChangeArrowheads="1" noTextEdit="1"/>
          </p:cNvSpPr>
          <p:nvPr>
            <p:ph type="sldImg"/>
          </p:nvPr>
        </p:nvSpPr>
        <p:spPr>
          <a:ln/>
        </p:spPr>
      </p:sp>
      <p:sp>
        <p:nvSpPr>
          <p:cNvPr id="2846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993AA3-DD9A-4C1D-8212-01C430E1B697}" type="slidenum">
              <a:rPr lang="en-US"/>
              <a:pPr/>
              <a:t>48</a:t>
            </a:fld>
            <a:endParaRPr lang="en-US"/>
          </a:p>
        </p:txBody>
      </p:sp>
      <p:sp>
        <p:nvSpPr>
          <p:cNvPr id="312322" name="Rectangle 2"/>
          <p:cNvSpPr>
            <a:spLocks noGrp="1" noRot="1" noChangeAspect="1" noChangeArrowheads="1" noTextEdit="1"/>
          </p:cNvSpPr>
          <p:nvPr>
            <p:ph type="sldImg"/>
          </p:nvPr>
        </p:nvSpPr>
        <p:spPr>
          <a:ln/>
        </p:spPr>
      </p:sp>
      <p:sp>
        <p:nvSpPr>
          <p:cNvPr id="312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F7BA75-42FF-4B55-870C-B13365A35DCB}" type="slidenum">
              <a:rPr lang="en-US"/>
              <a:pPr/>
              <a:t>49</a:t>
            </a:fld>
            <a:endParaRPr lang="en-US"/>
          </a:p>
        </p:txBody>
      </p:sp>
      <p:sp>
        <p:nvSpPr>
          <p:cNvPr id="313346" name="Rectangle 2"/>
          <p:cNvSpPr>
            <a:spLocks noGrp="1" noRot="1" noChangeAspect="1" noChangeArrowheads="1" noTextEdit="1"/>
          </p:cNvSpPr>
          <p:nvPr>
            <p:ph type="sldImg"/>
          </p:nvPr>
        </p:nvSpPr>
        <p:spPr>
          <a:ln/>
        </p:spPr>
      </p:sp>
      <p:sp>
        <p:nvSpPr>
          <p:cNvPr id="3133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FB8873-BC5C-4FAB-98D2-9684EB2E3221}" type="slidenum">
              <a:rPr lang="en-US"/>
              <a:pPr/>
              <a:t>50</a:t>
            </a:fld>
            <a:endParaRPr lang="en-US"/>
          </a:p>
        </p:txBody>
      </p:sp>
      <p:sp>
        <p:nvSpPr>
          <p:cNvPr id="285698" name="Rectangle 2"/>
          <p:cNvSpPr>
            <a:spLocks noGrp="1" noRot="1" noChangeAspect="1" noChangeArrowheads="1" noTextEdit="1"/>
          </p:cNvSpPr>
          <p:nvPr>
            <p:ph type="sldImg"/>
          </p:nvPr>
        </p:nvSpPr>
        <p:spPr>
          <a:xfrm>
            <a:off x="914400" y="685800"/>
            <a:ext cx="4572000" cy="3429000"/>
          </a:xfrm>
          <a:ln/>
        </p:spPr>
      </p:sp>
      <p:sp>
        <p:nvSpPr>
          <p:cNvPr id="285699" name="Rectangle 3"/>
          <p:cNvSpPr>
            <a:spLocks noGrp="1" noChangeArrowheads="1"/>
          </p:cNvSpPr>
          <p:nvPr>
            <p:ph type="body" idx="1"/>
          </p:nvPr>
        </p:nvSpPr>
        <p:spPr>
          <a:xfrm>
            <a:off x="685800" y="4191000"/>
            <a:ext cx="5486400" cy="4114800"/>
          </a:xfrm>
        </p:spPr>
        <p:txBody>
          <a:bodyPr/>
          <a:lstStyle/>
          <a:p>
            <a:endParaRPr lang="en-US">
              <a:latin typeface=".VnTime"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1FB0B82-EC15-4E54-88D0-B4680AD95CF9}" type="slidenum">
              <a:rPr lang="en-US"/>
              <a:pPr/>
              <a:t>51</a:t>
            </a:fld>
            <a:endParaRPr lang="en-US"/>
          </a:p>
        </p:txBody>
      </p:sp>
      <p:sp>
        <p:nvSpPr>
          <p:cNvPr id="306178" name="Rectangle 2"/>
          <p:cNvSpPr>
            <a:spLocks noGrp="1" noRot="1" noChangeAspect="1" noChangeArrowheads="1" noTextEdit="1"/>
          </p:cNvSpPr>
          <p:nvPr>
            <p:ph type="sldImg"/>
          </p:nvPr>
        </p:nvSpPr>
        <p:spPr>
          <a:ln/>
        </p:spPr>
      </p:sp>
      <p:sp>
        <p:nvSpPr>
          <p:cNvPr id="306179" name="Rectangle 3"/>
          <p:cNvSpPr>
            <a:spLocks noGrp="1" noChangeArrowheads="1"/>
          </p:cNvSpPr>
          <p:nvPr>
            <p:ph type="body" idx="1"/>
          </p:nvPr>
        </p:nvSpPr>
        <p:spPr>
          <a:xfrm>
            <a:off x="533400" y="4267200"/>
            <a:ext cx="5486400" cy="4114800"/>
          </a:xfrm>
        </p:spPr>
        <p:txBody>
          <a:bodyPr/>
          <a:lstStyle/>
          <a:p>
            <a:endParaRPr lang="en-US">
              <a:latin typeface=".VnTime"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08D84A-209B-4A92-9998-7A7FD3992318}" type="slidenum">
              <a:rPr lang="en-US"/>
              <a:pPr/>
              <a:t>52</a:t>
            </a:fld>
            <a:endParaRPr lang="en-US"/>
          </a:p>
        </p:txBody>
      </p:sp>
      <p:sp>
        <p:nvSpPr>
          <p:cNvPr id="314370" name="Rectangle 2"/>
          <p:cNvSpPr>
            <a:spLocks noGrp="1" noRot="1" noChangeAspect="1" noChangeArrowheads="1" noTextEdit="1"/>
          </p:cNvSpPr>
          <p:nvPr>
            <p:ph type="sldImg"/>
          </p:nvPr>
        </p:nvSpPr>
        <p:spPr>
          <a:ln/>
        </p:spPr>
      </p:sp>
      <p:sp>
        <p:nvSpPr>
          <p:cNvPr id="314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30A40A-53D8-4460-9535-01E1AC8908AE}" type="slidenum">
              <a:rPr lang="en-US"/>
              <a:pPr/>
              <a:t>53</a:t>
            </a:fld>
            <a:endParaRPr lang="en-US"/>
          </a:p>
        </p:txBody>
      </p:sp>
      <p:sp>
        <p:nvSpPr>
          <p:cNvPr id="307202" name="Rectangle 2"/>
          <p:cNvSpPr>
            <a:spLocks noGrp="1" noRot="1" noChangeAspect="1" noChangeArrowheads="1" noTextEdit="1"/>
          </p:cNvSpPr>
          <p:nvPr>
            <p:ph type="sldImg"/>
          </p:nvPr>
        </p:nvSpPr>
        <p:spPr>
          <a:ln/>
        </p:spPr>
      </p:sp>
      <p:sp>
        <p:nvSpPr>
          <p:cNvPr id="307203"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CB3B56-9081-45A2-9DAE-0797FEF61030}" type="slidenum">
              <a:rPr lang="en-US"/>
              <a:pPr/>
              <a:t>54</a:t>
            </a:fld>
            <a:endParaRPr lang="en-US"/>
          </a:p>
        </p:txBody>
      </p:sp>
      <p:sp>
        <p:nvSpPr>
          <p:cNvPr id="315394" name="Rectangle 2"/>
          <p:cNvSpPr>
            <a:spLocks noGrp="1" noRot="1" noChangeAspect="1" noChangeArrowheads="1" noTextEdit="1"/>
          </p:cNvSpPr>
          <p:nvPr>
            <p:ph type="sldImg"/>
          </p:nvPr>
        </p:nvSpPr>
        <p:spPr>
          <a:ln/>
        </p:spPr>
      </p:sp>
      <p:sp>
        <p:nvSpPr>
          <p:cNvPr id="3153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485CA0-7F21-4AB2-9432-83FA42A01B91}" type="slidenum">
              <a:rPr lang="en-US"/>
              <a:pPr/>
              <a:t>55</a:t>
            </a:fld>
            <a:endParaRPr lang="en-US"/>
          </a:p>
        </p:txBody>
      </p:sp>
      <p:sp>
        <p:nvSpPr>
          <p:cNvPr id="316418" name="Rectangle 2"/>
          <p:cNvSpPr>
            <a:spLocks noGrp="1" noRot="1" noChangeAspect="1" noChangeArrowheads="1" noTextEdit="1"/>
          </p:cNvSpPr>
          <p:nvPr>
            <p:ph type="sldImg"/>
          </p:nvPr>
        </p:nvSpPr>
        <p:spPr>
          <a:ln/>
        </p:spPr>
      </p:sp>
      <p:sp>
        <p:nvSpPr>
          <p:cNvPr id="316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467A39A-444A-42E1-A475-3D1169B9E84C}" type="slidenum">
              <a:rPr lang="en-US"/>
              <a:pPr/>
              <a:t>56</a:t>
            </a:fld>
            <a:endParaRPr lang="en-US"/>
          </a:p>
        </p:txBody>
      </p:sp>
      <p:sp>
        <p:nvSpPr>
          <p:cNvPr id="317442" name="Rectangle 2"/>
          <p:cNvSpPr>
            <a:spLocks noGrp="1" noRot="1" noChangeAspect="1" noChangeArrowheads="1" noTextEdit="1"/>
          </p:cNvSpPr>
          <p:nvPr>
            <p:ph type="sldImg"/>
          </p:nvPr>
        </p:nvSpPr>
        <p:spPr>
          <a:ln/>
        </p:spPr>
      </p:sp>
      <p:sp>
        <p:nvSpPr>
          <p:cNvPr id="3174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0ECCB4D-106E-405F-A272-8D098583EDC7}" type="slidenum">
              <a:rPr lang="en-US"/>
              <a:pPr/>
              <a:t>57</a:t>
            </a:fld>
            <a:endParaRPr lang="en-US"/>
          </a:p>
        </p:txBody>
      </p:sp>
      <p:sp>
        <p:nvSpPr>
          <p:cNvPr id="301058" name="Rectangle 2"/>
          <p:cNvSpPr>
            <a:spLocks noGrp="1" noRot="1" noChangeAspect="1" noChangeArrowheads="1" noTextEdit="1"/>
          </p:cNvSpPr>
          <p:nvPr>
            <p:ph type="sldImg"/>
          </p:nvPr>
        </p:nvSpPr>
        <p:spPr>
          <a:ln/>
        </p:spPr>
      </p:sp>
      <p:sp>
        <p:nvSpPr>
          <p:cNvPr id="301059"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5A45AA-E84E-4F2F-95D7-C5AC0A788396}" type="slidenum">
              <a:rPr lang="en-US"/>
              <a:pPr/>
              <a:t>58</a:t>
            </a:fld>
            <a:endParaRPr lang="en-US"/>
          </a:p>
        </p:txBody>
      </p:sp>
      <p:sp>
        <p:nvSpPr>
          <p:cNvPr id="318466" name="Rectangle 2"/>
          <p:cNvSpPr>
            <a:spLocks noGrp="1" noRot="1" noChangeAspect="1" noChangeArrowheads="1" noTextEdit="1"/>
          </p:cNvSpPr>
          <p:nvPr>
            <p:ph type="sldImg"/>
          </p:nvPr>
        </p:nvSpPr>
        <p:spPr>
          <a:ln/>
        </p:spPr>
      </p:sp>
      <p:sp>
        <p:nvSpPr>
          <p:cNvPr id="318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61BD9F4-E49E-48B0-A8C7-ED9C07425297}" type="slidenum">
              <a:rPr lang="en-US"/>
              <a:pPr/>
              <a:t>59</a:t>
            </a:fld>
            <a:endParaRPr lang="en-US"/>
          </a:p>
        </p:txBody>
      </p:sp>
      <p:sp>
        <p:nvSpPr>
          <p:cNvPr id="303106" name="Rectangle 2"/>
          <p:cNvSpPr>
            <a:spLocks noGrp="1" noRot="1" noChangeAspect="1" noChangeArrowheads="1" noTextEdit="1"/>
          </p:cNvSpPr>
          <p:nvPr>
            <p:ph type="sldImg"/>
          </p:nvPr>
        </p:nvSpPr>
        <p:spPr>
          <a:ln/>
        </p:spPr>
      </p:sp>
      <p:sp>
        <p:nvSpPr>
          <p:cNvPr id="3031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F69DFC-B4E2-43D6-9FD9-A9B2E77F2659}" type="slidenum">
              <a:rPr lang="en-US"/>
              <a:pPr/>
              <a:t>60</a:t>
            </a:fld>
            <a:endParaRPr lang="en-US"/>
          </a:p>
        </p:txBody>
      </p:sp>
      <p:sp>
        <p:nvSpPr>
          <p:cNvPr id="304130" name="Rectangle 2"/>
          <p:cNvSpPr>
            <a:spLocks noGrp="1" noRot="1" noChangeAspect="1" noChangeArrowheads="1" noTextEdit="1"/>
          </p:cNvSpPr>
          <p:nvPr>
            <p:ph type="sldImg"/>
          </p:nvPr>
        </p:nvSpPr>
        <p:spPr>
          <a:ln/>
        </p:spPr>
      </p:sp>
      <p:sp>
        <p:nvSpPr>
          <p:cNvPr id="3041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6D4E51-0591-4ACA-B91F-6933A030B68B}" type="slidenum">
              <a:rPr lang="en-US"/>
              <a:pPr/>
              <a:t>61</a:t>
            </a:fld>
            <a:endParaRPr lang="en-US"/>
          </a:p>
        </p:txBody>
      </p:sp>
      <p:sp>
        <p:nvSpPr>
          <p:cNvPr id="322562" name="Rectangle 2"/>
          <p:cNvSpPr>
            <a:spLocks noGrp="1" noRot="1" noChangeAspect="1" noChangeArrowheads="1" noTextEdit="1"/>
          </p:cNvSpPr>
          <p:nvPr>
            <p:ph type="sldImg"/>
          </p:nvPr>
        </p:nvSpPr>
        <p:spPr>
          <a:ln/>
        </p:spPr>
      </p:sp>
      <p:sp>
        <p:nvSpPr>
          <p:cNvPr id="322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F29E795-37AE-46F8-A779-B024FB1BFEEE}" type="slidenum">
              <a:rPr lang="en-US"/>
              <a:pPr/>
              <a:t>63</a:t>
            </a:fld>
            <a:endParaRPr lang="en-US"/>
          </a:p>
        </p:txBody>
      </p:sp>
      <p:sp>
        <p:nvSpPr>
          <p:cNvPr id="286722" name="Rectangle 2"/>
          <p:cNvSpPr>
            <a:spLocks noGrp="1" noRot="1" noChangeAspect="1" noChangeArrowheads="1" noTextEdit="1"/>
          </p:cNvSpPr>
          <p:nvPr>
            <p:ph type="sldImg"/>
          </p:nvPr>
        </p:nvSpPr>
        <p:spPr>
          <a:xfrm>
            <a:off x="1143000" y="838200"/>
            <a:ext cx="4572000" cy="3429000"/>
          </a:xfrm>
          <a:ln/>
        </p:spPr>
      </p:sp>
      <p:sp>
        <p:nvSpPr>
          <p:cNvPr id="286723"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69467E-84C6-4F9C-8110-1D87CA69A538}" type="slidenum">
              <a:rPr lang="en-US"/>
              <a:pPr/>
              <a:t>64</a:t>
            </a:fld>
            <a:endParaRPr lang="en-US"/>
          </a:p>
        </p:txBody>
      </p:sp>
      <p:sp>
        <p:nvSpPr>
          <p:cNvPr id="323586" name="Rectangle 2"/>
          <p:cNvSpPr>
            <a:spLocks noGrp="1" noRot="1" noChangeAspect="1" noChangeArrowheads="1" noTextEdit="1"/>
          </p:cNvSpPr>
          <p:nvPr>
            <p:ph type="sldImg"/>
          </p:nvPr>
        </p:nvSpPr>
        <p:spPr>
          <a:ln/>
        </p:spPr>
      </p:sp>
      <p:sp>
        <p:nvSpPr>
          <p:cNvPr id="3235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FA0F73-DC03-44B8-9570-B4250FC94AF2}" type="slidenum">
              <a:rPr lang="en-US"/>
              <a:pPr/>
              <a:t>65</a:t>
            </a:fld>
            <a:endParaRPr lang="en-US"/>
          </a:p>
        </p:txBody>
      </p:sp>
      <p:sp>
        <p:nvSpPr>
          <p:cNvPr id="287746" name="Rectangle 2"/>
          <p:cNvSpPr>
            <a:spLocks noGrp="1" noRot="1" noChangeAspect="1" noChangeArrowheads="1" noTextEdit="1"/>
          </p:cNvSpPr>
          <p:nvPr>
            <p:ph type="sldImg"/>
          </p:nvPr>
        </p:nvSpPr>
        <p:spPr>
          <a:ln/>
        </p:spPr>
      </p:sp>
      <p:sp>
        <p:nvSpPr>
          <p:cNvPr id="287747" name="Rectangle 3"/>
          <p:cNvSpPr>
            <a:spLocks noGrp="1" noChangeArrowheads="1"/>
          </p:cNvSpPr>
          <p:nvPr>
            <p:ph type="body" idx="1"/>
          </p:nvPr>
        </p:nvSpPr>
        <p:spPr/>
        <p:txBody>
          <a:bodyPr/>
          <a:lstStyle/>
          <a:p>
            <a:endParaRPr lang="en-US">
              <a:latin typeface=".VnTime"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3770913-E902-44FC-A53F-4317BE97CDF6}" type="slidenum">
              <a:rPr lang="en-US"/>
              <a:pPr/>
              <a:t>66</a:t>
            </a:fld>
            <a:endParaRPr lang="en-US"/>
          </a:p>
        </p:txBody>
      </p:sp>
      <p:sp>
        <p:nvSpPr>
          <p:cNvPr id="324610" name="Rectangle 2"/>
          <p:cNvSpPr>
            <a:spLocks noGrp="1" noRot="1" noChangeAspect="1" noChangeArrowheads="1" noTextEdit="1"/>
          </p:cNvSpPr>
          <p:nvPr>
            <p:ph type="sldImg"/>
          </p:nvPr>
        </p:nvSpPr>
        <p:spPr>
          <a:ln/>
        </p:spPr>
      </p:sp>
      <p:sp>
        <p:nvSpPr>
          <p:cNvPr id="32461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Diagonal Corner Rectangle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Title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0" name="Date Placeholder 9"/>
          <p:cNvSpPr>
            <a:spLocks noGrp="1"/>
          </p:cNvSpPr>
          <p:nvPr>
            <p:ph type="dt" sz="half" idx="10"/>
          </p:nvPr>
        </p:nvSpPr>
        <p:spPr>
          <a:xfrm>
            <a:off x="5562600" y="6509004"/>
            <a:ext cx="3002280" cy="274320"/>
          </a:xfrm>
        </p:spPr>
        <p:txBody>
          <a:bodyPr vert="horz" rtlCol="0"/>
          <a:lstStyle>
            <a:extLst/>
          </a:lstStyle>
          <a:p>
            <a:fld id="{1D8BD707-D9CF-40AE-B4C6-C98DA3205C09}" type="datetimeFigureOut">
              <a:rPr lang="en-US" smtClean="0"/>
              <a:pPr/>
              <a:t>8/11/2011</a:t>
            </a:fld>
            <a:endParaRPr lang="en-US"/>
          </a:p>
        </p:txBody>
      </p:sp>
      <p:sp>
        <p:nvSpPr>
          <p:cNvPr id="11" name="Slide Number Placeholder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2" name="Footer Placeholder 11"/>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7" name="Rectangle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a:xfrm>
            <a:off x="5562600" y="6513670"/>
            <a:ext cx="3002280" cy="274320"/>
          </a:xfrm>
        </p:spPr>
        <p:txBody>
          <a:bodyPr vert="horz" rtlCol="0"/>
          <a:lstStyle>
            <a:extLst/>
          </a:lstStyle>
          <a:p>
            <a:fld id="{1D8BD707-D9CF-40AE-B4C6-C98DA3205C09}" type="datetimeFigureOut">
              <a:rPr lang="en-US" smtClean="0"/>
              <a:pPr/>
              <a:t>8/11/2011</a:t>
            </a:fld>
            <a:endParaRPr lang="en-US"/>
          </a:p>
        </p:txBody>
      </p:sp>
      <p:sp>
        <p:nvSpPr>
          <p:cNvPr id="9" name="Slide Number Placeholder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8/11/2011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
        <p:nvSpPr>
          <p:cNvPr id="10" name="Rectangle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11" name="Rectangle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a:p>
        </p:txBody>
      </p:sp>
      <p:sp>
        <p:nvSpPr>
          <p:cNvPr id="2" name="Title 1"/>
          <p:cNvSpPr>
            <a:spLocks noGrp="1"/>
          </p:cNvSpPr>
          <p:nvPr>
            <p:ph type="title"/>
          </p:nvPr>
        </p:nvSpPr>
        <p:spPr>
          <a:xfrm>
            <a:off x="457200" y="251948"/>
            <a:ext cx="8229600"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8/11/2011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a:xfrm>
            <a:off x="8641080" y="6514568"/>
            <a:ext cx="464288" cy="274320"/>
          </a:xfrm>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53218"/>
            <a:ext cx="8229600"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8/11/2011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7" name="Rectangle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1D8BD707-D9CF-40AE-B4C6-C98DA3205C09}" type="datetimeFigureOut">
              <a:rPr lang="en-US" smtClean="0"/>
              <a:pPr/>
              <a:t>8/11/2011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963136" y="304800"/>
            <a:ext cx="3931920" cy="762000"/>
          </a:xfrm>
        </p:spPr>
        <p:txBody>
          <a:bodyPr anchor="b"/>
          <a:lstStyle>
            <a:lvl1pPr marL="0" algn="r">
              <a:buNone/>
              <a:defRPr sz="2000" b="1"/>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9" name="Date Placeholder 8"/>
          <p:cNvSpPr>
            <a:spLocks noGrp="1"/>
          </p:cNvSpPr>
          <p:nvPr>
            <p:ph type="dt" sz="half" idx="10"/>
          </p:nvPr>
        </p:nvSpPr>
        <p:spPr>
          <a:xfrm>
            <a:off x="5562600" y="6513670"/>
            <a:ext cx="3002280" cy="274320"/>
          </a:xfrm>
        </p:spPr>
        <p:txBody>
          <a:bodyPr vert="horz" rtlCol="0"/>
          <a:lstStyle>
            <a:extLst/>
          </a:lstStyle>
          <a:p>
            <a:fld id="{1D8BD707-D9CF-40AE-B4C6-C98DA3205C09}" type="datetimeFigureOut">
              <a:rPr lang="en-US" smtClean="0"/>
              <a:pPr/>
              <a:t>8/11/2011</a:t>
            </a:fld>
            <a:endParaRPr lang="en-US"/>
          </a:p>
        </p:txBody>
      </p:sp>
      <p:sp>
        <p:nvSpPr>
          <p:cNvPr id="10" name="Slide Number Placeholder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1" name="Footer Placeholder 10"/>
          <p:cNvSpPr>
            <a:spLocks noGrp="1"/>
          </p:cNvSpPr>
          <p:nvPr>
            <p:ph type="ftr" sz="quarter" idx="12"/>
          </p:nvPr>
        </p:nvSpPr>
        <p:spPr>
          <a:xfrm>
            <a:off x="1600200" y="6513670"/>
            <a:ext cx="3907464" cy="274320"/>
          </a:xfrm>
        </p:spPr>
        <p:txBody>
          <a:bodyPr vert="horz" rtlCol="0"/>
          <a:lstStyle>
            <a:extLst/>
          </a:lstStyle>
          <a:p>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0443" y="4724400"/>
            <a:ext cx="5486400" cy="664536"/>
          </a:xfrm>
        </p:spPr>
        <p:txBody>
          <a:bodyPr anchor="b"/>
          <a:lstStyle>
            <a:lvl1pPr marL="0" algn="r">
              <a:buNone/>
              <a:defRPr sz="2000" b="1"/>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13" name="Picture Placehold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8" name="Date Placeholder 7"/>
          <p:cNvSpPr>
            <a:spLocks noGrp="1"/>
          </p:cNvSpPr>
          <p:nvPr>
            <p:ph type="dt" sz="half" idx="10"/>
          </p:nvPr>
        </p:nvSpPr>
        <p:spPr>
          <a:xfrm>
            <a:off x="5562600" y="6509004"/>
            <a:ext cx="3002280" cy="274320"/>
          </a:xfrm>
        </p:spPr>
        <p:txBody>
          <a:bodyPr vert="horz" rtlCol="0"/>
          <a:lstStyle>
            <a:extLst/>
          </a:lstStyle>
          <a:p>
            <a:fld id="{1D8BD707-D9CF-40AE-B4C6-C98DA3205C09}" type="datetimeFigureOut">
              <a:rPr lang="en-US" smtClean="0"/>
              <a:pPr/>
              <a:t>8/11/2011</a:t>
            </a:fld>
            <a:endParaRPr lang="en-US"/>
          </a:p>
        </p:txBody>
      </p:sp>
      <p:sp>
        <p:nvSpPr>
          <p:cNvPr id="9" name="Slide Number Placeholder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B6F15528-21DE-4FAA-801E-634DDDAF4B2B}" type="slidenum">
              <a:rPr lang="en-US" smtClean="0"/>
              <a:pPr/>
              <a:t>‹#›</a:t>
            </a:fld>
            <a:endParaRPr lang="en-US"/>
          </a:p>
        </p:txBody>
      </p:sp>
      <p:sp>
        <p:nvSpPr>
          <p:cNvPr id="10" name="Footer Placeholder 9"/>
          <p:cNvSpPr>
            <a:spLocks noGrp="1"/>
          </p:cNvSpPr>
          <p:nvPr>
            <p:ph type="ftr" sz="quarter" idx="12"/>
          </p:nvPr>
        </p:nvSpPr>
        <p:spPr>
          <a:xfrm>
            <a:off x="1600200" y="6509004"/>
            <a:ext cx="3907464" cy="274320"/>
          </a:xfrm>
        </p:spPr>
        <p:txBody>
          <a:bodyPr vert="horz" rtlCol="0"/>
          <a:lstStyle>
            <a:extLst/>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lvl1pPr algn="l">
              <a:defRPr/>
            </a:lvl1pPr>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8/11/2011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0"/>
            <a:ext cx="8077200" cy="17367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1066800" y="1981200"/>
            <a:ext cx="39624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81600" y="1981200"/>
            <a:ext cx="39624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1066800" y="6248400"/>
            <a:ext cx="1905000" cy="457200"/>
          </a:xfrm>
        </p:spPr>
        <p:txBody>
          <a:bodyPr/>
          <a:lstStyle>
            <a:lvl1pPr>
              <a:defRPr/>
            </a:lvl1pPr>
          </a:lstStyle>
          <a:p>
            <a:endParaRPr lang="en-US"/>
          </a:p>
        </p:txBody>
      </p:sp>
      <p:sp>
        <p:nvSpPr>
          <p:cNvPr id="6" name="Footer Placeholder 5"/>
          <p:cNvSpPr>
            <a:spLocks noGrp="1"/>
          </p:cNvSpPr>
          <p:nvPr>
            <p:ph type="ftr" sz="quarter" idx="11"/>
          </p:nvPr>
        </p:nvSpPr>
        <p:spPr>
          <a:xfrm>
            <a:off x="3429000" y="6248400"/>
            <a:ext cx="2895600" cy="457200"/>
          </a:xfrm>
        </p:spPr>
        <p:txBody>
          <a:bodyPr/>
          <a:lstStyle>
            <a:lvl1pPr>
              <a:defRPr/>
            </a:lvl1pPr>
          </a:lstStyle>
          <a:p>
            <a:endParaRPr lang="en-US"/>
          </a:p>
        </p:txBody>
      </p:sp>
      <p:sp>
        <p:nvSpPr>
          <p:cNvPr id="7" name="Slide Number Placeholder 6"/>
          <p:cNvSpPr>
            <a:spLocks noGrp="1"/>
          </p:cNvSpPr>
          <p:nvPr>
            <p:ph type="sldNum" sz="quarter" idx="12"/>
          </p:nvPr>
        </p:nvSpPr>
        <p:spPr>
          <a:xfrm>
            <a:off x="0" y="6629400"/>
            <a:ext cx="838200" cy="228600"/>
          </a:xfrm>
        </p:spPr>
        <p:txBody>
          <a:bodyPr/>
          <a:lstStyle>
            <a:lvl1pPr>
              <a:defRPr/>
            </a:lvl1pPr>
          </a:lstStyle>
          <a:p>
            <a:fld id="{47921548-0AEE-4EC1-8579-F9E976EE29FB}" type="slidenum">
              <a:rPr lang="en-US"/>
              <a:pPr/>
              <a:t>‹#›</a:t>
            </a:fld>
            <a:endParaRPr lang="en-US"/>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0"/>
            <a:ext cx="8077200" cy="1736725"/>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1066800" y="1981200"/>
            <a:ext cx="8077200" cy="4876800"/>
          </a:xfrm>
        </p:spPr>
        <p:txBody>
          <a:bodyPr/>
          <a:lstStyle/>
          <a:p>
            <a:endParaRPr lang="en-US"/>
          </a:p>
        </p:txBody>
      </p:sp>
      <p:sp>
        <p:nvSpPr>
          <p:cNvPr id="4" name="Date Placeholder 3"/>
          <p:cNvSpPr>
            <a:spLocks noGrp="1"/>
          </p:cNvSpPr>
          <p:nvPr>
            <p:ph type="dt" sz="half" idx="10"/>
          </p:nvPr>
        </p:nvSpPr>
        <p:spPr>
          <a:xfrm>
            <a:off x="1066800" y="6248400"/>
            <a:ext cx="1905000" cy="457200"/>
          </a:xfrm>
        </p:spPr>
        <p:txBody>
          <a:bodyPr/>
          <a:lstStyle>
            <a:lvl1pPr>
              <a:defRPr/>
            </a:lvl1pPr>
          </a:lstStyle>
          <a:p>
            <a:endParaRPr lang="en-US"/>
          </a:p>
        </p:txBody>
      </p:sp>
      <p:sp>
        <p:nvSpPr>
          <p:cNvPr id="5" name="Footer Placeholder 4"/>
          <p:cNvSpPr>
            <a:spLocks noGrp="1"/>
          </p:cNvSpPr>
          <p:nvPr>
            <p:ph type="ftr" sz="quarter" idx="11"/>
          </p:nvPr>
        </p:nvSpPr>
        <p:spPr>
          <a:xfrm>
            <a:off x="34290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0" y="6629400"/>
            <a:ext cx="838200" cy="228600"/>
          </a:xfrm>
        </p:spPr>
        <p:txBody>
          <a:bodyPr/>
          <a:lstStyle>
            <a:lvl1pPr>
              <a:defRPr/>
            </a:lvl1pPr>
          </a:lstStyle>
          <a:p>
            <a:fld id="{AFD7BC79-331F-4403-89AC-50F8E7F089ED}" type="slidenum">
              <a:rPr lang="en-US"/>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ound Diagonal Corner Rectangle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Footer Placeholder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n-US"/>
          </a:p>
        </p:txBody>
      </p:sp>
      <p:sp>
        <p:nvSpPr>
          <p:cNvPr id="14" name="Date Placeholder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1D8BD707-D9CF-40AE-B4C6-C98DA3205C09}" type="datetimeFigureOut">
              <a:rPr lang="en-US" smtClean="0"/>
              <a:pPr/>
              <a:t>8/11/2011</a:t>
            </a:fld>
            <a:endParaRPr lang="en-US"/>
          </a:p>
        </p:txBody>
      </p:sp>
      <p:sp>
        <p:nvSpPr>
          <p:cNvPr id="23" name="Slide Number Placeholder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B6F15528-21DE-4FAA-801E-634DDDAF4B2B}" type="slidenum">
              <a:rPr lang="en-US" smtClean="0"/>
              <a:pPr/>
              <a:t>‹#›</a:t>
            </a:fld>
            <a:endParaRPr lang="en-US"/>
          </a:p>
        </p:txBody>
      </p:sp>
      <p:sp>
        <p:nvSpPr>
          <p:cNvPr id="22" name="Title Placeholder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Cuongkd/thom%20sau%2002082006/DAO%20TAO%20CONG%20THUONG/luudokt.doc"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81001"/>
            <a:ext cx="9144000" cy="2209800"/>
          </a:xfrm>
        </p:spPr>
        <p:txBody>
          <a:bodyPr>
            <a:normAutofit/>
          </a:bodyPr>
          <a:lstStyle/>
          <a:p>
            <a:r>
              <a:rPr lang="en-US" dirty="0" smtClean="0"/>
              <a:t>KẾ TOÁN NGÂN HÀNG</a:t>
            </a:r>
            <a:endParaRPr lang="en-US" dirty="0"/>
          </a:p>
        </p:txBody>
      </p:sp>
      <p:sp>
        <p:nvSpPr>
          <p:cNvPr id="3" name="Subtitle 2"/>
          <p:cNvSpPr>
            <a:spLocks noGrp="1"/>
          </p:cNvSpPr>
          <p:nvPr>
            <p:ph type="subTitle" idx="1"/>
          </p:nvPr>
        </p:nvSpPr>
        <p:spPr>
          <a:xfrm>
            <a:off x="457200" y="2819400"/>
            <a:ext cx="8236634" cy="2819400"/>
          </a:xfrm>
        </p:spPr>
        <p:txBody>
          <a:bodyPr>
            <a:normAutofit fontScale="92500" lnSpcReduction="10000"/>
          </a:bodyPr>
          <a:lstStyle/>
          <a:p>
            <a:r>
              <a:rPr lang="en-US" dirty="0" err="1" smtClean="0"/>
              <a:t>Giảng</a:t>
            </a:r>
            <a:r>
              <a:rPr lang="en-US" dirty="0" smtClean="0"/>
              <a:t> </a:t>
            </a:r>
            <a:r>
              <a:rPr lang="en-US" dirty="0" err="1" smtClean="0"/>
              <a:t>viên</a:t>
            </a:r>
            <a:r>
              <a:rPr lang="en-US" dirty="0" smtClean="0"/>
              <a:t>: </a:t>
            </a:r>
            <a:r>
              <a:rPr lang="en-US" dirty="0" err="1" smtClean="0"/>
              <a:t>ThS</a:t>
            </a:r>
            <a:r>
              <a:rPr lang="en-US" dirty="0" smtClean="0"/>
              <a:t>. </a:t>
            </a:r>
            <a:r>
              <a:rPr lang="en-US" dirty="0" err="1" smtClean="0"/>
              <a:t>Nguyễn</a:t>
            </a:r>
            <a:r>
              <a:rPr lang="en-US" dirty="0" smtClean="0"/>
              <a:t> </a:t>
            </a:r>
            <a:r>
              <a:rPr lang="en-US" dirty="0" err="1" smtClean="0"/>
              <a:t>Thị</a:t>
            </a:r>
            <a:r>
              <a:rPr lang="en-US" dirty="0" smtClean="0"/>
              <a:t> </a:t>
            </a:r>
            <a:r>
              <a:rPr lang="en-US" dirty="0" err="1" smtClean="0"/>
              <a:t>Hồng</a:t>
            </a:r>
            <a:r>
              <a:rPr lang="en-US" dirty="0" smtClean="0"/>
              <a:t> </a:t>
            </a:r>
            <a:r>
              <a:rPr lang="en-US" dirty="0" err="1" smtClean="0"/>
              <a:t>Nguyên</a:t>
            </a:r>
            <a:endParaRPr lang="en-US" dirty="0" smtClean="0"/>
          </a:p>
          <a:p>
            <a:endParaRPr lang="en-US" dirty="0" smtClean="0"/>
          </a:p>
          <a:p>
            <a:pPr algn="l"/>
            <a:r>
              <a:rPr lang="en-US" i="1" u="sng" dirty="0" err="1" smtClean="0"/>
              <a:t>Tài</a:t>
            </a:r>
            <a:r>
              <a:rPr lang="en-US" i="1" u="sng" dirty="0" smtClean="0"/>
              <a:t> </a:t>
            </a:r>
            <a:r>
              <a:rPr lang="en-US" i="1" u="sng" dirty="0" err="1" smtClean="0"/>
              <a:t>liệu</a:t>
            </a:r>
            <a:r>
              <a:rPr lang="en-US" dirty="0" smtClean="0"/>
              <a:t>: “</a:t>
            </a:r>
            <a:r>
              <a:rPr lang="en-US" b="1" dirty="0" err="1" smtClean="0"/>
              <a:t>Giáo</a:t>
            </a:r>
            <a:r>
              <a:rPr lang="en-US" b="1" dirty="0" smtClean="0"/>
              <a:t> </a:t>
            </a:r>
            <a:r>
              <a:rPr lang="en-US" b="1" dirty="0" err="1" smtClean="0"/>
              <a:t>trình</a:t>
            </a:r>
            <a:r>
              <a:rPr lang="en-US" b="1" dirty="0" smtClean="0"/>
              <a:t> </a:t>
            </a:r>
            <a:r>
              <a:rPr lang="en-US" b="1" dirty="0" err="1" smtClean="0"/>
              <a:t>Kế</a:t>
            </a:r>
            <a:r>
              <a:rPr lang="en-US" b="1" dirty="0" smtClean="0"/>
              <a:t> </a:t>
            </a:r>
            <a:r>
              <a:rPr lang="en-US" b="1" dirty="0" err="1" smtClean="0"/>
              <a:t>toán</a:t>
            </a:r>
            <a:r>
              <a:rPr lang="en-US" b="1" dirty="0" smtClean="0"/>
              <a:t> </a:t>
            </a:r>
            <a:r>
              <a:rPr lang="en-US" b="1" dirty="0" err="1" smtClean="0"/>
              <a:t>Ngân</a:t>
            </a:r>
            <a:r>
              <a:rPr lang="en-US" b="1" dirty="0" smtClean="0"/>
              <a:t> </a:t>
            </a:r>
            <a:r>
              <a:rPr lang="en-US" b="1" dirty="0" err="1" smtClean="0"/>
              <a:t>hàng</a:t>
            </a:r>
            <a:r>
              <a:rPr lang="en-US" b="1" dirty="0" smtClean="0"/>
              <a:t>”</a:t>
            </a:r>
            <a:r>
              <a:rPr lang="en-US" dirty="0" smtClean="0"/>
              <a:t>, </a:t>
            </a:r>
            <a:r>
              <a:rPr lang="en-US" sz="3300" dirty="0" err="1" smtClean="0"/>
              <a:t>Học</a:t>
            </a:r>
            <a:r>
              <a:rPr lang="en-US" sz="3300" dirty="0" smtClean="0"/>
              <a:t> </a:t>
            </a:r>
            <a:r>
              <a:rPr lang="en-US" sz="3300" dirty="0" err="1" smtClean="0"/>
              <a:t>viện</a:t>
            </a:r>
            <a:r>
              <a:rPr lang="en-US" sz="3300" dirty="0" smtClean="0"/>
              <a:t> </a:t>
            </a:r>
            <a:r>
              <a:rPr lang="en-US" sz="3300" dirty="0" err="1" smtClean="0"/>
              <a:t>Ngân</a:t>
            </a:r>
            <a:r>
              <a:rPr lang="en-US" sz="3300" dirty="0" smtClean="0"/>
              <a:t> </a:t>
            </a:r>
            <a:r>
              <a:rPr lang="en-US" sz="3300" dirty="0" err="1" smtClean="0"/>
              <a:t>hàng</a:t>
            </a:r>
            <a:r>
              <a:rPr lang="en-US" sz="3300" dirty="0" smtClean="0"/>
              <a:t> - </a:t>
            </a:r>
            <a:r>
              <a:rPr lang="en-US" sz="3300" dirty="0" err="1" smtClean="0"/>
              <a:t>Chủ</a:t>
            </a:r>
            <a:r>
              <a:rPr lang="en-US" sz="3300" dirty="0" smtClean="0"/>
              <a:t> </a:t>
            </a:r>
            <a:r>
              <a:rPr lang="en-US" sz="3300" dirty="0" err="1" smtClean="0"/>
              <a:t>biên</a:t>
            </a:r>
            <a:r>
              <a:rPr lang="en-US" sz="3300" dirty="0" smtClean="0"/>
              <a:t>: TS. </a:t>
            </a:r>
            <a:r>
              <a:rPr lang="en-US" sz="3300" dirty="0" err="1" smtClean="0"/>
              <a:t>Nguyễn</a:t>
            </a:r>
            <a:r>
              <a:rPr lang="en-US" sz="3300" dirty="0" smtClean="0"/>
              <a:t> </a:t>
            </a:r>
            <a:r>
              <a:rPr lang="en-US" sz="3300" dirty="0" err="1" smtClean="0"/>
              <a:t>Thị</a:t>
            </a:r>
            <a:r>
              <a:rPr lang="en-US" sz="3300" dirty="0" smtClean="0"/>
              <a:t> </a:t>
            </a:r>
            <a:r>
              <a:rPr lang="en-US" sz="3300" dirty="0" err="1" smtClean="0"/>
              <a:t>Thanh</a:t>
            </a:r>
            <a:r>
              <a:rPr lang="en-US" sz="3300" dirty="0" smtClean="0"/>
              <a:t> </a:t>
            </a:r>
            <a:r>
              <a:rPr lang="en-US" sz="3300" dirty="0" err="1" smtClean="0"/>
              <a:t>Hương</a:t>
            </a:r>
            <a:r>
              <a:rPr lang="en-US" sz="3300" dirty="0" smtClean="0"/>
              <a:t> – NGƯT </a:t>
            </a:r>
            <a:r>
              <a:rPr lang="en-US" sz="3300" dirty="0" err="1" smtClean="0"/>
              <a:t>Vũ</a:t>
            </a:r>
            <a:r>
              <a:rPr lang="en-US" sz="3300" dirty="0" smtClean="0"/>
              <a:t> </a:t>
            </a:r>
            <a:r>
              <a:rPr lang="en-US" sz="3300" dirty="0" err="1" smtClean="0"/>
              <a:t>Thiện</a:t>
            </a:r>
            <a:r>
              <a:rPr lang="en-US" sz="3300" dirty="0" smtClean="0"/>
              <a:t> </a:t>
            </a:r>
            <a:r>
              <a:rPr lang="en-US" sz="3300" dirty="0" err="1" smtClean="0"/>
              <a:t>Thập</a:t>
            </a:r>
            <a:r>
              <a:rPr lang="en-US" sz="3300" dirty="0" smtClean="0"/>
              <a:t> – </a:t>
            </a:r>
          </a:p>
          <a:p>
            <a:pPr algn="l"/>
            <a:r>
              <a:rPr lang="en-US" sz="3300" dirty="0" smtClean="0"/>
              <a:t>NXB </a:t>
            </a:r>
            <a:r>
              <a:rPr lang="en-US" sz="3300" dirty="0" err="1" smtClean="0"/>
              <a:t>Thống</a:t>
            </a:r>
            <a:r>
              <a:rPr lang="en-US" sz="3300" dirty="0" smtClean="0"/>
              <a:t> </a:t>
            </a:r>
            <a:r>
              <a:rPr lang="en-US" sz="3300" dirty="0" err="1" smtClean="0"/>
              <a:t>kê</a:t>
            </a:r>
            <a:r>
              <a:rPr lang="en-US" sz="3300" dirty="0" smtClean="0"/>
              <a:t> 2005</a:t>
            </a:r>
            <a:r>
              <a:rPr lang="en-US" sz="4200" dirty="0" smtClean="0"/>
              <a:t>.</a:t>
            </a:r>
            <a:endParaRPr lang="en-US" sz="4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Kết</a:t>
            </a:r>
            <a:r>
              <a:rPr lang="en-US" dirty="0" smtClean="0"/>
              <a:t> </a:t>
            </a:r>
            <a:r>
              <a:rPr lang="en-US" dirty="0" err="1" smtClean="0"/>
              <a:t>cấu</a:t>
            </a:r>
            <a:r>
              <a:rPr lang="en-US" dirty="0" smtClean="0"/>
              <a:t> </a:t>
            </a:r>
            <a:r>
              <a:rPr lang="en-US" dirty="0" err="1" smtClean="0"/>
              <a:t>học</a:t>
            </a:r>
            <a:r>
              <a:rPr lang="en-US" dirty="0" smtClean="0"/>
              <a:t> </a:t>
            </a:r>
            <a:r>
              <a:rPr lang="en-US" dirty="0" err="1" smtClean="0"/>
              <a:t>phần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1: </a:t>
            </a:r>
            <a:r>
              <a:rPr lang="en-US" b="1" dirty="0" err="1" smtClean="0">
                <a:solidFill>
                  <a:srgbClr val="FFCC99"/>
                </a:solidFill>
                <a:latin typeface="Rockwell "/>
              </a:rPr>
              <a:t>Tổng</a:t>
            </a:r>
            <a:r>
              <a:rPr lang="en-US" b="1" dirty="0" smtClean="0">
                <a:solidFill>
                  <a:srgbClr val="FFCC99"/>
                </a:solidFill>
                <a:latin typeface="Rockwell "/>
              </a:rPr>
              <a:t> </a:t>
            </a:r>
            <a:r>
              <a:rPr lang="en-US" b="1" dirty="0" err="1" smtClean="0">
                <a:solidFill>
                  <a:srgbClr val="FFCC99"/>
                </a:solidFill>
                <a:latin typeface="Rockwell "/>
              </a:rPr>
              <a:t>quan</a:t>
            </a:r>
            <a:r>
              <a:rPr lang="en-US" b="1" dirty="0" smtClean="0">
                <a:solidFill>
                  <a:srgbClr val="FFCC99"/>
                </a:solidFill>
                <a:latin typeface="Rockwell "/>
              </a:rPr>
              <a:t> </a:t>
            </a:r>
            <a:r>
              <a:rPr lang="en-US" b="1" dirty="0" err="1" smtClean="0">
                <a:solidFill>
                  <a:srgbClr val="FFCC99"/>
                </a:solidFill>
                <a:latin typeface="Rockwell "/>
              </a:rPr>
              <a:t>về</a:t>
            </a:r>
            <a:r>
              <a:rPr lang="en-US" b="1" dirty="0" smtClean="0">
                <a:solidFill>
                  <a:srgbClr val="FFCC99"/>
                </a:solidFill>
                <a:latin typeface="Rockwell "/>
              </a:rPr>
              <a:t>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Ngân</a:t>
            </a:r>
            <a:r>
              <a:rPr lang="en-US" b="1" dirty="0" smtClean="0">
                <a:solidFill>
                  <a:srgbClr val="FFCC99"/>
                </a:solidFill>
                <a:latin typeface="Rockwell "/>
              </a:rPr>
              <a:t> </a:t>
            </a:r>
            <a:r>
              <a:rPr lang="en-US" b="1" dirty="0" err="1" smtClean="0">
                <a:solidFill>
                  <a:srgbClr val="FFCC99"/>
                </a:solidFill>
                <a:latin typeface="Rockwell "/>
              </a:rPr>
              <a:t>hàng</a:t>
            </a:r>
            <a:endParaRPr lang="en-US" b="1" dirty="0" smtClean="0">
              <a:solidFill>
                <a:srgbClr val="FFCC99"/>
              </a:solidFill>
              <a:latin typeface="Rockwell "/>
            </a:endParaRP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2: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nguồn</a:t>
            </a:r>
            <a:r>
              <a:rPr lang="en-US" b="1" dirty="0" smtClean="0">
                <a:solidFill>
                  <a:srgbClr val="FFCC99"/>
                </a:solidFill>
                <a:latin typeface="Rockwell "/>
              </a:rPr>
              <a:t> </a:t>
            </a:r>
            <a:r>
              <a:rPr lang="en-US" b="1" dirty="0" err="1" smtClean="0">
                <a:solidFill>
                  <a:srgbClr val="FFCC99"/>
                </a:solidFill>
                <a:latin typeface="Rockwell "/>
              </a:rPr>
              <a:t>vốn</a:t>
            </a:r>
            <a:r>
              <a:rPr lang="en-US" b="1" dirty="0" smtClean="0">
                <a:solidFill>
                  <a:srgbClr val="FFCC99"/>
                </a:solidFill>
                <a:latin typeface="Rockwell "/>
              </a:rPr>
              <a:t> </a:t>
            </a:r>
            <a:r>
              <a:rPr lang="en-US" b="1" dirty="0" err="1" smtClean="0">
                <a:solidFill>
                  <a:srgbClr val="FFCC99"/>
                </a:solidFill>
                <a:latin typeface="Rockwell "/>
              </a:rPr>
              <a:t>huy</a:t>
            </a:r>
            <a:r>
              <a:rPr lang="en-US" b="1" dirty="0" smtClean="0">
                <a:solidFill>
                  <a:srgbClr val="FFCC99"/>
                </a:solidFill>
                <a:latin typeface="Rockwell "/>
              </a:rPr>
              <a:t> </a:t>
            </a:r>
            <a:r>
              <a:rPr lang="en-US" b="1" dirty="0" err="1" smtClean="0">
                <a:solidFill>
                  <a:srgbClr val="FFCC99"/>
                </a:solidFill>
                <a:latin typeface="Rockwell "/>
              </a:rPr>
              <a:t>động</a:t>
            </a:r>
            <a:r>
              <a:rPr lang="en-US" b="1" dirty="0" smtClean="0">
                <a:solidFill>
                  <a:srgbClr val="FFCC99"/>
                </a:solidFill>
                <a:latin typeface="Rockwell "/>
              </a:rPr>
              <a:t> </a:t>
            </a:r>
            <a:r>
              <a:rPr lang="en-US" b="1" dirty="0" err="1" smtClean="0">
                <a:solidFill>
                  <a:srgbClr val="FFCC99"/>
                </a:solidFill>
                <a:latin typeface="Rockwell "/>
              </a:rPr>
              <a:t>của</a:t>
            </a:r>
            <a:r>
              <a:rPr lang="en-US" b="1" dirty="0" smtClean="0">
                <a:solidFill>
                  <a:srgbClr val="FFCC99"/>
                </a:solidFill>
                <a:latin typeface="Rockwell "/>
              </a:rPr>
              <a:t> NHTM</a:t>
            </a: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3: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các</a:t>
            </a:r>
            <a:r>
              <a:rPr lang="en-US" b="1" dirty="0" smtClean="0">
                <a:solidFill>
                  <a:srgbClr val="FFCC99"/>
                </a:solidFill>
                <a:latin typeface="Rockwell "/>
              </a:rPr>
              <a:t> </a:t>
            </a:r>
            <a:r>
              <a:rPr lang="en-US" b="1" dirty="0" err="1" smtClean="0">
                <a:solidFill>
                  <a:srgbClr val="FFCC99"/>
                </a:solidFill>
                <a:latin typeface="Rockwell "/>
              </a:rPr>
              <a:t>khoản</a:t>
            </a:r>
            <a:r>
              <a:rPr lang="en-US" b="1" dirty="0" smtClean="0">
                <a:solidFill>
                  <a:srgbClr val="FFCC99"/>
                </a:solidFill>
                <a:latin typeface="Rockwell "/>
              </a:rPr>
              <a:t> </a:t>
            </a:r>
            <a:r>
              <a:rPr lang="en-US" b="1" dirty="0" err="1" smtClean="0">
                <a:solidFill>
                  <a:srgbClr val="FFCC99"/>
                </a:solidFill>
                <a:latin typeface="Rockwell "/>
              </a:rPr>
              <a:t>cho</a:t>
            </a:r>
            <a:r>
              <a:rPr lang="en-US" b="1" dirty="0" smtClean="0">
                <a:solidFill>
                  <a:srgbClr val="FFCC99"/>
                </a:solidFill>
                <a:latin typeface="Rockwell "/>
              </a:rPr>
              <a:t> </a:t>
            </a:r>
            <a:r>
              <a:rPr lang="en-US" b="1" dirty="0" err="1" smtClean="0">
                <a:solidFill>
                  <a:srgbClr val="FFCC99"/>
                </a:solidFill>
                <a:latin typeface="Rockwell "/>
              </a:rPr>
              <a:t>vay</a:t>
            </a:r>
            <a:endParaRPr lang="en-US" b="1" dirty="0" smtClean="0">
              <a:solidFill>
                <a:srgbClr val="FFCC99"/>
              </a:solidFill>
              <a:latin typeface="Rockwell "/>
            </a:endParaRP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4: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kinh</a:t>
            </a:r>
            <a:r>
              <a:rPr lang="en-US" b="1" dirty="0" smtClean="0">
                <a:solidFill>
                  <a:srgbClr val="FFCC99"/>
                </a:solidFill>
                <a:latin typeface="Rockwell "/>
              </a:rPr>
              <a:t> </a:t>
            </a:r>
            <a:r>
              <a:rPr lang="en-US" b="1" dirty="0" err="1" smtClean="0">
                <a:solidFill>
                  <a:srgbClr val="FFCC99"/>
                </a:solidFill>
                <a:latin typeface="Rockwell "/>
              </a:rPr>
              <a:t>doanh</a:t>
            </a:r>
            <a:r>
              <a:rPr lang="en-US" b="1" dirty="0" smtClean="0">
                <a:solidFill>
                  <a:srgbClr val="FFCC99"/>
                </a:solidFill>
                <a:latin typeface="Rockwell "/>
              </a:rPr>
              <a:t> </a:t>
            </a:r>
            <a:r>
              <a:rPr lang="en-US" b="1" dirty="0" err="1" smtClean="0">
                <a:solidFill>
                  <a:srgbClr val="FFCC99"/>
                </a:solidFill>
                <a:latin typeface="Rockwell "/>
              </a:rPr>
              <a:t>và</a:t>
            </a:r>
            <a:r>
              <a:rPr lang="en-US" b="1" dirty="0" smtClean="0">
                <a:solidFill>
                  <a:srgbClr val="FFCC99"/>
                </a:solidFill>
                <a:latin typeface="Rockwell "/>
              </a:rPr>
              <a:t> </a:t>
            </a:r>
            <a:r>
              <a:rPr lang="en-US" b="1" dirty="0" err="1" smtClean="0">
                <a:solidFill>
                  <a:srgbClr val="FFCC99"/>
                </a:solidFill>
                <a:latin typeface="Rockwell "/>
              </a:rPr>
              <a:t>đầu</a:t>
            </a:r>
            <a:r>
              <a:rPr lang="en-US" b="1" dirty="0" smtClean="0">
                <a:solidFill>
                  <a:srgbClr val="FFCC99"/>
                </a:solidFill>
                <a:latin typeface="Rockwell "/>
              </a:rPr>
              <a:t> </a:t>
            </a:r>
            <a:r>
              <a:rPr lang="en-US" b="1" dirty="0" err="1" smtClean="0">
                <a:solidFill>
                  <a:srgbClr val="FFCC99"/>
                </a:solidFill>
                <a:latin typeface="Rockwell "/>
              </a:rPr>
              <a:t>tư</a:t>
            </a:r>
            <a:r>
              <a:rPr lang="en-US" b="1" dirty="0" smtClean="0">
                <a:solidFill>
                  <a:srgbClr val="FFCC99"/>
                </a:solidFill>
                <a:latin typeface="Rockwell "/>
              </a:rPr>
              <a:t> </a:t>
            </a:r>
            <a:r>
              <a:rPr lang="en-US" b="1" dirty="0" err="1" smtClean="0">
                <a:solidFill>
                  <a:srgbClr val="FFCC99"/>
                </a:solidFill>
                <a:latin typeface="Rockwell "/>
              </a:rPr>
              <a:t>chứng</a:t>
            </a:r>
            <a:r>
              <a:rPr lang="en-US" b="1" dirty="0" smtClean="0">
                <a:solidFill>
                  <a:srgbClr val="FFCC99"/>
                </a:solidFill>
                <a:latin typeface="Rockwell "/>
              </a:rPr>
              <a:t> </a:t>
            </a:r>
            <a:r>
              <a:rPr lang="en-US" b="1" dirty="0" err="1" smtClean="0">
                <a:solidFill>
                  <a:srgbClr val="FFCC99"/>
                </a:solidFill>
                <a:latin typeface="Rockwell "/>
              </a:rPr>
              <a:t>khoán</a:t>
            </a:r>
            <a:endParaRPr lang="en-US" b="1" dirty="0" smtClean="0">
              <a:solidFill>
                <a:srgbClr val="FFCC99"/>
              </a:solidFill>
              <a:latin typeface="Rockwell "/>
            </a:endParaRP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5: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nghiệp</a:t>
            </a:r>
            <a:r>
              <a:rPr lang="en-US" b="1" dirty="0" smtClean="0">
                <a:solidFill>
                  <a:srgbClr val="FFCC99"/>
                </a:solidFill>
                <a:latin typeface="Rockwell "/>
              </a:rPr>
              <a:t> </a:t>
            </a:r>
            <a:r>
              <a:rPr lang="en-US" b="1" dirty="0" err="1" smtClean="0">
                <a:solidFill>
                  <a:srgbClr val="FFCC99"/>
                </a:solidFill>
                <a:latin typeface="Rockwell "/>
              </a:rPr>
              <a:t>vụ</a:t>
            </a:r>
            <a:r>
              <a:rPr lang="en-US" b="1" dirty="0" smtClean="0">
                <a:solidFill>
                  <a:srgbClr val="FFCC99"/>
                </a:solidFill>
                <a:latin typeface="Rockwell "/>
              </a:rPr>
              <a:t> </a:t>
            </a:r>
            <a:r>
              <a:rPr lang="en-US" b="1" dirty="0" err="1" smtClean="0">
                <a:solidFill>
                  <a:srgbClr val="FFCC99"/>
                </a:solidFill>
                <a:latin typeface="Rockwell "/>
              </a:rPr>
              <a:t>kinh</a:t>
            </a:r>
            <a:r>
              <a:rPr lang="en-US" b="1" dirty="0" smtClean="0">
                <a:solidFill>
                  <a:srgbClr val="FFCC99"/>
                </a:solidFill>
                <a:latin typeface="Rockwell "/>
              </a:rPr>
              <a:t> </a:t>
            </a:r>
            <a:r>
              <a:rPr lang="en-US" b="1" dirty="0" err="1" smtClean="0">
                <a:solidFill>
                  <a:srgbClr val="FFCC99"/>
                </a:solidFill>
                <a:latin typeface="Rockwell "/>
              </a:rPr>
              <a:t>doanh</a:t>
            </a:r>
            <a:r>
              <a:rPr lang="en-US" b="1" dirty="0" smtClean="0">
                <a:solidFill>
                  <a:srgbClr val="FFCC99"/>
                </a:solidFill>
                <a:latin typeface="Rockwell "/>
              </a:rPr>
              <a:t> </a:t>
            </a:r>
            <a:r>
              <a:rPr lang="en-US" b="1" dirty="0" err="1" smtClean="0">
                <a:solidFill>
                  <a:srgbClr val="FFCC99"/>
                </a:solidFill>
                <a:latin typeface="Rockwell "/>
              </a:rPr>
              <a:t>ngoại</a:t>
            </a:r>
            <a:r>
              <a:rPr lang="en-US" b="1" dirty="0" smtClean="0">
                <a:solidFill>
                  <a:srgbClr val="FFCC99"/>
                </a:solidFill>
                <a:latin typeface="Rockwell "/>
              </a:rPr>
              <a:t> </a:t>
            </a:r>
            <a:r>
              <a:rPr lang="en-US" b="1" dirty="0" err="1" smtClean="0">
                <a:solidFill>
                  <a:srgbClr val="FFCC99"/>
                </a:solidFill>
                <a:latin typeface="Rockwell "/>
              </a:rPr>
              <a:t>tệ</a:t>
            </a:r>
            <a:endParaRPr lang="en-US" b="1" dirty="0" smtClean="0">
              <a:solidFill>
                <a:srgbClr val="FFCC99"/>
              </a:solidFill>
              <a:latin typeface="Rockwell "/>
            </a:endParaRP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6: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nghiệp</a:t>
            </a:r>
            <a:r>
              <a:rPr lang="en-US" b="1" dirty="0" smtClean="0">
                <a:solidFill>
                  <a:srgbClr val="FFCC99"/>
                </a:solidFill>
                <a:latin typeface="Rockwell "/>
              </a:rPr>
              <a:t> </a:t>
            </a:r>
            <a:r>
              <a:rPr lang="en-US" b="1" dirty="0" err="1" smtClean="0">
                <a:solidFill>
                  <a:srgbClr val="FFCC99"/>
                </a:solidFill>
                <a:latin typeface="Rockwell "/>
              </a:rPr>
              <a:t>vụ</a:t>
            </a:r>
            <a:r>
              <a:rPr lang="en-US" b="1" dirty="0" smtClean="0">
                <a:solidFill>
                  <a:srgbClr val="FFCC99"/>
                </a:solidFill>
                <a:latin typeface="Rockwell "/>
              </a:rPr>
              <a:t> </a:t>
            </a:r>
            <a:r>
              <a:rPr lang="en-US" b="1" dirty="0" err="1" smtClean="0">
                <a:solidFill>
                  <a:srgbClr val="FFCC99"/>
                </a:solidFill>
                <a:latin typeface="Rockwell "/>
              </a:rPr>
              <a:t>ngân</a:t>
            </a:r>
            <a:r>
              <a:rPr lang="en-US" b="1" dirty="0" smtClean="0">
                <a:solidFill>
                  <a:srgbClr val="FFCC99"/>
                </a:solidFill>
                <a:latin typeface="Rockwell "/>
              </a:rPr>
              <a:t> </a:t>
            </a:r>
            <a:r>
              <a:rPr lang="en-US" b="1" dirty="0" err="1" smtClean="0">
                <a:solidFill>
                  <a:srgbClr val="FFCC99"/>
                </a:solidFill>
                <a:latin typeface="Rockwell "/>
              </a:rPr>
              <a:t>quỹ</a:t>
            </a:r>
            <a:r>
              <a:rPr lang="en-US" b="1" dirty="0" smtClean="0">
                <a:solidFill>
                  <a:srgbClr val="FFCC99"/>
                </a:solidFill>
                <a:latin typeface="Rockwell "/>
              </a:rPr>
              <a:t> </a:t>
            </a:r>
            <a:r>
              <a:rPr lang="en-US" b="1" dirty="0" err="1" smtClean="0">
                <a:solidFill>
                  <a:srgbClr val="FFCC99"/>
                </a:solidFill>
                <a:latin typeface="Rockwell "/>
              </a:rPr>
              <a:t>và</a:t>
            </a:r>
            <a:r>
              <a:rPr lang="en-US" b="1" dirty="0" smtClean="0">
                <a:solidFill>
                  <a:srgbClr val="FFCC99"/>
                </a:solidFill>
                <a:latin typeface="Rockwell "/>
              </a:rPr>
              <a:t> </a:t>
            </a:r>
            <a:r>
              <a:rPr lang="en-US" b="1" dirty="0" err="1" smtClean="0">
                <a:solidFill>
                  <a:srgbClr val="FFCC99"/>
                </a:solidFill>
                <a:latin typeface="Rockwell "/>
              </a:rPr>
              <a:t>các</a:t>
            </a:r>
            <a:r>
              <a:rPr lang="en-US" b="1" dirty="0" smtClean="0">
                <a:solidFill>
                  <a:srgbClr val="FFCC99"/>
                </a:solidFill>
                <a:latin typeface="Rockwell "/>
              </a:rPr>
              <a:t> </a:t>
            </a:r>
            <a:r>
              <a:rPr lang="en-US" b="1" dirty="0" err="1" smtClean="0">
                <a:solidFill>
                  <a:srgbClr val="FFCC99"/>
                </a:solidFill>
                <a:latin typeface="Rockwell "/>
              </a:rPr>
              <a:t>hình</a:t>
            </a:r>
            <a:r>
              <a:rPr lang="en-US" b="1" dirty="0" smtClean="0">
                <a:solidFill>
                  <a:srgbClr val="FFCC99"/>
                </a:solidFill>
                <a:latin typeface="Rockwell "/>
              </a:rPr>
              <a:t> </a:t>
            </a:r>
            <a:r>
              <a:rPr lang="en-US" b="1" dirty="0" err="1" smtClean="0">
                <a:solidFill>
                  <a:srgbClr val="FFCC99"/>
                </a:solidFill>
                <a:latin typeface="Rockwell "/>
              </a:rPr>
              <a:t>thức</a:t>
            </a:r>
            <a:r>
              <a:rPr lang="en-US" b="1" dirty="0" smtClean="0">
                <a:solidFill>
                  <a:srgbClr val="FFCC99"/>
                </a:solidFill>
                <a:latin typeface="Rockwell "/>
              </a:rPr>
              <a:t>  </a:t>
            </a:r>
            <a:r>
              <a:rPr lang="en-US" b="1" dirty="0" err="1" smtClean="0">
                <a:solidFill>
                  <a:srgbClr val="FFCC99"/>
                </a:solidFill>
                <a:latin typeface="Rockwell "/>
              </a:rPr>
              <a:t>thanh</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không</a:t>
            </a:r>
            <a:r>
              <a:rPr lang="en-US" b="1" dirty="0" smtClean="0">
                <a:solidFill>
                  <a:srgbClr val="FFCC99"/>
                </a:solidFill>
                <a:latin typeface="Rockwell "/>
              </a:rPr>
              <a:t> </a:t>
            </a:r>
            <a:r>
              <a:rPr lang="en-US" b="1" dirty="0" err="1" smtClean="0">
                <a:solidFill>
                  <a:srgbClr val="FFCC99"/>
                </a:solidFill>
                <a:latin typeface="Rockwell "/>
              </a:rPr>
              <a:t>dùng</a:t>
            </a:r>
            <a:r>
              <a:rPr lang="en-US" b="1" dirty="0" smtClean="0">
                <a:solidFill>
                  <a:srgbClr val="FFCC99"/>
                </a:solidFill>
                <a:latin typeface="Rockwell "/>
              </a:rPr>
              <a:t> </a:t>
            </a:r>
            <a:r>
              <a:rPr lang="en-US" b="1" dirty="0" err="1" smtClean="0">
                <a:solidFill>
                  <a:srgbClr val="FFCC99"/>
                </a:solidFill>
                <a:latin typeface="Rockwell "/>
              </a:rPr>
              <a:t>tiền</a:t>
            </a:r>
            <a:r>
              <a:rPr lang="en-US" b="1" dirty="0" smtClean="0">
                <a:solidFill>
                  <a:srgbClr val="FFCC99"/>
                </a:solidFill>
                <a:latin typeface="Rockwell "/>
              </a:rPr>
              <a:t> </a:t>
            </a:r>
            <a:r>
              <a:rPr lang="en-US" b="1" dirty="0" err="1" smtClean="0">
                <a:solidFill>
                  <a:srgbClr val="FFCC99"/>
                </a:solidFill>
                <a:latin typeface="Rockwell "/>
              </a:rPr>
              <a:t>mặt</a:t>
            </a:r>
            <a:r>
              <a:rPr lang="en-US" b="1" dirty="0" smtClean="0">
                <a:solidFill>
                  <a:srgbClr val="FFCC99"/>
                </a:solidFill>
                <a:latin typeface="Rockwell "/>
              </a:rPr>
              <a:t> (TTKDTM)</a:t>
            </a: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7: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nghiệp</a:t>
            </a:r>
            <a:r>
              <a:rPr lang="en-US" b="1" dirty="0" smtClean="0">
                <a:solidFill>
                  <a:srgbClr val="FFCC99"/>
                </a:solidFill>
                <a:latin typeface="Rockwell "/>
              </a:rPr>
              <a:t> </a:t>
            </a:r>
            <a:r>
              <a:rPr lang="en-US" b="1" dirty="0" err="1" smtClean="0">
                <a:solidFill>
                  <a:srgbClr val="FFCC99"/>
                </a:solidFill>
                <a:latin typeface="Rockwell "/>
              </a:rPr>
              <a:t>vụ</a:t>
            </a:r>
            <a:r>
              <a:rPr lang="en-US" b="1" dirty="0" smtClean="0">
                <a:solidFill>
                  <a:srgbClr val="FFCC99"/>
                </a:solidFill>
                <a:latin typeface="Rockwell "/>
              </a:rPr>
              <a:t> </a:t>
            </a:r>
            <a:r>
              <a:rPr lang="en-US" b="1" dirty="0" err="1" smtClean="0">
                <a:solidFill>
                  <a:srgbClr val="FFCC99"/>
                </a:solidFill>
                <a:latin typeface="Rockwell "/>
              </a:rPr>
              <a:t>thanh</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vốn</a:t>
            </a:r>
            <a:r>
              <a:rPr lang="en-US" b="1" dirty="0" smtClean="0">
                <a:solidFill>
                  <a:srgbClr val="FFCC99"/>
                </a:solidFill>
                <a:latin typeface="Rockwell "/>
              </a:rPr>
              <a:t> </a:t>
            </a:r>
            <a:r>
              <a:rPr lang="en-US" b="1" dirty="0" err="1" smtClean="0">
                <a:solidFill>
                  <a:srgbClr val="FFCC99"/>
                </a:solidFill>
                <a:latin typeface="Rockwell "/>
              </a:rPr>
              <a:t>giữa</a:t>
            </a:r>
            <a:r>
              <a:rPr lang="en-US" b="1" dirty="0" smtClean="0">
                <a:solidFill>
                  <a:srgbClr val="FFCC99"/>
                </a:solidFill>
                <a:latin typeface="Rockwell "/>
              </a:rPr>
              <a:t> </a:t>
            </a:r>
            <a:r>
              <a:rPr lang="en-US" b="1" dirty="0" err="1" smtClean="0">
                <a:solidFill>
                  <a:srgbClr val="FFCC99"/>
                </a:solidFill>
                <a:latin typeface="Rockwell "/>
              </a:rPr>
              <a:t>các</a:t>
            </a:r>
            <a:r>
              <a:rPr lang="en-US" b="1" dirty="0" smtClean="0">
                <a:solidFill>
                  <a:srgbClr val="FFCC99"/>
                </a:solidFill>
                <a:latin typeface="Rockwell "/>
              </a:rPr>
              <a:t> </a:t>
            </a:r>
            <a:r>
              <a:rPr lang="en-US" b="1" dirty="0" err="1" smtClean="0">
                <a:solidFill>
                  <a:srgbClr val="FFCC99"/>
                </a:solidFill>
                <a:latin typeface="Rockwell "/>
              </a:rPr>
              <a:t>ngân</a:t>
            </a:r>
            <a:r>
              <a:rPr lang="en-US" b="1" dirty="0" smtClean="0">
                <a:solidFill>
                  <a:srgbClr val="FFCC99"/>
                </a:solidFill>
                <a:latin typeface="Rockwell "/>
              </a:rPr>
              <a:t> </a:t>
            </a:r>
            <a:r>
              <a:rPr lang="en-US" b="1" dirty="0" err="1" smtClean="0">
                <a:solidFill>
                  <a:srgbClr val="FFCC99"/>
                </a:solidFill>
                <a:latin typeface="Rockwell "/>
              </a:rPr>
              <a:t>hàng</a:t>
            </a:r>
            <a:endParaRPr lang="en-US" b="1" dirty="0" smtClean="0">
              <a:solidFill>
                <a:srgbClr val="FFCC99"/>
              </a:solidFill>
              <a:latin typeface="Rockwell "/>
            </a:endParaRP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8: </a:t>
            </a:r>
            <a:r>
              <a:rPr lang="en-US" b="1" dirty="0" err="1" smtClean="0">
                <a:solidFill>
                  <a:srgbClr val="FFCC99"/>
                </a:solidFill>
                <a:latin typeface="Rockwell "/>
              </a:rPr>
              <a:t>Kế</a:t>
            </a:r>
            <a:r>
              <a:rPr lang="en-US" b="1" dirty="0" smtClean="0">
                <a:solidFill>
                  <a:srgbClr val="FFCC99"/>
                </a:solidFill>
                <a:latin typeface="Rockwell "/>
              </a:rPr>
              <a:t> </a:t>
            </a:r>
            <a:r>
              <a:rPr lang="en-US" b="1" dirty="0" err="1" smtClean="0">
                <a:solidFill>
                  <a:srgbClr val="FFCC99"/>
                </a:solidFill>
                <a:latin typeface="Rockwell "/>
              </a:rPr>
              <a:t>toán</a:t>
            </a:r>
            <a:r>
              <a:rPr lang="en-US" b="1" dirty="0" smtClean="0">
                <a:solidFill>
                  <a:srgbClr val="FFCC99"/>
                </a:solidFill>
                <a:latin typeface="Rockwell "/>
              </a:rPr>
              <a:t> </a:t>
            </a:r>
            <a:r>
              <a:rPr lang="en-US" b="1" dirty="0" err="1" smtClean="0">
                <a:solidFill>
                  <a:srgbClr val="FFCC99"/>
                </a:solidFill>
                <a:latin typeface="Rockwell "/>
              </a:rPr>
              <a:t>thu</a:t>
            </a:r>
            <a:r>
              <a:rPr lang="en-US" b="1" dirty="0" smtClean="0">
                <a:solidFill>
                  <a:srgbClr val="FFCC99"/>
                </a:solidFill>
                <a:latin typeface="Rockwell "/>
              </a:rPr>
              <a:t> </a:t>
            </a:r>
            <a:r>
              <a:rPr lang="en-US" b="1" dirty="0" err="1" smtClean="0">
                <a:solidFill>
                  <a:srgbClr val="FFCC99"/>
                </a:solidFill>
                <a:latin typeface="Rockwell "/>
              </a:rPr>
              <a:t>nhập</a:t>
            </a:r>
            <a:r>
              <a:rPr lang="en-US" b="1" dirty="0" smtClean="0">
                <a:solidFill>
                  <a:srgbClr val="FFCC99"/>
                </a:solidFill>
                <a:latin typeface="Rockwell "/>
              </a:rPr>
              <a:t>, chi </a:t>
            </a:r>
            <a:r>
              <a:rPr lang="en-US" b="1" dirty="0" err="1" smtClean="0">
                <a:solidFill>
                  <a:srgbClr val="FFCC99"/>
                </a:solidFill>
                <a:latin typeface="Rockwell "/>
              </a:rPr>
              <a:t>phí</a:t>
            </a:r>
            <a:r>
              <a:rPr lang="en-US" b="1" dirty="0" smtClean="0">
                <a:solidFill>
                  <a:srgbClr val="FFCC99"/>
                </a:solidFill>
                <a:latin typeface="Rockwell "/>
              </a:rPr>
              <a:t> </a:t>
            </a:r>
            <a:r>
              <a:rPr lang="en-US" b="1" dirty="0" err="1" smtClean="0">
                <a:solidFill>
                  <a:srgbClr val="FFCC99"/>
                </a:solidFill>
                <a:latin typeface="Rockwell "/>
              </a:rPr>
              <a:t>và</a:t>
            </a:r>
            <a:r>
              <a:rPr lang="en-US" b="1" dirty="0" smtClean="0">
                <a:solidFill>
                  <a:srgbClr val="FFCC99"/>
                </a:solidFill>
                <a:latin typeface="Rockwell "/>
              </a:rPr>
              <a:t> </a:t>
            </a:r>
            <a:r>
              <a:rPr lang="en-US" b="1" dirty="0" err="1" smtClean="0">
                <a:solidFill>
                  <a:srgbClr val="FFCC99"/>
                </a:solidFill>
                <a:latin typeface="Rockwell "/>
              </a:rPr>
              <a:t>vốn</a:t>
            </a:r>
            <a:r>
              <a:rPr lang="en-US" b="1" dirty="0" smtClean="0">
                <a:solidFill>
                  <a:srgbClr val="FFCC99"/>
                </a:solidFill>
                <a:latin typeface="Rockwell "/>
              </a:rPr>
              <a:t> </a:t>
            </a:r>
            <a:r>
              <a:rPr lang="en-US" b="1" dirty="0" err="1" smtClean="0">
                <a:solidFill>
                  <a:srgbClr val="FFCC99"/>
                </a:solidFill>
                <a:latin typeface="Rockwell "/>
              </a:rPr>
              <a:t>chủ</a:t>
            </a:r>
            <a:r>
              <a:rPr lang="en-US" b="1" dirty="0" smtClean="0">
                <a:solidFill>
                  <a:srgbClr val="FFCC99"/>
                </a:solidFill>
                <a:latin typeface="Rockwell "/>
              </a:rPr>
              <a:t> </a:t>
            </a:r>
            <a:r>
              <a:rPr lang="en-US" b="1" dirty="0" err="1" smtClean="0">
                <a:solidFill>
                  <a:srgbClr val="FFCC99"/>
                </a:solidFill>
                <a:latin typeface="Rockwell "/>
              </a:rPr>
              <a:t>sở</a:t>
            </a:r>
            <a:r>
              <a:rPr lang="en-US" b="1" dirty="0" smtClean="0">
                <a:solidFill>
                  <a:srgbClr val="FFCC99"/>
                </a:solidFill>
                <a:latin typeface="Rockwell "/>
              </a:rPr>
              <a:t> </a:t>
            </a:r>
            <a:r>
              <a:rPr lang="en-US" b="1" dirty="0" err="1" smtClean="0">
                <a:solidFill>
                  <a:srgbClr val="FFCC99"/>
                </a:solidFill>
                <a:latin typeface="Rockwell "/>
              </a:rPr>
              <a:t>hữu</a:t>
            </a:r>
            <a:r>
              <a:rPr lang="en-US" b="1" dirty="0" smtClean="0">
                <a:solidFill>
                  <a:srgbClr val="FFCC99"/>
                </a:solidFill>
                <a:latin typeface="Rockwell "/>
              </a:rPr>
              <a:t> </a:t>
            </a:r>
            <a:r>
              <a:rPr lang="en-US" b="1" dirty="0" err="1" smtClean="0">
                <a:solidFill>
                  <a:srgbClr val="FFCC99"/>
                </a:solidFill>
                <a:latin typeface="Rockwell "/>
              </a:rPr>
              <a:t>của</a:t>
            </a:r>
            <a:r>
              <a:rPr lang="en-US" b="1" dirty="0" smtClean="0">
                <a:solidFill>
                  <a:srgbClr val="FFCC99"/>
                </a:solidFill>
                <a:latin typeface="Rockwell "/>
              </a:rPr>
              <a:t> NHTM</a:t>
            </a:r>
          </a:p>
          <a:p>
            <a:pPr algn="just">
              <a:lnSpc>
                <a:spcPct val="120000"/>
              </a:lnSpc>
              <a:buClr>
                <a:schemeClr val="tx1"/>
              </a:buClr>
              <a:buFont typeface="Wingdings" pitchFamily="2" charset="2"/>
              <a:buNone/>
            </a:pPr>
            <a:r>
              <a:rPr lang="en-US" b="1" dirty="0" err="1" smtClean="0">
                <a:solidFill>
                  <a:srgbClr val="FFCC99"/>
                </a:solidFill>
                <a:latin typeface="Rockwell "/>
              </a:rPr>
              <a:t>Chương</a:t>
            </a:r>
            <a:r>
              <a:rPr lang="en-US" b="1" dirty="0" smtClean="0">
                <a:solidFill>
                  <a:srgbClr val="FFCC99"/>
                </a:solidFill>
                <a:latin typeface="Rockwell "/>
              </a:rPr>
              <a:t> 9: </a:t>
            </a:r>
            <a:r>
              <a:rPr lang="en-US" b="1" dirty="0" err="1" smtClean="0">
                <a:solidFill>
                  <a:srgbClr val="FFCC99"/>
                </a:solidFill>
                <a:latin typeface="Rockwell "/>
              </a:rPr>
              <a:t>Báo</a:t>
            </a:r>
            <a:r>
              <a:rPr lang="en-US" b="1" dirty="0" smtClean="0">
                <a:solidFill>
                  <a:srgbClr val="FFCC99"/>
                </a:solidFill>
                <a:latin typeface="Rockwell "/>
              </a:rPr>
              <a:t> </a:t>
            </a:r>
            <a:r>
              <a:rPr lang="en-US" b="1" dirty="0" err="1" smtClean="0">
                <a:solidFill>
                  <a:srgbClr val="FFCC99"/>
                </a:solidFill>
                <a:latin typeface="Rockwell "/>
              </a:rPr>
              <a:t>cáo</a:t>
            </a:r>
            <a:r>
              <a:rPr lang="en-US" b="1" dirty="0" smtClean="0">
                <a:solidFill>
                  <a:srgbClr val="FFCC99"/>
                </a:solidFill>
                <a:latin typeface="Rockwell "/>
              </a:rPr>
              <a:t> </a:t>
            </a:r>
            <a:r>
              <a:rPr lang="en-US" b="1" dirty="0" err="1" smtClean="0">
                <a:solidFill>
                  <a:srgbClr val="FFCC99"/>
                </a:solidFill>
                <a:latin typeface="Rockwell "/>
              </a:rPr>
              <a:t>tài</a:t>
            </a:r>
            <a:r>
              <a:rPr lang="en-US" b="1" dirty="0" smtClean="0">
                <a:solidFill>
                  <a:srgbClr val="FFCC99"/>
                </a:solidFill>
                <a:latin typeface="Rockwell "/>
              </a:rPr>
              <a:t> </a:t>
            </a:r>
            <a:r>
              <a:rPr lang="en-US" b="1" dirty="0" err="1" smtClean="0">
                <a:solidFill>
                  <a:srgbClr val="FFCC99"/>
                </a:solidFill>
                <a:latin typeface="Rockwell "/>
              </a:rPr>
              <a:t>chính</a:t>
            </a:r>
            <a:r>
              <a:rPr lang="en-US" b="1" dirty="0" smtClean="0">
                <a:solidFill>
                  <a:srgbClr val="FFCC99"/>
                </a:solidFill>
                <a:latin typeface="Rockwell "/>
              </a:rPr>
              <a:t> NHTM</a:t>
            </a:r>
          </a:p>
          <a:p>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Chương</a:t>
            </a:r>
            <a:r>
              <a:rPr lang="en-US" dirty="0" smtClean="0"/>
              <a:t> I </a:t>
            </a:r>
            <a:br>
              <a:rPr lang="en-US" dirty="0" smtClean="0"/>
            </a:br>
            <a:r>
              <a:rPr lang="en-US" dirty="0" err="1" smtClean="0"/>
              <a:t>Tổng</a:t>
            </a:r>
            <a:r>
              <a:rPr lang="en-US" dirty="0" smtClean="0"/>
              <a:t> </a:t>
            </a:r>
            <a:r>
              <a:rPr lang="en-US" dirty="0" err="1" smtClean="0"/>
              <a:t>quan</a:t>
            </a:r>
            <a:r>
              <a:rPr lang="en-US" dirty="0" smtClean="0"/>
              <a:t> </a:t>
            </a:r>
            <a:r>
              <a:rPr lang="en-US" dirty="0" err="1" smtClean="0"/>
              <a:t>về</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normAutofit lnSpcReduction="10000"/>
          </a:bodyPr>
          <a:lstStyle/>
          <a:p>
            <a:pPr marL="514350" indent="-514350">
              <a:buFont typeface="+mj-lt"/>
              <a:buAutoNum type="arabicPeriod"/>
            </a:pPr>
            <a:r>
              <a:rPr lang="en-US" dirty="0" err="1" smtClean="0"/>
              <a:t>Đối</a:t>
            </a:r>
            <a:r>
              <a:rPr lang="en-US" dirty="0" smtClean="0"/>
              <a:t> </a:t>
            </a:r>
            <a:r>
              <a:rPr lang="en-US" dirty="0" err="1" smtClean="0"/>
              <a:t>tượng</a:t>
            </a:r>
            <a:r>
              <a:rPr lang="en-US" dirty="0" smtClean="0"/>
              <a:t>, </a:t>
            </a:r>
            <a:r>
              <a:rPr lang="en-US" dirty="0" err="1" smtClean="0"/>
              <a:t>đặc</a:t>
            </a:r>
            <a:r>
              <a:rPr lang="en-US" dirty="0" smtClean="0"/>
              <a:t> </a:t>
            </a:r>
            <a:r>
              <a:rPr lang="en-US" dirty="0" err="1" smtClean="0"/>
              <a:t>điểm</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smtClean="0"/>
          </a:p>
          <a:p>
            <a:pPr marL="514350" indent="-514350">
              <a:buFont typeface="+mj-lt"/>
              <a:buAutoNum type="arabicPeriod"/>
            </a:pPr>
            <a:r>
              <a:rPr lang="en-US" dirty="0" err="1" smtClean="0"/>
              <a:t>Các</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và</a:t>
            </a:r>
            <a:r>
              <a:rPr lang="en-US" dirty="0" smtClean="0"/>
              <a:t> </a:t>
            </a:r>
            <a:r>
              <a:rPr lang="en-US" dirty="0" err="1" smtClean="0"/>
              <a:t>yêu</a:t>
            </a:r>
            <a:r>
              <a:rPr lang="en-US" dirty="0" smtClean="0"/>
              <a:t> </a:t>
            </a:r>
            <a:r>
              <a:rPr lang="en-US" dirty="0" err="1" smtClean="0"/>
              <a:t>cầu</a:t>
            </a:r>
            <a:r>
              <a:rPr lang="en-US" dirty="0" smtClean="0"/>
              <a:t> </a:t>
            </a:r>
            <a:r>
              <a:rPr lang="en-US" dirty="0" err="1" smtClean="0"/>
              <a:t>kế</a:t>
            </a:r>
            <a:r>
              <a:rPr lang="en-US" dirty="0" smtClean="0"/>
              <a:t> </a:t>
            </a:r>
            <a:r>
              <a:rPr lang="en-US" dirty="0" err="1" smtClean="0"/>
              <a:t>toán</a:t>
            </a:r>
            <a:r>
              <a:rPr lang="en-US" dirty="0" smtClean="0"/>
              <a:t> </a:t>
            </a:r>
            <a:r>
              <a:rPr lang="en-US" dirty="0" err="1" smtClean="0"/>
              <a:t>cơ</a:t>
            </a:r>
            <a:r>
              <a:rPr lang="en-US" dirty="0" smtClean="0"/>
              <a:t> </a:t>
            </a:r>
            <a:r>
              <a:rPr lang="en-US" dirty="0" err="1" smtClean="0"/>
              <a:t>bản</a:t>
            </a:r>
            <a:endParaRPr lang="en-US" dirty="0" smtClean="0"/>
          </a:p>
          <a:p>
            <a:pPr marL="514350" indent="-514350">
              <a:buFont typeface="+mj-lt"/>
              <a:buAutoNum type="arabicPeriod"/>
            </a:pPr>
            <a:r>
              <a:rPr lang="en-US" dirty="0" err="1" smtClean="0"/>
              <a:t>Tài</a:t>
            </a:r>
            <a:r>
              <a:rPr lang="en-US" dirty="0" smtClean="0"/>
              <a:t> </a:t>
            </a:r>
            <a:r>
              <a:rPr lang="en-US" dirty="0" err="1" smtClean="0"/>
              <a:t>khoản</a:t>
            </a:r>
            <a:r>
              <a:rPr lang="en-US" dirty="0" smtClean="0"/>
              <a:t> </a:t>
            </a:r>
            <a:r>
              <a:rPr lang="en-US" dirty="0" err="1" smtClean="0"/>
              <a:t>và</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tài</a:t>
            </a:r>
            <a:r>
              <a:rPr lang="en-US" dirty="0" smtClean="0"/>
              <a:t> </a:t>
            </a:r>
            <a:r>
              <a:rPr lang="en-US" dirty="0" err="1" smtClean="0"/>
              <a:t>khoản</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smtClean="0"/>
          </a:p>
          <a:p>
            <a:pPr marL="514350" indent="-514350">
              <a:buFont typeface="+mj-lt"/>
              <a:buAutoNum type="arabicPeriod"/>
            </a:pPr>
            <a:r>
              <a:rPr lang="en-US" dirty="0" err="1" smtClean="0"/>
              <a:t>Tổ</a:t>
            </a:r>
            <a:r>
              <a:rPr lang="en-US" dirty="0" smtClean="0"/>
              <a:t> </a:t>
            </a:r>
            <a:r>
              <a:rPr lang="en-US" dirty="0" err="1" smtClean="0"/>
              <a:t>chức</a:t>
            </a:r>
            <a:r>
              <a:rPr lang="en-US" dirty="0" smtClean="0"/>
              <a:t> </a:t>
            </a:r>
            <a:r>
              <a:rPr lang="en-US" dirty="0" err="1" smtClean="0"/>
              <a:t>công</a:t>
            </a:r>
            <a:r>
              <a:rPr lang="en-US" dirty="0" smtClean="0"/>
              <a:t> </a:t>
            </a:r>
            <a:r>
              <a:rPr lang="en-US" dirty="0" err="1" smtClean="0"/>
              <a:t>tác</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smtClean="0"/>
          </a:p>
          <a:p>
            <a:pPr marL="514350" indent="-514350">
              <a:buFont typeface="+mj-lt"/>
              <a:buAutoNum type="arabicPeriod"/>
            </a:pPr>
            <a:r>
              <a:rPr lang="en-US" dirty="0" err="1" smtClean="0"/>
              <a:t>Chứng</a:t>
            </a:r>
            <a:r>
              <a:rPr lang="en-US" dirty="0" smtClean="0"/>
              <a:t> </a:t>
            </a:r>
            <a:r>
              <a:rPr lang="en-US" dirty="0" err="1" smtClean="0"/>
              <a:t>từ</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smtClean="0"/>
          </a:p>
          <a:p>
            <a:pPr marL="514350" indent="-514350">
              <a:buFont typeface="+mj-lt"/>
              <a:buAutoNum type="arabicPeriod"/>
            </a:pPr>
            <a:r>
              <a:rPr lang="en-US" dirty="0" err="1" smtClean="0"/>
              <a:t>Hạch</a:t>
            </a:r>
            <a:r>
              <a:rPr lang="en-US" dirty="0" smtClean="0"/>
              <a:t> </a:t>
            </a:r>
            <a:r>
              <a:rPr lang="en-US" dirty="0" err="1" smtClean="0"/>
              <a:t>toán</a:t>
            </a:r>
            <a:r>
              <a:rPr lang="en-US" dirty="0" smtClean="0"/>
              <a:t> </a:t>
            </a:r>
            <a:r>
              <a:rPr lang="en-US" dirty="0" err="1" smtClean="0"/>
              <a:t>phân</a:t>
            </a:r>
            <a:r>
              <a:rPr lang="en-US" dirty="0" smtClean="0"/>
              <a:t> </a:t>
            </a:r>
            <a:r>
              <a:rPr lang="en-US" dirty="0" err="1" smtClean="0"/>
              <a:t>tích</a:t>
            </a:r>
            <a:r>
              <a:rPr lang="en-US" dirty="0" smtClean="0"/>
              <a:t> – </a:t>
            </a:r>
            <a:r>
              <a:rPr lang="en-US" dirty="0" err="1" smtClean="0"/>
              <a:t>Hạch</a:t>
            </a:r>
            <a:r>
              <a:rPr lang="en-US" dirty="0" smtClean="0"/>
              <a:t> </a:t>
            </a:r>
            <a:r>
              <a:rPr lang="en-US" dirty="0" err="1" smtClean="0"/>
              <a:t>toán</a:t>
            </a:r>
            <a:r>
              <a:rPr lang="en-US" dirty="0" smtClean="0"/>
              <a:t> </a:t>
            </a:r>
            <a:r>
              <a:rPr lang="en-US" dirty="0" err="1" smtClean="0"/>
              <a:t>tổng</a:t>
            </a:r>
            <a:r>
              <a:rPr lang="en-US" dirty="0" smtClean="0"/>
              <a:t> </a:t>
            </a:r>
            <a:r>
              <a:rPr lang="en-US" dirty="0" err="1" smtClean="0"/>
              <a:t>hợp</a:t>
            </a:r>
            <a:r>
              <a:rPr lang="en-US" dirty="0" smtClean="0"/>
              <a:t> </a:t>
            </a:r>
          </a:p>
          <a:p>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1. </a:t>
            </a:r>
            <a:r>
              <a:rPr lang="en-US" dirty="0" err="1" smtClean="0"/>
              <a:t>Đối</a:t>
            </a:r>
            <a:r>
              <a:rPr lang="en-US" dirty="0" smtClean="0"/>
              <a:t> </a:t>
            </a:r>
            <a:r>
              <a:rPr lang="en-US" dirty="0" err="1" smtClean="0"/>
              <a:t>tượng</a:t>
            </a:r>
            <a:r>
              <a:rPr lang="en-US" dirty="0" smtClean="0"/>
              <a:t>, </a:t>
            </a:r>
            <a:r>
              <a:rPr lang="en-US" dirty="0" err="1" smtClean="0"/>
              <a:t>đặc</a:t>
            </a:r>
            <a:r>
              <a:rPr lang="en-US" dirty="0" smtClean="0"/>
              <a:t> </a:t>
            </a:r>
            <a:r>
              <a:rPr lang="en-US" dirty="0" err="1" smtClean="0"/>
              <a:t>điểm</a:t>
            </a:r>
            <a:r>
              <a:rPr lang="en-US" dirty="0" smtClean="0"/>
              <a:t>, </a:t>
            </a:r>
            <a:r>
              <a:rPr lang="en-US" dirty="0" err="1" smtClean="0"/>
              <a:t>nhiệm</a:t>
            </a:r>
            <a:r>
              <a:rPr lang="en-US" dirty="0" smtClean="0"/>
              <a:t> </a:t>
            </a:r>
            <a:r>
              <a:rPr lang="en-US" dirty="0" err="1" smtClean="0"/>
              <a:t>vụ</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5" name="Content Placeholder 4"/>
          <p:cNvSpPr>
            <a:spLocks noGrp="1"/>
          </p:cNvSpPr>
          <p:nvPr>
            <p:ph idx="1"/>
          </p:nvPr>
        </p:nvSpPr>
        <p:spPr>
          <a:xfrm>
            <a:off x="457200" y="1600200"/>
            <a:ext cx="8686800" cy="4526280"/>
          </a:xfrm>
        </p:spPr>
        <p:txBody>
          <a:bodyPr>
            <a:normAutofit/>
          </a:bodyPr>
          <a:lstStyle/>
          <a:p>
            <a:pPr marL="182880" indent="-228600">
              <a:lnSpc>
                <a:spcPct val="90000"/>
              </a:lnSpc>
              <a:spcBef>
                <a:spcPts val="400"/>
              </a:spcBef>
              <a:buClr>
                <a:schemeClr val="accent2"/>
              </a:buClr>
              <a:buSzPct val="90000"/>
            </a:pPr>
            <a:r>
              <a:rPr lang="en-US" sz="2400" dirty="0" err="1" smtClean="0">
                <a:latin typeface="Rockwell "/>
              </a:rPr>
              <a:t>Ngân</a:t>
            </a:r>
            <a:r>
              <a:rPr lang="en-US" sz="2400" dirty="0" smtClean="0">
                <a:latin typeface="Rockwell "/>
              </a:rPr>
              <a:t> </a:t>
            </a:r>
            <a:r>
              <a:rPr lang="en-US" sz="2400" dirty="0" err="1" smtClean="0">
                <a:latin typeface="Rockwell "/>
              </a:rPr>
              <a:t>hàng</a:t>
            </a:r>
            <a:r>
              <a:rPr lang="en-US" sz="2400" dirty="0" smtClean="0">
                <a:latin typeface="Rockwell "/>
              </a:rPr>
              <a:t> </a:t>
            </a:r>
            <a:r>
              <a:rPr lang="en-US" sz="2400" dirty="0" err="1" smtClean="0">
                <a:latin typeface="Rockwell "/>
              </a:rPr>
              <a:t>là</a:t>
            </a:r>
            <a:r>
              <a:rPr lang="en-US" sz="2400" dirty="0" smtClean="0">
                <a:latin typeface="Rockwell "/>
              </a:rPr>
              <a:t> </a:t>
            </a:r>
            <a:r>
              <a:rPr lang="en-US" sz="2400" dirty="0" err="1" smtClean="0">
                <a:latin typeface="Rockwell "/>
              </a:rPr>
              <a:t>thực</a:t>
            </a:r>
            <a:r>
              <a:rPr lang="en-US" sz="2400" dirty="0" smtClean="0">
                <a:latin typeface="Rockwell "/>
              </a:rPr>
              <a:t> </a:t>
            </a:r>
            <a:r>
              <a:rPr lang="en-US" sz="2400" dirty="0" err="1" smtClean="0">
                <a:latin typeface="Rockwell "/>
              </a:rPr>
              <a:t>thể</a:t>
            </a:r>
            <a:r>
              <a:rPr lang="en-US" sz="2400" dirty="0" smtClean="0">
                <a:latin typeface="Rockwell "/>
              </a:rPr>
              <a:t> </a:t>
            </a:r>
            <a:r>
              <a:rPr lang="en-US" sz="2400" dirty="0" err="1" smtClean="0">
                <a:latin typeface="Rockwell "/>
              </a:rPr>
              <a:t>kinh</a:t>
            </a:r>
            <a:r>
              <a:rPr lang="en-US" sz="2400" dirty="0" smtClean="0">
                <a:latin typeface="Rockwell "/>
              </a:rPr>
              <a:t> </a:t>
            </a:r>
            <a:r>
              <a:rPr lang="en-US" sz="2400" dirty="0" err="1" smtClean="0">
                <a:latin typeface="Rockwell "/>
              </a:rPr>
              <a:t>tế</a:t>
            </a:r>
            <a:r>
              <a:rPr lang="en-US" sz="2400" dirty="0" smtClean="0">
                <a:latin typeface="Rockwell "/>
              </a:rPr>
              <a:t> </a:t>
            </a:r>
            <a:r>
              <a:rPr lang="en-US" sz="2400" dirty="0" err="1" smtClean="0">
                <a:latin typeface="Rockwell "/>
              </a:rPr>
              <a:t>đặc</a:t>
            </a:r>
            <a:r>
              <a:rPr lang="en-US" sz="2400" dirty="0" smtClean="0">
                <a:latin typeface="Rockwell "/>
              </a:rPr>
              <a:t> </a:t>
            </a:r>
            <a:r>
              <a:rPr lang="en-US" sz="2400" dirty="0" err="1" smtClean="0">
                <a:latin typeface="Rockwell "/>
              </a:rPr>
              <a:t>biệt</a:t>
            </a:r>
            <a:r>
              <a:rPr lang="en-US" sz="2400" dirty="0" smtClean="0">
                <a:latin typeface="Rockwell "/>
              </a:rPr>
              <a:t>, </a:t>
            </a:r>
            <a:r>
              <a:rPr lang="en-US" sz="2400" dirty="0" err="1" smtClean="0">
                <a:latin typeface="Rockwell "/>
              </a:rPr>
              <a:t>hoạt</a:t>
            </a:r>
            <a:r>
              <a:rPr lang="en-US" sz="2400" dirty="0" smtClean="0">
                <a:latin typeface="Rockwell "/>
              </a:rPr>
              <a:t> </a:t>
            </a:r>
            <a:r>
              <a:rPr lang="en-US" sz="2400" dirty="0" err="1" smtClean="0">
                <a:latin typeface="Rockwell "/>
              </a:rPr>
              <a:t>động</a:t>
            </a:r>
            <a:r>
              <a:rPr lang="en-US" sz="2400" dirty="0" smtClean="0">
                <a:latin typeface="Rockwell "/>
              </a:rPr>
              <a:t>, </a:t>
            </a:r>
            <a:r>
              <a:rPr lang="en-US" sz="2400" dirty="0" err="1" smtClean="0">
                <a:latin typeface="Rockwell "/>
              </a:rPr>
              <a:t>kinh</a:t>
            </a:r>
            <a:r>
              <a:rPr lang="en-US" sz="2400" dirty="0" smtClean="0">
                <a:latin typeface="Rockwell "/>
              </a:rPr>
              <a:t> </a:t>
            </a:r>
            <a:r>
              <a:rPr lang="en-US" sz="2400" dirty="0" err="1" smtClean="0">
                <a:latin typeface="Rockwell "/>
              </a:rPr>
              <a:t>doanh</a:t>
            </a:r>
            <a:r>
              <a:rPr lang="en-US" sz="2400" dirty="0" smtClean="0">
                <a:latin typeface="Rockwell "/>
              </a:rPr>
              <a:t> </a:t>
            </a:r>
            <a:r>
              <a:rPr lang="en-US" sz="2400" dirty="0" err="1" smtClean="0">
                <a:latin typeface="Rockwell "/>
              </a:rPr>
              <a:t>trên</a:t>
            </a:r>
            <a:r>
              <a:rPr lang="en-US" sz="2400" dirty="0" smtClean="0">
                <a:latin typeface="Rockwell "/>
              </a:rPr>
              <a:t> </a:t>
            </a:r>
            <a:r>
              <a:rPr lang="en-US" sz="2400" dirty="0" err="1" smtClean="0">
                <a:latin typeface="Rockwell "/>
              </a:rPr>
              <a:t>lĩnh</a:t>
            </a:r>
            <a:r>
              <a:rPr lang="en-US" sz="2400" dirty="0" smtClean="0">
                <a:latin typeface="Rockwell "/>
              </a:rPr>
              <a:t> </a:t>
            </a:r>
            <a:r>
              <a:rPr lang="en-US" sz="2400" dirty="0" err="1" smtClean="0">
                <a:latin typeface="Rockwell "/>
              </a:rPr>
              <a:t>vực</a:t>
            </a:r>
            <a:r>
              <a:rPr lang="en-US" sz="2400" dirty="0" smtClean="0">
                <a:latin typeface="Rockwell "/>
              </a:rPr>
              <a:t> </a:t>
            </a:r>
            <a:r>
              <a:rPr lang="en-US" sz="2400" dirty="0" err="1" smtClean="0">
                <a:latin typeface="Rockwell "/>
              </a:rPr>
              <a:t>tiền</a:t>
            </a:r>
            <a:r>
              <a:rPr lang="en-US" sz="2400" dirty="0" smtClean="0">
                <a:latin typeface="Rockwell "/>
              </a:rPr>
              <a:t> </a:t>
            </a:r>
            <a:r>
              <a:rPr lang="en-US" sz="2400" dirty="0" err="1" smtClean="0">
                <a:latin typeface="Rockwell "/>
              </a:rPr>
              <a:t>tệ</a:t>
            </a:r>
            <a:r>
              <a:rPr lang="en-US" sz="2400" dirty="0" smtClean="0">
                <a:latin typeface="Rockwell "/>
              </a:rPr>
              <a:t>:</a:t>
            </a:r>
          </a:p>
          <a:p>
            <a:pPr lvl="1">
              <a:lnSpc>
                <a:spcPct val="90000"/>
              </a:lnSpc>
              <a:defRPr/>
            </a:pPr>
            <a:r>
              <a:rPr lang="en-US" sz="2400" dirty="0" err="1" smtClean="0">
                <a:latin typeface="Rockwell "/>
              </a:rPr>
              <a:t>Ngân</a:t>
            </a:r>
            <a:r>
              <a:rPr lang="en-US" sz="2400" dirty="0" smtClean="0">
                <a:latin typeface="Rockwell "/>
              </a:rPr>
              <a:t> </a:t>
            </a:r>
            <a:r>
              <a:rPr lang="en-US" sz="2400" dirty="0" err="1" smtClean="0">
                <a:latin typeface="Rockwell "/>
              </a:rPr>
              <a:t>hàng</a:t>
            </a:r>
            <a:r>
              <a:rPr lang="en-US" sz="2400" dirty="0" smtClean="0">
                <a:latin typeface="Rockwell "/>
              </a:rPr>
              <a:t> </a:t>
            </a:r>
            <a:r>
              <a:rPr lang="en-US" sz="2400" dirty="0" err="1" smtClean="0">
                <a:latin typeface="Rockwell "/>
              </a:rPr>
              <a:t>thương</a:t>
            </a:r>
            <a:r>
              <a:rPr lang="en-US" sz="2400" dirty="0" smtClean="0">
                <a:latin typeface="Rockwell "/>
              </a:rPr>
              <a:t> </a:t>
            </a:r>
            <a:r>
              <a:rPr lang="en-US" sz="2400" dirty="0" err="1" smtClean="0">
                <a:latin typeface="Rockwell "/>
              </a:rPr>
              <a:t>mại</a:t>
            </a:r>
            <a:r>
              <a:rPr lang="en-US" sz="2400" dirty="0" smtClean="0">
                <a:latin typeface="Rockwell "/>
              </a:rPr>
              <a:t>: </a:t>
            </a:r>
            <a:r>
              <a:rPr lang="en-US" sz="2400" dirty="0" err="1" smtClean="0">
                <a:latin typeface="Rockwell "/>
              </a:rPr>
              <a:t>Doanh</a:t>
            </a:r>
            <a:r>
              <a:rPr lang="en-US" sz="2400" dirty="0" smtClean="0">
                <a:latin typeface="Rockwell "/>
              </a:rPr>
              <a:t> </a:t>
            </a:r>
            <a:r>
              <a:rPr lang="en-US" sz="2400" dirty="0" err="1" smtClean="0">
                <a:latin typeface="Rockwell "/>
              </a:rPr>
              <a:t>nghiệp</a:t>
            </a:r>
            <a:r>
              <a:rPr lang="en-US" sz="2400" dirty="0" smtClean="0">
                <a:latin typeface="Rockwell "/>
              </a:rPr>
              <a:t> </a:t>
            </a:r>
            <a:r>
              <a:rPr lang="en-US" sz="2400" dirty="0" err="1" smtClean="0">
                <a:latin typeface="Rockwell "/>
              </a:rPr>
              <a:t>đặc</a:t>
            </a:r>
            <a:r>
              <a:rPr lang="en-US" sz="2400" dirty="0" smtClean="0">
                <a:latin typeface="Rockwell "/>
              </a:rPr>
              <a:t> </a:t>
            </a:r>
            <a:r>
              <a:rPr lang="en-US" sz="2400" dirty="0" err="1" smtClean="0">
                <a:latin typeface="Rockwell "/>
              </a:rPr>
              <a:t>biệt</a:t>
            </a:r>
            <a:r>
              <a:rPr lang="en-US" sz="2400" dirty="0" smtClean="0">
                <a:latin typeface="Rockwell "/>
              </a:rPr>
              <a:t>, </a:t>
            </a:r>
            <a:r>
              <a:rPr lang="en-US" sz="2400" dirty="0" err="1" smtClean="0">
                <a:latin typeface="Rockwell "/>
              </a:rPr>
              <a:t>hoạt</a:t>
            </a:r>
            <a:r>
              <a:rPr lang="en-US" sz="2400" dirty="0" smtClean="0">
                <a:latin typeface="Rockwell "/>
              </a:rPr>
              <a:t> </a:t>
            </a:r>
            <a:r>
              <a:rPr lang="en-US" sz="2400" dirty="0" err="1" smtClean="0">
                <a:latin typeface="Rockwell "/>
              </a:rPr>
              <a:t>động</a:t>
            </a:r>
            <a:r>
              <a:rPr lang="en-US" sz="2400" dirty="0" smtClean="0">
                <a:latin typeface="Rockwell "/>
              </a:rPr>
              <a:t> </a:t>
            </a:r>
            <a:r>
              <a:rPr lang="en-US" sz="2400" dirty="0" err="1" smtClean="0">
                <a:latin typeface="Rockwell "/>
              </a:rPr>
              <a:t>kinh</a:t>
            </a:r>
            <a:r>
              <a:rPr lang="en-US" sz="2400" dirty="0" smtClean="0">
                <a:latin typeface="Rockwell "/>
              </a:rPr>
              <a:t> </a:t>
            </a:r>
            <a:r>
              <a:rPr lang="en-US" sz="2400" dirty="0" err="1" smtClean="0">
                <a:latin typeface="Rockwell "/>
              </a:rPr>
              <a:t>doanh</a:t>
            </a:r>
            <a:r>
              <a:rPr lang="en-US" sz="2400" dirty="0" smtClean="0">
                <a:latin typeface="Rockwell "/>
              </a:rPr>
              <a:t> </a:t>
            </a:r>
            <a:r>
              <a:rPr lang="en-US" sz="2400" dirty="0" err="1" smtClean="0">
                <a:latin typeface="Rockwell "/>
              </a:rPr>
              <a:t>trên</a:t>
            </a:r>
            <a:r>
              <a:rPr lang="en-US" sz="2400" dirty="0" smtClean="0">
                <a:latin typeface="Rockwell "/>
              </a:rPr>
              <a:t> </a:t>
            </a:r>
            <a:r>
              <a:rPr lang="en-US" sz="2400" dirty="0" err="1" smtClean="0">
                <a:latin typeface="Rockwell "/>
              </a:rPr>
              <a:t>lĩnh</a:t>
            </a:r>
            <a:r>
              <a:rPr lang="en-US" sz="2400" dirty="0" smtClean="0">
                <a:latin typeface="Rockwell "/>
              </a:rPr>
              <a:t> </a:t>
            </a:r>
            <a:r>
              <a:rPr lang="en-US" sz="2400" dirty="0" err="1" smtClean="0">
                <a:latin typeface="Rockwell "/>
              </a:rPr>
              <a:t>vực</a:t>
            </a:r>
            <a:r>
              <a:rPr lang="en-US" sz="2400" dirty="0" smtClean="0">
                <a:latin typeface="Rockwell "/>
              </a:rPr>
              <a:t> </a:t>
            </a:r>
            <a:r>
              <a:rPr lang="en-US" sz="2400" dirty="0" err="1" smtClean="0">
                <a:latin typeface="Rockwell "/>
              </a:rPr>
              <a:t>tiền</a:t>
            </a:r>
            <a:r>
              <a:rPr lang="en-US" sz="2400" dirty="0" smtClean="0">
                <a:latin typeface="Rockwell "/>
              </a:rPr>
              <a:t> </a:t>
            </a:r>
            <a:r>
              <a:rPr lang="en-US" sz="2400" dirty="0" err="1" smtClean="0">
                <a:latin typeface="Rockwell "/>
              </a:rPr>
              <a:t>tệ</a:t>
            </a:r>
            <a:r>
              <a:rPr lang="en-US" sz="2400" dirty="0" smtClean="0">
                <a:latin typeface="Rockwell "/>
              </a:rPr>
              <a:t> =&gt;  </a:t>
            </a:r>
            <a:r>
              <a:rPr lang="en-US" sz="2400" dirty="0" err="1" smtClean="0">
                <a:latin typeface="Rockwell "/>
              </a:rPr>
              <a:t>Mục</a:t>
            </a:r>
            <a:r>
              <a:rPr lang="en-US" sz="2400" dirty="0" smtClean="0">
                <a:latin typeface="Rockwell "/>
              </a:rPr>
              <a:t> </a:t>
            </a:r>
            <a:r>
              <a:rPr lang="en-US" sz="2400" dirty="0" err="1" smtClean="0">
                <a:latin typeface="Rockwell "/>
              </a:rPr>
              <a:t>tiêu</a:t>
            </a:r>
            <a:r>
              <a:rPr lang="en-US" sz="2400" dirty="0" smtClean="0">
                <a:latin typeface="Rockwell "/>
              </a:rPr>
              <a:t> </a:t>
            </a:r>
            <a:r>
              <a:rPr lang="en-US" sz="2400" dirty="0" err="1" smtClean="0">
                <a:latin typeface="Rockwell "/>
              </a:rPr>
              <a:t>hoạt</a:t>
            </a:r>
            <a:r>
              <a:rPr lang="en-US" sz="2400" dirty="0" smtClean="0">
                <a:latin typeface="Rockwell "/>
              </a:rPr>
              <a:t> </a:t>
            </a:r>
            <a:r>
              <a:rPr lang="en-US" sz="2400" dirty="0" err="1" smtClean="0">
                <a:latin typeface="Rockwell "/>
              </a:rPr>
              <a:t>động</a:t>
            </a:r>
            <a:r>
              <a:rPr lang="en-US" sz="2400" dirty="0" smtClean="0">
                <a:latin typeface="Rockwell "/>
              </a:rPr>
              <a:t>: </a:t>
            </a:r>
            <a:r>
              <a:rPr lang="en-US" sz="2400" dirty="0" err="1" smtClean="0">
                <a:latin typeface="Rockwell "/>
              </a:rPr>
              <a:t>Lợi</a:t>
            </a:r>
            <a:r>
              <a:rPr lang="en-US" sz="2400" dirty="0" smtClean="0">
                <a:latin typeface="Rockwell "/>
              </a:rPr>
              <a:t> </a:t>
            </a:r>
            <a:r>
              <a:rPr lang="en-US" sz="2400" dirty="0" err="1" smtClean="0">
                <a:latin typeface="Rockwell "/>
              </a:rPr>
              <a:t>nhuận</a:t>
            </a:r>
            <a:endParaRPr lang="en-US" sz="2400" dirty="0" smtClean="0">
              <a:latin typeface="Rockwell "/>
            </a:endParaRPr>
          </a:p>
          <a:p>
            <a:pPr lvl="1">
              <a:lnSpc>
                <a:spcPct val="90000"/>
              </a:lnSpc>
              <a:defRPr/>
            </a:pPr>
            <a:r>
              <a:rPr lang="en-US" sz="2400" dirty="0" err="1" smtClean="0">
                <a:latin typeface="Rockwell "/>
              </a:rPr>
              <a:t>Ngân</a:t>
            </a:r>
            <a:r>
              <a:rPr lang="en-US" sz="2400" dirty="0" smtClean="0">
                <a:latin typeface="Rockwell "/>
              </a:rPr>
              <a:t> </a:t>
            </a:r>
            <a:r>
              <a:rPr lang="en-US" sz="2400" dirty="0" err="1" smtClean="0">
                <a:latin typeface="Rockwell "/>
              </a:rPr>
              <a:t>hàng</a:t>
            </a:r>
            <a:r>
              <a:rPr lang="en-US" sz="2400" dirty="0" smtClean="0">
                <a:latin typeface="Rockwell "/>
              </a:rPr>
              <a:t> </a:t>
            </a:r>
            <a:r>
              <a:rPr lang="en-US" sz="2400" dirty="0" err="1" smtClean="0">
                <a:latin typeface="Rockwell "/>
              </a:rPr>
              <a:t>trung</a:t>
            </a:r>
            <a:r>
              <a:rPr lang="en-US" sz="2400" dirty="0" smtClean="0">
                <a:latin typeface="Rockwell "/>
              </a:rPr>
              <a:t> </a:t>
            </a:r>
            <a:r>
              <a:rPr lang="en-US" sz="2400" dirty="0" err="1" smtClean="0">
                <a:latin typeface="Rockwell "/>
              </a:rPr>
              <a:t>ương</a:t>
            </a:r>
            <a:r>
              <a:rPr lang="en-US" sz="2400" dirty="0" smtClean="0">
                <a:latin typeface="Rockwell "/>
              </a:rPr>
              <a:t>: </a:t>
            </a:r>
            <a:r>
              <a:rPr lang="en-US" sz="2400" dirty="0" err="1" smtClean="0">
                <a:latin typeface="Rockwell "/>
              </a:rPr>
              <a:t>Định</a:t>
            </a:r>
            <a:r>
              <a:rPr lang="en-US" sz="2400" dirty="0" smtClean="0">
                <a:latin typeface="Rockwell "/>
              </a:rPr>
              <a:t> </a:t>
            </a:r>
            <a:r>
              <a:rPr lang="en-US" sz="2400" dirty="0" err="1" smtClean="0">
                <a:latin typeface="Rockwell "/>
              </a:rPr>
              <a:t>chế</a:t>
            </a:r>
            <a:r>
              <a:rPr lang="en-US" sz="2400" dirty="0" smtClean="0">
                <a:latin typeface="Rockwell "/>
              </a:rPr>
              <a:t> </a:t>
            </a:r>
            <a:r>
              <a:rPr lang="en-US" sz="2400" dirty="0" err="1" smtClean="0">
                <a:latin typeface="Rockwell "/>
              </a:rPr>
              <a:t>tài</a:t>
            </a:r>
            <a:r>
              <a:rPr lang="en-US" sz="2400" dirty="0" smtClean="0">
                <a:latin typeface="Rockwell "/>
              </a:rPr>
              <a:t> </a:t>
            </a:r>
            <a:r>
              <a:rPr lang="en-US" sz="2400" dirty="0" err="1" smtClean="0">
                <a:latin typeface="Rockwell "/>
              </a:rPr>
              <a:t>chính</a:t>
            </a:r>
            <a:r>
              <a:rPr lang="en-US" sz="2400" dirty="0" smtClean="0">
                <a:latin typeface="Rockwell "/>
              </a:rPr>
              <a:t> </a:t>
            </a:r>
            <a:r>
              <a:rPr lang="en-US" sz="2400" dirty="0" err="1" smtClean="0">
                <a:latin typeface="Rockwell "/>
              </a:rPr>
              <a:t>đặc</a:t>
            </a:r>
            <a:r>
              <a:rPr lang="en-US" sz="2400" dirty="0" smtClean="0">
                <a:latin typeface="Rockwell "/>
              </a:rPr>
              <a:t> </a:t>
            </a:r>
            <a:r>
              <a:rPr lang="en-US" sz="2400" dirty="0" err="1" smtClean="0">
                <a:latin typeface="Rockwell "/>
              </a:rPr>
              <a:t>biệt</a:t>
            </a:r>
            <a:r>
              <a:rPr lang="en-US" sz="2400" dirty="0" smtClean="0">
                <a:latin typeface="Rockwell "/>
              </a:rPr>
              <a:t>, </a:t>
            </a:r>
            <a:r>
              <a:rPr lang="en-US" sz="2400" dirty="0" err="1" smtClean="0">
                <a:latin typeface="Rockwell "/>
              </a:rPr>
              <a:t>thực</a:t>
            </a:r>
            <a:r>
              <a:rPr lang="en-US" sz="2400" dirty="0" smtClean="0">
                <a:latin typeface="Rockwell "/>
              </a:rPr>
              <a:t> </a:t>
            </a:r>
            <a:r>
              <a:rPr lang="en-US" sz="2400" dirty="0" err="1" smtClean="0">
                <a:latin typeface="Rockwell "/>
              </a:rPr>
              <a:t>hiện</a:t>
            </a:r>
            <a:r>
              <a:rPr lang="en-US" sz="2400" dirty="0" smtClean="0">
                <a:latin typeface="Rockwell "/>
              </a:rPr>
              <a:t> </a:t>
            </a:r>
            <a:r>
              <a:rPr lang="en-US" sz="2400" dirty="0" err="1" smtClean="0">
                <a:latin typeface="Rockwell "/>
              </a:rPr>
              <a:t>các</a:t>
            </a:r>
            <a:r>
              <a:rPr lang="en-US" sz="2400" dirty="0" smtClean="0">
                <a:latin typeface="Rockwell "/>
              </a:rPr>
              <a:t> </a:t>
            </a:r>
            <a:r>
              <a:rPr lang="en-US" sz="2400" dirty="0" err="1" smtClean="0">
                <a:latin typeface="Rockwell "/>
              </a:rPr>
              <a:t>chức</a:t>
            </a:r>
            <a:r>
              <a:rPr lang="en-US" sz="2400" dirty="0" smtClean="0">
                <a:latin typeface="Rockwell "/>
              </a:rPr>
              <a:t> </a:t>
            </a:r>
            <a:r>
              <a:rPr lang="en-US" sz="2400" dirty="0" err="1" smtClean="0">
                <a:latin typeface="Rockwell "/>
              </a:rPr>
              <a:t>năng</a:t>
            </a:r>
            <a:r>
              <a:rPr lang="en-US" sz="2400" dirty="0" smtClean="0">
                <a:latin typeface="Rockwell "/>
              </a:rPr>
              <a:t>:</a:t>
            </a:r>
          </a:p>
          <a:p>
            <a:pPr lvl="1">
              <a:lnSpc>
                <a:spcPct val="90000"/>
              </a:lnSpc>
              <a:buFontTx/>
              <a:buChar char="-"/>
              <a:defRPr/>
            </a:pPr>
            <a:r>
              <a:rPr lang="en-US" sz="2400" dirty="0" err="1" smtClean="0">
                <a:latin typeface="Rockwell "/>
              </a:rPr>
              <a:t>Phát</a:t>
            </a:r>
            <a:r>
              <a:rPr lang="en-US" sz="2400" dirty="0" smtClean="0">
                <a:latin typeface="Rockwell "/>
              </a:rPr>
              <a:t> </a:t>
            </a:r>
            <a:r>
              <a:rPr lang="en-US" sz="2400" dirty="0" err="1" smtClean="0">
                <a:latin typeface="Rockwell "/>
              </a:rPr>
              <a:t>hành</a:t>
            </a:r>
            <a:r>
              <a:rPr lang="en-US" sz="2400" dirty="0" smtClean="0">
                <a:latin typeface="Rockwell "/>
              </a:rPr>
              <a:t> </a:t>
            </a:r>
            <a:r>
              <a:rPr lang="en-US" sz="2400" dirty="0" err="1" smtClean="0">
                <a:latin typeface="Rockwell "/>
              </a:rPr>
              <a:t>tiền</a:t>
            </a:r>
            <a:r>
              <a:rPr lang="en-US" sz="2400" dirty="0" smtClean="0">
                <a:latin typeface="Rockwell "/>
              </a:rPr>
              <a:t>;</a:t>
            </a:r>
          </a:p>
          <a:p>
            <a:pPr lvl="1">
              <a:lnSpc>
                <a:spcPct val="90000"/>
              </a:lnSpc>
              <a:buFontTx/>
              <a:buChar char="-"/>
              <a:defRPr/>
            </a:pPr>
            <a:r>
              <a:rPr lang="en-US" sz="2400" dirty="0" err="1" smtClean="0">
                <a:latin typeface="Rockwell "/>
              </a:rPr>
              <a:t>Ngân</a:t>
            </a:r>
            <a:r>
              <a:rPr lang="en-US" sz="2400" dirty="0" smtClean="0">
                <a:latin typeface="Rockwell "/>
              </a:rPr>
              <a:t> </a:t>
            </a:r>
            <a:r>
              <a:rPr lang="en-US" sz="2400" dirty="0" err="1" smtClean="0">
                <a:latin typeface="Rockwell "/>
              </a:rPr>
              <a:t>hàng</a:t>
            </a:r>
            <a:r>
              <a:rPr lang="en-US" sz="2400" dirty="0" smtClean="0">
                <a:latin typeface="Rockwell "/>
              </a:rPr>
              <a:t> </a:t>
            </a:r>
            <a:r>
              <a:rPr lang="en-US" sz="2400" dirty="0" err="1" smtClean="0">
                <a:latin typeface="Rockwell "/>
              </a:rPr>
              <a:t>của</a:t>
            </a:r>
            <a:r>
              <a:rPr lang="en-US" sz="2400" dirty="0" smtClean="0">
                <a:latin typeface="Rockwell "/>
              </a:rPr>
              <a:t> </a:t>
            </a:r>
            <a:r>
              <a:rPr lang="en-US" sz="2400" dirty="0" err="1" smtClean="0">
                <a:latin typeface="Rockwell "/>
              </a:rPr>
              <a:t>các</a:t>
            </a:r>
            <a:r>
              <a:rPr lang="en-US" sz="2400" dirty="0" smtClean="0">
                <a:latin typeface="Rockwell "/>
              </a:rPr>
              <a:t> </a:t>
            </a:r>
            <a:r>
              <a:rPr lang="en-US" sz="2400" dirty="0" err="1" smtClean="0">
                <a:latin typeface="Rockwell "/>
              </a:rPr>
              <a:t>ngân</a:t>
            </a:r>
            <a:r>
              <a:rPr lang="en-US" sz="2400" dirty="0" smtClean="0">
                <a:latin typeface="Rockwell "/>
              </a:rPr>
              <a:t> </a:t>
            </a:r>
            <a:r>
              <a:rPr lang="en-US" sz="2400" dirty="0" err="1" smtClean="0">
                <a:latin typeface="Rockwell "/>
              </a:rPr>
              <a:t>hàng</a:t>
            </a:r>
            <a:r>
              <a:rPr lang="en-US" sz="2400" dirty="0" smtClean="0">
                <a:latin typeface="Rockwell "/>
              </a:rPr>
              <a:t>;</a:t>
            </a:r>
          </a:p>
          <a:p>
            <a:pPr lvl="1">
              <a:lnSpc>
                <a:spcPct val="90000"/>
              </a:lnSpc>
              <a:buFontTx/>
              <a:buChar char="-"/>
              <a:defRPr/>
            </a:pPr>
            <a:r>
              <a:rPr lang="en-US" sz="2400" dirty="0" err="1" smtClean="0">
                <a:latin typeface="Rockwell "/>
              </a:rPr>
              <a:t>Điều</a:t>
            </a:r>
            <a:r>
              <a:rPr lang="en-US" sz="2400" dirty="0" smtClean="0">
                <a:latin typeface="Rockwell "/>
              </a:rPr>
              <a:t> </a:t>
            </a:r>
            <a:r>
              <a:rPr lang="en-US" sz="2400" dirty="0" err="1" smtClean="0">
                <a:latin typeface="Rockwell "/>
              </a:rPr>
              <a:t>hành</a:t>
            </a:r>
            <a:r>
              <a:rPr lang="en-US" sz="2400" dirty="0" smtClean="0">
                <a:latin typeface="Rockwell "/>
              </a:rPr>
              <a:t> </a:t>
            </a:r>
            <a:r>
              <a:rPr lang="en-US" sz="2400" dirty="0" err="1" smtClean="0">
                <a:latin typeface="Rockwell "/>
              </a:rPr>
              <a:t>chính</a:t>
            </a:r>
            <a:r>
              <a:rPr lang="en-US" sz="2400" dirty="0" smtClean="0">
                <a:latin typeface="Rockwell "/>
              </a:rPr>
              <a:t> </a:t>
            </a:r>
            <a:r>
              <a:rPr lang="en-US" sz="2400" dirty="0" err="1" smtClean="0">
                <a:latin typeface="Rockwell "/>
              </a:rPr>
              <a:t>sách</a:t>
            </a:r>
            <a:r>
              <a:rPr lang="en-US" sz="2400" dirty="0" smtClean="0">
                <a:latin typeface="Rockwell "/>
              </a:rPr>
              <a:t> </a:t>
            </a:r>
            <a:r>
              <a:rPr lang="en-US" sz="2400" dirty="0" err="1" smtClean="0">
                <a:latin typeface="Rockwell "/>
              </a:rPr>
              <a:t>tiền</a:t>
            </a:r>
            <a:r>
              <a:rPr lang="en-US" sz="2400" dirty="0" smtClean="0">
                <a:latin typeface="Rockwell "/>
              </a:rPr>
              <a:t> </a:t>
            </a:r>
            <a:r>
              <a:rPr lang="en-US" sz="2400" dirty="0" err="1" smtClean="0">
                <a:latin typeface="Rockwell "/>
              </a:rPr>
              <a:t>tê</a:t>
            </a:r>
            <a:r>
              <a:rPr lang="en-US" sz="2400" dirty="0" smtClean="0">
                <a:latin typeface="Rockwell "/>
              </a:rPr>
              <a:t>=&gt; </a:t>
            </a:r>
            <a:r>
              <a:rPr lang="en-US" sz="2400" dirty="0" err="1" smtClean="0">
                <a:latin typeface="Rockwell "/>
              </a:rPr>
              <a:t>Mục</a:t>
            </a:r>
            <a:r>
              <a:rPr lang="en-US" sz="2400" dirty="0" smtClean="0">
                <a:latin typeface="Rockwell "/>
              </a:rPr>
              <a:t> </a:t>
            </a:r>
            <a:r>
              <a:rPr lang="en-US" sz="2400" dirty="0" err="1" smtClean="0">
                <a:latin typeface="Rockwell "/>
              </a:rPr>
              <a:t>tiêu</a:t>
            </a:r>
            <a:r>
              <a:rPr lang="en-US" sz="2400" dirty="0" smtClean="0">
                <a:latin typeface="Rockwell "/>
              </a:rPr>
              <a:t>: </a:t>
            </a:r>
            <a:r>
              <a:rPr lang="en-US" sz="2400" dirty="0" err="1" smtClean="0">
                <a:latin typeface="Rockwell "/>
              </a:rPr>
              <a:t>Giữ</a:t>
            </a:r>
            <a:r>
              <a:rPr lang="en-US" sz="2400" dirty="0" smtClean="0">
                <a:latin typeface="Rockwell "/>
              </a:rPr>
              <a:t> </a:t>
            </a:r>
            <a:r>
              <a:rPr lang="en-US" sz="2400" dirty="0" err="1" smtClean="0">
                <a:latin typeface="Rockwell "/>
              </a:rPr>
              <a:t>ổn</a:t>
            </a:r>
            <a:r>
              <a:rPr lang="en-US" sz="2400" dirty="0" smtClean="0">
                <a:latin typeface="Rockwell "/>
              </a:rPr>
              <a:t> </a:t>
            </a:r>
            <a:r>
              <a:rPr lang="en-US" sz="2400" dirty="0" err="1" smtClean="0">
                <a:latin typeface="Rockwell "/>
              </a:rPr>
              <a:t>định</a:t>
            </a:r>
            <a:r>
              <a:rPr lang="en-US" sz="2400" dirty="0" smtClean="0">
                <a:latin typeface="Rockwell "/>
              </a:rPr>
              <a:t> </a:t>
            </a:r>
            <a:r>
              <a:rPr lang="en-US" sz="2400" dirty="0" err="1" smtClean="0">
                <a:latin typeface="Rockwell "/>
              </a:rPr>
              <a:t>giá</a:t>
            </a:r>
            <a:r>
              <a:rPr lang="en-US" sz="2400" dirty="0" smtClean="0">
                <a:latin typeface="Rockwell "/>
              </a:rPr>
              <a:t> </a:t>
            </a:r>
            <a:r>
              <a:rPr lang="en-US" sz="2400" dirty="0" err="1" smtClean="0">
                <a:latin typeface="Rockwell "/>
              </a:rPr>
              <a:t>cả</a:t>
            </a:r>
            <a:r>
              <a:rPr lang="en-US" sz="2400" dirty="0" smtClean="0">
                <a:latin typeface="Rockwell "/>
              </a:rPr>
              <a:t>/ </a:t>
            </a:r>
            <a:r>
              <a:rPr lang="en-US" sz="2400" dirty="0" err="1" smtClean="0">
                <a:latin typeface="Rockwell "/>
              </a:rPr>
              <a:t>giá</a:t>
            </a:r>
            <a:r>
              <a:rPr lang="en-US" sz="2400" dirty="0" smtClean="0">
                <a:latin typeface="Rockwell "/>
              </a:rPr>
              <a:t> </a:t>
            </a:r>
            <a:r>
              <a:rPr lang="en-US" sz="2400" dirty="0" err="1" smtClean="0">
                <a:latin typeface="Rockwell "/>
              </a:rPr>
              <a:t>trị</a:t>
            </a:r>
            <a:r>
              <a:rPr lang="en-US" sz="2400" dirty="0" smtClean="0">
                <a:latin typeface="Rockwell "/>
              </a:rPr>
              <a:t> </a:t>
            </a:r>
            <a:r>
              <a:rPr lang="en-US" sz="2400" dirty="0" err="1" smtClean="0">
                <a:latin typeface="Rockwell "/>
              </a:rPr>
              <a:t>đồng</a:t>
            </a:r>
            <a:r>
              <a:rPr lang="en-US" sz="2400" dirty="0" smtClean="0">
                <a:latin typeface="Rockwell "/>
              </a:rPr>
              <a:t> </a:t>
            </a:r>
            <a:r>
              <a:rPr lang="en-US" sz="2400" dirty="0" err="1" smtClean="0">
                <a:latin typeface="Rockwell "/>
              </a:rPr>
              <a:t>tiền</a:t>
            </a:r>
            <a:r>
              <a:rPr lang="en-US" sz="2400" dirty="0" smtClean="0">
                <a:latin typeface="Rockwell "/>
              </a:rPr>
              <a:t>; </a:t>
            </a:r>
            <a:r>
              <a:rPr lang="en-US" sz="2400" dirty="0" err="1" smtClean="0">
                <a:latin typeface="Rockwell "/>
              </a:rPr>
              <a:t>tăng</a:t>
            </a:r>
            <a:r>
              <a:rPr lang="en-US" sz="2400" dirty="0" smtClean="0">
                <a:latin typeface="Rockwell "/>
              </a:rPr>
              <a:t> </a:t>
            </a:r>
            <a:r>
              <a:rPr lang="en-US" sz="2400" dirty="0" err="1" smtClean="0">
                <a:latin typeface="Rockwell "/>
              </a:rPr>
              <a:t>trưởng</a:t>
            </a:r>
            <a:r>
              <a:rPr lang="en-US" sz="2400" dirty="0" smtClean="0">
                <a:latin typeface="Rockwell "/>
              </a:rPr>
              <a:t> </a:t>
            </a:r>
            <a:r>
              <a:rPr lang="en-US" sz="2400" dirty="0" err="1" smtClean="0">
                <a:latin typeface="Rockwell "/>
              </a:rPr>
              <a:t>kinh</a:t>
            </a:r>
            <a:r>
              <a:rPr lang="en-US" sz="2400" dirty="0" smtClean="0">
                <a:latin typeface="Rockwell "/>
              </a:rPr>
              <a:t> </a:t>
            </a:r>
            <a:r>
              <a:rPr lang="en-US" sz="2400" dirty="0" err="1" smtClean="0">
                <a:latin typeface="Rockwell "/>
              </a:rPr>
              <a:t>tế</a:t>
            </a:r>
            <a:r>
              <a:rPr lang="en-US" sz="2400" dirty="0" smtClean="0">
                <a:latin typeface="Rockwell "/>
              </a:rPr>
              <a:t>;</a:t>
            </a:r>
          </a:p>
          <a:p>
            <a:pPr lvl="1">
              <a:lnSpc>
                <a:spcPct val="90000"/>
              </a:lnSpc>
              <a:buFontTx/>
              <a:buChar char="-"/>
              <a:defRPr/>
            </a:pPr>
            <a:r>
              <a:rPr lang="en-US" sz="2400" dirty="0" err="1" smtClean="0">
                <a:latin typeface="Rockwell "/>
              </a:rPr>
              <a:t>Ngoài</a:t>
            </a:r>
            <a:r>
              <a:rPr lang="en-US" sz="2400" dirty="0" smtClean="0">
                <a:latin typeface="Rockwell "/>
              </a:rPr>
              <a:t> </a:t>
            </a:r>
            <a:r>
              <a:rPr lang="en-US" sz="2400" dirty="0" err="1" smtClean="0">
                <a:latin typeface="Rockwell "/>
              </a:rPr>
              <a:t>ra</a:t>
            </a:r>
            <a:r>
              <a:rPr lang="en-US" sz="2400" dirty="0" smtClean="0">
                <a:latin typeface="Rockwell "/>
              </a:rPr>
              <a:t>, </a:t>
            </a:r>
            <a:r>
              <a:rPr lang="en-US" sz="2400" dirty="0" err="1" smtClean="0">
                <a:latin typeface="Rockwell "/>
              </a:rPr>
              <a:t>làm</a:t>
            </a:r>
            <a:r>
              <a:rPr lang="en-US" sz="2400" dirty="0" smtClean="0">
                <a:latin typeface="Rockwell "/>
              </a:rPr>
              <a:t> </a:t>
            </a:r>
            <a:r>
              <a:rPr lang="en-US" sz="2400" dirty="0" err="1" smtClean="0">
                <a:latin typeface="Rockwell "/>
              </a:rPr>
              <a:t>dịch</a:t>
            </a:r>
            <a:r>
              <a:rPr lang="en-US" sz="2400" dirty="0" smtClean="0">
                <a:latin typeface="Rockwell "/>
              </a:rPr>
              <a:t> </a:t>
            </a:r>
            <a:r>
              <a:rPr lang="en-US" sz="2400" dirty="0" err="1" smtClean="0">
                <a:latin typeface="Rockwell "/>
              </a:rPr>
              <a:t>vụ</a:t>
            </a:r>
            <a:r>
              <a:rPr lang="en-US" sz="2400" dirty="0" smtClean="0">
                <a:latin typeface="Rockwell "/>
              </a:rPr>
              <a:t> </a:t>
            </a:r>
            <a:r>
              <a:rPr lang="en-US" sz="2400" dirty="0" err="1" smtClean="0">
                <a:latin typeface="Rockwell "/>
              </a:rPr>
              <a:t>ngân</a:t>
            </a:r>
            <a:r>
              <a:rPr lang="en-US" sz="2400" dirty="0" smtClean="0">
                <a:latin typeface="Rockwell "/>
              </a:rPr>
              <a:t> </a:t>
            </a:r>
            <a:r>
              <a:rPr lang="en-US" sz="2400" dirty="0" err="1" smtClean="0">
                <a:latin typeface="Rockwell "/>
              </a:rPr>
              <a:t>hàng</a:t>
            </a:r>
            <a:r>
              <a:rPr lang="en-US" sz="2400" dirty="0" smtClean="0">
                <a:latin typeface="Rockwell "/>
              </a:rPr>
              <a:t> </a:t>
            </a:r>
            <a:r>
              <a:rPr lang="en-US" sz="2400" dirty="0" err="1" smtClean="0">
                <a:latin typeface="Rockwell "/>
              </a:rPr>
              <a:t>cho</a:t>
            </a:r>
            <a:r>
              <a:rPr lang="en-US" sz="2400" dirty="0" smtClean="0">
                <a:latin typeface="Rockwell "/>
              </a:rPr>
              <a:t> </a:t>
            </a:r>
            <a:r>
              <a:rPr lang="en-US" sz="2400" dirty="0" err="1" smtClean="0">
                <a:latin typeface="Rockwell "/>
              </a:rPr>
              <a:t>Chính</a:t>
            </a:r>
            <a:r>
              <a:rPr lang="en-US" sz="2400" dirty="0" smtClean="0">
                <a:latin typeface="Rockwell "/>
              </a:rPr>
              <a:t> </a:t>
            </a:r>
            <a:r>
              <a:rPr lang="en-US" sz="2400" dirty="0" err="1" smtClean="0">
                <a:latin typeface="Rockwell "/>
              </a:rPr>
              <a:t>phủ</a:t>
            </a:r>
            <a:r>
              <a:rPr lang="en-US" sz="2400" dirty="0" smtClean="0">
                <a:latin typeface="Rockwell "/>
              </a:rPr>
              <a:t>  </a:t>
            </a:r>
          </a:p>
          <a:p>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Các</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cơ</a:t>
            </a:r>
            <a:r>
              <a:rPr lang="en-US" dirty="0" smtClean="0"/>
              <a:t> </a:t>
            </a:r>
            <a:r>
              <a:rPr lang="en-US" dirty="0" err="1" smtClean="0"/>
              <a:t>bản</a:t>
            </a:r>
            <a:r>
              <a:rPr lang="en-US" dirty="0" smtClean="0"/>
              <a:t> </a:t>
            </a:r>
            <a:r>
              <a:rPr lang="en-US" dirty="0" err="1" smtClean="0"/>
              <a:t>của</a:t>
            </a:r>
            <a:r>
              <a:rPr lang="en-US" dirty="0" smtClean="0"/>
              <a:t> </a:t>
            </a:r>
            <a:r>
              <a:rPr lang="en-US" dirty="0" err="1" smtClean="0"/>
              <a:t>các</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a:xfrm>
            <a:off x="457200" y="1646236"/>
            <a:ext cx="8229600" cy="4906963"/>
          </a:xfrm>
        </p:spPr>
        <p:txBody>
          <a:bodyPr/>
          <a:lstStyle/>
          <a:p>
            <a:r>
              <a:rPr lang="en-US" dirty="0" err="1" smtClean="0"/>
              <a:t>Ngân</a:t>
            </a:r>
            <a:r>
              <a:rPr lang="en-US" dirty="0" smtClean="0"/>
              <a:t> </a:t>
            </a:r>
            <a:r>
              <a:rPr lang="en-US" dirty="0" err="1" smtClean="0"/>
              <a:t>hàng</a:t>
            </a:r>
            <a:r>
              <a:rPr lang="en-US" dirty="0" smtClean="0"/>
              <a:t> </a:t>
            </a:r>
            <a:r>
              <a:rPr lang="en-US" dirty="0" err="1" smtClean="0"/>
              <a:t>thương</a:t>
            </a:r>
            <a:r>
              <a:rPr lang="en-US" dirty="0" smtClean="0"/>
              <a:t> </a:t>
            </a:r>
            <a:r>
              <a:rPr lang="en-US" dirty="0" err="1" smtClean="0"/>
              <a:t>mại</a:t>
            </a:r>
            <a:endParaRPr lang="en-US" dirty="0" smtClean="0"/>
          </a:p>
          <a:p>
            <a:pPr lvl="1"/>
            <a:r>
              <a:rPr lang="en-US" sz="2000" dirty="0" err="1" smtClean="0">
                <a:latin typeface="Rockwell "/>
              </a:rPr>
              <a:t>Nghiệp</a:t>
            </a:r>
            <a:r>
              <a:rPr lang="en-US" sz="2000" dirty="0" smtClean="0">
                <a:latin typeface="Rockwell "/>
              </a:rPr>
              <a:t> </a:t>
            </a:r>
            <a:r>
              <a:rPr lang="en-US" sz="2000" dirty="0" err="1" smtClean="0">
                <a:latin typeface="Rockwell "/>
              </a:rPr>
              <a:t>vụ</a:t>
            </a:r>
            <a:r>
              <a:rPr lang="en-US" sz="2000" dirty="0" smtClean="0">
                <a:latin typeface="Rockwell "/>
              </a:rPr>
              <a:t> </a:t>
            </a:r>
            <a:r>
              <a:rPr lang="en-US" sz="2000" dirty="0" err="1" smtClean="0">
                <a:latin typeface="Rockwell "/>
              </a:rPr>
              <a:t>Nợ</a:t>
            </a:r>
            <a:r>
              <a:rPr lang="en-US" sz="1200" dirty="0" smtClean="0">
                <a:solidFill>
                  <a:srgbClr val="FF0000"/>
                </a:solidFill>
                <a:latin typeface="Rockwell "/>
              </a:rPr>
              <a:t>	</a:t>
            </a:r>
            <a:r>
              <a:rPr lang="en-US" sz="400" dirty="0" smtClean="0">
                <a:solidFill>
                  <a:srgbClr val="FF0000"/>
                </a:solidFill>
                <a:latin typeface="Rockwell "/>
              </a:rPr>
              <a:t>	 </a:t>
            </a:r>
          </a:p>
          <a:p>
            <a:pPr lvl="2">
              <a:lnSpc>
                <a:spcPct val="80000"/>
              </a:lnSpc>
            </a:pPr>
            <a:r>
              <a:rPr lang="en-US" sz="1400" dirty="0" err="1" smtClean="0">
                <a:latin typeface="Rockwell "/>
              </a:rPr>
              <a:t>Vay</a:t>
            </a:r>
            <a:r>
              <a:rPr lang="en-US" sz="1400" dirty="0" smtClean="0">
                <a:latin typeface="Rockwell "/>
              </a:rPr>
              <a:t> NHTW (NHNN);</a:t>
            </a:r>
          </a:p>
          <a:p>
            <a:pPr lvl="2">
              <a:lnSpc>
                <a:spcPct val="80000"/>
              </a:lnSpc>
            </a:pPr>
            <a:r>
              <a:rPr lang="en-US" sz="1400" dirty="0" err="1" smtClean="0">
                <a:latin typeface="Rockwell "/>
              </a:rPr>
              <a:t>Vay</a:t>
            </a:r>
            <a:r>
              <a:rPr lang="en-US" sz="1400" dirty="0" smtClean="0">
                <a:latin typeface="Rockwell "/>
              </a:rPr>
              <a:t> TCTD </a:t>
            </a:r>
            <a:r>
              <a:rPr lang="en-US" sz="1400" dirty="0" err="1" smtClean="0">
                <a:latin typeface="Rockwell "/>
              </a:rPr>
              <a:t>trong</a:t>
            </a:r>
            <a:r>
              <a:rPr lang="en-US" sz="1400" dirty="0" smtClean="0">
                <a:latin typeface="Rockwell "/>
              </a:rPr>
              <a:t> </a:t>
            </a:r>
            <a:r>
              <a:rPr lang="en-US" sz="1400" dirty="0" err="1" smtClean="0">
                <a:latin typeface="Rockwell "/>
              </a:rPr>
              <a:t>nước</a:t>
            </a:r>
            <a:r>
              <a:rPr lang="en-US" sz="1400" dirty="0" smtClean="0">
                <a:latin typeface="Rockwell "/>
              </a:rPr>
              <a:t> </a:t>
            </a:r>
            <a:r>
              <a:rPr lang="en-US" sz="1400" dirty="0" err="1" smtClean="0">
                <a:latin typeface="Rockwell "/>
              </a:rPr>
              <a:t>hoặc</a:t>
            </a:r>
            <a:r>
              <a:rPr lang="en-US" sz="1400" dirty="0" smtClean="0">
                <a:latin typeface="Rockwell "/>
              </a:rPr>
              <a:t> </a:t>
            </a:r>
            <a:r>
              <a:rPr lang="en-US" sz="1400" dirty="0" err="1" smtClean="0">
                <a:latin typeface="Rockwell "/>
              </a:rPr>
              <a:t>quốc</a:t>
            </a:r>
            <a:r>
              <a:rPr lang="en-US" sz="1400" dirty="0" smtClean="0">
                <a:latin typeface="Rockwell "/>
              </a:rPr>
              <a:t> </a:t>
            </a:r>
            <a:r>
              <a:rPr lang="en-US" sz="1400" dirty="0" err="1" smtClean="0">
                <a:latin typeface="Rockwell "/>
              </a:rPr>
              <a:t>tế</a:t>
            </a:r>
            <a:r>
              <a:rPr lang="en-US" sz="1400" dirty="0" smtClean="0">
                <a:latin typeface="Rockwell "/>
              </a:rPr>
              <a:t>;</a:t>
            </a:r>
          </a:p>
          <a:p>
            <a:pPr lvl="2">
              <a:lnSpc>
                <a:spcPct val="80000"/>
              </a:lnSpc>
            </a:pPr>
            <a:r>
              <a:rPr lang="en-US" sz="1400" dirty="0" err="1" smtClean="0">
                <a:latin typeface="Rockwell "/>
              </a:rPr>
              <a:t>Nhận</a:t>
            </a:r>
            <a:r>
              <a:rPr lang="en-US" sz="1400" dirty="0" smtClean="0">
                <a:latin typeface="Rockwell "/>
              </a:rPr>
              <a:t> </a:t>
            </a:r>
            <a:r>
              <a:rPr lang="en-US" sz="1400" dirty="0" err="1" smtClean="0">
                <a:latin typeface="Rockwell "/>
              </a:rPr>
              <a:t>tiền</a:t>
            </a:r>
            <a:r>
              <a:rPr lang="en-US" sz="1400" dirty="0" smtClean="0">
                <a:latin typeface="Rockwell "/>
              </a:rPr>
              <a:t> </a:t>
            </a:r>
            <a:r>
              <a:rPr lang="en-US" sz="1400" dirty="0" err="1" smtClean="0">
                <a:latin typeface="Rockwell "/>
              </a:rPr>
              <a:t>gửi</a:t>
            </a:r>
            <a:r>
              <a:rPr lang="en-US" sz="1400" dirty="0" smtClean="0">
                <a:latin typeface="Rockwell "/>
              </a:rPr>
              <a:t> </a:t>
            </a:r>
            <a:r>
              <a:rPr lang="en-US" sz="1400" dirty="0" err="1" smtClean="0">
                <a:latin typeface="Rockwell "/>
              </a:rPr>
              <a:t>của</a:t>
            </a:r>
            <a:r>
              <a:rPr lang="en-US" sz="1400" dirty="0" smtClean="0">
                <a:latin typeface="Rockwell "/>
              </a:rPr>
              <a:t> </a:t>
            </a:r>
            <a:r>
              <a:rPr lang="en-US" sz="1400" dirty="0" err="1" smtClean="0">
                <a:latin typeface="Rockwell "/>
              </a:rPr>
              <a:t>các</a:t>
            </a:r>
            <a:r>
              <a:rPr lang="en-US" sz="1400" dirty="0" smtClean="0">
                <a:latin typeface="Rockwell "/>
              </a:rPr>
              <a:t> TCTD </a:t>
            </a:r>
            <a:r>
              <a:rPr lang="en-US" sz="1400" dirty="0" err="1" smtClean="0">
                <a:latin typeface="Rockwell "/>
              </a:rPr>
              <a:t>trong</a:t>
            </a:r>
            <a:r>
              <a:rPr lang="en-US" sz="1400" dirty="0" smtClean="0">
                <a:latin typeface="Rockwell "/>
              </a:rPr>
              <a:t> </a:t>
            </a:r>
            <a:r>
              <a:rPr lang="en-US" sz="1400" dirty="0" err="1" smtClean="0">
                <a:latin typeface="Rockwell "/>
              </a:rPr>
              <a:t>nước</a:t>
            </a:r>
            <a:r>
              <a:rPr lang="en-US" sz="1400" dirty="0" smtClean="0">
                <a:latin typeface="Rockwell "/>
              </a:rPr>
              <a:t> </a:t>
            </a:r>
            <a:r>
              <a:rPr lang="en-US" sz="1400" dirty="0" err="1" smtClean="0">
                <a:latin typeface="Rockwell "/>
              </a:rPr>
              <a:t>hoặc</a:t>
            </a:r>
            <a:r>
              <a:rPr lang="en-US" sz="1400" dirty="0" smtClean="0">
                <a:latin typeface="Rockwell "/>
              </a:rPr>
              <a:t> TCTD </a:t>
            </a:r>
            <a:r>
              <a:rPr lang="en-US" sz="1400" dirty="0" err="1" smtClean="0">
                <a:latin typeface="Rockwell "/>
              </a:rPr>
              <a:t>nước</a:t>
            </a:r>
            <a:r>
              <a:rPr lang="en-US" sz="1400" dirty="0" smtClean="0">
                <a:latin typeface="Rockwell "/>
              </a:rPr>
              <a:t> </a:t>
            </a:r>
            <a:r>
              <a:rPr lang="en-US" sz="1400" dirty="0" err="1" smtClean="0">
                <a:latin typeface="Rockwell "/>
              </a:rPr>
              <a:t>ngoài</a:t>
            </a:r>
            <a:r>
              <a:rPr lang="en-US" sz="1400" dirty="0" smtClean="0">
                <a:latin typeface="Rockwell "/>
              </a:rPr>
              <a:t>;</a:t>
            </a:r>
          </a:p>
          <a:p>
            <a:pPr lvl="2">
              <a:lnSpc>
                <a:spcPct val="80000"/>
              </a:lnSpc>
            </a:pPr>
            <a:r>
              <a:rPr lang="en-US" sz="1400" dirty="0" err="1" smtClean="0">
                <a:latin typeface="Rockwell "/>
              </a:rPr>
              <a:t>Nhận</a:t>
            </a:r>
            <a:r>
              <a:rPr lang="en-US" sz="1400" dirty="0" smtClean="0">
                <a:latin typeface="Rockwell "/>
              </a:rPr>
              <a:t> </a:t>
            </a:r>
            <a:r>
              <a:rPr lang="en-US" sz="1400" dirty="0" err="1" smtClean="0">
                <a:latin typeface="Rockwell "/>
              </a:rPr>
              <a:t>và</a:t>
            </a:r>
            <a:r>
              <a:rPr lang="en-US" sz="1400" dirty="0" smtClean="0">
                <a:latin typeface="Rockwell "/>
              </a:rPr>
              <a:t> </a:t>
            </a:r>
            <a:r>
              <a:rPr lang="en-US" sz="1400" dirty="0" err="1" smtClean="0">
                <a:latin typeface="Rockwell "/>
              </a:rPr>
              <a:t>quản</a:t>
            </a:r>
            <a:r>
              <a:rPr lang="en-US" sz="1400" dirty="0" smtClean="0">
                <a:latin typeface="Rockwell "/>
              </a:rPr>
              <a:t> </a:t>
            </a:r>
            <a:r>
              <a:rPr lang="en-US" sz="1400" dirty="0" err="1" smtClean="0">
                <a:latin typeface="Rockwell "/>
              </a:rPr>
              <a:t>lý</a:t>
            </a:r>
            <a:r>
              <a:rPr lang="en-US" sz="1400" dirty="0" smtClean="0">
                <a:latin typeface="Rockwell "/>
              </a:rPr>
              <a:t> </a:t>
            </a:r>
            <a:r>
              <a:rPr lang="en-US" sz="1400" dirty="0" err="1" smtClean="0">
                <a:latin typeface="Rockwell "/>
              </a:rPr>
              <a:t>tiền</a:t>
            </a:r>
            <a:r>
              <a:rPr lang="en-US" sz="1400" dirty="0" smtClean="0">
                <a:latin typeface="Rockwell "/>
              </a:rPr>
              <a:t> </a:t>
            </a:r>
            <a:r>
              <a:rPr lang="en-US" sz="1400" dirty="0" err="1" smtClean="0">
                <a:latin typeface="Rockwell "/>
              </a:rPr>
              <a:t>gửi</a:t>
            </a:r>
            <a:r>
              <a:rPr lang="en-US" sz="1400" dirty="0" smtClean="0">
                <a:latin typeface="Rockwell "/>
              </a:rPr>
              <a:t> </a:t>
            </a:r>
            <a:r>
              <a:rPr lang="en-US" sz="1400" dirty="0" err="1" smtClean="0">
                <a:latin typeface="Rockwell "/>
              </a:rPr>
              <a:t>của</a:t>
            </a:r>
            <a:r>
              <a:rPr lang="en-US" sz="1400" dirty="0" smtClean="0">
                <a:latin typeface="Rockwell "/>
              </a:rPr>
              <a:t> </a:t>
            </a:r>
            <a:r>
              <a:rPr lang="en-US" sz="1400" dirty="0" err="1" smtClean="0">
                <a:latin typeface="Rockwell "/>
              </a:rPr>
              <a:t>khách</a:t>
            </a:r>
            <a:r>
              <a:rPr lang="en-US" sz="1400" dirty="0" smtClean="0">
                <a:latin typeface="Rockwell "/>
              </a:rPr>
              <a:t> </a:t>
            </a:r>
            <a:r>
              <a:rPr lang="en-US" sz="1400" dirty="0" err="1" smtClean="0">
                <a:latin typeface="Rockwell "/>
              </a:rPr>
              <a:t>hàng</a:t>
            </a:r>
            <a:r>
              <a:rPr lang="en-US" sz="1400" dirty="0" smtClean="0">
                <a:latin typeface="Rockwell "/>
              </a:rPr>
              <a:t>;</a:t>
            </a:r>
          </a:p>
          <a:p>
            <a:pPr lvl="2">
              <a:lnSpc>
                <a:spcPct val="80000"/>
              </a:lnSpc>
            </a:pPr>
            <a:r>
              <a:rPr lang="en-US" sz="1400" dirty="0" err="1" smtClean="0">
                <a:latin typeface="Rockwell "/>
              </a:rPr>
              <a:t>Phát</a:t>
            </a:r>
            <a:r>
              <a:rPr lang="en-US" sz="1400" dirty="0" smtClean="0">
                <a:latin typeface="Rockwell "/>
              </a:rPr>
              <a:t> </a:t>
            </a:r>
            <a:r>
              <a:rPr lang="en-US" sz="1400" dirty="0" err="1" smtClean="0">
                <a:latin typeface="Rockwell "/>
              </a:rPr>
              <a:t>hành</a:t>
            </a:r>
            <a:r>
              <a:rPr lang="en-US" sz="1400" dirty="0" smtClean="0">
                <a:latin typeface="Rockwell "/>
              </a:rPr>
              <a:t> </a:t>
            </a:r>
            <a:r>
              <a:rPr lang="en-US" sz="1400" dirty="0" err="1" smtClean="0">
                <a:latin typeface="Rockwell "/>
              </a:rPr>
              <a:t>giấy</a:t>
            </a:r>
            <a:r>
              <a:rPr lang="en-US" sz="1400" dirty="0" smtClean="0">
                <a:latin typeface="Rockwell "/>
              </a:rPr>
              <a:t> </a:t>
            </a:r>
            <a:r>
              <a:rPr lang="en-US" sz="1400" dirty="0" err="1" smtClean="0">
                <a:latin typeface="Rockwell "/>
              </a:rPr>
              <a:t>tờ</a:t>
            </a:r>
            <a:r>
              <a:rPr lang="en-US" sz="1400" dirty="0" smtClean="0">
                <a:latin typeface="Rockwell "/>
              </a:rPr>
              <a:t> </a:t>
            </a:r>
            <a:r>
              <a:rPr lang="en-US" sz="1400" dirty="0" err="1" smtClean="0">
                <a:latin typeface="Rockwell "/>
              </a:rPr>
              <a:t>có</a:t>
            </a:r>
            <a:r>
              <a:rPr lang="en-US" sz="1400" dirty="0" smtClean="0">
                <a:latin typeface="Rockwell "/>
              </a:rPr>
              <a:t> </a:t>
            </a:r>
            <a:r>
              <a:rPr lang="en-US" sz="1400" dirty="0" err="1" smtClean="0">
                <a:latin typeface="Rockwell "/>
              </a:rPr>
              <a:t>giá</a:t>
            </a:r>
            <a:r>
              <a:rPr lang="en-US" sz="1400" dirty="0" smtClean="0">
                <a:latin typeface="Rockwell "/>
              </a:rPr>
              <a:t> </a:t>
            </a:r>
            <a:r>
              <a:rPr lang="en-US" sz="1400" dirty="0" err="1" smtClean="0">
                <a:latin typeface="Rockwell "/>
              </a:rPr>
              <a:t>để</a:t>
            </a:r>
            <a:r>
              <a:rPr lang="en-US" sz="1400" dirty="0" smtClean="0">
                <a:latin typeface="Rockwell "/>
              </a:rPr>
              <a:t> </a:t>
            </a:r>
            <a:r>
              <a:rPr lang="en-US" sz="1400" dirty="0" err="1" smtClean="0">
                <a:latin typeface="Rockwell "/>
              </a:rPr>
              <a:t>huy</a:t>
            </a:r>
            <a:r>
              <a:rPr lang="en-US" sz="1400" dirty="0" smtClean="0">
                <a:latin typeface="Rockwell "/>
              </a:rPr>
              <a:t> </a:t>
            </a:r>
            <a:r>
              <a:rPr lang="en-US" sz="1400" dirty="0" err="1" smtClean="0">
                <a:latin typeface="Rockwell "/>
              </a:rPr>
              <a:t>động</a:t>
            </a:r>
            <a:r>
              <a:rPr lang="en-US" sz="1400" dirty="0" smtClean="0">
                <a:latin typeface="Rockwell "/>
              </a:rPr>
              <a:t> </a:t>
            </a:r>
            <a:r>
              <a:rPr lang="en-US" sz="1400" dirty="0" err="1" smtClean="0">
                <a:latin typeface="Rockwell "/>
              </a:rPr>
              <a:t>vốn</a:t>
            </a:r>
            <a:endParaRPr lang="en-US" sz="1400" dirty="0" smtClean="0">
              <a:latin typeface="Rockwell "/>
            </a:endParaRPr>
          </a:p>
          <a:p>
            <a:pPr lvl="1">
              <a:lnSpc>
                <a:spcPct val="80000"/>
              </a:lnSpc>
              <a:buNone/>
            </a:pPr>
            <a:r>
              <a:rPr lang="en-US" sz="1400" dirty="0" smtClean="0">
                <a:latin typeface="Rockwell "/>
              </a:rPr>
              <a:t>		</a:t>
            </a:r>
          </a:p>
          <a:p>
            <a:pPr lvl="1">
              <a:lnSpc>
                <a:spcPct val="80000"/>
              </a:lnSpc>
            </a:pPr>
            <a:r>
              <a:rPr lang="en-US" sz="2000" dirty="0" err="1" smtClean="0">
                <a:latin typeface="Rockwell "/>
              </a:rPr>
              <a:t>Nghiệp</a:t>
            </a:r>
            <a:r>
              <a:rPr lang="en-US" sz="2000" dirty="0" smtClean="0">
                <a:latin typeface="Rockwell "/>
              </a:rPr>
              <a:t> </a:t>
            </a:r>
            <a:r>
              <a:rPr lang="en-US" sz="2000" dirty="0" err="1" smtClean="0">
                <a:latin typeface="Rockwell "/>
              </a:rPr>
              <a:t>vụ</a:t>
            </a:r>
            <a:r>
              <a:rPr lang="en-US" sz="2000" dirty="0" smtClean="0">
                <a:latin typeface="Rockwell "/>
              </a:rPr>
              <a:t> </a:t>
            </a:r>
            <a:r>
              <a:rPr lang="en-US" sz="2000" dirty="0" err="1" smtClean="0">
                <a:latin typeface="Rockwell "/>
              </a:rPr>
              <a:t>tài</a:t>
            </a:r>
            <a:r>
              <a:rPr lang="en-US" sz="2000" dirty="0" smtClean="0">
                <a:latin typeface="Rockwell "/>
              </a:rPr>
              <a:t> </a:t>
            </a:r>
            <a:r>
              <a:rPr lang="en-US" sz="2000" dirty="0" err="1" smtClean="0">
                <a:latin typeface="Rockwell "/>
              </a:rPr>
              <a:t>sản</a:t>
            </a:r>
            <a:r>
              <a:rPr lang="en-US" sz="2000" dirty="0" smtClean="0">
                <a:latin typeface="Rockwell "/>
              </a:rPr>
              <a:t>:</a:t>
            </a:r>
          </a:p>
          <a:p>
            <a:pPr lvl="2">
              <a:lnSpc>
                <a:spcPct val="80000"/>
              </a:lnSpc>
            </a:pPr>
            <a:r>
              <a:rPr lang="en-US" sz="1400" dirty="0" err="1" smtClean="0">
                <a:latin typeface="Rockwell "/>
              </a:rPr>
              <a:t>Tiền</a:t>
            </a:r>
            <a:r>
              <a:rPr lang="en-US" sz="1400" dirty="0" smtClean="0">
                <a:latin typeface="Rockwell "/>
              </a:rPr>
              <a:t> </a:t>
            </a:r>
            <a:r>
              <a:rPr lang="en-US" sz="1400" dirty="0" err="1" smtClean="0">
                <a:latin typeface="Rockwell "/>
              </a:rPr>
              <a:t>mặt</a:t>
            </a:r>
            <a:r>
              <a:rPr lang="en-US" sz="1400" dirty="0" smtClean="0">
                <a:latin typeface="Rockwell "/>
              </a:rPr>
              <a:t>; </a:t>
            </a:r>
            <a:r>
              <a:rPr lang="en-US" sz="1400" dirty="0" err="1" smtClean="0">
                <a:latin typeface="Rockwell "/>
              </a:rPr>
              <a:t>tiền</a:t>
            </a:r>
            <a:r>
              <a:rPr lang="en-US" sz="1400" dirty="0" smtClean="0">
                <a:latin typeface="Rockwell "/>
              </a:rPr>
              <a:t> </a:t>
            </a:r>
            <a:r>
              <a:rPr lang="en-US" sz="1400" dirty="0" err="1" smtClean="0">
                <a:latin typeface="Rockwell "/>
              </a:rPr>
              <a:t>gửi</a:t>
            </a:r>
            <a:r>
              <a:rPr lang="en-US" sz="1400" dirty="0" smtClean="0">
                <a:latin typeface="Rockwell "/>
              </a:rPr>
              <a:t> </a:t>
            </a:r>
            <a:r>
              <a:rPr lang="en-US" sz="1400" dirty="0" err="1" smtClean="0">
                <a:latin typeface="Rockwell "/>
              </a:rPr>
              <a:t>tại</a:t>
            </a:r>
            <a:r>
              <a:rPr lang="en-US" sz="1400" dirty="0" smtClean="0">
                <a:latin typeface="Rockwell "/>
              </a:rPr>
              <a:t> NHTW (TG </a:t>
            </a:r>
            <a:r>
              <a:rPr lang="en-US" sz="1400" dirty="0" err="1" smtClean="0">
                <a:latin typeface="Rockwell "/>
              </a:rPr>
              <a:t>thanh</a:t>
            </a:r>
            <a:r>
              <a:rPr lang="en-US" sz="1400" dirty="0" smtClean="0">
                <a:latin typeface="Rockwell "/>
              </a:rPr>
              <a:t> </a:t>
            </a:r>
            <a:r>
              <a:rPr lang="en-US" sz="1400" dirty="0" err="1" smtClean="0">
                <a:latin typeface="Rockwell "/>
              </a:rPr>
              <a:t>toán</a:t>
            </a:r>
            <a:r>
              <a:rPr lang="en-US" sz="1400" dirty="0" smtClean="0">
                <a:latin typeface="Rockwell "/>
              </a:rPr>
              <a:t>; TG DTBB..)</a:t>
            </a:r>
          </a:p>
          <a:p>
            <a:pPr lvl="2">
              <a:lnSpc>
                <a:spcPct val="80000"/>
              </a:lnSpc>
            </a:pPr>
            <a:r>
              <a:rPr lang="en-US" sz="1400" dirty="0" smtClean="0">
                <a:latin typeface="Rockwell "/>
              </a:rPr>
              <a:t>Cho </a:t>
            </a:r>
            <a:r>
              <a:rPr lang="en-US" sz="1400" dirty="0" err="1" smtClean="0">
                <a:latin typeface="Rockwell "/>
              </a:rPr>
              <a:t>vay</a:t>
            </a:r>
            <a:r>
              <a:rPr lang="en-US" sz="1400" dirty="0" smtClean="0">
                <a:latin typeface="Rockwell "/>
              </a:rPr>
              <a:t> </a:t>
            </a:r>
            <a:r>
              <a:rPr lang="en-US" sz="1400" dirty="0" err="1" smtClean="0">
                <a:latin typeface="Rockwell "/>
              </a:rPr>
              <a:t>hoặc</a:t>
            </a:r>
            <a:r>
              <a:rPr lang="en-US" sz="1400" dirty="0" smtClean="0">
                <a:latin typeface="Rockwell "/>
              </a:rPr>
              <a:t> </a:t>
            </a:r>
            <a:r>
              <a:rPr lang="en-US" sz="1400" dirty="0" err="1" smtClean="0">
                <a:latin typeface="Rockwell "/>
              </a:rPr>
              <a:t>gửi</a:t>
            </a:r>
            <a:r>
              <a:rPr lang="en-US" sz="1400" dirty="0" smtClean="0">
                <a:latin typeface="Rockwell "/>
              </a:rPr>
              <a:t> </a:t>
            </a:r>
            <a:r>
              <a:rPr lang="en-US" sz="1400" dirty="0" err="1" smtClean="0">
                <a:latin typeface="Rockwell "/>
              </a:rPr>
              <a:t>tiền</a:t>
            </a:r>
            <a:r>
              <a:rPr lang="en-US" sz="1400" dirty="0" smtClean="0">
                <a:latin typeface="Rockwell "/>
              </a:rPr>
              <a:t> </a:t>
            </a:r>
            <a:r>
              <a:rPr lang="en-US" sz="1400" dirty="0" err="1" smtClean="0">
                <a:latin typeface="Rockwell "/>
              </a:rPr>
              <a:t>tại</a:t>
            </a:r>
            <a:r>
              <a:rPr lang="en-US" sz="1400" dirty="0" smtClean="0">
                <a:latin typeface="Rockwell "/>
              </a:rPr>
              <a:t> TCTD </a:t>
            </a:r>
            <a:r>
              <a:rPr lang="en-US" sz="1400" dirty="0" err="1" smtClean="0">
                <a:latin typeface="Rockwell "/>
              </a:rPr>
              <a:t>khác</a:t>
            </a:r>
            <a:r>
              <a:rPr lang="en-US" sz="1400" dirty="0" smtClean="0">
                <a:latin typeface="Rockwell "/>
              </a:rPr>
              <a:t> </a:t>
            </a:r>
            <a:r>
              <a:rPr lang="en-US" sz="1400" dirty="0" err="1" smtClean="0">
                <a:latin typeface="Rockwell "/>
              </a:rPr>
              <a:t>trong</a:t>
            </a:r>
            <a:r>
              <a:rPr lang="en-US" sz="1400" dirty="0" smtClean="0">
                <a:latin typeface="Rockwell "/>
              </a:rPr>
              <a:t> </a:t>
            </a:r>
            <a:r>
              <a:rPr lang="en-US" sz="1400" dirty="0" err="1" smtClean="0">
                <a:latin typeface="Rockwell "/>
              </a:rPr>
              <a:t>nước</a:t>
            </a:r>
            <a:r>
              <a:rPr lang="en-US" sz="1400" dirty="0" smtClean="0">
                <a:latin typeface="Rockwell "/>
              </a:rPr>
              <a:t>; </a:t>
            </a:r>
            <a:r>
              <a:rPr lang="en-US" sz="1400" dirty="0" err="1" smtClean="0">
                <a:latin typeface="Rockwell "/>
              </a:rPr>
              <a:t>quốc</a:t>
            </a:r>
            <a:r>
              <a:rPr lang="en-US" sz="1400" dirty="0" smtClean="0">
                <a:latin typeface="Rockwell "/>
              </a:rPr>
              <a:t> </a:t>
            </a:r>
            <a:r>
              <a:rPr lang="en-US" sz="1400" dirty="0" err="1" smtClean="0">
                <a:latin typeface="Rockwell "/>
              </a:rPr>
              <a:t>tế</a:t>
            </a:r>
            <a:r>
              <a:rPr lang="en-US" sz="1400" dirty="0" smtClean="0">
                <a:latin typeface="Rockwell "/>
              </a:rPr>
              <a:t>;</a:t>
            </a:r>
          </a:p>
          <a:p>
            <a:pPr lvl="2">
              <a:lnSpc>
                <a:spcPct val="80000"/>
              </a:lnSpc>
            </a:pPr>
            <a:r>
              <a:rPr lang="en-US" sz="1400" dirty="0" smtClean="0">
                <a:latin typeface="Rockwell "/>
              </a:rPr>
              <a:t>Cho </a:t>
            </a:r>
            <a:r>
              <a:rPr lang="en-US" sz="1400" dirty="0" err="1" smtClean="0">
                <a:latin typeface="Rockwell "/>
              </a:rPr>
              <a:t>vay</a:t>
            </a:r>
            <a:r>
              <a:rPr lang="en-US" sz="1400" dirty="0" smtClean="0">
                <a:latin typeface="Rockwell "/>
              </a:rPr>
              <a:t>/ </a:t>
            </a:r>
            <a:r>
              <a:rPr lang="en-US" sz="1400" dirty="0" err="1" smtClean="0">
                <a:latin typeface="Rockwell "/>
              </a:rPr>
              <a:t>cho</a:t>
            </a:r>
            <a:r>
              <a:rPr lang="en-US" sz="1400" dirty="0" smtClean="0">
                <a:latin typeface="Rockwell "/>
              </a:rPr>
              <a:t> </a:t>
            </a:r>
            <a:r>
              <a:rPr lang="en-US" sz="1400" dirty="0" err="1" smtClean="0">
                <a:latin typeface="Rockwell "/>
              </a:rPr>
              <a:t>thuê</a:t>
            </a:r>
            <a:r>
              <a:rPr lang="en-US" sz="1400" dirty="0" smtClean="0">
                <a:latin typeface="Rockwell "/>
              </a:rPr>
              <a:t> </a:t>
            </a:r>
            <a:r>
              <a:rPr lang="en-US" sz="1400" dirty="0" err="1" smtClean="0">
                <a:latin typeface="Rockwell "/>
              </a:rPr>
              <a:t>tài</a:t>
            </a:r>
            <a:r>
              <a:rPr lang="en-US" sz="1400" dirty="0" smtClean="0">
                <a:latin typeface="Rockwell "/>
              </a:rPr>
              <a:t> </a:t>
            </a:r>
            <a:r>
              <a:rPr lang="en-US" sz="1400" dirty="0" err="1" smtClean="0">
                <a:latin typeface="Rockwell "/>
              </a:rPr>
              <a:t>chính</a:t>
            </a:r>
            <a:r>
              <a:rPr lang="en-US" sz="1400" dirty="0" smtClean="0">
                <a:latin typeface="Rockwell "/>
              </a:rPr>
              <a:t>/ </a:t>
            </a:r>
            <a:r>
              <a:rPr lang="en-US" sz="1400" dirty="0" err="1" smtClean="0">
                <a:latin typeface="Rockwell "/>
              </a:rPr>
              <a:t>chiết</a:t>
            </a:r>
            <a:r>
              <a:rPr lang="en-US" sz="1400" dirty="0" smtClean="0">
                <a:latin typeface="Rockwell "/>
              </a:rPr>
              <a:t> </a:t>
            </a:r>
            <a:r>
              <a:rPr lang="en-US" sz="1400" dirty="0" err="1" smtClean="0">
                <a:latin typeface="Rockwell "/>
              </a:rPr>
              <a:t>khấu</a:t>
            </a:r>
            <a:r>
              <a:rPr lang="en-US" sz="1400" dirty="0" smtClean="0">
                <a:latin typeface="Rockwell "/>
              </a:rPr>
              <a:t> </a:t>
            </a:r>
            <a:r>
              <a:rPr lang="en-US" sz="1400" dirty="0" err="1" smtClean="0">
                <a:latin typeface="Rockwell "/>
              </a:rPr>
              <a:t>giấy</a:t>
            </a:r>
            <a:r>
              <a:rPr lang="en-US" sz="1400" dirty="0" smtClean="0">
                <a:latin typeface="Rockwell "/>
              </a:rPr>
              <a:t> </a:t>
            </a:r>
            <a:r>
              <a:rPr lang="en-US" sz="1400" dirty="0" err="1" smtClean="0">
                <a:latin typeface="Rockwell "/>
              </a:rPr>
              <a:t>tờ</a:t>
            </a:r>
            <a:r>
              <a:rPr lang="en-US" sz="1400" dirty="0" smtClean="0">
                <a:latin typeface="Rockwell "/>
              </a:rPr>
              <a:t> </a:t>
            </a:r>
            <a:r>
              <a:rPr lang="en-US" sz="1400" dirty="0" err="1" smtClean="0">
                <a:latin typeface="Rockwell "/>
              </a:rPr>
              <a:t>có</a:t>
            </a:r>
            <a:r>
              <a:rPr lang="en-US" sz="1400" dirty="0" smtClean="0">
                <a:latin typeface="Rockwell "/>
              </a:rPr>
              <a:t> </a:t>
            </a:r>
            <a:r>
              <a:rPr lang="en-US" sz="1400" dirty="0" err="1" smtClean="0">
                <a:latin typeface="Rockwell "/>
              </a:rPr>
              <a:t>giá</a:t>
            </a:r>
            <a:endParaRPr lang="en-US" sz="1400" dirty="0" smtClean="0">
              <a:latin typeface="Rockwell "/>
            </a:endParaRPr>
          </a:p>
          <a:p>
            <a:pPr lvl="2">
              <a:lnSpc>
                <a:spcPct val="80000"/>
              </a:lnSpc>
            </a:pPr>
            <a:r>
              <a:rPr lang="en-US" sz="1400" dirty="0" err="1" smtClean="0">
                <a:latin typeface="Rockwell "/>
              </a:rPr>
              <a:t>Đầu</a:t>
            </a:r>
            <a:r>
              <a:rPr lang="en-US" sz="1400" dirty="0" smtClean="0">
                <a:latin typeface="Rockwell "/>
              </a:rPr>
              <a:t> </a:t>
            </a:r>
            <a:r>
              <a:rPr lang="en-US" sz="1400" dirty="0" err="1" smtClean="0">
                <a:latin typeface="Rockwell "/>
              </a:rPr>
              <a:t>tư</a:t>
            </a:r>
            <a:r>
              <a:rPr lang="en-US" sz="1400" dirty="0" smtClean="0">
                <a:latin typeface="Rockwell "/>
              </a:rPr>
              <a:t>; </a:t>
            </a:r>
            <a:r>
              <a:rPr lang="en-US" sz="1400" dirty="0" err="1" smtClean="0">
                <a:latin typeface="Rockwell "/>
              </a:rPr>
              <a:t>kinh</a:t>
            </a:r>
            <a:r>
              <a:rPr lang="en-US" sz="1400" dirty="0" smtClean="0">
                <a:latin typeface="Rockwell "/>
              </a:rPr>
              <a:t> </a:t>
            </a:r>
            <a:r>
              <a:rPr lang="en-US" sz="1400" dirty="0" err="1" smtClean="0">
                <a:latin typeface="Rockwell "/>
              </a:rPr>
              <a:t>doanh</a:t>
            </a:r>
            <a:r>
              <a:rPr lang="en-US" sz="1400" dirty="0" smtClean="0">
                <a:latin typeface="Rockwell "/>
              </a:rPr>
              <a:t> </a:t>
            </a:r>
            <a:r>
              <a:rPr lang="en-US" sz="1400" dirty="0" err="1" smtClean="0">
                <a:latin typeface="Rockwell "/>
              </a:rPr>
              <a:t>chứng</a:t>
            </a:r>
            <a:r>
              <a:rPr lang="en-US" sz="1400" dirty="0" smtClean="0">
                <a:latin typeface="Rockwell "/>
              </a:rPr>
              <a:t> </a:t>
            </a:r>
            <a:r>
              <a:rPr lang="en-US" sz="1400" dirty="0" err="1" smtClean="0">
                <a:latin typeface="Rockwell "/>
              </a:rPr>
              <a:t>khoán</a:t>
            </a:r>
            <a:r>
              <a:rPr lang="en-US" sz="1400" dirty="0" smtClean="0">
                <a:latin typeface="Rockwell "/>
              </a:rPr>
              <a:t> </a:t>
            </a:r>
            <a:r>
              <a:rPr lang="en-US" sz="1400" dirty="0" err="1" smtClean="0">
                <a:latin typeface="Rockwell "/>
              </a:rPr>
              <a:t>trong</a:t>
            </a:r>
            <a:r>
              <a:rPr lang="en-US" sz="1400" dirty="0" smtClean="0">
                <a:latin typeface="Rockwell "/>
              </a:rPr>
              <a:t> </a:t>
            </a:r>
            <a:r>
              <a:rPr lang="en-US" sz="1400" dirty="0" err="1" smtClean="0">
                <a:latin typeface="Rockwell "/>
              </a:rPr>
              <a:t>nước</a:t>
            </a:r>
            <a:r>
              <a:rPr lang="en-US" sz="1400" dirty="0" smtClean="0">
                <a:latin typeface="Rockwell "/>
              </a:rPr>
              <a:t>/ </a:t>
            </a:r>
            <a:r>
              <a:rPr lang="en-US" sz="1400" dirty="0" err="1" smtClean="0">
                <a:latin typeface="Rockwell "/>
              </a:rPr>
              <a:t>quốc</a:t>
            </a:r>
            <a:r>
              <a:rPr lang="en-US" sz="1400" dirty="0" smtClean="0">
                <a:latin typeface="Rockwell "/>
              </a:rPr>
              <a:t> </a:t>
            </a:r>
            <a:r>
              <a:rPr lang="en-US" sz="1400" dirty="0" err="1" smtClean="0">
                <a:latin typeface="Rockwell "/>
              </a:rPr>
              <a:t>tế</a:t>
            </a:r>
            <a:r>
              <a:rPr lang="en-US" sz="1400" dirty="0" smtClean="0">
                <a:latin typeface="Rockwell "/>
              </a:rPr>
              <a:t>;</a:t>
            </a:r>
          </a:p>
          <a:p>
            <a:pPr lvl="2">
              <a:lnSpc>
                <a:spcPct val="80000"/>
              </a:lnSpc>
            </a:pPr>
            <a:r>
              <a:rPr lang="en-US" sz="1400" dirty="0" err="1" smtClean="0">
                <a:latin typeface="Rockwell "/>
              </a:rPr>
              <a:t>Góp</a:t>
            </a:r>
            <a:r>
              <a:rPr lang="en-US" sz="1400" dirty="0" smtClean="0">
                <a:latin typeface="Rockwell "/>
              </a:rPr>
              <a:t> </a:t>
            </a:r>
            <a:r>
              <a:rPr lang="en-US" sz="1400" dirty="0" err="1" smtClean="0">
                <a:latin typeface="Rockwell "/>
              </a:rPr>
              <a:t>vốn</a:t>
            </a:r>
            <a:r>
              <a:rPr lang="en-US" sz="1400" dirty="0" smtClean="0">
                <a:latin typeface="Rockwell "/>
              </a:rPr>
              <a:t>, </a:t>
            </a:r>
            <a:r>
              <a:rPr lang="en-US" sz="1400" dirty="0" err="1" smtClean="0">
                <a:latin typeface="Rockwell "/>
              </a:rPr>
              <a:t>mua</a:t>
            </a:r>
            <a:r>
              <a:rPr lang="en-US" sz="1400" dirty="0" smtClean="0">
                <a:latin typeface="Rockwell "/>
              </a:rPr>
              <a:t> </a:t>
            </a:r>
            <a:r>
              <a:rPr lang="en-US" sz="1400" dirty="0" err="1" smtClean="0">
                <a:latin typeface="Rockwell "/>
              </a:rPr>
              <a:t>cổ</a:t>
            </a:r>
            <a:r>
              <a:rPr lang="en-US" sz="1400" dirty="0" smtClean="0">
                <a:latin typeface="Rockwell "/>
              </a:rPr>
              <a:t> </a:t>
            </a:r>
            <a:r>
              <a:rPr lang="en-US" sz="1400" dirty="0" err="1" smtClean="0">
                <a:latin typeface="Rockwell "/>
              </a:rPr>
              <a:t>phần</a:t>
            </a:r>
            <a:endParaRPr lang="en-US" sz="1400" dirty="0" smtClean="0">
              <a:latin typeface="Rockwell "/>
            </a:endParaRPr>
          </a:p>
          <a:p>
            <a:pPr lvl="2">
              <a:lnSpc>
                <a:spcPct val="80000"/>
              </a:lnSpc>
            </a:pPr>
            <a:r>
              <a:rPr lang="en-US" sz="1400" dirty="0" err="1" smtClean="0">
                <a:latin typeface="Rockwell "/>
              </a:rPr>
              <a:t>Kinh</a:t>
            </a:r>
            <a:r>
              <a:rPr lang="en-US" sz="1400" dirty="0" smtClean="0">
                <a:latin typeface="Rockwell "/>
              </a:rPr>
              <a:t> </a:t>
            </a:r>
            <a:r>
              <a:rPr lang="en-US" sz="1400" dirty="0" err="1" smtClean="0">
                <a:latin typeface="Rockwell "/>
              </a:rPr>
              <a:t>doanh</a:t>
            </a:r>
            <a:r>
              <a:rPr lang="en-US" sz="1400" dirty="0" smtClean="0">
                <a:latin typeface="Rockwell "/>
              </a:rPr>
              <a:t> </a:t>
            </a:r>
            <a:r>
              <a:rPr lang="en-US" sz="1400" dirty="0" err="1" smtClean="0">
                <a:latin typeface="Rockwell "/>
              </a:rPr>
              <a:t>ngoại</a:t>
            </a:r>
            <a:r>
              <a:rPr lang="en-US" sz="1400" dirty="0" smtClean="0">
                <a:latin typeface="Rockwell "/>
              </a:rPr>
              <a:t> </a:t>
            </a:r>
            <a:r>
              <a:rPr lang="en-US" sz="1400" dirty="0" err="1" smtClean="0">
                <a:latin typeface="Rockwell "/>
              </a:rPr>
              <a:t>tệ</a:t>
            </a:r>
            <a:endParaRPr lang="en-US" sz="1400" dirty="0" smtClean="0">
              <a:latin typeface="Rockwell "/>
            </a:endParaRPr>
          </a:p>
          <a:p>
            <a:pPr lvl="2">
              <a:lnSpc>
                <a:spcPct val="80000"/>
              </a:lnSpc>
            </a:pPr>
            <a:endParaRPr lang="en-US" sz="1400" dirty="0" smtClean="0">
              <a:latin typeface="Rockwell "/>
            </a:endParaRPr>
          </a:p>
          <a:p>
            <a:pPr lvl="1">
              <a:lnSpc>
                <a:spcPct val="80000"/>
              </a:lnSpc>
            </a:pPr>
            <a:r>
              <a:rPr lang="en-US" sz="2000" dirty="0" err="1" smtClean="0">
                <a:latin typeface="Rockwell "/>
              </a:rPr>
              <a:t>Hoạt</a:t>
            </a:r>
            <a:r>
              <a:rPr lang="en-US" sz="2000" dirty="0" smtClean="0">
                <a:latin typeface="Rockwell "/>
              </a:rPr>
              <a:t> </a:t>
            </a:r>
            <a:r>
              <a:rPr lang="en-US" sz="2000" dirty="0" err="1" smtClean="0">
                <a:latin typeface="Rockwell "/>
              </a:rPr>
              <a:t>động</a:t>
            </a:r>
            <a:r>
              <a:rPr lang="en-US" sz="2000" dirty="0" smtClean="0">
                <a:latin typeface="Rockwell "/>
              </a:rPr>
              <a:t> </a:t>
            </a:r>
            <a:r>
              <a:rPr lang="en-US" sz="2000" dirty="0" err="1" smtClean="0">
                <a:latin typeface="Rockwell "/>
              </a:rPr>
              <a:t>dịch</a:t>
            </a:r>
            <a:r>
              <a:rPr lang="en-US" sz="2000" dirty="0" smtClean="0">
                <a:latin typeface="Rockwell "/>
              </a:rPr>
              <a:t> </a:t>
            </a:r>
            <a:r>
              <a:rPr lang="en-US" sz="2000" dirty="0" err="1" smtClean="0">
                <a:latin typeface="Rockwell "/>
              </a:rPr>
              <a:t>vụ</a:t>
            </a:r>
            <a:r>
              <a:rPr lang="en-US" sz="2000" dirty="0" smtClean="0">
                <a:latin typeface="Rockwell "/>
              </a:rPr>
              <a:t> </a:t>
            </a:r>
          </a:p>
          <a:p>
            <a:pPr lvl="2">
              <a:lnSpc>
                <a:spcPct val="80000"/>
              </a:lnSpc>
            </a:pPr>
            <a:r>
              <a:rPr lang="en-US" sz="1400" dirty="0" err="1" smtClean="0">
                <a:latin typeface="Rockwell "/>
              </a:rPr>
              <a:t>Cung</a:t>
            </a:r>
            <a:r>
              <a:rPr lang="en-US" sz="1400" dirty="0" smtClean="0">
                <a:latin typeface="Rockwell "/>
              </a:rPr>
              <a:t> </a:t>
            </a:r>
            <a:r>
              <a:rPr lang="en-US" sz="1400" dirty="0" err="1" smtClean="0">
                <a:latin typeface="Rockwell "/>
              </a:rPr>
              <a:t>cấp</a:t>
            </a:r>
            <a:r>
              <a:rPr lang="en-US" sz="1400" dirty="0" smtClean="0">
                <a:latin typeface="Rockwell "/>
              </a:rPr>
              <a:t> </a:t>
            </a:r>
            <a:r>
              <a:rPr lang="en-US" sz="1400" dirty="0" err="1" smtClean="0">
                <a:latin typeface="Rockwell "/>
              </a:rPr>
              <a:t>dịch</a:t>
            </a:r>
            <a:r>
              <a:rPr lang="en-US" sz="1400" dirty="0" smtClean="0">
                <a:latin typeface="Rockwell "/>
              </a:rPr>
              <a:t> </a:t>
            </a:r>
            <a:r>
              <a:rPr lang="en-US" sz="1400" dirty="0" err="1" smtClean="0">
                <a:latin typeface="Rockwell "/>
              </a:rPr>
              <a:t>vụ</a:t>
            </a:r>
            <a:r>
              <a:rPr lang="en-US" sz="1400" dirty="0" smtClean="0">
                <a:latin typeface="Rockwell "/>
              </a:rPr>
              <a:t> </a:t>
            </a:r>
            <a:r>
              <a:rPr lang="en-US" sz="1400" dirty="0" err="1" smtClean="0">
                <a:latin typeface="Rockwell "/>
              </a:rPr>
              <a:t>thanh</a:t>
            </a:r>
            <a:r>
              <a:rPr lang="en-US" sz="1400" dirty="0" smtClean="0">
                <a:latin typeface="Rockwell "/>
              </a:rPr>
              <a:t> </a:t>
            </a:r>
            <a:r>
              <a:rPr lang="en-US" sz="1400" dirty="0" err="1" smtClean="0">
                <a:latin typeface="Rockwell "/>
              </a:rPr>
              <a:t>toán</a:t>
            </a:r>
            <a:r>
              <a:rPr lang="en-US" sz="1400" dirty="0" smtClean="0">
                <a:latin typeface="Rockwell "/>
              </a:rPr>
              <a:t>;</a:t>
            </a:r>
          </a:p>
          <a:p>
            <a:pPr lvl="2">
              <a:lnSpc>
                <a:spcPct val="80000"/>
              </a:lnSpc>
            </a:pPr>
            <a:r>
              <a:rPr lang="en-US" sz="1400" dirty="0" err="1" smtClean="0">
                <a:latin typeface="Rockwell "/>
              </a:rPr>
              <a:t>Dich</a:t>
            </a:r>
            <a:r>
              <a:rPr lang="en-US" sz="1400" dirty="0" smtClean="0">
                <a:latin typeface="Rockwell "/>
              </a:rPr>
              <a:t> </a:t>
            </a:r>
            <a:r>
              <a:rPr lang="en-US" sz="1400" dirty="0" err="1" smtClean="0">
                <a:latin typeface="Rockwell "/>
              </a:rPr>
              <a:t>vụ</a:t>
            </a:r>
            <a:r>
              <a:rPr lang="en-US" sz="1400" dirty="0" smtClean="0">
                <a:latin typeface="Rockwell "/>
              </a:rPr>
              <a:t> </a:t>
            </a:r>
            <a:r>
              <a:rPr lang="en-US" sz="1400" dirty="0" err="1" smtClean="0">
                <a:latin typeface="Rockwell "/>
              </a:rPr>
              <a:t>khác</a:t>
            </a:r>
            <a:r>
              <a:rPr lang="en-US" sz="1400" dirty="0" smtClean="0">
                <a:latin typeface="Rockwell "/>
              </a:rPr>
              <a:t> </a:t>
            </a:r>
            <a:r>
              <a:rPr lang="en-US" sz="1400" dirty="0" err="1" smtClean="0">
                <a:latin typeface="Rockwell "/>
              </a:rPr>
              <a:t>như</a:t>
            </a:r>
            <a:r>
              <a:rPr lang="en-US" sz="1400" dirty="0" smtClean="0">
                <a:latin typeface="Rockwell "/>
              </a:rPr>
              <a:t> </a:t>
            </a:r>
            <a:r>
              <a:rPr lang="en-US" sz="1400" dirty="0" err="1" smtClean="0">
                <a:latin typeface="Rockwell "/>
              </a:rPr>
              <a:t>tư</a:t>
            </a:r>
            <a:r>
              <a:rPr lang="en-US" sz="1400" dirty="0" smtClean="0">
                <a:latin typeface="Rockwell "/>
              </a:rPr>
              <a:t> </a:t>
            </a:r>
            <a:r>
              <a:rPr lang="en-US" sz="1400" dirty="0" err="1" smtClean="0">
                <a:latin typeface="Rockwell "/>
              </a:rPr>
              <a:t>vấn</a:t>
            </a:r>
            <a:r>
              <a:rPr lang="en-US" sz="1400" dirty="0" smtClean="0">
                <a:latin typeface="Rockwell "/>
              </a:rPr>
              <a:t> </a:t>
            </a:r>
            <a:r>
              <a:rPr lang="en-US" sz="1400" dirty="0" err="1" smtClean="0">
                <a:latin typeface="Rockwell "/>
              </a:rPr>
              <a:t>và</a:t>
            </a:r>
            <a:r>
              <a:rPr lang="en-US" sz="1400" dirty="0" smtClean="0">
                <a:latin typeface="Rockwell "/>
              </a:rPr>
              <a:t> </a:t>
            </a:r>
            <a:r>
              <a:rPr lang="en-US" sz="1400" dirty="0" err="1" smtClean="0">
                <a:latin typeface="Rockwell "/>
              </a:rPr>
              <a:t>môi</a:t>
            </a:r>
            <a:r>
              <a:rPr lang="en-US" sz="1400" dirty="0" smtClean="0">
                <a:latin typeface="Rockwell "/>
              </a:rPr>
              <a:t> </a:t>
            </a:r>
            <a:r>
              <a:rPr lang="en-US" sz="1400" dirty="0" err="1" smtClean="0">
                <a:latin typeface="Rockwell "/>
              </a:rPr>
              <a:t>giới</a:t>
            </a:r>
            <a:r>
              <a:rPr lang="en-US" sz="1400" dirty="0" smtClean="0">
                <a:latin typeface="Rockwell "/>
              </a:rPr>
              <a:t> </a:t>
            </a:r>
            <a:r>
              <a:rPr lang="en-US" sz="1400" dirty="0" err="1" smtClean="0">
                <a:latin typeface="Rockwell "/>
              </a:rPr>
              <a:t>đầu</a:t>
            </a:r>
            <a:r>
              <a:rPr lang="en-US" sz="1400" dirty="0" smtClean="0">
                <a:latin typeface="Rockwell "/>
              </a:rPr>
              <a:t> </a:t>
            </a:r>
            <a:r>
              <a:rPr lang="en-US" sz="1400" dirty="0" err="1" smtClean="0">
                <a:latin typeface="Rockwell "/>
              </a:rPr>
              <a:t>tư</a:t>
            </a:r>
            <a:endParaRPr lang="en-US" sz="1400" dirty="0" smtClean="0">
              <a:latin typeface="Rockwell "/>
            </a:endParaRP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Các</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cơ</a:t>
            </a:r>
            <a:r>
              <a:rPr lang="en-US" dirty="0" smtClean="0"/>
              <a:t> </a:t>
            </a:r>
            <a:r>
              <a:rPr lang="en-US" dirty="0" err="1" smtClean="0"/>
              <a:t>bản</a:t>
            </a:r>
            <a:r>
              <a:rPr lang="en-US" dirty="0" smtClean="0"/>
              <a:t> </a:t>
            </a:r>
            <a:r>
              <a:rPr lang="en-US" dirty="0" err="1" smtClean="0"/>
              <a:t>của</a:t>
            </a:r>
            <a:r>
              <a:rPr lang="en-US" dirty="0" smtClean="0"/>
              <a:t> </a:t>
            </a:r>
            <a:r>
              <a:rPr lang="en-US" dirty="0" err="1" smtClean="0"/>
              <a:t>các</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a:xfrm>
            <a:off x="457200" y="1646236"/>
            <a:ext cx="8229600" cy="4906963"/>
          </a:xfrm>
        </p:spPr>
        <p:txBody>
          <a:bodyPr>
            <a:normAutofit fontScale="70000" lnSpcReduction="20000"/>
          </a:bodyPr>
          <a:lstStyle/>
          <a:p>
            <a:pPr>
              <a:lnSpc>
                <a:spcPct val="120000"/>
              </a:lnSpc>
            </a:pPr>
            <a:r>
              <a:rPr lang="en-US" dirty="0" err="1" smtClean="0">
                <a:latin typeface="Rockwell "/>
              </a:rPr>
              <a:t>Ngân</a:t>
            </a:r>
            <a:r>
              <a:rPr lang="en-US" dirty="0" smtClean="0">
                <a:latin typeface="Rockwell "/>
              </a:rPr>
              <a:t> </a:t>
            </a:r>
            <a:r>
              <a:rPr lang="en-US" dirty="0" err="1" smtClean="0">
                <a:latin typeface="Rockwell "/>
              </a:rPr>
              <a:t>hàng</a:t>
            </a:r>
            <a:r>
              <a:rPr lang="en-US" dirty="0" smtClean="0">
                <a:latin typeface="Rockwell "/>
              </a:rPr>
              <a:t> </a:t>
            </a:r>
            <a:r>
              <a:rPr lang="en-US" dirty="0" err="1" smtClean="0">
                <a:latin typeface="Rockwell "/>
              </a:rPr>
              <a:t>Trung</a:t>
            </a:r>
            <a:r>
              <a:rPr lang="en-US" dirty="0" smtClean="0">
                <a:latin typeface="Rockwell "/>
              </a:rPr>
              <a:t> </a:t>
            </a:r>
            <a:r>
              <a:rPr lang="en-US" dirty="0" err="1" smtClean="0">
                <a:latin typeface="Rockwell "/>
              </a:rPr>
              <a:t>ương</a:t>
            </a:r>
            <a:r>
              <a:rPr lang="en-US" dirty="0" smtClean="0">
                <a:latin typeface="Rockwell "/>
              </a:rPr>
              <a:t> (</a:t>
            </a:r>
            <a:r>
              <a:rPr lang="en-US" dirty="0" err="1" smtClean="0">
                <a:latin typeface="Rockwell "/>
              </a:rPr>
              <a:t>Ngân</a:t>
            </a:r>
            <a:r>
              <a:rPr lang="en-US" dirty="0" smtClean="0">
                <a:latin typeface="Rockwell "/>
              </a:rPr>
              <a:t> </a:t>
            </a:r>
            <a:r>
              <a:rPr lang="en-US" dirty="0" err="1" smtClean="0">
                <a:latin typeface="Rockwell "/>
              </a:rPr>
              <a:t>hàng</a:t>
            </a:r>
            <a:r>
              <a:rPr lang="en-US" dirty="0" smtClean="0">
                <a:latin typeface="Rockwell "/>
              </a:rPr>
              <a:t> </a:t>
            </a:r>
            <a:r>
              <a:rPr lang="en-US" dirty="0" err="1" smtClean="0">
                <a:latin typeface="Rockwell "/>
              </a:rPr>
              <a:t>Nhà</a:t>
            </a:r>
            <a:r>
              <a:rPr lang="en-US" dirty="0" smtClean="0">
                <a:latin typeface="Rockwell "/>
              </a:rPr>
              <a:t> </a:t>
            </a:r>
            <a:r>
              <a:rPr lang="en-US" dirty="0" err="1" smtClean="0">
                <a:latin typeface="Rockwell "/>
              </a:rPr>
              <a:t>nước</a:t>
            </a:r>
            <a:r>
              <a:rPr lang="en-US" dirty="0" smtClean="0">
                <a:latin typeface="Rockwell "/>
              </a:rPr>
              <a:t> </a:t>
            </a:r>
            <a:r>
              <a:rPr lang="en-US" dirty="0" err="1" smtClean="0">
                <a:latin typeface="Rockwell "/>
              </a:rPr>
              <a:t>Việt</a:t>
            </a:r>
            <a:r>
              <a:rPr lang="en-US" dirty="0" smtClean="0">
                <a:latin typeface="Rockwell "/>
              </a:rPr>
              <a:t> Nam)....</a:t>
            </a:r>
          </a:p>
          <a:p>
            <a:pPr>
              <a:lnSpc>
                <a:spcPct val="120000"/>
              </a:lnSpc>
              <a:buFont typeface="Wingdings" pitchFamily="2" charset="2"/>
              <a:buNone/>
            </a:pPr>
            <a:r>
              <a:rPr lang="en-US" dirty="0" smtClean="0">
                <a:latin typeface="Rockwell "/>
              </a:rPr>
              <a:t>		</a:t>
            </a:r>
          </a:p>
          <a:p>
            <a:pPr lvl="1">
              <a:lnSpc>
                <a:spcPct val="120000"/>
              </a:lnSpc>
            </a:pPr>
            <a:r>
              <a:rPr lang="en-US" dirty="0" err="1" smtClean="0">
                <a:latin typeface="Rockwell "/>
              </a:rPr>
              <a:t>Nghiệp</a:t>
            </a:r>
            <a:r>
              <a:rPr lang="en-US" dirty="0" smtClean="0">
                <a:latin typeface="Rockwell "/>
              </a:rPr>
              <a:t> </a:t>
            </a:r>
            <a:r>
              <a:rPr lang="en-US" dirty="0" err="1" smtClean="0">
                <a:latin typeface="Rockwell "/>
              </a:rPr>
              <a:t>vụ</a:t>
            </a:r>
            <a:r>
              <a:rPr lang="en-US" dirty="0" smtClean="0">
                <a:latin typeface="Rockwell "/>
              </a:rPr>
              <a:t> </a:t>
            </a:r>
            <a:r>
              <a:rPr lang="en-US" dirty="0" err="1" smtClean="0">
                <a:latin typeface="Rockwell "/>
              </a:rPr>
              <a:t>Nợ</a:t>
            </a:r>
            <a:endParaRPr lang="en-US" dirty="0" smtClean="0">
              <a:latin typeface="Rockwell "/>
            </a:endParaRPr>
          </a:p>
          <a:p>
            <a:pPr lvl="2">
              <a:lnSpc>
                <a:spcPct val="120000"/>
              </a:lnSpc>
            </a:pPr>
            <a:r>
              <a:rPr lang="en-US" dirty="0" smtClean="0">
                <a:latin typeface="Rockwell "/>
              </a:rPr>
              <a:t>	</a:t>
            </a:r>
            <a:r>
              <a:rPr lang="en-US" dirty="0" err="1" smtClean="0">
                <a:latin typeface="Rockwell "/>
              </a:rPr>
              <a:t>Nhận</a:t>
            </a:r>
            <a:r>
              <a:rPr lang="en-US" dirty="0" smtClean="0">
                <a:latin typeface="Rockwell "/>
              </a:rPr>
              <a:t> </a:t>
            </a:r>
            <a:r>
              <a:rPr lang="en-US" dirty="0" err="1" smtClean="0">
                <a:latin typeface="Rockwell "/>
              </a:rPr>
              <a:t>và</a:t>
            </a:r>
            <a:r>
              <a:rPr lang="en-US" dirty="0" smtClean="0">
                <a:latin typeface="Rockwell "/>
              </a:rPr>
              <a:t> </a:t>
            </a:r>
            <a:r>
              <a:rPr lang="en-US" dirty="0" err="1" smtClean="0">
                <a:latin typeface="Rockwell "/>
              </a:rPr>
              <a:t>quản</a:t>
            </a:r>
            <a:r>
              <a:rPr lang="en-US" dirty="0" smtClean="0">
                <a:latin typeface="Rockwell "/>
              </a:rPr>
              <a:t> </a:t>
            </a:r>
            <a:r>
              <a:rPr lang="en-US" dirty="0" err="1" smtClean="0">
                <a:latin typeface="Rockwell "/>
              </a:rPr>
              <a:t>lý</a:t>
            </a:r>
            <a:r>
              <a:rPr lang="en-US" dirty="0" smtClean="0">
                <a:latin typeface="Rockwell "/>
              </a:rPr>
              <a:t> </a:t>
            </a:r>
            <a:r>
              <a:rPr lang="en-US" dirty="0" err="1" smtClean="0">
                <a:latin typeface="Rockwell "/>
              </a:rPr>
              <a:t>tiền</a:t>
            </a:r>
            <a:r>
              <a:rPr lang="en-US" dirty="0" smtClean="0">
                <a:latin typeface="Rockwell "/>
              </a:rPr>
              <a:t> </a:t>
            </a:r>
            <a:r>
              <a:rPr lang="en-US" dirty="0" err="1" smtClean="0">
                <a:latin typeface="Rockwell "/>
              </a:rPr>
              <a:t>gửi</a:t>
            </a:r>
            <a:r>
              <a:rPr lang="en-US" dirty="0" smtClean="0">
                <a:latin typeface="Rockwell "/>
              </a:rPr>
              <a:t> (TG TT; TG DTBB..) </a:t>
            </a:r>
            <a:r>
              <a:rPr lang="en-US" dirty="0" err="1" smtClean="0">
                <a:latin typeface="Rockwell "/>
              </a:rPr>
              <a:t>của</a:t>
            </a:r>
            <a:r>
              <a:rPr lang="en-US" dirty="0" smtClean="0">
                <a:latin typeface="Rockwell "/>
              </a:rPr>
              <a:t> TCTD </a:t>
            </a:r>
          </a:p>
          <a:p>
            <a:pPr lvl="2">
              <a:lnSpc>
                <a:spcPct val="120000"/>
              </a:lnSpc>
            </a:pPr>
            <a:r>
              <a:rPr lang="en-US" dirty="0" smtClean="0">
                <a:latin typeface="Rockwell "/>
              </a:rPr>
              <a:t>	</a:t>
            </a:r>
            <a:r>
              <a:rPr lang="en-US" dirty="0" err="1" smtClean="0">
                <a:latin typeface="Rockwell "/>
              </a:rPr>
              <a:t>Phát</a:t>
            </a:r>
            <a:r>
              <a:rPr lang="en-US" dirty="0" smtClean="0">
                <a:latin typeface="Rockwell "/>
              </a:rPr>
              <a:t> </a:t>
            </a:r>
            <a:r>
              <a:rPr lang="en-US" dirty="0" err="1" smtClean="0">
                <a:latin typeface="Rockwell "/>
              </a:rPr>
              <a:t>hành</a:t>
            </a:r>
            <a:r>
              <a:rPr lang="en-US" dirty="0" smtClean="0">
                <a:latin typeface="Rockwell "/>
              </a:rPr>
              <a:t> </a:t>
            </a:r>
            <a:r>
              <a:rPr lang="en-US" dirty="0" err="1" smtClean="0">
                <a:latin typeface="Rockwell "/>
              </a:rPr>
              <a:t>tín</a:t>
            </a:r>
            <a:r>
              <a:rPr lang="en-US" dirty="0" smtClean="0">
                <a:latin typeface="Rockwell "/>
              </a:rPr>
              <a:t> </a:t>
            </a:r>
            <a:r>
              <a:rPr lang="en-US" dirty="0" err="1" smtClean="0">
                <a:latin typeface="Rockwell "/>
              </a:rPr>
              <a:t>phiếu</a:t>
            </a:r>
            <a:r>
              <a:rPr lang="en-US" dirty="0" smtClean="0">
                <a:latin typeface="Rockwell "/>
              </a:rPr>
              <a:t>, </a:t>
            </a:r>
            <a:r>
              <a:rPr lang="en-US" dirty="0" err="1" smtClean="0">
                <a:latin typeface="Rockwell "/>
              </a:rPr>
              <a:t>trái</a:t>
            </a:r>
            <a:r>
              <a:rPr lang="en-US" dirty="0" smtClean="0">
                <a:latin typeface="Rockwell "/>
              </a:rPr>
              <a:t> </a:t>
            </a:r>
            <a:r>
              <a:rPr lang="en-US" dirty="0" err="1" smtClean="0">
                <a:latin typeface="Rockwell "/>
              </a:rPr>
              <a:t>phiếu</a:t>
            </a:r>
            <a:r>
              <a:rPr lang="en-US" dirty="0" smtClean="0">
                <a:latin typeface="Rockwell "/>
              </a:rPr>
              <a:t> NHTW;</a:t>
            </a:r>
          </a:p>
          <a:p>
            <a:pPr lvl="2">
              <a:lnSpc>
                <a:spcPct val="120000"/>
              </a:lnSpc>
            </a:pPr>
            <a:r>
              <a:rPr lang="en-US" dirty="0" smtClean="0">
                <a:latin typeface="Rockwell "/>
              </a:rPr>
              <a:t>	</a:t>
            </a:r>
            <a:r>
              <a:rPr lang="en-US" dirty="0" err="1" smtClean="0">
                <a:latin typeface="Rockwell "/>
              </a:rPr>
              <a:t>Phát</a:t>
            </a:r>
            <a:r>
              <a:rPr lang="en-US" dirty="0" smtClean="0">
                <a:latin typeface="Rockwell "/>
              </a:rPr>
              <a:t> </a:t>
            </a:r>
            <a:r>
              <a:rPr lang="en-US" dirty="0" err="1" smtClean="0">
                <a:latin typeface="Rockwell "/>
              </a:rPr>
              <a:t>hành</a:t>
            </a:r>
            <a:r>
              <a:rPr lang="en-US" dirty="0" smtClean="0">
                <a:latin typeface="Rockwell "/>
              </a:rPr>
              <a:t> </a:t>
            </a:r>
            <a:r>
              <a:rPr lang="en-US" dirty="0" err="1" smtClean="0">
                <a:latin typeface="Rockwell "/>
              </a:rPr>
              <a:t>tiền</a:t>
            </a:r>
            <a:endParaRPr lang="en-US" dirty="0" smtClean="0">
              <a:latin typeface="Rockwell "/>
            </a:endParaRPr>
          </a:p>
          <a:p>
            <a:pPr>
              <a:lnSpc>
                <a:spcPct val="120000"/>
              </a:lnSpc>
              <a:buFont typeface="Wingdings" pitchFamily="2" charset="2"/>
              <a:buNone/>
            </a:pPr>
            <a:r>
              <a:rPr lang="en-US" dirty="0" smtClean="0">
                <a:latin typeface="Rockwell "/>
              </a:rPr>
              <a:t>		</a:t>
            </a:r>
          </a:p>
          <a:p>
            <a:pPr lvl="1">
              <a:lnSpc>
                <a:spcPct val="120000"/>
              </a:lnSpc>
            </a:pPr>
            <a:r>
              <a:rPr lang="en-US" dirty="0" err="1" smtClean="0">
                <a:latin typeface="Rockwell "/>
              </a:rPr>
              <a:t>Nghiệp</a:t>
            </a:r>
            <a:r>
              <a:rPr lang="en-US" dirty="0" smtClean="0">
                <a:latin typeface="Rockwell "/>
              </a:rPr>
              <a:t> </a:t>
            </a:r>
            <a:r>
              <a:rPr lang="en-US" dirty="0" err="1" smtClean="0">
                <a:latin typeface="Rockwell "/>
              </a:rPr>
              <a:t>vụ tài sản: </a:t>
            </a:r>
          </a:p>
          <a:p>
            <a:pPr lvl="2">
              <a:lnSpc>
                <a:spcPct val="120000"/>
              </a:lnSpc>
            </a:pPr>
            <a:r>
              <a:rPr lang="en-US" dirty="0" smtClean="0">
                <a:latin typeface="Rockwell "/>
              </a:rPr>
              <a:t>	Cho </a:t>
            </a:r>
            <a:r>
              <a:rPr lang="en-US" dirty="0" err="1" smtClean="0">
                <a:latin typeface="Rockwell "/>
              </a:rPr>
              <a:t>vay</a:t>
            </a:r>
            <a:r>
              <a:rPr lang="en-US" dirty="0" smtClean="0">
                <a:latin typeface="Rockwell "/>
              </a:rPr>
              <a:t> </a:t>
            </a:r>
            <a:r>
              <a:rPr lang="en-US" dirty="0" err="1" smtClean="0">
                <a:latin typeface="Rockwell "/>
              </a:rPr>
              <a:t>các</a:t>
            </a:r>
            <a:r>
              <a:rPr lang="en-US" dirty="0" smtClean="0">
                <a:latin typeface="Rockwell "/>
              </a:rPr>
              <a:t> TCTD </a:t>
            </a:r>
            <a:r>
              <a:rPr lang="en-US" dirty="0" err="1" smtClean="0">
                <a:latin typeface="Rockwell "/>
              </a:rPr>
              <a:t>trong</a:t>
            </a:r>
            <a:r>
              <a:rPr lang="en-US" dirty="0" smtClean="0">
                <a:latin typeface="Rockwell "/>
              </a:rPr>
              <a:t> </a:t>
            </a:r>
            <a:r>
              <a:rPr lang="en-US" dirty="0" err="1" smtClean="0">
                <a:latin typeface="Rockwell "/>
              </a:rPr>
              <a:t>nước</a:t>
            </a:r>
            <a:r>
              <a:rPr lang="en-US" dirty="0" smtClean="0">
                <a:latin typeface="Rockwell "/>
              </a:rPr>
              <a:t>;</a:t>
            </a:r>
          </a:p>
          <a:p>
            <a:pPr lvl="2">
              <a:lnSpc>
                <a:spcPct val="120000"/>
              </a:lnSpc>
            </a:pPr>
            <a:r>
              <a:rPr lang="en-US" dirty="0" smtClean="0">
                <a:latin typeface="Rockwell "/>
              </a:rPr>
              <a:t> </a:t>
            </a:r>
            <a:r>
              <a:rPr lang="en-US" dirty="0" err="1" smtClean="0">
                <a:latin typeface="Rockwell "/>
              </a:rPr>
              <a:t>Mua</a:t>
            </a:r>
            <a:r>
              <a:rPr lang="en-US" dirty="0" smtClean="0">
                <a:latin typeface="Rockwell "/>
              </a:rPr>
              <a:t>/ </a:t>
            </a:r>
            <a:r>
              <a:rPr lang="en-US" dirty="0" err="1" smtClean="0">
                <a:latin typeface="Rockwell "/>
              </a:rPr>
              <a:t>bán</a:t>
            </a:r>
            <a:r>
              <a:rPr lang="en-US" dirty="0" smtClean="0">
                <a:latin typeface="Rockwell "/>
              </a:rPr>
              <a:t> GTCG (</a:t>
            </a:r>
            <a:r>
              <a:rPr lang="en-US" dirty="0" err="1" smtClean="0">
                <a:latin typeface="Rockwell "/>
              </a:rPr>
              <a:t>trái</a:t>
            </a:r>
            <a:r>
              <a:rPr lang="en-US" dirty="0" smtClean="0">
                <a:latin typeface="Rockwell "/>
              </a:rPr>
              <a:t> </a:t>
            </a:r>
            <a:r>
              <a:rPr lang="en-US" dirty="0" err="1" smtClean="0">
                <a:latin typeface="Rockwell "/>
              </a:rPr>
              <a:t>phiếu</a:t>
            </a:r>
            <a:r>
              <a:rPr lang="en-US" dirty="0" smtClean="0">
                <a:latin typeface="Rockwell "/>
              </a:rPr>
              <a:t> KBNN; </a:t>
            </a:r>
            <a:r>
              <a:rPr lang="en-US" dirty="0" err="1" smtClean="0">
                <a:latin typeface="Rockwell "/>
              </a:rPr>
              <a:t>trái</a:t>
            </a:r>
            <a:r>
              <a:rPr lang="en-US" dirty="0" smtClean="0">
                <a:latin typeface="Rockwell "/>
              </a:rPr>
              <a:t> </a:t>
            </a:r>
            <a:r>
              <a:rPr lang="en-US" dirty="0" err="1" smtClean="0">
                <a:latin typeface="Rockwell "/>
              </a:rPr>
              <a:t>phiếu</a:t>
            </a:r>
            <a:r>
              <a:rPr lang="en-US" dirty="0" smtClean="0">
                <a:latin typeface="Rockwell "/>
              </a:rPr>
              <a:t> NHTW..) </a:t>
            </a:r>
            <a:r>
              <a:rPr lang="en-US" dirty="0" err="1" smtClean="0">
                <a:latin typeface="Rockwell "/>
              </a:rPr>
              <a:t>với</a:t>
            </a:r>
            <a:r>
              <a:rPr lang="en-US" dirty="0" smtClean="0">
                <a:latin typeface="Rockwell "/>
              </a:rPr>
              <a:t> TCTD;</a:t>
            </a:r>
          </a:p>
          <a:p>
            <a:pPr lvl="2">
              <a:lnSpc>
                <a:spcPct val="120000"/>
              </a:lnSpc>
            </a:pPr>
            <a:r>
              <a:rPr lang="en-US" dirty="0" smtClean="0">
                <a:latin typeface="Rockwell "/>
              </a:rPr>
              <a:t> </a:t>
            </a:r>
            <a:r>
              <a:rPr lang="en-US" dirty="0" err="1" smtClean="0">
                <a:latin typeface="Rockwell "/>
              </a:rPr>
              <a:t>Mua</a:t>
            </a:r>
            <a:r>
              <a:rPr lang="en-US" dirty="0" smtClean="0">
                <a:latin typeface="Rockwell "/>
              </a:rPr>
              <a:t>/ </a:t>
            </a:r>
            <a:r>
              <a:rPr lang="en-US" dirty="0" err="1" smtClean="0">
                <a:latin typeface="Rockwell "/>
              </a:rPr>
              <a:t>bán</a:t>
            </a:r>
            <a:r>
              <a:rPr lang="en-US" dirty="0" smtClean="0">
                <a:latin typeface="Rockwell "/>
              </a:rPr>
              <a:t>; </a:t>
            </a:r>
            <a:r>
              <a:rPr lang="en-US" dirty="0" err="1" smtClean="0">
                <a:latin typeface="Rockwell "/>
              </a:rPr>
              <a:t>đầu</a:t>
            </a:r>
            <a:r>
              <a:rPr lang="en-US" dirty="0" smtClean="0">
                <a:latin typeface="Rockwell "/>
              </a:rPr>
              <a:t> </a:t>
            </a:r>
            <a:r>
              <a:rPr lang="en-US" dirty="0" err="1" smtClean="0">
                <a:latin typeface="Rockwell "/>
              </a:rPr>
              <a:t>tư</a:t>
            </a:r>
            <a:r>
              <a:rPr lang="en-US" dirty="0" smtClean="0">
                <a:latin typeface="Rockwell "/>
              </a:rPr>
              <a:t> GTCG </a:t>
            </a:r>
            <a:r>
              <a:rPr lang="en-US" dirty="0" err="1" smtClean="0">
                <a:latin typeface="Rockwell "/>
              </a:rPr>
              <a:t>trên</a:t>
            </a:r>
            <a:r>
              <a:rPr lang="en-US" dirty="0" smtClean="0">
                <a:latin typeface="Rockwell "/>
              </a:rPr>
              <a:t> </a:t>
            </a:r>
            <a:r>
              <a:rPr lang="en-US" dirty="0" err="1" smtClean="0">
                <a:latin typeface="Rockwell "/>
              </a:rPr>
              <a:t>thị</a:t>
            </a:r>
            <a:r>
              <a:rPr lang="en-US" dirty="0" smtClean="0">
                <a:latin typeface="Rockwell "/>
              </a:rPr>
              <a:t> </a:t>
            </a:r>
            <a:r>
              <a:rPr lang="en-US" dirty="0" err="1" smtClean="0">
                <a:latin typeface="Rockwell "/>
              </a:rPr>
              <a:t>trường</a:t>
            </a:r>
            <a:r>
              <a:rPr lang="en-US" dirty="0" smtClean="0">
                <a:latin typeface="Rockwell "/>
              </a:rPr>
              <a:t> </a:t>
            </a:r>
            <a:r>
              <a:rPr lang="en-US" dirty="0" err="1" smtClean="0">
                <a:latin typeface="Rockwell "/>
              </a:rPr>
              <a:t>quốc</a:t>
            </a:r>
            <a:r>
              <a:rPr lang="en-US" dirty="0" smtClean="0">
                <a:latin typeface="Rockwell "/>
              </a:rPr>
              <a:t> </a:t>
            </a:r>
            <a:r>
              <a:rPr lang="en-US" dirty="0" err="1" smtClean="0">
                <a:latin typeface="Rockwell "/>
              </a:rPr>
              <a:t>tế</a:t>
            </a:r>
            <a:r>
              <a:rPr lang="en-US" dirty="0" smtClean="0">
                <a:latin typeface="Rockwell "/>
              </a:rPr>
              <a:t>;</a:t>
            </a:r>
          </a:p>
          <a:p>
            <a:pPr lvl="2">
              <a:lnSpc>
                <a:spcPct val="120000"/>
              </a:lnSpc>
            </a:pPr>
            <a:r>
              <a:rPr lang="en-US" dirty="0" smtClean="0">
                <a:latin typeface="Rockwell "/>
              </a:rPr>
              <a:t>	</a:t>
            </a:r>
            <a:r>
              <a:rPr lang="en-US" dirty="0" err="1" smtClean="0">
                <a:latin typeface="Rockwell "/>
              </a:rPr>
              <a:t>Mua</a:t>
            </a:r>
            <a:r>
              <a:rPr lang="en-US" dirty="0" smtClean="0">
                <a:latin typeface="Rockwell "/>
              </a:rPr>
              <a:t>/ </a:t>
            </a:r>
            <a:r>
              <a:rPr lang="en-US" dirty="0" err="1" smtClean="0">
                <a:latin typeface="Rockwell "/>
              </a:rPr>
              <a:t>bán</a:t>
            </a:r>
            <a:r>
              <a:rPr lang="en-US" dirty="0" smtClean="0">
                <a:latin typeface="Rockwell "/>
              </a:rPr>
              <a:t> </a:t>
            </a:r>
            <a:r>
              <a:rPr lang="en-US" dirty="0" err="1" smtClean="0">
                <a:latin typeface="Rockwell "/>
              </a:rPr>
              <a:t>ngoại</a:t>
            </a:r>
            <a:r>
              <a:rPr lang="en-US" dirty="0" smtClean="0">
                <a:latin typeface="Rockwell "/>
              </a:rPr>
              <a:t> </a:t>
            </a:r>
            <a:r>
              <a:rPr lang="en-US" dirty="0" err="1" smtClean="0">
                <a:latin typeface="Rockwell "/>
              </a:rPr>
              <a:t>tệ</a:t>
            </a:r>
            <a:r>
              <a:rPr lang="en-US" dirty="0" smtClean="0">
                <a:latin typeface="Rockwell "/>
              </a:rPr>
              <a:t> </a:t>
            </a:r>
            <a:r>
              <a:rPr lang="en-US" dirty="0" err="1" smtClean="0">
                <a:latin typeface="Rockwell "/>
              </a:rPr>
              <a:t>với</a:t>
            </a:r>
            <a:r>
              <a:rPr lang="en-US" dirty="0" smtClean="0">
                <a:latin typeface="Rockwell "/>
              </a:rPr>
              <a:t> </a:t>
            </a:r>
            <a:r>
              <a:rPr lang="en-US" dirty="0" err="1" smtClean="0">
                <a:latin typeface="Rockwell "/>
              </a:rPr>
              <a:t>các</a:t>
            </a:r>
            <a:r>
              <a:rPr lang="en-US" dirty="0" smtClean="0">
                <a:latin typeface="Rockwell "/>
              </a:rPr>
              <a:t> TCTD </a:t>
            </a:r>
            <a:r>
              <a:rPr lang="en-US" dirty="0" err="1" smtClean="0">
                <a:latin typeface="Rockwell "/>
              </a:rPr>
              <a:t>trong</a:t>
            </a:r>
            <a:r>
              <a:rPr lang="en-US" dirty="0" smtClean="0">
                <a:latin typeface="Rockwell "/>
              </a:rPr>
              <a:t> </a:t>
            </a:r>
            <a:r>
              <a:rPr lang="en-US" dirty="0" err="1" smtClean="0">
                <a:latin typeface="Rockwell "/>
              </a:rPr>
              <a:t>nước</a:t>
            </a:r>
            <a:r>
              <a:rPr lang="en-US" dirty="0" smtClean="0">
                <a:latin typeface="Rockwell "/>
              </a:rPr>
              <a:t>;</a:t>
            </a:r>
          </a:p>
          <a:p>
            <a:pPr lvl="2">
              <a:lnSpc>
                <a:spcPct val="120000"/>
              </a:lnSpc>
            </a:pPr>
            <a:r>
              <a:rPr lang="en-US" dirty="0" smtClean="0">
                <a:latin typeface="Rockwell "/>
              </a:rPr>
              <a:t>	</a:t>
            </a:r>
            <a:r>
              <a:rPr lang="en-US" dirty="0" err="1" smtClean="0">
                <a:latin typeface="Rockwell "/>
              </a:rPr>
              <a:t>Mua</a:t>
            </a:r>
            <a:r>
              <a:rPr lang="en-US" dirty="0" smtClean="0">
                <a:latin typeface="Rockwell "/>
              </a:rPr>
              <a:t>/ </a:t>
            </a:r>
            <a:r>
              <a:rPr lang="en-US" dirty="0" err="1" smtClean="0">
                <a:latin typeface="Rockwell "/>
              </a:rPr>
              <a:t>bán</a:t>
            </a:r>
            <a:r>
              <a:rPr lang="en-US" dirty="0" smtClean="0">
                <a:latin typeface="Rockwell "/>
              </a:rPr>
              <a:t> </a:t>
            </a:r>
            <a:r>
              <a:rPr lang="en-US" dirty="0" err="1" smtClean="0">
                <a:latin typeface="Rockwell "/>
              </a:rPr>
              <a:t>ngoại</a:t>
            </a:r>
            <a:r>
              <a:rPr lang="en-US" dirty="0" smtClean="0">
                <a:latin typeface="Rockwell "/>
              </a:rPr>
              <a:t> </a:t>
            </a:r>
            <a:r>
              <a:rPr lang="en-US" dirty="0" err="1" smtClean="0">
                <a:latin typeface="Rockwell "/>
              </a:rPr>
              <a:t>tệ</a:t>
            </a:r>
            <a:r>
              <a:rPr lang="en-US" dirty="0" smtClean="0">
                <a:latin typeface="Rockwell "/>
              </a:rPr>
              <a:t> </a:t>
            </a:r>
            <a:r>
              <a:rPr lang="en-US" dirty="0" err="1" smtClean="0">
                <a:latin typeface="Rockwell "/>
              </a:rPr>
              <a:t>trên</a:t>
            </a:r>
            <a:r>
              <a:rPr lang="en-US" dirty="0" smtClean="0">
                <a:latin typeface="Rockwell "/>
              </a:rPr>
              <a:t> </a:t>
            </a:r>
            <a:r>
              <a:rPr lang="en-US" dirty="0" err="1" smtClean="0">
                <a:latin typeface="Rockwell "/>
              </a:rPr>
              <a:t>thị</a:t>
            </a:r>
            <a:r>
              <a:rPr lang="en-US" dirty="0" smtClean="0">
                <a:latin typeface="Rockwell "/>
              </a:rPr>
              <a:t> </a:t>
            </a:r>
            <a:r>
              <a:rPr lang="en-US" dirty="0" err="1" smtClean="0">
                <a:latin typeface="Rockwell "/>
              </a:rPr>
              <a:t>trường</a:t>
            </a:r>
            <a:r>
              <a:rPr lang="en-US" dirty="0" smtClean="0">
                <a:latin typeface="Rockwell "/>
              </a:rPr>
              <a:t> </a:t>
            </a:r>
            <a:r>
              <a:rPr lang="en-US" dirty="0" err="1" smtClean="0">
                <a:latin typeface="Rockwell "/>
              </a:rPr>
              <a:t>quốc</a:t>
            </a:r>
            <a:r>
              <a:rPr lang="en-US" dirty="0" smtClean="0">
                <a:latin typeface="Rockwell "/>
              </a:rPr>
              <a:t> </a:t>
            </a:r>
            <a:r>
              <a:rPr lang="en-US" dirty="0" err="1" smtClean="0">
                <a:latin typeface="Rockwell "/>
              </a:rPr>
              <a:t>tế</a:t>
            </a:r>
            <a:endParaRPr lang="en-US" dirty="0" smtClean="0">
              <a:latin typeface="Rockwell "/>
            </a:endParaRPr>
          </a:p>
          <a:p>
            <a:pPr lvl="2">
              <a:lnSpc>
                <a:spcPct val="120000"/>
              </a:lnSpc>
            </a:pPr>
            <a:endParaRPr lang="en-US" dirty="0" smtClean="0">
              <a:latin typeface="Rockwell "/>
            </a:endParaRPr>
          </a:p>
          <a:p>
            <a:pPr lvl="1">
              <a:lnSpc>
                <a:spcPct val="120000"/>
              </a:lnSpc>
            </a:pPr>
            <a:r>
              <a:rPr lang="en-US" dirty="0" err="1" smtClean="0">
                <a:latin typeface="Rockwell "/>
              </a:rPr>
              <a:t>Dịch</a:t>
            </a:r>
            <a:r>
              <a:rPr lang="en-US" dirty="0" smtClean="0">
                <a:latin typeface="Rockwell "/>
              </a:rPr>
              <a:t> </a:t>
            </a:r>
            <a:r>
              <a:rPr lang="en-US" dirty="0" err="1" smtClean="0">
                <a:latin typeface="Rockwell "/>
              </a:rPr>
              <a:t>vụ</a:t>
            </a:r>
            <a:r>
              <a:rPr lang="en-US" dirty="0" smtClean="0">
                <a:latin typeface="Rockwell "/>
              </a:rPr>
              <a:t> </a:t>
            </a:r>
            <a:r>
              <a:rPr lang="en-US" dirty="0" err="1" smtClean="0">
                <a:latin typeface="Rockwell "/>
              </a:rPr>
              <a:t>thanh</a:t>
            </a:r>
            <a:r>
              <a:rPr lang="en-US" dirty="0" smtClean="0">
                <a:latin typeface="Rockwell "/>
              </a:rPr>
              <a:t> </a:t>
            </a:r>
            <a:r>
              <a:rPr lang="en-US" dirty="0" err="1" smtClean="0">
                <a:latin typeface="Rockwell "/>
              </a:rPr>
              <a:t>toán</a:t>
            </a:r>
            <a:r>
              <a:rPr lang="en-US" dirty="0" smtClean="0">
                <a:latin typeface="Rockwell "/>
              </a:rPr>
              <a:t>; </a:t>
            </a:r>
            <a:r>
              <a:rPr lang="en-US" dirty="0" err="1" smtClean="0">
                <a:latin typeface="Rockwell "/>
              </a:rPr>
              <a:t>dịch</a:t>
            </a:r>
            <a:r>
              <a:rPr lang="en-US" dirty="0" smtClean="0">
                <a:latin typeface="Rockwell "/>
              </a:rPr>
              <a:t> </a:t>
            </a:r>
            <a:r>
              <a:rPr lang="en-US" dirty="0" err="1" smtClean="0">
                <a:latin typeface="Rockwell "/>
              </a:rPr>
              <a:t>vụ</a:t>
            </a:r>
            <a:r>
              <a:rPr lang="en-US" dirty="0" smtClean="0">
                <a:latin typeface="Rockwell "/>
              </a:rPr>
              <a:t> </a:t>
            </a:r>
            <a:r>
              <a:rPr lang="en-US" dirty="0" err="1" smtClean="0">
                <a:latin typeface="Rockwell "/>
              </a:rPr>
              <a:t>khác</a:t>
            </a:r>
            <a:endParaRPr lang="en-US" dirty="0" smtClean="0">
              <a:latin typeface="Rockwell "/>
            </a:endParaRPr>
          </a:p>
          <a:p>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Khái</a:t>
            </a:r>
            <a:r>
              <a:rPr lang="en-US" dirty="0" smtClean="0"/>
              <a:t> </a:t>
            </a:r>
            <a:r>
              <a:rPr lang="en-US" dirty="0" err="1" smtClean="0"/>
              <a:t>niệm</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9" name="Content Placeholder 8"/>
          <p:cNvSpPr>
            <a:spLocks noGrp="1"/>
          </p:cNvSpPr>
          <p:nvPr>
            <p:ph idx="1"/>
          </p:nvPr>
        </p:nvSpPr>
        <p:spPr/>
        <p:txBody>
          <a:bodyPr>
            <a:normAutofit fontScale="92500" lnSpcReduction="20000"/>
          </a:bodyPr>
          <a:lstStyle/>
          <a:p>
            <a:r>
              <a:rPr lang="vi-VN" b="1" dirty="0" smtClean="0">
                <a:latin typeface="Rockwell "/>
              </a:rPr>
              <a:t>Kế toán ngân hàng </a:t>
            </a:r>
            <a:r>
              <a:rPr lang="vi-VN" dirty="0" smtClean="0">
                <a:latin typeface="Rockwell "/>
              </a:rPr>
              <a:t>là việc thu thập, ghi chép, xử lý, phân tích các nghiệp vụ kinh tế, tài chính về hoạt động tiền tệ, tín dụng và dịch vụ ngân hàng dưới hình thức chủ yếu là giá trị để phản ánh, kiểm tra toàn bộ hoạt động kinh doanh của đơn vị ngân hàng, đồng thời cung cấp thông tin cần thiết phục vụ cho công tác quản lý hoạt động tiền tệ ngân hàng ở tầm vĩ mô và vi mô, cung cấp thông tin cho các tổ chức, cá nhân theo qui định của Pháp luật</a:t>
            </a:r>
            <a:r>
              <a:rPr lang="en-US" dirty="0" smtClean="0">
                <a:latin typeface="Rockwell "/>
              </a:rPr>
              <a:t>.</a:t>
            </a:r>
            <a:endParaRPr lang="vi-VN" dirty="0" smtClean="0">
              <a:latin typeface="Rockwell "/>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err="1" smtClean="0"/>
              <a:t>Khái</a:t>
            </a:r>
            <a:r>
              <a:rPr lang="en-US" dirty="0" smtClean="0"/>
              <a:t> </a:t>
            </a:r>
            <a:r>
              <a:rPr lang="en-US" dirty="0" err="1" smtClean="0"/>
              <a:t>niệm</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graphicFrame>
        <p:nvGraphicFramePr>
          <p:cNvPr id="4" name="Content Placeholder 3"/>
          <p:cNvGraphicFramePr>
            <a:graphicFrameLocks noGrp="1"/>
          </p:cNvGraphicFramePr>
          <p:nvPr>
            <p:ph idx="1"/>
          </p:nvPr>
        </p:nvGraphicFramePr>
        <p:xfrm>
          <a:off x="457200" y="1646238"/>
          <a:ext cx="35052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8" name="Content Placeholder 3"/>
          <p:cNvGraphicFramePr>
            <a:graphicFrameLocks/>
          </p:cNvGraphicFramePr>
          <p:nvPr/>
        </p:nvGraphicFramePr>
        <p:xfrm>
          <a:off x="5257800" y="1524000"/>
          <a:ext cx="3505200" cy="460216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Phân</a:t>
            </a:r>
            <a:r>
              <a:rPr lang="en-US" dirty="0" smtClean="0"/>
              <a:t> </a:t>
            </a:r>
            <a:r>
              <a:rPr lang="en-US" dirty="0" err="1" smtClean="0"/>
              <a:t>biệt</a:t>
            </a:r>
            <a:r>
              <a:rPr lang="en-US" dirty="0" smtClean="0"/>
              <a:t> </a:t>
            </a:r>
            <a:r>
              <a:rPr lang="en-US" dirty="0" err="1" smtClean="0"/>
              <a:t>kế</a:t>
            </a:r>
            <a:r>
              <a:rPr lang="en-US" dirty="0" smtClean="0"/>
              <a:t> </a:t>
            </a:r>
            <a:r>
              <a:rPr lang="en-US" dirty="0" err="1" smtClean="0"/>
              <a:t>toán</a:t>
            </a:r>
            <a:r>
              <a:rPr lang="en-US" dirty="0" smtClean="0"/>
              <a:t> </a:t>
            </a:r>
            <a:r>
              <a:rPr lang="en-US" dirty="0" err="1" smtClean="0"/>
              <a:t>quản</a:t>
            </a:r>
            <a:r>
              <a:rPr lang="en-US" dirty="0" smtClean="0"/>
              <a:t> </a:t>
            </a:r>
            <a:r>
              <a:rPr lang="en-US" dirty="0" err="1" smtClean="0"/>
              <a:t>trị</a:t>
            </a:r>
            <a:r>
              <a:rPr lang="en-US" dirty="0" smtClean="0"/>
              <a:t> </a:t>
            </a:r>
            <a:r>
              <a:rPr lang="en-US" dirty="0" err="1" smtClean="0"/>
              <a:t>và</a:t>
            </a:r>
            <a:r>
              <a:rPr lang="en-US" dirty="0" smtClean="0"/>
              <a:t/>
            </a:r>
            <a:br>
              <a:rPr lang="en-US" dirty="0" smtClean="0"/>
            </a:br>
            <a:r>
              <a:rPr lang="en-US" dirty="0" smtClean="0"/>
              <a:t> </a:t>
            </a:r>
            <a:r>
              <a:rPr lang="en-US" dirty="0" err="1" smtClean="0"/>
              <a:t>kế</a:t>
            </a:r>
            <a:r>
              <a:rPr lang="en-US" dirty="0" smtClean="0"/>
              <a:t> </a:t>
            </a:r>
            <a:r>
              <a:rPr lang="en-US" dirty="0" err="1" smtClean="0"/>
              <a:t>toán</a:t>
            </a:r>
            <a:r>
              <a:rPr lang="en-US" dirty="0" smtClean="0"/>
              <a:t> </a:t>
            </a:r>
            <a:r>
              <a:rPr lang="en-US" dirty="0" err="1" smtClean="0"/>
              <a:t>tài</a:t>
            </a:r>
            <a:r>
              <a:rPr lang="en-US" dirty="0" smtClean="0"/>
              <a:t> </a:t>
            </a:r>
            <a:r>
              <a:rPr lang="en-US" dirty="0" err="1" smtClean="0"/>
              <a:t>chính</a:t>
            </a:r>
            <a:endParaRPr lang="en-US" dirty="0"/>
          </a:p>
        </p:txBody>
      </p:sp>
      <p:grpSp>
        <p:nvGrpSpPr>
          <p:cNvPr id="6" name="Group 3"/>
          <p:cNvGrpSpPr>
            <a:grpSpLocks noGrp="1"/>
          </p:cNvGrpSpPr>
          <p:nvPr>
            <p:ph idx="1"/>
          </p:nvPr>
        </p:nvGrpSpPr>
        <p:grpSpPr bwMode="auto">
          <a:xfrm>
            <a:off x="457200" y="1646238"/>
            <a:ext cx="8229600" cy="4525962"/>
            <a:chOff x="518" y="1152"/>
            <a:chExt cx="4848" cy="2976"/>
          </a:xfrm>
        </p:grpSpPr>
        <p:sp>
          <p:nvSpPr>
            <p:cNvPr id="7" name="Line 4"/>
            <p:cNvSpPr>
              <a:spLocks noChangeShapeType="1"/>
            </p:cNvSpPr>
            <p:nvPr/>
          </p:nvSpPr>
          <p:spPr bwMode="auto">
            <a:xfrm>
              <a:off x="518" y="1152"/>
              <a:ext cx="0" cy="2976"/>
            </a:xfrm>
            <a:prstGeom prst="line">
              <a:avLst/>
            </a:prstGeom>
            <a:noFill/>
            <a:ln w="9525">
              <a:solidFill>
                <a:schemeClr val="tx1"/>
              </a:solidFill>
              <a:round/>
              <a:headEnd/>
              <a:tailEnd/>
            </a:ln>
            <a:effectLst/>
          </p:spPr>
          <p:txBody>
            <a:bodyPr wrap="none" lIns="0" anchor="ctr">
              <a:spAutoFit/>
            </a:bodyPr>
            <a:lstStyle/>
            <a:p>
              <a:endParaRPr lang="en-US"/>
            </a:p>
          </p:txBody>
        </p:sp>
        <p:sp>
          <p:nvSpPr>
            <p:cNvPr id="8" name="Line 5"/>
            <p:cNvSpPr>
              <a:spLocks noChangeShapeType="1"/>
            </p:cNvSpPr>
            <p:nvPr/>
          </p:nvSpPr>
          <p:spPr bwMode="auto">
            <a:xfrm>
              <a:off x="518" y="4128"/>
              <a:ext cx="4848" cy="0"/>
            </a:xfrm>
            <a:prstGeom prst="line">
              <a:avLst/>
            </a:prstGeom>
            <a:noFill/>
            <a:ln w="9525">
              <a:solidFill>
                <a:schemeClr val="tx1"/>
              </a:solidFill>
              <a:round/>
              <a:headEnd/>
              <a:tailEnd/>
            </a:ln>
            <a:effectLst/>
          </p:spPr>
          <p:txBody>
            <a:bodyPr lIns="0" anchor="ctr">
              <a:spAutoFit/>
            </a:bodyPr>
            <a:lstStyle/>
            <a:p>
              <a:endParaRPr lang="en-US"/>
            </a:p>
          </p:txBody>
        </p:sp>
        <p:sp>
          <p:nvSpPr>
            <p:cNvPr id="9" name="Line 6"/>
            <p:cNvSpPr>
              <a:spLocks noChangeShapeType="1"/>
            </p:cNvSpPr>
            <p:nvPr/>
          </p:nvSpPr>
          <p:spPr bwMode="auto">
            <a:xfrm flipV="1">
              <a:off x="5366" y="1152"/>
              <a:ext cx="0" cy="2976"/>
            </a:xfrm>
            <a:prstGeom prst="line">
              <a:avLst/>
            </a:prstGeom>
            <a:noFill/>
            <a:ln w="9525">
              <a:solidFill>
                <a:schemeClr val="tx1"/>
              </a:solidFill>
              <a:round/>
              <a:headEnd/>
              <a:tailEnd/>
            </a:ln>
            <a:effectLst/>
          </p:spPr>
          <p:txBody>
            <a:bodyPr lIns="0" anchor="ctr">
              <a:spAutoFit/>
            </a:bodyPr>
            <a:lstStyle/>
            <a:p>
              <a:endParaRPr lang="en-US"/>
            </a:p>
          </p:txBody>
        </p:sp>
        <p:sp>
          <p:nvSpPr>
            <p:cNvPr id="10" name="Line 7"/>
            <p:cNvSpPr>
              <a:spLocks noChangeShapeType="1"/>
            </p:cNvSpPr>
            <p:nvPr/>
          </p:nvSpPr>
          <p:spPr bwMode="auto">
            <a:xfrm>
              <a:off x="518" y="1152"/>
              <a:ext cx="4848" cy="0"/>
            </a:xfrm>
            <a:prstGeom prst="line">
              <a:avLst/>
            </a:prstGeom>
            <a:noFill/>
            <a:ln w="9525">
              <a:solidFill>
                <a:schemeClr val="tx1"/>
              </a:solidFill>
              <a:round/>
              <a:headEnd/>
              <a:tailEnd/>
            </a:ln>
            <a:effectLst/>
          </p:spPr>
          <p:txBody>
            <a:bodyPr lIns="0" anchor="ctr">
              <a:spAutoFit/>
            </a:bodyPr>
            <a:lstStyle/>
            <a:p>
              <a:endParaRPr lang="en-US"/>
            </a:p>
          </p:txBody>
        </p:sp>
        <p:sp>
          <p:nvSpPr>
            <p:cNvPr id="11" name="Line 8"/>
            <p:cNvSpPr>
              <a:spLocks noChangeShapeType="1"/>
            </p:cNvSpPr>
            <p:nvPr/>
          </p:nvSpPr>
          <p:spPr bwMode="auto">
            <a:xfrm>
              <a:off x="1286" y="1152"/>
              <a:ext cx="0" cy="2976"/>
            </a:xfrm>
            <a:prstGeom prst="line">
              <a:avLst/>
            </a:prstGeom>
            <a:noFill/>
            <a:ln w="9525">
              <a:solidFill>
                <a:schemeClr val="tx1"/>
              </a:solidFill>
              <a:round/>
              <a:headEnd/>
              <a:tailEnd/>
            </a:ln>
            <a:effectLst/>
          </p:spPr>
          <p:txBody>
            <a:bodyPr wrap="none" lIns="0" anchor="ctr">
              <a:spAutoFit/>
            </a:bodyPr>
            <a:lstStyle/>
            <a:p>
              <a:endParaRPr lang="en-US"/>
            </a:p>
          </p:txBody>
        </p:sp>
        <p:sp>
          <p:nvSpPr>
            <p:cNvPr id="12" name="Line 9"/>
            <p:cNvSpPr>
              <a:spLocks noChangeShapeType="1"/>
            </p:cNvSpPr>
            <p:nvPr/>
          </p:nvSpPr>
          <p:spPr bwMode="auto">
            <a:xfrm>
              <a:off x="3302" y="1152"/>
              <a:ext cx="0" cy="2976"/>
            </a:xfrm>
            <a:prstGeom prst="line">
              <a:avLst/>
            </a:prstGeom>
            <a:noFill/>
            <a:ln w="9525">
              <a:solidFill>
                <a:schemeClr val="tx1"/>
              </a:solidFill>
              <a:round/>
              <a:headEnd/>
              <a:tailEnd/>
            </a:ln>
            <a:effectLst/>
          </p:spPr>
          <p:txBody>
            <a:bodyPr wrap="none" lIns="0" anchor="ctr">
              <a:spAutoFit/>
            </a:bodyPr>
            <a:lstStyle/>
            <a:p>
              <a:endParaRPr lang="en-US"/>
            </a:p>
          </p:txBody>
        </p:sp>
        <p:sp>
          <p:nvSpPr>
            <p:cNvPr id="13" name="Line 10"/>
            <p:cNvSpPr>
              <a:spLocks noChangeShapeType="1"/>
            </p:cNvSpPr>
            <p:nvPr/>
          </p:nvSpPr>
          <p:spPr bwMode="auto">
            <a:xfrm>
              <a:off x="518" y="2736"/>
              <a:ext cx="4848" cy="0"/>
            </a:xfrm>
            <a:prstGeom prst="line">
              <a:avLst/>
            </a:prstGeom>
            <a:noFill/>
            <a:ln w="9525">
              <a:solidFill>
                <a:schemeClr val="tx1"/>
              </a:solidFill>
              <a:round/>
              <a:headEnd/>
              <a:tailEnd/>
            </a:ln>
            <a:effectLst/>
          </p:spPr>
          <p:txBody>
            <a:bodyPr lIns="0" anchor="ctr">
              <a:spAutoFit/>
            </a:bodyPr>
            <a:lstStyle/>
            <a:p>
              <a:endParaRPr lang="en-US"/>
            </a:p>
          </p:txBody>
        </p:sp>
        <p:sp>
          <p:nvSpPr>
            <p:cNvPr id="14" name="Line 11"/>
            <p:cNvSpPr>
              <a:spLocks noChangeShapeType="1"/>
            </p:cNvSpPr>
            <p:nvPr/>
          </p:nvSpPr>
          <p:spPr bwMode="auto">
            <a:xfrm>
              <a:off x="518" y="2112"/>
              <a:ext cx="4848" cy="0"/>
            </a:xfrm>
            <a:prstGeom prst="line">
              <a:avLst/>
            </a:prstGeom>
            <a:noFill/>
            <a:ln w="9525">
              <a:solidFill>
                <a:schemeClr val="tx1"/>
              </a:solidFill>
              <a:round/>
              <a:headEnd/>
              <a:tailEnd/>
            </a:ln>
            <a:effectLst/>
          </p:spPr>
          <p:txBody>
            <a:bodyPr lIns="0" anchor="ctr">
              <a:spAutoFit/>
            </a:bodyPr>
            <a:lstStyle/>
            <a:p>
              <a:endParaRPr lang="en-US"/>
            </a:p>
          </p:txBody>
        </p:sp>
        <p:sp>
          <p:nvSpPr>
            <p:cNvPr id="15" name="Line 12"/>
            <p:cNvSpPr>
              <a:spLocks noChangeShapeType="1"/>
            </p:cNvSpPr>
            <p:nvPr/>
          </p:nvSpPr>
          <p:spPr bwMode="auto">
            <a:xfrm>
              <a:off x="518" y="3456"/>
              <a:ext cx="4848" cy="0"/>
            </a:xfrm>
            <a:prstGeom prst="line">
              <a:avLst/>
            </a:prstGeom>
            <a:noFill/>
            <a:ln w="9525">
              <a:solidFill>
                <a:schemeClr val="tx1"/>
              </a:solidFill>
              <a:round/>
              <a:headEnd/>
              <a:tailEnd/>
            </a:ln>
            <a:effectLst/>
          </p:spPr>
          <p:txBody>
            <a:bodyPr lIns="0" anchor="ctr">
              <a:spAutoFit/>
            </a:bodyPr>
            <a:lstStyle/>
            <a:p>
              <a:endParaRPr lang="en-US"/>
            </a:p>
          </p:txBody>
        </p:sp>
        <p:sp>
          <p:nvSpPr>
            <p:cNvPr id="16" name="Line 13"/>
            <p:cNvSpPr>
              <a:spLocks noChangeShapeType="1"/>
            </p:cNvSpPr>
            <p:nvPr/>
          </p:nvSpPr>
          <p:spPr bwMode="auto">
            <a:xfrm>
              <a:off x="518" y="1488"/>
              <a:ext cx="4848" cy="0"/>
            </a:xfrm>
            <a:prstGeom prst="line">
              <a:avLst/>
            </a:prstGeom>
            <a:noFill/>
            <a:ln w="9525">
              <a:solidFill>
                <a:schemeClr val="tx1"/>
              </a:solidFill>
              <a:round/>
              <a:headEnd/>
              <a:tailEnd/>
            </a:ln>
            <a:effectLst/>
          </p:spPr>
          <p:txBody>
            <a:bodyPr lIns="0" anchor="ctr">
              <a:spAutoFit/>
            </a:bodyPr>
            <a:lstStyle/>
            <a:p>
              <a:endParaRPr lang="en-US"/>
            </a:p>
          </p:txBody>
        </p:sp>
        <p:sp>
          <p:nvSpPr>
            <p:cNvPr id="17" name="Text Box 14"/>
            <p:cNvSpPr txBox="1">
              <a:spLocks noChangeArrowheads="1"/>
            </p:cNvSpPr>
            <p:nvPr/>
          </p:nvSpPr>
          <p:spPr bwMode="auto">
            <a:xfrm>
              <a:off x="1773" y="1174"/>
              <a:ext cx="1325" cy="310"/>
            </a:xfrm>
            <a:prstGeom prst="rect">
              <a:avLst/>
            </a:prstGeom>
            <a:noFill/>
            <a:ln w="9525">
              <a:noFill/>
              <a:miter lim="800000"/>
              <a:headEnd/>
              <a:tailEnd/>
            </a:ln>
            <a:effectLst/>
          </p:spPr>
          <p:txBody>
            <a:bodyPr wrap="none" lIns="0">
              <a:spAutoFit/>
            </a:bodyPr>
            <a:lstStyle/>
            <a:p>
              <a:pPr algn="l"/>
              <a:r>
                <a:rPr lang="en-US" sz="2400">
                  <a:latin typeface=".VnArial" pitchFamily="34" charset="0"/>
                </a:rPr>
                <a:t>   </a:t>
              </a:r>
              <a:r>
                <a:rPr lang="en-US" b="1">
                  <a:latin typeface=".VnArial" pitchFamily="34" charset="0"/>
                </a:rPr>
                <a:t>KÕ to¸n tµi chÝnh</a:t>
              </a:r>
              <a:endParaRPr lang="en-US" sz="2400" b="1">
                <a:latin typeface=".VnArial" pitchFamily="34" charset="0"/>
              </a:endParaRPr>
            </a:p>
          </p:txBody>
        </p:sp>
        <p:sp>
          <p:nvSpPr>
            <p:cNvPr id="18" name="Text Box 15"/>
            <p:cNvSpPr txBox="1">
              <a:spLocks noChangeArrowheads="1"/>
            </p:cNvSpPr>
            <p:nvPr/>
          </p:nvSpPr>
          <p:spPr bwMode="auto">
            <a:xfrm>
              <a:off x="3908" y="1222"/>
              <a:ext cx="1110" cy="249"/>
            </a:xfrm>
            <a:prstGeom prst="rect">
              <a:avLst/>
            </a:prstGeom>
            <a:noFill/>
            <a:ln w="9525">
              <a:noFill/>
              <a:miter lim="800000"/>
              <a:headEnd/>
              <a:tailEnd/>
            </a:ln>
            <a:effectLst/>
          </p:spPr>
          <p:txBody>
            <a:bodyPr wrap="none" lIns="0">
              <a:spAutoFit/>
            </a:bodyPr>
            <a:lstStyle/>
            <a:p>
              <a:pPr algn="l"/>
              <a:r>
                <a:rPr lang="en-US" b="1">
                  <a:latin typeface=".VnArial" pitchFamily="34" charset="0"/>
                </a:rPr>
                <a:t>KÕ to¸n qu¶n trÞ</a:t>
              </a:r>
              <a:endParaRPr lang="en-US" sz="2400" b="1">
                <a:latin typeface=".VnArial" pitchFamily="34" charset="0"/>
              </a:endParaRPr>
            </a:p>
          </p:txBody>
        </p:sp>
        <p:sp>
          <p:nvSpPr>
            <p:cNvPr id="19" name="Text Box 16"/>
            <p:cNvSpPr txBox="1">
              <a:spLocks noChangeArrowheads="1"/>
            </p:cNvSpPr>
            <p:nvPr/>
          </p:nvSpPr>
          <p:spPr bwMode="auto">
            <a:xfrm>
              <a:off x="662" y="1632"/>
              <a:ext cx="556" cy="249"/>
            </a:xfrm>
            <a:prstGeom prst="rect">
              <a:avLst/>
            </a:prstGeom>
            <a:noFill/>
            <a:ln w="9525">
              <a:noFill/>
              <a:miter lim="800000"/>
              <a:headEnd/>
              <a:tailEnd/>
            </a:ln>
            <a:effectLst/>
          </p:spPr>
          <p:txBody>
            <a:bodyPr wrap="none" lIns="0">
              <a:spAutoFit/>
            </a:bodyPr>
            <a:lstStyle/>
            <a:p>
              <a:pPr algn="l"/>
              <a:r>
                <a:rPr lang="en-US">
                  <a:latin typeface=".VnArial" pitchFamily="34" charset="0"/>
                </a:rPr>
                <a:t>Ph¹m vi</a:t>
              </a:r>
              <a:endParaRPr lang="en-US" sz="2400">
                <a:latin typeface=".VnArial" pitchFamily="34" charset="0"/>
              </a:endParaRPr>
            </a:p>
          </p:txBody>
        </p:sp>
        <p:sp>
          <p:nvSpPr>
            <p:cNvPr id="20" name="Text Box 17"/>
            <p:cNvSpPr txBox="1">
              <a:spLocks noChangeArrowheads="1"/>
            </p:cNvSpPr>
            <p:nvPr/>
          </p:nvSpPr>
          <p:spPr bwMode="auto">
            <a:xfrm>
              <a:off x="1478" y="1632"/>
              <a:ext cx="1664" cy="249"/>
            </a:xfrm>
            <a:prstGeom prst="rect">
              <a:avLst/>
            </a:prstGeom>
            <a:noFill/>
            <a:ln w="9525">
              <a:noFill/>
              <a:miter lim="800000"/>
              <a:headEnd/>
              <a:tailEnd/>
            </a:ln>
            <a:effectLst/>
          </p:spPr>
          <p:txBody>
            <a:bodyPr wrap="none" lIns="0">
              <a:spAutoFit/>
            </a:bodyPr>
            <a:lstStyle/>
            <a:p>
              <a:pPr algn="l"/>
              <a:r>
                <a:rPr lang="en-US">
                  <a:latin typeface=".VnArial" pitchFamily="34" charset="0"/>
                </a:rPr>
                <a:t>Toµn bé ®èi t­îng kÕ to¸n</a:t>
              </a:r>
              <a:endParaRPr lang="en-US" sz="2400">
                <a:latin typeface=".VnArial" pitchFamily="34" charset="0"/>
              </a:endParaRPr>
            </a:p>
          </p:txBody>
        </p:sp>
        <p:sp>
          <p:nvSpPr>
            <p:cNvPr id="21" name="Text Box 18"/>
            <p:cNvSpPr txBox="1">
              <a:spLocks noChangeArrowheads="1"/>
            </p:cNvSpPr>
            <p:nvPr/>
          </p:nvSpPr>
          <p:spPr bwMode="auto">
            <a:xfrm>
              <a:off x="3350" y="1488"/>
              <a:ext cx="1995" cy="623"/>
            </a:xfrm>
            <a:prstGeom prst="rect">
              <a:avLst/>
            </a:prstGeom>
            <a:noFill/>
            <a:ln w="9525">
              <a:noFill/>
              <a:miter lim="800000"/>
              <a:headEnd/>
              <a:tailEnd/>
            </a:ln>
            <a:effectLst/>
          </p:spPr>
          <p:txBody>
            <a:bodyPr wrap="none" lIns="0">
              <a:spAutoFit/>
            </a:bodyPr>
            <a:lstStyle/>
            <a:p>
              <a:pPr algn="just"/>
              <a:r>
                <a:rPr lang="en-US">
                  <a:latin typeface=".VnArial" pitchFamily="34" charset="0"/>
                </a:rPr>
                <a:t>Kh«ng nhÊt thiÕt bao trïm toµn </a:t>
              </a:r>
            </a:p>
            <a:p>
              <a:pPr algn="just"/>
              <a:r>
                <a:rPr lang="en-US">
                  <a:latin typeface=".VnArial" pitchFamily="34" charset="0"/>
                </a:rPr>
                <a:t>bé ®èi t­îng kÕ to¸n, chØ phôc </a:t>
              </a:r>
            </a:p>
            <a:p>
              <a:pPr algn="just"/>
              <a:r>
                <a:rPr lang="en-US">
                  <a:latin typeface=".VnArial" pitchFamily="34" charset="0"/>
                </a:rPr>
                <a:t>vô nhu cÇu Ban qu¶n trÞ</a:t>
              </a:r>
            </a:p>
          </p:txBody>
        </p:sp>
        <p:sp>
          <p:nvSpPr>
            <p:cNvPr id="22" name="Text Box 19"/>
            <p:cNvSpPr txBox="1">
              <a:spLocks noChangeArrowheads="1"/>
            </p:cNvSpPr>
            <p:nvPr/>
          </p:nvSpPr>
          <p:spPr bwMode="auto">
            <a:xfrm>
              <a:off x="633" y="2236"/>
              <a:ext cx="641" cy="435"/>
            </a:xfrm>
            <a:prstGeom prst="rect">
              <a:avLst/>
            </a:prstGeom>
            <a:noFill/>
            <a:ln w="9525">
              <a:noFill/>
              <a:miter lim="800000"/>
              <a:headEnd/>
              <a:tailEnd/>
            </a:ln>
            <a:effectLst/>
          </p:spPr>
          <p:txBody>
            <a:bodyPr wrap="none" lIns="0">
              <a:spAutoFit/>
            </a:bodyPr>
            <a:lstStyle/>
            <a:p>
              <a:pPr algn="l"/>
              <a:r>
                <a:rPr lang="en-US">
                  <a:latin typeface=".VnArial" pitchFamily="34" charset="0"/>
                </a:rPr>
                <a:t>§Æc ®iÓm</a:t>
              </a:r>
            </a:p>
            <a:p>
              <a:pPr algn="l"/>
              <a:r>
                <a:rPr lang="en-US">
                  <a:latin typeface=".VnArial" pitchFamily="34" charset="0"/>
                </a:rPr>
                <a:t>th«ng tin</a:t>
              </a:r>
              <a:endParaRPr lang="en-US" sz="2400">
                <a:latin typeface=".VnArial" pitchFamily="34" charset="0"/>
              </a:endParaRPr>
            </a:p>
          </p:txBody>
        </p:sp>
        <p:sp>
          <p:nvSpPr>
            <p:cNvPr id="23" name="Text Box 20"/>
            <p:cNvSpPr txBox="1">
              <a:spLocks noChangeArrowheads="1"/>
            </p:cNvSpPr>
            <p:nvPr/>
          </p:nvSpPr>
          <p:spPr bwMode="auto">
            <a:xfrm>
              <a:off x="1334" y="2236"/>
              <a:ext cx="1925" cy="435"/>
            </a:xfrm>
            <a:prstGeom prst="rect">
              <a:avLst/>
            </a:prstGeom>
            <a:noFill/>
            <a:ln w="9525">
              <a:noFill/>
              <a:miter lim="800000"/>
              <a:headEnd/>
              <a:tailEnd/>
            </a:ln>
            <a:effectLst/>
          </p:spPr>
          <p:txBody>
            <a:bodyPr wrap="none" lIns="0">
              <a:spAutoFit/>
            </a:bodyPr>
            <a:lstStyle/>
            <a:p>
              <a:pPr algn="just"/>
              <a:r>
                <a:rPr lang="en-US">
                  <a:latin typeface=".VnArial" pitchFamily="34" charset="0"/>
                </a:rPr>
                <a:t>Th«ng tin ph¶i ®­îc ph¶n ¸nh </a:t>
              </a:r>
            </a:p>
            <a:p>
              <a:pPr algn="just"/>
              <a:r>
                <a:rPr lang="en-US">
                  <a:latin typeface=".VnArial" pitchFamily="34" charset="0"/>
                </a:rPr>
                <a:t>tr×nh bµy theo c¸c quy ®Þnh.</a:t>
              </a:r>
            </a:p>
          </p:txBody>
        </p:sp>
        <p:sp>
          <p:nvSpPr>
            <p:cNvPr id="24" name="Text Box 21"/>
            <p:cNvSpPr txBox="1">
              <a:spLocks noChangeArrowheads="1"/>
            </p:cNvSpPr>
            <p:nvPr/>
          </p:nvSpPr>
          <p:spPr bwMode="auto">
            <a:xfrm>
              <a:off x="3398" y="2208"/>
              <a:ext cx="1941" cy="435"/>
            </a:xfrm>
            <a:prstGeom prst="rect">
              <a:avLst/>
            </a:prstGeom>
            <a:noFill/>
            <a:ln w="9525">
              <a:noFill/>
              <a:miter lim="800000"/>
              <a:headEnd/>
              <a:tailEnd/>
            </a:ln>
            <a:effectLst/>
          </p:spPr>
          <p:txBody>
            <a:bodyPr wrap="none" lIns="0">
              <a:spAutoFit/>
            </a:bodyPr>
            <a:lstStyle/>
            <a:p>
              <a:pPr algn="just"/>
              <a:r>
                <a:rPr lang="en-US">
                  <a:latin typeface=".VnArial" pitchFamily="34" charset="0"/>
                </a:rPr>
                <a:t>Kh«ng nhÊt thiÕt ph¶i tu©n thñ </a:t>
              </a:r>
            </a:p>
            <a:p>
              <a:pPr algn="just"/>
              <a:r>
                <a:rPr lang="en-US">
                  <a:latin typeface=".VnArial" pitchFamily="34" charset="0"/>
                </a:rPr>
                <a:t>c¸c quy ®Þnh.</a:t>
              </a:r>
            </a:p>
          </p:txBody>
        </p:sp>
        <p:sp>
          <p:nvSpPr>
            <p:cNvPr id="25" name="Text Box 22"/>
            <p:cNvSpPr txBox="1">
              <a:spLocks noChangeArrowheads="1"/>
            </p:cNvSpPr>
            <p:nvPr/>
          </p:nvSpPr>
          <p:spPr bwMode="auto">
            <a:xfrm>
              <a:off x="612" y="2784"/>
              <a:ext cx="649" cy="632"/>
            </a:xfrm>
            <a:prstGeom prst="rect">
              <a:avLst/>
            </a:prstGeom>
            <a:noFill/>
            <a:ln w="9525">
              <a:noFill/>
              <a:miter lim="800000"/>
              <a:headEnd/>
              <a:tailEnd/>
            </a:ln>
            <a:effectLst/>
          </p:spPr>
          <p:txBody>
            <a:bodyPr wrap="none" lIns="0">
              <a:spAutoFit/>
            </a:bodyPr>
            <a:lstStyle/>
            <a:p>
              <a:pPr algn="l">
                <a:lnSpc>
                  <a:spcPts val="2200"/>
                </a:lnSpc>
              </a:pPr>
              <a:r>
                <a:rPr lang="en-US">
                  <a:latin typeface=".VnArial" pitchFamily="34" charset="0"/>
                </a:rPr>
                <a:t>§èi t­îng</a:t>
              </a:r>
            </a:p>
            <a:p>
              <a:pPr algn="l">
                <a:lnSpc>
                  <a:spcPts val="2200"/>
                </a:lnSpc>
              </a:pPr>
              <a:r>
                <a:rPr lang="en-US">
                  <a:latin typeface=".VnArial" pitchFamily="34" charset="0"/>
                </a:rPr>
                <a:t>sö dông</a:t>
              </a:r>
            </a:p>
            <a:p>
              <a:pPr algn="l">
                <a:lnSpc>
                  <a:spcPts val="2200"/>
                </a:lnSpc>
              </a:pPr>
              <a:r>
                <a:rPr lang="en-US">
                  <a:latin typeface=".VnArial" pitchFamily="34" charset="0"/>
                </a:rPr>
                <a:t>th«ng tin</a:t>
              </a:r>
              <a:r>
                <a:rPr lang="en-US" sz="2400">
                  <a:latin typeface=".VnArial" pitchFamily="34" charset="0"/>
                </a:rPr>
                <a:t> </a:t>
              </a:r>
            </a:p>
          </p:txBody>
        </p:sp>
        <p:sp>
          <p:nvSpPr>
            <p:cNvPr id="26" name="Text Box 23"/>
            <p:cNvSpPr txBox="1">
              <a:spLocks noChangeArrowheads="1"/>
            </p:cNvSpPr>
            <p:nvPr/>
          </p:nvSpPr>
          <p:spPr bwMode="auto">
            <a:xfrm>
              <a:off x="1401" y="2784"/>
              <a:ext cx="1833" cy="623"/>
            </a:xfrm>
            <a:prstGeom prst="rect">
              <a:avLst/>
            </a:prstGeom>
            <a:noFill/>
            <a:ln w="9525">
              <a:noFill/>
              <a:miter lim="800000"/>
              <a:headEnd/>
              <a:tailEnd/>
            </a:ln>
            <a:effectLst/>
          </p:spPr>
          <p:txBody>
            <a:bodyPr wrap="none" lIns="0">
              <a:spAutoFit/>
            </a:bodyPr>
            <a:lstStyle/>
            <a:p>
              <a:pPr algn="l"/>
              <a:r>
                <a:rPr lang="en-US">
                  <a:latin typeface=".VnArial" pitchFamily="34" charset="0"/>
                </a:rPr>
                <a:t>Chñ thÓ bªn ngoµi (C¬ quan </a:t>
              </a:r>
            </a:p>
            <a:p>
              <a:pPr algn="l"/>
              <a:r>
                <a:rPr lang="en-US">
                  <a:latin typeface=".VnArial" pitchFamily="34" charset="0"/>
                </a:rPr>
                <a:t>qu¶n ký nhµ n­íc, §èi t¸c </a:t>
              </a:r>
            </a:p>
            <a:p>
              <a:pPr algn="l"/>
              <a:r>
                <a:rPr lang="en-US">
                  <a:latin typeface=".VnArial" pitchFamily="34" charset="0"/>
                </a:rPr>
                <a:t>kinh doanh, Nhµ ®Çu t­…)</a:t>
              </a:r>
            </a:p>
          </p:txBody>
        </p:sp>
        <p:sp>
          <p:nvSpPr>
            <p:cNvPr id="27" name="Text Box 24"/>
            <p:cNvSpPr txBox="1">
              <a:spLocks noChangeArrowheads="1"/>
            </p:cNvSpPr>
            <p:nvPr/>
          </p:nvSpPr>
          <p:spPr bwMode="auto">
            <a:xfrm>
              <a:off x="3354" y="2784"/>
              <a:ext cx="1964" cy="623"/>
            </a:xfrm>
            <a:prstGeom prst="rect">
              <a:avLst/>
            </a:prstGeom>
            <a:noFill/>
            <a:ln w="9525">
              <a:noFill/>
              <a:miter lim="800000"/>
              <a:headEnd/>
              <a:tailEnd/>
            </a:ln>
            <a:effectLst/>
          </p:spPr>
          <p:txBody>
            <a:bodyPr wrap="none" lIns="0">
              <a:spAutoFit/>
            </a:bodyPr>
            <a:lstStyle/>
            <a:p>
              <a:pPr algn="just"/>
              <a:r>
                <a:rPr lang="en-US">
                  <a:latin typeface=".VnArial" pitchFamily="34" charset="0"/>
                </a:rPr>
                <a:t>Chñ thÓ bªn trong (Héi ®ång </a:t>
              </a:r>
            </a:p>
            <a:p>
              <a:pPr algn="just"/>
              <a:r>
                <a:rPr lang="en-US">
                  <a:latin typeface=".VnArial" pitchFamily="34" charset="0"/>
                </a:rPr>
                <a:t>qu¶n trÞ, Ban l·nh ®¹o, c¸c cÊp</a:t>
              </a:r>
            </a:p>
            <a:p>
              <a:pPr algn="just"/>
              <a:r>
                <a:rPr lang="en-US">
                  <a:latin typeface=".VnArial" pitchFamily="34" charset="0"/>
                </a:rPr>
                <a:t> qu¶n trÞ )</a:t>
              </a:r>
            </a:p>
          </p:txBody>
        </p:sp>
        <p:sp>
          <p:nvSpPr>
            <p:cNvPr id="28" name="Text Box 25"/>
            <p:cNvSpPr txBox="1">
              <a:spLocks noChangeArrowheads="1"/>
            </p:cNvSpPr>
            <p:nvPr/>
          </p:nvSpPr>
          <p:spPr bwMode="auto">
            <a:xfrm>
              <a:off x="537" y="3504"/>
              <a:ext cx="741" cy="622"/>
            </a:xfrm>
            <a:prstGeom prst="rect">
              <a:avLst/>
            </a:prstGeom>
            <a:noFill/>
            <a:ln w="9525">
              <a:noFill/>
              <a:miter lim="800000"/>
              <a:headEnd/>
              <a:tailEnd/>
            </a:ln>
            <a:effectLst/>
          </p:spPr>
          <p:txBody>
            <a:bodyPr wrap="none" lIns="0">
              <a:spAutoFit/>
            </a:bodyPr>
            <a:lstStyle/>
            <a:p>
              <a:pPr algn="l"/>
              <a:r>
                <a:rPr lang="en-US">
                  <a:latin typeface=".VnArial" pitchFamily="34" charset="0"/>
                </a:rPr>
                <a:t>  Ph­¬ng </a:t>
              </a:r>
            </a:p>
            <a:p>
              <a:pPr algn="l"/>
              <a:r>
                <a:rPr lang="en-US">
                  <a:latin typeface=".VnArial" pitchFamily="34" charset="0"/>
                </a:rPr>
                <a:t>ph¸p, c«ng</a:t>
              </a:r>
            </a:p>
            <a:p>
              <a:pPr algn="l"/>
              <a:r>
                <a:rPr lang="en-US">
                  <a:latin typeface=".VnArial" pitchFamily="34" charset="0"/>
                </a:rPr>
                <a:t>cô sö dông</a:t>
              </a:r>
            </a:p>
          </p:txBody>
        </p:sp>
        <p:sp>
          <p:nvSpPr>
            <p:cNvPr id="29" name="Text Box 26"/>
            <p:cNvSpPr txBox="1">
              <a:spLocks noChangeArrowheads="1"/>
            </p:cNvSpPr>
            <p:nvPr/>
          </p:nvSpPr>
          <p:spPr bwMode="auto">
            <a:xfrm>
              <a:off x="1438" y="3580"/>
              <a:ext cx="1479" cy="436"/>
            </a:xfrm>
            <a:prstGeom prst="rect">
              <a:avLst/>
            </a:prstGeom>
            <a:noFill/>
            <a:ln w="9525">
              <a:noFill/>
              <a:miter lim="800000"/>
              <a:headEnd/>
              <a:tailEnd/>
            </a:ln>
            <a:effectLst/>
          </p:spPr>
          <p:txBody>
            <a:bodyPr wrap="none" lIns="0">
              <a:spAutoFit/>
            </a:bodyPr>
            <a:lstStyle/>
            <a:p>
              <a:pPr algn="just"/>
              <a:r>
                <a:rPr lang="en-US">
                  <a:latin typeface=".VnArial" pitchFamily="34" charset="0"/>
                </a:rPr>
                <a:t>Ph­¬ng ph¸p tµi kho¶n</a:t>
              </a:r>
            </a:p>
            <a:p>
              <a:pPr algn="just"/>
              <a:r>
                <a:rPr lang="en-US">
                  <a:latin typeface=".VnArial" pitchFamily="34" charset="0"/>
                </a:rPr>
                <a:t>Ph­¬ng ph¸p chøng tõ</a:t>
              </a:r>
            </a:p>
          </p:txBody>
        </p:sp>
        <p:sp>
          <p:nvSpPr>
            <p:cNvPr id="30" name="Text Box 27"/>
            <p:cNvSpPr txBox="1">
              <a:spLocks noChangeArrowheads="1"/>
            </p:cNvSpPr>
            <p:nvPr/>
          </p:nvSpPr>
          <p:spPr bwMode="auto">
            <a:xfrm>
              <a:off x="3360" y="3504"/>
              <a:ext cx="2003" cy="622"/>
            </a:xfrm>
            <a:prstGeom prst="rect">
              <a:avLst/>
            </a:prstGeom>
            <a:noFill/>
            <a:ln w="9525">
              <a:noFill/>
              <a:miter lim="800000"/>
              <a:headEnd/>
              <a:tailEnd/>
            </a:ln>
            <a:effectLst/>
          </p:spPr>
          <p:txBody>
            <a:bodyPr wrap="none" lIns="0">
              <a:spAutoFit/>
            </a:bodyPr>
            <a:lstStyle/>
            <a:p>
              <a:pPr algn="just"/>
              <a:r>
                <a:rPr lang="en-US">
                  <a:latin typeface=".VnArial" pitchFamily="34" charset="0"/>
                </a:rPr>
                <a:t>Ngoµi những ph­¬ng ph¸p cña </a:t>
              </a:r>
            </a:p>
            <a:p>
              <a:pPr algn="just"/>
              <a:r>
                <a:rPr lang="en-US">
                  <a:latin typeface=".VnArial" pitchFamily="34" charset="0"/>
                </a:rPr>
                <a:t>KÕ to¸n tµi chÝnh cßn sö dông </a:t>
              </a:r>
            </a:p>
            <a:p>
              <a:pPr algn="just"/>
              <a:r>
                <a:rPr lang="en-US">
                  <a:latin typeface=".VnArial" pitchFamily="34" charset="0"/>
                </a:rPr>
                <a:t>Kinh tÕ l­îng, thống kª to¸n…</a:t>
              </a: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Đối</a:t>
            </a:r>
            <a:r>
              <a:rPr lang="en-US" dirty="0" smtClean="0"/>
              <a:t> </a:t>
            </a:r>
            <a:r>
              <a:rPr lang="en-US" dirty="0" err="1" smtClean="0"/>
              <a:t>tượng</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5" name="Content Placeholder 4"/>
          <p:cNvSpPr>
            <a:spLocks noGrp="1"/>
          </p:cNvSpPr>
          <p:nvPr>
            <p:ph idx="1"/>
          </p:nvPr>
        </p:nvSpPr>
        <p:spPr>
          <a:xfrm>
            <a:off x="457200" y="1646237"/>
            <a:ext cx="8686800" cy="4526280"/>
          </a:xfrm>
        </p:spPr>
        <p:txBody>
          <a:bodyPr>
            <a:normAutofit fontScale="92500" lnSpcReduction="10000"/>
          </a:bodyPr>
          <a:lstStyle/>
          <a:p>
            <a:r>
              <a:rPr lang="en-US" dirty="0" err="1" smtClean="0"/>
              <a:t>Đối</a:t>
            </a:r>
            <a:r>
              <a:rPr lang="en-US" dirty="0" smtClean="0"/>
              <a:t> </a:t>
            </a:r>
            <a:r>
              <a:rPr lang="en-US" dirty="0" err="1" smtClean="0"/>
              <a:t>tượng</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smtClean="0"/>
          </a:p>
          <a:p>
            <a:pPr lvl="1"/>
            <a:r>
              <a:rPr lang="en-US" dirty="0" err="1" smtClean="0"/>
              <a:t>Vốn</a:t>
            </a:r>
            <a:r>
              <a:rPr lang="en-US" dirty="0" smtClean="0"/>
              <a:t> </a:t>
            </a:r>
            <a:r>
              <a:rPr lang="en-US" dirty="0" err="1" smtClean="0"/>
              <a:t>và</a:t>
            </a:r>
            <a:r>
              <a:rPr lang="en-US" dirty="0" smtClean="0"/>
              <a:t> </a:t>
            </a:r>
            <a:r>
              <a:rPr lang="en-US" dirty="0" err="1" smtClean="0"/>
              <a:t>sự</a:t>
            </a:r>
            <a:r>
              <a:rPr lang="en-US" dirty="0" smtClean="0"/>
              <a:t> </a:t>
            </a:r>
            <a:r>
              <a:rPr lang="en-US" dirty="0" err="1" smtClean="0"/>
              <a:t>vận</a:t>
            </a:r>
            <a:r>
              <a:rPr lang="en-US" dirty="0" smtClean="0"/>
              <a:t> </a:t>
            </a:r>
            <a:r>
              <a:rPr lang="en-US" dirty="0" err="1" smtClean="0"/>
              <a:t>động</a:t>
            </a:r>
            <a:r>
              <a:rPr lang="en-US" dirty="0" smtClean="0"/>
              <a:t> </a:t>
            </a:r>
            <a:r>
              <a:rPr lang="en-US" dirty="0" err="1" smtClean="0"/>
              <a:t>của</a:t>
            </a:r>
            <a:r>
              <a:rPr lang="en-US" dirty="0" smtClean="0"/>
              <a:t> </a:t>
            </a:r>
            <a:r>
              <a:rPr lang="en-US" dirty="0" err="1" smtClean="0"/>
              <a:t>vốn</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vốn</a:t>
            </a:r>
            <a:r>
              <a:rPr lang="en-US" dirty="0" smtClean="0"/>
              <a:t>) </a:t>
            </a:r>
            <a:r>
              <a:rPr lang="en-US" dirty="0" err="1" smtClean="0"/>
              <a:t>trong</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tiền</a:t>
            </a:r>
            <a:r>
              <a:rPr lang="en-US" dirty="0" smtClean="0"/>
              <a:t> </a:t>
            </a:r>
            <a:r>
              <a:rPr lang="en-US" dirty="0" err="1" smtClean="0"/>
              <a:t>tệ</a:t>
            </a:r>
            <a:r>
              <a:rPr lang="en-US" dirty="0" smtClean="0"/>
              <a:t>, </a:t>
            </a:r>
            <a:r>
              <a:rPr lang="en-US" dirty="0" err="1" smtClean="0"/>
              <a:t>thanh</a:t>
            </a:r>
            <a:r>
              <a:rPr lang="en-US" dirty="0" smtClean="0"/>
              <a:t> </a:t>
            </a:r>
            <a:r>
              <a:rPr lang="en-US" dirty="0" err="1" smtClean="0"/>
              <a:t>toán</a:t>
            </a:r>
            <a:r>
              <a:rPr lang="en-US" dirty="0" smtClean="0"/>
              <a:t>, </a:t>
            </a:r>
            <a:r>
              <a:rPr lang="en-US" dirty="0" err="1" smtClean="0"/>
              <a:t>tín</a:t>
            </a:r>
            <a:r>
              <a:rPr lang="en-US" dirty="0" smtClean="0"/>
              <a:t> </a:t>
            </a:r>
            <a:r>
              <a:rPr lang="en-US" dirty="0" err="1" smtClean="0"/>
              <a:t>dụng</a:t>
            </a:r>
            <a:r>
              <a:rPr lang="en-US" dirty="0" smtClean="0"/>
              <a:t>, </a:t>
            </a:r>
            <a:r>
              <a:rPr lang="en-US" dirty="0" err="1" smtClean="0"/>
              <a:t>đối</a:t>
            </a:r>
            <a:r>
              <a:rPr lang="en-US" dirty="0" smtClean="0"/>
              <a:t> </a:t>
            </a:r>
            <a:r>
              <a:rPr lang="en-US" dirty="0" err="1" smtClean="0"/>
              <a:t>nội</a:t>
            </a:r>
            <a:r>
              <a:rPr lang="en-US" dirty="0" smtClean="0"/>
              <a:t>, </a:t>
            </a:r>
            <a:r>
              <a:rPr lang="en-US" dirty="0" err="1" smtClean="0"/>
              <a:t>đối</a:t>
            </a:r>
            <a:r>
              <a:rPr lang="en-US" dirty="0" smtClean="0"/>
              <a:t> </a:t>
            </a:r>
            <a:r>
              <a:rPr lang="en-US" dirty="0" err="1" smtClean="0"/>
              <a:t>ngoại</a:t>
            </a:r>
            <a:r>
              <a:rPr lang="en-US" dirty="0" smtClean="0"/>
              <a:t> </a:t>
            </a:r>
            <a:r>
              <a:rPr lang="en-US" dirty="0" err="1" smtClean="0"/>
              <a:t>của</a:t>
            </a:r>
            <a:r>
              <a:rPr lang="en-US" dirty="0" smtClean="0"/>
              <a:t> </a:t>
            </a:r>
            <a:r>
              <a:rPr lang="en-US" dirty="0" err="1" smtClean="0"/>
              <a:t>ngân</a:t>
            </a:r>
            <a:r>
              <a:rPr lang="en-US" dirty="0" smtClean="0"/>
              <a:t> </a:t>
            </a:r>
            <a:r>
              <a:rPr lang="en-US" dirty="0" err="1" smtClean="0"/>
              <a:t>hàng</a:t>
            </a:r>
            <a:r>
              <a:rPr lang="en-US" dirty="0" smtClean="0"/>
              <a:t> </a:t>
            </a:r>
          </a:p>
          <a:p>
            <a:pPr lvl="1"/>
            <a:r>
              <a:rPr lang="en-US" dirty="0" err="1" smtClean="0"/>
              <a:t>Kết</a:t>
            </a:r>
            <a:r>
              <a:rPr lang="en-US" dirty="0" smtClean="0"/>
              <a:t> </a:t>
            </a:r>
            <a:r>
              <a:rPr lang="en-US" dirty="0" err="1" smtClean="0"/>
              <a:t>quả</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vốn</a:t>
            </a:r>
            <a:r>
              <a:rPr lang="en-US" dirty="0" smtClean="0"/>
              <a:t> (</a:t>
            </a:r>
            <a:r>
              <a:rPr lang="en-US" dirty="0" err="1" smtClean="0"/>
              <a:t>thu</a:t>
            </a:r>
            <a:r>
              <a:rPr lang="en-US" dirty="0" smtClean="0"/>
              <a:t> </a:t>
            </a:r>
            <a:r>
              <a:rPr lang="en-US" dirty="0" err="1" smtClean="0"/>
              <a:t>nhập</a:t>
            </a:r>
            <a:r>
              <a:rPr lang="en-US" dirty="0" smtClean="0"/>
              <a:t>, chi </a:t>
            </a:r>
            <a:r>
              <a:rPr lang="en-US" dirty="0" err="1" smtClean="0"/>
              <a:t>phí</a:t>
            </a:r>
            <a:r>
              <a:rPr lang="en-US" dirty="0" smtClean="0"/>
              <a:t>, </a:t>
            </a:r>
            <a:r>
              <a:rPr lang="en-US" dirty="0" err="1" smtClean="0"/>
              <a:t>kết</a:t>
            </a:r>
            <a:r>
              <a:rPr lang="en-US" dirty="0" smtClean="0"/>
              <a:t> </a:t>
            </a:r>
            <a:r>
              <a:rPr lang="en-US" dirty="0" err="1" smtClean="0"/>
              <a:t>quả</a:t>
            </a:r>
            <a:r>
              <a:rPr lang="en-US" dirty="0" smtClean="0"/>
              <a:t> </a:t>
            </a:r>
            <a:r>
              <a:rPr lang="en-US" dirty="0" err="1" smtClean="0"/>
              <a:t>và</a:t>
            </a:r>
            <a:r>
              <a:rPr lang="en-US" dirty="0" smtClean="0"/>
              <a:t> </a:t>
            </a:r>
            <a:r>
              <a:rPr lang="en-US" dirty="0" err="1" smtClean="0"/>
              <a:t>phân</a:t>
            </a:r>
            <a:r>
              <a:rPr lang="en-US" dirty="0" smtClean="0"/>
              <a:t> </a:t>
            </a:r>
            <a:r>
              <a:rPr lang="en-US" dirty="0" err="1" smtClean="0"/>
              <a:t>chia</a:t>
            </a:r>
            <a:r>
              <a:rPr lang="en-US" dirty="0" smtClean="0"/>
              <a:t> </a:t>
            </a:r>
            <a:r>
              <a:rPr lang="en-US" dirty="0" err="1" smtClean="0"/>
              <a:t>kết</a:t>
            </a:r>
            <a:r>
              <a:rPr lang="en-US" dirty="0" smtClean="0"/>
              <a:t> </a:t>
            </a:r>
            <a:r>
              <a:rPr lang="en-US" dirty="0" err="1" smtClean="0"/>
              <a:t>quả</a:t>
            </a:r>
            <a:r>
              <a:rPr lang="en-US" dirty="0" smtClean="0"/>
              <a:t> </a:t>
            </a:r>
            <a:r>
              <a:rPr lang="en-US" dirty="0" err="1" smtClean="0"/>
              <a:t>hoạt</a:t>
            </a:r>
            <a:r>
              <a:rPr lang="en-US" dirty="0" smtClean="0"/>
              <a:t> </a:t>
            </a:r>
            <a:r>
              <a:rPr lang="en-US" dirty="0" err="1" smtClean="0"/>
              <a:t>động</a:t>
            </a:r>
            <a:r>
              <a:rPr lang="en-US" dirty="0" smtClean="0"/>
              <a:t>)</a:t>
            </a:r>
          </a:p>
          <a:p>
            <a:r>
              <a:rPr lang="en-US" dirty="0" err="1" smtClean="0"/>
              <a:t>Đặc</a:t>
            </a:r>
            <a:r>
              <a:rPr lang="en-US" dirty="0" smtClean="0"/>
              <a:t> </a:t>
            </a:r>
            <a:r>
              <a:rPr lang="en-US" dirty="0" err="1" smtClean="0"/>
              <a:t>điểm</a:t>
            </a:r>
            <a:r>
              <a:rPr lang="en-US" dirty="0" smtClean="0"/>
              <a:t> </a:t>
            </a:r>
            <a:r>
              <a:rPr lang="en-US" dirty="0" err="1" smtClean="0"/>
              <a:t>của</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smtClean="0"/>
          </a:p>
          <a:p>
            <a:pPr lvl="1"/>
            <a:r>
              <a:rPr lang="en-US" dirty="0" err="1" smtClean="0"/>
              <a:t>Chủ</a:t>
            </a:r>
            <a:r>
              <a:rPr lang="en-US" dirty="0" smtClean="0"/>
              <a:t> </a:t>
            </a:r>
            <a:r>
              <a:rPr lang="en-US" dirty="0" err="1" smtClean="0"/>
              <a:t>yếu</a:t>
            </a:r>
            <a:r>
              <a:rPr lang="en-US" dirty="0" smtClean="0"/>
              <a:t> </a:t>
            </a:r>
            <a:r>
              <a:rPr lang="en-US" dirty="0" err="1" smtClean="0"/>
              <a:t>dưới</a:t>
            </a:r>
            <a:r>
              <a:rPr lang="en-US" dirty="0" smtClean="0"/>
              <a:t> </a:t>
            </a:r>
            <a:r>
              <a:rPr lang="en-US" dirty="0" err="1" smtClean="0"/>
              <a:t>hình</a:t>
            </a:r>
            <a:r>
              <a:rPr lang="en-US" dirty="0" smtClean="0"/>
              <a:t> </a:t>
            </a:r>
            <a:r>
              <a:rPr lang="en-US" dirty="0" err="1" smtClean="0"/>
              <a:t>thái</a:t>
            </a:r>
            <a:r>
              <a:rPr lang="en-US" dirty="0" smtClean="0"/>
              <a:t> </a:t>
            </a:r>
            <a:r>
              <a:rPr lang="en-US" dirty="0" err="1" smtClean="0"/>
              <a:t>giá</a:t>
            </a:r>
            <a:r>
              <a:rPr lang="en-US" dirty="0" smtClean="0"/>
              <a:t> </a:t>
            </a:r>
            <a:r>
              <a:rPr lang="en-US" dirty="0" err="1" smtClean="0"/>
              <a:t>trị</a:t>
            </a:r>
            <a:endParaRPr lang="en-US" dirty="0" smtClean="0"/>
          </a:p>
          <a:p>
            <a:pPr lvl="1"/>
            <a:r>
              <a:rPr lang="en-US" dirty="0" err="1" smtClean="0"/>
              <a:t>Có</a:t>
            </a:r>
            <a:r>
              <a:rPr lang="en-US" dirty="0" smtClean="0"/>
              <a:t> </a:t>
            </a:r>
            <a:r>
              <a:rPr lang="en-US" dirty="0" err="1" smtClean="0"/>
              <a:t>mối</a:t>
            </a:r>
            <a:r>
              <a:rPr lang="en-US" dirty="0" smtClean="0"/>
              <a:t> </a:t>
            </a:r>
            <a:r>
              <a:rPr lang="en-US" dirty="0" err="1" smtClean="0"/>
              <a:t>quan</a:t>
            </a:r>
            <a:r>
              <a:rPr lang="en-US" dirty="0" smtClean="0"/>
              <a:t> </a:t>
            </a:r>
            <a:r>
              <a:rPr lang="en-US" dirty="0" err="1" smtClean="0"/>
              <a:t>hệ</a:t>
            </a:r>
            <a:r>
              <a:rPr lang="en-US" dirty="0" smtClean="0"/>
              <a:t> </a:t>
            </a:r>
            <a:r>
              <a:rPr lang="en-US" dirty="0" err="1" smtClean="0"/>
              <a:t>chặt</a:t>
            </a:r>
            <a:r>
              <a:rPr lang="en-US" dirty="0" smtClean="0"/>
              <a:t> </a:t>
            </a:r>
            <a:r>
              <a:rPr lang="en-US" dirty="0" err="1" smtClean="0"/>
              <a:t>chẽ</a:t>
            </a:r>
            <a:r>
              <a:rPr lang="en-US" dirty="0" smtClean="0"/>
              <a:t> </a:t>
            </a:r>
            <a:r>
              <a:rPr lang="en-US" dirty="0" err="1" smtClean="0"/>
              <a:t>với</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kế</a:t>
            </a:r>
            <a:r>
              <a:rPr lang="en-US" dirty="0" smtClean="0"/>
              <a:t> </a:t>
            </a:r>
            <a:r>
              <a:rPr lang="en-US" dirty="0" err="1" smtClean="0"/>
              <a:t>toán</a:t>
            </a:r>
            <a:r>
              <a:rPr lang="en-US" dirty="0" smtClean="0"/>
              <a:t> </a:t>
            </a:r>
            <a:r>
              <a:rPr lang="en-US" dirty="0" err="1" smtClean="0"/>
              <a:t>của</a:t>
            </a:r>
            <a:r>
              <a:rPr lang="en-US" dirty="0" smtClean="0"/>
              <a:t> </a:t>
            </a:r>
            <a:r>
              <a:rPr lang="en-US" dirty="0" err="1" smtClean="0"/>
              <a:t>các</a:t>
            </a:r>
            <a:r>
              <a:rPr lang="en-US" dirty="0" smtClean="0"/>
              <a:t> </a:t>
            </a:r>
            <a:r>
              <a:rPr lang="en-US" dirty="0" err="1" smtClean="0"/>
              <a:t>chủ</a:t>
            </a:r>
            <a:r>
              <a:rPr lang="en-US" dirty="0" smtClean="0"/>
              <a:t> </a:t>
            </a:r>
            <a:r>
              <a:rPr lang="en-US" dirty="0" err="1" smtClean="0"/>
              <a:t>thể</a:t>
            </a:r>
            <a:r>
              <a:rPr lang="en-US" dirty="0" smtClean="0"/>
              <a:t> </a:t>
            </a:r>
            <a:r>
              <a:rPr lang="en-US" dirty="0" err="1" smtClean="0"/>
              <a:t>khác</a:t>
            </a:r>
            <a:r>
              <a:rPr lang="en-US" dirty="0" smtClean="0"/>
              <a:t> </a:t>
            </a:r>
            <a:r>
              <a:rPr lang="en-US" dirty="0" err="1" smtClean="0"/>
              <a:t>trong</a:t>
            </a:r>
            <a:r>
              <a:rPr lang="en-US" dirty="0" smtClean="0"/>
              <a:t> </a:t>
            </a:r>
            <a:r>
              <a:rPr lang="en-US" dirty="0" err="1" smtClean="0"/>
              <a:t>nền</a:t>
            </a:r>
            <a:r>
              <a:rPr lang="en-US" dirty="0" smtClean="0"/>
              <a:t> </a:t>
            </a:r>
            <a:r>
              <a:rPr lang="en-US" dirty="0" err="1" smtClean="0"/>
              <a:t>kinh</a:t>
            </a:r>
            <a:r>
              <a:rPr lang="en-US" dirty="0" smtClean="0"/>
              <a:t> </a:t>
            </a:r>
            <a:r>
              <a:rPr lang="en-US" dirty="0" err="1" smtClean="0"/>
              <a:t>tế</a:t>
            </a:r>
            <a:endParaRPr lang="en-US" dirty="0" smtClean="0"/>
          </a:p>
          <a:p>
            <a:pPr lvl="1"/>
            <a:r>
              <a:rPr lang="en-US" dirty="0" err="1" smtClean="0"/>
              <a:t>Quy</a:t>
            </a:r>
            <a:r>
              <a:rPr lang="en-US" dirty="0" smtClean="0"/>
              <a:t> </a:t>
            </a:r>
            <a:r>
              <a:rPr lang="en-US" dirty="0" err="1" smtClean="0"/>
              <a:t>mô</a:t>
            </a:r>
            <a:r>
              <a:rPr lang="en-US" dirty="0" smtClean="0"/>
              <a:t> </a:t>
            </a:r>
            <a:r>
              <a:rPr lang="en-US" dirty="0" err="1" smtClean="0"/>
              <a:t>vốn</a:t>
            </a:r>
            <a:r>
              <a:rPr lang="en-US" dirty="0" smtClean="0"/>
              <a:t> </a:t>
            </a:r>
            <a:r>
              <a:rPr lang="en-US" dirty="0" err="1" smtClean="0"/>
              <a:t>lớn</a:t>
            </a:r>
            <a:r>
              <a:rPr lang="en-US" dirty="0" smtClean="0"/>
              <a:t> </a:t>
            </a:r>
            <a:r>
              <a:rPr lang="en-US" dirty="0" err="1" smtClean="0"/>
              <a:t>và</a:t>
            </a:r>
            <a:r>
              <a:rPr lang="en-US" dirty="0" smtClean="0"/>
              <a:t> </a:t>
            </a:r>
            <a:r>
              <a:rPr lang="en-US" dirty="0" err="1" smtClean="0"/>
              <a:t>chu</a:t>
            </a:r>
            <a:r>
              <a:rPr lang="en-US" dirty="0" smtClean="0"/>
              <a:t> </a:t>
            </a:r>
            <a:r>
              <a:rPr lang="en-US" dirty="0" err="1" smtClean="0"/>
              <a:t>chuyển</a:t>
            </a:r>
            <a:r>
              <a:rPr lang="en-US" dirty="0" smtClean="0"/>
              <a:t> </a:t>
            </a:r>
            <a:r>
              <a:rPr lang="en-US" dirty="0" err="1" smtClean="0"/>
              <a:t>thường</a:t>
            </a:r>
            <a:r>
              <a:rPr lang="en-US" dirty="0" smtClean="0"/>
              <a:t> </a:t>
            </a:r>
            <a:r>
              <a:rPr lang="en-US" dirty="0" err="1" smtClean="0"/>
              <a:t>xuyên</a:t>
            </a:r>
            <a:r>
              <a:rPr lang="en-US" dirty="0" smtClean="0"/>
              <a:t>, </a:t>
            </a:r>
            <a:r>
              <a:rPr lang="en-US" dirty="0" err="1" smtClean="0"/>
              <a:t>liên</a:t>
            </a:r>
            <a:r>
              <a:rPr lang="en-US" dirty="0" smtClean="0"/>
              <a:t> </a:t>
            </a:r>
            <a:r>
              <a:rPr lang="en-US" dirty="0" err="1" smtClean="0"/>
              <a:t>tục</a:t>
            </a:r>
            <a:endParaRPr lang="en-US" dirty="0" smtClean="0"/>
          </a:p>
          <a:p>
            <a:pPr lvl="1"/>
            <a:r>
              <a:rPr lang="en-US" dirty="0" err="1" smtClean="0"/>
              <a:t>Đối</a:t>
            </a:r>
            <a:r>
              <a:rPr lang="en-US" dirty="0" smtClean="0"/>
              <a:t> </a:t>
            </a:r>
            <a:r>
              <a:rPr lang="en-US" dirty="0" err="1" smtClean="0"/>
              <a:t>tượng</a:t>
            </a:r>
            <a:r>
              <a:rPr lang="en-US" dirty="0" smtClean="0"/>
              <a:t> </a:t>
            </a:r>
            <a:r>
              <a:rPr lang="en-US" dirty="0" err="1" smtClean="0"/>
              <a:t>kế</a:t>
            </a:r>
            <a:r>
              <a:rPr lang="en-US" dirty="0" smtClean="0"/>
              <a:t> </a:t>
            </a:r>
            <a:r>
              <a:rPr lang="en-US" dirty="0" err="1" smtClean="0"/>
              <a:t>toán</a:t>
            </a:r>
            <a:r>
              <a:rPr lang="en-US" dirty="0" smtClean="0"/>
              <a:t> NHTM </a:t>
            </a:r>
            <a:r>
              <a:rPr lang="en-US" dirty="0" err="1" smtClean="0"/>
              <a:t>khác</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kế</a:t>
            </a:r>
            <a:r>
              <a:rPr lang="en-US" dirty="0" smtClean="0"/>
              <a:t> </a:t>
            </a:r>
            <a:r>
              <a:rPr lang="en-US" dirty="0" err="1" smtClean="0"/>
              <a:t>toán</a:t>
            </a:r>
            <a:r>
              <a:rPr lang="en-US" dirty="0" smtClean="0"/>
              <a:t> NHNN</a:t>
            </a:r>
          </a:p>
          <a:p>
            <a:pPr lvl="1"/>
            <a:endParaRPr lang="en-US" dirty="0" smtClean="0"/>
          </a:p>
          <a:p>
            <a:pPr lvl="1"/>
            <a:endParaRPr lang="en-US" dirty="0" smtClean="0"/>
          </a:p>
          <a:p>
            <a:pPr lvl="1"/>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graphicFrame>
        <p:nvGraphicFramePr>
          <p:cNvPr id="4" name="Group 2"/>
          <p:cNvGraphicFramePr>
            <a:graphicFrameLocks noGrp="1"/>
          </p:cNvGraphicFramePr>
          <p:nvPr>
            <p:ph idx="1"/>
          </p:nvPr>
        </p:nvGraphicFramePr>
        <p:xfrm>
          <a:off x="0" y="1"/>
          <a:ext cx="9144000" cy="6748041"/>
        </p:xfrm>
        <a:graphic>
          <a:graphicData uri="http://schemas.openxmlformats.org/drawingml/2006/table">
            <a:tbl>
              <a:tblPr/>
              <a:tblGrid>
                <a:gridCol w="373129"/>
                <a:gridCol w="2574111"/>
                <a:gridCol w="818678"/>
                <a:gridCol w="848591"/>
                <a:gridCol w="398318"/>
                <a:gridCol w="2393058"/>
                <a:gridCol w="906843"/>
                <a:gridCol w="831272"/>
              </a:tblGrid>
              <a:tr h="371146">
                <a:tc gridSpan="8">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dirty="0" err="1" smtClean="0">
                          <a:ln>
                            <a:noFill/>
                          </a:ln>
                          <a:solidFill>
                            <a:srgbClr val="6600CC"/>
                          </a:solidFill>
                          <a:effectLst>
                            <a:outerShdw blurRad="38100" dist="38100" dir="2700000" algn="tl">
                              <a:srgbClr val="000000"/>
                            </a:outerShdw>
                          </a:effectLst>
                          <a:latin typeface=".VnTime" pitchFamily="34" charset="0"/>
                        </a:rPr>
                        <a:t>Ng©n</a:t>
                      </a:r>
                      <a:r>
                        <a:rPr kumimoji="0" lang="en-US" sz="1800" b="1" i="0" u="none" strike="noStrike" cap="none" normalizeH="0" baseline="0" dirty="0" smtClean="0">
                          <a:ln>
                            <a:noFill/>
                          </a:ln>
                          <a:solidFill>
                            <a:srgbClr val="6600CC"/>
                          </a:solidFill>
                          <a:effectLst>
                            <a:outerShdw blurRad="38100" dist="38100" dir="2700000" algn="tl">
                              <a:srgbClr val="000000"/>
                            </a:outerShdw>
                          </a:effectLst>
                          <a:latin typeface=".VnTime" pitchFamily="34" charset="0"/>
                        </a:rPr>
                        <a:t> </a:t>
                      </a:r>
                      <a:r>
                        <a:rPr kumimoji="0" lang="en-US" sz="1800" b="1" i="0" u="none" strike="noStrike" cap="none" normalizeH="0" baseline="0" dirty="0" err="1" smtClean="0">
                          <a:ln>
                            <a:noFill/>
                          </a:ln>
                          <a:solidFill>
                            <a:srgbClr val="6600CC"/>
                          </a:solidFill>
                          <a:effectLst>
                            <a:outerShdw blurRad="38100" dist="38100" dir="2700000" algn="tl">
                              <a:srgbClr val="000000"/>
                            </a:outerShdw>
                          </a:effectLst>
                          <a:latin typeface=".VnTime" pitchFamily="34" charset="0"/>
                        </a:rPr>
                        <a:t>hµng</a:t>
                      </a:r>
                      <a:r>
                        <a:rPr kumimoji="0" lang="en-US" sz="1800" b="1" i="0" u="none" strike="noStrike" cap="none" normalizeH="0" baseline="0" dirty="0" smtClean="0">
                          <a:ln>
                            <a:noFill/>
                          </a:ln>
                          <a:solidFill>
                            <a:srgbClr val="6600CC"/>
                          </a:solidFill>
                          <a:effectLst>
                            <a:outerShdw blurRad="38100" dist="38100" dir="2700000" algn="tl">
                              <a:srgbClr val="000000"/>
                            </a:outerShdw>
                          </a:effectLst>
                          <a:latin typeface=".VnTime" pitchFamily="34" charset="0"/>
                        </a:rPr>
                        <a:t> A                                                                                           §¬n </a:t>
                      </a:r>
                      <a:r>
                        <a:rPr kumimoji="0" lang="en-US" sz="1800" b="1" i="0" u="none" strike="noStrike" cap="none" normalizeH="0" baseline="0" dirty="0" err="1" smtClean="0">
                          <a:ln>
                            <a:noFill/>
                          </a:ln>
                          <a:solidFill>
                            <a:srgbClr val="6600CC"/>
                          </a:solidFill>
                          <a:effectLst>
                            <a:outerShdw blurRad="38100" dist="38100" dir="2700000" algn="tl">
                              <a:srgbClr val="000000"/>
                            </a:outerShdw>
                          </a:effectLst>
                          <a:latin typeface=".VnTime" pitchFamily="34" charset="0"/>
                        </a:rPr>
                        <a:t>vÞ</a:t>
                      </a:r>
                      <a:r>
                        <a:rPr kumimoji="0" lang="en-US" sz="1800" b="1" i="0" u="none" strike="noStrike" cap="none" normalizeH="0" baseline="0" dirty="0" smtClean="0">
                          <a:ln>
                            <a:noFill/>
                          </a:ln>
                          <a:solidFill>
                            <a:srgbClr val="6600CC"/>
                          </a:solidFill>
                          <a:effectLst>
                            <a:outerShdw blurRad="38100" dist="38100" dir="2700000" algn="tl">
                              <a:srgbClr val="000000"/>
                            </a:outerShdw>
                          </a:effectLst>
                          <a:latin typeface=".VnTime" pitchFamily="34" charset="0"/>
                        </a:rPr>
                        <a:t>: </a:t>
                      </a:r>
                      <a:r>
                        <a:rPr kumimoji="0" lang="en-US" sz="1800" b="1" i="0" u="none" strike="noStrike" cap="none" normalizeH="0" baseline="0" dirty="0" err="1" smtClean="0">
                          <a:ln>
                            <a:noFill/>
                          </a:ln>
                          <a:solidFill>
                            <a:srgbClr val="6600CC"/>
                          </a:solidFill>
                          <a:effectLst>
                            <a:outerShdw blurRad="38100" dist="38100" dir="2700000" algn="tl">
                              <a:srgbClr val="000000"/>
                            </a:outerShdw>
                          </a:effectLst>
                          <a:latin typeface=".VnTime" pitchFamily="34" charset="0"/>
                        </a:rPr>
                        <a:t>tû</a:t>
                      </a:r>
                      <a:r>
                        <a:rPr kumimoji="0" lang="en-US" sz="1800" b="1" i="0" u="none" strike="noStrike" cap="none" normalizeH="0" baseline="0" dirty="0" smtClean="0">
                          <a:ln>
                            <a:noFill/>
                          </a:ln>
                          <a:solidFill>
                            <a:srgbClr val="6600CC"/>
                          </a:solidFill>
                          <a:effectLst>
                            <a:outerShdw blurRad="38100" dist="38100" dir="2700000" algn="tl">
                              <a:srgbClr val="000000"/>
                            </a:outerShdw>
                          </a:effectLst>
                          <a:latin typeface=".VnTime" pitchFamily="34" charset="0"/>
                        </a:rPr>
                        <a:t> ®</a:t>
                      </a:r>
                      <a:r>
                        <a:rPr kumimoji="0" lang="en-US" sz="1800" b="1" i="0" u="none" strike="noStrike" cap="none" normalizeH="0" baseline="0" dirty="0" err="1" smtClean="0">
                          <a:ln>
                            <a:noFill/>
                          </a:ln>
                          <a:solidFill>
                            <a:srgbClr val="6600CC"/>
                          </a:solidFill>
                          <a:effectLst>
                            <a:outerShdw blurRad="38100" dist="38100" dir="2700000" algn="tl">
                              <a:srgbClr val="000000"/>
                            </a:outerShdw>
                          </a:effectLst>
                          <a:latin typeface=".VnTime" pitchFamily="34" charset="0"/>
                        </a:rPr>
                        <a:t>ång</a:t>
                      </a:r>
                      <a:endParaRPr kumimoji="0" lang="en-US" sz="1800" b="1" i="0" u="none" strike="noStrike" cap="none" normalizeH="0" baseline="0" dirty="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440722">
                <a:tc gridSpan="8">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2400" b="1" i="0" u="none" strike="noStrike" cap="none" normalizeH="0" baseline="0" smtClean="0">
                          <a:ln>
                            <a:noFill/>
                          </a:ln>
                          <a:solidFill>
                            <a:srgbClr val="6600CC"/>
                          </a:solidFill>
                          <a:effectLst>
                            <a:outerShdw blurRad="38100" dist="38100" dir="2700000" algn="tl">
                              <a:srgbClr val="000000"/>
                            </a:outerShdw>
                          </a:effectLst>
                          <a:latin typeface="Times New Roman" pitchFamily="18" charset="0"/>
                        </a:rPr>
                        <a:t> BẢNG CÂN ĐỐI KẾ TOÁN</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617011">
                <a:tc gridSpan="2">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Times New Roman" pitchFamily="18" charset="0"/>
                        </a:rPr>
                        <a:t> </a:t>
                      </a:r>
                    </a:p>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Times New Roman" pitchFamily="18" charset="0"/>
                        </a:rPr>
                        <a:t>TÀI SẢN</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hMerge="1">
                  <a:txBody>
                    <a:bodyPr/>
                    <a:lstStyle/>
                    <a:p>
                      <a:endParaRPr lang="en-US"/>
                    </a:p>
                  </a:txBody>
                  <a:tcPr/>
                </a:tc>
                <a:tc>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Times New Roman" pitchFamily="18" charset="0"/>
                        </a:rPr>
                        <a:t>2001</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Times New Roman" pitchFamily="18" charset="0"/>
                        </a:rPr>
                        <a:t>2002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gridSpan="2">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Times New Roman" pitchFamily="18" charset="0"/>
                        </a:rPr>
                        <a:t> </a:t>
                      </a:r>
                    </a:p>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Times New Roman" pitchFamily="18" charset="0"/>
                        </a:rPr>
                        <a:t>NGUỒN VỐN</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hMerge="1">
                  <a:txBody>
                    <a:bodyPr/>
                    <a:lstStyle/>
                    <a:p>
                      <a:endParaRPr lang="en-US"/>
                    </a:p>
                  </a:txBody>
                  <a:tcPr/>
                </a:tc>
                <a:tc>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2001</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ct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2002</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352578">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TiÒn mÆt, kim lo¹i quý</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466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598</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TiÒn göi cña TCTC</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2.712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2.120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617011">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TiÒn göi t¹i NHNN</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2.819</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3.375</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TiÒn göi cña cña KH</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28.840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30.890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617011">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3</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TiÒn göi t¹i TCTD kh¸c</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11.560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9.786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3</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Kú phiÕu, tr¸i phiÕu</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10.162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13.000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617011">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D­ nî cho vay</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42.646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52.020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7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Vay NHNN &amp;c¸c TCTD</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10.443</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11.666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352578">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 </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Dù phßng RR tÝn dông</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-423</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-750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5</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C¸c nguån vay kh¸c</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4.980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7.560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352578">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5</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§Çu t­ chøng kho¸n</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2.210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3.364</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Tµi s¶n nî kh¸c</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891</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1.120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617011">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Gãp vèn mua cæ phÇn</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450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742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 </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6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Tæng nî PHẢI TRẢ</a:t>
                      </a:r>
                      <a:endParaRPr kumimoji="0" lang="en-US" sz="16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58.028</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66.356</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352578">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7</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Tµi s¶n cè ®Þnh</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700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900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7</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Vèn ®iÒu lÖ</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1.100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2.300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352578">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 </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KhÊu hao TSC§</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-140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-250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8</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C¸c quü vµ vèn kh¸c</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1.466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1.512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352578">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8</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Tµi s¶n cã kh¸c</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412</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540</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9</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L·i ch­a ph©n phèi</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106</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rPr>
                        <a:t>157</a:t>
                      </a: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r h="617011">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 </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Tæng tµi s¶n</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60.700</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70.325</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 </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l"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Tæng nguån vèn</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H" pitchFamily="34" charset="0"/>
                        </a:rPr>
                        <a:t>60.700</a:t>
                      </a:r>
                      <a:endParaRPr kumimoji="0" lang="en-US" sz="1800" b="1" i="0" u="none" strike="noStrike" cap="none" normalizeH="0" baseline="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c>
                  <a:txBody>
                    <a:bodyPr/>
                    <a:lstStyle/>
                    <a:p>
                      <a:pPr marL="342900" marR="0" lvl="0" indent="-342900" algn="r" defTabSz="914400" rtl="0" eaLnBrk="0" fontAlgn="b" latinLnBrk="0" hangingPunct="0">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dirty="0" smtClean="0">
                          <a:ln>
                            <a:noFill/>
                          </a:ln>
                          <a:solidFill>
                            <a:srgbClr val="6600CC"/>
                          </a:solidFill>
                          <a:effectLst>
                            <a:outerShdw blurRad="38100" dist="38100" dir="2700000" algn="tl">
                              <a:srgbClr val="000000"/>
                            </a:outerShdw>
                          </a:effectLst>
                          <a:latin typeface=".VnTimeH" pitchFamily="34" charset="0"/>
                        </a:rPr>
                        <a:t>70.325</a:t>
                      </a:r>
                      <a:endParaRPr kumimoji="0" lang="en-US" sz="1800" b="1" i="0" u="none" strike="noStrike" cap="none" normalizeH="0" baseline="0" dirty="0" smtClean="0">
                        <a:ln>
                          <a:noFill/>
                        </a:ln>
                        <a:solidFill>
                          <a:srgbClr val="6600CC"/>
                        </a:solidFill>
                        <a:effectLst>
                          <a:outerShdw blurRad="38100" dist="38100" dir="2700000" algn="tl">
                            <a:srgbClr val="000000"/>
                          </a:outerShdw>
                        </a:effectLst>
                        <a:latin typeface=".VnTime" pitchFamily="34" charset="0"/>
                      </a:endParaRPr>
                    </a:p>
                  </a:txBody>
                  <a:tcPr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FFF66"/>
                    </a:solidFill>
                  </a:tcPr>
                </a:tc>
              </a:tr>
            </a:tbl>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graphicFrame>
        <p:nvGraphicFramePr>
          <p:cNvPr id="4" name="Group 2"/>
          <p:cNvGraphicFramePr>
            <a:graphicFrameLocks/>
          </p:cNvGraphicFramePr>
          <p:nvPr/>
        </p:nvGraphicFramePr>
        <p:xfrm>
          <a:off x="0" y="-9210"/>
          <a:ext cx="9143999" cy="6867210"/>
        </p:xfrm>
        <a:graphic>
          <a:graphicData uri="http://schemas.openxmlformats.org/drawingml/2006/table">
            <a:tbl>
              <a:tblPr/>
              <a:tblGrid>
                <a:gridCol w="6449082"/>
                <a:gridCol w="1077310"/>
                <a:gridCol w="1617607"/>
              </a:tblGrid>
              <a:tr h="304800">
                <a:tc gridSpan="3">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24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Báo</a:t>
                      </a:r>
                      <a:r>
                        <a:rPr kumimoji="0" lang="en-US" sz="24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24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cáo</a:t>
                      </a:r>
                      <a:r>
                        <a:rPr kumimoji="0" lang="en-US" sz="24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KQHĐKD </a:t>
                      </a:r>
                      <a:r>
                        <a:rPr kumimoji="0" lang="en-US" sz="24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theo</a:t>
                      </a:r>
                      <a:r>
                        <a:rPr kumimoji="0" lang="en-US" sz="24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IAS/IFRS – </a:t>
                      </a:r>
                      <a:r>
                        <a:rPr kumimoji="0" lang="en-US" sz="24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Agribank</a:t>
                      </a:r>
                      <a:r>
                        <a:rPr kumimoji="0" lang="en-US" sz="24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p>
                  </a:txBody>
                  <a:tcPr anchor="b" horzOverflow="overflow">
                    <a:lnL w="381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381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hMerge="1">
                  <a:txBody>
                    <a:bodyPr/>
                    <a:lstStyle/>
                    <a:p>
                      <a:endParaRPr lang="en-US"/>
                    </a:p>
                  </a:txBody>
                  <a:tcPr/>
                </a:tc>
                <a:tc hMerge="1">
                  <a:txBody>
                    <a:bodyPr/>
                    <a:lstStyle/>
                    <a:p>
                      <a:endParaRPr lang="en-US"/>
                    </a:p>
                  </a:txBody>
                  <a:tcPr/>
                </a:tc>
              </a:tr>
              <a:tr h="382588">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ĐV: tỷ đồng</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2001</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ct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2002</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82588">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Thu lãi </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4,711 </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6,413 </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79413">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Chi phí lãi</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(2,210)</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(3,448)</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0480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Thu nhập lãi ròng</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endParaRP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2,501 </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2,965 </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20675">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Thu cổ tức</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4 </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4 </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26035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Thu phí và hoa hồng</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262 </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338 </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276225">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Lãi/(Lỗ) ròng từ hoạt động kinh doanh ngoại tệ</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(10)</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14 </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29210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Thu nhập khác</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222 </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270 </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84175">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Tổng Thu nhập</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endParaRP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2,980 </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3,592 </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0480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Chi phí hoạt động</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(1,791)</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(1,953)</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20675">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Các khoản thuế ngoài thuế thu nhập DN</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(40)</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(10)</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41275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Lãi</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ròng</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từ</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hoạt</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động</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kinh</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doanh</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a:t>
                      </a:r>
                      <a:r>
                        <a:rPr kumimoji="0" lang="en-US" sz="1800" b="1" i="0" u="none" strike="noStrike" cap="none" normalizeH="0" baseline="0" dirty="0" err="1" smtClean="0">
                          <a:ln>
                            <a:noFill/>
                          </a:ln>
                          <a:solidFill>
                            <a:srgbClr val="0000CC"/>
                          </a:solidFill>
                          <a:effectLst>
                            <a:outerShdw blurRad="38100" dist="38100" dir="2700000" algn="tl">
                              <a:srgbClr val="000000"/>
                            </a:outerShdw>
                          </a:effectLst>
                          <a:latin typeface="Times New Roman" pitchFamily="18" charset="0"/>
                        </a:rPr>
                        <a:t>trước</a:t>
                      </a: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rPr>
                        <a:t> DF</a:t>
                      </a:r>
                      <a:endParaRPr kumimoji="0" lang="en-US" sz="1800" b="0" i="0" u="none" strike="noStrike" cap="none" normalizeH="0" baseline="0" dirty="0" smtClean="0">
                        <a:ln>
                          <a:noFill/>
                        </a:ln>
                        <a:solidFill>
                          <a:srgbClr val="0000CC"/>
                        </a:solidFill>
                        <a:effectLst>
                          <a:outerShdw blurRad="38100" dist="38100" dir="2700000" algn="tl">
                            <a:srgbClr val="000000"/>
                          </a:outerShdw>
                        </a:effectLst>
                        <a:latin typeface="Times New Roman" pitchFamily="18" charset="0"/>
                      </a:endParaRP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1,148 </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1,629 </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8100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Chi DF rủi ro tín dụng</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(1,578)</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(2,731)</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8100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Chi DF cho các khoản cam kết và bảo lãnh</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(180)</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(62)</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81000">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Lợi nhuận trước thuế</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endParaRP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(609)</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(1,164)</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82588">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Thuế thu nhập DN</a:t>
                      </a: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(83)</a:t>
                      </a: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rPr>
                        <a:t>(256)</a:t>
                      </a: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12700" cap="flat" cmpd="sng" algn="ctr">
                      <a:solidFill>
                        <a:srgbClr val="FF6600"/>
                      </a:solidFill>
                      <a:prstDash val="solid"/>
                      <a:round/>
                      <a:headEnd type="none" w="med" len="med"/>
                      <a:tailEnd type="none" w="med" len="med"/>
                    </a:lnB>
                    <a:lnTlToBr>
                      <a:noFill/>
                    </a:lnTlToBr>
                    <a:lnBlToTr>
                      <a:noFill/>
                    </a:lnBlToTr>
                    <a:solidFill>
                      <a:srgbClr val="FFCC99"/>
                    </a:solidFill>
                  </a:tcPr>
                </a:tc>
              </a:tr>
              <a:tr h="382588">
                <a:tc>
                  <a:txBody>
                    <a:bodyPr/>
                    <a:lstStyle/>
                    <a:p>
                      <a:pPr marL="342900" marR="0" lvl="0" indent="-342900" algn="l"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rPr>
                        <a:t>Lãi/(Lỗ) ròng trong năm</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Times New Roman" pitchFamily="18" charset="0"/>
                      </a:endParaRPr>
                    </a:p>
                  </a:txBody>
                  <a:tcPr anchor="b" horzOverflow="overflow">
                    <a:lnL w="381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381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smtClean="0">
                          <a:ln>
                            <a:noFill/>
                          </a:ln>
                          <a:solidFill>
                            <a:srgbClr val="0000CC"/>
                          </a:solidFill>
                          <a:effectLst>
                            <a:outerShdw blurRad="38100" dist="38100" dir="2700000" algn="tl">
                              <a:srgbClr val="000000"/>
                            </a:outerShdw>
                          </a:effectLst>
                          <a:latin typeface=".VnTime" pitchFamily="34" charset="0"/>
                        </a:rPr>
                        <a:t>(692)</a:t>
                      </a:r>
                      <a:endParaRPr kumimoji="0" lang="en-US" sz="1800" b="0" i="0" u="none" strike="noStrike" cap="none" normalizeH="0" baseline="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127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38100" cap="flat" cmpd="sng" algn="ctr">
                      <a:solidFill>
                        <a:srgbClr val="FF6600"/>
                      </a:solidFill>
                      <a:prstDash val="solid"/>
                      <a:round/>
                      <a:headEnd type="none" w="med" len="med"/>
                      <a:tailEnd type="none" w="med" len="med"/>
                    </a:lnB>
                    <a:lnTlToBr>
                      <a:noFill/>
                    </a:lnTlToBr>
                    <a:lnBlToTr>
                      <a:noFill/>
                    </a:lnBlToTr>
                    <a:solidFill>
                      <a:srgbClr val="FFCC99"/>
                    </a:solidFill>
                  </a:tcPr>
                </a:tc>
                <a:tc>
                  <a:txBody>
                    <a:bodyPr/>
                    <a:lstStyle/>
                    <a:p>
                      <a:pPr marL="342900" marR="0" lvl="0" indent="-342900" algn="r" defTabSz="914400" rtl="0" eaLnBrk="1" fontAlgn="b" latinLnBrk="0" hangingPunct="1">
                        <a:lnSpc>
                          <a:spcPct val="100000"/>
                        </a:lnSpc>
                        <a:spcBef>
                          <a:spcPct val="0"/>
                        </a:spcBef>
                        <a:spcAft>
                          <a:spcPct val="0"/>
                        </a:spcAft>
                        <a:buClr>
                          <a:schemeClr val="hlink"/>
                        </a:buClr>
                        <a:buSzPct val="70000"/>
                        <a:buFont typeface="Wingdings" pitchFamily="2" charset="2"/>
                        <a:buNone/>
                        <a:tabLst/>
                      </a:pPr>
                      <a:r>
                        <a:rPr kumimoji="0" lang="en-US" sz="1800" b="1" i="0" u="none" strike="noStrike" cap="none" normalizeH="0" baseline="0" dirty="0" smtClean="0">
                          <a:ln>
                            <a:noFill/>
                          </a:ln>
                          <a:solidFill>
                            <a:srgbClr val="0000CC"/>
                          </a:solidFill>
                          <a:effectLst>
                            <a:outerShdw blurRad="38100" dist="38100" dir="2700000" algn="tl">
                              <a:srgbClr val="000000"/>
                            </a:outerShdw>
                          </a:effectLst>
                          <a:latin typeface=".VnTime" pitchFamily="34" charset="0"/>
                        </a:rPr>
                        <a:t>(1,419)</a:t>
                      </a:r>
                      <a:endParaRPr kumimoji="0" lang="en-US" sz="1800" b="0" i="0" u="none" strike="noStrike" cap="none" normalizeH="0" baseline="0" dirty="0" smtClean="0">
                        <a:ln>
                          <a:noFill/>
                        </a:ln>
                        <a:solidFill>
                          <a:srgbClr val="0000CC"/>
                        </a:solidFill>
                        <a:effectLst>
                          <a:outerShdw blurRad="38100" dist="38100" dir="2700000" algn="tl">
                            <a:srgbClr val="000000"/>
                          </a:outerShdw>
                        </a:effectLst>
                        <a:latin typeface=".VnTime" pitchFamily="34" charset="0"/>
                      </a:endParaRPr>
                    </a:p>
                  </a:txBody>
                  <a:tcPr anchor="b" horzOverflow="overflow">
                    <a:lnL w="12700" cap="flat" cmpd="sng" algn="ctr">
                      <a:solidFill>
                        <a:srgbClr val="FF6600"/>
                      </a:solidFill>
                      <a:prstDash val="solid"/>
                      <a:round/>
                      <a:headEnd type="none" w="med" len="med"/>
                      <a:tailEnd type="none" w="med" len="med"/>
                    </a:lnL>
                    <a:lnR w="38100" cap="flat" cmpd="sng" algn="ctr">
                      <a:solidFill>
                        <a:srgbClr val="FF6600"/>
                      </a:solidFill>
                      <a:prstDash val="solid"/>
                      <a:round/>
                      <a:headEnd type="none" w="med" len="med"/>
                      <a:tailEnd type="none" w="med" len="med"/>
                    </a:lnR>
                    <a:lnT w="12700" cap="flat" cmpd="sng" algn="ctr">
                      <a:solidFill>
                        <a:srgbClr val="FF6600"/>
                      </a:solidFill>
                      <a:prstDash val="solid"/>
                      <a:round/>
                      <a:headEnd type="none" w="med" len="med"/>
                      <a:tailEnd type="none" w="med" len="med"/>
                    </a:lnT>
                    <a:lnB w="38100" cap="flat" cmpd="sng" algn="ctr">
                      <a:solidFill>
                        <a:srgbClr val="FF6600"/>
                      </a:solidFill>
                      <a:prstDash val="solid"/>
                      <a:round/>
                      <a:headEnd type="none" w="med" len="med"/>
                      <a:tailEnd type="none" w="med" len="med"/>
                    </a:lnB>
                    <a:lnTlToBr>
                      <a:noFill/>
                    </a:lnTlToBr>
                    <a:lnBlToTr>
                      <a:noFill/>
                    </a:lnBlToTr>
                    <a:solidFill>
                      <a:srgbClr val="FFCC99"/>
                    </a:soli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41F6F2E-3EF4-443C-A130-9A1E10A83806}" type="slidenum">
              <a:rPr lang="en-US"/>
              <a:pPr/>
              <a:t>13</a:t>
            </a:fld>
            <a:endParaRPr lang="en-US"/>
          </a:p>
        </p:txBody>
      </p:sp>
      <p:sp>
        <p:nvSpPr>
          <p:cNvPr id="406530" name="Rectangle 2"/>
          <p:cNvSpPr>
            <a:spLocks noGrp="1" noChangeArrowheads="1"/>
          </p:cNvSpPr>
          <p:nvPr>
            <p:ph type="title"/>
          </p:nvPr>
        </p:nvSpPr>
        <p:spPr>
          <a:xfrm>
            <a:off x="914400" y="228601"/>
            <a:ext cx="8001000" cy="1219200"/>
          </a:xfrm>
        </p:spPr>
        <p:txBody>
          <a:bodyPr/>
          <a:lstStyle/>
          <a:p>
            <a:r>
              <a:rPr lang="en-US" sz="3600" dirty="0" err="1">
                <a:latin typeface="Rockwell "/>
              </a:rPr>
              <a:t>Đặc</a:t>
            </a:r>
            <a:r>
              <a:rPr lang="en-US" sz="3600" dirty="0">
                <a:latin typeface="Rockwell "/>
              </a:rPr>
              <a:t> </a:t>
            </a:r>
            <a:r>
              <a:rPr lang="en-US" sz="3600" dirty="0" err="1">
                <a:latin typeface="Rockwell "/>
              </a:rPr>
              <a:t>điểm</a:t>
            </a:r>
            <a:r>
              <a:rPr lang="en-US" sz="3600" dirty="0">
                <a:latin typeface="Rockwell "/>
              </a:rPr>
              <a:t> </a:t>
            </a:r>
            <a:r>
              <a:rPr lang="en-US" sz="3600" dirty="0" err="1">
                <a:latin typeface="Rockwell "/>
              </a:rPr>
              <a:t>tài</a:t>
            </a:r>
            <a:r>
              <a:rPr lang="en-US" sz="3600" dirty="0">
                <a:latin typeface="Rockwell "/>
              </a:rPr>
              <a:t> </a:t>
            </a:r>
            <a:r>
              <a:rPr lang="en-US" sz="3600" dirty="0" err="1">
                <a:latin typeface="Rockwell "/>
              </a:rPr>
              <a:t>sản</a:t>
            </a:r>
            <a:r>
              <a:rPr lang="en-US" sz="3600" dirty="0">
                <a:latin typeface="Rockwell "/>
              </a:rPr>
              <a:t> – </a:t>
            </a:r>
            <a:r>
              <a:rPr lang="en-US" sz="3600" dirty="0" err="1">
                <a:latin typeface="Rockwell "/>
              </a:rPr>
              <a:t>nguồn</a:t>
            </a:r>
            <a:r>
              <a:rPr lang="en-US" sz="3600" dirty="0">
                <a:latin typeface="Rockwell "/>
              </a:rPr>
              <a:t> </a:t>
            </a:r>
            <a:r>
              <a:rPr lang="en-US" sz="3600" dirty="0" err="1">
                <a:latin typeface="Rockwell "/>
              </a:rPr>
              <a:t>vốn</a:t>
            </a:r>
            <a:r>
              <a:rPr lang="en-US" sz="3600" dirty="0">
                <a:latin typeface="Rockwell "/>
              </a:rPr>
              <a:t> </a:t>
            </a:r>
            <a:br>
              <a:rPr lang="en-US" sz="3600" dirty="0">
                <a:latin typeface="Rockwell "/>
              </a:rPr>
            </a:br>
            <a:r>
              <a:rPr lang="en-US" sz="3600" dirty="0" err="1">
                <a:latin typeface="Rockwell "/>
              </a:rPr>
              <a:t>của</a:t>
            </a:r>
            <a:r>
              <a:rPr lang="en-US" sz="3600" dirty="0">
                <a:latin typeface="Rockwell "/>
              </a:rPr>
              <a:t> </a:t>
            </a:r>
            <a:r>
              <a:rPr lang="en-US" sz="3600" dirty="0" err="1">
                <a:latin typeface="Rockwell "/>
              </a:rPr>
              <a:t>Ngân</a:t>
            </a:r>
            <a:r>
              <a:rPr lang="en-US" sz="3600" dirty="0">
                <a:latin typeface="Rockwell "/>
              </a:rPr>
              <a:t> </a:t>
            </a:r>
            <a:r>
              <a:rPr lang="en-US" sz="3600" dirty="0" err="1">
                <a:latin typeface="Rockwell "/>
              </a:rPr>
              <a:t>hàng</a:t>
            </a:r>
            <a:r>
              <a:rPr lang="en-US" sz="3600" dirty="0">
                <a:latin typeface="Rockwell "/>
              </a:rPr>
              <a:t> </a:t>
            </a:r>
            <a:r>
              <a:rPr lang="en-US" sz="3600" dirty="0" err="1">
                <a:latin typeface="Rockwell "/>
              </a:rPr>
              <a:t>thương</a:t>
            </a:r>
            <a:r>
              <a:rPr lang="en-US" sz="3600" dirty="0">
                <a:latin typeface="Rockwell "/>
              </a:rPr>
              <a:t> </a:t>
            </a:r>
            <a:r>
              <a:rPr lang="en-US" sz="3600" dirty="0" err="1">
                <a:latin typeface="Rockwell "/>
              </a:rPr>
              <a:t>mại</a:t>
            </a:r>
            <a:endParaRPr lang="en-US" sz="3600" dirty="0">
              <a:latin typeface="Rockwell "/>
            </a:endParaRPr>
          </a:p>
        </p:txBody>
      </p:sp>
      <p:sp>
        <p:nvSpPr>
          <p:cNvPr id="406531" name="Rectangle 3"/>
          <p:cNvSpPr>
            <a:spLocks noGrp="1" noChangeArrowheads="1"/>
          </p:cNvSpPr>
          <p:nvPr>
            <p:ph type="body" idx="1"/>
          </p:nvPr>
        </p:nvSpPr>
        <p:spPr>
          <a:xfrm>
            <a:off x="685800" y="1676400"/>
            <a:ext cx="8229600" cy="4648200"/>
          </a:xfrm>
        </p:spPr>
        <p:txBody>
          <a:bodyPr/>
          <a:lstStyle/>
          <a:p>
            <a:pPr>
              <a:lnSpc>
                <a:spcPct val="90000"/>
              </a:lnSpc>
            </a:pPr>
            <a:r>
              <a:rPr lang="en-US" sz="2800" dirty="0" err="1">
                <a:latin typeface="Rockwell "/>
              </a:rPr>
              <a:t>Tài</a:t>
            </a:r>
            <a:r>
              <a:rPr lang="en-US" sz="2800" dirty="0">
                <a:latin typeface="Rockwell "/>
              </a:rPr>
              <a:t> </a:t>
            </a:r>
            <a:r>
              <a:rPr lang="en-US" sz="2800" dirty="0" err="1">
                <a:latin typeface="Rockwell "/>
              </a:rPr>
              <a:t>sản</a:t>
            </a:r>
            <a:r>
              <a:rPr lang="en-US" sz="2800" dirty="0">
                <a:latin typeface="Rockwell "/>
              </a:rPr>
              <a:t>: </a:t>
            </a:r>
          </a:p>
          <a:p>
            <a:pPr lvl="1">
              <a:lnSpc>
                <a:spcPct val="90000"/>
              </a:lnSpc>
            </a:pPr>
            <a:r>
              <a:rPr lang="en-US" dirty="0" err="1">
                <a:latin typeface="Rockwell "/>
              </a:rPr>
              <a:t>Chủ</a:t>
            </a:r>
            <a:r>
              <a:rPr lang="en-US" dirty="0">
                <a:latin typeface="Rockwell "/>
              </a:rPr>
              <a:t> </a:t>
            </a:r>
            <a:r>
              <a:rPr lang="en-US" dirty="0" err="1">
                <a:latin typeface="Rockwell "/>
              </a:rPr>
              <a:t>yếu</a:t>
            </a:r>
            <a:r>
              <a:rPr lang="en-US" dirty="0">
                <a:latin typeface="Rockwell "/>
              </a:rPr>
              <a:t> </a:t>
            </a:r>
            <a:r>
              <a:rPr lang="en-US" dirty="0" err="1">
                <a:latin typeface="Rockwell "/>
              </a:rPr>
              <a:t>là</a:t>
            </a:r>
            <a:r>
              <a:rPr lang="en-US" dirty="0">
                <a:latin typeface="Rockwell "/>
              </a:rPr>
              <a:t> </a:t>
            </a:r>
            <a:r>
              <a:rPr lang="en-US" dirty="0" err="1">
                <a:latin typeface="Rockwell "/>
              </a:rPr>
              <a:t>tài</a:t>
            </a:r>
            <a:r>
              <a:rPr lang="en-US" dirty="0">
                <a:latin typeface="Rockwell "/>
              </a:rPr>
              <a:t> </a:t>
            </a:r>
            <a:r>
              <a:rPr lang="en-US" dirty="0" err="1">
                <a:latin typeface="Rockwell "/>
              </a:rPr>
              <a:t>sản</a:t>
            </a:r>
            <a:r>
              <a:rPr lang="en-US" dirty="0">
                <a:latin typeface="Rockwell "/>
              </a:rPr>
              <a:t> </a:t>
            </a:r>
            <a:r>
              <a:rPr lang="en-US" dirty="0" err="1">
                <a:latin typeface="Rockwell "/>
              </a:rPr>
              <a:t>tài</a:t>
            </a:r>
            <a:r>
              <a:rPr lang="en-US" dirty="0">
                <a:latin typeface="Rockwell "/>
              </a:rPr>
              <a:t> </a:t>
            </a:r>
            <a:r>
              <a:rPr lang="en-US" dirty="0" err="1">
                <a:latin typeface="Rockwell "/>
              </a:rPr>
              <a:t>chính</a:t>
            </a:r>
            <a:endParaRPr lang="en-US" dirty="0">
              <a:latin typeface="Rockwell "/>
            </a:endParaRPr>
          </a:p>
          <a:p>
            <a:pPr lvl="1">
              <a:lnSpc>
                <a:spcPct val="90000"/>
              </a:lnSpc>
            </a:pPr>
            <a:r>
              <a:rPr lang="en-US" dirty="0" err="1">
                <a:latin typeface="Rockwell "/>
              </a:rPr>
              <a:t>Các</a:t>
            </a:r>
            <a:r>
              <a:rPr lang="en-US" dirty="0">
                <a:latin typeface="Rockwell "/>
              </a:rPr>
              <a:t> </a:t>
            </a:r>
            <a:r>
              <a:rPr lang="en-US" dirty="0" err="1">
                <a:latin typeface="Rockwell "/>
              </a:rPr>
              <a:t>tài</a:t>
            </a:r>
            <a:r>
              <a:rPr lang="en-US" dirty="0">
                <a:latin typeface="Rockwell "/>
              </a:rPr>
              <a:t> </a:t>
            </a:r>
            <a:r>
              <a:rPr lang="en-US" dirty="0" err="1">
                <a:latin typeface="Rockwell "/>
              </a:rPr>
              <a:t>sản</a:t>
            </a:r>
            <a:r>
              <a:rPr lang="en-US" dirty="0">
                <a:latin typeface="Rockwell "/>
              </a:rPr>
              <a:t> </a:t>
            </a:r>
            <a:r>
              <a:rPr lang="en-US" dirty="0" err="1">
                <a:latin typeface="Rockwell "/>
              </a:rPr>
              <a:t>hữu</a:t>
            </a:r>
            <a:r>
              <a:rPr lang="en-US" dirty="0">
                <a:latin typeface="Rockwell "/>
              </a:rPr>
              <a:t> </a:t>
            </a:r>
            <a:r>
              <a:rPr lang="en-US" dirty="0" err="1">
                <a:latin typeface="Rockwell "/>
              </a:rPr>
              <a:t>hình</a:t>
            </a:r>
            <a:r>
              <a:rPr lang="en-US" dirty="0">
                <a:latin typeface="Rockwell "/>
              </a:rPr>
              <a:t> </a:t>
            </a:r>
            <a:r>
              <a:rPr lang="en-US" dirty="0" err="1">
                <a:latin typeface="Rockwell "/>
              </a:rPr>
              <a:t>khác</a:t>
            </a:r>
            <a:r>
              <a:rPr lang="en-US" dirty="0">
                <a:latin typeface="Rockwell "/>
              </a:rPr>
              <a:t>: </a:t>
            </a:r>
            <a:r>
              <a:rPr lang="en-US" dirty="0" err="1">
                <a:latin typeface="Rockwell "/>
              </a:rPr>
              <a:t>việc</a:t>
            </a:r>
            <a:r>
              <a:rPr lang="en-US" dirty="0">
                <a:latin typeface="Rockwell "/>
              </a:rPr>
              <a:t> </a:t>
            </a:r>
            <a:r>
              <a:rPr lang="en-US" dirty="0" err="1">
                <a:latin typeface="Rockwell "/>
              </a:rPr>
              <a:t>hạch</a:t>
            </a:r>
            <a:r>
              <a:rPr lang="en-US" dirty="0">
                <a:latin typeface="Rockwell "/>
              </a:rPr>
              <a:t> </a:t>
            </a:r>
            <a:r>
              <a:rPr lang="en-US" dirty="0" err="1">
                <a:latin typeface="Rockwell "/>
              </a:rPr>
              <a:t>toán</a:t>
            </a:r>
            <a:r>
              <a:rPr lang="en-US" dirty="0">
                <a:latin typeface="Rockwell "/>
              </a:rPr>
              <a:t> </a:t>
            </a:r>
            <a:r>
              <a:rPr lang="en-US" dirty="0" err="1">
                <a:latin typeface="Rockwell "/>
              </a:rPr>
              <a:t>kế</a:t>
            </a:r>
            <a:r>
              <a:rPr lang="en-US" dirty="0">
                <a:latin typeface="Rockwell "/>
              </a:rPr>
              <a:t> </a:t>
            </a:r>
            <a:r>
              <a:rPr lang="en-US" dirty="0" err="1">
                <a:latin typeface="Rockwell "/>
              </a:rPr>
              <a:t>toán</a:t>
            </a:r>
            <a:r>
              <a:rPr lang="en-US" dirty="0">
                <a:latin typeface="Rockwell "/>
              </a:rPr>
              <a:t> </a:t>
            </a:r>
            <a:r>
              <a:rPr lang="en-US" dirty="0" err="1">
                <a:latin typeface="Rockwell "/>
              </a:rPr>
              <a:t>tương</a:t>
            </a:r>
            <a:r>
              <a:rPr lang="en-US" dirty="0">
                <a:latin typeface="Rockwell "/>
              </a:rPr>
              <a:t> </a:t>
            </a:r>
            <a:r>
              <a:rPr lang="en-US" dirty="0" err="1">
                <a:latin typeface="Rockwell "/>
              </a:rPr>
              <a:t>tự</a:t>
            </a:r>
            <a:r>
              <a:rPr lang="en-US" dirty="0">
                <a:latin typeface="Rockwell "/>
              </a:rPr>
              <a:t> </a:t>
            </a:r>
            <a:r>
              <a:rPr lang="en-US" dirty="0" err="1">
                <a:latin typeface="Rockwell "/>
              </a:rPr>
              <a:t>như</a:t>
            </a:r>
            <a:r>
              <a:rPr lang="en-US" dirty="0">
                <a:latin typeface="Rockwell "/>
              </a:rPr>
              <a:t> ở </a:t>
            </a:r>
            <a:r>
              <a:rPr lang="en-US" dirty="0" err="1">
                <a:latin typeface="Rockwell "/>
              </a:rPr>
              <a:t>các</a:t>
            </a:r>
            <a:r>
              <a:rPr lang="en-US" dirty="0">
                <a:latin typeface="Rockwell "/>
              </a:rPr>
              <a:t> DN </a:t>
            </a:r>
            <a:r>
              <a:rPr lang="en-US" dirty="0" err="1">
                <a:latin typeface="Rockwell "/>
              </a:rPr>
              <a:t>sx</a:t>
            </a:r>
            <a:r>
              <a:rPr lang="en-US" dirty="0">
                <a:latin typeface="Rockwell "/>
              </a:rPr>
              <a:t> </a:t>
            </a:r>
            <a:r>
              <a:rPr lang="en-US" dirty="0" err="1">
                <a:latin typeface="Rockwell "/>
              </a:rPr>
              <a:t>và</a:t>
            </a:r>
            <a:r>
              <a:rPr lang="en-US" dirty="0">
                <a:latin typeface="Rockwell "/>
              </a:rPr>
              <a:t> </a:t>
            </a:r>
            <a:r>
              <a:rPr lang="en-US" dirty="0" err="1">
                <a:latin typeface="Rockwell "/>
              </a:rPr>
              <a:t>thương</a:t>
            </a:r>
            <a:r>
              <a:rPr lang="en-US" dirty="0">
                <a:latin typeface="Rockwell "/>
              </a:rPr>
              <a:t> </a:t>
            </a:r>
            <a:r>
              <a:rPr lang="en-US" dirty="0" err="1">
                <a:latin typeface="Rockwell "/>
              </a:rPr>
              <a:t>mại</a:t>
            </a:r>
            <a:endParaRPr lang="en-US" dirty="0">
              <a:latin typeface="Rockwell "/>
            </a:endParaRPr>
          </a:p>
          <a:p>
            <a:pPr>
              <a:lnSpc>
                <a:spcPct val="90000"/>
              </a:lnSpc>
            </a:pPr>
            <a:r>
              <a:rPr lang="en-US" sz="2800" dirty="0" err="1">
                <a:latin typeface="Rockwell "/>
              </a:rPr>
              <a:t>Nguồn</a:t>
            </a:r>
            <a:r>
              <a:rPr lang="en-US" sz="2800" dirty="0">
                <a:latin typeface="Rockwell "/>
              </a:rPr>
              <a:t> </a:t>
            </a:r>
            <a:r>
              <a:rPr lang="en-US" sz="2800" dirty="0" err="1">
                <a:latin typeface="Rockwell "/>
              </a:rPr>
              <a:t>vốn</a:t>
            </a:r>
            <a:r>
              <a:rPr lang="en-US" sz="2800" dirty="0">
                <a:latin typeface="Rockwell "/>
              </a:rPr>
              <a:t>: </a:t>
            </a:r>
            <a:r>
              <a:rPr lang="en-US" sz="2800" dirty="0" err="1">
                <a:latin typeface="Rockwell "/>
              </a:rPr>
              <a:t>gồm</a:t>
            </a:r>
            <a:r>
              <a:rPr lang="en-US" sz="2800" dirty="0">
                <a:latin typeface="Rockwell "/>
              </a:rPr>
              <a:t> </a:t>
            </a:r>
            <a:r>
              <a:rPr lang="en-US" sz="2800" dirty="0" err="1">
                <a:latin typeface="Rockwell "/>
              </a:rPr>
              <a:t>Vốn</a:t>
            </a:r>
            <a:r>
              <a:rPr lang="en-US" sz="2800" dirty="0">
                <a:latin typeface="Rockwell "/>
              </a:rPr>
              <a:t> </a:t>
            </a:r>
            <a:r>
              <a:rPr lang="en-US" sz="2800" dirty="0" err="1">
                <a:latin typeface="Rockwell "/>
              </a:rPr>
              <a:t>chủ</a:t>
            </a:r>
            <a:r>
              <a:rPr lang="en-US" sz="2800" dirty="0">
                <a:latin typeface="Rockwell "/>
              </a:rPr>
              <a:t> </a:t>
            </a:r>
            <a:r>
              <a:rPr lang="en-US" sz="2800" dirty="0" err="1">
                <a:latin typeface="Rockwell "/>
              </a:rPr>
              <a:t>sở</a:t>
            </a:r>
            <a:r>
              <a:rPr lang="en-US" sz="2800" dirty="0">
                <a:latin typeface="Rockwell "/>
              </a:rPr>
              <a:t> </a:t>
            </a:r>
            <a:r>
              <a:rPr lang="en-US" sz="2800" dirty="0" err="1">
                <a:latin typeface="Rockwell "/>
              </a:rPr>
              <a:t>hữu</a:t>
            </a:r>
            <a:r>
              <a:rPr lang="en-US" sz="2800" dirty="0">
                <a:latin typeface="Rockwell "/>
              </a:rPr>
              <a:t> </a:t>
            </a:r>
            <a:r>
              <a:rPr lang="en-US" sz="2800" dirty="0" err="1">
                <a:latin typeface="Rockwell "/>
              </a:rPr>
              <a:t>và</a:t>
            </a:r>
            <a:r>
              <a:rPr lang="en-US" sz="2800" dirty="0">
                <a:latin typeface="Rockwell "/>
              </a:rPr>
              <a:t> </a:t>
            </a:r>
            <a:r>
              <a:rPr lang="en-US" sz="2800" dirty="0" err="1">
                <a:latin typeface="Rockwell "/>
              </a:rPr>
              <a:t>nợ</a:t>
            </a:r>
            <a:r>
              <a:rPr lang="en-US" sz="2800" dirty="0">
                <a:latin typeface="Rockwell "/>
              </a:rPr>
              <a:t> </a:t>
            </a:r>
            <a:r>
              <a:rPr lang="en-US" sz="2800" dirty="0" err="1">
                <a:latin typeface="Rockwell "/>
              </a:rPr>
              <a:t>phải</a:t>
            </a:r>
            <a:r>
              <a:rPr lang="en-US" sz="2800" dirty="0">
                <a:latin typeface="Rockwell "/>
              </a:rPr>
              <a:t> </a:t>
            </a:r>
            <a:r>
              <a:rPr lang="en-US" sz="2800" dirty="0" err="1">
                <a:latin typeface="Rockwell "/>
              </a:rPr>
              <a:t>trả</a:t>
            </a:r>
            <a:r>
              <a:rPr lang="en-US" sz="2800" dirty="0">
                <a:latin typeface="Rockwell "/>
              </a:rPr>
              <a:t>:</a:t>
            </a:r>
          </a:p>
          <a:p>
            <a:pPr lvl="1">
              <a:lnSpc>
                <a:spcPct val="90000"/>
              </a:lnSpc>
            </a:pPr>
            <a:r>
              <a:rPr lang="en-US" dirty="0" err="1">
                <a:latin typeface="Rockwell "/>
              </a:rPr>
              <a:t>Nợ</a:t>
            </a:r>
            <a:r>
              <a:rPr lang="en-US" dirty="0">
                <a:latin typeface="Rockwell "/>
              </a:rPr>
              <a:t> </a:t>
            </a:r>
            <a:r>
              <a:rPr lang="en-US" dirty="0" err="1">
                <a:latin typeface="Rockwell "/>
              </a:rPr>
              <a:t>phải</a:t>
            </a:r>
            <a:r>
              <a:rPr lang="en-US" dirty="0">
                <a:latin typeface="Rockwell "/>
              </a:rPr>
              <a:t> </a:t>
            </a:r>
            <a:r>
              <a:rPr lang="en-US" dirty="0" err="1">
                <a:latin typeface="Rockwell "/>
              </a:rPr>
              <a:t>trả</a:t>
            </a:r>
            <a:r>
              <a:rPr lang="en-US" dirty="0">
                <a:latin typeface="Rockwell "/>
              </a:rPr>
              <a:t> </a:t>
            </a:r>
            <a:r>
              <a:rPr lang="en-US" dirty="0" err="1">
                <a:latin typeface="Rockwell "/>
              </a:rPr>
              <a:t>thường</a:t>
            </a:r>
            <a:r>
              <a:rPr lang="en-US" dirty="0">
                <a:latin typeface="Rockwell "/>
              </a:rPr>
              <a:t> </a:t>
            </a:r>
            <a:r>
              <a:rPr lang="en-US" dirty="0" err="1">
                <a:latin typeface="Rockwell "/>
              </a:rPr>
              <a:t>chiếm</a:t>
            </a:r>
            <a:r>
              <a:rPr lang="en-US" dirty="0">
                <a:latin typeface="Rockwell "/>
              </a:rPr>
              <a:t> </a:t>
            </a:r>
            <a:r>
              <a:rPr lang="en-US" dirty="0" err="1">
                <a:latin typeface="Rockwell "/>
              </a:rPr>
              <a:t>tỷ</a:t>
            </a:r>
            <a:r>
              <a:rPr lang="en-US" dirty="0">
                <a:latin typeface="Rockwell "/>
              </a:rPr>
              <a:t> </a:t>
            </a:r>
            <a:r>
              <a:rPr lang="en-US" dirty="0" err="1">
                <a:latin typeface="Rockwell "/>
              </a:rPr>
              <a:t>lệ</a:t>
            </a:r>
            <a:r>
              <a:rPr lang="en-US" dirty="0">
                <a:latin typeface="Rockwell "/>
              </a:rPr>
              <a:t> </a:t>
            </a:r>
            <a:r>
              <a:rPr lang="en-US" dirty="0" err="1">
                <a:latin typeface="Rockwell "/>
              </a:rPr>
              <a:t>cao</a:t>
            </a:r>
            <a:endParaRPr lang="en-US" dirty="0">
              <a:latin typeface="Rockwell "/>
            </a:endParaRPr>
          </a:p>
          <a:p>
            <a:pPr lvl="1">
              <a:lnSpc>
                <a:spcPct val="90000"/>
              </a:lnSpc>
            </a:pPr>
            <a:r>
              <a:rPr lang="en-US" dirty="0" err="1">
                <a:latin typeface="Rockwell "/>
              </a:rPr>
              <a:t>Chủ</a:t>
            </a:r>
            <a:r>
              <a:rPr lang="en-US" dirty="0">
                <a:latin typeface="Rockwell "/>
              </a:rPr>
              <a:t> </a:t>
            </a:r>
            <a:r>
              <a:rPr lang="en-US" dirty="0" err="1">
                <a:latin typeface="Rockwell "/>
              </a:rPr>
              <a:t>yếu</a:t>
            </a:r>
            <a:r>
              <a:rPr lang="en-US" dirty="0">
                <a:latin typeface="Rockwell "/>
              </a:rPr>
              <a:t> </a:t>
            </a:r>
            <a:r>
              <a:rPr lang="en-US" dirty="0" err="1">
                <a:latin typeface="Rockwell "/>
              </a:rPr>
              <a:t>là</a:t>
            </a:r>
            <a:r>
              <a:rPr lang="en-US" dirty="0">
                <a:latin typeface="Rockwell "/>
              </a:rPr>
              <a:t> </a:t>
            </a:r>
            <a:r>
              <a:rPr lang="en-US" dirty="0" err="1">
                <a:latin typeface="Rockwell "/>
              </a:rPr>
              <a:t>nợ</a:t>
            </a:r>
            <a:r>
              <a:rPr lang="en-US" dirty="0">
                <a:latin typeface="Rockwell "/>
              </a:rPr>
              <a:t> </a:t>
            </a:r>
            <a:r>
              <a:rPr lang="en-US" dirty="0" err="1">
                <a:latin typeface="Rockwell "/>
              </a:rPr>
              <a:t>phải</a:t>
            </a:r>
            <a:r>
              <a:rPr lang="en-US" dirty="0">
                <a:latin typeface="Rockwell "/>
              </a:rPr>
              <a:t> </a:t>
            </a:r>
            <a:r>
              <a:rPr lang="en-US" dirty="0" err="1">
                <a:latin typeface="Rockwell "/>
              </a:rPr>
              <a:t>trả</a:t>
            </a:r>
            <a:r>
              <a:rPr lang="en-US" dirty="0">
                <a:latin typeface="Rockwell "/>
              </a:rPr>
              <a:t> </a:t>
            </a:r>
            <a:r>
              <a:rPr lang="en-US" dirty="0" err="1">
                <a:latin typeface="Rockwell "/>
              </a:rPr>
              <a:t>tài</a:t>
            </a:r>
            <a:r>
              <a:rPr lang="en-US" dirty="0">
                <a:latin typeface="Rockwell "/>
              </a:rPr>
              <a:t> </a:t>
            </a:r>
            <a:r>
              <a:rPr lang="en-US" dirty="0" err="1">
                <a:latin typeface="Rockwell "/>
              </a:rPr>
              <a:t>chính</a:t>
            </a:r>
            <a:endParaRPr lang="en-US" dirty="0">
              <a:latin typeface="Rockwell "/>
            </a:endParaRPr>
          </a:p>
          <a:p>
            <a:pPr>
              <a:lnSpc>
                <a:spcPct val="90000"/>
              </a:lnSpc>
              <a:buFont typeface="Symbol" pitchFamily="18" charset="2"/>
              <a:buChar char="Þ"/>
            </a:pPr>
            <a:r>
              <a:rPr lang="en-US" sz="2800" dirty="0">
                <a:latin typeface="Rockwell "/>
              </a:rPr>
              <a:t> </a:t>
            </a:r>
            <a:r>
              <a:rPr lang="en-US" sz="2800" dirty="0" err="1">
                <a:latin typeface="Rockwell "/>
              </a:rPr>
              <a:t>Nội</a:t>
            </a:r>
            <a:r>
              <a:rPr lang="en-US" sz="2800" dirty="0">
                <a:latin typeface="Rockwell "/>
              </a:rPr>
              <a:t> dung </a:t>
            </a:r>
            <a:r>
              <a:rPr lang="en-US" sz="2800" dirty="0" err="1">
                <a:latin typeface="Rockwell "/>
              </a:rPr>
              <a:t>cơ</a:t>
            </a:r>
            <a:r>
              <a:rPr lang="en-US" sz="2800" dirty="0">
                <a:latin typeface="Rockwell "/>
              </a:rPr>
              <a:t> </a:t>
            </a:r>
            <a:r>
              <a:rPr lang="en-US" sz="2800" dirty="0" err="1">
                <a:latin typeface="Rockwell "/>
              </a:rPr>
              <a:t>bản</a:t>
            </a:r>
            <a:r>
              <a:rPr lang="en-US" sz="2800" dirty="0">
                <a:latin typeface="Rockwell "/>
              </a:rPr>
              <a:t> </a:t>
            </a:r>
            <a:r>
              <a:rPr lang="en-US" sz="2800" dirty="0" err="1">
                <a:latin typeface="Rockwell "/>
              </a:rPr>
              <a:t>của</a:t>
            </a:r>
            <a:r>
              <a:rPr lang="en-US" sz="2800" dirty="0">
                <a:latin typeface="Rockwell "/>
              </a:rPr>
              <a:t> </a:t>
            </a:r>
            <a:r>
              <a:rPr lang="en-US" sz="2800" dirty="0" err="1">
                <a:latin typeface="Rockwell "/>
              </a:rPr>
              <a:t>kế</a:t>
            </a:r>
            <a:r>
              <a:rPr lang="en-US" sz="2800" dirty="0">
                <a:latin typeface="Rockwell "/>
              </a:rPr>
              <a:t> </a:t>
            </a:r>
            <a:r>
              <a:rPr lang="en-US" sz="2800" dirty="0" err="1">
                <a:latin typeface="Rockwell "/>
              </a:rPr>
              <a:t>toán</a:t>
            </a:r>
            <a:r>
              <a:rPr lang="en-US" sz="2800" dirty="0">
                <a:latin typeface="Rockwell "/>
              </a:rPr>
              <a:t> </a:t>
            </a:r>
            <a:r>
              <a:rPr lang="en-US" sz="2800" dirty="0" err="1">
                <a:latin typeface="Rockwell "/>
              </a:rPr>
              <a:t>các</a:t>
            </a:r>
            <a:r>
              <a:rPr lang="en-US" sz="2800" dirty="0">
                <a:latin typeface="Rockwell "/>
              </a:rPr>
              <a:t> </a:t>
            </a:r>
            <a:r>
              <a:rPr lang="en-US" sz="2800" dirty="0" err="1">
                <a:latin typeface="Rockwell "/>
              </a:rPr>
              <a:t>Ngân</a:t>
            </a:r>
            <a:r>
              <a:rPr lang="en-US" sz="2800" dirty="0">
                <a:latin typeface="Rockwell "/>
              </a:rPr>
              <a:t> </a:t>
            </a:r>
            <a:r>
              <a:rPr lang="en-US" sz="2800" dirty="0" err="1">
                <a:latin typeface="Rockwell "/>
              </a:rPr>
              <a:t>hàng</a:t>
            </a:r>
            <a:r>
              <a:rPr lang="en-US" sz="2800" dirty="0">
                <a:latin typeface="Rockwell "/>
              </a:rPr>
              <a:t>:</a:t>
            </a:r>
          </a:p>
          <a:p>
            <a:pPr>
              <a:lnSpc>
                <a:spcPct val="90000"/>
              </a:lnSpc>
              <a:buFont typeface="Symbol" pitchFamily="18" charset="2"/>
              <a:buNone/>
            </a:pPr>
            <a:r>
              <a:rPr lang="en-US" sz="2800" dirty="0">
                <a:latin typeface="Rockwell "/>
              </a:rPr>
              <a:t>	</a:t>
            </a:r>
            <a:r>
              <a:rPr lang="en-US" sz="2800" dirty="0" err="1">
                <a:latin typeface="Rockwell "/>
              </a:rPr>
              <a:t>Kế</a:t>
            </a:r>
            <a:r>
              <a:rPr lang="en-US" sz="2800" dirty="0">
                <a:latin typeface="Rockwell "/>
              </a:rPr>
              <a:t> </a:t>
            </a:r>
            <a:r>
              <a:rPr lang="en-US" sz="2800" dirty="0" err="1">
                <a:latin typeface="Rockwell "/>
              </a:rPr>
              <a:t>toán</a:t>
            </a:r>
            <a:r>
              <a:rPr lang="en-US" sz="2800" dirty="0">
                <a:latin typeface="Rockwell "/>
              </a:rPr>
              <a:t> </a:t>
            </a:r>
            <a:r>
              <a:rPr lang="en-US" sz="2800" dirty="0" err="1">
                <a:latin typeface="Rockwell "/>
              </a:rPr>
              <a:t>các</a:t>
            </a:r>
            <a:r>
              <a:rPr lang="en-US" sz="2800" dirty="0">
                <a:latin typeface="Rockwell "/>
              </a:rPr>
              <a:t> </a:t>
            </a:r>
            <a:r>
              <a:rPr lang="en-US" sz="2800" dirty="0" err="1">
                <a:latin typeface="Rockwell "/>
              </a:rPr>
              <a:t>công</a:t>
            </a:r>
            <a:r>
              <a:rPr lang="en-US" sz="2800" dirty="0">
                <a:latin typeface="Rockwell "/>
              </a:rPr>
              <a:t> </a:t>
            </a:r>
            <a:r>
              <a:rPr lang="en-US" sz="2800" dirty="0" err="1">
                <a:latin typeface="Rockwell "/>
              </a:rPr>
              <a:t>cụ</a:t>
            </a:r>
            <a:r>
              <a:rPr lang="en-US" sz="2800" dirty="0">
                <a:latin typeface="Rockwell "/>
              </a:rPr>
              <a:t> </a:t>
            </a:r>
            <a:r>
              <a:rPr lang="en-US" sz="2800" dirty="0" err="1">
                <a:latin typeface="Rockwell "/>
              </a:rPr>
              <a:t>tài</a:t>
            </a:r>
            <a:r>
              <a:rPr lang="en-US" sz="2800" dirty="0">
                <a:latin typeface="Rockwell "/>
              </a:rPr>
              <a:t> </a:t>
            </a:r>
            <a:r>
              <a:rPr lang="en-US" sz="2800" dirty="0" err="1">
                <a:latin typeface="Rockwell "/>
              </a:rPr>
              <a:t>chính</a:t>
            </a:r>
            <a:r>
              <a:rPr lang="en-US" sz="2800" dirty="0">
                <a:latin typeface="Rockwell "/>
              </a:rPr>
              <a:t> (TS </a:t>
            </a:r>
            <a:r>
              <a:rPr lang="en-US" sz="2800" dirty="0" err="1">
                <a:latin typeface="Rockwell "/>
              </a:rPr>
              <a:t>tài</a:t>
            </a:r>
            <a:r>
              <a:rPr lang="en-US" sz="2800" dirty="0">
                <a:latin typeface="Rockwell "/>
              </a:rPr>
              <a:t> </a:t>
            </a:r>
            <a:r>
              <a:rPr lang="en-US" sz="2800" dirty="0" err="1">
                <a:latin typeface="Rockwell "/>
              </a:rPr>
              <a:t>chính</a:t>
            </a:r>
            <a:r>
              <a:rPr lang="en-US" sz="2800" dirty="0">
                <a:latin typeface="Rockwell "/>
              </a:rPr>
              <a:t> </a:t>
            </a:r>
            <a:r>
              <a:rPr lang="en-US" sz="2800" dirty="0" err="1">
                <a:latin typeface="Rockwell "/>
              </a:rPr>
              <a:t>và</a:t>
            </a:r>
            <a:r>
              <a:rPr lang="en-US" sz="2800" dirty="0">
                <a:latin typeface="Rockwell "/>
              </a:rPr>
              <a:t> </a:t>
            </a:r>
            <a:r>
              <a:rPr lang="en-US" sz="2800" dirty="0" err="1">
                <a:latin typeface="Rockwell "/>
              </a:rPr>
              <a:t>nợ</a:t>
            </a:r>
            <a:r>
              <a:rPr lang="en-US" sz="2800" dirty="0">
                <a:latin typeface="Rockwell "/>
              </a:rPr>
              <a:t> </a:t>
            </a:r>
            <a:r>
              <a:rPr lang="en-US" sz="2800" dirty="0" err="1">
                <a:latin typeface="Rockwell "/>
              </a:rPr>
              <a:t>tài</a:t>
            </a:r>
            <a:r>
              <a:rPr lang="en-US" sz="2800" dirty="0">
                <a:latin typeface="Rockwell "/>
              </a:rPr>
              <a:t> </a:t>
            </a:r>
            <a:r>
              <a:rPr lang="en-US" sz="2800" dirty="0" err="1">
                <a:latin typeface="Rockwell "/>
              </a:rPr>
              <a:t>chính</a:t>
            </a:r>
            <a:r>
              <a:rPr lang="en-US" sz="2800" dirty="0">
                <a:latin typeface="Rockwell "/>
              </a:rPr>
              <a:t> </a:t>
            </a:r>
            <a:r>
              <a:rPr lang="en-US" sz="2800" dirty="0" err="1">
                <a:latin typeface="Rockwell "/>
              </a:rPr>
              <a:t>và</a:t>
            </a:r>
            <a:r>
              <a:rPr lang="en-US" sz="2800" dirty="0">
                <a:latin typeface="Rockwell "/>
              </a:rPr>
              <a:t> </a:t>
            </a:r>
            <a:r>
              <a:rPr lang="en-US" sz="2800" dirty="0" err="1">
                <a:latin typeface="Rockwell "/>
              </a:rPr>
              <a:t>các</a:t>
            </a:r>
            <a:r>
              <a:rPr lang="en-US" sz="2800" dirty="0">
                <a:latin typeface="Rockwell "/>
              </a:rPr>
              <a:t> </a:t>
            </a:r>
            <a:r>
              <a:rPr lang="en-US" sz="2800" dirty="0" err="1">
                <a:latin typeface="Rockwell "/>
              </a:rPr>
              <a:t>công</a:t>
            </a:r>
            <a:r>
              <a:rPr lang="en-US" sz="2800" dirty="0">
                <a:latin typeface="Rockwell "/>
              </a:rPr>
              <a:t> </a:t>
            </a:r>
            <a:r>
              <a:rPr lang="en-US" sz="2800" dirty="0" err="1">
                <a:latin typeface="Rockwell "/>
              </a:rPr>
              <a:t>cụ</a:t>
            </a:r>
            <a:r>
              <a:rPr lang="en-US" sz="2800" dirty="0">
                <a:latin typeface="Rockwell "/>
              </a:rPr>
              <a:t> VCSH)</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407C8A32-1451-4D4E-A77A-22CA99F73FB6}" type="slidenum">
              <a:rPr lang="en-US"/>
              <a:pPr/>
              <a:t>14</a:t>
            </a:fld>
            <a:endParaRPr lang="en-US"/>
          </a:p>
        </p:txBody>
      </p:sp>
      <p:sp>
        <p:nvSpPr>
          <p:cNvPr id="407554" name="Rectangle 2"/>
          <p:cNvSpPr>
            <a:spLocks noGrp="1" noChangeArrowheads="1"/>
          </p:cNvSpPr>
          <p:nvPr>
            <p:ph type="title"/>
          </p:nvPr>
        </p:nvSpPr>
        <p:spPr/>
        <p:txBody>
          <a:bodyPr>
            <a:normAutofit fontScale="90000"/>
          </a:bodyPr>
          <a:lstStyle/>
          <a:p>
            <a:r>
              <a:rPr lang="en-US" sz="4000" dirty="0" err="1">
                <a:latin typeface="Rockwell "/>
              </a:rPr>
              <a:t>Các</a:t>
            </a:r>
            <a:r>
              <a:rPr lang="en-US" sz="4000" dirty="0">
                <a:latin typeface="Rockwell "/>
              </a:rPr>
              <a:t> </a:t>
            </a:r>
            <a:r>
              <a:rPr lang="en-US" sz="4000" dirty="0" err="1">
                <a:latin typeface="Rockwell "/>
              </a:rPr>
              <a:t>rủi</a:t>
            </a:r>
            <a:r>
              <a:rPr lang="en-US" sz="4000" dirty="0">
                <a:latin typeface="Rockwell "/>
              </a:rPr>
              <a:t> </a:t>
            </a:r>
            <a:r>
              <a:rPr lang="en-US" sz="4000" dirty="0" err="1">
                <a:latin typeface="Rockwell "/>
              </a:rPr>
              <a:t>ro</a:t>
            </a:r>
            <a:r>
              <a:rPr lang="en-US" sz="4000" dirty="0">
                <a:latin typeface="Rockwell "/>
              </a:rPr>
              <a:t> </a:t>
            </a:r>
            <a:r>
              <a:rPr lang="en-US" sz="4000" dirty="0" err="1">
                <a:latin typeface="Rockwell "/>
              </a:rPr>
              <a:t>đặc</a:t>
            </a:r>
            <a:r>
              <a:rPr lang="en-US" sz="4000" dirty="0">
                <a:latin typeface="Rockwell "/>
              </a:rPr>
              <a:t> </a:t>
            </a:r>
            <a:r>
              <a:rPr lang="en-US" sz="4000" dirty="0" err="1">
                <a:latin typeface="Rockwell "/>
              </a:rPr>
              <a:t>thù</a:t>
            </a:r>
            <a:r>
              <a:rPr lang="en-US" sz="4000" dirty="0">
                <a:latin typeface="Rockwell "/>
              </a:rPr>
              <a:t> </a:t>
            </a:r>
            <a:r>
              <a:rPr lang="en-US" sz="4000" dirty="0" err="1">
                <a:latin typeface="Rockwell "/>
              </a:rPr>
              <a:t>trong</a:t>
            </a:r>
            <a:r>
              <a:rPr lang="en-US" sz="4000" dirty="0">
                <a:latin typeface="Rockwell "/>
              </a:rPr>
              <a:t> </a:t>
            </a:r>
            <a:r>
              <a:rPr lang="en-US" sz="4000" dirty="0" err="1">
                <a:latin typeface="Rockwell "/>
              </a:rPr>
              <a:t>hoạt</a:t>
            </a:r>
            <a:r>
              <a:rPr lang="en-US" sz="4000" dirty="0">
                <a:latin typeface="Rockwell "/>
              </a:rPr>
              <a:t> </a:t>
            </a:r>
            <a:r>
              <a:rPr lang="en-US" sz="4000" dirty="0" err="1">
                <a:latin typeface="Rockwell "/>
              </a:rPr>
              <a:t>động</a:t>
            </a:r>
            <a:r>
              <a:rPr lang="en-US" sz="4000" dirty="0">
                <a:latin typeface="Rockwell "/>
              </a:rPr>
              <a:t> </a:t>
            </a:r>
            <a:r>
              <a:rPr lang="en-US" sz="4000" dirty="0" err="1">
                <a:latin typeface="Rockwell "/>
              </a:rPr>
              <a:t>kinh</a:t>
            </a:r>
            <a:r>
              <a:rPr lang="en-US" sz="4000" dirty="0">
                <a:latin typeface="Rockwell "/>
              </a:rPr>
              <a:t> </a:t>
            </a:r>
            <a:r>
              <a:rPr lang="en-US" sz="4000" dirty="0" err="1">
                <a:latin typeface="Rockwell "/>
              </a:rPr>
              <a:t>doanh</a:t>
            </a:r>
            <a:r>
              <a:rPr lang="en-US" sz="4000" dirty="0">
                <a:latin typeface="Rockwell "/>
              </a:rPr>
              <a:t> </a:t>
            </a:r>
            <a:r>
              <a:rPr lang="en-US" sz="4000" dirty="0" err="1">
                <a:latin typeface="Rockwell "/>
              </a:rPr>
              <a:t>của</a:t>
            </a:r>
            <a:r>
              <a:rPr lang="en-US" sz="4000" dirty="0">
                <a:latin typeface="Rockwell "/>
              </a:rPr>
              <a:t> TCTD/ NHTM</a:t>
            </a:r>
          </a:p>
        </p:txBody>
      </p:sp>
      <p:sp>
        <p:nvSpPr>
          <p:cNvPr id="407555" name="Rectangle 3"/>
          <p:cNvSpPr>
            <a:spLocks noGrp="1" noChangeArrowheads="1"/>
          </p:cNvSpPr>
          <p:nvPr>
            <p:ph type="body" idx="1"/>
          </p:nvPr>
        </p:nvSpPr>
        <p:spPr>
          <a:xfrm>
            <a:off x="1066800" y="1905000"/>
            <a:ext cx="7391400" cy="4953000"/>
          </a:xfrm>
        </p:spPr>
        <p:txBody>
          <a:bodyPr/>
          <a:lstStyle/>
          <a:p>
            <a:r>
              <a:rPr lang="en-US" dirty="0" err="1">
                <a:latin typeface="Rockwell "/>
              </a:rPr>
              <a:t>Rủi</a:t>
            </a:r>
            <a:r>
              <a:rPr lang="en-US" dirty="0">
                <a:latin typeface="Rockwell "/>
              </a:rPr>
              <a:t> </a:t>
            </a:r>
            <a:r>
              <a:rPr lang="en-US" dirty="0" err="1">
                <a:latin typeface="Rockwell "/>
              </a:rPr>
              <a:t>ro</a:t>
            </a:r>
            <a:r>
              <a:rPr lang="en-US" dirty="0">
                <a:latin typeface="Rockwell "/>
              </a:rPr>
              <a:t> </a:t>
            </a:r>
            <a:r>
              <a:rPr lang="en-US" dirty="0" err="1">
                <a:latin typeface="Rockwell "/>
              </a:rPr>
              <a:t>tín</a:t>
            </a:r>
            <a:r>
              <a:rPr lang="en-US" dirty="0">
                <a:latin typeface="Rockwell "/>
              </a:rPr>
              <a:t> </a:t>
            </a:r>
            <a:r>
              <a:rPr lang="en-US" dirty="0" err="1">
                <a:latin typeface="Rockwell "/>
              </a:rPr>
              <a:t>dụng</a:t>
            </a:r>
            <a:endParaRPr lang="en-US" dirty="0">
              <a:latin typeface="Rockwell "/>
            </a:endParaRPr>
          </a:p>
          <a:p>
            <a:r>
              <a:rPr lang="en-US" dirty="0" err="1">
                <a:latin typeface="Rockwell "/>
              </a:rPr>
              <a:t>Rủi</a:t>
            </a:r>
            <a:r>
              <a:rPr lang="en-US" dirty="0">
                <a:latin typeface="Rockwell "/>
              </a:rPr>
              <a:t> </a:t>
            </a:r>
            <a:r>
              <a:rPr lang="en-US" dirty="0" err="1">
                <a:latin typeface="Rockwell "/>
              </a:rPr>
              <a:t>ro</a:t>
            </a:r>
            <a:r>
              <a:rPr lang="en-US" dirty="0">
                <a:latin typeface="Rockwell "/>
              </a:rPr>
              <a:t> </a:t>
            </a:r>
            <a:r>
              <a:rPr lang="en-US" dirty="0" err="1">
                <a:latin typeface="Rockwell "/>
              </a:rPr>
              <a:t>thanh</a:t>
            </a:r>
            <a:r>
              <a:rPr lang="en-US" dirty="0">
                <a:latin typeface="Rockwell "/>
              </a:rPr>
              <a:t> </a:t>
            </a:r>
            <a:r>
              <a:rPr lang="en-US" dirty="0" err="1">
                <a:latin typeface="Rockwell "/>
              </a:rPr>
              <a:t>khoản</a:t>
            </a:r>
            <a:endParaRPr lang="en-US" dirty="0">
              <a:latin typeface="Rockwell "/>
            </a:endParaRPr>
          </a:p>
          <a:p>
            <a:r>
              <a:rPr lang="en-US" dirty="0" err="1">
                <a:latin typeface="Rockwell "/>
              </a:rPr>
              <a:t>Rủi</a:t>
            </a:r>
            <a:r>
              <a:rPr lang="en-US" dirty="0">
                <a:latin typeface="Rockwell "/>
              </a:rPr>
              <a:t> </a:t>
            </a:r>
            <a:r>
              <a:rPr lang="en-US" dirty="0" err="1">
                <a:latin typeface="Rockwell "/>
              </a:rPr>
              <a:t>ro</a:t>
            </a:r>
            <a:r>
              <a:rPr lang="en-US" dirty="0">
                <a:latin typeface="Rockwell "/>
              </a:rPr>
              <a:t> </a:t>
            </a:r>
            <a:r>
              <a:rPr lang="en-US" dirty="0" err="1">
                <a:latin typeface="Rockwell "/>
              </a:rPr>
              <a:t>lãi</a:t>
            </a:r>
            <a:r>
              <a:rPr lang="en-US" dirty="0">
                <a:latin typeface="Rockwell "/>
              </a:rPr>
              <a:t> </a:t>
            </a:r>
            <a:r>
              <a:rPr lang="en-US" dirty="0" err="1">
                <a:latin typeface="Rockwell "/>
              </a:rPr>
              <a:t>suất</a:t>
            </a:r>
            <a:endParaRPr lang="en-US" dirty="0">
              <a:latin typeface="Rockwell "/>
            </a:endParaRPr>
          </a:p>
          <a:p>
            <a:r>
              <a:rPr lang="en-US" dirty="0" err="1">
                <a:latin typeface="Rockwell "/>
              </a:rPr>
              <a:t>Rủi</a:t>
            </a:r>
            <a:r>
              <a:rPr lang="en-US" dirty="0">
                <a:latin typeface="Rockwell "/>
              </a:rPr>
              <a:t> </a:t>
            </a:r>
            <a:r>
              <a:rPr lang="en-US" dirty="0" err="1">
                <a:latin typeface="Rockwell "/>
              </a:rPr>
              <a:t>ro</a:t>
            </a:r>
            <a:r>
              <a:rPr lang="en-US" dirty="0">
                <a:latin typeface="Rockwell "/>
              </a:rPr>
              <a:t> </a:t>
            </a:r>
            <a:r>
              <a:rPr lang="en-US" dirty="0" err="1">
                <a:latin typeface="Rockwell "/>
              </a:rPr>
              <a:t>ngoại</a:t>
            </a:r>
            <a:r>
              <a:rPr lang="en-US" dirty="0">
                <a:latin typeface="Rockwell "/>
              </a:rPr>
              <a:t> </a:t>
            </a:r>
            <a:r>
              <a:rPr lang="en-US" dirty="0" err="1" smtClean="0">
                <a:latin typeface="Rockwell "/>
              </a:rPr>
              <a:t>hối</a:t>
            </a:r>
            <a:endParaRPr lang="en-US" dirty="0" smtClean="0">
              <a:latin typeface="Rockwell "/>
            </a:endParaRPr>
          </a:p>
          <a:p>
            <a:r>
              <a:rPr lang="en-US" dirty="0" err="1" smtClean="0">
                <a:latin typeface="Rockwell "/>
              </a:rPr>
              <a:t>Rủi</a:t>
            </a:r>
            <a:r>
              <a:rPr lang="en-US" dirty="0" smtClean="0">
                <a:latin typeface="Rockwell "/>
              </a:rPr>
              <a:t> </a:t>
            </a:r>
            <a:r>
              <a:rPr lang="en-US" dirty="0" err="1" smtClean="0">
                <a:latin typeface="Rockwell "/>
              </a:rPr>
              <a:t>ro</a:t>
            </a:r>
            <a:r>
              <a:rPr lang="en-US" dirty="0" smtClean="0">
                <a:latin typeface="Rockwell "/>
              </a:rPr>
              <a:t> </a:t>
            </a:r>
            <a:r>
              <a:rPr lang="en-US" dirty="0" err="1" smtClean="0">
                <a:latin typeface="Rockwell "/>
              </a:rPr>
              <a:t>tác</a:t>
            </a:r>
            <a:r>
              <a:rPr lang="en-US" dirty="0" smtClean="0">
                <a:latin typeface="Rockwell "/>
              </a:rPr>
              <a:t> </a:t>
            </a:r>
            <a:r>
              <a:rPr lang="en-US" dirty="0" err="1" smtClean="0">
                <a:latin typeface="Rockwell "/>
              </a:rPr>
              <a:t>nghiệp</a:t>
            </a:r>
            <a:endParaRPr lang="en-US" dirty="0">
              <a:latin typeface="Rockwell "/>
            </a:endParaRPr>
          </a:p>
          <a:p>
            <a:pPr>
              <a:buFont typeface="Wingdings" pitchFamily="2" charset="2"/>
              <a:buNone/>
            </a:pPr>
            <a:endParaRPr lang="en-US" dirty="0">
              <a:latin typeface="Times New Roman" pitchFamily="18" charset="0"/>
            </a:endParaRPr>
          </a:p>
          <a:p>
            <a:endParaRPr lang="en-US"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Đặc</a:t>
            </a:r>
            <a:r>
              <a:rPr lang="en-US" dirty="0" smtClean="0"/>
              <a:t> </a:t>
            </a:r>
            <a:r>
              <a:rPr lang="en-US" dirty="0" err="1" smtClean="0"/>
              <a:t>điểm</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5" name="Content Placeholder 4"/>
          <p:cNvSpPr>
            <a:spLocks noGrp="1"/>
          </p:cNvSpPr>
          <p:nvPr>
            <p:ph idx="1"/>
          </p:nvPr>
        </p:nvSpPr>
        <p:spPr>
          <a:xfrm>
            <a:off x="457200" y="1646236"/>
            <a:ext cx="8686800" cy="4983163"/>
          </a:xfrm>
        </p:spPr>
        <p:txBody>
          <a:bodyPr>
            <a:normAutofit/>
          </a:bodyPr>
          <a:lstStyle/>
          <a:p>
            <a:r>
              <a:rPr lang="en-US" dirty="0" err="1" smtClean="0"/>
              <a:t>Mang</a:t>
            </a:r>
            <a:r>
              <a:rPr lang="en-US" dirty="0" smtClean="0"/>
              <a:t> </a:t>
            </a:r>
            <a:r>
              <a:rPr lang="en-US" dirty="0" err="1" smtClean="0"/>
              <a:t>tính</a:t>
            </a:r>
            <a:r>
              <a:rPr lang="en-US" dirty="0" smtClean="0"/>
              <a:t> </a:t>
            </a:r>
            <a:r>
              <a:rPr lang="en-US" dirty="0" err="1" smtClean="0"/>
              <a:t>xã</a:t>
            </a:r>
            <a:r>
              <a:rPr lang="en-US" dirty="0" smtClean="0"/>
              <a:t> </a:t>
            </a:r>
            <a:r>
              <a:rPr lang="en-US" dirty="0" err="1" smtClean="0"/>
              <a:t>hội</a:t>
            </a:r>
            <a:r>
              <a:rPr lang="en-US" dirty="0" smtClean="0"/>
              <a:t> </a:t>
            </a:r>
            <a:r>
              <a:rPr lang="en-US" dirty="0" err="1" smtClean="0"/>
              <a:t>cao</a:t>
            </a:r>
            <a:endParaRPr lang="en-US" dirty="0" smtClean="0"/>
          </a:p>
          <a:p>
            <a:r>
              <a:rPr lang="en-US" dirty="0" err="1" smtClean="0"/>
              <a:t>Kiểm</a:t>
            </a:r>
            <a:r>
              <a:rPr lang="en-US" dirty="0" smtClean="0"/>
              <a:t> </a:t>
            </a:r>
            <a:r>
              <a:rPr lang="en-US" dirty="0" err="1" smtClean="0"/>
              <a:t>soát</a:t>
            </a:r>
            <a:r>
              <a:rPr lang="en-US" dirty="0" smtClean="0"/>
              <a:t>, </a:t>
            </a:r>
            <a:r>
              <a:rPr lang="en-US" dirty="0" err="1" smtClean="0"/>
              <a:t>xử</a:t>
            </a:r>
            <a:r>
              <a:rPr lang="en-US" dirty="0" smtClean="0"/>
              <a:t> </a:t>
            </a:r>
            <a:r>
              <a:rPr lang="en-US" dirty="0" err="1" smtClean="0"/>
              <a:t>lý</a:t>
            </a:r>
            <a:r>
              <a:rPr lang="en-US" dirty="0" smtClean="0"/>
              <a:t> </a:t>
            </a:r>
            <a:r>
              <a:rPr lang="en-US" dirty="0" err="1" smtClean="0"/>
              <a:t>nghiệp</a:t>
            </a:r>
            <a:r>
              <a:rPr lang="en-US" dirty="0" smtClean="0"/>
              <a:t> </a:t>
            </a:r>
            <a:r>
              <a:rPr lang="en-US" dirty="0" err="1" smtClean="0"/>
              <a:t>vụ</a:t>
            </a:r>
            <a:r>
              <a:rPr lang="en-US" dirty="0" smtClean="0"/>
              <a:t>, </a:t>
            </a:r>
            <a:r>
              <a:rPr lang="en-US" dirty="0" err="1" smtClean="0"/>
              <a:t>ghi</a:t>
            </a:r>
            <a:r>
              <a:rPr lang="en-US" dirty="0" smtClean="0"/>
              <a:t> </a:t>
            </a:r>
            <a:r>
              <a:rPr lang="en-US" dirty="0" err="1" smtClean="0"/>
              <a:t>sổ</a:t>
            </a:r>
            <a:r>
              <a:rPr lang="en-US" dirty="0" smtClean="0"/>
              <a:t> </a:t>
            </a:r>
            <a:r>
              <a:rPr lang="en-US" dirty="0" err="1" smtClean="0"/>
              <a:t>kế</a:t>
            </a:r>
            <a:r>
              <a:rPr lang="en-US" dirty="0" smtClean="0"/>
              <a:t> </a:t>
            </a:r>
            <a:r>
              <a:rPr lang="en-US" dirty="0" err="1" smtClean="0"/>
              <a:t>toán</a:t>
            </a:r>
            <a:r>
              <a:rPr lang="en-US" dirty="0" smtClean="0"/>
              <a:t> </a:t>
            </a:r>
            <a:r>
              <a:rPr lang="en-US" dirty="0" err="1" smtClean="0"/>
              <a:t>được</a:t>
            </a:r>
            <a:r>
              <a:rPr lang="en-US" dirty="0" smtClean="0"/>
              <a:t> </a:t>
            </a:r>
            <a:r>
              <a:rPr lang="en-US" dirty="0" err="1" smtClean="0"/>
              <a:t>tiến</a:t>
            </a:r>
            <a:r>
              <a:rPr lang="en-US" dirty="0" smtClean="0"/>
              <a:t> </a:t>
            </a:r>
            <a:r>
              <a:rPr lang="en-US" dirty="0" err="1" smtClean="0"/>
              <a:t>hành</a:t>
            </a:r>
            <a:r>
              <a:rPr lang="en-US" dirty="0" smtClean="0"/>
              <a:t> </a:t>
            </a:r>
            <a:r>
              <a:rPr lang="en-US" dirty="0" err="1" smtClean="0"/>
              <a:t>đồng</a:t>
            </a:r>
            <a:r>
              <a:rPr lang="en-US" dirty="0" smtClean="0"/>
              <a:t> </a:t>
            </a:r>
            <a:r>
              <a:rPr lang="en-US" dirty="0" err="1" smtClean="0"/>
              <a:t>thời</a:t>
            </a:r>
            <a:endParaRPr lang="en-US" dirty="0" smtClean="0"/>
          </a:p>
          <a:p>
            <a:r>
              <a:rPr lang="en-US" dirty="0" err="1" smtClean="0"/>
              <a:t>Tính</a:t>
            </a:r>
            <a:r>
              <a:rPr lang="en-US" dirty="0" smtClean="0"/>
              <a:t> </a:t>
            </a:r>
            <a:r>
              <a:rPr lang="en-US" dirty="0" err="1" smtClean="0"/>
              <a:t>chính</a:t>
            </a:r>
            <a:r>
              <a:rPr lang="en-US" dirty="0" smtClean="0"/>
              <a:t> </a:t>
            </a:r>
            <a:r>
              <a:rPr lang="en-US" dirty="0" err="1" smtClean="0"/>
              <a:t>xác</a:t>
            </a:r>
            <a:r>
              <a:rPr lang="en-US" dirty="0" smtClean="0"/>
              <a:t>, </a:t>
            </a:r>
            <a:r>
              <a:rPr lang="en-US" dirty="0" err="1" smtClean="0"/>
              <a:t>kịp</a:t>
            </a:r>
            <a:r>
              <a:rPr lang="en-US" dirty="0" smtClean="0"/>
              <a:t> </a:t>
            </a:r>
            <a:r>
              <a:rPr lang="en-US" dirty="0" err="1" smtClean="0"/>
              <a:t>thời</a:t>
            </a:r>
            <a:r>
              <a:rPr lang="en-US" dirty="0" smtClean="0"/>
              <a:t> </a:t>
            </a:r>
            <a:r>
              <a:rPr lang="en-US" dirty="0" err="1" smtClean="0"/>
              <a:t>cao</a:t>
            </a:r>
            <a:endParaRPr lang="en-US" dirty="0" smtClean="0"/>
          </a:p>
          <a:p>
            <a:r>
              <a:rPr lang="en-US" dirty="0" err="1" smtClean="0"/>
              <a:t>Chứng</a:t>
            </a:r>
            <a:r>
              <a:rPr lang="en-US" dirty="0" smtClean="0"/>
              <a:t> </a:t>
            </a:r>
            <a:r>
              <a:rPr lang="en-US" dirty="0" err="1" smtClean="0"/>
              <a:t>từ</a:t>
            </a:r>
            <a:r>
              <a:rPr lang="en-US" dirty="0" smtClean="0"/>
              <a:t> </a:t>
            </a:r>
            <a:r>
              <a:rPr lang="en-US" dirty="0" err="1" smtClean="0"/>
              <a:t>kế</a:t>
            </a:r>
            <a:r>
              <a:rPr lang="en-US" dirty="0" smtClean="0"/>
              <a:t> </a:t>
            </a:r>
            <a:r>
              <a:rPr lang="en-US" dirty="0" err="1" smtClean="0"/>
              <a:t>toán</a:t>
            </a:r>
            <a:r>
              <a:rPr lang="en-US" dirty="0" smtClean="0"/>
              <a:t> </a:t>
            </a:r>
            <a:r>
              <a:rPr lang="en-US" dirty="0" err="1" smtClean="0"/>
              <a:t>có</a:t>
            </a:r>
            <a:r>
              <a:rPr lang="en-US" dirty="0" smtClean="0"/>
              <a:t> </a:t>
            </a:r>
            <a:r>
              <a:rPr lang="en-US" dirty="0" err="1" smtClean="0"/>
              <a:t>khối</a:t>
            </a:r>
            <a:r>
              <a:rPr lang="en-US" dirty="0" smtClean="0"/>
              <a:t> </a:t>
            </a:r>
            <a:r>
              <a:rPr lang="en-US" dirty="0" err="1" smtClean="0"/>
              <a:t>lượng</a:t>
            </a:r>
            <a:r>
              <a:rPr lang="en-US" dirty="0" smtClean="0"/>
              <a:t> </a:t>
            </a:r>
            <a:r>
              <a:rPr lang="en-US" dirty="0" err="1" smtClean="0"/>
              <a:t>lớn</a:t>
            </a:r>
            <a:r>
              <a:rPr lang="en-US" dirty="0" smtClean="0"/>
              <a:t>, </a:t>
            </a:r>
            <a:r>
              <a:rPr lang="en-US" dirty="0" err="1" smtClean="0"/>
              <a:t>tổ</a:t>
            </a:r>
            <a:r>
              <a:rPr lang="en-US" dirty="0" smtClean="0"/>
              <a:t> </a:t>
            </a:r>
            <a:r>
              <a:rPr lang="en-US" dirty="0" err="1" smtClean="0"/>
              <a:t>chức</a:t>
            </a:r>
            <a:r>
              <a:rPr lang="en-US" dirty="0" smtClean="0"/>
              <a:t> </a:t>
            </a:r>
            <a:r>
              <a:rPr lang="en-US" dirty="0" err="1" smtClean="0"/>
              <a:t>luân</a:t>
            </a:r>
            <a:r>
              <a:rPr lang="en-US" dirty="0" smtClean="0"/>
              <a:t> </a:t>
            </a:r>
            <a:r>
              <a:rPr lang="en-US" dirty="0" err="1" smtClean="0"/>
              <a:t>chuyển</a:t>
            </a:r>
            <a:r>
              <a:rPr lang="en-US" dirty="0" smtClean="0"/>
              <a:t> </a:t>
            </a:r>
            <a:r>
              <a:rPr lang="en-US" dirty="0" err="1" smtClean="0"/>
              <a:t>phức</a:t>
            </a:r>
            <a:r>
              <a:rPr lang="en-US" dirty="0" smtClean="0"/>
              <a:t> </a:t>
            </a:r>
            <a:r>
              <a:rPr lang="en-US" dirty="0" err="1" smtClean="0"/>
              <a:t>tạp</a:t>
            </a:r>
            <a:r>
              <a:rPr lang="en-US" dirty="0" smtClean="0"/>
              <a:t>, </a:t>
            </a:r>
            <a:r>
              <a:rPr lang="en-US" dirty="0" err="1" smtClean="0"/>
              <a:t>gắn</a:t>
            </a:r>
            <a:r>
              <a:rPr lang="en-US" dirty="0" smtClean="0"/>
              <a:t> </a:t>
            </a:r>
            <a:r>
              <a:rPr lang="en-US" dirty="0" err="1" smtClean="0"/>
              <a:t>liền</a:t>
            </a:r>
            <a:r>
              <a:rPr lang="en-US" dirty="0" smtClean="0"/>
              <a:t> </a:t>
            </a:r>
            <a:r>
              <a:rPr lang="en-US" dirty="0" err="1" smtClean="0"/>
              <a:t>với</a:t>
            </a:r>
            <a:r>
              <a:rPr lang="en-US" dirty="0" smtClean="0"/>
              <a:t> </a:t>
            </a:r>
            <a:r>
              <a:rPr lang="en-US" dirty="0" err="1" smtClean="0"/>
              <a:t>việc</a:t>
            </a:r>
            <a:r>
              <a:rPr lang="en-US" dirty="0" smtClean="0"/>
              <a:t> </a:t>
            </a:r>
            <a:r>
              <a:rPr lang="en-US" dirty="0" err="1" smtClean="0"/>
              <a:t>luân</a:t>
            </a:r>
            <a:r>
              <a:rPr lang="en-US" dirty="0" smtClean="0"/>
              <a:t> </a:t>
            </a:r>
            <a:r>
              <a:rPr lang="en-US" dirty="0" err="1" smtClean="0"/>
              <a:t>chuyển</a:t>
            </a:r>
            <a:r>
              <a:rPr lang="en-US" dirty="0" smtClean="0"/>
              <a:t> </a:t>
            </a:r>
            <a:r>
              <a:rPr lang="en-US" dirty="0" err="1" smtClean="0"/>
              <a:t>vốn</a:t>
            </a:r>
            <a:r>
              <a:rPr lang="en-US" dirty="0" smtClean="0"/>
              <a:t> </a:t>
            </a:r>
            <a:r>
              <a:rPr lang="en-US" dirty="0" err="1" smtClean="0"/>
              <a:t>của</a:t>
            </a:r>
            <a:r>
              <a:rPr lang="en-US" dirty="0" smtClean="0"/>
              <a:t> </a:t>
            </a:r>
            <a:r>
              <a:rPr lang="en-US" dirty="0" err="1" smtClean="0"/>
              <a:t>nền</a:t>
            </a:r>
            <a:r>
              <a:rPr lang="en-US" dirty="0" smtClean="0"/>
              <a:t> </a:t>
            </a:r>
            <a:r>
              <a:rPr lang="en-US" dirty="0" err="1" smtClean="0"/>
              <a:t>kinh</a:t>
            </a:r>
            <a:r>
              <a:rPr lang="en-US" dirty="0" smtClean="0"/>
              <a:t> </a:t>
            </a:r>
            <a:r>
              <a:rPr lang="en-US" dirty="0" err="1" smtClean="0"/>
              <a:t>tế</a:t>
            </a:r>
            <a:endParaRPr lang="en-US" dirty="0" smtClean="0"/>
          </a:p>
          <a:p>
            <a:r>
              <a:rPr lang="en-US" dirty="0" err="1" smtClean="0"/>
              <a:t>Sử</a:t>
            </a:r>
            <a:r>
              <a:rPr lang="en-US" dirty="0" smtClean="0"/>
              <a:t> </a:t>
            </a:r>
            <a:r>
              <a:rPr lang="en-US" dirty="0" err="1" smtClean="0"/>
              <a:t>dụng</a:t>
            </a:r>
            <a:r>
              <a:rPr lang="en-US" dirty="0" smtClean="0"/>
              <a:t> </a:t>
            </a:r>
            <a:r>
              <a:rPr lang="en-US" dirty="0" err="1" smtClean="0"/>
              <a:t>tiền</a:t>
            </a:r>
            <a:r>
              <a:rPr lang="en-US" dirty="0" smtClean="0"/>
              <a:t> </a:t>
            </a:r>
            <a:r>
              <a:rPr lang="en-US" dirty="0" err="1" smtClean="0"/>
              <a:t>tệ</a:t>
            </a:r>
            <a:r>
              <a:rPr lang="en-US" dirty="0" smtClean="0"/>
              <a:t> (</a:t>
            </a:r>
            <a:r>
              <a:rPr lang="en-US" dirty="0" err="1" smtClean="0"/>
              <a:t>nội</a:t>
            </a:r>
            <a:r>
              <a:rPr lang="en-US" dirty="0" smtClean="0"/>
              <a:t> </a:t>
            </a:r>
            <a:r>
              <a:rPr lang="en-US" dirty="0" err="1" smtClean="0"/>
              <a:t>tệ</a:t>
            </a:r>
            <a:r>
              <a:rPr lang="en-US" dirty="0" smtClean="0"/>
              <a:t>, </a:t>
            </a:r>
            <a:r>
              <a:rPr lang="en-US" dirty="0" err="1" smtClean="0"/>
              <a:t>ngoại</a:t>
            </a:r>
            <a:r>
              <a:rPr lang="en-US" dirty="0" smtClean="0"/>
              <a:t> </a:t>
            </a:r>
            <a:r>
              <a:rPr lang="en-US" dirty="0" err="1" smtClean="0"/>
              <a:t>tệ</a:t>
            </a:r>
            <a:r>
              <a:rPr lang="en-US" dirty="0" smtClean="0"/>
              <a:t>) </a:t>
            </a:r>
            <a:r>
              <a:rPr lang="en-US" dirty="0" err="1" smtClean="0"/>
              <a:t>làm</a:t>
            </a:r>
            <a:r>
              <a:rPr lang="en-US" dirty="0" smtClean="0"/>
              <a:t> </a:t>
            </a:r>
            <a:r>
              <a:rPr lang="en-US" dirty="0" err="1" smtClean="0"/>
              <a:t>đơn</a:t>
            </a:r>
            <a:r>
              <a:rPr lang="en-US" dirty="0" smtClean="0"/>
              <a:t> </a:t>
            </a:r>
            <a:r>
              <a:rPr lang="en-US" dirty="0" err="1" smtClean="0"/>
              <a:t>vị</a:t>
            </a:r>
            <a:r>
              <a:rPr lang="en-US" dirty="0" smtClean="0"/>
              <a:t> </a:t>
            </a:r>
            <a:r>
              <a:rPr lang="en-US" dirty="0" err="1" smtClean="0"/>
              <a:t>đo</a:t>
            </a:r>
            <a:r>
              <a:rPr lang="en-US" dirty="0" smtClean="0"/>
              <a:t> </a:t>
            </a:r>
            <a:r>
              <a:rPr lang="en-US" dirty="0" err="1" smtClean="0"/>
              <a:t>lường</a:t>
            </a:r>
            <a:r>
              <a:rPr lang="en-US" dirty="0" smtClean="0"/>
              <a:t> </a:t>
            </a:r>
            <a:r>
              <a:rPr lang="en-US" dirty="0" err="1" smtClean="0"/>
              <a:t>trong</a:t>
            </a:r>
            <a:r>
              <a:rPr lang="en-US" dirty="0" smtClean="0"/>
              <a:t> </a:t>
            </a:r>
            <a:r>
              <a:rPr lang="en-US" dirty="0" err="1" smtClean="0"/>
              <a:t>hầu</a:t>
            </a:r>
            <a:r>
              <a:rPr lang="en-US" dirty="0" smtClean="0"/>
              <a:t> </a:t>
            </a:r>
            <a:r>
              <a:rPr lang="en-US" dirty="0" err="1" smtClean="0"/>
              <a:t>hết</a:t>
            </a:r>
            <a:r>
              <a:rPr lang="en-US" dirty="0" smtClean="0"/>
              <a:t> </a:t>
            </a:r>
            <a:r>
              <a:rPr lang="en-US" dirty="0" err="1" smtClean="0"/>
              <a:t>các</a:t>
            </a:r>
            <a:r>
              <a:rPr lang="en-US" dirty="0" smtClean="0"/>
              <a:t> </a:t>
            </a:r>
            <a:r>
              <a:rPr lang="en-US" dirty="0" err="1" smtClean="0"/>
              <a:t>nghiệp</a:t>
            </a:r>
            <a:r>
              <a:rPr lang="en-US" dirty="0" smtClean="0"/>
              <a:t> </a:t>
            </a:r>
            <a:r>
              <a:rPr lang="en-US" dirty="0" err="1" smtClean="0"/>
              <a:t>vụ</a:t>
            </a:r>
            <a:endParaRPr lang="en-US" dirty="0" smtClean="0"/>
          </a:p>
          <a:p>
            <a:pPr lvl="1"/>
            <a:endParaRPr lang="en-US" dirty="0" smtClean="0"/>
          </a:p>
          <a:p>
            <a:pPr lvl="1"/>
            <a:endParaRPr lang="en-US" dirty="0" smtClean="0"/>
          </a:p>
          <a:p>
            <a:pPr lvl="1"/>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Đặc</a:t>
            </a:r>
            <a:r>
              <a:rPr lang="en-US" dirty="0" smtClean="0"/>
              <a:t> </a:t>
            </a:r>
            <a:r>
              <a:rPr lang="en-US" dirty="0" err="1" smtClean="0"/>
              <a:t>điểm</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5" name="Content Placeholder 4"/>
          <p:cNvSpPr>
            <a:spLocks noGrp="1"/>
          </p:cNvSpPr>
          <p:nvPr>
            <p:ph idx="1"/>
          </p:nvPr>
        </p:nvSpPr>
        <p:spPr>
          <a:xfrm>
            <a:off x="457200" y="1646236"/>
            <a:ext cx="8686800" cy="4983163"/>
          </a:xfrm>
        </p:spPr>
        <p:txBody>
          <a:bodyPr>
            <a:normAutofit fontScale="92500" lnSpcReduction="20000"/>
          </a:bodyPr>
          <a:lstStyle/>
          <a:p>
            <a:pPr indent="457200"/>
            <a:r>
              <a:rPr lang="pt-BR" dirty="0" smtClean="0">
                <a:latin typeface="Rockwell "/>
              </a:rPr>
              <a:t>Tài khoản kế toán chia 2 bộ phận lớn : Tài khoản nội bộ ngân hàng; Tài khoản giao dịch với khách hàng (tài khoản tiền gửi; tài khoản cho vay; ..). Số lượng tài khoản chi tiết của bộ phận tài khoản giao dịch với khách hàng rất lớn.</a:t>
            </a:r>
          </a:p>
          <a:p>
            <a:pPr indent="457200"/>
            <a:endParaRPr lang="pt-BR" dirty="0" smtClean="0">
              <a:latin typeface="Rockwell "/>
            </a:endParaRPr>
          </a:p>
          <a:p>
            <a:pPr indent="457200"/>
            <a:r>
              <a:rPr lang="pt-BR" dirty="0" smtClean="0">
                <a:latin typeface="Rockwell "/>
              </a:rPr>
              <a:t>Tài sản tài chính và nợ tài chính chiếm tỷ trọng lớn (khoảng 90%) trong nguồn vốn và sử dụng vốn của Ngân hàng. </a:t>
            </a:r>
            <a:r>
              <a:rPr lang="pt-BR" i="1" dirty="0" smtClean="0">
                <a:latin typeface="Rockwell "/>
              </a:rPr>
              <a:t>Các CMKT về công cụ tài chính có tác động lớn đến chế độ kế toán NH, đến thực trạng tài chính NH: Ghi nhận ban đầu về tài sản/ công nợ; Ghi nhận tiếp theo sau đó; Dừng ghi nhận; Lãi/ lỗ...</a:t>
            </a:r>
            <a:r>
              <a:rPr lang="en-US" dirty="0" smtClean="0">
                <a:latin typeface="Rockwell "/>
              </a:rPr>
              <a:t> </a:t>
            </a:r>
          </a:p>
          <a:p>
            <a:pPr lvl="1">
              <a:buNone/>
            </a:pPr>
            <a:endParaRPr lang="en-US" dirty="0" smtClean="0"/>
          </a:p>
          <a:p>
            <a:pPr lvl="1"/>
            <a:endParaRPr lang="en-US" dirty="0" smtClean="0"/>
          </a:p>
          <a:p>
            <a:pPr lvl="1"/>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Đặc</a:t>
            </a:r>
            <a:r>
              <a:rPr lang="en-US" dirty="0" smtClean="0"/>
              <a:t> </a:t>
            </a:r>
            <a:r>
              <a:rPr lang="en-US" dirty="0" err="1" smtClean="0"/>
              <a:t>điểm</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5" name="Content Placeholder 4"/>
          <p:cNvSpPr>
            <a:spLocks noGrp="1"/>
          </p:cNvSpPr>
          <p:nvPr>
            <p:ph idx="1"/>
          </p:nvPr>
        </p:nvSpPr>
        <p:spPr>
          <a:xfrm>
            <a:off x="457200" y="1646236"/>
            <a:ext cx="8686800" cy="4983163"/>
          </a:xfrm>
        </p:spPr>
        <p:txBody>
          <a:bodyPr>
            <a:normAutofit fontScale="85000" lnSpcReduction="20000"/>
          </a:bodyPr>
          <a:lstStyle/>
          <a:p>
            <a:pPr indent="457200"/>
            <a:r>
              <a:rPr lang="pt-BR" dirty="0" smtClean="0">
                <a:latin typeface="Rockwell "/>
              </a:rPr>
              <a:t>Kế toán Ngân hàng phải cung cấp thông tin đầy đủ, vừa tổng hợp vừa chi tiết để đo lường, giám sát được các loại rủi ro tài chính của đơn vị ngân hàng như rủi ro tín dụng, rủi ro thanh khoản, rủi ro thị trường (tỷ giá, lãi suất, giá cả khác).</a:t>
            </a:r>
          </a:p>
          <a:p>
            <a:pPr indent="457200"/>
            <a:endParaRPr lang="pt-BR" dirty="0" smtClean="0">
              <a:latin typeface="Rockwell "/>
            </a:endParaRPr>
          </a:p>
          <a:p>
            <a:pPr indent="457200"/>
            <a:r>
              <a:rPr lang="pt-BR" dirty="0" smtClean="0">
                <a:latin typeface="Rockwell "/>
              </a:rPr>
              <a:t>Để đảm bảo phát triển, cung cấp được sản phẩm, dịch vụ ngân hàng tiện ích, chất lượng (ví dụ, gửi tiền một nơi, lĩnh nhiều nơi), vừa đảm bảo quản trị ngân hàng tốt, đặc biệt là quản trị rủi ro tài chính, NHTM cần ứng dụng công nghệ ngân hàng cao - ứng dụng Core Banking, phải tổ chức kế toán bộ máy kế toán tập trung với một kho dữ liệu cho toàn hệ thống Pháp nhân Ngân hàng. </a:t>
            </a:r>
            <a:endParaRPr lang="en-US" dirty="0" smtClean="0">
              <a:latin typeface="Rockwell "/>
            </a:endParaRPr>
          </a:p>
          <a:p>
            <a:pPr lvl="1"/>
            <a:endParaRPr lang="en-US" dirty="0" smtClean="0"/>
          </a:p>
          <a:p>
            <a:pPr lvl="1"/>
            <a:endParaRPr lang="en-US" dirty="0" smtClean="0"/>
          </a:p>
          <a:p>
            <a:pPr lvl="1"/>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Nhiệm</a:t>
            </a:r>
            <a:r>
              <a:rPr lang="en-US" dirty="0" smtClean="0"/>
              <a:t> </a:t>
            </a:r>
            <a:r>
              <a:rPr lang="en-US" dirty="0" err="1" smtClean="0"/>
              <a:t>vụ</a:t>
            </a:r>
            <a:r>
              <a:rPr lang="en-US" dirty="0" smtClean="0"/>
              <a:t> </a:t>
            </a:r>
            <a:r>
              <a:rPr lang="en-US" dirty="0" err="1" smtClean="0"/>
              <a:t>của</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5" name="Content Placeholder 4"/>
          <p:cNvSpPr>
            <a:spLocks noGrp="1"/>
          </p:cNvSpPr>
          <p:nvPr>
            <p:ph idx="1"/>
          </p:nvPr>
        </p:nvSpPr>
        <p:spPr>
          <a:xfrm>
            <a:off x="457200" y="1646236"/>
            <a:ext cx="8686800" cy="4983163"/>
          </a:xfrm>
        </p:spPr>
        <p:txBody>
          <a:bodyPr>
            <a:normAutofit fontScale="77500" lnSpcReduction="20000"/>
          </a:bodyPr>
          <a:lstStyle/>
          <a:p>
            <a:pPr lvl="1"/>
            <a:r>
              <a:rPr lang="vi-VN" dirty="0" smtClean="0">
                <a:latin typeface="+mj-lt"/>
              </a:rPr>
              <a:t>Thu thập, ghi chép kịp thời, đầy đủ và chính xác các nghiệp vụ kinh tế tài chính phát sinh của đơn vị ngân hàng theo đối tượng, nội dung công việc kế toán, theo đúng chuẩn mực và chế độ kế toán.</a:t>
            </a:r>
          </a:p>
          <a:p>
            <a:pPr lvl="1"/>
            <a:r>
              <a:rPr lang="vi-VN" dirty="0" smtClean="0">
                <a:latin typeface="+mj-lt"/>
              </a:rPr>
              <a:t>Kiểm tra, giám sát chặt chẽ các khoản thu chi tài chính, quá trình sử dụng tài sản của bản thân ngân hàng và của xã hội thông qua các khâu kiểm soát của kế toán, góp phần tăng cường kỷ luật tài chính, củng cố chế độ hạch toán kinh tế trong ngân hàng cũng như trong toàn bộ nền kinh tế quốc dân.</a:t>
            </a:r>
          </a:p>
          <a:p>
            <a:pPr lvl="1"/>
            <a:r>
              <a:rPr lang="vi-VN" dirty="0" smtClean="0">
                <a:latin typeface="+mj-lt"/>
              </a:rPr>
              <a:t>Phân tích thông tin, số liệu kế toán; tham mưu, đề xuất các giải pháp phục vụ yêu cầu quản trị và quyết định kinh tế, tài chính của đơn vị ngân hàng; </a:t>
            </a:r>
          </a:p>
          <a:p>
            <a:pPr lvl="1"/>
            <a:r>
              <a:rPr lang="vi-VN" dirty="0" smtClean="0">
                <a:latin typeface="+mj-lt"/>
              </a:rPr>
              <a:t>Cung cấp thông tin cho ngân hàng trung ương và các cơ quan quản lý nhà nước khác phục vụ sự chỉ đạo thực thi chính sách tiền tệ - tín dụng nói riêng và chính sách tài chính nói chung; đồng thời đáp ứng nhu cầu của công tác thanh tra ngân hàng.</a:t>
            </a:r>
          </a:p>
          <a:p>
            <a:pPr lvl="1"/>
            <a:r>
              <a:rPr lang="vi-VN" dirty="0" smtClean="0">
                <a:latin typeface="+mj-lt"/>
              </a:rPr>
              <a:t>Tổ chức tốt việc giao dịch với khách hàng, góp phần thực hiện tốt chiến lược khách hàng của đơn vị ngân hàng.</a:t>
            </a:r>
          </a:p>
          <a:p>
            <a:pPr lvl="1"/>
            <a:endParaRPr lang="en-US" dirty="0" smtClean="0"/>
          </a:p>
          <a:p>
            <a:pPr lvl="1"/>
            <a:endParaRPr lang="en-US" dirty="0" smtClean="0"/>
          </a:p>
          <a:p>
            <a:pPr lvl="1"/>
            <a:endParaRPr 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 </a:t>
            </a:r>
            <a:r>
              <a:rPr lang="en-US" dirty="0" err="1" smtClean="0"/>
              <a:t>Các</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và</a:t>
            </a:r>
            <a:r>
              <a:rPr lang="en-US" dirty="0" smtClean="0"/>
              <a:t> </a:t>
            </a:r>
            <a:r>
              <a:rPr lang="en-US" dirty="0" err="1" smtClean="0"/>
              <a:t>yêu</a:t>
            </a:r>
            <a:r>
              <a:rPr lang="en-US" dirty="0" smtClean="0"/>
              <a:t> </a:t>
            </a:r>
            <a:r>
              <a:rPr lang="en-US" dirty="0" err="1" smtClean="0"/>
              <a:t>cầu</a:t>
            </a:r>
            <a:r>
              <a:rPr lang="en-US" dirty="0" smtClean="0"/>
              <a:t> </a:t>
            </a:r>
            <a:br>
              <a:rPr lang="en-US" dirty="0" smtClean="0"/>
            </a:br>
            <a:r>
              <a:rPr lang="en-US" dirty="0" err="1" smtClean="0"/>
              <a:t>kế</a:t>
            </a:r>
            <a:r>
              <a:rPr lang="en-US" dirty="0" smtClean="0"/>
              <a:t> </a:t>
            </a:r>
            <a:r>
              <a:rPr lang="en-US" dirty="0" err="1" smtClean="0"/>
              <a:t>toán</a:t>
            </a:r>
            <a:r>
              <a:rPr lang="en-US" dirty="0" smtClean="0"/>
              <a:t> </a:t>
            </a:r>
            <a:r>
              <a:rPr lang="en-US" dirty="0" err="1" smtClean="0"/>
              <a:t>cơ</a:t>
            </a:r>
            <a:r>
              <a:rPr lang="en-US" dirty="0" smtClean="0"/>
              <a:t> </a:t>
            </a:r>
            <a:r>
              <a:rPr lang="en-US" dirty="0" err="1" smtClean="0"/>
              <a:t>bản</a:t>
            </a:r>
            <a:endParaRPr lang="en-US" dirty="0"/>
          </a:p>
        </p:txBody>
      </p:sp>
      <p:sp>
        <p:nvSpPr>
          <p:cNvPr id="3" name="Content Placeholder 2"/>
          <p:cNvSpPr>
            <a:spLocks noGrp="1"/>
          </p:cNvSpPr>
          <p:nvPr>
            <p:ph idx="1"/>
          </p:nvPr>
        </p:nvSpPr>
        <p:spPr/>
        <p:txBody>
          <a:bodyPr>
            <a:normAutofit fontScale="92500" lnSpcReduction="20000"/>
          </a:bodyPr>
          <a:lstStyle/>
          <a:p>
            <a:r>
              <a:rPr lang="en-US" dirty="0" err="1" smtClean="0"/>
              <a:t>Những</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kế</a:t>
            </a:r>
            <a:r>
              <a:rPr lang="en-US" dirty="0" smtClean="0"/>
              <a:t> </a:t>
            </a:r>
            <a:r>
              <a:rPr lang="en-US" dirty="0" err="1" smtClean="0"/>
              <a:t>toán</a:t>
            </a:r>
            <a:r>
              <a:rPr lang="en-US" dirty="0" smtClean="0"/>
              <a:t> </a:t>
            </a:r>
            <a:r>
              <a:rPr lang="en-US" dirty="0" err="1" smtClean="0"/>
              <a:t>cơ</a:t>
            </a:r>
            <a:r>
              <a:rPr lang="en-US" dirty="0" smtClean="0"/>
              <a:t> </a:t>
            </a:r>
            <a:r>
              <a:rPr lang="en-US" dirty="0" err="1" smtClean="0"/>
              <a:t>bản</a:t>
            </a:r>
            <a:endParaRPr lang="en-US" dirty="0" smtClean="0"/>
          </a:p>
          <a:p>
            <a:pPr lvl="1"/>
            <a:r>
              <a:rPr lang="en-US" dirty="0" err="1" smtClean="0"/>
              <a:t>Cơ</a:t>
            </a:r>
            <a:r>
              <a:rPr lang="en-US" dirty="0" smtClean="0"/>
              <a:t> </a:t>
            </a:r>
            <a:r>
              <a:rPr lang="en-US" dirty="0" err="1" smtClean="0"/>
              <a:t>sở</a:t>
            </a:r>
            <a:r>
              <a:rPr lang="en-US" dirty="0" smtClean="0"/>
              <a:t> </a:t>
            </a:r>
            <a:r>
              <a:rPr lang="en-US" dirty="0" err="1" smtClean="0"/>
              <a:t>dồn</a:t>
            </a:r>
            <a:r>
              <a:rPr lang="en-US" dirty="0" smtClean="0"/>
              <a:t> </a:t>
            </a:r>
            <a:r>
              <a:rPr lang="en-US" dirty="0" err="1" smtClean="0"/>
              <a:t>tích</a:t>
            </a:r>
            <a:endParaRPr lang="en-US" dirty="0" smtClean="0"/>
          </a:p>
          <a:p>
            <a:pPr lvl="1"/>
            <a:r>
              <a:rPr lang="en-US" dirty="0" err="1" smtClean="0"/>
              <a:t>Hoạt</a:t>
            </a:r>
            <a:r>
              <a:rPr lang="en-US" dirty="0" smtClean="0"/>
              <a:t> </a:t>
            </a:r>
            <a:r>
              <a:rPr lang="en-US" dirty="0" err="1" smtClean="0"/>
              <a:t>động</a:t>
            </a:r>
            <a:r>
              <a:rPr lang="en-US" dirty="0" smtClean="0"/>
              <a:t> </a:t>
            </a:r>
            <a:r>
              <a:rPr lang="en-US" dirty="0" err="1" smtClean="0"/>
              <a:t>liên</a:t>
            </a:r>
            <a:r>
              <a:rPr lang="en-US" dirty="0" smtClean="0"/>
              <a:t> </a:t>
            </a:r>
            <a:r>
              <a:rPr lang="en-US" dirty="0" err="1" smtClean="0"/>
              <a:t>tục</a:t>
            </a:r>
            <a:endParaRPr lang="en-US" dirty="0" smtClean="0"/>
          </a:p>
          <a:p>
            <a:pPr lvl="1"/>
            <a:r>
              <a:rPr lang="en-US" dirty="0" err="1" smtClean="0"/>
              <a:t>Giá</a:t>
            </a:r>
            <a:r>
              <a:rPr lang="en-US" dirty="0" smtClean="0"/>
              <a:t> </a:t>
            </a:r>
            <a:r>
              <a:rPr lang="en-US" dirty="0" err="1" smtClean="0"/>
              <a:t>gốc</a:t>
            </a:r>
            <a:r>
              <a:rPr lang="en-US" dirty="0" smtClean="0"/>
              <a:t> (</a:t>
            </a:r>
            <a:r>
              <a:rPr lang="en-US" dirty="0" err="1" smtClean="0"/>
              <a:t>giá</a:t>
            </a:r>
            <a:r>
              <a:rPr lang="en-US" dirty="0" smtClean="0"/>
              <a:t> </a:t>
            </a:r>
            <a:r>
              <a:rPr lang="en-US" dirty="0" err="1" smtClean="0"/>
              <a:t>lịch</a:t>
            </a:r>
            <a:r>
              <a:rPr lang="en-US" dirty="0" smtClean="0"/>
              <a:t> </a:t>
            </a:r>
            <a:r>
              <a:rPr lang="en-US" dirty="0" err="1" smtClean="0"/>
              <a:t>sử</a:t>
            </a:r>
            <a:r>
              <a:rPr lang="en-US" dirty="0" smtClean="0"/>
              <a:t>)</a:t>
            </a:r>
          </a:p>
          <a:p>
            <a:pPr lvl="1"/>
            <a:r>
              <a:rPr lang="en-US" dirty="0" err="1" smtClean="0"/>
              <a:t>Phù</a:t>
            </a:r>
            <a:r>
              <a:rPr lang="en-US" dirty="0" smtClean="0"/>
              <a:t> </a:t>
            </a:r>
            <a:r>
              <a:rPr lang="en-US" dirty="0" err="1" smtClean="0"/>
              <a:t>hợp</a:t>
            </a:r>
            <a:endParaRPr lang="en-US" dirty="0" smtClean="0"/>
          </a:p>
          <a:p>
            <a:pPr lvl="1"/>
            <a:r>
              <a:rPr lang="en-US" dirty="0" err="1" smtClean="0"/>
              <a:t>Nhất</a:t>
            </a:r>
            <a:r>
              <a:rPr lang="en-US" dirty="0" smtClean="0"/>
              <a:t> </a:t>
            </a:r>
            <a:r>
              <a:rPr lang="en-US" dirty="0" err="1" smtClean="0"/>
              <a:t>quán</a:t>
            </a:r>
            <a:endParaRPr lang="en-US" dirty="0" smtClean="0"/>
          </a:p>
          <a:p>
            <a:pPr lvl="1"/>
            <a:r>
              <a:rPr lang="en-US" dirty="0" err="1" smtClean="0"/>
              <a:t>Thận</a:t>
            </a:r>
            <a:r>
              <a:rPr lang="en-US" dirty="0" smtClean="0"/>
              <a:t> </a:t>
            </a:r>
            <a:r>
              <a:rPr lang="en-US" dirty="0" err="1" smtClean="0"/>
              <a:t>trọng</a:t>
            </a:r>
            <a:endParaRPr lang="en-US" dirty="0" smtClean="0"/>
          </a:p>
          <a:p>
            <a:pPr lvl="1"/>
            <a:r>
              <a:rPr lang="en-US" dirty="0" err="1" smtClean="0"/>
              <a:t>Trọng</a:t>
            </a:r>
            <a:r>
              <a:rPr lang="en-US" dirty="0" smtClean="0"/>
              <a:t> </a:t>
            </a:r>
            <a:r>
              <a:rPr lang="en-US" dirty="0" err="1" smtClean="0"/>
              <a:t>yếu</a:t>
            </a:r>
            <a:endParaRPr lang="en-US" dirty="0" smtClean="0"/>
          </a:p>
          <a:p>
            <a:pPr marL="609600" indent="-609600">
              <a:lnSpc>
                <a:spcPct val="80000"/>
              </a:lnSpc>
            </a:pPr>
            <a:endParaRPr lang="en-US" sz="1600" i="1" dirty="0" smtClean="0">
              <a:latin typeface="Times New Roman" pitchFamily="18" charset="0"/>
            </a:endParaRPr>
          </a:p>
          <a:p>
            <a:pPr marL="609600" indent="-609600">
              <a:lnSpc>
                <a:spcPct val="110000"/>
              </a:lnSpc>
              <a:buNone/>
            </a:pPr>
            <a:r>
              <a:rPr lang="en-US" sz="1600" i="1" dirty="0" smtClean="0">
                <a:latin typeface="Times New Roman" pitchFamily="18" charset="0"/>
              </a:rPr>
              <a:t>(</a:t>
            </a:r>
            <a:r>
              <a:rPr lang="en-US" sz="1600" i="1" dirty="0" err="1" smtClean="0">
                <a:latin typeface="Times New Roman" pitchFamily="18" charset="0"/>
              </a:rPr>
              <a:t>Kế</a:t>
            </a:r>
            <a:r>
              <a:rPr lang="en-US" sz="1600" i="1" dirty="0" smtClean="0">
                <a:latin typeface="Times New Roman" pitchFamily="18" charset="0"/>
              </a:rPr>
              <a:t> </a:t>
            </a:r>
            <a:r>
              <a:rPr lang="en-US" sz="1600" i="1" dirty="0" err="1" smtClean="0">
                <a:latin typeface="Times New Roman" pitchFamily="18" charset="0"/>
              </a:rPr>
              <a:t>toán</a:t>
            </a:r>
            <a:r>
              <a:rPr lang="en-US" sz="1600" i="1" dirty="0" smtClean="0">
                <a:latin typeface="Times New Roman" pitchFamily="18" charset="0"/>
              </a:rPr>
              <a:t> NH VN: </a:t>
            </a:r>
            <a:r>
              <a:rPr lang="en-US" sz="1600" i="1" dirty="0" err="1" smtClean="0">
                <a:latin typeface="Times New Roman" pitchFamily="18" charset="0"/>
              </a:rPr>
              <a:t>Đã</a:t>
            </a:r>
            <a:r>
              <a:rPr lang="en-US" sz="1600" i="1" dirty="0" smtClean="0">
                <a:latin typeface="Times New Roman" pitchFamily="18" charset="0"/>
              </a:rPr>
              <a:t> </a:t>
            </a:r>
            <a:r>
              <a:rPr lang="en-US" sz="1600" i="1" dirty="0" err="1" smtClean="0">
                <a:latin typeface="Times New Roman" pitchFamily="18" charset="0"/>
              </a:rPr>
              <a:t>vận</a:t>
            </a:r>
            <a:r>
              <a:rPr lang="en-US" sz="1600" i="1" dirty="0" smtClean="0">
                <a:latin typeface="Times New Roman" pitchFamily="18" charset="0"/>
              </a:rPr>
              <a:t> </a:t>
            </a:r>
            <a:r>
              <a:rPr lang="en-US" sz="1600" i="1" dirty="0" err="1" smtClean="0">
                <a:latin typeface="Times New Roman" pitchFamily="18" charset="0"/>
              </a:rPr>
              <a:t>dụng</a:t>
            </a:r>
            <a:r>
              <a:rPr lang="en-US" sz="1600" i="1" dirty="0" smtClean="0">
                <a:latin typeface="Times New Roman" pitchFamily="18" charset="0"/>
              </a:rPr>
              <a:t> </a:t>
            </a:r>
            <a:r>
              <a:rPr lang="en-US" sz="1600" i="1" dirty="0" err="1" smtClean="0">
                <a:latin typeface="Times New Roman" pitchFamily="18" charset="0"/>
              </a:rPr>
              <a:t>theo</a:t>
            </a:r>
            <a:r>
              <a:rPr lang="en-US" sz="1600" i="1" dirty="0" smtClean="0">
                <a:latin typeface="Times New Roman" pitchFamily="18" charset="0"/>
              </a:rPr>
              <a:t> IAS/ IFRS, </a:t>
            </a:r>
            <a:r>
              <a:rPr lang="en-US" sz="1600" i="1" dirty="0" err="1" smtClean="0">
                <a:latin typeface="Times New Roman" pitchFamily="18" charset="0"/>
              </a:rPr>
              <a:t>những</a:t>
            </a:r>
            <a:r>
              <a:rPr lang="en-US" sz="1600" i="1" dirty="0" smtClean="0">
                <a:latin typeface="Times New Roman" pitchFamily="18" charset="0"/>
              </a:rPr>
              <a:t> </a:t>
            </a:r>
            <a:r>
              <a:rPr lang="en-US" sz="1600" i="1" dirty="0" err="1" smtClean="0">
                <a:latin typeface="Times New Roman" pitchFamily="18" charset="0"/>
              </a:rPr>
              <a:t>cơ</a:t>
            </a:r>
            <a:r>
              <a:rPr lang="en-US" sz="1600" i="1" dirty="0" smtClean="0">
                <a:latin typeface="Times New Roman" pitchFamily="18" charset="0"/>
              </a:rPr>
              <a:t> </a:t>
            </a:r>
            <a:r>
              <a:rPr lang="en-US" sz="1600" i="1" dirty="0" err="1" smtClean="0">
                <a:latin typeface="Times New Roman" pitchFamily="18" charset="0"/>
              </a:rPr>
              <a:t>sở</a:t>
            </a:r>
            <a:r>
              <a:rPr lang="en-US" sz="1600" i="1" dirty="0" smtClean="0">
                <a:latin typeface="Times New Roman" pitchFamily="18" charset="0"/>
              </a:rPr>
              <a:t> </a:t>
            </a:r>
            <a:r>
              <a:rPr lang="en-US" sz="1600" i="1" dirty="0" err="1" smtClean="0">
                <a:latin typeface="Times New Roman" pitchFamily="18" charset="0"/>
              </a:rPr>
              <a:t>sau</a:t>
            </a:r>
            <a:r>
              <a:rPr lang="en-US" sz="1600" i="1" dirty="0" smtClean="0">
                <a:latin typeface="Times New Roman" pitchFamily="18" charset="0"/>
              </a:rPr>
              <a:t> </a:t>
            </a:r>
            <a:r>
              <a:rPr lang="en-US" sz="1600" i="1" dirty="0" err="1" smtClean="0">
                <a:latin typeface="Times New Roman" pitchFamily="18" charset="0"/>
              </a:rPr>
              <a:t>đây</a:t>
            </a:r>
            <a:r>
              <a:rPr lang="en-US" sz="1600" i="1" dirty="0" smtClean="0">
                <a:latin typeface="Times New Roman" pitchFamily="18" charset="0"/>
              </a:rPr>
              <a:t> </a:t>
            </a:r>
            <a:r>
              <a:rPr lang="en-US" sz="1600" i="1" dirty="0" err="1" smtClean="0">
                <a:latin typeface="Times New Roman" pitchFamily="18" charset="0"/>
              </a:rPr>
              <a:t>được</a:t>
            </a:r>
            <a:r>
              <a:rPr lang="en-US" sz="1600" i="1" dirty="0" smtClean="0">
                <a:latin typeface="Times New Roman" pitchFamily="18" charset="0"/>
              </a:rPr>
              <a:t> </a:t>
            </a:r>
            <a:r>
              <a:rPr lang="en-US" sz="1600" i="1" dirty="0" err="1" smtClean="0">
                <a:latin typeface="Times New Roman" pitchFamily="18" charset="0"/>
              </a:rPr>
              <a:t>sử</a:t>
            </a:r>
            <a:r>
              <a:rPr lang="en-US" sz="1600" i="1" dirty="0" smtClean="0">
                <a:latin typeface="Times New Roman" pitchFamily="18" charset="0"/>
              </a:rPr>
              <a:t> </a:t>
            </a:r>
            <a:r>
              <a:rPr lang="en-US" sz="1600" i="1" dirty="0" err="1" smtClean="0">
                <a:latin typeface="Times New Roman" pitchFamily="18" charset="0"/>
              </a:rPr>
              <a:t>dụng</a:t>
            </a:r>
            <a:r>
              <a:rPr lang="en-US" sz="1600" i="1" dirty="0" smtClean="0">
                <a:latin typeface="Times New Roman" pitchFamily="18" charset="0"/>
              </a:rPr>
              <a:t> ở </a:t>
            </a:r>
            <a:r>
              <a:rPr lang="en-US" sz="1600" i="1" dirty="0" err="1" smtClean="0">
                <a:latin typeface="Times New Roman" pitchFamily="18" charset="0"/>
              </a:rPr>
              <a:t>các</a:t>
            </a:r>
            <a:r>
              <a:rPr lang="en-US" sz="1600" i="1" dirty="0" smtClean="0">
                <a:latin typeface="Times New Roman" pitchFamily="18" charset="0"/>
              </a:rPr>
              <a:t> </a:t>
            </a:r>
            <a:r>
              <a:rPr lang="en-US" sz="1600" i="1" dirty="0" err="1" smtClean="0">
                <a:latin typeface="Times New Roman" pitchFamily="18" charset="0"/>
              </a:rPr>
              <a:t>mức</a:t>
            </a:r>
            <a:r>
              <a:rPr lang="en-US" sz="1600" i="1" dirty="0" smtClean="0">
                <a:latin typeface="Times New Roman" pitchFamily="18" charset="0"/>
              </a:rPr>
              <a:t> </a:t>
            </a:r>
            <a:r>
              <a:rPr lang="en-US" sz="1600" i="1" dirty="0" err="1" smtClean="0">
                <a:latin typeface="Times New Roman" pitchFamily="18" charset="0"/>
              </a:rPr>
              <a:t>độ</a:t>
            </a:r>
            <a:r>
              <a:rPr lang="en-US" sz="1600" i="1" dirty="0" smtClean="0">
                <a:latin typeface="Times New Roman" pitchFamily="18" charset="0"/>
              </a:rPr>
              <a:t> </a:t>
            </a:r>
            <a:r>
              <a:rPr lang="en-US" sz="1600" i="1" dirty="0" err="1" smtClean="0">
                <a:latin typeface="Times New Roman" pitchFamily="18" charset="0"/>
              </a:rPr>
              <a:t>khác</a:t>
            </a:r>
            <a:r>
              <a:rPr lang="en-US" sz="1600" i="1" dirty="0" smtClean="0">
                <a:latin typeface="Times New Roman" pitchFamily="18" charset="0"/>
              </a:rPr>
              <a:t> </a:t>
            </a:r>
            <a:r>
              <a:rPr lang="en-US" sz="1600" i="1" dirty="0" err="1" smtClean="0">
                <a:latin typeface="Times New Roman" pitchFamily="18" charset="0"/>
              </a:rPr>
              <a:t>nhau</a:t>
            </a:r>
            <a:r>
              <a:rPr lang="en-US" sz="1600" i="1" dirty="0" smtClean="0">
                <a:latin typeface="Times New Roman" pitchFamily="18" charset="0"/>
              </a:rPr>
              <a:t> </a:t>
            </a:r>
            <a:r>
              <a:rPr lang="en-US" sz="1600" i="1" dirty="0" err="1" smtClean="0">
                <a:latin typeface="Times New Roman" pitchFamily="18" charset="0"/>
              </a:rPr>
              <a:t>và</a:t>
            </a:r>
            <a:r>
              <a:rPr lang="en-US" sz="1600" i="1" dirty="0" smtClean="0">
                <a:latin typeface="Times New Roman" pitchFamily="18" charset="0"/>
              </a:rPr>
              <a:t> </a:t>
            </a:r>
            <a:r>
              <a:rPr lang="en-US" sz="1600" i="1" dirty="0" err="1" smtClean="0">
                <a:latin typeface="Times New Roman" pitchFamily="18" charset="0"/>
              </a:rPr>
              <a:t>sử</a:t>
            </a:r>
            <a:r>
              <a:rPr lang="en-US" sz="1600" i="1" dirty="0" smtClean="0">
                <a:latin typeface="Times New Roman" pitchFamily="18" charset="0"/>
              </a:rPr>
              <a:t> </a:t>
            </a:r>
            <a:r>
              <a:rPr lang="en-US" sz="1600" i="1" dirty="0" err="1" smtClean="0">
                <a:latin typeface="Times New Roman" pitchFamily="18" charset="0"/>
              </a:rPr>
              <a:t>dụng</a:t>
            </a:r>
            <a:r>
              <a:rPr lang="en-US" sz="1600" i="1" dirty="0" smtClean="0">
                <a:latin typeface="Times New Roman" pitchFamily="18" charset="0"/>
              </a:rPr>
              <a:t> </a:t>
            </a:r>
            <a:r>
              <a:rPr lang="en-US" sz="1600" i="1" dirty="0" err="1" smtClean="0">
                <a:latin typeface="Times New Roman" pitchFamily="18" charset="0"/>
              </a:rPr>
              <a:t>kết</a:t>
            </a:r>
            <a:r>
              <a:rPr lang="en-US" sz="1600" i="1" dirty="0" smtClean="0">
                <a:latin typeface="Times New Roman" pitchFamily="18" charset="0"/>
              </a:rPr>
              <a:t> </a:t>
            </a:r>
            <a:r>
              <a:rPr lang="en-US" sz="1600" i="1" dirty="0" err="1" smtClean="0">
                <a:latin typeface="Times New Roman" pitchFamily="18" charset="0"/>
              </a:rPr>
              <a:t>hợp</a:t>
            </a:r>
            <a:r>
              <a:rPr lang="en-US" sz="1600" i="1" dirty="0" smtClean="0">
                <a:latin typeface="Times New Roman" pitchFamily="18" charset="0"/>
              </a:rPr>
              <a:t> </a:t>
            </a:r>
            <a:r>
              <a:rPr lang="en-US" sz="1600" i="1" dirty="0" err="1" smtClean="0">
                <a:latin typeface="Times New Roman" pitchFamily="18" charset="0"/>
              </a:rPr>
              <a:t>để</a:t>
            </a:r>
            <a:r>
              <a:rPr lang="en-US" sz="1600" i="1" dirty="0" smtClean="0">
                <a:latin typeface="Times New Roman" pitchFamily="18" charset="0"/>
              </a:rPr>
              <a:t> </a:t>
            </a:r>
            <a:r>
              <a:rPr lang="en-US" sz="1600" i="1" dirty="0" err="1" smtClean="0">
                <a:latin typeface="Times New Roman" pitchFamily="18" charset="0"/>
              </a:rPr>
              <a:t>đánh</a:t>
            </a:r>
            <a:r>
              <a:rPr lang="en-US" sz="1600" i="1" dirty="0" smtClean="0">
                <a:latin typeface="Times New Roman" pitchFamily="18" charset="0"/>
              </a:rPr>
              <a:t> </a:t>
            </a:r>
            <a:r>
              <a:rPr lang="en-US" sz="1600" i="1" dirty="0" err="1" smtClean="0">
                <a:latin typeface="Times New Roman" pitchFamily="18" charset="0"/>
              </a:rPr>
              <a:t>giá</a:t>
            </a:r>
            <a:r>
              <a:rPr lang="en-US" sz="1600" i="1" dirty="0" smtClean="0">
                <a:latin typeface="Times New Roman" pitchFamily="18" charset="0"/>
              </a:rPr>
              <a:t> </a:t>
            </a:r>
            <a:r>
              <a:rPr lang="en-US" sz="1600" i="1" dirty="0" err="1" smtClean="0">
                <a:latin typeface="Times New Roman" pitchFamily="18" charset="0"/>
              </a:rPr>
              <a:t>các</a:t>
            </a:r>
            <a:r>
              <a:rPr lang="en-US" sz="1600" i="1" dirty="0" smtClean="0">
                <a:latin typeface="Times New Roman" pitchFamily="18" charset="0"/>
              </a:rPr>
              <a:t> </a:t>
            </a:r>
            <a:r>
              <a:rPr lang="en-US" sz="1600" i="1" dirty="0" err="1" smtClean="0">
                <a:latin typeface="Times New Roman" pitchFamily="18" charset="0"/>
              </a:rPr>
              <a:t>yếu</a:t>
            </a:r>
            <a:r>
              <a:rPr lang="en-US" sz="1600" i="1" dirty="0" smtClean="0">
                <a:latin typeface="Times New Roman" pitchFamily="18" charset="0"/>
              </a:rPr>
              <a:t> </a:t>
            </a:r>
            <a:r>
              <a:rPr lang="en-US" sz="1600" i="1" dirty="0" err="1" smtClean="0">
                <a:latin typeface="Times New Roman" pitchFamily="18" charset="0"/>
              </a:rPr>
              <a:t>tố</a:t>
            </a:r>
            <a:r>
              <a:rPr lang="en-US" sz="1600" i="1" dirty="0" smtClean="0">
                <a:latin typeface="Times New Roman" pitchFamily="18" charset="0"/>
              </a:rPr>
              <a:t> </a:t>
            </a:r>
            <a:r>
              <a:rPr lang="en-US" sz="1600" i="1" dirty="0" err="1" smtClean="0">
                <a:latin typeface="Times New Roman" pitchFamily="18" charset="0"/>
              </a:rPr>
              <a:t>của</a:t>
            </a:r>
            <a:r>
              <a:rPr lang="en-US" sz="1600" i="1" dirty="0" smtClean="0">
                <a:latin typeface="Times New Roman" pitchFamily="18" charset="0"/>
              </a:rPr>
              <a:t> BCTC: </a:t>
            </a:r>
          </a:p>
          <a:p>
            <a:pPr marL="609600" indent="-609600">
              <a:lnSpc>
                <a:spcPct val="110000"/>
              </a:lnSpc>
              <a:buNone/>
            </a:pPr>
            <a:r>
              <a:rPr lang="en-US" sz="1600" i="1" dirty="0" smtClean="0">
                <a:latin typeface="Times New Roman" pitchFamily="18" charset="0"/>
              </a:rPr>
              <a:t>	- Chi </a:t>
            </a:r>
            <a:r>
              <a:rPr lang="en-US" sz="1600" i="1" dirty="0" err="1" smtClean="0">
                <a:latin typeface="Times New Roman" pitchFamily="18" charset="0"/>
              </a:rPr>
              <a:t>phí</a:t>
            </a:r>
            <a:r>
              <a:rPr lang="en-US" sz="1600" i="1" dirty="0" smtClean="0">
                <a:latin typeface="Times New Roman" pitchFamily="18" charset="0"/>
              </a:rPr>
              <a:t> ban </a:t>
            </a:r>
            <a:r>
              <a:rPr lang="en-US" sz="1600" i="1" dirty="0" err="1" smtClean="0">
                <a:latin typeface="Times New Roman" pitchFamily="18" charset="0"/>
              </a:rPr>
              <a:t>đầu</a:t>
            </a:r>
            <a:r>
              <a:rPr lang="en-US" sz="1600" i="1" dirty="0" smtClean="0">
                <a:latin typeface="Times New Roman" pitchFamily="18" charset="0"/>
              </a:rPr>
              <a:t>/ </a:t>
            </a:r>
            <a:r>
              <a:rPr lang="en-US" sz="1600" i="1" dirty="0" err="1" smtClean="0">
                <a:latin typeface="Times New Roman" pitchFamily="18" charset="0"/>
              </a:rPr>
              <a:t>giá</a:t>
            </a:r>
            <a:r>
              <a:rPr lang="en-US" sz="1600" i="1" dirty="0" smtClean="0">
                <a:latin typeface="Times New Roman" pitchFamily="18" charset="0"/>
              </a:rPr>
              <a:t> </a:t>
            </a:r>
            <a:r>
              <a:rPr lang="en-US" sz="1600" i="1" dirty="0" err="1" smtClean="0">
                <a:latin typeface="Times New Roman" pitchFamily="18" charset="0"/>
              </a:rPr>
              <a:t>gốc</a:t>
            </a:r>
            <a:r>
              <a:rPr lang="en-US" sz="1600" i="1" dirty="0" smtClean="0">
                <a:latin typeface="Times New Roman" pitchFamily="18" charset="0"/>
              </a:rPr>
              <a:t> (Historical cost); </a:t>
            </a:r>
          </a:p>
          <a:p>
            <a:pPr marL="609600" indent="-609600">
              <a:lnSpc>
                <a:spcPct val="110000"/>
              </a:lnSpc>
              <a:buNone/>
            </a:pPr>
            <a:r>
              <a:rPr lang="en-US" sz="1600" i="1" dirty="0" smtClean="0">
                <a:latin typeface="Times New Roman" pitchFamily="18" charset="0"/>
              </a:rPr>
              <a:t>	- Chi </a:t>
            </a:r>
            <a:r>
              <a:rPr lang="en-US" sz="1600" i="1" dirty="0" err="1" smtClean="0">
                <a:latin typeface="Times New Roman" pitchFamily="18" charset="0"/>
              </a:rPr>
              <a:t>phí</a:t>
            </a:r>
            <a:r>
              <a:rPr lang="en-US" sz="1600" i="1" dirty="0" smtClean="0">
                <a:latin typeface="Times New Roman" pitchFamily="18" charset="0"/>
              </a:rPr>
              <a:t> </a:t>
            </a:r>
            <a:r>
              <a:rPr lang="en-US" sz="1600" i="1" dirty="0" err="1" smtClean="0">
                <a:latin typeface="Times New Roman" pitchFamily="18" charset="0"/>
              </a:rPr>
              <a:t>hiện</a:t>
            </a:r>
            <a:r>
              <a:rPr lang="en-US" sz="1600" i="1" dirty="0" smtClean="0">
                <a:latin typeface="Times New Roman" pitchFamily="18" charset="0"/>
              </a:rPr>
              <a:t> </a:t>
            </a:r>
            <a:r>
              <a:rPr lang="en-US" sz="1600" i="1" dirty="0" err="1" smtClean="0">
                <a:latin typeface="Times New Roman" pitchFamily="18" charset="0"/>
              </a:rPr>
              <a:t>tại</a:t>
            </a:r>
            <a:r>
              <a:rPr lang="en-US" sz="1600" i="1" dirty="0" smtClean="0">
                <a:latin typeface="Times New Roman" pitchFamily="18" charset="0"/>
              </a:rPr>
              <a:t> (current cost); </a:t>
            </a:r>
          </a:p>
          <a:p>
            <a:pPr marL="609600" indent="-609600">
              <a:lnSpc>
                <a:spcPct val="110000"/>
              </a:lnSpc>
              <a:buNone/>
            </a:pPr>
            <a:r>
              <a:rPr lang="en-US" sz="1600" i="1" dirty="0" smtClean="0">
                <a:latin typeface="Times New Roman" pitchFamily="18" charset="0"/>
              </a:rPr>
              <a:t>	- </a:t>
            </a:r>
            <a:r>
              <a:rPr lang="en-US" sz="1600" i="1" dirty="0" err="1" smtClean="0">
                <a:latin typeface="Times New Roman" pitchFamily="18" charset="0"/>
              </a:rPr>
              <a:t>Giá</a:t>
            </a:r>
            <a:r>
              <a:rPr lang="en-US" sz="1600" i="1" dirty="0" smtClean="0">
                <a:latin typeface="Times New Roman" pitchFamily="18" charset="0"/>
              </a:rPr>
              <a:t> </a:t>
            </a:r>
            <a:r>
              <a:rPr lang="en-US" sz="1600" i="1" dirty="0" err="1" smtClean="0">
                <a:latin typeface="Times New Roman" pitchFamily="18" charset="0"/>
              </a:rPr>
              <a:t>trị</a:t>
            </a:r>
            <a:r>
              <a:rPr lang="en-US" sz="1600" i="1" dirty="0" smtClean="0">
                <a:latin typeface="Times New Roman" pitchFamily="18" charset="0"/>
              </a:rPr>
              <a:t> </a:t>
            </a:r>
            <a:r>
              <a:rPr lang="en-US" sz="1600" i="1" dirty="0" err="1" smtClean="0">
                <a:latin typeface="Times New Roman" pitchFamily="18" charset="0"/>
              </a:rPr>
              <a:t>có</a:t>
            </a:r>
            <a:r>
              <a:rPr lang="en-US" sz="1600" i="1" dirty="0" smtClean="0">
                <a:latin typeface="Times New Roman" pitchFamily="18" charset="0"/>
              </a:rPr>
              <a:t> </a:t>
            </a:r>
            <a:r>
              <a:rPr lang="en-US" sz="1600" i="1" dirty="0" err="1" smtClean="0">
                <a:latin typeface="Times New Roman" pitchFamily="18" charset="0"/>
              </a:rPr>
              <a:t>thể</a:t>
            </a:r>
            <a:r>
              <a:rPr lang="en-US" sz="1600" i="1" dirty="0" smtClean="0">
                <a:latin typeface="Times New Roman" pitchFamily="18" charset="0"/>
              </a:rPr>
              <a:t> </a:t>
            </a:r>
            <a:r>
              <a:rPr lang="en-US" sz="1600" i="1" dirty="0" err="1" smtClean="0">
                <a:latin typeface="Times New Roman" pitchFamily="18" charset="0"/>
              </a:rPr>
              <a:t>thực</a:t>
            </a:r>
            <a:r>
              <a:rPr lang="en-US" sz="1600" i="1" dirty="0" smtClean="0">
                <a:latin typeface="Times New Roman" pitchFamily="18" charset="0"/>
              </a:rPr>
              <a:t> </a:t>
            </a:r>
            <a:r>
              <a:rPr lang="en-US" sz="1600" i="1" dirty="0" err="1" smtClean="0">
                <a:latin typeface="Times New Roman" pitchFamily="18" charset="0"/>
              </a:rPr>
              <a:t>hiện</a:t>
            </a:r>
            <a:r>
              <a:rPr lang="en-US" sz="1600" i="1" dirty="0" smtClean="0">
                <a:latin typeface="Times New Roman" pitchFamily="18" charset="0"/>
              </a:rPr>
              <a:t> (</a:t>
            </a:r>
            <a:r>
              <a:rPr lang="en-US" sz="1600" i="1" dirty="0" err="1" smtClean="0">
                <a:latin typeface="Times New Roman" pitchFamily="18" charset="0"/>
              </a:rPr>
              <a:t>thanh</a:t>
            </a:r>
            <a:r>
              <a:rPr lang="en-US" sz="1600" i="1" dirty="0" smtClean="0">
                <a:latin typeface="Times New Roman" pitchFamily="18" charset="0"/>
              </a:rPr>
              <a:t> </a:t>
            </a:r>
            <a:r>
              <a:rPr lang="en-US" sz="1600" i="1" dirty="0" err="1" smtClean="0">
                <a:latin typeface="Times New Roman" pitchFamily="18" charset="0"/>
              </a:rPr>
              <a:t>toán</a:t>
            </a:r>
            <a:r>
              <a:rPr lang="en-US" sz="1600" i="1" dirty="0" smtClean="0">
                <a:latin typeface="Times New Roman" pitchFamily="18" charset="0"/>
              </a:rPr>
              <a:t>)/ </a:t>
            </a:r>
            <a:r>
              <a:rPr lang="en-US" sz="1600" i="1" dirty="0" err="1" smtClean="0">
                <a:latin typeface="Times New Roman" pitchFamily="18" charset="0"/>
              </a:rPr>
              <a:t>giá</a:t>
            </a:r>
            <a:r>
              <a:rPr lang="en-US" sz="1600" i="1" dirty="0" smtClean="0">
                <a:latin typeface="Times New Roman" pitchFamily="18" charset="0"/>
              </a:rPr>
              <a:t> </a:t>
            </a:r>
            <a:r>
              <a:rPr lang="en-US" sz="1600" i="1" dirty="0" err="1" smtClean="0">
                <a:latin typeface="Times New Roman" pitchFamily="18" charset="0"/>
              </a:rPr>
              <a:t>trị</a:t>
            </a:r>
            <a:r>
              <a:rPr lang="en-US" sz="1600" i="1" dirty="0" smtClean="0">
                <a:latin typeface="Times New Roman" pitchFamily="18" charset="0"/>
              </a:rPr>
              <a:t> </a:t>
            </a:r>
            <a:r>
              <a:rPr lang="en-US" sz="1600" i="1" dirty="0" err="1" smtClean="0">
                <a:latin typeface="Times New Roman" pitchFamily="18" charset="0"/>
              </a:rPr>
              <a:t>thuần</a:t>
            </a:r>
            <a:r>
              <a:rPr lang="en-US" sz="1600" i="1" dirty="0" smtClean="0">
                <a:latin typeface="Times New Roman" pitchFamily="18" charset="0"/>
              </a:rPr>
              <a:t> </a:t>
            </a:r>
            <a:r>
              <a:rPr lang="en-US" sz="1600" i="1" dirty="0" err="1" smtClean="0">
                <a:latin typeface="Times New Roman" pitchFamily="18" charset="0"/>
              </a:rPr>
              <a:t>có</a:t>
            </a:r>
            <a:r>
              <a:rPr lang="en-US" sz="1600" i="1" dirty="0" smtClean="0">
                <a:latin typeface="Times New Roman" pitchFamily="18" charset="0"/>
              </a:rPr>
              <a:t> </a:t>
            </a:r>
            <a:r>
              <a:rPr lang="en-US" sz="1600" i="1" dirty="0" err="1" smtClean="0">
                <a:latin typeface="Times New Roman" pitchFamily="18" charset="0"/>
              </a:rPr>
              <a:t>thể</a:t>
            </a:r>
            <a:r>
              <a:rPr lang="en-US" sz="1600" i="1" dirty="0" smtClean="0">
                <a:latin typeface="Times New Roman" pitchFamily="18" charset="0"/>
              </a:rPr>
              <a:t> </a:t>
            </a:r>
            <a:r>
              <a:rPr lang="en-US" sz="1600" i="1" dirty="0" err="1" smtClean="0">
                <a:latin typeface="Times New Roman" pitchFamily="18" charset="0"/>
              </a:rPr>
              <a:t>thực</a:t>
            </a:r>
            <a:r>
              <a:rPr lang="en-US" sz="1600" i="1" dirty="0" smtClean="0">
                <a:latin typeface="Times New Roman" pitchFamily="18" charset="0"/>
              </a:rPr>
              <a:t> </a:t>
            </a:r>
            <a:r>
              <a:rPr lang="en-US" sz="1600" i="1" dirty="0" err="1" smtClean="0">
                <a:latin typeface="Times New Roman" pitchFamily="18" charset="0"/>
              </a:rPr>
              <a:t>hiện</a:t>
            </a:r>
            <a:r>
              <a:rPr lang="en-US" sz="1600" i="1" dirty="0" smtClean="0">
                <a:latin typeface="Times New Roman" pitchFamily="18" charset="0"/>
              </a:rPr>
              <a:t> (Realizable value);</a:t>
            </a:r>
          </a:p>
          <a:p>
            <a:pPr marL="609600" indent="-609600">
              <a:lnSpc>
                <a:spcPct val="110000"/>
              </a:lnSpc>
              <a:buNone/>
            </a:pPr>
            <a:r>
              <a:rPr lang="en-US" sz="1600" i="1" dirty="0" smtClean="0">
                <a:latin typeface="Times New Roman" pitchFamily="18" charset="0"/>
              </a:rPr>
              <a:t>	- </a:t>
            </a:r>
            <a:r>
              <a:rPr lang="en-US" sz="1600" i="1" dirty="0" err="1" smtClean="0">
                <a:latin typeface="Times New Roman" pitchFamily="18" charset="0"/>
              </a:rPr>
              <a:t>Giá</a:t>
            </a:r>
            <a:r>
              <a:rPr lang="en-US" sz="1600" i="1" dirty="0" smtClean="0">
                <a:latin typeface="Times New Roman" pitchFamily="18" charset="0"/>
              </a:rPr>
              <a:t> </a:t>
            </a:r>
            <a:r>
              <a:rPr lang="en-US" sz="1600" i="1" dirty="0" err="1" smtClean="0">
                <a:latin typeface="Times New Roman" pitchFamily="18" charset="0"/>
              </a:rPr>
              <a:t>trị</a:t>
            </a:r>
            <a:r>
              <a:rPr lang="en-US" sz="1600" i="1" dirty="0" smtClean="0">
                <a:latin typeface="Times New Roman" pitchFamily="18" charset="0"/>
              </a:rPr>
              <a:t> </a:t>
            </a:r>
            <a:r>
              <a:rPr lang="en-US" sz="1600" i="1" dirty="0" err="1" smtClean="0">
                <a:latin typeface="Times New Roman" pitchFamily="18" charset="0"/>
              </a:rPr>
              <a:t>hiện</a:t>
            </a:r>
            <a:r>
              <a:rPr lang="en-US" sz="1600" i="1" dirty="0" smtClean="0">
                <a:latin typeface="Times New Roman" pitchFamily="18" charset="0"/>
              </a:rPr>
              <a:t> </a:t>
            </a:r>
            <a:r>
              <a:rPr lang="en-US" sz="1600" i="1" dirty="0" err="1" smtClean="0">
                <a:latin typeface="Times New Roman" pitchFamily="18" charset="0"/>
              </a:rPr>
              <a:t>tại</a:t>
            </a:r>
            <a:r>
              <a:rPr lang="en-US" sz="1600" i="1" dirty="0" smtClean="0">
                <a:latin typeface="Times New Roman" pitchFamily="18" charset="0"/>
              </a:rPr>
              <a:t> (Present value)/ </a:t>
            </a:r>
            <a:r>
              <a:rPr lang="en-US" sz="1600" i="1" dirty="0" err="1" smtClean="0">
                <a:latin typeface="Times New Roman" pitchFamily="18" charset="0"/>
              </a:rPr>
              <a:t>giá</a:t>
            </a:r>
            <a:r>
              <a:rPr lang="en-US" sz="1600" i="1" dirty="0" smtClean="0">
                <a:latin typeface="Times New Roman" pitchFamily="18" charset="0"/>
              </a:rPr>
              <a:t> </a:t>
            </a:r>
            <a:r>
              <a:rPr lang="en-US" sz="1600" i="1" dirty="0" err="1" smtClean="0">
                <a:latin typeface="Times New Roman" pitchFamily="18" charset="0"/>
              </a:rPr>
              <a:t>trị</a:t>
            </a:r>
            <a:r>
              <a:rPr lang="en-US" sz="1600" i="1" dirty="0" smtClean="0">
                <a:latin typeface="Times New Roman" pitchFamily="18" charset="0"/>
              </a:rPr>
              <a:t> </a:t>
            </a:r>
            <a:r>
              <a:rPr lang="en-US" sz="1600" i="1" dirty="0" err="1" smtClean="0">
                <a:latin typeface="Times New Roman" pitchFamily="18" charset="0"/>
              </a:rPr>
              <a:t>hợp</a:t>
            </a:r>
            <a:r>
              <a:rPr lang="en-US" sz="1600" i="1" dirty="0" smtClean="0">
                <a:latin typeface="Times New Roman" pitchFamily="18" charset="0"/>
              </a:rPr>
              <a:t> </a:t>
            </a:r>
            <a:r>
              <a:rPr lang="en-US" sz="1600" i="1" dirty="0" err="1" smtClean="0">
                <a:latin typeface="Times New Roman" pitchFamily="18" charset="0"/>
              </a:rPr>
              <a:t>lý</a:t>
            </a:r>
            <a:r>
              <a:rPr lang="en-US" sz="1600" i="1" dirty="0" smtClean="0">
                <a:latin typeface="Times New Roman" pitchFamily="18" charset="0"/>
              </a:rPr>
              <a:t> (Fair value). </a:t>
            </a:r>
          </a:p>
          <a:p>
            <a:pPr marL="609600" indent="-609600" algn="just">
              <a:lnSpc>
                <a:spcPct val="80000"/>
              </a:lnSpc>
              <a:buFontTx/>
              <a:buAutoNum type="arabicPeriod"/>
            </a:pPr>
            <a:endParaRPr lang="en-US" sz="1600" i="1" dirty="0" smtClean="0">
              <a:latin typeface="Times New Roman" pitchFamily="18" charset="0"/>
            </a:endParaRPr>
          </a:p>
          <a:p>
            <a:pPr lvl="1">
              <a:buNone/>
            </a:pPr>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2. </a:t>
            </a:r>
            <a:r>
              <a:rPr lang="en-US" dirty="0" err="1" smtClean="0"/>
              <a:t>Các</a:t>
            </a:r>
            <a:r>
              <a:rPr lang="en-US" dirty="0" smtClean="0"/>
              <a:t> </a:t>
            </a:r>
            <a:r>
              <a:rPr lang="en-US" dirty="0" err="1" smtClean="0"/>
              <a:t>nguyên</a:t>
            </a:r>
            <a:r>
              <a:rPr lang="en-US" dirty="0" smtClean="0"/>
              <a:t> </a:t>
            </a:r>
            <a:r>
              <a:rPr lang="en-US" dirty="0" err="1" smtClean="0"/>
              <a:t>tắc</a:t>
            </a:r>
            <a:r>
              <a:rPr lang="en-US" dirty="0" smtClean="0"/>
              <a:t> </a:t>
            </a:r>
            <a:r>
              <a:rPr lang="en-US" dirty="0" err="1" smtClean="0"/>
              <a:t>và</a:t>
            </a:r>
            <a:r>
              <a:rPr lang="en-US" dirty="0" smtClean="0"/>
              <a:t> </a:t>
            </a:r>
            <a:r>
              <a:rPr lang="en-US" dirty="0" err="1" smtClean="0"/>
              <a:t>yêu</a:t>
            </a:r>
            <a:r>
              <a:rPr lang="en-US" dirty="0" smtClean="0"/>
              <a:t> </a:t>
            </a:r>
            <a:r>
              <a:rPr lang="en-US" dirty="0" err="1" smtClean="0"/>
              <a:t>cầu</a:t>
            </a:r>
            <a:r>
              <a:rPr lang="en-US" dirty="0" smtClean="0"/>
              <a:t> </a:t>
            </a:r>
            <a:br>
              <a:rPr lang="en-US" dirty="0" smtClean="0"/>
            </a:br>
            <a:r>
              <a:rPr lang="en-US" dirty="0" err="1" smtClean="0"/>
              <a:t>kế</a:t>
            </a:r>
            <a:r>
              <a:rPr lang="en-US" dirty="0" smtClean="0"/>
              <a:t> </a:t>
            </a:r>
            <a:r>
              <a:rPr lang="en-US" dirty="0" err="1" smtClean="0"/>
              <a:t>toán</a:t>
            </a:r>
            <a:r>
              <a:rPr lang="en-US" dirty="0" smtClean="0"/>
              <a:t> </a:t>
            </a:r>
            <a:r>
              <a:rPr lang="en-US" dirty="0" err="1" smtClean="0"/>
              <a:t>cơ</a:t>
            </a:r>
            <a:r>
              <a:rPr lang="en-US" dirty="0" smtClean="0"/>
              <a:t> </a:t>
            </a:r>
            <a:r>
              <a:rPr lang="en-US" dirty="0" err="1" smtClean="0"/>
              <a:t>bản</a:t>
            </a:r>
            <a:endParaRPr lang="en-US" dirty="0"/>
          </a:p>
        </p:txBody>
      </p:sp>
      <p:sp>
        <p:nvSpPr>
          <p:cNvPr id="3" name="Content Placeholder 2"/>
          <p:cNvSpPr>
            <a:spLocks noGrp="1"/>
          </p:cNvSpPr>
          <p:nvPr>
            <p:ph idx="1"/>
          </p:nvPr>
        </p:nvSpPr>
        <p:spPr>
          <a:xfrm>
            <a:off x="457200" y="1447800"/>
            <a:ext cx="8229600" cy="5105400"/>
          </a:xfrm>
        </p:spPr>
        <p:txBody>
          <a:bodyPr>
            <a:normAutofit fontScale="77500" lnSpcReduction="20000"/>
          </a:bodyPr>
          <a:lstStyle/>
          <a:p>
            <a:r>
              <a:rPr lang="en-US" dirty="0" err="1" smtClean="0"/>
              <a:t>Những</a:t>
            </a:r>
            <a:r>
              <a:rPr lang="en-US" dirty="0" smtClean="0"/>
              <a:t> </a:t>
            </a:r>
            <a:r>
              <a:rPr lang="en-US" dirty="0" err="1" smtClean="0"/>
              <a:t>yêu</a:t>
            </a:r>
            <a:r>
              <a:rPr lang="en-US" dirty="0" smtClean="0"/>
              <a:t> </a:t>
            </a:r>
            <a:r>
              <a:rPr lang="en-US" dirty="0" err="1" smtClean="0"/>
              <a:t>cầu</a:t>
            </a:r>
            <a:r>
              <a:rPr lang="en-US" dirty="0" smtClean="0"/>
              <a:t> </a:t>
            </a:r>
            <a:r>
              <a:rPr lang="en-US" dirty="0" err="1" smtClean="0"/>
              <a:t>kế</a:t>
            </a:r>
            <a:r>
              <a:rPr lang="en-US" dirty="0" smtClean="0"/>
              <a:t> </a:t>
            </a:r>
            <a:r>
              <a:rPr lang="en-US" dirty="0" err="1" smtClean="0"/>
              <a:t>toán</a:t>
            </a:r>
            <a:r>
              <a:rPr lang="en-US" dirty="0" smtClean="0"/>
              <a:t> </a:t>
            </a:r>
            <a:r>
              <a:rPr lang="en-US" dirty="0" err="1" smtClean="0"/>
              <a:t>cơ</a:t>
            </a:r>
            <a:r>
              <a:rPr lang="en-US" dirty="0" smtClean="0"/>
              <a:t> </a:t>
            </a:r>
            <a:r>
              <a:rPr lang="en-US" dirty="0" err="1" smtClean="0"/>
              <a:t>bản</a:t>
            </a:r>
            <a:endParaRPr lang="en-US" dirty="0" smtClean="0"/>
          </a:p>
          <a:p>
            <a:pPr lvl="1"/>
            <a:r>
              <a:rPr lang="vi-VN" sz="3100" dirty="0" smtClean="0">
                <a:latin typeface="+mj-lt"/>
              </a:rPr>
              <a:t>Phản ánh đầy đủ nghiệp vụ kinh tế, tài chính phát sinh vào chứng từ kế toán, sổ kế toán, báo cáo kế toán.</a:t>
            </a:r>
            <a:endParaRPr lang="en-US" sz="3100" dirty="0" smtClean="0">
              <a:latin typeface="+mj-lt"/>
            </a:endParaRPr>
          </a:p>
          <a:p>
            <a:pPr lvl="1"/>
            <a:r>
              <a:rPr lang="vi-VN" sz="3100" dirty="0" smtClean="0">
                <a:latin typeface="+mj-lt"/>
              </a:rPr>
              <a:t>Phản ánh kịp thời, đúng thời gian quy định thông tin, số liệu kế toán.</a:t>
            </a:r>
            <a:endParaRPr lang="en-US" sz="3100" dirty="0" smtClean="0">
              <a:latin typeface="+mj-lt"/>
            </a:endParaRPr>
          </a:p>
          <a:p>
            <a:pPr lvl="1"/>
            <a:r>
              <a:rPr lang="pt-BR" sz="3100" dirty="0" smtClean="0">
                <a:latin typeface="+mj-lt"/>
              </a:rPr>
              <a:t>Phản ánh rõ ràng, dễ hiểu và chính xác thông tin, số liệu kế toán.</a:t>
            </a:r>
            <a:endParaRPr lang="en-US" sz="3100" dirty="0" smtClean="0">
              <a:latin typeface="+mj-lt"/>
            </a:endParaRPr>
          </a:p>
          <a:p>
            <a:pPr lvl="1"/>
            <a:r>
              <a:rPr lang="pt-BR" sz="3100" dirty="0" smtClean="0">
                <a:latin typeface="+mj-lt"/>
              </a:rPr>
              <a:t>Phản ánh trung thực hiện trạng, bản chất sự việc, nội dung và giá trị của nghiệp vụ kinh tế tài chính.</a:t>
            </a:r>
            <a:endParaRPr lang="en-US" sz="3100" dirty="0" smtClean="0">
              <a:latin typeface="+mj-lt"/>
            </a:endParaRPr>
          </a:p>
          <a:p>
            <a:pPr lvl="1"/>
            <a:r>
              <a:rPr lang="vi-VN" sz="3100" dirty="0" smtClean="0">
                <a:latin typeface="+mj-lt"/>
              </a:rPr>
              <a:t>Thông tin, số liệu kế toán phải được phản ánh liên tục từ khi phát sinh đến khi kết thúc hoạt động kinh tế, tài chính; từ khi thành lập đến khi chấm dứt hoạt động của đơn vị kế toán ngân hàng. Số liệu kế toán kỳ này phải kế tiếp theo số liệu kế toán của kỳ trước.</a:t>
            </a:r>
            <a:endParaRPr lang="en-US" sz="3100" dirty="0" smtClean="0">
              <a:latin typeface="+mj-lt"/>
            </a:endParaRPr>
          </a:p>
          <a:p>
            <a:pPr lvl="1"/>
            <a:r>
              <a:rPr lang="vi-VN" sz="3100" dirty="0" smtClean="0">
                <a:latin typeface="+mj-lt"/>
              </a:rPr>
              <a:t>Phân loại, sắp xếp thông tin, số liệu kế toán theo trình tự, có hệ thống và có thể so sánh được.  </a:t>
            </a:r>
            <a:endParaRPr lang="en-US" sz="3100" dirty="0" smtClean="0">
              <a:latin typeface="+mj-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3. </a:t>
            </a:r>
            <a:r>
              <a:rPr lang="en-US" dirty="0" err="1" smtClean="0"/>
              <a:t>Tài</a:t>
            </a:r>
            <a:r>
              <a:rPr lang="en-US" dirty="0" smtClean="0"/>
              <a:t> </a:t>
            </a:r>
            <a:r>
              <a:rPr lang="en-US" dirty="0" err="1" smtClean="0"/>
              <a:t>khoản</a:t>
            </a:r>
            <a:r>
              <a:rPr lang="en-US" dirty="0" smtClean="0"/>
              <a:t> </a:t>
            </a:r>
            <a:r>
              <a:rPr lang="en-US" dirty="0" err="1" smtClean="0"/>
              <a:t>và</a:t>
            </a:r>
            <a:r>
              <a:rPr lang="en-US" dirty="0" smtClean="0"/>
              <a:t> </a:t>
            </a:r>
            <a:br>
              <a:rPr lang="en-US" dirty="0" smtClean="0"/>
            </a:br>
            <a:r>
              <a:rPr lang="en-US" dirty="0" err="1" smtClean="0"/>
              <a:t>hệ</a:t>
            </a:r>
            <a:r>
              <a:rPr lang="en-US" dirty="0" smtClean="0"/>
              <a:t> </a:t>
            </a:r>
            <a:r>
              <a:rPr lang="en-US" dirty="0" err="1" smtClean="0"/>
              <a:t>thống</a:t>
            </a:r>
            <a:r>
              <a:rPr lang="en-US" dirty="0" smtClean="0"/>
              <a:t> </a:t>
            </a:r>
            <a:r>
              <a:rPr lang="en-US" dirty="0" err="1" smtClean="0"/>
              <a:t>tài</a:t>
            </a:r>
            <a:r>
              <a:rPr lang="en-US" dirty="0" smtClean="0"/>
              <a:t> </a:t>
            </a:r>
            <a:r>
              <a:rPr lang="en-US" dirty="0" err="1" smtClean="0"/>
              <a:t>khoản</a:t>
            </a:r>
            <a:r>
              <a:rPr lang="en-US" dirty="0" smtClean="0"/>
              <a:t> </a:t>
            </a:r>
            <a:r>
              <a:rPr lang="en-US" dirty="0" err="1" smtClean="0"/>
              <a:t>ngân</a:t>
            </a:r>
            <a:r>
              <a:rPr lang="en-US" dirty="0" smtClean="0"/>
              <a:t> </a:t>
            </a:r>
            <a:r>
              <a:rPr lang="en-US" dirty="0" err="1" smtClean="0"/>
              <a:t>hàng</a:t>
            </a:r>
            <a:r>
              <a:rPr lang="en-US" dirty="0" smtClean="0"/>
              <a:t> </a:t>
            </a:r>
            <a:endParaRPr lang="en-US" dirty="0"/>
          </a:p>
        </p:txBody>
      </p:sp>
      <p:sp>
        <p:nvSpPr>
          <p:cNvPr id="3" name="Content Placeholder 2"/>
          <p:cNvSpPr>
            <a:spLocks noGrp="1"/>
          </p:cNvSpPr>
          <p:nvPr>
            <p:ph idx="1"/>
          </p:nvPr>
        </p:nvSpPr>
        <p:spPr/>
        <p:txBody>
          <a:bodyPr>
            <a:normAutofit/>
          </a:bodyPr>
          <a:lstStyle/>
          <a:p>
            <a:r>
              <a:rPr lang="en-US" dirty="0" err="1" smtClean="0"/>
              <a:t>Tài</a:t>
            </a:r>
            <a:r>
              <a:rPr lang="en-US" dirty="0" smtClean="0"/>
              <a:t> </a:t>
            </a:r>
            <a:r>
              <a:rPr lang="en-US" dirty="0" err="1" smtClean="0"/>
              <a:t>khoản</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r>
              <a:rPr lang="en-US" dirty="0" smtClean="0"/>
              <a:t>:</a:t>
            </a:r>
          </a:p>
          <a:p>
            <a:pPr lvl="1"/>
            <a:r>
              <a:rPr lang="vi-VN" b="1" i="1" dirty="0" smtClean="0">
                <a:latin typeface="+mj-lt"/>
              </a:rPr>
              <a:t>Tài khoản kế toán </a:t>
            </a:r>
            <a:r>
              <a:rPr lang="vi-VN" dirty="0" smtClean="0">
                <a:latin typeface="+mj-lt"/>
              </a:rPr>
              <a:t>là phương pháp kế toán dùng để phân loại và hệ thống hoá các nghiệp vụ kinh tế, tài chính phát sinh theo nội dung kinh tế</a:t>
            </a:r>
            <a:endParaRPr lang="en-US" dirty="0" smtClean="0">
              <a:latin typeface="+mj-lt"/>
            </a:endParaRPr>
          </a:p>
          <a:p>
            <a:pPr lvl="1"/>
            <a:r>
              <a:rPr lang="en-US" dirty="0" err="1" smtClean="0">
                <a:latin typeface="+mj-lt"/>
              </a:rPr>
              <a:t>Đặc</a:t>
            </a:r>
            <a:r>
              <a:rPr lang="en-US" dirty="0" smtClean="0">
                <a:latin typeface="+mj-lt"/>
              </a:rPr>
              <a:t> </a:t>
            </a:r>
            <a:r>
              <a:rPr lang="en-US" dirty="0" err="1" smtClean="0">
                <a:latin typeface="+mj-lt"/>
              </a:rPr>
              <a:t>điểm</a:t>
            </a:r>
            <a:r>
              <a:rPr lang="en-US" dirty="0" smtClean="0">
                <a:latin typeface="+mj-lt"/>
              </a:rPr>
              <a:t> </a:t>
            </a:r>
            <a:r>
              <a:rPr lang="en-US" dirty="0" err="1" smtClean="0">
                <a:latin typeface="+mj-lt"/>
              </a:rPr>
              <a:t>của</a:t>
            </a:r>
            <a:r>
              <a:rPr lang="en-US" dirty="0" smtClean="0">
                <a:latin typeface="+mj-lt"/>
              </a:rPr>
              <a:t> </a:t>
            </a:r>
            <a:r>
              <a:rPr lang="en-US" dirty="0" err="1" smtClean="0">
                <a:latin typeface="+mj-lt"/>
              </a:rPr>
              <a:t>tài</a:t>
            </a:r>
            <a:r>
              <a:rPr lang="en-US" dirty="0" smtClean="0">
                <a:latin typeface="+mj-lt"/>
              </a:rPr>
              <a:t> </a:t>
            </a:r>
            <a:r>
              <a:rPr lang="en-US" dirty="0" err="1" smtClean="0">
                <a:latin typeface="+mj-lt"/>
              </a:rPr>
              <a:t>khoản</a:t>
            </a:r>
            <a:r>
              <a:rPr lang="en-US" dirty="0" smtClean="0">
                <a:latin typeface="+mj-lt"/>
              </a:rPr>
              <a:t> </a:t>
            </a:r>
            <a:r>
              <a:rPr lang="en-US" dirty="0" err="1" smtClean="0">
                <a:latin typeface="+mj-lt"/>
              </a:rPr>
              <a:t>kế</a:t>
            </a:r>
            <a:r>
              <a:rPr lang="en-US" dirty="0" smtClean="0">
                <a:latin typeface="+mj-lt"/>
              </a:rPr>
              <a:t> </a:t>
            </a:r>
            <a:r>
              <a:rPr lang="en-US" dirty="0" err="1" smtClean="0">
                <a:latin typeface="+mj-lt"/>
              </a:rPr>
              <a:t>toán</a:t>
            </a:r>
            <a:r>
              <a:rPr lang="en-US" dirty="0" smtClean="0">
                <a:latin typeface="+mj-lt"/>
              </a:rPr>
              <a:t> </a:t>
            </a:r>
            <a:r>
              <a:rPr lang="en-US" dirty="0" err="1" smtClean="0">
                <a:latin typeface="+mj-lt"/>
              </a:rPr>
              <a:t>ngân</a:t>
            </a:r>
            <a:r>
              <a:rPr lang="en-US" dirty="0" smtClean="0">
                <a:latin typeface="+mj-lt"/>
              </a:rPr>
              <a:t> </a:t>
            </a:r>
            <a:r>
              <a:rPr lang="en-US" dirty="0" err="1" smtClean="0">
                <a:latin typeface="+mj-lt"/>
              </a:rPr>
              <a:t>hàng</a:t>
            </a:r>
            <a:r>
              <a:rPr lang="en-US" dirty="0" smtClean="0">
                <a:latin typeface="+mj-lt"/>
              </a:rPr>
              <a:t>:</a:t>
            </a:r>
          </a:p>
          <a:p>
            <a:pPr lvl="2"/>
            <a:r>
              <a:rPr lang="en-US" dirty="0" err="1" smtClean="0">
                <a:latin typeface="+mj-lt"/>
              </a:rPr>
              <a:t>Số</a:t>
            </a:r>
            <a:r>
              <a:rPr lang="en-US" dirty="0" smtClean="0">
                <a:latin typeface="+mj-lt"/>
              </a:rPr>
              <a:t> </a:t>
            </a:r>
            <a:r>
              <a:rPr lang="en-US" dirty="0" err="1" smtClean="0">
                <a:latin typeface="+mj-lt"/>
              </a:rPr>
              <a:t>lượng</a:t>
            </a:r>
            <a:r>
              <a:rPr lang="en-US" dirty="0" smtClean="0">
                <a:latin typeface="+mj-lt"/>
              </a:rPr>
              <a:t> </a:t>
            </a:r>
            <a:r>
              <a:rPr lang="en-US" dirty="0" err="1" smtClean="0">
                <a:latin typeface="+mj-lt"/>
              </a:rPr>
              <a:t>tài</a:t>
            </a:r>
            <a:r>
              <a:rPr lang="en-US" dirty="0" smtClean="0">
                <a:latin typeface="+mj-lt"/>
              </a:rPr>
              <a:t> </a:t>
            </a:r>
            <a:r>
              <a:rPr lang="en-US" dirty="0" err="1" smtClean="0">
                <a:latin typeface="+mj-lt"/>
              </a:rPr>
              <a:t>khoản</a:t>
            </a:r>
            <a:r>
              <a:rPr lang="en-US" dirty="0" smtClean="0">
                <a:latin typeface="+mj-lt"/>
              </a:rPr>
              <a:t> </a:t>
            </a:r>
            <a:r>
              <a:rPr lang="en-US" dirty="0" err="1" smtClean="0">
                <a:latin typeface="+mj-lt"/>
              </a:rPr>
              <a:t>lớn</a:t>
            </a:r>
            <a:endParaRPr lang="en-US" dirty="0" smtClean="0">
              <a:latin typeface="+mj-lt"/>
            </a:endParaRPr>
          </a:p>
          <a:p>
            <a:pPr lvl="2"/>
            <a:r>
              <a:rPr lang="en-US" dirty="0" err="1" smtClean="0">
                <a:latin typeface="+mj-lt"/>
              </a:rPr>
              <a:t>Với</a:t>
            </a:r>
            <a:r>
              <a:rPr lang="en-US" dirty="0" smtClean="0">
                <a:latin typeface="+mj-lt"/>
              </a:rPr>
              <a:t> </a:t>
            </a:r>
            <a:r>
              <a:rPr lang="en-US" dirty="0" err="1" smtClean="0">
                <a:latin typeface="+mj-lt"/>
              </a:rPr>
              <a:t>một</a:t>
            </a:r>
            <a:r>
              <a:rPr lang="en-US" dirty="0" smtClean="0">
                <a:latin typeface="+mj-lt"/>
              </a:rPr>
              <a:t> </a:t>
            </a:r>
            <a:r>
              <a:rPr lang="en-US" dirty="0" err="1" smtClean="0">
                <a:latin typeface="+mj-lt"/>
              </a:rPr>
              <a:t>số</a:t>
            </a:r>
            <a:r>
              <a:rPr lang="en-US" dirty="0" smtClean="0">
                <a:latin typeface="+mj-lt"/>
              </a:rPr>
              <a:t> </a:t>
            </a:r>
            <a:r>
              <a:rPr lang="en-US" dirty="0" err="1" smtClean="0">
                <a:latin typeface="+mj-lt"/>
              </a:rPr>
              <a:t>nghiệp</a:t>
            </a:r>
            <a:r>
              <a:rPr lang="en-US" dirty="0" smtClean="0">
                <a:latin typeface="+mj-lt"/>
              </a:rPr>
              <a:t> </a:t>
            </a:r>
            <a:r>
              <a:rPr lang="en-US" dirty="0" err="1" smtClean="0">
                <a:latin typeface="+mj-lt"/>
              </a:rPr>
              <a:t>vụ</a:t>
            </a:r>
            <a:r>
              <a:rPr lang="en-US" dirty="0" smtClean="0">
                <a:latin typeface="+mj-lt"/>
              </a:rPr>
              <a:t> </a:t>
            </a:r>
            <a:r>
              <a:rPr lang="en-US" dirty="0" err="1" smtClean="0">
                <a:latin typeface="+mj-lt"/>
              </a:rPr>
              <a:t>liên</a:t>
            </a:r>
            <a:r>
              <a:rPr lang="en-US" dirty="0" smtClean="0">
                <a:latin typeface="+mj-lt"/>
              </a:rPr>
              <a:t> </a:t>
            </a:r>
            <a:r>
              <a:rPr lang="en-US" dirty="0" err="1" smtClean="0">
                <a:latin typeface="+mj-lt"/>
              </a:rPr>
              <a:t>quan</a:t>
            </a:r>
            <a:r>
              <a:rPr lang="en-US" dirty="0" smtClean="0">
                <a:latin typeface="+mj-lt"/>
              </a:rPr>
              <a:t> </a:t>
            </a:r>
            <a:r>
              <a:rPr lang="en-US" dirty="0" err="1" smtClean="0">
                <a:latin typeface="+mj-lt"/>
              </a:rPr>
              <a:t>đến</a:t>
            </a:r>
            <a:r>
              <a:rPr lang="en-US" dirty="0" smtClean="0">
                <a:latin typeface="+mj-lt"/>
              </a:rPr>
              <a:t> </a:t>
            </a:r>
            <a:r>
              <a:rPr lang="en-US" dirty="0" err="1" smtClean="0">
                <a:latin typeface="+mj-lt"/>
              </a:rPr>
              <a:t>khách</a:t>
            </a:r>
            <a:r>
              <a:rPr lang="en-US" dirty="0" smtClean="0">
                <a:latin typeface="+mj-lt"/>
              </a:rPr>
              <a:t> </a:t>
            </a:r>
            <a:r>
              <a:rPr lang="en-US" dirty="0" err="1" smtClean="0">
                <a:latin typeface="+mj-lt"/>
              </a:rPr>
              <a:t>hàng</a:t>
            </a:r>
            <a:r>
              <a:rPr lang="en-US" dirty="0" smtClean="0">
                <a:latin typeface="+mj-lt"/>
              </a:rPr>
              <a:t>, </a:t>
            </a:r>
            <a:r>
              <a:rPr lang="en-US" dirty="0" err="1" smtClean="0">
                <a:latin typeface="+mj-lt"/>
              </a:rPr>
              <a:t>có</a:t>
            </a:r>
            <a:r>
              <a:rPr lang="en-US" dirty="0" smtClean="0">
                <a:latin typeface="+mj-lt"/>
              </a:rPr>
              <a:t> </a:t>
            </a:r>
            <a:r>
              <a:rPr lang="en-US" dirty="0" err="1" smtClean="0">
                <a:latin typeface="+mj-lt"/>
              </a:rPr>
              <a:t>nhiều</a:t>
            </a:r>
            <a:r>
              <a:rPr lang="en-US" dirty="0" smtClean="0">
                <a:latin typeface="+mj-lt"/>
              </a:rPr>
              <a:t> </a:t>
            </a:r>
            <a:r>
              <a:rPr lang="en-US" dirty="0" err="1" smtClean="0">
                <a:latin typeface="+mj-lt"/>
              </a:rPr>
              <a:t>cấp</a:t>
            </a:r>
            <a:r>
              <a:rPr lang="en-US" dirty="0" smtClean="0">
                <a:latin typeface="+mj-lt"/>
              </a:rPr>
              <a:t> TK </a:t>
            </a:r>
            <a:r>
              <a:rPr lang="en-US" dirty="0" err="1" smtClean="0">
                <a:latin typeface="+mj-lt"/>
              </a:rPr>
              <a:t>tổng</a:t>
            </a:r>
            <a:r>
              <a:rPr lang="en-US" dirty="0" smtClean="0">
                <a:latin typeface="+mj-lt"/>
              </a:rPr>
              <a:t> </a:t>
            </a:r>
            <a:r>
              <a:rPr lang="en-US" dirty="0" err="1" smtClean="0">
                <a:latin typeface="+mj-lt"/>
              </a:rPr>
              <a:t>hợp</a:t>
            </a:r>
            <a:r>
              <a:rPr lang="en-US" dirty="0" smtClean="0">
                <a:latin typeface="+mj-lt"/>
              </a:rPr>
              <a:t> (NHTM: 5 </a:t>
            </a:r>
            <a:r>
              <a:rPr lang="en-US" dirty="0" err="1" smtClean="0">
                <a:latin typeface="+mj-lt"/>
              </a:rPr>
              <a:t>cấp</a:t>
            </a:r>
            <a:r>
              <a:rPr lang="en-US" dirty="0" smtClean="0">
                <a:latin typeface="+mj-lt"/>
              </a:rPr>
              <a:t>)</a:t>
            </a:r>
          </a:p>
          <a:p>
            <a:pPr lvl="2"/>
            <a:r>
              <a:rPr lang="vi-VN" dirty="0" smtClean="0">
                <a:latin typeface="Rockwell "/>
              </a:rPr>
              <a:t>Các tài khoản kế toán ngân hàng được chia làm 2 bộ phận: Bộ phận các tài khoản dùng để hạch toán nội bộ và bộ phận các tài khoản giao dịch với khách hàng</a:t>
            </a:r>
            <a:endParaRPr lang="en-US" dirty="0" smtClean="0">
              <a:latin typeface="Rockwell "/>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Phân</a:t>
            </a:r>
            <a:r>
              <a:rPr lang="en-US" dirty="0" smtClean="0"/>
              <a:t> </a:t>
            </a:r>
            <a:r>
              <a:rPr lang="en-US" dirty="0" err="1" smtClean="0"/>
              <a:t>loại</a:t>
            </a:r>
            <a:r>
              <a:rPr lang="en-US" dirty="0" smtClean="0"/>
              <a:t> </a:t>
            </a:r>
            <a:r>
              <a:rPr lang="en-US" dirty="0" err="1" smtClean="0"/>
              <a:t>tài</a:t>
            </a:r>
            <a:r>
              <a:rPr lang="en-US" dirty="0" smtClean="0"/>
              <a:t> </a:t>
            </a:r>
            <a:r>
              <a:rPr lang="en-US" dirty="0" err="1" smtClean="0"/>
              <a:t>khoản</a:t>
            </a:r>
            <a:r>
              <a:rPr lang="en-US" dirty="0" smtClean="0"/>
              <a:t> </a:t>
            </a:r>
            <a:br>
              <a:rPr lang="en-US" dirty="0" smtClean="0"/>
            </a:b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normAutofit/>
          </a:bodyPr>
          <a:lstStyle/>
          <a:p>
            <a:pPr marL="925830" lvl="1" indent="-514350">
              <a:buFont typeface="+mj-lt"/>
              <a:buAutoNum type="alphaLcParenR"/>
            </a:pPr>
            <a:r>
              <a:rPr lang="en-US" dirty="0" err="1" smtClean="0"/>
              <a:t>Phân</a:t>
            </a:r>
            <a:r>
              <a:rPr lang="en-US" dirty="0" smtClean="0"/>
              <a:t> </a:t>
            </a:r>
            <a:r>
              <a:rPr lang="en-US" dirty="0" err="1" smtClean="0"/>
              <a:t>loại</a:t>
            </a:r>
            <a:r>
              <a:rPr lang="en-US" dirty="0" smtClean="0"/>
              <a:t> </a:t>
            </a:r>
            <a:r>
              <a:rPr lang="en-US" dirty="0" err="1" smtClean="0"/>
              <a:t>theo</a:t>
            </a:r>
            <a:r>
              <a:rPr lang="en-US" dirty="0" smtClean="0"/>
              <a:t> </a:t>
            </a:r>
            <a:r>
              <a:rPr lang="en-US" dirty="0" err="1" smtClean="0"/>
              <a:t>công</a:t>
            </a:r>
            <a:r>
              <a:rPr lang="en-US" dirty="0" smtClean="0"/>
              <a:t> </a:t>
            </a:r>
            <a:r>
              <a:rPr lang="en-US" dirty="0" err="1" smtClean="0"/>
              <a:t>dụng</a:t>
            </a:r>
            <a:r>
              <a:rPr lang="en-US" dirty="0" smtClean="0"/>
              <a:t> </a:t>
            </a:r>
            <a:r>
              <a:rPr lang="en-US" dirty="0" err="1" smtClean="0"/>
              <a:t>và</a:t>
            </a:r>
            <a:r>
              <a:rPr lang="en-US" dirty="0" smtClean="0"/>
              <a:t> </a:t>
            </a:r>
            <a:r>
              <a:rPr lang="en-US" dirty="0" err="1" smtClean="0"/>
              <a:t>kết</a:t>
            </a:r>
            <a:r>
              <a:rPr lang="en-US" dirty="0" smtClean="0"/>
              <a:t> </a:t>
            </a:r>
            <a:r>
              <a:rPr lang="en-US" dirty="0" err="1" smtClean="0"/>
              <a:t>cấu</a:t>
            </a:r>
            <a:r>
              <a:rPr lang="en-US" dirty="0" smtClean="0"/>
              <a:t>:</a:t>
            </a:r>
          </a:p>
          <a:p>
            <a:pPr marL="1108710" lvl="2" indent="-514350"/>
            <a:r>
              <a:rPr lang="en-US" dirty="0" smtClean="0"/>
              <a:t>TK </a:t>
            </a:r>
            <a:r>
              <a:rPr lang="en-US" dirty="0" err="1" smtClean="0"/>
              <a:t>phản</a:t>
            </a:r>
            <a:r>
              <a:rPr lang="en-US" dirty="0" smtClean="0"/>
              <a:t> </a:t>
            </a:r>
            <a:r>
              <a:rPr lang="en-US" dirty="0" err="1" smtClean="0"/>
              <a:t>ánh</a:t>
            </a:r>
            <a:r>
              <a:rPr lang="en-US" dirty="0" smtClean="0"/>
              <a:t> </a:t>
            </a:r>
            <a:r>
              <a:rPr lang="en-US" dirty="0" err="1" smtClean="0"/>
              <a:t>nguồn</a:t>
            </a:r>
            <a:r>
              <a:rPr lang="en-US" dirty="0" smtClean="0"/>
              <a:t> </a:t>
            </a:r>
            <a:r>
              <a:rPr lang="en-US" dirty="0" err="1" smtClean="0"/>
              <a:t>vốn</a:t>
            </a:r>
            <a:r>
              <a:rPr lang="en-US" dirty="0" smtClean="0"/>
              <a:t> (</a:t>
            </a:r>
            <a:r>
              <a:rPr lang="en-US" dirty="0" err="1" smtClean="0"/>
              <a:t>Dư</a:t>
            </a:r>
            <a:r>
              <a:rPr lang="en-US" dirty="0" smtClean="0"/>
              <a:t> </a:t>
            </a:r>
            <a:r>
              <a:rPr lang="en-US" dirty="0" err="1" smtClean="0"/>
              <a:t>có</a:t>
            </a:r>
            <a:r>
              <a:rPr lang="en-US" dirty="0" smtClean="0"/>
              <a:t>): </a:t>
            </a:r>
          </a:p>
          <a:p>
            <a:pPr marL="1108710" lvl="2" indent="-514350"/>
            <a:r>
              <a:rPr lang="en-US" dirty="0" smtClean="0"/>
              <a:t>TK </a:t>
            </a:r>
            <a:r>
              <a:rPr lang="en-US" dirty="0" err="1" smtClean="0"/>
              <a:t>phản</a:t>
            </a:r>
            <a:r>
              <a:rPr lang="en-US" dirty="0" smtClean="0"/>
              <a:t> </a:t>
            </a:r>
            <a:r>
              <a:rPr lang="en-US" dirty="0" err="1" smtClean="0"/>
              <a:t>ánh</a:t>
            </a:r>
            <a:r>
              <a:rPr lang="en-US" dirty="0" smtClean="0"/>
              <a:t> </a:t>
            </a:r>
            <a:r>
              <a:rPr lang="en-US" dirty="0" err="1" smtClean="0"/>
              <a:t>tài</a:t>
            </a:r>
            <a:r>
              <a:rPr lang="en-US" dirty="0" smtClean="0"/>
              <a:t> </a:t>
            </a:r>
            <a:r>
              <a:rPr lang="en-US" dirty="0" err="1" smtClean="0"/>
              <a:t>sản</a:t>
            </a:r>
            <a:r>
              <a:rPr lang="en-US" dirty="0" smtClean="0"/>
              <a:t> (</a:t>
            </a:r>
            <a:r>
              <a:rPr lang="en-US" dirty="0" err="1" smtClean="0"/>
              <a:t>Dư</a:t>
            </a:r>
            <a:r>
              <a:rPr lang="en-US" dirty="0" smtClean="0"/>
              <a:t> </a:t>
            </a:r>
            <a:r>
              <a:rPr lang="en-US" dirty="0" err="1" smtClean="0"/>
              <a:t>nợ</a:t>
            </a:r>
            <a:r>
              <a:rPr lang="en-US" dirty="0" smtClean="0"/>
              <a:t>):</a:t>
            </a:r>
          </a:p>
          <a:p>
            <a:pPr marL="1108710" lvl="2" indent="-514350"/>
            <a:r>
              <a:rPr lang="en-US" dirty="0" smtClean="0"/>
              <a:t>TK </a:t>
            </a:r>
            <a:r>
              <a:rPr lang="en-US" dirty="0" err="1" smtClean="0"/>
              <a:t>phản</a:t>
            </a:r>
            <a:r>
              <a:rPr lang="en-US" dirty="0" smtClean="0"/>
              <a:t> </a:t>
            </a:r>
            <a:r>
              <a:rPr lang="en-US" dirty="0" err="1" smtClean="0"/>
              <a:t>ánh</a:t>
            </a:r>
            <a:r>
              <a:rPr lang="en-US" dirty="0" smtClean="0"/>
              <a:t> </a:t>
            </a:r>
            <a:r>
              <a:rPr lang="en-US" dirty="0" err="1" smtClean="0"/>
              <a:t>tài</a:t>
            </a:r>
            <a:r>
              <a:rPr lang="en-US" dirty="0" smtClean="0"/>
              <a:t> </a:t>
            </a:r>
            <a:r>
              <a:rPr lang="en-US" dirty="0" err="1" smtClean="0"/>
              <a:t>sản</a:t>
            </a:r>
            <a:r>
              <a:rPr lang="en-US" dirty="0" smtClean="0"/>
              <a:t> </a:t>
            </a:r>
            <a:r>
              <a:rPr lang="en-US" dirty="0" err="1" smtClean="0"/>
              <a:t>và</a:t>
            </a:r>
            <a:r>
              <a:rPr lang="en-US" dirty="0" smtClean="0"/>
              <a:t> </a:t>
            </a:r>
            <a:r>
              <a:rPr lang="en-US" dirty="0" err="1" smtClean="0"/>
              <a:t>nguồn</a:t>
            </a:r>
            <a:r>
              <a:rPr lang="en-US" dirty="0" smtClean="0"/>
              <a:t> </a:t>
            </a:r>
            <a:r>
              <a:rPr lang="en-US" dirty="0" err="1" smtClean="0"/>
              <a:t>vốn</a:t>
            </a:r>
            <a:r>
              <a:rPr lang="en-US" dirty="0" smtClean="0"/>
              <a:t> (TK </a:t>
            </a:r>
            <a:r>
              <a:rPr lang="en-US" dirty="0" err="1" smtClean="0"/>
              <a:t>Nợ</a:t>
            </a:r>
            <a:r>
              <a:rPr lang="en-US" dirty="0" smtClean="0"/>
              <a:t> - </a:t>
            </a:r>
            <a:r>
              <a:rPr lang="en-US" dirty="0" err="1" smtClean="0"/>
              <a:t>Có</a:t>
            </a:r>
            <a:r>
              <a:rPr lang="en-US" dirty="0" smtClean="0"/>
              <a:t>):</a:t>
            </a:r>
          </a:p>
          <a:p>
            <a:pPr marL="1291590" lvl="3" indent="-514350"/>
            <a:r>
              <a:rPr lang="en-US" dirty="0" smtClean="0"/>
              <a:t>TK </a:t>
            </a:r>
            <a:r>
              <a:rPr lang="en-US" dirty="0" err="1" smtClean="0"/>
              <a:t>có</a:t>
            </a:r>
            <a:r>
              <a:rPr lang="en-US" dirty="0" smtClean="0"/>
              <a:t> </a:t>
            </a:r>
            <a:r>
              <a:rPr lang="en-US" dirty="0" err="1" smtClean="0"/>
              <a:t>thể</a:t>
            </a:r>
            <a:r>
              <a:rPr lang="en-US" dirty="0" smtClean="0"/>
              <a:t> </a:t>
            </a:r>
            <a:r>
              <a:rPr lang="en-US" dirty="0" err="1" smtClean="0"/>
              <a:t>phản</a:t>
            </a:r>
            <a:r>
              <a:rPr lang="en-US" dirty="0" smtClean="0"/>
              <a:t> </a:t>
            </a:r>
            <a:r>
              <a:rPr lang="en-US" dirty="0" err="1" smtClean="0"/>
              <a:t>ánh</a:t>
            </a:r>
            <a:r>
              <a:rPr lang="en-US" dirty="0" smtClean="0"/>
              <a:t> </a:t>
            </a:r>
            <a:r>
              <a:rPr lang="en-US" dirty="0" err="1" smtClean="0"/>
              <a:t>tài</a:t>
            </a:r>
            <a:r>
              <a:rPr lang="en-US" dirty="0" smtClean="0"/>
              <a:t> </a:t>
            </a:r>
            <a:r>
              <a:rPr lang="en-US" dirty="0" err="1" smtClean="0"/>
              <a:t>sản</a:t>
            </a:r>
            <a:r>
              <a:rPr lang="en-US" dirty="0" smtClean="0"/>
              <a:t> </a:t>
            </a:r>
            <a:r>
              <a:rPr lang="en-US" dirty="0" err="1" smtClean="0"/>
              <a:t>có</a:t>
            </a:r>
            <a:r>
              <a:rPr lang="en-US" dirty="0" smtClean="0"/>
              <a:t> </a:t>
            </a:r>
            <a:r>
              <a:rPr lang="en-US" dirty="0" err="1" smtClean="0"/>
              <a:t>thể</a:t>
            </a:r>
            <a:r>
              <a:rPr lang="en-US" dirty="0" smtClean="0"/>
              <a:t> </a:t>
            </a:r>
            <a:r>
              <a:rPr lang="en-US" dirty="0" err="1" smtClean="0"/>
              <a:t>phản</a:t>
            </a:r>
            <a:r>
              <a:rPr lang="en-US" dirty="0" smtClean="0"/>
              <a:t> </a:t>
            </a:r>
            <a:r>
              <a:rPr lang="en-US" dirty="0" err="1" smtClean="0"/>
              <a:t>ánh</a:t>
            </a:r>
            <a:r>
              <a:rPr lang="en-US" dirty="0" smtClean="0"/>
              <a:t> </a:t>
            </a:r>
            <a:r>
              <a:rPr lang="en-US" dirty="0" err="1" smtClean="0"/>
              <a:t>nguồn</a:t>
            </a:r>
            <a:r>
              <a:rPr lang="en-US" dirty="0" smtClean="0"/>
              <a:t> </a:t>
            </a:r>
            <a:r>
              <a:rPr lang="en-US" dirty="0" err="1" smtClean="0"/>
              <a:t>vốn</a:t>
            </a:r>
            <a:r>
              <a:rPr lang="en-US" dirty="0" smtClean="0"/>
              <a:t> (</a:t>
            </a:r>
            <a:r>
              <a:rPr lang="en-US" dirty="0" err="1" smtClean="0"/>
              <a:t>Dư</a:t>
            </a:r>
            <a:r>
              <a:rPr lang="en-US" dirty="0" smtClean="0"/>
              <a:t> </a:t>
            </a:r>
            <a:r>
              <a:rPr lang="en-US" dirty="0" err="1" smtClean="0"/>
              <a:t>Nợ</a:t>
            </a:r>
            <a:r>
              <a:rPr lang="en-US" dirty="0" smtClean="0"/>
              <a:t> HOẶC </a:t>
            </a:r>
            <a:r>
              <a:rPr lang="en-US" dirty="0" err="1" smtClean="0"/>
              <a:t>Dư</a:t>
            </a:r>
            <a:r>
              <a:rPr lang="en-US" dirty="0" smtClean="0"/>
              <a:t> </a:t>
            </a:r>
            <a:r>
              <a:rPr lang="en-US" dirty="0" err="1" smtClean="0"/>
              <a:t>Có</a:t>
            </a:r>
            <a:r>
              <a:rPr lang="en-US" dirty="0" smtClean="0"/>
              <a:t>): VD: TK </a:t>
            </a:r>
            <a:r>
              <a:rPr lang="en-US" dirty="0" err="1" smtClean="0"/>
              <a:t>đánh</a:t>
            </a:r>
            <a:r>
              <a:rPr lang="en-US" dirty="0" smtClean="0"/>
              <a:t> </a:t>
            </a:r>
            <a:r>
              <a:rPr lang="en-US" dirty="0" err="1" smtClean="0"/>
              <a:t>giá</a:t>
            </a:r>
            <a:r>
              <a:rPr lang="en-US" dirty="0" smtClean="0"/>
              <a:t> </a:t>
            </a:r>
            <a:r>
              <a:rPr lang="en-US" dirty="0" err="1" smtClean="0"/>
              <a:t>lại</a:t>
            </a:r>
            <a:r>
              <a:rPr lang="en-US" dirty="0" smtClean="0"/>
              <a:t> </a:t>
            </a:r>
            <a:r>
              <a:rPr lang="en-US" dirty="0" err="1" smtClean="0"/>
              <a:t>giá</a:t>
            </a:r>
            <a:r>
              <a:rPr lang="en-US" dirty="0" smtClean="0"/>
              <a:t> </a:t>
            </a:r>
            <a:r>
              <a:rPr lang="en-US" dirty="0" err="1" smtClean="0"/>
              <a:t>trị</a:t>
            </a:r>
            <a:r>
              <a:rPr lang="en-US" dirty="0" smtClean="0"/>
              <a:t> </a:t>
            </a:r>
            <a:r>
              <a:rPr lang="en-US" dirty="0" err="1" smtClean="0"/>
              <a:t>tài</a:t>
            </a:r>
            <a:r>
              <a:rPr lang="en-US" dirty="0" smtClean="0"/>
              <a:t> </a:t>
            </a:r>
            <a:r>
              <a:rPr lang="en-US" dirty="0" err="1" smtClean="0"/>
              <a:t>sản</a:t>
            </a:r>
            <a:endParaRPr lang="en-US" dirty="0" smtClean="0"/>
          </a:p>
          <a:p>
            <a:pPr marL="1291590" lvl="3" indent="-514350"/>
            <a:r>
              <a:rPr lang="en-US" dirty="0" smtClean="0"/>
              <a:t>TK </a:t>
            </a:r>
            <a:r>
              <a:rPr lang="en-US" dirty="0" err="1" smtClean="0"/>
              <a:t>vừa</a:t>
            </a:r>
            <a:r>
              <a:rPr lang="en-US" dirty="0" smtClean="0"/>
              <a:t> </a:t>
            </a:r>
            <a:r>
              <a:rPr lang="en-US" dirty="0" err="1" smtClean="0"/>
              <a:t>phản</a:t>
            </a:r>
            <a:r>
              <a:rPr lang="en-US" dirty="0" smtClean="0"/>
              <a:t> </a:t>
            </a:r>
            <a:r>
              <a:rPr lang="en-US" dirty="0" err="1" smtClean="0"/>
              <a:t>ánh</a:t>
            </a:r>
            <a:r>
              <a:rPr lang="en-US" dirty="0" smtClean="0"/>
              <a:t> </a:t>
            </a:r>
            <a:r>
              <a:rPr lang="en-US" dirty="0" err="1" smtClean="0"/>
              <a:t>tài</a:t>
            </a:r>
            <a:r>
              <a:rPr lang="en-US" dirty="0" smtClean="0"/>
              <a:t> </a:t>
            </a:r>
            <a:r>
              <a:rPr lang="en-US" dirty="0" err="1" smtClean="0"/>
              <a:t>sản</a:t>
            </a:r>
            <a:r>
              <a:rPr lang="en-US" dirty="0" smtClean="0"/>
              <a:t> </a:t>
            </a:r>
            <a:r>
              <a:rPr lang="en-US" dirty="0" err="1" smtClean="0"/>
              <a:t>vừa</a:t>
            </a:r>
            <a:r>
              <a:rPr lang="en-US" dirty="0" smtClean="0"/>
              <a:t> </a:t>
            </a:r>
            <a:r>
              <a:rPr lang="en-US" dirty="0" err="1" smtClean="0"/>
              <a:t>phản</a:t>
            </a:r>
            <a:r>
              <a:rPr lang="en-US" dirty="0" smtClean="0"/>
              <a:t> </a:t>
            </a:r>
            <a:r>
              <a:rPr lang="en-US" dirty="0" err="1" smtClean="0"/>
              <a:t>ánh</a:t>
            </a:r>
            <a:r>
              <a:rPr lang="en-US" dirty="0" smtClean="0"/>
              <a:t> </a:t>
            </a:r>
            <a:r>
              <a:rPr lang="en-US" dirty="0" err="1" smtClean="0"/>
              <a:t>nguồn</a:t>
            </a:r>
            <a:r>
              <a:rPr lang="en-US" dirty="0" smtClean="0"/>
              <a:t> </a:t>
            </a:r>
            <a:r>
              <a:rPr lang="en-US" dirty="0" err="1" smtClean="0"/>
              <a:t>vốn</a:t>
            </a:r>
            <a:r>
              <a:rPr lang="en-US" dirty="0" smtClean="0"/>
              <a:t> (</a:t>
            </a:r>
            <a:r>
              <a:rPr lang="en-US" dirty="0" err="1" smtClean="0"/>
              <a:t>Dư</a:t>
            </a:r>
            <a:r>
              <a:rPr lang="en-US" dirty="0" smtClean="0"/>
              <a:t> </a:t>
            </a:r>
            <a:r>
              <a:rPr lang="en-US" dirty="0" err="1" smtClean="0"/>
              <a:t>Nợ</a:t>
            </a:r>
            <a:r>
              <a:rPr lang="en-US" dirty="0" smtClean="0"/>
              <a:t> VÀ </a:t>
            </a:r>
            <a:r>
              <a:rPr lang="en-US" dirty="0" err="1" smtClean="0"/>
              <a:t>Dư</a:t>
            </a:r>
            <a:r>
              <a:rPr lang="en-US" dirty="0" smtClean="0"/>
              <a:t> </a:t>
            </a:r>
            <a:r>
              <a:rPr lang="en-US" dirty="0" err="1" smtClean="0"/>
              <a:t>Có</a:t>
            </a:r>
            <a:r>
              <a:rPr lang="en-US" dirty="0" smtClean="0"/>
              <a:t> </a:t>
            </a:r>
            <a:r>
              <a:rPr lang="en-US" dirty="0" err="1" smtClean="0"/>
              <a:t>không</a:t>
            </a:r>
            <a:r>
              <a:rPr lang="en-US" dirty="0" smtClean="0"/>
              <a:t> </a:t>
            </a:r>
            <a:r>
              <a:rPr lang="en-US" dirty="0" err="1" smtClean="0"/>
              <a:t>được</a:t>
            </a:r>
            <a:r>
              <a:rPr lang="en-US" dirty="0" smtClean="0"/>
              <a:t> </a:t>
            </a:r>
            <a:r>
              <a:rPr lang="en-US" dirty="0" err="1" smtClean="0"/>
              <a:t>bù</a:t>
            </a:r>
            <a:r>
              <a:rPr lang="en-US" dirty="0" smtClean="0"/>
              <a:t> </a:t>
            </a:r>
            <a:r>
              <a:rPr lang="en-US" dirty="0" err="1" smtClean="0"/>
              <a:t>trừ</a:t>
            </a:r>
            <a:r>
              <a:rPr lang="en-US" dirty="0" smtClean="0"/>
              <a:t> </a:t>
            </a:r>
            <a:r>
              <a:rPr lang="en-US" dirty="0" err="1" smtClean="0"/>
              <a:t>cho</a:t>
            </a:r>
            <a:r>
              <a:rPr lang="en-US" dirty="0" smtClean="0"/>
              <a:t> </a:t>
            </a:r>
            <a:r>
              <a:rPr lang="en-US" dirty="0" err="1" smtClean="0"/>
              <a:t>nhau</a:t>
            </a:r>
            <a:r>
              <a:rPr lang="en-US" dirty="0" smtClean="0"/>
              <a:t>): VD: TK </a:t>
            </a:r>
            <a:r>
              <a:rPr lang="en-US" dirty="0" err="1" smtClean="0"/>
              <a:t>chuyển</a:t>
            </a:r>
            <a:r>
              <a:rPr lang="en-US" dirty="0" smtClean="0"/>
              <a:t> </a:t>
            </a:r>
            <a:r>
              <a:rPr lang="en-US" dirty="0" err="1" smtClean="0"/>
              <a:t>tiền</a:t>
            </a:r>
            <a:r>
              <a:rPr lang="en-US" dirty="0" smtClean="0"/>
              <a:t> </a:t>
            </a:r>
            <a:r>
              <a:rPr lang="en-US" dirty="0" err="1" smtClean="0"/>
              <a:t>đến</a:t>
            </a:r>
            <a:r>
              <a:rPr lang="en-US" dirty="0" smtClean="0"/>
              <a:t> </a:t>
            </a:r>
            <a:r>
              <a:rPr lang="en-US" dirty="0" err="1" smtClean="0"/>
              <a:t>còn</a:t>
            </a:r>
            <a:r>
              <a:rPr lang="en-US" dirty="0" smtClean="0"/>
              <a:t> </a:t>
            </a:r>
            <a:r>
              <a:rPr lang="en-US" dirty="0" err="1" smtClean="0"/>
              <a:t>sai</a:t>
            </a:r>
            <a:r>
              <a:rPr lang="en-US" dirty="0" smtClean="0"/>
              <a:t> </a:t>
            </a:r>
            <a:r>
              <a:rPr lang="en-US" dirty="0" err="1" smtClean="0"/>
              <a:t>sót</a:t>
            </a:r>
            <a:r>
              <a:rPr lang="en-US" dirty="0" smtClean="0"/>
              <a:t> </a:t>
            </a:r>
            <a:r>
              <a:rPr lang="en-US" dirty="0" err="1" smtClean="0"/>
              <a:t>chờ</a:t>
            </a:r>
            <a:r>
              <a:rPr lang="en-US" dirty="0" smtClean="0"/>
              <a:t> </a:t>
            </a:r>
            <a:r>
              <a:rPr lang="en-US" dirty="0" err="1" smtClean="0"/>
              <a:t>xử</a:t>
            </a:r>
            <a:r>
              <a:rPr lang="en-US" dirty="0" smtClean="0"/>
              <a:t> </a:t>
            </a:r>
            <a:r>
              <a:rPr lang="en-US" dirty="0" err="1" smtClean="0"/>
              <a:t>lý</a:t>
            </a:r>
            <a:r>
              <a:rPr lang="en-US" dirty="0" smtClean="0"/>
              <a:t> </a:t>
            </a:r>
            <a:r>
              <a:rPr lang="en-US" dirty="0" err="1" smtClean="0"/>
              <a:t>trong</a:t>
            </a:r>
            <a:r>
              <a:rPr lang="en-US" dirty="0" smtClean="0"/>
              <a:t> </a:t>
            </a:r>
            <a:r>
              <a:rPr lang="en-US" dirty="0" err="1" smtClean="0"/>
              <a:t>nghiệp</a:t>
            </a:r>
            <a:r>
              <a:rPr lang="en-US" dirty="0" smtClean="0"/>
              <a:t> </a:t>
            </a:r>
            <a:r>
              <a:rPr lang="en-US" dirty="0" err="1" smtClean="0"/>
              <a:t>vụ</a:t>
            </a:r>
            <a:r>
              <a:rPr lang="en-US" dirty="0" smtClean="0"/>
              <a:t> </a:t>
            </a:r>
            <a:r>
              <a:rPr lang="en-US" dirty="0" err="1" smtClean="0"/>
              <a:t>chuyển</a:t>
            </a:r>
            <a:r>
              <a:rPr lang="en-US" dirty="0" smtClean="0"/>
              <a:t> </a:t>
            </a:r>
            <a:r>
              <a:rPr lang="en-US" dirty="0" err="1" smtClean="0"/>
              <a:t>tiền</a:t>
            </a:r>
            <a:r>
              <a:rPr lang="en-US" dirty="0" smtClean="0"/>
              <a:t> </a:t>
            </a:r>
            <a:r>
              <a:rPr lang="en-US" dirty="0" err="1" smtClean="0"/>
              <a:t>điện</a:t>
            </a:r>
            <a:r>
              <a:rPr lang="en-US" dirty="0" smtClean="0"/>
              <a:t> </a:t>
            </a:r>
            <a:r>
              <a:rPr lang="en-US" dirty="0" err="1" smtClean="0"/>
              <a:t>tử</a:t>
            </a:r>
            <a:endParaRPr lang="en-US"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Phân</a:t>
            </a:r>
            <a:r>
              <a:rPr lang="en-US" dirty="0" smtClean="0"/>
              <a:t> </a:t>
            </a:r>
            <a:r>
              <a:rPr lang="en-US" dirty="0" err="1" smtClean="0"/>
              <a:t>loại</a:t>
            </a:r>
            <a:r>
              <a:rPr lang="en-US" dirty="0" smtClean="0"/>
              <a:t> </a:t>
            </a:r>
            <a:r>
              <a:rPr lang="en-US" dirty="0" err="1" smtClean="0"/>
              <a:t>tài</a:t>
            </a:r>
            <a:r>
              <a:rPr lang="en-US" dirty="0" smtClean="0"/>
              <a:t> </a:t>
            </a:r>
            <a:r>
              <a:rPr lang="en-US" dirty="0" err="1" smtClean="0"/>
              <a:t>khoản</a:t>
            </a:r>
            <a:r>
              <a:rPr lang="en-US" dirty="0" smtClean="0"/>
              <a:t> </a:t>
            </a:r>
            <a:br>
              <a:rPr lang="en-US" dirty="0" smtClean="0"/>
            </a:b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normAutofit/>
          </a:bodyPr>
          <a:lstStyle/>
          <a:p>
            <a:pPr marL="925830" lvl="1" indent="-514350">
              <a:buFont typeface="+mj-lt"/>
              <a:buAutoNum type="alphaLcParenR" startAt="2"/>
            </a:pPr>
            <a:r>
              <a:rPr lang="en-US" dirty="0" err="1" smtClean="0"/>
              <a:t>Phân</a:t>
            </a:r>
            <a:r>
              <a:rPr lang="en-US" dirty="0" smtClean="0"/>
              <a:t> </a:t>
            </a:r>
            <a:r>
              <a:rPr lang="en-US" dirty="0" err="1" smtClean="0"/>
              <a:t>loại</a:t>
            </a:r>
            <a:r>
              <a:rPr lang="en-US" dirty="0" smtClean="0"/>
              <a:t> </a:t>
            </a:r>
            <a:r>
              <a:rPr lang="en-US" dirty="0" err="1" smtClean="0"/>
              <a:t>theo</a:t>
            </a:r>
            <a:r>
              <a:rPr lang="en-US" dirty="0" smtClean="0"/>
              <a:t> </a:t>
            </a:r>
            <a:r>
              <a:rPr lang="en-US" dirty="0" err="1" smtClean="0"/>
              <a:t>mối</a:t>
            </a:r>
            <a:r>
              <a:rPr lang="en-US" dirty="0" smtClean="0"/>
              <a:t> </a:t>
            </a:r>
            <a:r>
              <a:rPr lang="en-US" dirty="0" err="1" smtClean="0"/>
              <a:t>liên</a:t>
            </a:r>
            <a:r>
              <a:rPr lang="en-US" dirty="0" smtClean="0"/>
              <a:t> </a:t>
            </a:r>
            <a:r>
              <a:rPr lang="en-US" dirty="0" err="1" smtClean="0"/>
              <a:t>hệ</a:t>
            </a:r>
            <a:r>
              <a:rPr lang="en-US" dirty="0" smtClean="0"/>
              <a:t> </a:t>
            </a:r>
            <a:r>
              <a:rPr lang="en-US" dirty="0" err="1" smtClean="0"/>
              <a:t>với</a:t>
            </a:r>
            <a:r>
              <a:rPr lang="en-US" dirty="0" smtClean="0"/>
              <a:t> </a:t>
            </a:r>
            <a:r>
              <a:rPr lang="en-US" dirty="0" err="1" smtClean="0"/>
              <a:t>bảng</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kế</a:t>
            </a:r>
            <a:r>
              <a:rPr lang="en-US" dirty="0" smtClean="0"/>
              <a:t> </a:t>
            </a:r>
            <a:r>
              <a:rPr lang="en-US" dirty="0" err="1" smtClean="0"/>
              <a:t>toán</a:t>
            </a:r>
            <a:r>
              <a:rPr lang="en-US" dirty="0" smtClean="0"/>
              <a:t>:</a:t>
            </a:r>
          </a:p>
          <a:p>
            <a:pPr marL="1108710" lvl="2" indent="-514350"/>
            <a:r>
              <a:rPr lang="en-US" dirty="0" smtClean="0"/>
              <a:t>TK </a:t>
            </a:r>
            <a:r>
              <a:rPr lang="en-US" dirty="0" err="1" smtClean="0"/>
              <a:t>trong</a:t>
            </a:r>
            <a:r>
              <a:rPr lang="en-US" dirty="0" smtClean="0"/>
              <a:t> </a:t>
            </a:r>
            <a:r>
              <a:rPr lang="en-US" dirty="0" err="1" smtClean="0"/>
              <a:t>bảng</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kế</a:t>
            </a:r>
            <a:r>
              <a:rPr lang="en-US" dirty="0" smtClean="0"/>
              <a:t> </a:t>
            </a:r>
            <a:r>
              <a:rPr lang="en-US" dirty="0" err="1" smtClean="0"/>
              <a:t>toán</a:t>
            </a:r>
            <a:r>
              <a:rPr lang="en-US" dirty="0" smtClean="0"/>
              <a:t>: </a:t>
            </a:r>
          </a:p>
          <a:p>
            <a:pPr marL="1291590" lvl="3" indent="-514350"/>
            <a:r>
              <a:rPr lang="en-US" dirty="0" err="1" smtClean="0"/>
              <a:t>Phản</a:t>
            </a:r>
            <a:r>
              <a:rPr lang="en-US" dirty="0" smtClean="0"/>
              <a:t> </a:t>
            </a:r>
            <a:r>
              <a:rPr lang="en-US" dirty="0" err="1" smtClean="0"/>
              <a:t>ánh</a:t>
            </a:r>
            <a:r>
              <a:rPr lang="en-US" dirty="0" smtClean="0"/>
              <a:t> </a:t>
            </a:r>
            <a:r>
              <a:rPr lang="en-US" dirty="0" err="1" smtClean="0"/>
              <a:t>tài</a:t>
            </a:r>
            <a:r>
              <a:rPr lang="en-US" dirty="0" smtClean="0"/>
              <a:t> </a:t>
            </a:r>
            <a:r>
              <a:rPr lang="en-US" dirty="0" err="1" smtClean="0"/>
              <a:t>sản</a:t>
            </a:r>
            <a:r>
              <a:rPr lang="en-US" dirty="0" smtClean="0"/>
              <a:t>, </a:t>
            </a:r>
            <a:r>
              <a:rPr lang="en-US" dirty="0" err="1" smtClean="0"/>
              <a:t>nguồn</a:t>
            </a:r>
            <a:r>
              <a:rPr lang="en-US" dirty="0" smtClean="0"/>
              <a:t> </a:t>
            </a:r>
            <a:r>
              <a:rPr lang="en-US" dirty="0" err="1" smtClean="0"/>
              <a:t>vốn</a:t>
            </a:r>
            <a:r>
              <a:rPr lang="en-US" dirty="0" smtClean="0"/>
              <a:t> </a:t>
            </a:r>
            <a:r>
              <a:rPr lang="en-US" dirty="0" err="1" smtClean="0"/>
              <a:t>của</a:t>
            </a:r>
            <a:r>
              <a:rPr lang="en-US" dirty="0" smtClean="0"/>
              <a:t> NH</a:t>
            </a:r>
          </a:p>
          <a:p>
            <a:pPr marL="1291590" lvl="3" indent="-514350"/>
            <a:r>
              <a:rPr lang="en-US" dirty="0" err="1" smtClean="0"/>
              <a:t>Áp</a:t>
            </a:r>
            <a:r>
              <a:rPr lang="en-US" dirty="0" smtClean="0"/>
              <a:t> </a:t>
            </a:r>
            <a:r>
              <a:rPr lang="en-US" dirty="0" err="1" smtClean="0"/>
              <a:t>dụng</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ghi</a:t>
            </a:r>
            <a:r>
              <a:rPr lang="en-US" dirty="0" smtClean="0"/>
              <a:t> </a:t>
            </a:r>
            <a:r>
              <a:rPr lang="en-US" dirty="0" err="1" smtClean="0"/>
              <a:t>sổ</a:t>
            </a:r>
            <a:r>
              <a:rPr lang="en-US" dirty="0" smtClean="0"/>
              <a:t> </a:t>
            </a:r>
            <a:r>
              <a:rPr lang="en-US" dirty="0" err="1" smtClean="0"/>
              <a:t>kép</a:t>
            </a:r>
            <a:endParaRPr lang="en-US" dirty="0" smtClean="0"/>
          </a:p>
          <a:p>
            <a:pPr marL="1108710" lvl="2" indent="-514350"/>
            <a:r>
              <a:rPr lang="en-US" dirty="0" smtClean="0"/>
              <a:t>TK </a:t>
            </a:r>
            <a:r>
              <a:rPr lang="en-US" dirty="0" err="1" smtClean="0"/>
              <a:t>ngoài</a:t>
            </a:r>
            <a:r>
              <a:rPr lang="en-US" dirty="0" smtClean="0"/>
              <a:t> </a:t>
            </a:r>
            <a:r>
              <a:rPr lang="en-US" dirty="0" err="1" smtClean="0"/>
              <a:t>bảng</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kế</a:t>
            </a:r>
            <a:r>
              <a:rPr lang="en-US" dirty="0" smtClean="0"/>
              <a:t> </a:t>
            </a:r>
            <a:r>
              <a:rPr lang="en-US" dirty="0" err="1" smtClean="0"/>
              <a:t>toán</a:t>
            </a:r>
            <a:endParaRPr lang="en-US" dirty="0" smtClean="0"/>
          </a:p>
          <a:p>
            <a:pPr marL="1291590" lvl="3" indent="-514350"/>
            <a:r>
              <a:rPr lang="en-US" dirty="0" err="1" smtClean="0"/>
              <a:t>Phản</a:t>
            </a:r>
            <a:r>
              <a:rPr lang="en-US" dirty="0" smtClean="0"/>
              <a:t> </a:t>
            </a:r>
            <a:r>
              <a:rPr lang="en-US" dirty="0" err="1" smtClean="0"/>
              <a:t>ánh</a:t>
            </a:r>
            <a:r>
              <a:rPr lang="en-US" dirty="0" smtClean="0"/>
              <a:t> </a:t>
            </a:r>
            <a:r>
              <a:rPr lang="en-US" dirty="0" err="1" smtClean="0"/>
              <a:t>tài</a:t>
            </a:r>
            <a:r>
              <a:rPr lang="en-US" dirty="0" smtClean="0"/>
              <a:t> </a:t>
            </a:r>
            <a:r>
              <a:rPr lang="en-US" dirty="0" err="1" smtClean="0"/>
              <a:t>sản</a:t>
            </a:r>
            <a:r>
              <a:rPr lang="en-US" dirty="0" smtClean="0"/>
              <a:t> </a:t>
            </a:r>
            <a:r>
              <a:rPr lang="en-US" dirty="0" err="1" smtClean="0"/>
              <a:t>chưa</a:t>
            </a:r>
            <a:r>
              <a:rPr lang="en-US" dirty="0" smtClean="0"/>
              <a:t> </a:t>
            </a:r>
            <a:r>
              <a:rPr lang="en-US" dirty="0" err="1" smtClean="0"/>
              <a:t>thuộc</a:t>
            </a:r>
            <a:r>
              <a:rPr lang="en-US" dirty="0" smtClean="0"/>
              <a:t> </a:t>
            </a:r>
            <a:r>
              <a:rPr lang="en-US" dirty="0" err="1" smtClean="0"/>
              <a:t>quyền</a:t>
            </a:r>
            <a:r>
              <a:rPr lang="en-US" dirty="0" smtClean="0"/>
              <a:t> </a:t>
            </a:r>
            <a:r>
              <a:rPr lang="en-US" dirty="0" err="1" smtClean="0"/>
              <a:t>sở</a:t>
            </a:r>
            <a:r>
              <a:rPr lang="en-US" dirty="0" smtClean="0"/>
              <a:t> </a:t>
            </a:r>
            <a:r>
              <a:rPr lang="en-US" dirty="0" err="1" smtClean="0"/>
              <a:t>hữu</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của</a:t>
            </a:r>
            <a:r>
              <a:rPr lang="en-US" dirty="0" smtClean="0"/>
              <a:t> </a:t>
            </a:r>
            <a:r>
              <a:rPr lang="en-US" dirty="0" err="1" smtClean="0"/>
              <a:t>ngân</a:t>
            </a:r>
            <a:r>
              <a:rPr lang="en-US" dirty="0" smtClean="0"/>
              <a:t> </a:t>
            </a:r>
            <a:r>
              <a:rPr lang="en-US" dirty="0" err="1" smtClean="0"/>
              <a:t>hàng</a:t>
            </a:r>
            <a:r>
              <a:rPr lang="en-US" dirty="0" smtClean="0"/>
              <a:t>, </a:t>
            </a:r>
            <a:r>
              <a:rPr lang="en-US" dirty="0" err="1" smtClean="0"/>
              <a:t>nghiệp</a:t>
            </a:r>
            <a:r>
              <a:rPr lang="en-US" dirty="0" smtClean="0"/>
              <a:t> </a:t>
            </a:r>
            <a:r>
              <a:rPr lang="en-US" dirty="0" err="1" smtClean="0"/>
              <a:t>vụ</a:t>
            </a:r>
            <a:r>
              <a:rPr lang="en-US" dirty="0" smtClean="0"/>
              <a:t> </a:t>
            </a:r>
            <a:r>
              <a:rPr lang="en-US" dirty="0" err="1" smtClean="0"/>
              <a:t>chưa</a:t>
            </a:r>
            <a:r>
              <a:rPr lang="en-US" dirty="0" smtClean="0"/>
              <a:t> </a:t>
            </a:r>
            <a:r>
              <a:rPr lang="en-US" dirty="0" err="1" smtClean="0"/>
              <a:t>tác</a:t>
            </a:r>
            <a:r>
              <a:rPr lang="en-US" dirty="0" smtClean="0"/>
              <a:t> </a:t>
            </a:r>
            <a:r>
              <a:rPr lang="en-US" dirty="0" err="1" smtClean="0"/>
              <a:t>động</a:t>
            </a:r>
            <a:r>
              <a:rPr lang="en-US" dirty="0" smtClean="0"/>
              <a:t> </a:t>
            </a:r>
            <a:r>
              <a:rPr lang="en-US" dirty="0" err="1" smtClean="0"/>
              <a:t>ngay</a:t>
            </a:r>
            <a:r>
              <a:rPr lang="en-US" dirty="0" smtClean="0"/>
              <a:t> </a:t>
            </a:r>
            <a:r>
              <a:rPr lang="en-US" dirty="0" err="1" smtClean="0"/>
              <a:t>đến</a:t>
            </a:r>
            <a:r>
              <a:rPr lang="en-US" dirty="0" smtClean="0"/>
              <a:t> </a:t>
            </a:r>
            <a:r>
              <a:rPr lang="en-US" dirty="0" err="1" smtClean="0"/>
              <a:t>nguồn</a:t>
            </a:r>
            <a:r>
              <a:rPr lang="en-US" dirty="0" smtClean="0"/>
              <a:t> </a:t>
            </a:r>
            <a:r>
              <a:rPr lang="en-US" dirty="0" err="1" smtClean="0"/>
              <a:t>vốn</a:t>
            </a:r>
            <a:r>
              <a:rPr lang="en-US" dirty="0" smtClean="0"/>
              <a:t>, </a:t>
            </a:r>
            <a:r>
              <a:rPr lang="en-US" dirty="0" err="1" smtClean="0"/>
              <a:t>tài</a:t>
            </a:r>
            <a:r>
              <a:rPr lang="en-US" dirty="0" smtClean="0"/>
              <a:t> </a:t>
            </a:r>
            <a:r>
              <a:rPr lang="en-US" dirty="0" err="1" smtClean="0"/>
              <a:t>sản</a:t>
            </a:r>
            <a:r>
              <a:rPr lang="en-US" dirty="0" smtClean="0"/>
              <a:t> </a:t>
            </a:r>
            <a:r>
              <a:rPr lang="en-US" dirty="0" err="1" smtClean="0"/>
              <a:t>của</a:t>
            </a:r>
            <a:r>
              <a:rPr lang="en-US" dirty="0" smtClean="0"/>
              <a:t> NH</a:t>
            </a:r>
          </a:p>
          <a:p>
            <a:pPr marL="1291590" lvl="3" indent="-514350"/>
            <a:r>
              <a:rPr lang="en-US" dirty="0" err="1" smtClean="0"/>
              <a:t>Áp</a:t>
            </a:r>
            <a:r>
              <a:rPr lang="en-US" dirty="0" smtClean="0"/>
              <a:t> </a:t>
            </a:r>
            <a:r>
              <a:rPr lang="en-US" dirty="0" err="1" smtClean="0"/>
              <a:t>dụng</a:t>
            </a:r>
            <a:r>
              <a:rPr lang="en-US" dirty="0" smtClean="0"/>
              <a:t> </a:t>
            </a:r>
            <a:r>
              <a:rPr lang="en-US" dirty="0" err="1" smtClean="0"/>
              <a:t>phương</a:t>
            </a:r>
            <a:r>
              <a:rPr lang="en-US" dirty="0" smtClean="0"/>
              <a:t> </a:t>
            </a:r>
            <a:r>
              <a:rPr lang="en-US" dirty="0" err="1" smtClean="0"/>
              <a:t>pháp</a:t>
            </a:r>
            <a:r>
              <a:rPr lang="en-US" dirty="0" smtClean="0"/>
              <a:t> </a:t>
            </a:r>
            <a:r>
              <a:rPr lang="en-US" dirty="0" err="1" smtClean="0"/>
              <a:t>ghi</a:t>
            </a:r>
            <a:r>
              <a:rPr lang="en-US" dirty="0" smtClean="0"/>
              <a:t> </a:t>
            </a:r>
            <a:r>
              <a:rPr lang="en-US" dirty="0" err="1" smtClean="0"/>
              <a:t>sổ</a:t>
            </a:r>
            <a:r>
              <a:rPr lang="en-US" dirty="0" smtClean="0"/>
              <a:t> </a:t>
            </a:r>
            <a:r>
              <a:rPr lang="en-US" dirty="0" err="1" smtClean="0"/>
              <a:t>đơn</a:t>
            </a:r>
            <a:r>
              <a:rPr lang="en-US" dirty="0" smtClean="0"/>
              <a:t> (</a:t>
            </a:r>
            <a:r>
              <a:rPr lang="en-US" dirty="0" err="1" smtClean="0"/>
              <a:t>Nhập</a:t>
            </a:r>
            <a:r>
              <a:rPr lang="en-US" dirty="0" smtClean="0"/>
              <a:t> – </a:t>
            </a:r>
            <a:r>
              <a:rPr lang="en-US" dirty="0" err="1" smtClean="0"/>
              <a:t>Xuất</a:t>
            </a:r>
            <a:r>
              <a:rPr lang="en-US" dirty="0" smtClean="0"/>
              <a:t>)</a:t>
            </a:r>
          </a:p>
          <a:p>
            <a:pPr marL="1108710" lvl="2" indent="-514350"/>
            <a:endParaRPr lang="en-US"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Phân</a:t>
            </a:r>
            <a:r>
              <a:rPr lang="en-US" dirty="0" smtClean="0"/>
              <a:t> </a:t>
            </a:r>
            <a:r>
              <a:rPr lang="en-US" dirty="0" err="1" smtClean="0"/>
              <a:t>loại</a:t>
            </a:r>
            <a:r>
              <a:rPr lang="en-US" dirty="0" smtClean="0"/>
              <a:t> </a:t>
            </a:r>
            <a:r>
              <a:rPr lang="en-US" dirty="0" err="1" smtClean="0"/>
              <a:t>tài</a:t>
            </a:r>
            <a:r>
              <a:rPr lang="en-US" dirty="0" smtClean="0"/>
              <a:t> </a:t>
            </a:r>
            <a:r>
              <a:rPr lang="en-US" dirty="0" err="1" smtClean="0"/>
              <a:t>khoản</a:t>
            </a:r>
            <a:r>
              <a:rPr lang="en-US" dirty="0" smtClean="0"/>
              <a:t> </a:t>
            </a:r>
            <a:br>
              <a:rPr lang="en-US" dirty="0" smtClean="0"/>
            </a:b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normAutofit lnSpcReduction="10000"/>
          </a:bodyPr>
          <a:lstStyle/>
          <a:p>
            <a:pPr marL="925830" lvl="1" indent="-514350">
              <a:buFont typeface="+mj-lt"/>
              <a:buAutoNum type="alphaLcParenR" startAt="3"/>
            </a:pPr>
            <a:r>
              <a:rPr lang="en-US" dirty="0" err="1" smtClean="0"/>
              <a:t>Phân</a:t>
            </a:r>
            <a:r>
              <a:rPr lang="en-US" dirty="0" smtClean="0"/>
              <a:t> </a:t>
            </a:r>
            <a:r>
              <a:rPr lang="en-US" dirty="0" err="1" smtClean="0"/>
              <a:t>loại</a:t>
            </a:r>
            <a:r>
              <a:rPr lang="en-US" dirty="0" smtClean="0"/>
              <a:t> </a:t>
            </a:r>
            <a:r>
              <a:rPr lang="en-US" dirty="0" err="1" smtClean="0"/>
              <a:t>theo</a:t>
            </a:r>
            <a:r>
              <a:rPr lang="en-US" dirty="0" smtClean="0"/>
              <a:t> </a:t>
            </a:r>
            <a:r>
              <a:rPr lang="en-US" dirty="0" err="1" smtClean="0"/>
              <a:t>mức</a:t>
            </a:r>
            <a:r>
              <a:rPr lang="en-US" dirty="0" smtClean="0"/>
              <a:t> </a:t>
            </a:r>
            <a:r>
              <a:rPr lang="en-US" dirty="0" err="1" smtClean="0"/>
              <a:t>độ</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và</a:t>
            </a:r>
            <a:r>
              <a:rPr lang="en-US" dirty="0" smtClean="0"/>
              <a:t> chi </a:t>
            </a:r>
            <a:r>
              <a:rPr lang="en-US" dirty="0" err="1" smtClean="0"/>
              <a:t>tiết</a:t>
            </a:r>
            <a:r>
              <a:rPr lang="en-US" dirty="0" smtClean="0"/>
              <a:t>:</a:t>
            </a:r>
          </a:p>
          <a:p>
            <a:pPr marL="1108710" lvl="2" indent="-514350"/>
            <a:r>
              <a:rPr lang="en-US" dirty="0" smtClean="0"/>
              <a:t>TK </a:t>
            </a:r>
            <a:r>
              <a:rPr lang="en-US" dirty="0" err="1" smtClean="0"/>
              <a:t>tổng</a:t>
            </a:r>
            <a:r>
              <a:rPr lang="en-US" dirty="0" smtClean="0"/>
              <a:t> </a:t>
            </a:r>
            <a:r>
              <a:rPr lang="en-US" dirty="0" err="1" smtClean="0"/>
              <a:t>hợp</a:t>
            </a:r>
            <a:r>
              <a:rPr lang="en-US" dirty="0" smtClean="0"/>
              <a:t>: </a:t>
            </a:r>
          </a:p>
          <a:p>
            <a:pPr marL="1291590" lvl="3" indent="-514350"/>
            <a:r>
              <a:rPr lang="en-US" dirty="0" err="1" smtClean="0"/>
              <a:t>phản</a:t>
            </a:r>
            <a:r>
              <a:rPr lang="en-US" dirty="0" smtClean="0"/>
              <a:t> </a:t>
            </a:r>
            <a:r>
              <a:rPr lang="en-US" dirty="0" err="1" smtClean="0"/>
              <a:t>ánh</a:t>
            </a:r>
            <a:r>
              <a:rPr lang="en-US" dirty="0" smtClean="0"/>
              <a:t> </a:t>
            </a:r>
            <a:r>
              <a:rPr lang="en-US" dirty="0" err="1" smtClean="0"/>
              <a:t>một</a:t>
            </a:r>
            <a:r>
              <a:rPr lang="en-US" dirty="0" smtClean="0"/>
              <a:t> </a:t>
            </a:r>
            <a:r>
              <a:rPr lang="en-US" dirty="0" err="1" smtClean="0"/>
              <a:t>cách</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hoạt</a:t>
            </a:r>
            <a:r>
              <a:rPr lang="en-US" dirty="0" smtClean="0"/>
              <a:t> </a:t>
            </a:r>
            <a:r>
              <a:rPr lang="en-US" dirty="0" err="1" smtClean="0"/>
              <a:t>động</a:t>
            </a:r>
            <a:r>
              <a:rPr lang="en-US" dirty="0" smtClean="0"/>
              <a:t> </a:t>
            </a:r>
            <a:r>
              <a:rPr lang="en-US" dirty="0" err="1" smtClean="0"/>
              <a:t>ngân</a:t>
            </a:r>
            <a:r>
              <a:rPr lang="en-US" dirty="0" smtClean="0"/>
              <a:t> </a:t>
            </a:r>
            <a:r>
              <a:rPr lang="en-US" dirty="0" err="1" smtClean="0"/>
              <a:t>hàng</a:t>
            </a:r>
            <a:r>
              <a:rPr lang="en-US" dirty="0" smtClean="0"/>
              <a:t> </a:t>
            </a:r>
            <a:r>
              <a:rPr lang="en-US" dirty="0" err="1" smtClean="0"/>
              <a:t>theo</a:t>
            </a:r>
            <a:r>
              <a:rPr lang="en-US" dirty="0" smtClean="0"/>
              <a:t> </a:t>
            </a:r>
            <a:r>
              <a:rPr lang="en-US" dirty="0" err="1" smtClean="0"/>
              <a:t>một</a:t>
            </a:r>
            <a:r>
              <a:rPr lang="en-US" dirty="0" smtClean="0"/>
              <a:t> </a:t>
            </a:r>
            <a:r>
              <a:rPr lang="en-US" dirty="0" err="1" smtClean="0"/>
              <a:t>chỉ</a:t>
            </a:r>
            <a:r>
              <a:rPr lang="en-US" dirty="0" smtClean="0"/>
              <a:t> </a:t>
            </a:r>
            <a:r>
              <a:rPr lang="en-US" dirty="0" err="1" smtClean="0"/>
              <a:t>tiêu</a:t>
            </a:r>
            <a:r>
              <a:rPr lang="en-US" dirty="0" smtClean="0"/>
              <a:t> </a:t>
            </a:r>
            <a:r>
              <a:rPr lang="en-US" dirty="0" err="1" smtClean="0"/>
              <a:t>nhất</a:t>
            </a:r>
            <a:r>
              <a:rPr lang="en-US" dirty="0" smtClean="0"/>
              <a:t> </a:t>
            </a:r>
            <a:r>
              <a:rPr lang="en-US" dirty="0" err="1" smtClean="0"/>
              <a:t>định</a:t>
            </a:r>
            <a:endParaRPr lang="en-US" dirty="0" smtClean="0"/>
          </a:p>
          <a:p>
            <a:pPr marL="1291590" lvl="3" indent="-514350"/>
            <a:r>
              <a:rPr lang="en-US" dirty="0" err="1" smtClean="0"/>
              <a:t>Là</a:t>
            </a:r>
            <a:r>
              <a:rPr lang="en-US" dirty="0" smtClean="0"/>
              <a:t> </a:t>
            </a:r>
            <a:r>
              <a:rPr lang="en-US" dirty="0" err="1" smtClean="0"/>
              <a:t>chỉ</a:t>
            </a:r>
            <a:r>
              <a:rPr lang="en-US" dirty="0" smtClean="0"/>
              <a:t> </a:t>
            </a:r>
            <a:r>
              <a:rPr lang="en-US" dirty="0" err="1" smtClean="0"/>
              <a:t>tiêu</a:t>
            </a:r>
            <a:r>
              <a:rPr lang="en-US" dirty="0" smtClean="0"/>
              <a:t> </a:t>
            </a:r>
            <a:r>
              <a:rPr lang="en-US" dirty="0" err="1" smtClean="0"/>
              <a:t>để</a:t>
            </a:r>
            <a:r>
              <a:rPr lang="en-US" dirty="0" smtClean="0"/>
              <a:t> </a:t>
            </a:r>
            <a:r>
              <a:rPr lang="en-US" dirty="0" err="1" smtClean="0"/>
              <a:t>lập</a:t>
            </a:r>
            <a:r>
              <a:rPr lang="en-US" dirty="0" smtClean="0"/>
              <a:t> </a:t>
            </a:r>
            <a:r>
              <a:rPr lang="en-US" dirty="0" err="1" smtClean="0"/>
              <a:t>bảng</a:t>
            </a:r>
            <a:r>
              <a:rPr lang="en-US" dirty="0" smtClean="0"/>
              <a:t> </a:t>
            </a:r>
            <a:r>
              <a:rPr lang="en-US" dirty="0" err="1" smtClean="0"/>
              <a:t>cân</a:t>
            </a:r>
            <a:r>
              <a:rPr lang="en-US" dirty="0" smtClean="0"/>
              <a:t> </a:t>
            </a:r>
            <a:r>
              <a:rPr lang="en-US" dirty="0" err="1" smtClean="0"/>
              <a:t>đối</a:t>
            </a:r>
            <a:r>
              <a:rPr lang="en-US" dirty="0" smtClean="0"/>
              <a:t> </a:t>
            </a:r>
            <a:r>
              <a:rPr lang="en-US" dirty="0" err="1" smtClean="0"/>
              <a:t>kế</a:t>
            </a:r>
            <a:r>
              <a:rPr lang="en-US" dirty="0" smtClean="0"/>
              <a:t> </a:t>
            </a:r>
            <a:r>
              <a:rPr lang="en-US" dirty="0" err="1" smtClean="0"/>
              <a:t>toán</a:t>
            </a:r>
            <a:r>
              <a:rPr lang="en-US" dirty="0" smtClean="0"/>
              <a:t> </a:t>
            </a:r>
          </a:p>
          <a:p>
            <a:pPr marL="1108710" lvl="2" indent="-514350"/>
            <a:r>
              <a:rPr lang="en-US" dirty="0" smtClean="0"/>
              <a:t>TK chi </a:t>
            </a:r>
            <a:r>
              <a:rPr lang="en-US" dirty="0" err="1" smtClean="0"/>
              <a:t>tiết</a:t>
            </a:r>
            <a:r>
              <a:rPr lang="en-US" dirty="0" smtClean="0"/>
              <a:t> (</a:t>
            </a:r>
            <a:r>
              <a:rPr lang="en-US" dirty="0" err="1" smtClean="0"/>
              <a:t>tiểu</a:t>
            </a:r>
            <a:r>
              <a:rPr lang="en-US" dirty="0" smtClean="0"/>
              <a:t> </a:t>
            </a:r>
            <a:r>
              <a:rPr lang="en-US" dirty="0" err="1" smtClean="0"/>
              <a:t>khoản</a:t>
            </a:r>
            <a:r>
              <a:rPr lang="en-US" dirty="0" smtClean="0"/>
              <a:t>):</a:t>
            </a:r>
          </a:p>
          <a:p>
            <a:pPr marL="1291590" lvl="3" indent="-514350"/>
            <a:r>
              <a:rPr lang="en-US" dirty="0" err="1" smtClean="0"/>
              <a:t>Phản</a:t>
            </a:r>
            <a:r>
              <a:rPr lang="en-US" dirty="0" smtClean="0"/>
              <a:t> </a:t>
            </a:r>
            <a:r>
              <a:rPr lang="en-US" dirty="0" err="1" smtClean="0"/>
              <a:t>ánh</a:t>
            </a:r>
            <a:r>
              <a:rPr lang="en-US" dirty="0" smtClean="0"/>
              <a:t> </a:t>
            </a:r>
            <a:r>
              <a:rPr lang="en-US" dirty="0" err="1" smtClean="0"/>
              <a:t>sự</a:t>
            </a:r>
            <a:r>
              <a:rPr lang="en-US" dirty="0" smtClean="0"/>
              <a:t> </a:t>
            </a:r>
            <a:r>
              <a:rPr lang="en-US" dirty="0" err="1" smtClean="0"/>
              <a:t>vận</a:t>
            </a:r>
            <a:r>
              <a:rPr lang="en-US" dirty="0" smtClean="0"/>
              <a:t> </a:t>
            </a:r>
            <a:r>
              <a:rPr lang="en-US" dirty="0" err="1" smtClean="0"/>
              <a:t>động</a:t>
            </a:r>
            <a:r>
              <a:rPr lang="en-US" dirty="0" smtClean="0"/>
              <a:t> </a:t>
            </a:r>
            <a:r>
              <a:rPr lang="en-US" dirty="0" err="1" smtClean="0"/>
              <a:t>của</a:t>
            </a:r>
            <a:r>
              <a:rPr lang="en-US" dirty="0" smtClean="0"/>
              <a:t> </a:t>
            </a:r>
            <a:r>
              <a:rPr lang="en-US" dirty="0" err="1" smtClean="0"/>
              <a:t>từng</a:t>
            </a:r>
            <a:r>
              <a:rPr lang="en-US" dirty="0" smtClean="0"/>
              <a:t> </a:t>
            </a:r>
            <a:r>
              <a:rPr lang="en-US" dirty="0" err="1" smtClean="0"/>
              <a:t>đối</a:t>
            </a:r>
            <a:r>
              <a:rPr lang="en-US" dirty="0" smtClean="0"/>
              <a:t> </a:t>
            </a:r>
            <a:r>
              <a:rPr lang="en-US" dirty="0" err="1" smtClean="0"/>
              <a:t>tượng</a:t>
            </a:r>
            <a:r>
              <a:rPr lang="en-US" dirty="0" smtClean="0"/>
              <a:t> </a:t>
            </a:r>
            <a:r>
              <a:rPr lang="en-US" dirty="0" err="1" smtClean="0"/>
              <a:t>kế</a:t>
            </a:r>
            <a:r>
              <a:rPr lang="en-US" dirty="0" smtClean="0"/>
              <a:t> </a:t>
            </a:r>
            <a:r>
              <a:rPr lang="en-US" dirty="0" err="1" smtClean="0"/>
              <a:t>toán</a:t>
            </a:r>
            <a:r>
              <a:rPr lang="en-US" dirty="0" smtClean="0"/>
              <a:t> </a:t>
            </a:r>
            <a:r>
              <a:rPr lang="en-US" dirty="0" err="1" smtClean="0"/>
              <a:t>cụ</a:t>
            </a:r>
            <a:r>
              <a:rPr lang="en-US" dirty="0" smtClean="0"/>
              <a:t> </a:t>
            </a:r>
            <a:r>
              <a:rPr lang="en-US" dirty="0" err="1" smtClean="0"/>
              <a:t>thể</a:t>
            </a:r>
            <a:endParaRPr lang="en-US" dirty="0" smtClean="0"/>
          </a:p>
          <a:p>
            <a:pPr marL="1291590" lvl="3" indent="-514350"/>
            <a:r>
              <a:rPr lang="vi-VN" dirty="0" smtClean="0">
                <a:latin typeface="+mj-lt"/>
              </a:rPr>
              <a:t>Đối với bộ phận tài khoản giao dịch</a:t>
            </a:r>
            <a:r>
              <a:rPr lang="en-US" dirty="0" smtClean="0">
                <a:latin typeface="+mj-lt"/>
              </a:rPr>
              <a:t>:</a:t>
            </a:r>
            <a:r>
              <a:rPr lang="vi-VN" dirty="0" smtClean="0">
                <a:latin typeface="+mj-lt"/>
              </a:rPr>
              <a:t> tiểu khoản dùng để phản ảnh hoạt động tiền gửi, tiền vay của từng khách hàng có quan hệ với ngân hàng. </a:t>
            </a:r>
            <a:endParaRPr lang="en-US" dirty="0" smtClean="0">
              <a:latin typeface="+mj-lt"/>
            </a:endParaRPr>
          </a:p>
          <a:p>
            <a:pPr marL="1291590" lvl="3" indent="-514350"/>
            <a:r>
              <a:rPr lang="vi-VN" dirty="0" smtClean="0">
                <a:latin typeface="+mj-lt"/>
              </a:rPr>
              <a:t>Đối với bộ phận tài khoản nội bộ</a:t>
            </a:r>
            <a:r>
              <a:rPr lang="en-US" dirty="0" smtClean="0">
                <a:latin typeface="+mj-lt"/>
              </a:rPr>
              <a:t>: </a:t>
            </a:r>
            <a:r>
              <a:rPr lang="vi-VN" dirty="0" smtClean="0">
                <a:latin typeface="+mj-lt"/>
              </a:rPr>
              <a:t>tiểu khoản dùng để phản ảnh chi tiết từng loại tài sản, từng mặt nghiệp vụ cụ thể của bản thân ngân hàng.</a:t>
            </a:r>
            <a:endParaRPr lang="en-US" dirty="0" smtClean="0">
              <a:latin typeface="+mj-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dirty="0" err="1" smtClean="0"/>
              <a:t>Hệ</a:t>
            </a:r>
            <a:r>
              <a:rPr lang="en-US" dirty="0" smtClean="0"/>
              <a:t> </a:t>
            </a:r>
            <a:r>
              <a:rPr lang="en-US" dirty="0" err="1" smtClean="0"/>
              <a:t>thống</a:t>
            </a:r>
            <a:r>
              <a:rPr lang="en-US" dirty="0" smtClean="0"/>
              <a:t> </a:t>
            </a:r>
            <a:r>
              <a:rPr lang="en-US" dirty="0" err="1" smtClean="0"/>
              <a:t>tài</a:t>
            </a:r>
            <a:r>
              <a:rPr lang="en-US" dirty="0" smtClean="0"/>
              <a:t> </a:t>
            </a:r>
            <a:r>
              <a:rPr lang="en-US" dirty="0" err="1" smtClean="0"/>
              <a:t>khoản</a:t>
            </a:r>
            <a:r>
              <a:rPr lang="en-US" dirty="0" smtClean="0"/>
              <a:t> </a:t>
            </a:r>
            <a:r>
              <a:rPr lang="en-US" dirty="0" err="1" smtClean="0"/>
              <a:t>ngân</a:t>
            </a:r>
            <a:r>
              <a:rPr lang="en-US" dirty="0" smtClean="0"/>
              <a:t> </a:t>
            </a:r>
            <a:r>
              <a:rPr lang="en-US" dirty="0" err="1" smtClean="0"/>
              <a:t>hàng</a:t>
            </a:r>
            <a:r>
              <a:rPr lang="en-US" dirty="0" smtClean="0"/>
              <a:t> </a:t>
            </a:r>
            <a:endParaRPr lang="en-US" dirty="0"/>
          </a:p>
        </p:txBody>
      </p:sp>
      <p:sp>
        <p:nvSpPr>
          <p:cNvPr id="3" name="Content Placeholder 2"/>
          <p:cNvSpPr>
            <a:spLocks noGrp="1"/>
          </p:cNvSpPr>
          <p:nvPr>
            <p:ph idx="1"/>
          </p:nvPr>
        </p:nvSpPr>
        <p:spPr/>
        <p:txBody>
          <a:bodyPr>
            <a:normAutofit fontScale="92500" lnSpcReduction="10000"/>
          </a:bodyPr>
          <a:lstStyle/>
          <a:p>
            <a:r>
              <a:rPr lang="en-US" b="1" dirty="0" err="1" smtClean="0"/>
              <a:t>Hệ</a:t>
            </a:r>
            <a:r>
              <a:rPr lang="en-US" b="1" dirty="0" smtClean="0"/>
              <a:t> </a:t>
            </a:r>
            <a:r>
              <a:rPr lang="en-US" b="1" dirty="0" err="1" smtClean="0"/>
              <a:t>thống</a:t>
            </a:r>
            <a:r>
              <a:rPr lang="en-US" b="1" dirty="0" smtClean="0"/>
              <a:t> </a:t>
            </a:r>
            <a:r>
              <a:rPr lang="en-US" b="1" dirty="0" err="1" smtClean="0"/>
              <a:t>tài</a:t>
            </a:r>
            <a:r>
              <a:rPr lang="en-US" b="1" dirty="0" smtClean="0"/>
              <a:t> </a:t>
            </a:r>
            <a:r>
              <a:rPr lang="en-US" b="1" dirty="0" err="1" smtClean="0"/>
              <a:t>khoản</a:t>
            </a:r>
            <a:r>
              <a:rPr lang="en-US" b="1" dirty="0" smtClean="0"/>
              <a:t> </a:t>
            </a:r>
            <a:r>
              <a:rPr lang="en-US" b="1" dirty="0" err="1" smtClean="0"/>
              <a:t>ngân</a:t>
            </a:r>
            <a:r>
              <a:rPr lang="en-US" b="1" dirty="0" smtClean="0"/>
              <a:t> </a:t>
            </a:r>
            <a:r>
              <a:rPr lang="en-US" b="1" dirty="0" err="1" smtClean="0"/>
              <a:t>hàng</a:t>
            </a:r>
            <a:r>
              <a:rPr lang="en-US" b="1" dirty="0" smtClean="0"/>
              <a:t>: </a:t>
            </a:r>
            <a:r>
              <a:rPr lang="vi-VN" dirty="0" smtClean="0">
                <a:latin typeface="Rockwell "/>
              </a:rPr>
              <a:t>là một tập hợp (danh mục) các tài khoản kế toán mà đơn vị kế toán ngân hàng phải sử dụng để phản ánh toàn bộ tài sản, nguồn vốn và sự  vận động của chúng trong quá trình hoạt động. Trong tập hợp này, mỗi tài khoản có tên gọi riêng phù hợp với nội dung kinh tế của đối tượng kế toán mà nó phản ánh, có số hiệu riêng và các tài khoản được phân loại và sắp xếp theo một trật tự khoa học nhất định</a:t>
            </a:r>
            <a:endParaRPr lang="en-US" dirty="0" smtClean="0">
              <a:latin typeface="Rockwell "/>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Căn</a:t>
            </a:r>
            <a:r>
              <a:rPr lang="en-US" dirty="0" smtClean="0"/>
              <a:t> </a:t>
            </a:r>
            <a:r>
              <a:rPr lang="en-US" dirty="0" err="1" smtClean="0"/>
              <a:t>cứ</a:t>
            </a:r>
            <a:r>
              <a:rPr lang="en-US" dirty="0" smtClean="0"/>
              <a:t> </a:t>
            </a:r>
            <a:r>
              <a:rPr lang="en-US" dirty="0" err="1" smtClean="0"/>
              <a:t>xây</a:t>
            </a:r>
            <a:r>
              <a:rPr lang="en-US" dirty="0" smtClean="0"/>
              <a:t> </a:t>
            </a:r>
            <a:r>
              <a:rPr lang="en-US" dirty="0" err="1" smtClean="0"/>
              <a:t>dựng</a:t>
            </a:r>
            <a:r>
              <a:rPr lang="en-US" dirty="0" smtClean="0"/>
              <a:t> </a:t>
            </a:r>
            <a:r>
              <a:rPr lang="en-US" dirty="0" err="1" smtClean="0"/>
              <a:t>hệ</a:t>
            </a:r>
            <a:r>
              <a:rPr lang="en-US" dirty="0" smtClean="0"/>
              <a:t> </a:t>
            </a:r>
            <a:r>
              <a:rPr lang="en-US" dirty="0" err="1" smtClean="0"/>
              <a:t>thống</a:t>
            </a:r>
            <a:r>
              <a:rPr lang="en-US" dirty="0" smtClean="0"/>
              <a:t> </a:t>
            </a:r>
            <a:r>
              <a:rPr lang="en-US" dirty="0" err="1" smtClean="0"/>
              <a:t>tài</a:t>
            </a:r>
            <a:r>
              <a:rPr lang="en-US" dirty="0" smtClean="0"/>
              <a:t> </a:t>
            </a:r>
            <a:r>
              <a:rPr lang="en-US" dirty="0" err="1" smtClean="0"/>
              <a:t>khoản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a:xfrm>
            <a:off x="304800" y="1447800"/>
            <a:ext cx="8839200" cy="5181599"/>
          </a:xfrm>
        </p:spPr>
        <p:txBody>
          <a:bodyPr>
            <a:noAutofit/>
          </a:bodyPr>
          <a:lstStyle/>
          <a:p>
            <a:r>
              <a:rPr lang="pt-BR" sz="1900" dirty="0" smtClean="0"/>
              <a:t>Phải bảo đảm sự thống nhất cần thiết giữa hệ thống tài khoản kế toán của hai cấp ngân hàng, tạo điều kiện thuận lợi cho tổng hợp thông tin trong ngành ngân hàng, phục vụ việc lập và điều hành các chính sách kinh tế vĩ mô.</a:t>
            </a:r>
            <a:endParaRPr lang="en-US" sz="1900" dirty="0" smtClean="0"/>
          </a:p>
          <a:p>
            <a:r>
              <a:rPr lang="pt-BR" sz="1900" dirty="0" smtClean="0"/>
              <a:t>Phải bảo đảm phù hợp với các cơ chế nghiệp vụ ngân hàng như nghiệp vụ tín dụng, nghiệp vụ huy động vốn... để thông tin kế toán ngân hàng phục vụ tốt nhất cho việc quản lý, điều hành các nghiệp vụ kinh doanh ngân hàng.</a:t>
            </a:r>
            <a:endParaRPr lang="en-US" sz="1900" dirty="0" smtClean="0"/>
          </a:p>
          <a:p>
            <a:r>
              <a:rPr lang="pt-BR" sz="1900" dirty="0" smtClean="0"/>
              <a:t>Phải quán triệt Luật kế toán, các chuẩn mực kế toán chung và các chuẩn mực kế toán áp dụng riêng cho lĩnh vực hoạt động tiền tệ, ngân hàng; phản ánh một cách rõ ràng, đầy đủ các loại nguồn vốn, sử dụng vốn phù hợp với các chỉ tiêu trên báo cáo tài chính ngân hàng...</a:t>
            </a:r>
            <a:endParaRPr lang="en-US" sz="1900" dirty="0" smtClean="0"/>
          </a:p>
          <a:p>
            <a:r>
              <a:rPr lang="pt-BR" sz="1900" dirty="0" smtClean="0"/>
              <a:t>Phải thuận tiện cho việc mở tài khoản, hạch toán, xử lý và thu thập thông tin kế toán (từ kế toán phân tích đến kế toán tổng hợp; từ kế toán ban đầu đến khi lập báo cáo kế toán). </a:t>
            </a:r>
            <a:r>
              <a:rPr lang="en-US" sz="1900" dirty="0" err="1" smtClean="0"/>
              <a:t>Phải</a:t>
            </a:r>
            <a:r>
              <a:rPr lang="en-US" sz="1900" dirty="0" smtClean="0"/>
              <a:t> </a:t>
            </a:r>
            <a:r>
              <a:rPr lang="en-US" sz="1900" dirty="0" err="1" smtClean="0"/>
              <a:t>đáp</a:t>
            </a:r>
            <a:r>
              <a:rPr lang="en-US" sz="1900" dirty="0" smtClean="0"/>
              <a:t> </a:t>
            </a:r>
            <a:r>
              <a:rPr lang="en-US" sz="1900" dirty="0" err="1" smtClean="0"/>
              <a:t>ứng</a:t>
            </a:r>
            <a:r>
              <a:rPr lang="en-US" sz="1900" dirty="0" smtClean="0"/>
              <a:t> </a:t>
            </a:r>
            <a:r>
              <a:rPr lang="en-US" sz="1900" dirty="0" err="1" smtClean="0"/>
              <a:t>yêu</a:t>
            </a:r>
            <a:r>
              <a:rPr lang="en-US" sz="1900" dirty="0" smtClean="0"/>
              <a:t> </a:t>
            </a:r>
            <a:r>
              <a:rPr lang="en-US" sz="1900" dirty="0" err="1" smtClean="0"/>
              <a:t>cầu</a:t>
            </a:r>
            <a:r>
              <a:rPr lang="en-US" sz="1900" dirty="0" smtClean="0"/>
              <a:t> </a:t>
            </a:r>
            <a:r>
              <a:rPr lang="en-US" sz="1900" dirty="0" err="1" smtClean="0"/>
              <a:t>hiện</a:t>
            </a:r>
            <a:r>
              <a:rPr lang="en-US" sz="1900" dirty="0" smtClean="0"/>
              <a:t> </a:t>
            </a:r>
            <a:r>
              <a:rPr lang="en-US" sz="1900" dirty="0" err="1" smtClean="0"/>
              <a:t>đại</a:t>
            </a:r>
            <a:r>
              <a:rPr lang="en-US" sz="1900" dirty="0" smtClean="0"/>
              <a:t> </a:t>
            </a:r>
            <a:r>
              <a:rPr lang="en-US" sz="1900" dirty="0" err="1" smtClean="0"/>
              <a:t>hóa</a:t>
            </a:r>
            <a:r>
              <a:rPr lang="en-US" sz="1900" dirty="0" smtClean="0"/>
              <a:t> </a:t>
            </a:r>
            <a:r>
              <a:rPr lang="en-US" sz="1900" dirty="0" err="1" smtClean="0"/>
              <a:t>công</a:t>
            </a:r>
            <a:r>
              <a:rPr lang="en-US" sz="1900" dirty="0" smtClean="0"/>
              <a:t> </a:t>
            </a:r>
            <a:r>
              <a:rPr lang="en-US" sz="1900" dirty="0" err="1" smtClean="0"/>
              <a:t>tác</a:t>
            </a:r>
            <a:r>
              <a:rPr lang="en-US" sz="1900" dirty="0" smtClean="0"/>
              <a:t> </a:t>
            </a:r>
            <a:r>
              <a:rPr lang="en-US" sz="1900" dirty="0" err="1" smtClean="0"/>
              <a:t>kế</a:t>
            </a:r>
            <a:r>
              <a:rPr lang="en-US" sz="1900" dirty="0" smtClean="0"/>
              <a:t> </a:t>
            </a:r>
            <a:r>
              <a:rPr lang="en-US" sz="1900" dirty="0" err="1" smtClean="0"/>
              <a:t>toán</a:t>
            </a:r>
            <a:r>
              <a:rPr lang="en-US" sz="1900" dirty="0" smtClean="0"/>
              <a:t> </a:t>
            </a:r>
            <a:r>
              <a:rPr lang="en-US" sz="1900" dirty="0" err="1" smtClean="0"/>
              <a:t>và</a:t>
            </a:r>
            <a:r>
              <a:rPr lang="en-US" sz="1900" dirty="0" smtClean="0"/>
              <a:t> </a:t>
            </a:r>
            <a:r>
              <a:rPr lang="en-US" sz="1900" dirty="0" err="1" smtClean="0"/>
              <a:t>thanh</a:t>
            </a:r>
            <a:r>
              <a:rPr lang="en-US" sz="1900" dirty="0" smtClean="0"/>
              <a:t> </a:t>
            </a:r>
            <a:r>
              <a:rPr lang="en-US" sz="1900" dirty="0" err="1" smtClean="0"/>
              <a:t>toán</a:t>
            </a:r>
            <a:r>
              <a:rPr lang="en-US" sz="1900" dirty="0" smtClean="0"/>
              <a:t> </a:t>
            </a:r>
            <a:r>
              <a:rPr lang="en-US" sz="1900" dirty="0" err="1" smtClean="0"/>
              <a:t>trong</a:t>
            </a:r>
            <a:r>
              <a:rPr lang="en-US" sz="1900" dirty="0" smtClean="0"/>
              <a:t> </a:t>
            </a:r>
            <a:r>
              <a:rPr lang="en-US" sz="1900" dirty="0" err="1" smtClean="0"/>
              <a:t>ngân</a:t>
            </a:r>
            <a:r>
              <a:rPr lang="en-US" sz="1900" dirty="0" smtClean="0"/>
              <a:t> </a:t>
            </a:r>
            <a:r>
              <a:rPr lang="en-US" sz="1900" dirty="0" err="1" smtClean="0"/>
              <a:t>hàng</a:t>
            </a:r>
            <a:r>
              <a:rPr lang="en-US" sz="1900" dirty="0" smtClean="0"/>
              <a:t>.</a:t>
            </a:r>
          </a:p>
          <a:p>
            <a:r>
              <a:rPr lang="en-US" sz="1900" dirty="0" err="1" smtClean="0"/>
              <a:t>Phải</a:t>
            </a:r>
            <a:r>
              <a:rPr lang="en-US" sz="1900" dirty="0" smtClean="0"/>
              <a:t> </a:t>
            </a:r>
            <a:r>
              <a:rPr lang="en-US" sz="1900" dirty="0" err="1" smtClean="0"/>
              <a:t>bảo</a:t>
            </a:r>
            <a:r>
              <a:rPr lang="en-US" sz="1900" dirty="0" smtClean="0"/>
              <a:t> </a:t>
            </a:r>
            <a:r>
              <a:rPr lang="en-US" sz="1900" dirty="0" err="1" smtClean="0"/>
              <a:t>đảm</a:t>
            </a:r>
            <a:r>
              <a:rPr lang="en-US" sz="1900" dirty="0" smtClean="0"/>
              <a:t> </a:t>
            </a:r>
            <a:r>
              <a:rPr lang="en-US" sz="1900" dirty="0" err="1" smtClean="0"/>
              <a:t>sự</a:t>
            </a:r>
            <a:r>
              <a:rPr lang="en-US" sz="1900" dirty="0" smtClean="0"/>
              <a:t> </a:t>
            </a:r>
            <a:r>
              <a:rPr lang="en-US" sz="1900" dirty="0" err="1" smtClean="0"/>
              <a:t>ổn</a:t>
            </a:r>
            <a:r>
              <a:rPr lang="en-US" sz="1900" dirty="0" smtClean="0"/>
              <a:t> </a:t>
            </a:r>
            <a:r>
              <a:rPr lang="en-US" sz="1900" dirty="0" err="1" smtClean="0"/>
              <a:t>định</a:t>
            </a:r>
            <a:r>
              <a:rPr lang="en-US" sz="1900" dirty="0" smtClean="0"/>
              <a:t> </a:t>
            </a:r>
            <a:r>
              <a:rPr lang="en-US" sz="1900" dirty="0" err="1" smtClean="0"/>
              <a:t>tương</a:t>
            </a:r>
            <a:r>
              <a:rPr lang="en-US" sz="1900" dirty="0" smtClean="0"/>
              <a:t> </a:t>
            </a:r>
            <a:r>
              <a:rPr lang="en-US" sz="1900" dirty="0" err="1" smtClean="0"/>
              <a:t>đối</a:t>
            </a:r>
            <a:r>
              <a:rPr lang="en-US" sz="1900" dirty="0" smtClean="0"/>
              <a:t> </a:t>
            </a:r>
            <a:r>
              <a:rPr lang="en-US" sz="1900" dirty="0" err="1" smtClean="0"/>
              <a:t>cơ</a:t>
            </a:r>
            <a:r>
              <a:rPr lang="en-US" sz="1900" dirty="0" smtClean="0"/>
              <a:t> </a:t>
            </a:r>
            <a:r>
              <a:rPr lang="en-US" sz="1900" dirty="0" err="1" smtClean="0"/>
              <a:t>cấu</a:t>
            </a:r>
            <a:r>
              <a:rPr lang="en-US" sz="1900" dirty="0" smtClean="0"/>
              <a:t> </a:t>
            </a:r>
            <a:r>
              <a:rPr lang="en-US" sz="1900" dirty="0" err="1" smtClean="0"/>
              <a:t>của</a:t>
            </a:r>
            <a:r>
              <a:rPr lang="en-US" sz="1900" dirty="0" smtClean="0"/>
              <a:t> </a:t>
            </a:r>
            <a:r>
              <a:rPr lang="en-US" sz="1900" dirty="0" err="1" smtClean="0"/>
              <a:t>hệ</a:t>
            </a:r>
            <a:r>
              <a:rPr lang="en-US" sz="1900" dirty="0" smtClean="0"/>
              <a:t> </a:t>
            </a:r>
            <a:r>
              <a:rPr lang="en-US" sz="1900" dirty="0" err="1" smtClean="0"/>
              <a:t>thống</a:t>
            </a:r>
            <a:r>
              <a:rPr lang="en-US" sz="1900" dirty="0" smtClean="0"/>
              <a:t> </a:t>
            </a:r>
            <a:r>
              <a:rPr lang="en-US" sz="1900" dirty="0" err="1" smtClean="0"/>
              <a:t>tài</a:t>
            </a:r>
            <a:r>
              <a:rPr lang="en-US" sz="1900" dirty="0" smtClean="0"/>
              <a:t> </a:t>
            </a:r>
            <a:r>
              <a:rPr lang="en-US" sz="1900" dirty="0" err="1" smtClean="0"/>
              <a:t>khoản</a:t>
            </a:r>
            <a:r>
              <a:rPr lang="en-US" sz="1900" dirty="0" smtClean="0"/>
              <a:t>, </a:t>
            </a:r>
            <a:r>
              <a:rPr lang="en-US" sz="1900" dirty="0" err="1" smtClean="0"/>
              <a:t>đáp</a:t>
            </a:r>
            <a:r>
              <a:rPr lang="en-US" sz="1900" dirty="0" smtClean="0"/>
              <a:t> </a:t>
            </a:r>
            <a:r>
              <a:rPr lang="en-US" sz="1900" dirty="0" err="1" smtClean="0"/>
              <a:t>ứng</a:t>
            </a:r>
            <a:r>
              <a:rPr lang="en-US" sz="1900" dirty="0" smtClean="0"/>
              <a:t> </a:t>
            </a:r>
            <a:r>
              <a:rPr lang="en-US" sz="1900" dirty="0" err="1" smtClean="0"/>
              <a:t>được</a:t>
            </a:r>
            <a:r>
              <a:rPr lang="en-US" sz="1900" dirty="0" smtClean="0"/>
              <a:t> </a:t>
            </a:r>
            <a:r>
              <a:rPr lang="en-US" sz="1900" dirty="0" err="1" smtClean="0"/>
              <a:t>yêu</a:t>
            </a:r>
            <a:r>
              <a:rPr lang="en-US" sz="1900" dirty="0" smtClean="0"/>
              <a:t> </a:t>
            </a:r>
            <a:r>
              <a:rPr lang="en-US" sz="1900" dirty="0" err="1" smtClean="0"/>
              <a:t>cầu</a:t>
            </a:r>
            <a:r>
              <a:rPr lang="en-US" sz="1900" dirty="0" smtClean="0"/>
              <a:t> </a:t>
            </a:r>
            <a:r>
              <a:rPr lang="en-US" sz="1900" dirty="0" err="1" smtClean="0"/>
              <a:t>phản</a:t>
            </a:r>
            <a:r>
              <a:rPr lang="en-US" sz="1900" dirty="0" smtClean="0"/>
              <a:t> </a:t>
            </a:r>
            <a:r>
              <a:rPr lang="en-US" sz="1900" dirty="0" err="1" smtClean="0"/>
              <a:t>ánh</a:t>
            </a:r>
            <a:r>
              <a:rPr lang="en-US" sz="1900" dirty="0" smtClean="0"/>
              <a:t> </a:t>
            </a:r>
            <a:r>
              <a:rPr lang="en-US" sz="1900" dirty="0" err="1" smtClean="0"/>
              <a:t>các</a:t>
            </a:r>
            <a:r>
              <a:rPr lang="en-US" sz="1900" dirty="0" smtClean="0"/>
              <a:t> </a:t>
            </a:r>
            <a:r>
              <a:rPr lang="en-US" sz="1900" dirty="0" err="1" smtClean="0"/>
              <a:t>nghiệp</a:t>
            </a:r>
            <a:r>
              <a:rPr lang="en-US" sz="1900" dirty="0" smtClean="0"/>
              <a:t> </a:t>
            </a:r>
            <a:r>
              <a:rPr lang="en-US" sz="1900" dirty="0" err="1" smtClean="0"/>
              <a:t>vụ</a:t>
            </a:r>
            <a:r>
              <a:rPr lang="en-US" sz="1900" dirty="0" smtClean="0"/>
              <a:t> </a:t>
            </a:r>
            <a:r>
              <a:rPr lang="en-US" sz="1900" dirty="0" err="1" smtClean="0"/>
              <a:t>ngân</a:t>
            </a:r>
            <a:r>
              <a:rPr lang="en-US" sz="1900" dirty="0" smtClean="0"/>
              <a:t> </a:t>
            </a:r>
            <a:r>
              <a:rPr lang="en-US" sz="1900" dirty="0" err="1" smtClean="0"/>
              <a:t>hàng</a:t>
            </a:r>
            <a:r>
              <a:rPr lang="en-US" sz="1900" dirty="0" smtClean="0"/>
              <a:t> </a:t>
            </a:r>
            <a:r>
              <a:rPr lang="en-US" sz="1900" dirty="0" err="1" smtClean="0"/>
              <a:t>mới</a:t>
            </a:r>
            <a:r>
              <a:rPr lang="en-US" sz="1900" dirty="0" smtClean="0"/>
              <a:t> </a:t>
            </a:r>
            <a:r>
              <a:rPr lang="en-US" sz="1900" dirty="0" err="1" smtClean="0"/>
              <a:t>phát</a:t>
            </a:r>
            <a:r>
              <a:rPr lang="en-US" sz="1900" dirty="0" smtClean="0"/>
              <a:t> </a:t>
            </a:r>
            <a:r>
              <a:rPr lang="en-US" sz="1900" dirty="0" err="1" smtClean="0"/>
              <a:t>triển</a:t>
            </a:r>
            <a:r>
              <a:rPr lang="en-US" sz="1900" dirty="0" smtClean="0"/>
              <a:t> </a:t>
            </a:r>
            <a:r>
              <a:rPr lang="en-US" sz="1900" dirty="0" err="1" smtClean="0"/>
              <a:t>trong</a:t>
            </a:r>
            <a:r>
              <a:rPr lang="en-US" sz="1900" dirty="0" smtClean="0"/>
              <a:t> </a:t>
            </a:r>
            <a:r>
              <a:rPr lang="en-US" sz="1900" dirty="0" err="1" smtClean="0"/>
              <a:t>tương</a:t>
            </a:r>
            <a:r>
              <a:rPr lang="en-US" sz="1900" dirty="0" smtClean="0"/>
              <a:t> </a:t>
            </a:r>
            <a:r>
              <a:rPr lang="en-US" sz="1900" dirty="0" err="1" smtClean="0"/>
              <a:t>lai</a:t>
            </a:r>
            <a:r>
              <a:rPr lang="en-US" sz="1900" dirty="0" smtClean="0"/>
              <a:t>.</a:t>
            </a:r>
          </a:p>
          <a:p>
            <a:endParaRPr lang="en-US" sz="19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Nội</a:t>
            </a:r>
            <a:r>
              <a:rPr lang="en-US" dirty="0" smtClean="0"/>
              <a:t> dung </a:t>
            </a:r>
            <a:r>
              <a:rPr lang="en-US" dirty="0" err="1" smtClean="0"/>
              <a:t>hệ</a:t>
            </a:r>
            <a:r>
              <a:rPr lang="en-US" dirty="0" smtClean="0"/>
              <a:t> </a:t>
            </a:r>
            <a:r>
              <a:rPr lang="en-US" dirty="0" err="1" smtClean="0"/>
              <a:t>thống</a:t>
            </a:r>
            <a:r>
              <a:rPr lang="en-US" dirty="0" smtClean="0"/>
              <a:t> </a:t>
            </a:r>
            <a:br>
              <a:rPr lang="en-US" dirty="0" smtClean="0"/>
            </a:br>
            <a:r>
              <a:rPr lang="en-US" dirty="0" err="1" smtClean="0"/>
              <a:t>tài</a:t>
            </a:r>
            <a:r>
              <a:rPr lang="en-US" dirty="0" smtClean="0"/>
              <a:t> </a:t>
            </a:r>
            <a:r>
              <a:rPr lang="en-US" dirty="0" err="1" smtClean="0"/>
              <a:t>khoản</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normAutofit lnSpcReduction="10000"/>
          </a:bodyPr>
          <a:lstStyle/>
          <a:p>
            <a:r>
              <a:rPr lang="en-US" dirty="0" err="1" smtClean="0"/>
              <a:t>Mục</a:t>
            </a:r>
            <a:r>
              <a:rPr lang="en-US" dirty="0" smtClean="0"/>
              <a:t> </a:t>
            </a:r>
            <a:r>
              <a:rPr lang="en-US" dirty="0" err="1" smtClean="0"/>
              <a:t>tiêu</a:t>
            </a:r>
            <a:r>
              <a:rPr lang="en-US" dirty="0" smtClean="0"/>
              <a:t>: </a:t>
            </a:r>
          </a:p>
          <a:p>
            <a:pPr lvl="1"/>
            <a:r>
              <a:rPr lang="en-US" dirty="0" err="1" smtClean="0"/>
              <a:t>Hiểu</a:t>
            </a:r>
            <a:r>
              <a:rPr lang="en-US" dirty="0" smtClean="0"/>
              <a:t> </a:t>
            </a:r>
            <a:r>
              <a:rPr lang="en-US" dirty="0" err="1" smtClean="0"/>
              <a:t>được</a:t>
            </a:r>
            <a:r>
              <a:rPr lang="en-US" dirty="0" smtClean="0"/>
              <a:t> </a:t>
            </a:r>
            <a:r>
              <a:rPr lang="en-US" dirty="0" err="1" smtClean="0"/>
              <a:t>danh</a:t>
            </a:r>
            <a:r>
              <a:rPr lang="en-US" dirty="0" smtClean="0"/>
              <a:t> </a:t>
            </a:r>
            <a:r>
              <a:rPr lang="en-US" dirty="0" err="1" smtClean="0"/>
              <a:t>mục</a:t>
            </a:r>
            <a:r>
              <a:rPr lang="en-US" dirty="0" smtClean="0"/>
              <a:t> </a:t>
            </a:r>
            <a:r>
              <a:rPr lang="en-US" dirty="0" err="1" smtClean="0"/>
              <a:t>về</a:t>
            </a:r>
            <a:r>
              <a:rPr lang="en-US" dirty="0" smtClean="0"/>
              <a:t> </a:t>
            </a:r>
            <a:r>
              <a:rPr lang="en-US" dirty="0" err="1" smtClean="0"/>
              <a:t>Loại</a:t>
            </a:r>
            <a:r>
              <a:rPr lang="en-US" dirty="0" smtClean="0"/>
              <a:t>, TK </a:t>
            </a:r>
            <a:r>
              <a:rPr lang="en-US" dirty="0" err="1" smtClean="0"/>
              <a:t>tổng</a:t>
            </a:r>
            <a:r>
              <a:rPr lang="en-US" dirty="0" smtClean="0"/>
              <a:t> </a:t>
            </a:r>
            <a:r>
              <a:rPr lang="en-US" dirty="0" err="1" smtClean="0"/>
              <a:t>hợp</a:t>
            </a:r>
            <a:r>
              <a:rPr lang="en-US" dirty="0" smtClean="0"/>
              <a:t> </a:t>
            </a:r>
            <a:r>
              <a:rPr lang="en-US" dirty="0" err="1" smtClean="0"/>
              <a:t>các</a:t>
            </a:r>
            <a:r>
              <a:rPr lang="en-US" dirty="0" smtClean="0"/>
              <a:t> </a:t>
            </a:r>
            <a:r>
              <a:rPr lang="en-US" dirty="0" err="1" smtClean="0"/>
              <a:t>cấp</a:t>
            </a:r>
            <a:endParaRPr lang="en-US" dirty="0" smtClean="0"/>
          </a:p>
          <a:p>
            <a:pPr lvl="1"/>
            <a:r>
              <a:rPr lang="en-US" dirty="0" err="1" smtClean="0"/>
              <a:t>Hiểu</a:t>
            </a:r>
            <a:r>
              <a:rPr lang="en-US" dirty="0" smtClean="0"/>
              <a:t> </a:t>
            </a:r>
            <a:r>
              <a:rPr lang="en-US" dirty="0" err="1" smtClean="0"/>
              <a:t>được</a:t>
            </a:r>
            <a:r>
              <a:rPr lang="en-US" dirty="0" smtClean="0"/>
              <a:t> </a:t>
            </a:r>
            <a:r>
              <a:rPr lang="en-US" dirty="0" err="1" smtClean="0"/>
              <a:t>hướng</a:t>
            </a:r>
            <a:r>
              <a:rPr lang="en-US" dirty="0" smtClean="0"/>
              <a:t> </a:t>
            </a:r>
            <a:r>
              <a:rPr lang="en-US" dirty="0" err="1" smtClean="0"/>
              <a:t>dẫn</a:t>
            </a:r>
            <a:r>
              <a:rPr lang="en-US" dirty="0" smtClean="0"/>
              <a:t> </a:t>
            </a:r>
            <a:r>
              <a:rPr lang="en-US" dirty="0" err="1" smtClean="0"/>
              <a:t>về</a:t>
            </a:r>
            <a:r>
              <a:rPr lang="en-US" dirty="0" smtClean="0"/>
              <a:t> </a:t>
            </a:r>
            <a:r>
              <a:rPr lang="en-US" dirty="0" err="1" smtClean="0"/>
              <a:t>công</a:t>
            </a:r>
            <a:r>
              <a:rPr lang="en-US" dirty="0" smtClean="0"/>
              <a:t> </a:t>
            </a:r>
            <a:r>
              <a:rPr lang="en-US" dirty="0" err="1" smtClean="0"/>
              <a:t>dụng</a:t>
            </a:r>
            <a:r>
              <a:rPr lang="en-US" dirty="0" smtClean="0"/>
              <a:t>, </a:t>
            </a:r>
            <a:r>
              <a:rPr lang="en-US" dirty="0" err="1" smtClean="0"/>
              <a:t>nội</a:t>
            </a:r>
            <a:r>
              <a:rPr lang="en-US" dirty="0" smtClean="0"/>
              <a:t> dung </a:t>
            </a:r>
            <a:r>
              <a:rPr lang="en-US" dirty="0" err="1" smtClean="0"/>
              <a:t>phản</a:t>
            </a:r>
            <a:r>
              <a:rPr lang="en-US" dirty="0" smtClean="0"/>
              <a:t> </a:t>
            </a:r>
            <a:r>
              <a:rPr lang="en-US" dirty="0" err="1" smtClean="0"/>
              <a:t>ánh</a:t>
            </a:r>
            <a:r>
              <a:rPr lang="en-US" dirty="0" smtClean="0"/>
              <a:t>, </a:t>
            </a:r>
            <a:r>
              <a:rPr lang="en-US" dirty="0" err="1" smtClean="0"/>
              <a:t>kết</a:t>
            </a:r>
            <a:r>
              <a:rPr lang="en-US" dirty="0" smtClean="0"/>
              <a:t> </a:t>
            </a:r>
            <a:r>
              <a:rPr lang="en-US" dirty="0" err="1" smtClean="0"/>
              <a:t>cấu</a:t>
            </a:r>
            <a:r>
              <a:rPr lang="en-US" dirty="0" smtClean="0"/>
              <a:t>, </a:t>
            </a:r>
            <a:r>
              <a:rPr lang="en-US" dirty="0" err="1" smtClean="0"/>
              <a:t>tính</a:t>
            </a:r>
            <a:r>
              <a:rPr lang="en-US" dirty="0" smtClean="0"/>
              <a:t> </a:t>
            </a:r>
            <a:r>
              <a:rPr lang="en-US" dirty="0" err="1" smtClean="0"/>
              <a:t>chất</a:t>
            </a:r>
            <a:r>
              <a:rPr lang="en-US" dirty="0" smtClean="0"/>
              <a:t>, </a:t>
            </a:r>
            <a:r>
              <a:rPr lang="en-US" dirty="0" err="1" smtClean="0"/>
              <a:t>cách</a:t>
            </a:r>
            <a:r>
              <a:rPr lang="en-US" dirty="0" smtClean="0"/>
              <a:t> </a:t>
            </a:r>
            <a:r>
              <a:rPr lang="en-US" dirty="0" err="1" smtClean="0"/>
              <a:t>mở</a:t>
            </a:r>
            <a:r>
              <a:rPr lang="en-US" dirty="0" smtClean="0"/>
              <a:t> </a:t>
            </a:r>
            <a:r>
              <a:rPr lang="en-US" dirty="0" err="1" smtClean="0"/>
              <a:t>tài</a:t>
            </a:r>
            <a:r>
              <a:rPr lang="en-US" dirty="0" smtClean="0"/>
              <a:t> </a:t>
            </a:r>
            <a:r>
              <a:rPr lang="en-US" dirty="0" err="1" smtClean="0"/>
              <a:t>khoản</a:t>
            </a:r>
            <a:r>
              <a:rPr lang="en-US" dirty="0" smtClean="0"/>
              <a:t> chi </a:t>
            </a:r>
            <a:r>
              <a:rPr lang="en-US" dirty="0" err="1" smtClean="0"/>
              <a:t>tiết</a:t>
            </a:r>
            <a:r>
              <a:rPr lang="en-US" dirty="0" smtClean="0"/>
              <a:t> </a:t>
            </a:r>
            <a:r>
              <a:rPr lang="en-US" dirty="0" err="1" smtClean="0"/>
              <a:t>của</a:t>
            </a:r>
            <a:r>
              <a:rPr lang="en-US" dirty="0" smtClean="0"/>
              <a:t> </a:t>
            </a:r>
            <a:r>
              <a:rPr lang="en-US" dirty="0" err="1" smtClean="0"/>
              <a:t>từng</a:t>
            </a:r>
            <a:r>
              <a:rPr lang="en-US" dirty="0" smtClean="0"/>
              <a:t> TK </a:t>
            </a:r>
            <a:r>
              <a:rPr lang="en-US" dirty="0" err="1" smtClean="0"/>
              <a:t>tổng</a:t>
            </a:r>
            <a:r>
              <a:rPr lang="en-US" dirty="0" smtClean="0"/>
              <a:t> </a:t>
            </a:r>
            <a:r>
              <a:rPr lang="en-US" dirty="0" err="1" smtClean="0"/>
              <a:t>hợp</a:t>
            </a:r>
            <a:endParaRPr lang="en-US" dirty="0" smtClean="0"/>
          </a:p>
          <a:p>
            <a:r>
              <a:rPr lang="en-US" dirty="0" err="1" smtClean="0"/>
              <a:t>Hệ</a:t>
            </a:r>
            <a:r>
              <a:rPr lang="en-US" dirty="0" smtClean="0"/>
              <a:t> </a:t>
            </a:r>
            <a:r>
              <a:rPr lang="en-US" dirty="0" err="1" smtClean="0"/>
              <a:t>thống</a:t>
            </a:r>
            <a:r>
              <a:rPr lang="en-US" dirty="0" smtClean="0"/>
              <a:t> TK </a:t>
            </a:r>
            <a:r>
              <a:rPr lang="en-US" dirty="0" err="1" smtClean="0"/>
              <a:t>của</a:t>
            </a:r>
            <a:r>
              <a:rPr lang="en-US" dirty="0" smtClean="0"/>
              <a:t> </a:t>
            </a:r>
            <a:r>
              <a:rPr lang="en-US" dirty="0" err="1" smtClean="0"/>
              <a:t>các</a:t>
            </a:r>
            <a:r>
              <a:rPr lang="en-US" dirty="0" smtClean="0"/>
              <a:t> TCTD </a:t>
            </a:r>
            <a:r>
              <a:rPr lang="en-US" dirty="0" err="1" smtClean="0"/>
              <a:t>và</a:t>
            </a:r>
            <a:r>
              <a:rPr lang="en-US" dirty="0" smtClean="0"/>
              <a:t> </a:t>
            </a:r>
            <a:r>
              <a:rPr lang="en-US" dirty="0" err="1" smtClean="0"/>
              <a:t>của</a:t>
            </a:r>
            <a:r>
              <a:rPr lang="en-US" dirty="0" smtClean="0"/>
              <a:t> NHNN do </a:t>
            </a:r>
            <a:r>
              <a:rPr lang="en-US" dirty="0" err="1" smtClean="0"/>
              <a:t>thống</a:t>
            </a:r>
            <a:r>
              <a:rPr lang="en-US" dirty="0" smtClean="0"/>
              <a:t> </a:t>
            </a:r>
            <a:r>
              <a:rPr lang="en-US" dirty="0" err="1" smtClean="0"/>
              <a:t>đốc</a:t>
            </a:r>
            <a:r>
              <a:rPr lang="en-US" dirty="0" smtClean="0"/>
              <a:t> NHNN ban </a:t>
            </a:r>
            <a:r>
              <a:rPr lang="en-US" dirty="0" err="1" smtClean="0"/>
              <a:t>hành</a:t>
            </a:r>
            <a:endParaRPr lang="en-US" dirty="0" smtClean="0"/>
          </a:p>
          <a:p>
            <a:pPr lvl="1"/>
            <a:r>
              <a:rPr lang="en-US" dirty="0" err="1" smtClean="0"/>
              <a:t>Hệ</a:t>
            </a:r>
            <a:r>
              <a:rPr lang="en-US" dirty="0" smtClean="0"/>
              <a:t> </a:t>
            </a:r>
            <a:r>
              <a:rPr lang="en-US" dirty="0" err="1" smtClean="0"/>
              <a:t>thống</a:t>
            </a:r>
            <a:r>
              <a:rPr lang="en-US" dirty="0" smtClean="0"/>
              <a:t> </a:t>
            </a:r>
            <a:r>
              <a:rPr lang="en-US" dirty="0" err="1" smtClean="0"/>
              <a:t>tài</a:t>
            </a:r>
            <a:r>
              <a:rPr lang="en-US" dirty="0" smtClean="0"/>
              <a:t> </a:t>
            </a:r>
            <a:r>
              <a:rPr lang="en-US" dirty="0" err="1" smtClean="0"/>
              <a:t>khoản</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r>
              <a:rPr lang="en-US" dirty="0" smtClean="0"/>
              <a:t> ban </a:t>
            </a:r>
            <a:r>
              <a:rPr lang="en-US" dirty="0" err="1" smtClean="0"/>
              <a:t>hành</a:t>
            </a:r>
            <a:r>
              <a:rPr lang="en-US" dirty="0" smtClean="0"/>
              <a:t> </a:t>
            </a:r>
            <a:r>
              <a:rPr lang="en-US" dirty="0" err="1" smtClean="0"/>
              <a:t>kèm</a:t>
            </a:r>
            <a:r>
              <a:rPr lang="en-US" dirty="0" smtClean="0"/>
              <a:t> </a:t>
            </a:r>
            <a:r>
              <a:rPr lang="en-US" dirty="0" err="1" smtClean="0"/>
              <a:t>theo</a:t>
            </a:r>
            <a:r>
              <a:rPr lang="en-US" dirty="0" smtClean="0"/>
              <a:t> </a:t>
            </a:r>
            <a:r>
              <a:rPr lang="en-US" dirty="0" err="1" smtClean="0"/>
              <a:t>quyết</a:t>
            </a:r>
            <a:r>
              <a:rPr lang="en-US" dirty="0" smtClean="0"/>
              <a:t> </a:t>
            </a:r>
            <a:r>
              <a:rPr lang="en-US" dirty="0" err="1" smtClean="0"/>
              <a:t>định</a:t>
            </a:r>
            <a:r>
              <a:rPr lang="en-US" dirty="0" smtClean="0"/>
              <a:t> </a:t>
            </a:r>
            <a:r>
              <a:rPr lang="en-US" dirty="0" err="1" smtClean="0"/>
              <a:t>số</a:t>
            </a:r>
            <a:r>
              <a:rPr lang="en-US" dirty="0" smtClean="0"/>
              <a:t> 479/2005/QĐ-NHNN </a:t>
            </a:r>
            <a:r>
              <a:rPr lang="en-US" dirty="0" err="1" smtClean="0"/>
              <a:t>ngày</a:t>
            </a:r>
            <a:r>
              <a:rPr lang="en-US" dirty="0" smtClean="0"/>
              <a:t> 29/4/2004 </a:t>
            </a:r>
            <a:r>
              <a:rPr lang="en-US" dirty="0" err="1" smtClean="0"/>
              <a:t>của</a:t>
            </a:r>
            <a:r>
              <a:rPr lang="en-US" dirty="0" smtClean="0"/>
              <a:t> </a:t>
            </a:r>
            <a:r>
              <a:rPr lang="en-US" dirty="0" err="1" smtClean="0"/>
              <a:t>thống</a:t>
            </a:r>
            <a:r>
              <a:rPr lang="en-US" dirty="0" smtClean="0"/>
              <a:t> </a:t>
            </a:r>
            <a:r>
              <a:rPr lang="en-US" dirty="0" err="1" smtClean="0"/>
              <a:t>đốc</a:t>
            </a:r>
            <a:r>
              <a:rPr lang="en-US" dirty="0" smtClean="0"/>
              <a:t> NHNN</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Nội</a:t>
            </a:r>
            <a:r>
              <a:rPr lang="en-US" dirty="0" smtClean="0"/>
              <a:t> dung </a:t>
            </a:r>
            <a:r>
              <a:rPr lang="en-US" dirty="0" err="1" smtClean="0"/>
              <a:t>hệ</a:t>
            </a:r>
            <a:r>
              <a:rPr lang="en-US" dirty="0" smtClean="0"/>
              <a:t> </a:t>
            </a:r>
            <a:r>
              <a:rPr lang="en-US" dirty="0" err="1" smtClean="0"/>
              <a:t>thống</a:t>
            </a:r>
            <a:r>
              <a:rPr lang="en-US" dirty="0" smtClean="0"/>
              <a:t> </a:t>
            </a:r>
            <a:br>
              <a:rPr lang="en-US" dirty="0" smtClean="0"/>
            </a:br>
            <a:r>
              <a:rPr lang="en-US" dirty="0" err="1" smtClean="0"/>
              <a:t>tài</a:t>
            </a:r>
            <a:r>
              <a:rPr lang="en-US" dirty="0" smtClean="0"/>
              <a:t> </a:t>
            </a:r>
            <a:r>
              <a:rPr lang="en-US" dirty="0" err="1" smtClean="0"/>
              <a:t>khoản</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lstStyle/>
          <a:p>
            <a:r>
              <a:rPr lang="en-US" dirty="0" smtClean="0"/>
              <a:t> </a:t>
            </a:r>
            <a:r>
              <a:rPr lang="en-US" dirty="0" err="1" smtClean="0"/>
              <a:t>Tài</a:t>
            </a:r>
            <a:r>
              <a:rPr lang="en-US" dirty="0" smtClean="0"/>
              <a:t> </a:t>
            </a:r>
            <a:r>
              <a:rPr lang="en-US" dirty="0" err="1" smtClean="0"/>
              <a:t>khoản</a:t>
            </a:r>
            <a:r>
              <a:rPr lang="en-US" dirty="0" smtClean="0"/>
              <a:t> </a:t>
            </a:r>
            <a:r>
              <a:rPr lang="en-US" dirty="0" err="1" smtClean="0"/>
              <a:t>tổng</a:t>
            </a:r>
            <a:r>
              <a:rPr lang="en-US" dirty="0" smtClean="0"/>
              <a:t> </a:t>
            </a:r>
            <a:r>
              <a:rPr lang="en-US" dirty="0" err="1" smtClean="0"/>
              <a:t>hợp</a:t>
            </a:r>
            <a:r>
              <a:rPr lang="en-US" dirty="0" smtClean="0"/>
              <a:t> (5 </a:t>
            </a:r>
            <a:r>
              <a:rPr lang="en-US" dirty="0" err="1" smtClean="0"/>
              <a:t>cấp</a:t>
            </a:r>
            <a:r>
              <a:rPr lang="en-US" dirty="0" smtClean="0"/>
              <a:t>)</a:t>
            </a:r>
          </a:p>
          <a:p>
            <a:pPr>
              <a:buNone/>
            </a:pPr>
            <a:r>
              <a:rPr lang="en-US" dirty="0" smtClean="0"/>
              <a:t>             </a:t>
            </a:r>
            <a:r>
              <a:rPr lang="en-US" sz="4800" dirty="0" err="1" smtClean="0"/>
              <a:t>xxxx</a:t>
            </a:r>
            <a:r>
              <a:rPr lang="en-US" sz="4800" dirty="0" smtClean="0"/>
              <a:t>…</a:t>
            </a:r>
            <a:endParaRPr lang="en-US" dirty="0" smtClean="0"/>
          </a:p>
        </p:txBody>
      </p:sp>
      <p:cxnSp>
        <p:nvCxnSpPr>
          <p:cNvPr id="10" name="Elbow Connector 9"/>
          <p:cNvCxnSpPr/>
          <p:nvPr/>
        </p:nvCxnSpPr>
        <p:spPr>
          <a:xfrm>
            <a:off x="2438400" y="2819400"/>
            <a:ext cx="1981200" cy="1371600"/>
          </a:xfrm>
          <a:prstGeom prst="bentConnector3">
            <a:avLst>
              <a:gd name="adj1" fmla="val -836"/>
            </a:avLst>
          </a:prstGeom>
          <a:ln>
            <a:tailEnd type="arrow"/>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2209800" y="2819400"/>
            <a:ext cx="5867400" cy="3188732"/>
            <a:chOff x="2209800" y="2819400"/>
            <a:chExt cx="5867400" cy="3188732"/>
          </a:xfrm>
        </p:grpSpPr>
        <p:cxnSp>
          <p:nvCxnSpPr>
            <p:cNvPr id="5" name="Elbow Connector 4"/>
            <p:cNvCxnSpPr/>
            <p:nvPr/>
          </p:nvCxnSpPr>
          <p:spPr>
            <a:xfrm>
              <a:off x="2209800" y="2819400"/>
              <a:ext cx="2209800" cy="609600"/>
            </a:xfrm>
            <a:prstGeom prst="bentConnector3">
              <a:avLst>
                <a:gd name="adj1" fmla="val 225"/>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724400" y="3200400"/>
              <a:ext cx="2743200" cy="369332"/>
            </a:xfrm>
            <a:prstGeom prst="rect">
              <a:avLst/>
            </a:prstGeom>
            <a:noFill/>
          </p:spPr>
          <p:txBody>
            <a:bodyPr wrap="square" rtlCol="0">
              <a:spAutoFit/>
            </a:bodyPr>
            <a:lstStyle/>
            <a:p>
              <a:r>
                <a:rPr lang="en-US" dirty="0" err="1" smtClean="0"/>
                <a:t>Loại</a:t>
              </a:r>
              <a:r>
                <a:rPr lang="en-US" dirty="0" smtClean="0"/>
                <a:t> </a:t>
              </a:r>
              <a:r>
                <a:rPr lang="en-US" dirty="0" err="1" smtClean="0"/>
                <a:t>tài</a:t>
              </a:r>
              <a:r>
                <a:rPr lang="en-US" dirty="0" smtClean="0"/>
                <a:t> </a:t>
              </a:r>
              <a:r>
                <a:rPr lang="en-US" dirty="0" err="1" smtClean="0"/>
                <a:t>khoản</a:t>
              </a:r>
              <a:endParaRPr lang="en-US" dirty="0"/>
            </a:p>
          </p:txBody>
        </p:sp>
        <p:sp>
          <p:nvSpPr>
            <p:cNvPr id="12" name="TextBox 11"/>
            <p:cNvSpPr txBox="1"/>
            <p:nvPr/>
          </p:nvSpPr>
          <p:spPr>
            <a:xfrm>
              <a:off x="4800600" y="3962400"/>
              <a:ext cx="3124200" cy="369332"/>
            </a:xfrm>
            <a:prstGeom prst="rect">
              <a:avLst/>
            </a:prstGeom>
            <a:noFill/>
          </p:spPr>
          <p:txBody>
            <a:bodyPr wrap="square" rtlCol="0">
              <a:spAutoFit/>
            </a:bodyPr>
            <a:lstStyle/>
            <a:p>
              <a:r>
                <a:rPr lang="en-US" dirty="0" err="1" smtClean="0"/>
                <a:t>Tài</a:t>
              </a:r>
              <a:r>
                <a:rPr lang="en-US" dirty="0" smtClean="0"/>
                <a:t> </a:t>
              </a:r>
              <a:r>
                <a:rPr lang="en-US" dirty="0" err="1" smtClean="0"/>
                <a:t>khoản</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cấp</a:t>
              </a:r>
              <a:r>
                <a:rPr lang="en-US" dirty="0" smtClean="0"/>
                <a:t> 1</a:t>
              </a:r>
              <a:endParaRPr lang="en-US" dirty="0"/>
            </a:p>
          </p:txBody>
        </p:sp>
        <p:sp>
          <p:nvSpPr>
            <p:cNvPr id="13" name="TextBox 12"/>
            <p:cNvSpPr txBox="1"/>
            <p:nvPr/>
          </p:nvSpPr>
          <p:spPr>
            <a:xfrm>
              <a:off x="4876800" y="4800600"/>
              <a:ext cx="3124200" cy="369332"/>
            </a:xfrm>
            <a:prstGeom prst="rect">
              <a:avLst/>
            </a:prstGeom>
            <a:noFill/>
          </p:spPr>
          <p:txBody>
            <a:bodyPr wrap="square" rtlCol="0">
              <a:spAutoFit/>
            </a:bodyPr>
            <a:lstStyle/>
            <a:p>
              <a:r>
                <a:rPr lang="en-US" dirty="0" err="1" smtClean="0"/>
                <a:t>Tài</a:t>
              </a:r>
              <a:r>
                <a:rPr lang="en-US" dirty="0" smtClean="0"/>
                <a:t> </a:t>
              </a:r>
              <a:r>
                <a:rPr lang="en-US" dirty="0" err="1" smtClean="0"/>
                <a:t>khoản</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cấp</a:t>
              </a:r>
              <a:r>
                <a:rPr lang="en-US" dirty="0" smtClean="0"/>
                <a:t> 2</a:t>
              </a:r>
              <a:endParaRPr lang="en-US" dirty="0"/>
            </a:p>
          </p:txBody>
        </p:sp>
        <p:sp>
          <p:nvSpPr>
            <p:cNvPr id="14" name="TextBox 13"/>
            <p:cNvSpPr txBox="1"/>
            <p:nvPr/>
          </p:nvSpPr>
          <p:spPr>
            <a:xfrm>
              <a:off x="4953000" y="5638800"/>
              <a:ext cx="3124200" cy="369332"/>
            </a:xfrm>
            <a:prstGeom prst="rect">
              <a:avLst/>
            </a:prstGeom>
            <a:noFill/>
          </p:spPr>
          <p:txBody>
            <a:bodyPr wrap="square" rtlCol="0">
              <a:spAutoFit/>
            </a:bodyPr>
            <a:lstStyle/>
            <a:p>
              <a:r>
                <a:rPr lang="en-US" dirty="0" err="1" smtClean="0"/>
                <a:t>Tài</a:t>
              </a:r>
              <a:r>
                <a:rPr lang="en-US" dirty="0" smtClean="0"/>
                <a:t> </a:t>
              </a:r>
              <a:r>
                <a:rPr lang="en-US" dirty="0" err="1" smtClean="0"/>
                <a:t>khoản</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cấp</a:t>
              </a:r>
              <a:r>
                <a:rPr lang="en-US" dirty="0" smtClean="0"/>
                <a:t> 3</a:t>
              </a:r>
              <a:endParaRPr lang="en-US" dirty="0"/>
            </a:p>
          </p:txBody>
        </p:sp>
        <p:cxnSp>
          <p:nvCxnSpPr>
            <p:cNvPr id="15" name="Elbow Connector 14"/>
            <p:cNvCxnSpPr/>
            <p:nvPr/>
          </p:nvCxnSpPr>
          <p:spPr>
            <a:xfrm rot="16200000" flipH="1">
              <a:off x="2628900" y="2933700"/>
              <a:ext cx="2209800" cy="1981200"/>
            </a:xfrm>
            <a:prstGeom prst="bentConnector3">
              <a:avLst>
                <a:gd name="adj1" fmla="val 100975"/>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Elbow Connector 17"/>
            <p:cNvCxnSpPr/>
            <p:nvPr/>
          </p:nvCxnSpPr>
          <p:spPr>
            <a:xfrm rot="16200000" flipH="1">
              <a:off x="2514600" y="3352800"/>
              <a:ext cx="3048000" cy="1981200"/>
            </a:xfrm>
            <a:prstGeom prst="bentConnector3">
              <a:avLst>
                <a:gd name="adj1" fmla="val 99565"/>
              </a:avLst>
            </a:prstGeom>
            <a:ln>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Các</a:t>
            </a:r>
            <a:r>
              <a:rPr lang="en-US" dirty="0" smtClean="0"/>
              <a:t> </a:t>
            </a:r>
            <a:r>
              <a:rPr lang="en-US" dirty="0" err="1" smtClean="0"/>
              <a:t>loại</a:t>
            </a:r>
            <a:r>
              <a:rPr lang="en-US" dirty="0" smtClean="0"/>
              <a:t> </a:t>
            </a:r>
            <a:r>
              <a:rPr lang="en-US" dirty="0" err="1" smtClean="0"/>
              <a:t>trong</a:t>
            </a:r>
            <a:r>
              <a:rPr lang="en-US" dirty="0" smtClean="0"/>
              <a:t> </a:t>
            </a:r>
            <a:r>
              <a:rPr lang="en-US" dirty="0" err="1" smtClean="0"/>
              <a:t>hệ</a:t>
            </a:r>
            <a:r>
              <a:rPr lang="en-US" dirty="0" smtClean="0"/>
              <a:t> </a:t>
            </a:r>
            <a:r>
              <a:rPr lang="en-US" dirty="0" err="1" smtClean="0"/>
              <a:t>thống</a:t>
            </a:r>
            <a:r>
              <a:rPr lang="en-US" dirty="0" smtClean="0"/>
              <a:t> TK </a:t>
            </a:r>
            <a:r>
              <a:rPr lang="en-US" dirty="0" err="1" smtClean="0"/>
              <a:t>của</a:t>
            </a:r>
            <a:r>
              <a:rPr lang="en-US" dirty="0" smtClean="0"/>
              <a:t> NHNN </a:t>
            </a:r>
            <a:r>
              <a:rPr lang="en-US" dirty="0" err="1" smtClean="0"/>
              <a:t>và</a:t>
            </a:r>
            <a:r>
              <a:rPr lang="en-US" dirty="0" smtClean="0"/>
              <a:t> TCTD</a:t>
            </a:r>
            <a:endParaRPr lang="en-US" dirty="0"/>
          </a:p>
        </p:txBody>
      </p:sp>
      <p:graphicFrame>
        <p:nvGraphicFramePr>
          <p:cNvPr id="5" name="Table 4"/>
          <p:cNvGraphicFramePr>
            <a:graphicFrameLocks noGrp="1"/>
          </p:cNvGraphicFramePr>
          <p:nvPr/>
        </p:nvGraphicFramePr>
        <p:xfrm>
          <a:off x="533400" y="1371600"/>
          <a:ext cx="8229601" cy="5694977"/>
        </p:xfrm>
        <a:graphic>
          <a:graphicData uri="http://schemas.openxmlformats.org/drawingml/2006/table">
            <a:tbl>
              <a:tblPr/>
              <a:tblGrid>
                <a:gridCol w="838201"/>
                <a:gridCol w="3276600"/>
                <a:gridCol w="838200"/>
                <a:gridCol w="3276600"/>
              </a:tblGrid>
              <a:tr h="277581">
                <a:tc gridSpan="2">
                  <a:txBody>
                    <a:bodyPr/>
                    <a:lstStyle/>
                    <a:p>
                      <a:pPr marL="0" marR="0" indent="0" algn="ctr">
                        <a:lnSpc>
                          <a:spcPct val="150000"/>
                        </a:lnSpc>
                        <a:spcBef>
                          <a:spcPts val="0"/>
                        </a:spcBef>
                        <a:spcAft>
                          <a:spcPts val="0"/>
                        </a:spcAft>
                      </a:pPr>
                      <a:r>
                        <a:rPr lang="en-US" sz="1600" b="1" dirty="0">
                          <a:latin typeface=".VnArial Narrow"/>
                          <a:ea typeface="Times New Roman"/>
                          <a:cs typeface="Times New Roman"/>
                        </a:rPr>
                        <a:t>HÖ </a:t>
                      </a:r>
                      <a:r>
                        <a:rPr lang="en-US" sz="1600" b="1" dirty="0" err="1">
                          <a:latin typeface=".VnArial Narrow"/>
                          <a:ea typeface="Times New Roman"/>
                          <a:cs typeface="Times New Roman"/>
                        </a:rPr>
                        <a:t>thèng</a:t>
                      </a:r>
                      <a:r>
                        <a:rPr lang="en-US" sz="1600" b="1" dirty="0">
                          <a:latin typeface=".VnArial Narrow"/>
                          <a:ea typeface="Times New Roman"/>
                          <a:cs typeface="Times New Roman"/>
                        </a:rPr>
                        <a:t> </a:t>
                      </a:r>
                      <a:r>
                        <a:rPr lang="en-US" sz="1600" b="1" dirty="0" err="1">
                          <a:latin typeface=".VnArial Narrow"/>
                          <a:ea typeface="Times New Roman"/>
                          <a:cs typeface="Times New Roman"/>
                        </a:rPr>
                        <a:t>tµi</a:t>
                      </a:r>
                      <a:r>
                        <a:rPr lang="en-US" sz="1600" b="1" dirty="0">
                          <a:latin typeface=".VnArial Narrow"/>
                          <a:ea typeface="Times New Roman"/>
                          <a:cs typeface="Times New Roman"/>
                        </a:rPr>
                        <a:t> </a:t>
                      </a:r>
                      <a:r>
                        <a:rPr lang="en-US" sz="1600" b="1" dirty="0" err="1">
                          <a:latin typeface=".VnArial Narrow"/>
                          <a:ea typeface="Times New Roman"/>
                          <a:cs typeface="Times New Roman"/>
                        </a:rPr>
                        <a:t>kho¶n</a:t>
                      </a:r>
                      <a:r>
                        <a:rPr lang="en-US" sz="1600" b="1" dirty="0">
                          <a:latin typeface=".VnArial Narrow"/>
                          <a:ea typeface="Times New Roman"/>
                          <a:cs typeface="Times New Roman"/>
                        </a:rPr>
                        <a:t> NHNN</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gridSpan="2">
                  <a:txBody>
                    <a:bodyPr/>
                    <a:lstStyle/>
                    <a:p>
                      <a:pPr marL="0" marR="0" indent="0" algn="ctr">
                        <a:lnSpc>
                          <a:spcPct val="150000"/>
                        </a:lnSpc>
                        <a:spcBef>
                          <a:spcPts val="0"/>
                        </a:spcBef>
                        <a:spcAft>
                          <a:spcPts val="0"/>
                        </a:spcAft>
                      </a:pPr>
                      <a:r>
                        <a:rPr lang="en-US" sz="1600" b="1">
                          <a:latin typeface=".VnArial Narrow"/>
                          <a:ea typeface="Times New Roman"/>
                          <a:cs typeface="Times New Roman"/>
                        </a:rPr>
                        <a:t>HÖ thèng tµi kho¶n TCTD</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r>
              <a:tr h="315620">
                <a:tc rowSpan="2">
                  <a:txBody>
                    <a:bodyPr/>
                    <a:lstStyle/>
                    <a:p>
                      <a:pPr marL="0" marR="0" indent="0" algn="ctr">
                        <a:lnSpc>
                          <a:spcPct val="150000"/>
                        </a:lnSpc>
                        <a:spcBef>
                          <a:spcPts val="0"/>
                        </a:spcBef>
                        <a:spcAft>
                          <a:spcPts val="0"/>
                        </a:spcAft>
                      </a:pPr>
                      <a:r>
                        <a:rPr lang="en-US" sz="1600" b="1" spc="-100" dirty="0" err="1">
                          <a:latin typeface=".VnArial Narrow"/>
                          <a:ea typeface="Times New Roman"/>
                          <a:cs typeface="Times New Roman"/>
                        </a:rPr>
                        <a:t>Ký</a:t>
                      </a:r>
                      <a:r>
                        <a:rPr lang="en-US" sz="1600" b="1" spc="-100" dirty="0">
                          <a:latin typeface=".VnArial Narrow"/>
                          <a:ea typeface="Times New Roman"/>
                          <a:cs typeface="Times New Roman"/>
                        </a:rPr>
                        <a:t> </a:t>
                      </a:r>
                      <a:r>
                        <a:rPr lang="en-US" sz="1600" b="1" spc="-100" dirty="0" err="1">
                          <a:latin typeface=".VnArial Narrow"/>
                          <a:ea typeface="Times New Roman"/>
                          <a:cs typeface="Times New Roman"/>
                        </a:rPr>
                        <a:t>hiÖu</a:t>
                      </a:r>
                      <a:r>
                        <a:rPr lang="en-US" sz="1600" b="1" spc="-100" dirty="0">
                          <a:latin typeface=".VnArial Narrow"/>
                          <a:ea typeface="Times New Roman"/>
                          <a:cs typeface="Times New Roman"/>
                        </a:rPr>
                        <a:t> lo¹i</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ctr">
                        <a:lnSpc>
                          <a:spcPct val="150000"/>
                        </a:lnSpc>
                        <a:spcBef>
                          <a:spcPts val="0"/>
                        </a:spcBef>
                        <a:spcAft>
                          <a:spcPts val="0"/>
                        </a:spcAft>
                      </a:pPr>
                      <a:r>
                        <a:rPr lang="en-US" sz="1600" b="1">
                          <a:latin typeface=".VnArial Narrow"/>
                          <a:ea typeface="Times New Roman"/>
                          <a:cs typeface="Times New Roman"/>
                        </a:rPr>
                        <a:t>Tªn lo¹i</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marR="0" indent="0" algn="ctr">
                        <a:lnSpc>
                          <a:spcPct val="150000"/>
                        </a:lnSpc>
                        <a:spcBef>
                          <a:spcPts val="0"/>
                        </a:spcBef>
                        <a:spcAft>
                          <a:spcPts val="0"/>
                        </a:spcAft>
                      </a:pPr>
                      <a:r>
                        <a:rPr lang="en-US" sz="1600" b="1" spc="-100">
                          <a:latin typeface=".VnArial Narrow"/>
                          <a:ea typeface="Times New Roman"/>
                          <a:cs typeface="Times New Roman"/>
                        </a:rPr>
                        <a:t>Ký hiÖu lo¹i</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b="1">
                          <a:latin typeface=".VnArial Narrow"/>
                          <a:ea typeface="Times New Roman"/>
                          <a:cs typeface="Times New Roman"/>
                        </a:rPr>
                        <a:t>Tªn lo¹i</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1240">
                <a:tc vMerge="1">
                  <a:txBody>
                    <a:bodyPr/>
                    <a:lstStyle/>
                    <a:p>
                      <a:endParaRPr lang="en-US"/>
                    </a:p>
                  </a:txBody>
                  <a:tcPr/>
                </a:tc>
                <a:tc>
                  <a:txBody>
                    <a:bodyPr/>
                    <a:lstStyle/>
                    <a:p>
                      <a:pPr marL="0" marR="0" indent="1905" algn="just">
                        <a:lnSpc>
                          <a:spcPct val="150000"/>
                        </a:lnSpc>
                        <a:spcBef>
                          <a:spcPts val="0"/>
                        </a:spcBef>
                        <a:spcAft>
                          <a:spcPts val="0"/>
                        </a:spcAft>
                      </a:pPr>
                      <a:r>
                        <a:rPr lang="pt-BR" sz="1600" b="1" i="1">
                          <a:latin typeface=".VnArial Narrow"/>
                          <a:ea typeface="Times New Roman"/>
                          <a:cs typeface="Times New Roman"/>
                        </a:rPr>
                        <a:t>I. C¸c tµi kho¶n trong b¶ng c©n ®èi kÕ to¸n</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c>
                  <a:txBody>
                    <a:bodyPr/>
                    <a:lstStyle/>
                    <a:p>
                      <a:pPr marL="0" marR="0" indent="0" algn="just">
                        <a:lnSpc>
                          <a:spcPct val="150000"/>
                        </a:lnSpc>
                        <a:spcBef>
                          <a:spcPts val="0"/>
                        </a:spcBef>
                        <a:spcAft>
                          <a:spcPts val="0"/>
                        </a:spcAft>
                      </a:pPr>
                      <a:r>
                        <a:rPr lang="pt-BR" sz="1600" b="1" i="1">
                          <a:latin typeface=".VnArial Narrow"/>
                          <a:ea typeface="Times New Roman"/>
                          <a:cs typeface="Times New Roman"/>
                        </a:rPr>
                        <a:t>I. C¸c tµi kho¶n trong b¶ng c©n ®èi kÕ to¸n</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9137">
                <a:tc>
                  <a:txBody>
                    <a:bodyPr/>
                    <a:lstStyle/>
                    <a:p>
                      <a:pPr marL="0" marR="0" indent="0" algn="ctr">
                        <a:lnSpc>
                          <a:spcPct val="150000"/>
                        </a:lnSpc>
                        <a:spcBef>
                          <a:spcPts val="0"/>
                        </a:spcBef>
                        <a:spcAft>
                          <a:spcPts val="0"/>
                        </a:spcAft>
                      </a:pPr>
                      <a:r>
                        <a:rPr lang="en-US" sz="1600">
                          <a:latin typeface=".VnArial Narrow"/>
                          <a:ea typeface="Times New Roman"/>
                          <a:cs typeface="Times New Roman"/>
                        </a:rPr>
                        <a:t>1</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de-DE" sz="1600">
                          <a:latin typeface=".VnArial Narrow"/>
                          <a:ea typeface="Times New Roman"/>
                          <a:cs typeface="Times New Roman"/>
                        </a:rPr>
                        <a:t>Ho¹t ®éng ng©n quü</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a:latin typeface=".VnArial Narrow"/>
                          <a:ea typeface="Times New Roman"/>
                          <a:cs typeface="Times New Roman"/>
                        </a:rPr>
                        <a:t>1</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en-US" sz="1600">
                          <a:latin typeface=".VnArial Narrow"/>
                          <a:ea typeface="Times New Roman"/>
                          <a:cs typeface="Times New Roman"/>
                        </a:rPr>
                        <a:t>Vèn kh¶ dông vµ c¸c kho¶n ®Çu t­</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62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2</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de-DE" sz="1600">
                          <a:latin typeface=".VnArial Narrow"/>
                          <a:ea typeface="Times New Roman"/>
                          <a:cs typeface="Times New Roman"/>
                        </a:rPr>
                        <a:t>Ho¹t ®éng ®Çu t­ vµ TD</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a:latin typeface=".VnArial Narrow"/>
                          <a:ea typeface="Times New Roman"/>
                          <a:cs typeface="Times New Roman"/>
                        </a:rPr>
                        <a:t>2</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en-US" sz="1600">
                          <a:latin typeface=".VnArial Narrow"/>
                          <a:ea typeface="Times New Roman"/>
                          <a:cs typeface="Times New Roman"/>
                        </a:rPr>
                        <a:t>Ho¹t ®éng tÝn dông</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62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3</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dirty="0" smtClean="0">
                          <a:latin typeface=".VnArial Narrow"/>
                          <a:ea typeface="Times New Roman"/>
                          <a:cs typeface="Times New Roman"/>
                        </a:rPr>
                        <a:t>TSC</a:t>
                      </a:r>
                      <a:r>
                        <a:rPr lang="en-US" sz="1600" baseline="0" dirty="0" smtClean="0">
                          <a:latin typeface=".VnArial Narrow"/>
                          <a:ea typeface="Times New Roman"/>
                          <a:cs typeface="Times New Roman"/>
                        </a:rPr>
                        <a:t>Đ</a:t>
                      </a:r>
                      <a:r>
                        <a:rPr lang="en-US" sz="1600" dirty="0" smtClean="0">
                          <a:latin typeface=".VnArial Narrow"/>
                          <a:ea typeface="Times New Roman"/>
                          <a:cs typeface="Times New Roman"/>
                        </a:rPr>
                        <a:t> </a:t>
                      </a:r>
                      <a:r>
                        <a:rPr lang="en-US" sz="1600" dirty="0">
                          <a:latin typeface=".VnArial Narrow"/>
                          <a:ea typeface="Times New Roman"/>
                          <a:cs typeface="Times New Roman"/>
                        </a:rPr>
                        <a:t>vµ TS </a:t>
                      </a:r>
                      <a:r>
                        <a:rPr lang="en-US" sz="1600" dirty="0" err="1">
                          <a:latin typeface=".VnArial Narrow"/>
                          <a:ea typeface="Times New Roman"/>
                          <a:cs typeface="Times New Roman"/>
                        </a:rPr>
                        <a:t>cã</a:t>
                      </a:r>
                      <a:r>
                        <a:rPr lang="en-US" sz="1600" dirty="0">
                          <a:latin typeface=".VnArial Narrow"/>
                          <a:ea typeface="Times New Roman"/>
                          <a:cs typeface="Times New Roman"/>
                        </a:rPr>
                        <a:t> </a:t>
                      </a:r>
                      <a:r>
                        <a:rPr lang="en-US" sz="1600" dirty="0" err="1">
                          <a:latin typeface=".VnArial Narrow"/>
                          <a:ea typeface="Times New Roman"/>
                          <a:cs typeface="Times New Roman"/>
                        </a:rPr>
                        <a:t>kh¸c</a:t>
                      </a:r>
                      <a:endParaRPr lang="en-US" sz="1600" dirty="0">
                        <a:latin typeface=".VnArial Narrow"/>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a:latin typeface=".VnArial Narrow"/>
                          <a:ea typeface="Times New Roman"/>
                          <a:cs typeface="Times New Roman"/>
                        </a:rPr>
                        <a:t>3</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dirty="0" smtClean="0">
                          <a:latin typeface=".VnArial Narrow"/>
                          <a:ea typeface="Times New Roman"/>
                          <a:cs typeface="Times New Roman"/>
                        </a:rPr>
                        <a:t>TSC</a:t>
                      </a:r>
                      <a:r>
                        <a:rPr lang="en-US" sz="1600" baseline="0" dirty="0" smtClean="0">
                          <a:latin typeface=".VnArial Narrow"/>
                          <a:ea typeface="Times New Roman"/>
                          <a:cs typeface="Times New Roman"/>
                        </a:rPr>
                        <a:t>Đ</a:t>
                      </a:r>
                      <a:r>
                        <a:rPr lang="en-US" sz="1600" dirty="0" smtClean="0">
                          <a:latin typeface=".VnArial Narrow"/>
                          <a:ea typeface="Times New Roman"/>
                          <a:cs typeface="Times New Roman"/>
                        </a:rPr>
                        <a:t> vµ TS </a:t>
                      </a:r>
                      <a:r>
                        <a:rPr lang="en-US" sz="1600" dirty="0" err="1" smtClean="0">
                          <a:latin typeface=".VnArial Narrow"/>
                          <a:ea typeface="Times New Roman"/>
                          <a:cs typeface="Times New Roman"/>
                        </a:rPr>
                        <a:t>cã</a:t>
                      </a:r>
                      <a:r>
                        <a:rPr lang="en-US" sz="1600" dirty="0" smtClean="0">
                          <a:latin typeface=".VnArial Narrow"/>
                          <a:ea typeface="Times New Roman"/>
                          <a:cs typeface="Times New Roman"/>
                        </a:rPr>
                        <a:t> </a:t>
                      </a:r>
                      <a:r>
                        <a:rPr lang="en-US" sz="1600" dirty="0" err="1" smtClean="0">
                          <a:latin typeface=".VnArial Narrow"/>
                          <a:ea typeface="Times New Roman"/>
                          <a:cs typeface="Times New Roman"/>
                        </a:rPr>
                        <a:t>kh¸c</a:t>
                      </a:r>
                      <a:endParaRPr lang="en-US" sz="1600" dirty="0">
                        <a:latin typeface=".VnArial Narrow"/>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62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4</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a:latin typeface=".VnArial Narrow"/>
                          <a:ea typeface="Times New Roman"/>
                          <a:cs typeface="Times New Roman"/>
                        </a:rPr>
                        <a:t>Ph¸t hµnh tiÒn vµ nî ph¶i tr¶</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a:latin typeface=".VnArial Narrow"/>
                          <a:ea typeface="Times New Roman"/>
                          <a:cs typeface="Times New Roman"/>
                        </a:rPr>
                        <a:t>4</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pt-BR" sz="1600">
                          <a:latin typeface=".VnArial Narrow"/>
                          <a:ea typeface="Times New Roman"/>
                          <a:cs typeface="Times New Roman"/>
                        </a:rPr>
                        <a:t>C¸c kho¶n ph¶i tr¶</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62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5</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a:latin typeface=".VnArial Narrow"/>
                          <a:ea typeface="Times New Roman"/>
                          <a:cs typeface="Times New Roman"/>
                        </a:rPr>
                        <a:t>Ho¹t ®éng thanh to¸n</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dirty="0">
                          <a:latin typeface=".VnArial Narrow"/>
                          <a:ea typeface="Times New Roman"/>
                          <a:cs typeface="Times New Roman"/>
                        </a:rPr>
                        <a:t>5</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en-US" sz="1600">
                          <a:latin typeface=".VnArial Narrow"/>
                          <a:ea typeface="Times New Roman"/>
                          <a:cs typeface="Times New Roman"/>
                        </a:rPr>
                        <a:t>Ho¹t ®éng thanh to¸n</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124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6</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a:latin typeface=".VnArial Narrow"/>
                          <a:ea typeface="Times New Roman"/>
                          <a:cs typeface="Times New Roman"/>
                        </a:rPr>
                        <a:t>Vèn, quü vµ kÕt qu¶ ho¹t ®éng cña NH</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dirty="0">
                          <a:latin typeface=".VnArial Narrow"/>
                          <a:ea typeface="Times New Roman"/>
                          <a:cs typeface="Times New Roman"/>
                        </a:rPr>
                        <a:t>6</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en-US" sz="1600" dirty="0" err="1">
                          <a:latin typeface=".VnArial Narrow"/>
                          <a:ea typeface="Times New Roman"/>
                          <a:cs typeface="Times New Roman"/>
                        </a:rPr>
                        <a:t>Nguån</a:t>
                      </a:r>
                      <a:r>
                        <a:rPr lang="en-US" sz="1600" dirty="0">
                          <a:latin typeface=".VnArial Narrow"/>
                          <a:ea typeface="Times New Roman"/>
                          <a:cs typeface="Times New Roman"/>
                        </a:rPr>
                        <a:t> </a:t>
                      </a:r>
                      <a:r>
                        <a:rPr lang="en-US" sz="1600" dirty="0" err="1">
                          <a:latin typeface=".VnArial Narrow"/>
                          <a:ea typeface="Times New Roman"/>
                          <a:cs typeface="Times New Roman"/>
                        </a:rPr>
                        <a:t>vèn</a:t>
                      </a:r>
                      <a:r>
                        <a:rPr lang="en-US" sz="1600" dirty="0">
                          <a:latin typeface=".VnArial Narrow"/>
                          <a:ea typeface="Times New Roman"/>
                          <a:cs typeface="Times New Roman"/>
                        </a:rPr>
                        <a:t> </a:t>
                      </a:r>
                      <a:r>
                        <a:rPr lang="en-US" sz="1600" dirty="0" err="1">
                          <a:latin typeface=".VnArial Narrow"/>
                          <a:ea typeface="Times New Roman"/>
                          <a:cs typeface="Times New Roman"/>
                        </a:rPr>
                        <a:t>chñ</a:t>
                      </a:r>
                      <a:r>
                        <a:rPr lang="en-US" sz="1600" dirty="0">
                          <a:latin typeface=".VnArial Narrow"/>
                          <a:ea typeface="Times New Roman"/>
                          <a:cs typeface="Times New Roman"/>
                        </a:rPr>
                        <a:t> </a:t>
                      </a:r>
                      <a:r>
                        <a:rPr lang="en-US" sz="1600" dirty="0" err="1">
                          <a:latin typeface=".VnArial Narrow"/>
                          <a:ea typeface="Times New Roman"/>
                          <a:cs typeface="Times New Roman"/>
                        </a:rPr>
                        <a:t>së</a:t>
                      </a:r>
                      <a:r>
                        <a:rPr lang="en-US" sz="1600" dirty="0">
                          <a:latin typeface=".VnArial Narrow"/>
                          <a:ea typeface="Times New Roman"/>
                          <a:cs typeface="Times New Roman"/>
                        </a:rPr>
                        <a:t> </a:t>
                      </a:r>
                      <a:r>
                        <a:rPr lang="en-US" sz="1600" dirty="0" err="1" smtClean="0">
                          <a:latin typeface=".VnArial Narrow"/>
                          <a:ea typeface="Times New Roman"/>
                          <a:cs typeface="Times New Roman"/>
                        </a:rPr>
                        <a:t>hữu</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62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7</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a:latin typeface=".VnArial Narrow"/>
                          <a:ea typeface="Times New Roman"/>
                          <a:cs typeface="Times New Roman"/>
                        </a:rPr>
                        <a:t>C¸c kho¶n thu</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dirty="0">
                          <a:latin typeface=".VnArial Narrow"/>
                          <a:ea typeface="Times New Roman"/>
                          <a:cs typeface="Times New Roman"/>
                        </a:rPr>
                        <a:t>7</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en-US" sz="1600">
                          <a:latin typeface=".VnArial Narrow"/>
                          <a:ea typeface="Times New Roman"/>
                          <a:cs typeface="Times New Roman"/>
                        </a:rPr>
                        <a:t>Thu nhËp</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62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8</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a:latin typeface=".VnArial Narrow"/>
                          <a:ea typeface="Times New Roman"/>
                          <a:cs typeface="Times New Roman"/>
                        </a:rPr>
                        <a:t>C¸c kho¶n chi</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a:latin typeface=".VnArial Narrow"/>
                          <a:ea typeface="Times New Roman"/>
                          <a:cs typeface="Times New Roman"/>
                        </a:rPr>
                        <a:t>8</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en-US" sz="1600" dirty="0">
                          <a:latin typeface=".VnArial Narrow"/>
                          <a:ea typeface="Times New Roman"/>
                          <a:cs typeface="Times New Roman"/>
                        </a:rPr>
                        <a:t>Chi </a:t>
                      </a:r>
                      <a:r>
                        <a:rPr lang="en-US" sz="1600" dirty="0" err="1">
                          <a:latin typeface=".VnArial Narrow"/>
                          <a:ea typeface="Times New Roman"/>
                          <a:cs typeface="Times New Roman"/>
                        </a:rPr>
                        <a:t>phÝ</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5620">
                <a:tc>
                  <a:txBody>
                    <a:bodyPr/>
                    <a:lstStyle/>
                    <a:p>
                      <a:pPr marL="0" marR="0" indent="0" algn="ctr">
                        <a:lnSpc>
                          <a:spcPct val="150000"/>
                        </a:lnSpc>
                        <a:spcBef>
                          <a:spcPts val="0"/>
                        </a:spcBef>
                        <a:spcAft>
                          <a:spcPts val="0"/>
                        </a:spcAft>
                      </a:pPr>
                      <a:endParaRPr lang="en-US" sz="1600">
                        <a:latin typeface=".VnArial Narrow"/>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en-US" sz="1600" b="1" i="1">
                          <a:latin typeface=".VnArial Narrow"/>
                          <a:ea typeface="Times New Roman"/>
                          <a:cs typeface="Times New Roman"/>
                        </a:rPr>
                        <a:t>II. PhÇn ngo¹i b¶ng</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endParaRPr lang="en-US" sz="1600">
                        <a:latin typeface=".VnArial Narrow"/>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en-US" sz="1600" b="1" i="1" dirty="0">
                          <a:latin typeface=".VnArial Narrow"/>
                          <a:ea typeface="Times New Roman"/>
                          <a:cs typeface="Times New Roman"/>
                        </a:rPr>
                        <a:t>II. </a:t>
                      </a:r>
                      <a:r>
                        <a:rPr lang="en-US" sz="1600" b="1" i="1" dirty="0" err="1">
                          <a:latin typeface=".VnArial Narrow"/>
                          <a:ea typeface="Times New Roman"/>
                          <a:cs typeface="Times New Roman"/>
                        </a:rPr>
                        <a:t>PhÇn</a:t>
                      </a:r>
                      <a:r>
                        <a:rPr lang="en-US" sz="1600" b="1" i="1" dirty="0">
                          <a:latin typeface=".VnArial Narrow"/>
                          <a:ea typeface="Times New Roman"/>
                          <a:cs typeface="Times New Roman"/>
                        </a:rPr>
                        <a:t> ngo¹i </a:t>
                      </a:r>
                      <a:r>
                        <a:rPr lang="en-US" sz="1600" b="1" i="1" dirty="0" err="1">
                          <a:latin typeface=".VnArial Narrow"/>
                          <a:ea typeface="Times New Roman"/>
                          <a:cs typeface="Times New Roman"/>
                        </a:rPr>
                        <a:t>b¶ng</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31240">
                <a:tc>
                  <a:txBody>
                    <a:bodyPr/>
                    <a:lstStyle/>
                    <a:p>
                      <a:pPr marL="0" marR="0" indent="0" algn="ctr">
                        <a:lnSpc>
                          <a:spcPct val="150000"/>
                        </a:lnSpc>
                        <a:spcBef>
                          <a:spcPts val="0"/>
                        </a:spcBef>
                        <a:spcAft>
                          <a:spcPts val="0"/>
                        </a:spcAft>
                      </a:pPr>
                      <a:r>
                        <a:rPr lang="en-US" sz="1600">
                          <a:latin typeface=".VnArial Narrow"/>
                          <a:ea typeface="Times New Roman"/>
                          <a:cs typeface="Times New Roman"/>
                        </a:rPr>
                        <a:t>9</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1905" algn="just">
                        <a:lnSpc>
                          <a:spcPct val="150000"/>
                        </a:lnSpc>
                        <a:spcBef>
                          <a:spcPts val="0"/>
                        </a:spcBef>
                        <a:spcAft>
                          <a:spcPts val="0"/>
                        </a:spcAft>
                      </a:pPr>
                      <a:r>
                        <a:rPr lang="pt-BR" sz="1600">
                          <a:latin typeface=".VnArial Narrow"/>
                          <a:ea typeface="Times New Roman"/>
                          <a:cs typeface="Times New Roman"/>
                        </a:rPr>
                        <a:t>C¸c tµi kho¶n ngoµi b¶ng c©n ®èi kÕ to¸n</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a:lnSpc>
                          <a:spcPct val="150000"/>
                        </a:lnSpc>
                        <a:spcBef>
                          <a:spcPts val="0"/>
                        </a:spcBef>
                        <a:spcAft>
                          <a:spcPts val="0"/>
                        </a:spcAft>
                      </a:pPr>
                      <a:r>
                        <a:rPr lang="en-US" sz="1600">
                          <a:latin typeface=".VnArial Narrow"/>
                          <a:ea typeface="Times New Roman"/>
                          <a:cs typeface="Times New Roman"/>
                        </a:rPr>
                        <a:t>9</a:t>
                      </a:r>
                      <a:endParaRPr lang="en-US" sz="320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a:lnSpc>
                          <a:spcPct val="150000"/>
                        </a:lnSpc>
                        <a:spcBef>
                          <a:spcPts val="0"/>
                        </a:spcBef>
                        <a:spcAft>
                          <a:spcPts val="0"/>
                        </a:spcAft>
                      </a:pPr>
                      <a:r>
                        <a:rPr lang="pt-BR" sz="1600" dirty="0">
                          <a:latin typeface=".VnArial Narrow"/>
                          <a:ea typeface="Times New Roman"/>
                          <a:cs typeface="Times New Roman"/>
                        </a:rPr>
                        <a:t>C¸c tµi kho¶n ngoµi b¶ng c©n ®èi kÕ to¸n</a:t>
                      </a:r>
                      <a:endParaRPr lang="en-US" sz="3200" dirty="0">
                        <a:latin typeface=".VnTime"/>
                        <a:ea typeface="Times New Roman"/>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Nội</a:t>
            </a:r>
            <a:r>
              <a:rPr lang="en-US" dirty="0" smtClean="0"/>
              <a:t> dung </a:t>
            </a:r>
            <a:r>
              <a:rPr lang="en-US" dirty="0" err="1" smtClean="0"/>
              <a:t>hệ</a:t>
            </a:r>
            <a:r>
              <a:rPr lang="en-US" dirty="0" smtClean="0"/>
              <a:t> </a:t>
            </a:r>
            <a:r>
              <a:rPr lang="en-US" dirty="0" err="1" smtClean="0"/>
              <a:t>thống</a:t>
            </a:r>
            <a:r>
              <a:rPr lang="en-US" dirty="0" smtClean="0"/>
              <a:t> </a:t>
            </a:r>
            <a:br>
              <a:rPr lang="en-US" dirty="0" smtClean="0"/>
            </a:br>
            <a:r>
              <a:rPr lang="en-US" dirty="0" err="1" smtClean="0"/>
              <a:t>tài</a:t>
            </a:r>
            <a:r>
              <a:rPr lang="en-US" dirty="0" smtClean="0"/>
              <a:t> </a:t>
            </a:r>
            <a:r>
              <a:rPr lang="en-US" dirty="0" err="1" smtClean="0"/>
              <a:t>khoản</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lstStyle/>
          <a:p>
            <a:r>
              <a:rPr lang="en-US" dirty="0" smtClean="0"/>
              <a:t> </a:t>
            </a:r>
            <a:r>
              <a:rPr lang="en-US" dirty="0" err="1" smtClean="0"/>
              <a:t>Tài</a:t>
            </a:r>
            <a:r>
              <a:rPr lang="en-US" dirty="0" smtClean="0"/>
              <a:t> </a:t>
            </a:r>
            <a:r>
              <a:rPr lang="en-US" dirty="0" err="1" smtClean="0"/>
              <a:t>khoản</a:t>
            </a:r>
            <a:r>
              <a:rPr lang="en-US" dirty="0" smtClean="0"/>
              <a:t> chi </a:t>
            </a:r>
            <a:r>
              <a:rPr lang="en-US" dirty="0" err="1" smtClean="0"/>
              <a:t>tiết</a:t>
            </a:r>
            <a:r>
              <a:rPr lang="en-US" dirty="0" smtClean="0"/>
              <a:t> </a:t>
            </a:r>
            <a:r>
              <a:rPr lang="en-US" dirty="0" err="1" smtClean="0"/>
              <a:t>theo</a:t>
            </a:r>
            <a:r>
              <a:rPr lang="en-US" dirty="0" smtClean="0"/>
              <a:t> </a:t>
            </a:r>
            <a:r>
              <a:rPr lang="en-US" dirty="0" err="1" smtClean="0"/>
              <a:t>quy</a:t>
            </a:r>
            <a:r>
              <a:rPr lang="en-US" dirty="0" smtClean="0"/>
              <a:t> </a:t>
            </a:r>
            <a:r>
              <a:rPr lang="en-US" dirty="0" err="1" smtClean="0"/>
              <a:t>định</a:t>
            </a:r>
            <a:endParaRPr lang="en-US" dirty="0" smtClean="0"/>
          </a:p>
          <a:p>
            <a:pPr>
              <a:buNone/>
            </a:pPr>
            <a:r>
              <a:rPr lang="en-US" dirty="0" smtClean="0"/>
              <a:t>             </a:t>
            </a:r>
            <a:r>
              <a:rPr lang="en-US" sz="4800" dirty="0" err="1" smtClean="0"/>
              <a:t>xxxx</a:t>
            </a:r>
            <a:r>
              <a:rPr lang="en-US" sz="4800" dirty="0" smtClean="0"/>
              <a:t>. xx. x(xx)</a:t>
            </a:r>
            <a:endParaRPr lang="en-US" dirty="0" smtClean="0"/>
          </a:p>
        </p:txBody>
      </p:sp>
      <p:grpSp>
        <p:nvGrpSpPr>
          <p:cNvPr id="21" name="Group 20"/>
          <p:cNvGrpSpPr/>
          <p:nvPr/>
        </p:nvGrpSpPr>
        <p:grpSpPr>
          <a:xfrm>
            <a:off x="2667000" y="2819400"/>
            <a:ext cx="5791200" cy="2426732"/>
            <a:chOff x="2667000" y="2819400"/>
            <a:chExt cx="5791200" cy="2426732"/>
          </a:xfrm>
        </p:grpSpPr>
        <p:cxnSp>
          <p:nvCxnSpPr>
            <p:cNvPr id="10" name="Elbow Connector 9"/>
            <p:cNvCxnSpPr>
              <a:endCxn id="12" idx="1"/>
            </p:cNvCxnSpPr>
            <p:nvPr/>
          </p:nvCxnSpPr>
          <p:spPr>
            <a:xfrm rot="16200000" flipH="1">
              <a:off x="3641467" y="2987933"/>
              <a:ext cx="1327666" cy="990600"/>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 name="Elbow Connector 4"/>
            <p:cNvCxnSpPr/>
            <p:nvPr/>
          </p:nvCxnSpPr>
          <p:spPr>
            <a:xfrm>
              <a:off x="2667000" y="2819400"/>
              <a:ext cx="1752600" cy="609600"/>
            </a:xfrm>
            <a:prstGeom prst="bentConnector3">
              <a:avLst>
                <a:gd name="adj1" fmla="val -1418"/>
              </a:avLst>
            </a:prstGeom>
            <a:ln>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4724400" y="3200400"/>
              <a:ext cx="3048000" cy="369332"/>
            </a:xfrm>
            <a:prstGeom prst="rect">
              <a:avLst/>
            </a:prstGeom>
            <a:noFill/>
          </p:spPr>
          <p:txBody>
            <a:bodyPr wrap="square" rtlCol="0">
              <a:spAutoFit/>
            </a:bodyPr>
            <a:lstStyle/>
            <a:p>
              <a:r>
                <a:rPr lang="en-US" dirty="0" err="1" smtClean="0"/>
                <a:t>Tài</a:t>
              </a:r>
              <a:r>
                <a:rPr lang="en-US" dirty="0" smtClean="0"/>
                <a:t> </a:t>
              </a:r>
              <a:r>
                <a:rPr lang="en-US" dirty="0" err="1" smtClean="0"/>
                <a:t>khoản</a:t>
              </a:r>
              <a:r>
                <a:rPr lang="en-US" dirty="0" smtClean="0"/>
                <a:t> </a:t>
              </a:r>
              <a:r>
                <a:rPr lang="en-US" dirty="0" err="1" smtClean="0"/>
                <a:t>tổng</a:t>
              </a:r>
              <a:r>
                <a:rPr lang="en-US" dirty="0" smtClean="0"/>
                <a:t> </a:t>
              </a:r>
              <a:r>
                <a:rPr lang="en-US" dirty="0" err="1" smtClean="0"/>
                <a:t>hợp</a:t>
              </a:r>
              <a:r>
                <a:rPr lang="en-US" dirty="0" smtClean="0"/>
                <a:t> </a:t>
              </a:r>
              <a:r>
                <a:rPr lang="en-US" dirty="0" err="1" smtClean="0"/>
                <a:t>cấp</a:t>
              </a:r>
              <a:r>
                <a:rPr lang="en-US" dirty="0" smtClean="0"/>
                <a:t> 3</a:t>
              </a:r>
              <a:endParaRPr lang="en-US" dirty="0"/>
            </a:p>
          </p:txBody>
        </p:sp>
        <p:sp>
          <p:nvSpPr>
            <p:cNvPr id="12" name="TextBox 11"/>
            <p:cNvSpPr txBox="1"/>
            <p:nvPr/>
          </p:nvSpPr>
          <p:spPr>
            <a:xfrm>
              <a:off x="4800600" y="3962400"/>
              <a:ext cx="3124200" cy="369332"/>
            </a:xfrm>
            <a:prstGeom prst="rect">
              <a:avLst/>
            </a:prstGeom>
            <a:noFill/>
          </p:spPr>
          <p:txBody>
            <a:bodyPr wrap="square" rtlCol="0">
              <a:spAutoFit/>
            </a:bodyPr>
            <a:lstStyle/>
            <a:p>
              <a:r>
                <a:rPr lang="en-US" dirty="0" err="1" smtClean="0"/>
                <a:t>Ký</a:t>
              </a:r>
              <a:r>
                <a:rPr lang="en-US" dirty="0" smtClean="0"/>
                <a:t> </a:t>
              </a:r>
              <a:r>
                <a:rPr lang="en-US" dirty="0" err="1" smtClean="0"/>
                <a:t>hiệu</a:t>
              </a:r>
              <a:r>
                <a:rPr lang="en-US" dirty="0" smtClean="0"/>
                <a:t> </a:t>
              </a:r>
              <a:r>
                <a:rPr lang="en-US" dirty="0" err="1" smtClean="0"/>
                <a:t>tiền</a:t>
              </a:r>
              <a:r>
                <a:rPr lang="en-US" dirty="0" smtClean="0"/>
                <a:t> </a:t>
              </a:r>
              <a:r>
                <a:rPr lang="en-US" dirty="0" err="1" smtClean="0"/>
                <a:t>tệ</a:t>
              </a:r>
              <a:endParaRPr lang="en-US" dirty="0"/>
            </a:p>
          </p:txBody>
        </p:sp>
        <p:sp>
          <p:nvSpPr>
            <p:cNvPr id="13" name="TextBox 12"/>
            <p:cNvSpPr txBox="1"/>
            <p:nvPr/>
          </p:nvSpPr>
          <p:spPr>
            <a:xfrm>
              <a:off x="5334000" y="4876800"/>
              <a:ext cx="3124200" cy="369332"/>
            </a:xfrm>
            <a:prstGeom prst="rect">
              <a:avLst/>
            </a:prstGeom>
            <a:noFill/>
          </p:spPr>
          <p:txBody>
            <a:bodyPr wrap="square" rtlCol="0">
              <a:spAutoFit/>
            </a:bodyPr>
            <a:lstStyle/>
            <a:p>
              <a:r>
                <a:rPr lang="en-US" dirty="0" err="1" smtClean="0"/>
                <a:t>Số</a:t>
              </a:r>
              <a:r>
                <a:rPr lang="en-US" dirty="0" smtClean="0"/>
                <a:t> </a:t>
              </a:r>
              <a:r>
                <a:rPr lang="en-US" dirty="0" err="1" smtClean="0"/>
                <a:t>thứ</a:t>
              </a:r>
              <a:r>
                <a:rPr lang="en-US" dirty="0" smtClean="0"/>
                <a:t> </a:t>
              </a:r>
              <a:r>
                <a:rPr lang="en-US" dirty="0" err="1" smtClean="0"/>
                <a:t>tự</a:t>
              </a:r>
              <a:r>
                <a:rPr lang="en-US" dirty="0" smtClean="0"/>
                <a:t> </a:t>
              </a:r>
              <a:r>
                <a:rPr lang="en-US" dirty="0" err="1" smtClean="0"/>
                <a:t>tài</a:t>
              </a:r>
              <a:r>
                <a:rPr lang="en-US" dirty="0" smtClean="0"/>
                <a:t> </a:t>
              </a:r>
              <a:r>
                <a:rPr lang="en-US" dirty="0" err="1" smtClean="0"/>
                <a:t>khoản</a:t>
              </a:r>
              <a:r>
                <a:rPr lang="en-US" dirty="0" smtClean="0"/>
                <a:t> chi </a:t>
              </a:r>
              <a:r>
                <a:rPr lang="en-US" dirty="0" err="1" smtClean="0"/>
                <a:t>tiết</a:t>
              </a:r>
              <a:endParaRPr lang="en-US" dirty="0"/>
            </a:p>
          </p:txBody>
        </p:sp>
        <p:cxnSp>
          <p:nvCxnSpPr>
            <p:cNvPr id="15" name="Elbow Connector 14"/>
            <p:cNvCxnSpPr>
              <a:endCxn id="13" idx="1"/>
            </p:cNvCxnSpPr>
            <p:nvPr/>
          </p:nvCxnSpPr>
          <p:spPr>
            <a:xfrm rot="16200000" flipH="1">
              <a:off x="3870067" y="3597533"/>
              <a:ext cx="2242066" cy="685800"/>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Nội</a:t>
            </a:r>
            <a:r>
              <a:rPr lang="en-US" dirty="0" smtClean="0"/>
              <a:t> dung </a:t>
            </a:r>
            <a:r>
              <a:rPr lang="en-US" dirty="0" err="1" smtClean="0"/>
              <a:t>hệ</a:t>
            </a:r>
            <a:r>
              <a:rPr lang="en-US" dirty="0" smtClean="0"/>
              <a:t> </a:t>
            </a:r>
            <a:r>
              <a:rPr lang="en-US" dirty="0" err="1" smtClean="0"/>
              <a:t>thống</a:t>
            </a:r>
            <a:r>
              <a:rPr lang="en-US" dirty="0" smtClean="0"/>
              <a:t> </a:t>
            </a:r>
            <a:br>
              <a:rPr lang="en-US" dirty="0" smtClean="0"/>
            </a:br>
            <a:r>
              <a:rPr lang="en-US" dirty="0" err="1" smtClean="0"/>
              <a:t>tài</a:t>
            </a:r>
            <a:r>
              <a:rPr lang="en-US" dirty="0" smtClean="0"/>
              <a:t> </a:t>
            </a:r>
            <a:r>
              <a:rPr lang="en-US" dirty="0" err="1" smtClean="0"/>
              <a:t>khoản</a:t>
            </a: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lstStyle/>
          <a:p>
            <a:r>
              <a:rPr lang="en-US" dirty="0" smtClean="0"/>
              <a:t> </a:t>
            </a:r>
            <a:r>
              <a:rPr lang="en-US" dirty="0" err="1" smtClean="0"/>
              <a:t>Ví</a:t>
            </a:r>
            <a:r>
              <a:rPr lang="en-US" dirty="0" smtClean="0"/>
              <a:t> </a:t>
            </a:r>
            <a:r>
              <a:rPr lang="en-US" dirty="0" err="1" smtClean="0"/>
              <a:t>dụ</a:t>
            </a:r>
            <a:r>
              <a:rPr lang="en-US" dirty="0" smtClean="0"/>
              <a:t> </a:t>
            </a:r>
            <a:r>
              <a:rPr lang="en-US" dirty="0" err="1" smtClean="0"/>
              <a:t>Tài</a:t>
            </a:r>
            <a:r>
              <a:rPr lang="en-US" dirty="0" smtClean="0"/>
              <a:t> </a:t>
            </a:r>
            <a:r>
              <a:rPr lang="en-US" dirty="0" err="1" smtClean="0"/>
              <a:t>khoản</a:t>
            </a:r>
            <a:r>
              <a:rPr lang="en-US" dirty="0" smtClean="0"/>
              <a:t> chi </a:t>
            </a:r>
            <a:r>
              <a:rPr lang="en-US" dirty="0" err="1" smtClean="0"/>
              <a:t>tiết</a:t>
            </a:r>
            <a:r>
              <a:rPr lang="en-US" dirty="0" smtClean="0"/>
              <a:t> </a:t>
            </a:r>
            <a:r>
              <a:rPr lang="en-US" dirty="0" err="1" smtClean="0"/>
              <a:t>trong</a:t>
            </a:r>
            <a:r>
              <a:rPr lang="en-US" dirty="0" smtClean="0"/>
              <a:t> </a:t>
            </a:r>
            <a:r>
              <a:rPr lang="en-US" dirty="0" err="1" smtClean="0"/>
              <a:t>mô</a:t>
            </a:r>
            <a:r>
              <a:rPr lang="en-US" dirty="0" smtClean="0"/>
              <a:t> </a:t>
            </a:r>
            <a:r>
              <a:rPr lang="en-US" dirty="0" err="1" smtClean="0"/>
              <a:t>hình</a:t>
            </a:r>
            <a:r>
              <a:rPr lang="en-US" dirty="0" smtClean="0"/>
              <a:t> </a:t>
            </a:r>
            <a:r>
              <a:rPr lang="en-US" dirty="0" err="1" smtClean="0"/>
              <a:t>ngân</a:t>
            </a:r>
            <a:r>
              <a:rPr lang="en-US" dirty="0" smtClean="0"/>
              <a:t> </a:t>
            </a:r>
            <a:r>
              <a:rPr lang="en-US" dirty="0" err="1" smtClean="0"/>
              <a:t>hàng</a:t>
            </a:r>
            <a:r>
              <a:rPr lang="en-US" dirty="0" smtClean="0"/>
              <a:t> </a:t>
            </a:r>
            <a:r>
              <a:rPr lang="en-US" dirty="0" err="1" smtClean="0"/>
              <a:t>hiện</a:t>
            </a:r>
            <a:r>
              <a:rPr lang="en-US" dirty="0" smtClean="0"/>
              <a:t> </a:t>
            </a:r>
            <a:r>
              <a:rPr lang="en-US" dirty="0" err="1" smtClean="0"/>
              <a:t>đại</a:t>
            </a:r>
            <a:endParaRPr lang="en-US" dirty="0" smtClean="0"/>
          </a:p>
          <a:p>
            <a:pPr>
              <a:buNone/>
            </a:pPr>
            <a:r>
              <a:rPr lang="en-US" dirty="0" smtClean="0"/>
              <a:t>             </a:t>
            </a:r>
          </a:p>
        </p:txBody>
      </p:sp>
      <p:grpSp>
        <p:nvGrpSpPr>
          <p:cNvPr id="29" name="Group 28"/>
          <p:cNvGrpSpPr/>
          <p:nvPr/>
        </p:nvGrpSpPr>
        <p:grpSpPr>
          <a:xfrm>
            <a:off x="838200" y="2971800"/>
            <a:ext cx="7315200" cy="3264932"/>
            <a:chOff x="1600200" y="3276600"/>
            <a:chExt cx="7315200" cy="3264932"/>
          </a:xfrm>
        </p:grpSpPr>
        <p:sp>
          <p:nvSpPr>
            <p:cNvPr id="8" name="TextBox 7"/>
            <p:cNvSpPr txBox="1"/>
            <p:nvPr/>
          </p:nvSpPr>
          <p:spPr>
            <a:xfrm>
              <a:off x="5334000" y="5029200"/>
              <a:ext cx="3048000" cy="369332"/>
            </a:xfrm>
            <a:prstGeom prst="rect">
              <a:avLst/>
            </a:prstGeom>
            <a:noFill/>
          </p:spPr>
          <p:txBody>
            <a:bodyPr wrap="square" rtlCol="0">
              <a:spAutoFit/>
            </a:bodyPr>
            <a:lstStyle/>
            <a:p>
              <a:r>
                <a:rPr lang="en-US" dirty="0" err="1" smtClean="0"/>
                <a:t>Ký</a:t>
              </a:r>
              <a:r>
                <a:rPr lang="en-US" dirty="0" smtClean="0"/>
                <a:t> </a:t>
              </a:r>
              <a:r>
                <a:rPr lang="en-US" dirty="0" err="1" smtClean="0"/>
                <a:t>hiệu</a:t>
              </a:r>
              <a:r>
                <a:rPr lang="en-US" dirty="0" smtClean="0"/>
                <a:t> </a:t>
              </a:r>
              <a:r>
                <a:rPr lang="en-US" dirty="0" err="1" smtClean="0"/>
                <a:t>mã</a:t>
              </a:r>
              <a:r>
                <a:rPr lang="en-US" dirty="0" smtClean="0"/>
                <a:t> </a:t>
              </a:r>
              <a:r>
                <a:rPr lang="en-US" dirty="0" err="1" smtClean="0"/>
                <a:t>tiền</a:t>
              </a:r>
              <a:r>
                <a:rPr lang="en-US" dirty="0" smtClean="0"/>
                <a:t> </a:t>
              </a:r>
              <a:r>
                <a:rPr lang="en-US" dirty="0" err="1" smtClean="0"/>
                <a:t>tệ</a:t>
              </a:r>
              <a:r>
                <a:rPr lang="en-US" dirty="0" smtClean="0"/>
                <a:t> </a:t>
              </a:r>
              <a:r>
                <a:rPr lang="en-US" dirty="0" err="1" smtClean="0"/>
                <a:t>bằng</a:t>
              </a:r>
              <a:r>
                <a:rPr lang="en-US" dirty="0" smtClean="0"/>
                <a:t> </a:t>
              </a:r>
              <a:r>
                <a:rPr lang="en-US" dirty="0" err="1" smtClean="0"/>
                <a:t>số</a:t>
              </a:r>
              <a:endParaRPr lang="en-US" dirty="0"/>
            </a:p>
          </p:txBody>
        </p:sp>
        <p:sp>
          <p:nvSpPr>
            <p:cNvPr id="12" name="TextBox 11"/>
            <p:cNvSpPr txBox="1"/>
            <p:nvPr/>
          </p:nvSpPr>
          <p:spPr>
            <a:xfrm>
              <a:off x="5181600" y="3886200"/>
              <a:ext cx="3124200" cy="369332"/>
            </a:xfrm>
            <a:prstGeom prst="rect">
              <a:avLst/>
            </a:prstGeom>
            <a:noFill/>
          </p:spPr>
          <p:txBody>
            <a:bodyPr wrap="square" rtlCol="0">
              <a:spAutoFit/>
            </a:bodyPr>
            <a:lstStyle/>
            <a:p>
              <a:r>
                <a:rPr lang="en-US" dirty="0" err="1" smtClean="0"/>
                <a:t>Ký</a:t>
              </a:r>
              <a:r>
                <a:rPr lang="en-US" dirty="0" smtClean="0"/>
                <a:t> </a:t>
              </a:r>
              <a:r>
                <a:rPr lang="en-US" dirty="0" err="1" smtClean="0"/>
                <a:t>hiệu</a:t>
              </a:r>
              <a:r>
                <a:rPr lang="en-US" dirty="0" smtClean="0"/>
                <a:t> </a:t>
              </a:r>
              <a:r>
                <a:rPr lang="en-US" dirty="0" err="1" smtClean="0"/>
                <a:t>mã</a:t>
              </a:r>
              <a:r>
                <a:rPr lang="en-US" dirty="0" smtClean="0"/>
                <a:t> chi </a:t>
              </a:r>
              <a:r>
                <a:rPr lang="en-US" dirty="0" err="1" smtClean="0"/>
                <a:t>nhánh</a:t>
              </a:r>
              <a:endParaRPr lang="en-US" dirty="0"/>
            </a:p>
          </p:txBody>
        </p:sp>
        <p:sp>
          <p:nvSpPr>
            <p:cNvPr id="13" name="TextBox 12"/>
            <p:cNvSpPr txBox="1"/>
            <p:nvPr/>
          </p:nvSpPr>
          <p:spPr>
            <a:xfrm>
              <a:off x="5334000" y="4495800"/>
              <a:ext cx="3124200" cy="369332"/>
            </a:xfrm>
            <a:prstGeom prst="rect">
              <a:avLst/>
            </a:prstGeom>
            <a:noFill/>
          </p:spPr>
          <p:txBody>
            <a:bodyPr wrap="square" rtlCol="0">
              <a:spAutoFit/>
            </a:bodyPr>
            <a:lstStyle/>
            <a:p>
              <a:r>
                <a:rPr lang="en-US" dirty="0" err="1" smtClean="0"/>
                <a:t>Ký</a:t>
              </a:r>
              <a:r>
                <a:rPr lang="en-US" dirty="0" smtClean="0"/>
                <a:t> </a:t>
              </a:r>
              <a:r>
                <a:rPr lang="en-US" dirty="0" err="1" smtClean="0"/>
                <a:t>hiệu</a:t>
              </a:r>
              <a:r>
                <a:rPr lang="en-US" dirty="0" smtClean="0"/>
                <a:t> </a:t>
              </a:r>
              <a:r>
                <a:rPr lang="en-US" dirty="0" err="1" smtClean="0"/>
                <a:t>mã</a:t>
              </a:r>
              <a:r>
                <a:rPr lang="en-US" dirty="0" smtClean="0"/>
                <a:t> </a:t>
              </a:r>
              <a:r>
                <a:rPr lang="en-US" dirty="0" err="1" smtClean="0"/>
                <a:t>nghiệp</a:t>
              </a:r>
              <a:r>
                <a:rPr lang="en-US" dirty="0" smtClean="0"/>
                <a:t> </a:t>
              </a:r>
              <a:r>
                <a:rPr lang="en-US" dirty="0" err="1" smtClean="0"/>
                <a:t>vụ</a:t>
              </a:r>
              <a:endParaRPr lang="en-US" dirty="0"/>
            </a:p>
          </p:txBody>
        </p:sp>
        <p:grpSp>
          <p:nvGrpSpPr>
            <p:cNvPr id="54274" name="Group 2"/>
            <p:cNvGrpSpPr>
              <a:grpSpLocks/>
            </p:cNvGrpSpPr>
            <p:nvPr/>
          </p:nvGrpSpPr>
          <p:grpSpPr bwMode="auto">
            <a:xfrm>
              <a:off x="1676400" y="3733800"/>
              <a:ext cx="3505200" cy="2590800"/>
              <a:chOff x="3246" y="7884"/>
              <a:chExt cx="3157" cy="2031"/>
            </a:xfrm>
          </p:grpSpPr>
          <p:sp>
            <p:nvSpPr>
              <p:cNvPr id="54275" name="AutoShape 3"/>
              <p:cNvSpPr>
                <a:spLocks/>
              </p:cNvSpPr>
              <p:nvPr/>
            </p:nvSpPr>
            <p:spPr bwMode="auto">
              <a:xfrm rot="-5400000">
                <a:off x="3483" y="7647"/>
                <a:ext cx="80" cy="553"/>
              </a:xfrm>
              <a:prstGeom prst="leftBrace">
                <a:avLst>
                  <a:gd name="adj1" fmla="val 57604"/>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76" name="AutoShape 4"/>
              <p:cNvSpPr>
                <a:spLocks/>
              </p:cNvSpPr>
              <p:nvPr/>
            </p:nvSpPr>
            <p:spPr bwMode="auto">
              <a:xfrm rot="-5400000">
                <a:off x="4315" y="7773"/>
                <a:ext cx="71" cy="363"/>
              </a:xfrm>
              <a:prstGeom prst="leftBrace">
                <a:avLst>
                  <a:gd name="adj1" fmla="val 42606"/>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77" name="AutoShape 5"/>
              <p:cNvSpPr>
                <a:spLocks/>
              </p:cNvSpPr>
              <p:nvPr/>
            </p:nvSpPr>
            <p:spPr bwMode="auto">
              <a:xfrm rot="-5400000">
                <a:off x="3953" y="7834"/>
                <a:ext cx="71" cy="205"/>
              </a:xfrm>
              <a:prstGeom prst="leftBrace">
                <a:avLst>
                  <a:gd name="adj1" fmla="val 24061"/>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78" name="AutoShape 6"/>
              <p:cNvSpPr>
                <a:spLocks/>
              </p:cNvSpPr>
              <p:nvPr/>
            </p:nvSpPr>
            <p:spPr bwMode="auto">
              <a:xfrm rot="-5400000">
                <a:off x="5166" y="7354"/>
                <a:ext cx="126" cy="1203"/>
              </a:xfrm>
              <a:prstGeom prst="leftBrace">
                <a:avLst>
                  <a:gd name="adj1" fmla="val 79563"/>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79" name="Line 7"/>
              <p:cNvSpPr>
                <a:spLocks noChangeShapeType="1"/>
              </p:cNvSpPr>
              <p:nvPr/>
            </p:nvSpPr>
            <p:spPr bwMode="auto">
              <a:xfrm flipH="1">
                <a:off x="3542" y="7944"/>
                <a:ext cx="0" cy="26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80" name="Line 8"/>
              <p:cNvSpPr>
                <a:spLocks noChangeShapeType="1"/>
              </p:cNvSpPr>
              <p:nvPr/>
            </p:nvSpPr>
            <p:spPr bwMode="auto">
              <a:xfrm>
                <a:off x="3542" y="8222"/>
                <a:ext cx="2769" cy="0"/>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4281" name="Line 9"/>
              <p:cNvSpPr>
                <a:spLocks noChangeShapeType="1"/>
              </p:cNvSpPr>
              <p:nvPr/>
            </p:nvSpPr>
            <p:spPr bwMode="auto">
              <a:xfrm flipH="1">
                <a:off x="3981" y="8063"/>
                <a:ext cx="0" cy="555"/>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82" name="Line 10"/>
              <p:cNvSpPr>
                <a:spLocks noChangeShapeType="1"/>
              </p:cNvSpPr>
              <p:nvPr/>
            </p:nvSpPr>
            <p:spPr bwMode="auto">
              <a:xfrm flipV="1">
                <a:off x="3985" y="8621"/>
                <a:ext cx="2373" cy="0"/>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4283" name="Line 11"/>
              <p:cNvSpPr>
                <a:spLocks noChangeShapeType="1"/>
              </p:cNvSpPr>
              <p:nvPr/>
            </p:nvSpPr>
            <p:spPr bwMode="auto">
              <a:xfrm>
                <a:off x="4352" y="8142"/>
                <a:ext cx="0" cy="885"/>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84" name="Line 12"/>
              <p:cNvSpPr>
                <a:spLocks noChangeShapeType="1"/>
              </p:cNvSpPr>
              <p:nvPr/>
            </p:nvSpPr>
            <p:spPr bwMode="auto">
              <a:xfrm>
                <a:off x="4352" y="9030"/>
                <a:ext cx="2041" cy="0"/>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4285" name="Line 13"/>
              <p:cNvSpPr>
                <a:spLocks noChangeShapeType="1"/>
              </p:cNvSpPr>
              <p:nvPr/>
            </p:nvSpPr>
            <p:spPr bwMode="auto">
              <a:xfrm flipH="1">
                <a:off x="5223" y="8090"/>
                <a:ext cx="0" cy="1384"/>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86" name="Line 14"/>
              <p:cNvSpPr>
                <a:spLocks noChangeShapeType="1"/>
              </p:cNvSpPr>
              <p:nvPr/>
            </p:nvSpPr>
            <p:spPr bwMode="auto">
              <a:xfrm>
                <a:off x="5221" y="9476"/>
                <a:ext cx="1140" cy="0"/>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sp>
            <p:nvSpPr>
              <p:cNvPr id="54287" name="AutoShape 15"/>
              <p:cNvSpPr>
                <a:spLocks/>
              </p:cNvSpPr>
              <p:nvPr/>
            </p:nvSpPr>
            <p:spPr bwMode="auto">
              <a:xfrm rot="-5400000">
                <a:off x="6002" y="7825"/>
                <a:ext cx="71" cy="205"/>
              </a:xfrm>
              <a:prstGeom prst="leftBrace">
                <a:avLst>
                  <a:gd name="adj1" fmla="val 24061"/>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88" name="Line 16"/>
              <p:cNvSpPr>
                <a:spLocks noChangeShapeType="1"/>
              </p:cNvSpPr>
              <p:nvPr/>
            </p:nvSpPr>
            <p:spPr bwMode="auto">
              <a:xfrm flipH="1">
                <a:off x="6036" y="8180"/>
                <a:ext cx="0" cy="1734"/>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54289" name="Line 17"/>
              <p:cNvSpPr>
                <a:spLocks noChangeShapeType="1"/>
              </p:cNvSpPr>
              <p:nvPr/>
            </p:nvSpPr>
            <p:spPr bwMode="auto">
              <a:xfrm>
                <a:off x="6043" y="9912"/>
                <a:ext cx="360" cy="3"/>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en-US"/>
              </a:p>
            </p:txBody>
          </p:sp>
        </p:grpSp>
        <p:sp>
          <p:nvSpPr>
            <p:cNvPr id="26" name="TextBox 25"/>
            <p:cNvSpPr txBox="1"/>
            <p:nvPr/>
          </p:nvSpPr>
          <p:spPr>
            <a:xfrm>
              <a:off x="1600200" y="3276600"/>
              <a:ext cx="3733800" cy="369332"/>
            </a:xfrm>
            <a:prstGeom prst="rect">
              <a:avLst/>
            </a:prstGeom>
            <a:noFill/>
          </p:spPr>
          <p:txBody>
            <a:bodyPr wrap="square" rtlCol="0">
              <a:spAutoFit/>
            </a:bodyPr>
            <a:lstStyle/>
            <a:p>
              <a:r>
                <a:rPr lang="en-US" dirty="0" smtClean="0"/>
                <a:t>NNN  . N. NN. NNN………N. N</a:t>
              </a:r>
              <a:endParaRPr lang="en-US" dirty="0"/>
            </a:p>
          </p:txBody>
        </p:sp>
        <p:sp>
          <p:nvSpPr>
            <p:cNvPr id="27" name="TextBox 26"/>
            <p:cNvSpPr txBox="1"/>
            <p:nvPr/>
          </p:nvSpPr>
          <p:spPr>
            <a:xfrm>
              <a:off x="5334000" y="5638800"/>
              <a:ext cx="3048000" cy="369332"/>
            </a:xfrm>
            <a:prstGeom prst="rect">
              <a:avLst/>
            </a:prstGeom>
            <a:noFill/>
          </p:spPr>
          <p:txBody>
            <a:bodyPr wrap="square" rtlCol="0">
              <a:spAutoFit/>
            </a:bodyPr>
            <a:lstStyle/>
            <a:p>
              <a:r>
                <a:rPr lang="en-US" dirty="0" err="1" smtClean="0"/>
                <a:t>Ký</a:t>
              </a:r>
              <a:r>
                <a:rPr lang="en-US" dirty="0" smtClean="0"/>
                <a:t> </a:t>
              </a:r>
              <a:r>
                <a:rPr lang="en-US" dirty="0" err="1" smtClean="0"/>
                <a:t>hiệu</a:t>
              </a:r>
              <a:r>
                <a:rPr lang="en-US" dirty="0" smtClean="0"/>
                <a:t> </a:t>
              </a:r>
              <a:r>
                <a:rPr lang="en-US" dirty="0" err="1" smtClean="0"/>
                <a:t>số</a:t>
              </a:r>
              <a:r>
                <a:rPr lang="en-US" dirty="0" smtClean="0"/>
                <a:t> </a:t>
              </a:r>
              <a:r>
                <a:rPr lang="en-US" dirty="0" err="1" smtClean="0"/>
                <a:t>thứ</a:t>
              </a:r>
              <a:r>
                <a:rPr lang="en-US" dirty="0" smtClean="0"/>
                <a:t> </a:t>
              </a:r>
              <a:r>
                <a:rPr lang="en-US" dirty="0" err="1" smtClean="0"/>
                <a:t>tự</a:t>
              </a:r>
              <a:r>
                <a:rPr lang="en-US" dirty="0" smtClean="0"/>
                <a:t> </a:t>
              </a:r>
              <a:r>
                <a:rPr lang="en-US" dirty="0" err="1" smtClean="0"/>
                <a:t>của</a:t>
              </a:r>
              <a:r>
                <a:rPr lang="en-US" dirty="0" smtClean="0"/>
                <a:t> TK</a:t>
              </a:r>
              <a:endParaRPr lang="en-US" dirty="0"/>
            </a:p>
          </p:txBody>
        </p:sp>
        <p:sp>
          <p:nvSpPr>
            <p:cNvPr id="28" name="TextBox 27"/>
            <p:cNvSpPr txBox="1"/>
            <p:nvPr/>
          </p:nvSpPr>
          <p:spPr>
            <a:xfrm>
              <a:off x="5410200" y="6172200"/>
              <a:ext cx="3505200" cy="369332"/>
            </a:xfrm>
            <a:prstGeom prst="rect">
              <a:avLst/>
            </a:prstGeom>
            <a:noFill/>
          </p:spPr>
          <p:txBody>
            <a:bodyPr wrap="square" rtlCol="0">
              <a:spAutoFit/>
            </a:bodyPr>
            <a:lstStyle/>
            <a:p>
              <a:r>
                <a:rPr lang="en-US" dirty="0" err="1" smtClean="0"/>
                <a:t>Số</a:t>
              </a:r>
              <a:r>
                <a:rPr lang="en-US" dirty="0" smtClean="0"/>
                <a:t> </a:t>
              </a:r>
              <a:r>
                <a:rPr lang="en-US" dirty="0" err="1" smtClean="0"/>
                <a:t>kiểm</a:t>
              </a:r>
              <a:r>
                <a:rPr lang="en-US" dirty="0" smtClean="0"/>
                <a:t> </a:t>
              </a:r>
              <a:r>
                <a:rPr lang="en-US" dirty="0" err="1" smtClean="0"/>
                <a:t>tra</a:t>
              </a:r>
              <a:r>
                <a:rPr lang="en-US" dirty="0" smtClean="0"/>
                <a:t> do </a:t>
              </a:r>
              <a:r>
                <a:rPr lang="en-US" dirty="0" err="1" smtClean="0"/>
                <a:t>hệ</a:t>
              </a:r>
              <a:r>
                <a:rPr lang="en-US" dirty="0" smtClean="0"/>
                <a:t> </a:t>
              </a:r>
              <a:r>
                <a:rPr lang="en-US" dirty="0" err="1" smtClean="0"/>
                <a:t>thống</a:t>
              </a:r>
              <a:r>
                <a:rPr lang="en-US" dirty="0" smtClean="0"/>
                <a:t> </a:t>
              </a:r>
              <a:r>
                <a:rPr lang="en-US" dirty="0" err="1" smtClean="0"/>
                <a:t>tự</a:t>
              </a:r>
              <a:r>
                <a:rPr lang="en-US" dirty="0" smtClean="0"/>
                <a:t> </a:t>
              </a:r>
              <a:r>
                <a:rPr lang="en-US" dirty="0" err="1" smtClean="0"/>
                <a:t>gán</a:t>
              </a:r>
              <a:endParaRPr lang="en-US" dirty="0"/>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Ký</a:t>
            </a:r>
            <a:r>
              <a:rPr lang="en-US" dirty="0" smtClean="0"/>
              <a:t> </a:t>
            </a:r>
            <a:r>
              <a:rPr lang="en-US" dirty="0" err="1" smtClean="0"/>
              <a:t>hiệu</a:t>
            </a:r>
            <a:r>
              <a:rPr lang="en-US" dirty="0" smtClean="0"/>
              <a:t> </a:t>
            </a:r>
            <a:r>
              <a:rPr lang="en-US" dirty="0" err="1" smtClean="0"/>
              <a:t>mã</a:t>
            </a:r>
            <a:r>
              <a:rPr lang="en-US" dirty="0" smtClean="0"/>
              <a:t> </a:t>
            </a:r>
            <a:r>
              <a:rPr lang="en-US" dirty="0" err="1" smtClean="0"/>
              <a:t>nghiệp</a:t>
            </a:r>
            <a:r>
              <a:rPr lang="en-US" dirty="0" smtClean="0"/>
              <a:t> </a:t>
            </a:r>
            <a:r>
              <a:rPr lang="en-US" dirty="0" err="1" smtClean="0"/>
              <a:t>vụ</a:t>
            </a:r>
            <a:endParaRPr lang="en-US" dirty="0"/>
          </a:p>
        </p:txBody>
      </p:sp>
      <p:sp>
        <p:nvSpPr>
          <p:cNvPr id="3" name="Content Placeholder 2"/>
          <p:cNvSpPr>
            <a:spLocks noGrp="1"/>
          </p:cNvSpPr>
          <p:nvPr>
            <p:ph idx="1"/>
          </p:nvPr>
        </p:nvSpPr>
        <p:spPr/>
        <p:txBody>
          <a:bodyPr/>
          <a:lstStyle/>
          <a:p>
            <a:r>
              <a:rPr lang="en-US" sz="2800" b="1" dirty="0" smtClean="0"/>
              <a:t>0</a:t>
            </a:r>
            <a:r>
              <a:rPr lang="en-US" sz="2800" dirty="0" smtClean="0"/>
              <a:t>	: </a:t>
            </a:r>
            <a:r>
              <a:rPr lang="en-US" sz="2800" dirty="0" err="1" smtClean="0"/>
              <a:t>Tiền</a:t>
            </a:r>
            <a:r>
              <a:rPr lang="en-US" sz="2800" dirty="0" smtClean="0"/>
              <a:t> </a:t>
            </a:r>
            <a:r>
              <a:rPr lang="en-US" sz="2800" dirty="0" err="1" smtClean="0"/>
              <a:t>gửi</a:t>
            </a:r>
            <a:r>
              <a:rPr lang="en-US" sz="2800" dirty="0" smtClean="0"/>
              <a:t> </a:t>
            </a:r>
            <a:r>
              <a:rPr lang="en-US" sz="2800" dirty="0" err="1" smtClean="0"/>
              <a:t>ký</a:t>
            </a:r>
            <a:r>
              <a:rPr lang="en-US" sz="2800" dirty="0" smtClean="0"/>
              <a:t> </a:t>
            </a:r>
            <a:r>
              <a:rPr lang="en-US" sz="2800" dirty="0" err="1" smtClean="0"/>
              <a:t>quỹ</a:t>
            </a:r>
            <a:r>
              <a:rPr lang="en-US" sz="2800" dirty="0" smtClean="0"/>
              <a:t>.</a:t>
            </a:r>
          </a:p>
          <a:p>
            <a:r>
              <a:rPr lang="en-US" sz="2800" b="1" dirty="0" smtClean="0"/>
              <a:t>1</a:t>
            </a:r>
            <a:r>
              <a:rPr lang="en-US" sz="2800" dirty="0" smtClean="0"/>
              <a:t>	: </a:t>
            </a:r>
            <a:r>
              <a:rPr lang="en-US" sz="2800" dirty="0" err="1" smtClean="0"/>
              <a:t>Tiền</a:t>
            </a:r>
            <a:r>
              <a:rPr lang="en-US" sz="2800" dirty="0" smtClean="0"/>
              <a:t> </a:t>
            </a:r>
            <a:r>
              <a:rPr lang="en-US" sz="2800" dirty="0" err="1" smtClean="0"/>
              <a:t>gửi</a:t>
            </a:r>
            <a:r>
              <a:rPr lang="en-US" sz="2800" dirty="0" smtClean="0"/>
              <a:t> </a:t>
            </a:r>
            <a:r>
              <a:rPr lang="en-US" sz="2800" dirty="0" err="1" smtClean="0"/>
              <a:t>không</a:t>
            </a:r>
            <a:r>
              <a:rPr lang="en-US" sz="2800" dirty="0" smtClean="0"/>
              <a:t> </a:t>
            </a:r>
            <a:r>
              <a:rPr lang="en-US" sz="2800" dirty="0" err="1" smtClean="0"/>
              <a:t>kỳ</a:t>
            </a:r>
            <a:r>
              <a:rPr lang="en-US" sz="2800" dirty="0" smtClean="0"/>
              <a:t> </a:t>
            </a:r>
            <a:r>
              <a:rPr lang="en-US" sz="2800" dirty="0" err="1" smtClean="0"/>
              <a:t>hạn</a:t>
            </a:r>
            <a:r>
              <a:rPr lang="en-US" sz="2800" dirty="0" smtClean="0"/>
              <a:t>, </a:t>
            </a:r>
            <a:r>
              <a:rPr lang="en-US" sz="2800" dirty="0" err="1" smtClean="0"/>
              <a:t>tiền</a:t>
            </a:r>
            <a:r>
              <a:rPr lang="en-US" sz="2800" dirty="0" smtClean="0"/>
              <a:t> </a:t>
            </a:r>
            <a:r>
              <a:rPr lang="en-US" sz="2800" dirty="0" err="1" smtClean="0"/>
              <a:t>gửi</a:t>
            </a:r>
            <a:r>
              <a:rPr lang="en-US" sz="2800" dirty="0" smtClean="0"/>
              <a:t> </a:t>
            </a:r>
            <a:r>
              <a:rPr lang="en-US" sz="2800" dirty="0" err="1" smtClean="0"/>
              <a:t>chuyên</a:t>
            </a:r>
            <a:r>
              <a:rPr lang="en-US" sz="2800" dirty="0" smtClean="0"/>
              <a:t> </a:t>
            </a:r>
            <a:r>
              <a:rPr lang="en-US" sz="2800" dirty="0" err="1" smtClean="0"/>
              <a:t>dùng</a:t>
            </a:r>
            <a:r>
              <a:rPr lang="en-US" sz="2800" dirty="0" smtClean="0"/>
              <a:t>.</a:t>
            </a:r>
          </a:p>
          <a:p>
            <a:r>
              <a:rPr lang="en-US" sz="2800" b="1" dirty="0" smtClean="0"/>
              <a:t>3</a:t>
            </a:r>
            <a:r>
              <a:rPr lang="en-US" sz="2800" dirty="0" smtClean="0"/>
              <a:t>	: </a:t>
            </a:r>
            <a:r>
              <a:rPr lang="en-US" sz="2800" dirty="0" err="1" smtClean="0"/>
              <a:t>Tài</a:t>
            </a:r>
            <a:r>
              <a:rPr lang="en-US" sz="2800" dirty="0" smtClean="0"/>
              <a:t> </a:t>
            </a:r>
            <a:r>
              <a:rPr lang="en-US" sz="2800" dirty="0" err="1" smtClean="0"/>
              <a:t>khoản</a:t>
            </a:r>
            <a:r>
              <a:rPr lang="en-US" sz="2800" dirty="0" smtClean="0"/>
              <a:t> </a:t>
            </a:r>
            <a:r>
              <a:rPr lang="en-US" sz="2800" dirty="0" err="1" smtClean="0"/>
              <a:t>tài</a:t>
            </a:r>
            <a:r>
              <a:rPr lang="en-US" sz="2800" dirty="0" smtClean="0"/>
              <a:t> </a:t>
            </a:r>
            <a:r>
              <a:rPr lang="en-US" sz="2800" dirty="0" err="1" smtClean="0"/>
              <a:t>trợ</a:t>
            </a:r>
            <a:r>
              <a:rPr lang="en-US" sz="2800" dirty="0" smtClean="0"/>
              <a:t> </a:t>
            </a:r>
            <a:r>
              <a:rPr lang="en-US" sz="2800" dirty="0" err="1" smtClean="0"/>
              <a:t>thương</a:t>
            </a:r>
            <a:r>
              <a:rPr lang="en-US" sz="2800" dirty="0" smtClean="0"/>
              <a:t> </a:t>
            </a:r>
            <a:r>
              <a:rPr lang="en-US" sz="2800" dirty="0" err="1" smtClean="0"/>
              <a:t>mại</a:t>
            </a:r>
            <a:r>
              <a:rPr lang="en-US" sz="2800" dirty="0" smtClean="0"/>
              <a:t>.</a:t>
            </a:r>
          </a:p>
          <a:p>
            <a:r>
              <a:rPr lang="pt-BR" sz="2800" b="1" dirty="0" smtClean="0"/>
              <a:t>5</a:t>
            </a:r>
            <a:r>
              <a:rPr lang="pt-BR" sz="2800" dirty="0" smtClean="0"/>
              <a:t>	: Tài khoản tiền gửi có kỳ hạn, tiết kiệm</a:t>
            </a:r>
            <a:endParaRPr lang="en-US" sz="2800" dirty="0" smtClean="0"/>
          </a:p>
          <a:p>
            <a:r>
              <a:rPr lang="pt-BR" sz="2800" b="1" dirty="0" smtClean="0"/>
              <a:t>6</a:t>
            </a:r>
            <a:r>
              <a:rPr lang="pt-BR" sz="2800" dirty="0" smtClean="0"/>
              <a:t>	: Tài khoản giấy tờ có giá.</a:t>
            </a:r>
            <a:endParaRPr lang="en-US" sz="2800" dirty="0" smtClean="0"/>
          </a:p>
          <a:p>
            <a:r>
              <a:rPr lang="pt-BR" sz="2800" b="1" dirty="0" smtClean="0"/>
              <a:t>7, 8</a:t>
            </a:r>
            <a:r>
              <a:rPr lang="pt-BR" sz="2800" dirty="0" smtClean="0"/>
              <a:t>	: Tài khoản tiền vay và cho thuê tài chính.</a:t>
            </a:r>
            <a:endParaRPr lang="en-US" sz="2800" dirty="0" smtClean="0"/>
          </a:p>
          <a:p>
            <a:r>
              <a:rPr lang="pt-BR" sz="2800" b="1" dirty="0" smtClean="0"/>
              <a:t>9</a:t>
            </a:r>
            <a:r>
              <a:rPr lang="pt-BR" sz="2800" dirty="0" smtClean="0"/>
              <a:t>	: Tài khoản nợ quá hạn. </a:t>
            </a:r>
            <a:endParaRPr lang="en-US" sz="2800" dirty="0" smtClean="0"/>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53536"/>
            <a:ext cx="8610600" cy="1143000"/>
          </a:xfrm>
        </p:spPr>
        <p:txBody>
          <a:bodyPr>
            <a:normAutofit fontScale="90000"/>
          </a:bodyPr>
          <a:lstStyle/>
          <a:p>
            <a:r>
              <a:rPr lang="en-US" smtClean="0"/>
              <a:t>4. </a:t>
            </a:r>
            <a:r>
              <a:rPr lang="en-US" dirty="0" err="1" smtClean="0"/>
              <a:t>Tổ</a:t>
            </a:r>
            <a:r>
              <a:rPr lang="en-US" dirty="0" smtClean="0"/>
              <a:t> </a:t>
            </a:r>
            <a:r>
              <a:rPr lang="en-US" dirty="0" err="1" smtClean="0"/>
              <a:t>chức</a:t>
            </a:r>
            <a:r>
              <a:rPr lang="en-US" dirty="0" smtClean="0"/>
              <a:t> </a:t>
            </a:r>
            <a:r>
              <a:rPr lang="en-US" dirty="0" err="1" smtClean="0"/>
              <a:t>công</a:t>
            </a:r>
            <a:r>
              <a:rPr lang="en-US" dirty="0" smtClean="0"/>
              <a:t> </a:t>
            </a:r>
            <a:r>
              <a:rPr lang="en-US" dirty="0" err="1" smtClean="0"/>
              <a:t>tác</a:t>
            </a:r>
            <a:r>
              <a:rPr lang="en-US" dirty="0" smtClean="0"/>
              <a:t/>
            </a:r>
            <a:br>
              <a:rPr lang="en-US" dirty="0" smtClean="0"/>
            </a:b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normAutofit lnSpcReduction="10000"/>
          </a:bodyPr>
          <a:lstStyle/>
          <a:p>
            <a:r>
              <a:rPr lang="en-US" sz="3600" dirty="0" err="1" smtClean="0"/>
              <a:t>Khái</a:t>
            </a:r>
            <a:r>
              <a:rPr lang="en-US" sz="3600" dirty="0" smtClean="0"/>
              <a:t> </a:t>
            </a:r>
            <a:r>
              <a:rPr lang="en-US" sz="3600" dirty="0" err="1" smtClean="0"/>
              <a:t>niệm</a:t>
            </a:r>
            <a:r>
              <a:rPr lang="en-US" sz="3600" dirty="0" smtClean="0"/>
              <a:t>:</a:t>
            </a:r>
          </a:p>
          <a:p>
            <a:pPr>
              <a:buNone/>
            </a:pPr>
            <a:r>
              <a:rPr lang="en-US" i="1" dirty="0" smtClean="0"/>
              <a:t>T</a:t>
            </a:r>
            <a:r>
              <a:rPr lang="vi-VN" i="1" dirty="0" smtClean="0">
                <a:latin typeface="+mj-lt"/>
              </a:rPr>
              <a:t>ổ chức công tác kế toán ngân hàng </a:t>
            </a:r>
            <a:r>
              <a:rPr lang="vi-VN" dirty="0" smtClean="0">
                <a:latin typeface="+mj-lt"/>
              </a:rPr>
              <a:t>là việc </a:t>
            </a:r>
            <a:r>
              <a:rPr lang="vi-VN" dirty="0" smtClean="0">
                <a:solidFill>
                  <a:srgbClr val="FF0000"/>
                </a:solidFill>
                <a:latin typeface="+mj-lt"/>
              </a:rPr>
              <a:t>tuân thủ </a:t>
            </a:r>
            <a:r>
              <a:rPr lang="vi-VN" dirty="0" smtClean="0">
                <a:latin typeface="+mj-lt"/>
              </a:rPr>
              <a:t>Luật kế toán và tổ chức vận dụng các chuẩn mực, chế độ kế toán do Nhà nước, Ngân hàng Nhà nước ban hành cho </a:t>
            </a:r>
            <a:r>
              <a:rPr lang="vi-VN" dirty="0" smtClean="0">
                <a:solidFill>
                  <a:srgbClr val="FF0000"/>
                </a:solidFill>
                <a:latin typeface="+mj-lt"/>
              </a:rPr>
              <a:t>phù hợp </a:t>
            </a:r>
            <a:r>
              <a:rPr lang="vi-VN" dirty="0" smtClean="0">
                <a:latin typeface="+mj-lt"/>
              </a:rPr>
              <a:t>với điều kiện về tổ chức hoạt động kinh doanh ngân hàng, trình độ quản lý, trình độ nghiệp vụ cụ thể của đơn vị ngân hàng.</a:t>
            </a:r>
            <a:endParaRPr lang="en-US" dirty="0" smtClean="0">
              <a:latin typeface="+mj-lt"/>
            </a:endParaRPr>
          </a:p>
          <a:p>
            <a:endParaRPr lang="en-US"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53536"/>
            <a:ext cx="8686800" cy="1143000"/>
          </a:xfrm>
        </p:spPr>
        <p:txBody>
          <a:bodyPr>
            <a:normAutofit fontScale="90000"/>
          </a:bodyPr>
          <a:lstStyle/>
          <a:p>
            <a:r>
              <a:rPr lang="en-US" dirty="0" smtClean="0"/>
              <a:t>4. </a:t>
            </a:r>
            <a:r>
              <a:rPr lang="en-US" dirty="0" err="1" smtClean="0"/>
              <a:t>Tổ</a:t>
            </a:r>
            <a:r>
              <a:rPr lang="en-US" dirty="0" smtClean="0"/>
              <a:t> </a:t>
            </a:r>
            <a:r>
              <a:rPr lang="en-US" dirty="0" err="1" smtClean="0"/>
              <a:t>chức</a:t>
            </a:r>
            <a:r>
              <a:rPr lang="en-US" dirty="0" smtClean="0"/>
              <a:t> </a:t>
            </a:r>
            <a:r>
              <a:rPr lang="en-US" dirty="0" err="1" smtClean="0"/>
              <a:t>công</a:t>
            </a:r>
            <a:r>
              <a:rPr lang="en-US" dirty="0" smtClean="0"/>
              <a:t> </a:t>
            </a:r>
            <a:r>
              <a:rPr lang="en-US" dirty="0" err="1" smtClean="0"/>
              <a:t>tác</a:t>
            </a:r>
            <a:r>
              <a:rPr lang="en-US" dirty="0" smtClean="0"/>
              <a:t/>
            </a:r>
            <a:br>
              <a:rPr lang="en-US" dirty="0" smtClean="0"/>
            </a:b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p:txBody>
          <a:bodyPr>
            <a:normAutofit fontScale="92500" lnSpcReduction="10000"/>
          </a:bodyPr>
          <a:lstStyle/>
          <a:p>
            <a:r>
              <a:rPr lang="en-US" sz="3600" dirty="0" err="1" smtClean="0"/>
              <a:t>Yêu</a:t>
            </a:r>
            <a:r>
              <a:rPr lang="en-US" sz="3600" dirty="0" smtClean="0"/>
              <a:t> </a:t>
            </a:r>
            <a:r>
              <a:rPr lang="en-US" sz="3600" dirty="0" err="1" smtClean="0"/>
              <a:t>cầu</a:t>
            </a:r>
            <a:r>
              <a:rPr lang="en-US" sz="3600" dirty="0" smtClean="0"/>
              <a:t>:</a:t>
            </a:r>
          </a:p>
          <a:p>
            <a:pPr lvl="1"/>
            <a:r>
              <a:rPr lang="vi-VN" dirty="0" smtClean="0">
                <a:latin typeface="+mj-lt"/>
              </a:rPr>
              <a:t>Đảm bảo thu nhận và hệ thống hoá thông tin về toàn bộ hoạt động kinh tế - tài chính ở ngân hàng nhằm cung cấp thông tin kế toán </a:t>
            </a:r>
            <a:r>
              <a:rPr lang="en-US" dirty="0" err="1" smtClean="0">
                <a:latin typeface="+mj-lt"/>
              </a:rPr>
              <a:t>đáng</a:t>
            </a:r>
            <a:r>
              <a:rPr lang="en-US" dirty="0" smtClean="0">
                <a:latin typeface="+mj-lt"/>
              </a:rPr>
              <a:t> tin </a:t>
            </a:r>
            <a:r>
              <a:rPr lang="en-US" dirty="0" err="1" smtClean="0">
                <a:latin typeface="+mj-lt"/>
              </a:rPr>
              <a:t>cậy</a:t>
            </a:r>
            <a:r>
              <a:rPr lang="en-US" dirty="0" smtClean="0">
                <a:latin typeface="+mj-lt"/>
              </a:rPr>
              <a:t> </a:t>
            </a:r>
            <a:r>
              <a:rPr lang="en-US" dirty="0" err="1" smtClean="0">
                <a:latin typeface="+mj-lt"/>
              </a:rPr>
              <a:t>cho</a:t>
            </a:r>
            <a:r>
              <a:rPr lang="en-US" dirty="0" smtClean="0">
                <a:latin typeface="+mj-lt"/>
              </a:rPr>
              <a:t> </a:t>
            </a:r>
            <a:r>
              <a:rPr lang="en-US" dirty="0" err="1" smtClean="0">
                <a:latin typeface="+mj-lt"/>
              </a:rPr>
              <a:t>nhu</a:t>
            </a:r>
            <a:r>
              <a:rPr lang="en-US" dirty="0" smtClean="0">
                <a:latin typeface="+mj-lt"/>
              </a:rPr>
              <a:t> </a:t>
            </a:r>
            <a:r>
              <a:rPr lang="en-US" dirty="0" err="1" smtClean="0">
                <a:latin typeface="+mj-lt"/>
              </a:rPr>
              <a:t>cầu</a:t>
            </a:r>
            <a:r>
              <a:rPr lang="en-US" dirty="0" smtClean="0">
                <a:latin typeface="+mj-lt"/>
              </a:rPr>
              <a:t> </a:t>
            </a:r>
            <a:r>
              <a:rPr lang="en-US" dirty="0" err="1" smtClean="0">
                <a:latin typeface="+mj-lt"/>
              </a:rPr>
              <a:t>quản</a:t>
            </a:r>
            <a:r>
              <a:rPr lang="en-US" dirty="0" smtClean="0">
                <a:latin typeface="+mj-lt"/>
              </a:rPr>
              <a:t> </a:t>
            </a:r>
            <a:r>
              <a:rPr lang="en-US" dirty="0" err="1" smtClean="0">
                <a:latin typeface="+mj-lt"/>
              </a:rPr>
              <a:t>lý</a:t>
            </a:r>
            <a:r>
              <a:rPr lang="en-US" dirty="0" smtClean="0">
                <a:latin typeface="+mj-lt"/>
              </a:rPr>
              <a:t> </a:t>
            </a:r>
            <a:r>
              <a:rPr lang="en-US" dirty="0" err="1" smtClean="0">
                <a:latin typeface="+mj-lt"/>
              </a:rPr>
              <a:t>nhà</a:t>
            </a:r>
            <a:r>
              <a:rPr lang="en-US" dirty="0" smtClean="0">
                <a:latin typeface="+mj-lt"/>
              </a:rPr>
              <a:t> </a:t>
            </a:r>
            <a:r>
              <a:rPr lang="en-US" dirty="0" err="1" smtClean="0">
                <a:latin typeface="+mj-lt"/>
              </a:rPr>
              <a:t>nước</a:t>
            </a:r>
            <a:r>
              <a:rPr lang="en-US" dirty="0" smtClean="0">
                <a:latin typeface="+mj-lt"/>
              </a:rPr>
              <a:t> </a:t>
            </a:r>
            <a:r>
              <a:rPr lang="en-US" dirty="0" err="1" smtClean="0">
                <a:latin typeface="+mj-lt"/>
              </a:rPr>
              <a:t>và</a:t>
            </a:r>
            <a:r>
              <a:rPr lang="en-US" dirty="0" smtClean="0">
                <a:latin typeface="+mj-lt"/>
              </a:rPr>
              <a:t> </a:t>
            </a:r>
            <a:r>
              <a:rPr lang="en-US" dirty="0" err="1" smtClean="0">
                <a:latin typeface="+mj-lt"/>
              </a:rPr>
              <a:t>nhu</a:t>
            </a:r>
            <a:r>
              <a:rPr lang="en-US" dirty="0" smtClean="0">
                <a:latin typeface="+mj-lt"/>
              </a:rPr>
              <a:t> </a:t>
            </a:r>
            <a:r>
              <a:rPr lang="en-US" dirty="0" err="1" smtClean="0">
                <a:latin typeface="+mj-lt"/>
              </a:rPr>
              <a:t>cầu</a:t>
            </a:r>
            <a:r>
              <a:rPr lang="en-US" dirty="0" smtClean="0">
                <a:latin typeface="+mj-lt"/>
              </a:rPr>
              <a:t> </a:t>
            </a:r>
            <a:r>
              <a:rPr lang="en-US" dirty="0" err="1" smtClean="0">
                <a:latin typeface="+mj-lt"/>
              </a:rPr>
              <a:t>sử</a:t>
            </a:r>
            <a:r>
              <a:rPr lang="en-US" dirty="0" smtClean="0">
                <a:latin typeface="+mj-lt"/>
              </a:rPr>
              <a:t> </a:t>
            </a:r>
            <a:r>
              <a:rPr lang="en-US" dirty="0" err="1" smtClean="0">
                <a:latin typeface="+mj-lt"/>
              </a:rPr>
              <a:t>dụng</a:t>
            </a:r>
            <a:r>
              <a:rPr lang="en-US" dirty="0" smtClean="0">
                <a:latin typeface="+mj-lt"/>
              </a:rPr>
              <a:t> </a:t>
            </a:r>
            <a:r>
              <a:rPr lang="en-US" dirty="0" err="1" smtClean="0">
                <a:latin typeface="+mj-lt"/>
              </a:rPr>
              <a:t>thông</a:t>
            </a:r>
            <a:r>
              <a:rPr lang="en-US" dirty="0" smtClean="0">
                <a:latin typeface="+mj-lt"/>
              </a:rPr>
              <a:t> tin </a:t>
            </a:r>
            <a:r>
              <a:rPr lang="en-US" dirty="0" err="1" smtClean="0">
                <a:latin typeface="+mj-lt"/>
              </a:rPr>
              <a:t>của</a:t>
            </a:r>
            <a:r>
              <a:rPr lang="en-US" dirty="0" smtClean="0">
                <a:latin typeface="+mj-lt"/>
              </a:rPr>
              <a:t> </a:t>
            </a:r>
            <a:r>
              <a:rPr lang="en-US" dirty="0" err="1" smtClean="0">
                <a:latin typeface="+mj-lt"/>
              </a:rPr>
              <a:t>bên</a:t>
            </a:r>
            <a:r>
              <a:rPr lang="en-US" dirty="0" smtClean="0">
                <a:latin typeface="+mj-lt"/>
              </a:rPr>
              <a:t> </a:t>
            </a:r>
            <a:r>
              <a:rPr lang="en-US" dirty="0" err="1" smtClean="0">
                <a:latin typeface="+mj-lt"/>
              </a:rPr>
              <a:t>ngoài</a:t>
            </a:r>
            <a:endParaRPr lang="vi-VN" dirty="0" smtClean="0">
              <a:latin typeface="+mj-lt"/>
            </a:endParaRPr>
          </a:p>
          <a:p>
            <a:pPr lvl="1"/>
            <a:r>
              <a:rPr lang="vi-VN" dirty="0" smtClean="0">
                <a:latin typeface="+mj-lt"/>
              </a:rPr>
              <a:t>Phù hợp với quy mô và đặc điểm tổ chức hoạt động kinh doanh, phân cấp quản lý của đơn vị ngân hàng.</a:t>
            </a:r>
          </a:p>
          <a:p>
            <a:pPr lvl="1"/>
            <a:r>
              <a:rPr lang="vi-VN" dirty="0" smtClean="0">
                <a:latin typeface="+mj-lt"/>
              </a:rPr>
              <a:t>Phù hợp với trình độ, khả năng của đội ngũ cán bộ kế toán và trình độ trang bị các phương tiện, kỹ thuật tính toán, ghi chép của đơn vị ngân hàng.</a:t>
            </a:r>
          </a:p>
          <a:p>
            <a:pPr lvl="1"/>
            <a:r>
              <a:rPr lang="vi-VN" dirty="0" smtClean="0">
                <a:latin typeface="+mj-lt"/>
              </a:rPr>
              <a:t>Phù hợp với chế độ kế toán ngân hàng hiện hành.</a:t>
            </a:r>
            <a:endParaRPr lang="en-US" dirty="0" smtClean="0">
              <a:latin typeface="+mj-lt"/>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53536"/>
            <a:ext cx="8686800" cy="1143000"/>
          </a:xfrm>
        </p:spPr>
        <p:txBody>
          <a:bodyPr>
            <a:normAutofit fontScale="90000"/>
          </a:bodyPr>
          <a:lstStyle/>
          <a:p>
            <a:r>
              <a:rPr lang="en-US" dirty="0" smtClean="0"/>
              <a:t>4. </a:t>
            </a:r>
            <a:r>
              <a:rPr lang="en-US" dirty="0" err="1" smtClean="0"/>
              <a:t>Tổ</a:t>
            </a:r>
            <a:r>
              <a:rPr lang="en-US" dirty="0" smtClean="0"/>
              <a:t> </a:t>
            </a:r>
            <a:r>
              <a:rPr lang="en-US" dirty="0" err="1" smtClean="0"/>
              <a:t>chức</a:t>
            </a:r>
            <a:r>
              <a:rPr lang="en-US" dirty="0" smtClean="0"/>
              <a:t> </a:t>
            </a:r>
            <a:r>
              <a:rPr lang="en-US" dirty="0" err="1" smtClean="0"/>
              <a:t>công</a:t>
            </a:r>
            <a:r>
              <a:rPr lang="en-US" dirty="0" smtClean="0"/>
              <a:t> </a:t>
            </a:r>
            <a:r>
              <a:rPr lang="en-US" dirty="0" err="1" smtClean="0"/>
              <a:t>tác</a:t>
            </a:r>
            <a:r>
              <a:rPr lang="en-US" dirty="0" smtClean="0"/>
              <a:t/>
            </a:r>
            <a:br>
              <a:rPr lang="en-US" dirty="0" smtClean="0"/>
            </a:br>
            <a:r>
              <a:rPr lang="en-US" dirty="0" smtClean="0"/>
              <a:t> </a:t>
            </a:r>
            <a:r>
              <a:rPr lang="en-US" dirty="0" err="1" smtClean="0"/>
              <a:t>kế</a:t>
            </a:r>
            <a:r>
              <a:rPr lang="en-US" dirty="0" smtClean="0"/>
              <a:t> </a:t>
            </a:r>
            <a:r>
              <a:rPr lang="en-US" dirty="0" err="1" smtClean="0"/>
              <a:t>toán</a:t>
            </a:r>
            <a:r>
              <a:rPr lang="en-US" dirty="0" smtClean="0"/>
              <a:t> </a:t>
            </a:r>
            <a:r>
              <a:rPr lang="en-US" dirty="0" err="1" smtClean="0"/>
              <a:t>ngân</a:t>
            </a:r>
            <a:r>
              <a:rPr lang="en-US" dirty="0" smtClean="0"/>
              <a:t> </a:t>
            </a:r>
            <a:r>
              <a:rPr lang="en-US" dirty="0" err="1" smtClean="0"/>
              <a:t>hàng</a:t>
            </a:r>
            <a:endParaRPr lang="en-US" dirty="0"/>
          </a:p>
        </p:txBody>
      </p:sp>
      <p:sp>
        <p:nvSpPr>
          <p:cNvPr id="3" name="Content Placeholder 2"/>
          <p:cNvSpPr>
            <a:spLocks noGrp="1"/>
          </p:cNvSpPr>
          <p:nvPr>
            <p:ph idx="1"/>
          </p:nvPr>
        </p:nvSpPr>
        <p:spPr>
          <a:xfrm>
            <a:off x="457200" y="1646236"/>
            <a:ext cx="8229600" cy="4906963"/>
          </a:xfrm>
        </p:spPr>
        <p:txBody>
          <a:bodyPr>
            <a:normAutofit fontScale="85000" lnSpcReduction="20000"/>
          </a:bodyPr>
          <a:lstStyle/>
          <a:p>
            <a:r>
              <a:rPr lang="en-US" dirty="0" err="1" smtClean="0"/>
              <a:t>Nội</a:t>
            </a:r>
            <a:r>
              <a:rPr lang="en-US" dirty="0" smtClean="0"/>
              <a:t> dung:</a:t>
            </a:r>
          </a:p>
          <a:p>
            <a:pPr lvl="1"/>
            <a:r>
              <a:rPr lang="vi-VN" dirty="0" smtClean="0">
                <a:latin typeface="+mj-lt"/>
              </a:rPr>
              <a:t>Tổ chức vận dụng hệ thống chứng từ, tổ chức công tác ghi chép ban đầu đảm bảo mọi nghiệp vụ kinh tế phát sinh</a:t>
            </a:r>
            <a:r>
              <a:rPr lang="en-US" dirty="0" smtClean="0">
                <a:latin typeface="+mj-lt"/>
              </a:rPr>
              <a:t> </a:t>
            </a:r>
            <a:r>
              <a:rPr lang="vi-VN" dirty="0" smtClean="0">
                <a:latin typeface="+mj-lt"/>
              </a:rPr>
              <a:t>phải được phản ánh vào các chứng từ kịp thời, chính xác.</a:t>
            </a:r>
            <a:endParaRPr lang="en-US" dirty="0" smtClean="0">
              <a:latin typeface="+mj-lt"/>
            </a:endParaRPr>
          </a:p>
          <a:p>
            <a:pPr lvl="1"/>
            <a:r>
              <a:rPr lang="pt-BR" dirty="0" smtClean="0">
                <a:latin typeface="+mj-lt"/>
              </a:rPr>
              <a:t>Tổ chức vận dụng hệ thống tài khoản kế toán ngân hàng.</a:t>
            </a:r>
            <a:endParaRPr lang="en-US" dirty="0" smtClean="0">
              <a:latin typeface="+mj-lt"/>
            </a:endParaRPr>
          </a:p>
          <a:p>
            <a:pPr lvl="1"/>
            <a:r>
              <a:rPr lang="vi-VN" dirty="0" smtClean="0">
                <a:latin typeface="+mj-lt"/>
              </a:rPr>
              <a:t>Tổ chức thực hiện hệ thống báo cáo kế toán, trong đó có báo cáo tài chính (bắt buộc) và báo cáo kế toán quản trị .</a:t>
            </a:r>
            <a:endParaRPr lang="en-US" dirty="0" smtClean="0">
              <a:latin typeface="+mj-lt"/>
            </a:endParaRPr>
          </a:p>
          <a:p>
            <a:pPr lvl="1"/>
            <a:r>
              <a:rPr lang="pt-BR" dirty="0" smtClean="0">
                <a:latin typeface="+mj-lt"/>
              </a:rPr>
              <a:t>Tổ chức vận dụng hình thức kế toán thích hợp </a:t>
            </a:r>
            <a:endParaRPr lang="en-US" dirty="0" smtClean="0">
              <a:latin typeface="+mj-lt"/>
            </a:endParaRPr>
          </a:p>
          <a:p>
            <a:pPr lvl="1"/>
            <a:r>
              <a:rPr lang="vi-VN" dirty="0" smtClean="0">
                <a:latin typeface="+mj-lt"/>
              </a:rPr>
              <a:t>Lựa chọn mô hình, tổ chức bộ máy kế toán, bố trí đủ số lượng và có chất lượng cán bộ kế toán, bảo đảm hoàn thành mọi nhiệm vụ kế toán trong đơn vị.</a:t>
            </a:r>
            <a:endParaRPr lang="en-US" dirty="0" smtClean="0">
              <a:latin typeface="+mj-lt"/>
            </a:endParaRPr>
          </a:p>
          <a:p>
            <a:pPr lvl="1"/>
            <a:r>
              <a:rPr lang="vi-VN" dirty="0" smtClean="0">
                <a:latin typeface="+mj-lt"/>
              </a:rPr>
              <a:t>Tổ chức trang bị cơ sở vật chất kỹ thuật tiến tới hiện đại hoá công tác kế toán.</a:t>
            </a:r>
            <a:endParaRPr lang="en-US" dirty="0" smtClean="0">
              <a:latin typeface="+mj-lt"/>
            </a:endParaRPr>
          </a:p>
          <a:p>
            <a:pPr lvl="1"/>
            <a:r>
              <a:rPr lang="vi-VN" dirty="0" smtClean="0">
                <a:latin typeface="+mj-lt"/>
              </a:rPr>
              <a:t>Tổ chức bồi dưỡng nâng cao trình độ nghiệp vụ, trình độ quản lý cho đội ngũ cán bộ kế toán trong đơn vị.</a:t>
            </a:r>
            <a:endParaRPr lang="en-US" dirty="0" smtClean="0">
              <a:latin typeface="+mj-lt"/>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lide Number Placeholder 5"/>
          <p:cNvSpPr>
            <a:spLocks noGrp="1"/>
          </p:cNvSpPr>
          <p:nvPr>
            <p:ph type="sldNum" sz="quarter" idx="12"/>
          </p:nvPr>
        </p:nvSpPr>
        <p:spPr/>
        <p:txBody>
          <a:bodyPr/>
          <a:lstStyle/>
          <a:p>
            <a:fld id="{C5CF2BBB-7C1A-4AE7-BEA7-58C0C64E7238}" type="slidenum">
              <a:rPr lang="en-US"/>
              <a:pPr/>
              <a:t>36</a:t>
            </a:fld>
            <a:endParaRPr lang="en-US"/>
          </a:p>
        </p:txBody>
      </p:sp>
      <p:sp>
        <p:nvSpPr>
          <p:cNvPr id="265238" name="Text Box 22"/>
          <p:cNvSpPr txBox="1">
            <a:spLocks noChangeArrowheads="1"/>
          </p:cNvSpPr>
          <p:nvPr/>
        </p:nvSpPr>
        <p:spPr bwMode="auto">
          <a:xfrm>
            <a:off x="4648200" y="2895600"/>
            <a:ext cx="2514600" cy="650875"/>
          </a:xfrm>
          <a:prstGeom prst="rect">
            <a:avLst/>
          </a:prstGeom>
          <a:noFill/>
          <a:ln w="9525">
            <a:solidFill>
              <a:srgbClr val="FFFF00"/>
            </a:solidFill>
            <a:miter lim="800000"/>
            <a:headEnd/>
            <a:tailEnd/>
          </a:ln>
          <a:effectLst/>
        </p:spPr>
        <p:txBody>
          <a:bodyPr>
            <a:spAutoFit/>
          </a:bodyPr>
          <a:lstStyle/>
          <a:p>
            <a:pPr algn="l">
              <a:spcBef>
                <a:spcPct val="50000"/>
              </a:spcBef>
            </a:pPr>
            <a:r>
              <a:rPr lang="en-US" sz="1600"/>
              <a:t>B</a:t>
            </a:r>
            <a:r>
              <a:rPr lang="en-US"/>
              <a:t>ảng tổng hợp chứng từ gốc cùng loại</a:t>
            </a:r>
            <a:endParaRPr lang="en-US" sz="1600"/>
          </a:p>
        </p:txBody>
      </p:sp>
      <p:sp>
        <p:nvSpPr>
          <p:cNvPr id="265218" name="Rectangle 2"/>
          <p:cNvSpPr>
            <a:spLocks noGrp="1" noChangeArrowheads="1"/>
          </p:cNvSpPr>
          <p:nvPr>
            <p:ph type="title"/>
          </p:nvPr>
        </p:nvSpPr>
        <p:spPr>
          <a:xfrm>
            <a:off x="1143000" y="381000"/>
            <a:ext cx="7467600" cy="990600"/>
          </a:xfrm>
        </p:spPr>
        <p:txBody>
          <a:bodyPr>
            <a:normAutofit/>
          </a:bodyPr>
          <a:lstStyle/>
          <a:p>
            <a:pPr algn="ctr"/>
            <a:r>
              <a:rPr lang="vi-VN" sz="2800" dirty="0" smtClean="0"/>
              <a:t>Hình thức kế toán thường được áp dụng tại các NHTM </a:t>
            </a:r>
            <a:endParaRPr lang="en-US" sz="4000" dirty="0"/>
          </a:p>
        </p:txBody>
      </p:sp>
      <p:sp>
        <p:nvSpPr>
          <p:cNvPr id="265219" name="Rectangle 3"/>
          <p:cNvSpPr>
            <a:spLocks noGrp="1" noChangeArrowheads="1"/>
          </p:cNvSpPr>
          <p:nvPr>
            <p:ph type="body" idx="1"/>
          </p:nvPr>
        </p:nvSpPr>
        <p:spPr/>
        <p:txBody>
          <a:bodyPr/>
          <a:lstStyle/>
          <a:p>
            <a:r>
              <a:rPr lang="en-US" sz="2400" b="1" dirty="0" err="1" smtClean="0"/>
              <a:t>Hình</a:t>
            </a:r>
            <a:r>
              <a:rPr lang="en-US" sz="2400" b="1" dirty="0" smtClean="0"/>
              <a:t> </a:t>
            </a:r>
            <a:r>
              <a:rPr lang="en-US" sz="2400" b="1" dirty="0" err="1" smtClean="0"/>
              <a:t>thức</a:t>
            </a:r>
            <a:r>
              <a:rPr lang="en-US" sz="2400" b="1" dirty="0" smtClean="0"/>
              <a:t> </a:t>
            </a:r>
            <a:r>
              <a:rPr lang="en-US" sz="2400" b="1" dirty="0" err="1" smtClean="0"/>
              <a:t>kế</a:t>
            </a:r>
            <a:r>
              <a:rPr lang="en-US" sz="2400" b="1" dirty="0" smtClean="0"/>
              <a:t> </a:t>
            </a:r>
            <a:r>
              <a:rPr lang="en-US" sz="2400" b="1" dirty="0" err="1" smtClean="0"/>
              <a:t>toán</a:t>
            </a:r>
            <a:r>
              <a:rPr lang="en-US" sz="2400" b="1" dirty="0" smtClean="0"/>
              <a:t> </a:t>
            </a:r>
            <a:r>
              <a:rPr lang="en-US" sz="2400" b="1" dirty="0" err="1" smtClean="0"/>
              <a:t>chứng</a:t>
            </a:r>
            <a:r>
              <a:rPr lang="en-US" sz="2400" b="1" dirty="0" smtClean="0"/>
              <a:t> </a:t>
            </a:r>
            <a:r>
              <a:rPr lang="en-US" sz="2400" b="1" dirty="0" err="1" smtClean="0"/>
              <a:t>từ</a:t>
            </a:r>
            <a:r>
              <a:rPr lang="en-US" sz="2400" b="1" dirty="0" smtClean="0"/>
              <a:t> </a:t>
            </a:r>
            <a:r>
              <a:rPr lang="en-US" sz="2400" b="1" dirty="0" err="1" smtClean="0"/>
              <a:t>ghi</a:t>
            </a:r>
            <a:r>
              <a:rPr lang="en-US" sz="2400" b="1" dirty="0" smtClean="0"/>
              <a:t> </a:t>
            </a:r>
            <a:r>
              <a:rPr lang="en-US" sz="2400" b="1" dirty="0" err="1" smtClean="0"/>
              <a:t>sổ</a:t>
            </a:r>
            <a:r>
              <a:rPr lang="en-US" sz="2400" b="1" dirty="0" smtClean="0"/>
              <a:t> (</a:t>
            </a:r>
            <a:r>
              <a:rPr lang="en-US" sz="2400" b="1" dirty="0" err="1" smtClean="0"/>
              <a:t>sơ</a:t>
            </a:r>
            <a:r>
              <a:rPr lang="en-US" sz="2400" b="1" dirty="0" smtClean="0"/>
              <a:t> </a:t>
            </a:r>
            <a:r>
              <a:rPr lang="en-US" sz="2400" b="1" dirty="0" err="1" smtClean="0"/>
              <a:t>đồ</a:t>
            </a:r>
            <a:r>
              <a:rPr lang="en-US" sz="2400" b="1" dirty="0" smtClean="0"/>
              <a:t>)</a:t>
            </a:r>
            <a:endParaRPr lang="en-US" sz="2400" b="1" dirty="0"/>
          </a:p>
          <a:p>
            <a:pPr>
              <a:buFont typeface="Wingdings" pitchFamily="2" charset="2"/>
              <a:buNone/>
            </a:pPr>
            <a:endParaRPr lang="en-US" sz="2400" b="1" dirty="0"/>
          </a:p>
        </p:txBody>
      </p:sp>
      <p:sp>
        <p:nvSpPr>
          <p:cNvPr id="265220" name="Text Box 4"/>
          <p:cNvSpPr txBox="1">
            <a:spLocks noChangeArrowheads="1"/>
          </p:cNvSpPr>
          <p:nvPr/>
        </p:nvSpPr>
        <p:spPr bwMode="auto">
          <a:xfrm>
            <a:off x="2819400" y="2514600"/>
            <a:ext cx="1828800" cy="346075"/>
          </a:xfrm>
          <a:prstGeom prst="rect">
            <a:avLst/>
          </a:prstGeom>
          <a:noFill/>
          <a:ln w="9525">
            <a:solidFill>
              <a:srgbClr val="FFFF00"/>
            </a:solidFill>
            <a:miter lim="800000"/>
            <a:headEnd/>
            <a:tailEnd/>
          </a:ln>
          <a:effectLst/>
        </p:spPr>
        <p:txBody>
          <a:bodyPr>
            <a:spAutoFit/>
          </a:bodyPr>
          <a:lstStyle/>
          <a:p>
            <a:pPr algn="l">
              <a:spcBef>
                <a:spcPct val="50000"/>
              </a:spcBef>
            </a:pPr>
            <a:r>
              <a:rPr lang="en-US" sz="1600"/>
              <a:t>Chứng từ gốc</a:t>
            </a:r>
          </a:p>
        </p:txBody>
      </p:sp>
      <p:sp>
        <p:nvSpPr>
          <p:cNvPr id="265240" name="Text Box 24"/>
          <p:cNvSpPr txBox="1">
            <a:spLocks noChangeArrowheads="1"/>
          </p:cNvSpPr>
          <p:nvPr/>
        </p:nvSpPr>
        <p:spPr bwMode="auto">
          <a:xfrm>
            <a:off x="6705600" y="3962400"/>
            <a:ext cx="1828800" cy="376238"/>
          </a:xfrm>
          <a:prstGeom prst="rect">
            <a:avLst/>
          </a:prstGeom>
          <a:noFill/>
          <a:ln w="9525">
            <a:solidFill>
              <a:srgbClr val="FFFF00"/>
            </a:solidFill>
            <a:miter lim="800000"/>
            <a:headEnd/>
            <a:tailEnd/>
          </a:ln>
          <a:effectLst/>
        </p:spPr>
        <p:txBody>
          <a:bodyPr>
            <a:spAutoFit/>
          </a:bodyPr>
          <a:lstStyle/>
          <a:p>
            <a:pPr algn="l">
              <a:spcBef>
                <a:spcPct val="50000"/>
              </a:spcBef>
            </a:pPr>
            <a:r>
              <a:rPr lang="en-US"/>
              <a:t>Sổ quỹ</a:t>
            </a:r>
          </a:p>
        </p:txBody>
      </p:sp>
      <p:sp>
        <p:nvSpPr>
          <p:cNvPr id="265241" name="Text Box 25"/>
          <p:cNvSpPr txBox="1">
            <a:spLocks noChangeArrowheads="1"/>
          </p:cNvSpPr>
          <p:nvPr/>
        </p:nvSpPr>
        <p:spPr bwMode="auto">
          <a:xfrm>
            <a:off x="3733800" y="3962400"/>
            <a:ext cx="2133600" cy="376238"/>
          </a:xfrm>
          <a:prstGeom prst="rect">
            <a:avLst/>
          </a:prstGeom>
          <a:noFill/>
          <a:ln w="9525">
            <a:solidFill>
              <a:srgbClr val="FFFF00"/>
            </a:solidFill>
            <a:miter lim="800000"/>
            <a:headEnd/>
            <a:tailEnd/>
          </a:ln>
          <a:effectLst/>
        </p:spPr>
        <p:txBody>
          <a:bodyPr>
            <a:spAutoFit/>
          </a:bodyPr>
          <a:lstStyle/>
          <a:p>
            <a:pPr algn="l">
              <a:spcBef>
                <a:spcPct val="50000"/>
              </a:spcBef>
            </a:pPr>
            <a:r>
              <a:rPr lang="en-US" b="1"/>
              <a:t>Chứng từ ghi sổ</a:t>
            </a:r>
          </a:p>
        </p:txBody>
      </p:sp>
      <p:sp>
        <p:nvSpPr>
          <p:cNvPr id="265242" name="Text Box 26"/>
          <p:cNvSpPr txBox="1">
            <a:spLocks noChangeArrowheads="1"/>
          </p:cNvSpPr>
          <p:nvPr/>
        </p:nvSpPr>
        <p:spPr bwMode="auto">
          <a:xfrm>
            <a:off x="3124200" y="4724400"/>
            <a:ext cx="1524000" cy="1079500"/>
          </a:xfrm>
          <a:prstGeom prst="rect">
            <a:avLst/>
          </a:prstGeom>
          <a:noFill/>
          <a:ln w="9525">
            <a:solidFill>
              <a:srgbClr val="FFFF00"/>
            </a:solidFill>
            <a:miter lim="800000"/>
            <a:headEnd/>
            <a:tailEnd/>
          </a:ln>
          <a:effectLst/>
        </p:spPr>
        <p:txBody>
          <a:bodyPr>
            <a:spAutoFit/>
          </a:bodyPr>
          <a:lstStyle/>
          <a:p>
            <a:pPr algn="l">
              <a:spcBef>
                <a:spcPct val="50000"/>
              </a:spcBef>
            </a:pPr>
            <a:r>
              <a:rPr lang="en-US" sz="1600" b="1"/>
              <a:t>sổ đăng ký chứng từ ghi sổ/KHợp TK bậc I ngày</a:t>
            </a:r>
          </a:p>
        </p:txBody>
      </p:sp>
      <p:sp>
        <p:nvSpPr>
          <p:cNvPr id="265243" name="Text Box 27"/>
          <p:cNvSpPr txBox="1">
            <a:spLocks noChangeArrowheads="1"/>
          </p:cNvSpPr>
          <p:nvPr/>
        </p:nvSpPr>
        <p:spPr bwMode="auto">
          <a:xfrm>
            <a:off x="1066800" y="4343400"/>
            <a:ext cx="1828800" cy="376238"/>
          </a:xfrm>
          <a:prstGeom prst="rect">
            <a:avLst/>
          </a:prstGeom>
          <a:noFill/>
          <a:ln w="9525">
            <a:solidFill>
              <a:srgbClr val="FFFF00"/>
            </a:solidFill>
            <a:miter lim="800000"/>
            <a:headEnd/>
            <a:tailEnd/>
          </a:ln>
          <a:effectLst/>
        </p:spPr>
        <p:txBody>
          <a:bodyPr>
            <a:spAutoFit/>
          </a:bodyPr>
          <a:lstStyle/>
          <a:p>
            <a:pPr algn="l">
              <a:spcBef>
                <a:spcPct val="50000"/>
              </a:spcBef>
            </a:pPr>
            <a:r>
              <a:rPr lang="en-US"/>
              <a:t>Sổ KT chi tiết</a:t>
            </a:r>
          </a:p>
        </p:txBody>
      </p:sp>
      <p:sp>
        <p:nvSpPr>
          <p:cNvPr id="265244" name="Text Box 28"/>
          <p:cNvSpPr txBox="1">
            <a:spLocks noChangeArrowheads="1"/>
          </p:cNvSpPr>
          <p:nvPr/>
        </p:nvSpPr>
        <p:spPr bwMode="auto">
          <a:xfrm>
            <a:off x="1066800" y="5943600"/>
            <a:ext cx="1905000" cy="739775"/>
          </a:xfrm>
          <a:prstGeom prst="rect">
            <a:avLst/>
          </a:prstGeom>
          <a:noFill/>
          <a:ln w="9525">
            <a:solidFill>
              <a:srgbClr val="FFFF00"/>
            </a:solidFill>
            <a:miter lim="800000"/>
            <a:headEnd/>
            <a:tailEnd/>
          </a:ln>
          <a:effectLst/>
        </p:spPr>
        <p:txBody>
          <a:bodyPr>
            <a:spAutoFit/>
          </a:bodyPr>
          <a:lstStyle/>
          <a:p>
            <a:pPr algn="l">
              <a:spcBef>
                <a:spcPct val="50000"/>
              </a:spcBef>
            </a:pPr>
            <a:r>
              <a:rPr lang="en-US" sz="1400" b="1"/>
              <a:t>Các bảng chi tiết số phát sinh/KHTK tháng/năm</a:t>
            </a:r>
          </a:p>
        </p:txBody>
      </p:sp>
      <p:sp>
        <p:nvSpPr>
          <p:cNvPr id="265245" name="Text Box 29"/>
          <p:cNvSpPr txBox="1">
            <a:spLocks noChangeArrowheads="1"/>
          </p:cNvSpPr>
          <p:nvPr/>
        </p:nvSpPr>
        <p:spPr bwMode="auto">
          <a:xfrm>
            <a:off x="6553200" y="4876800"/>
            <a:ext cx="1295400" cy="376238"/>
          </a:xfrm>
          <a:prstGeom prst="rect">
            <a:avLst/>
          </a:prstGeom>
          <a:noFill/>
          <a:ln w="9525">
            <a:solidFill>
              <a:srgbClr val="FFFF00"/>
            </a:solidFill>
            <a:miter lim="800000"/>
            <a:headEnd/>
            <a:tailEnd/>
          </a:ln>
          <a:effectLst/>
        </p:spPr>
        <p:txBody>
          <a:bodyPr>
            <a:spAutoFit/>
          </a:bodyPr>
          <a:lstStyle/>
          <a:p>
            <a:pPr algn="l">
              <a:spcBef>
                <a:spcPct val="50000"/>
              </a:spcBef>
            </a:pPr>
            <a:r>
              <a:rPr lang="en-US" b="1"/>
              <a:t>Sổ cái</a:t>
            </a:r>
          </a:p>
        </p:txBody>
      </p:sp>
      <p:sp>
        <p:nvSpPr>
          <p:cNvPr id="265246" name="Text Box 30"/>
          <p:cNvSpPr txBox="1">
            <a:spLocks noChangeArrowheads="1"/>
          </p:cNvSpPr>
          <p:nvPr/>
        </p:nvSpPr>
        <p:spPr bwMode="auto">
          <a:xfrm>
            <a:off x="6477000" y="5638800"/>
            <a:ext cx="2133600" cy="376238"/>
          </a:xfrm>
          <a:prstGeom prst="rect">
            <a:avLst/>
          </a:prstGeom>
          <a:noFill/>
          <a:ln w="9525">
            <a:solidFill>
              <a:srgbClr val="FFFF00"/>
            </a:solidFill>
            <a:miter lim="800000"/>
            <a:headEnd/>
            <a:tailEnd/>
          </a:ln>
          <a:effectLst/>
        </p:spPr>
        <p:txBody>
          <a:bodyPr>
            <a:spAutoFit/>
          </a:bodyPr>
          <a:lstStyle/>
          <a:p>
            <a:pPr algn="l">
              <a:spcBef>
                <a:spcPct val="50000"/>
              </a:spcBef>
            </a:pPr>
            <a:r>
              <a:rPr lang="en-US" sz="1600"/>
              <a:t>B</a:t>
            </a:r>
            <a:r>
              <a:rPr lang="en-US"/>
              <a:t>ảng cân đối TK</a:t>
            </a:r>
          </a:p>
        </p:txBody>
      </p:sp>
      <p:sp>
        <p:nvSpPr>
          <p:cNvPr id="265247" name="Text Box 31"/>
          <p:cNvSpPr txBox="1">
            <a:spLocks noChangeArrowheads="1"/>
          </p:cNvSpPr>
          <p:nvPr/>
        </p:nvSpPr>
        <p:spPr bwMode="auto">
          <a:xfrm>
            <a:off x="6305550" y="6405563"/>
            <a:ext cx="2133600" cy="376237"/>
          </a:xfrm>
          <a:prstGeom prst="rect">
            <a:avLst/>
          </a:prstGeom>
          <a:noFill/>
          <a:ln w="9525">
            <a:solidFill>
              <a:srgbClr val="FFFF00"/>
            </a:solidFill>
            <a:miter lim="800000"/>
            <a:headEnd/>
            <a:tailEnd/>
          </a:ln>
          <a:effectLst/>
        </p:spPr>
        <p:txBody>
          <a:bodyPr>
            <a:spAutoFit/>
          </a:bodyPr>
          <a:lstStyle/>
          <a:p>
            <a:pPr algn="l">
              <a:spcBef>
                <a:spcPct val="50000"/>
              </a:spcBef>
            </a:pPr>
            <a:r>
              <a:rPr lang="en-US" sz="1600"/>
              <a:t>B</a:t>
            </a:r>
            <a:r>
              <a:rPr lang="en-US"/>
              <a:t>áo cáo TC</a:t>
            </a:r>
          </a:p>
        </p:txBody>
      </p:sp>
      <p:cxnSp>
        <p:nvCxnSpPr>
          <p:cNvPr id="265249" name="AutoShape 33"/>
          <p:cNvCxnSpPr>
            <a:cxnSpLocks noChangeShapeType="1"/>
            <a:endCxn id="265241" idx="0"/>
          </p:cNvCxnSpPr>
          <p:nvPr/>
        </p:nvCxnSpPr>
        <p:spPr bwMode="auto">
          <a:xfrm flipH="1">
            <a:off x="4800600" y="3581400"/>
            <a:ext cx="990600" cy="381000"/>
          </a:xfrm>
          <a:prstGeom prst="straightConnector1">
            <a:avLst/>
          </a:prstGeom>
          <a:noFill/>
          <a:ln w="38100">
            <a:solidFill>
              <a:srgbClr val="00FF00"/>
            </a:solidFill>
            <a:round/>
            <a:headEnd/>
            <a:tailEnd type="triangle" w="med" len="med"/>
          </a:ln>
          <a:effectLst/>
        </p:spPr>
      </p:cxnSp>
      <p:cxnSp>
        <p:nvCxnSpPr>
          <p:cNvPr id="265250" name="AutoShape 34"/>
          <p:cNvCxnSpPr>
            <a:cxnSpLocks noChangeShapeType="1"/>
            <a:stCxn id="265220" idx="2"/>
            <a:endCxn id="265241" idx="0"/>
          </p:cNvCxnSpPr>
          <p:nvPr/>
        </p:nvCxnSpPr>
        <p:spPr bwMode="auto">
          <a:xfrm>
            <a:off x="3733800" y="2860675"/>
            <a:ext cx="1066800" cy="1101725"/>
          </a:xfrm>
          <a:prstGeom prst="straightConnector1">
            <a:avLst/>
          </a:prstGeom>
          <a:noFill/>
          <a:ln w="38100">
            <a:solidFill>
              <a:srgbClr val="00FF00"/>
            </a:solidFill>
            <a:round/>
            <a:headEnd/>
            <a:tailEnd type="triangle" w="med" len="med"/>
          </a:ln>
          <a:effectLst/>
        </p:spPr>
      </p:cxnSp>
      <p:cxnSp>
        <p:nvCxnSpPr>
          <p:cNvPr id="265251" name="AutoShape 35"/>
          <p:cNvCxnSpPr>
            <a:cxnSpLocks noChangeShapeType="1"/>
            <a:stCxn id="265220" idx="3"/>
            <a:endCxn id="265240" idx="0"/>
          </p:cNvCxnSpPr>
          <p:nvPr/>
        </p:nvCxnSpPr>
        <p:spPr bwMode="auto">
          <a:xfrm>
            <a:off x="4648200" y="2687638"/>
            <a:ext cx="2971800" cy="1274762"/>
          </a:xfrm>
          <a:prstGeom prst="bentConnector2">
            <a:avLst/>
          </a:prstGeom>
          <a:noFill/>
          <a:ln w="38100">
            <a:solidFill>
              <a:srgbClr val="00FF00"/>
            </a:solidFill>
            <a:miter lim="800000"/>
            <a:headEnd/>
            <a:tailEnd type="triangle" w="med" len="med"/>
          </a:ln>
          <a:effectLst/>
        </p:spPr>
      </p:cxnSp>
      <p:cxnSp>
        <p:nvCxnSpPr>
          <p:cNvPr id="265252" name="AutoShape 36"/>
          <p:cNvCxnSpPr>
            <a:cxnSpLocks noChangeShapeType="1"/>
            <a:stCxn id="265240" idx="1"/>
            <a:endCxn id="265241" idx="3"/>
          </p:cNvCxnSpPr>
          <p:nvPr/>
        </p:nvCxnSpPr>
        <p:spPr bwMode="auto">
          <a:xfrm flipH="1">
            <a:off x="5867400" y="4151313"/>
            <a:ext cx="838200" cy="0"/>
          </a:xfrm>
          <a:prstGeom prst="straightConnector1">
            <a:avLst/>
          </a:prstGeom>
          <a:noFill/>
          <a:ln w="38100">
            <a:solidFill>
              <a:srgbClr val="00FF00"/>
            </a:solidFill>
            <a:round/>
            <a:headEnd/>
            <a:tailEnd type="triangle" w="med" len="med"/>
          </a:ln>
          <a:effectLst/>
        </p:spPr>
      </p:cxnSp>
      <p:cxnSp>
        <p:nvCxnSpPr>
          <p:cNvPr id="265253" name="AutoShape 37"/>
          <p:cNvCxnSpPr>
            <a:cxnSpLocks noChangeShapeType="1"/>
            <a:stCxn id="265269" idx="0"/>
            <a:endCxn id="265246" idx="1"/>
          </p:cNvCxnSpPr>
          <p:nvPr/>
        </p:nvCxnSpPr>
        <p:spPr bwMode="auto">
          <a:xfrm flipV="1">
            <a:off x="2971800" y="5827713"/>
            <a:ext cx="3505200" cy="617537"/>
          </a:xfrm>
          <a:prstGeom prst="straightConnector1">
            <a:avLst/>
          </a:prstGeom>
          <a:noFill/>
          <a:ln w="19050">
            <a:solidFill>
              <a:srgbClr val="FFFF00"/>
            </a:solidFill>
            <a:prstDash val="dash"/>
            <a:round/>
            <a:headEnd type="triangle" w="med" len="med"/>
            <a:tailEnd type="triangle" w="med" len="med"/>
          </a:ln>
          <a:effectLst/>
        </p:spPr>
      </p:cxnSp>
      <p:cxnSp>
        <p:nvCxnSpPr>
          <p:cNvPr id="265255" name="AutoShape 39"/>
          <p:cNvCxnSpPr>
            <a:cxnSpLocks noChangeShapeType="1"/>
            <a:stCxn id="265241" idx="2"/>
            <a:endCxn id="265242" idx="0"/>
          </p:cNvCxnSpPr>
          <p:nvPr/>
        </p:nvCxnSpPr>
        <p:spPr bwMode="auto">
          <a:xfrm rot="5400000">
            <a:off x="4150519" y="4074319"/>
            <a:ext cx="385762" cy="914400"/>
          </a:xfrm>
          <a:prstGeom prst="bentConnector3">
            <a:avLst>
              <a:gd name="adj1" fmla="val 49796"/>
            </a:avLst>
          </a:prstGeom>
          <a:noFill/>
          <a:ln w="38100">
            <a:solidFill>
              <a:srgbClr val="00FF00"/>
            </a:solidFill>
            <a:miter lim="800000"/>
            <a:headEnd/>
            <a:tailEnd type="triangle" w="med" len="med"/>
          </a:ln>
          <a:effectLst/>
        </p:spPr>
      </p:cxnSp>
      <p:cxnSp>
        <p:nvCxnSpPr>
          <p:cNvPr id="265256" name="AutoShape 40"/>
          <p:cNvCxnSpPr>
            <a:cxnSpLocks noChangeShapeType="1"/>
            <a:stCxn id="265241" idx="2"/>
            <a:endCxn id="265245" idx="0"/>
          </p:cNvCxnSpPr>
          <p:nvPr/>
        </p:nvCxnSpPr>
        <p:spPr bwMode="auto">
          <a:xfrm rot="16200000" flipH="1">
            <a:off x="5731669" y="3407569"/>
            <a:ext cx="538162" cy="2400300"/>
          </a:xfrm>
          <a:prstGeom prst="bentConnector3">
            <a:avLst>
              <a:gd name="adj1" fmla="val 35102"/>
            </a:avLst>
          </a:prstGeom>
          <a:noFill/>
          <a:ln w="38100">
            <a:solidFill>
              <a:srgbClr val="00FF00"/>
            </a:solidFill>
            <a:miter lim="800000"/>
            <a:headEnd/>
            <a:tailEnd type="triangle" w="med" len="med"/>
          </a:ln>
          <a:effectLst/>
        </p:spPr>
      </p:cxnSp>
      <p:cxnSp>
        <p:nvCxnSpPr>
          <p:cNvPr id="265262" name="AutoShape 46"/>
          <p:cNvCxnSpPr>
            <a:cxnSpLocks noChangeShapeType="1"/>
            <a:stCxn id="265220" idx="1"/>
            <a:endCxn id="265243" idx="0"/>
          </p:cNvCxnSpPr>
          <p:nvPr/>
        </p:nvCxnSpPr>
        <p:spPr bwMode="auto">
          <a:xfrm rot="10800000" flipV="1">
            <a:off x="1981200" y="2687638"/>
            <a:ext cx="838200" cy="1655762"/>
          </a:xfrm>
          <a:prstGeom prst="bentConnector2">
            <a:avLst/>
          </a:prstGeom>
          <a:noFill/>
          <a:ln w="38100">
            <a:solidFill>
              <a:srgbClr val="00FF00"/>
            </a:solidFill>
            <a:miter lim="800000"/>
            <a:headEnd/>
            <a:tailEnd type="triangle" w="med" len="med"/>
          </a:ln>
          <a:effectLst/>
        </p:spPr>
      </p:cxnSp>
      <p:sp>
        <p:nvSpPr>
          <p:cNvPr id="265265" name="Line 49"/>
          <p:cNvSpPr>
            <a:spLocks noChangeShapeType="1"/>
          </p:cNvSpPr>
          <p:nvPr/>
        </p:nvSpPr>
        <p:spPr bwMode="auto">
          <a:xfrm>
            <a:off x="7239000" y="5257800"/>
            <a:ext cx="0" cy="381000"/>
          </a:xfrm>
          <a:prstGeom prst="line">
            <a:avLst/>
          </a:prstGeom>
          <a:noFill/>
          <a:ln w="63500" cmpd="dbl">
            <a:solidFill>
              <a:schemeClr val="tx1"/>
            </a:solidFill>
            <a:round/>
            <a:headEnd/>
            <a:tailEnd type="triangle" w="med" len="med"/>
          </a:ln>
          <a:effectLst/>
        </p:spPr>
        <p:txBody>
          <a:bodyPr/>
          <a:lstStyle/>
          <a:p>
            <a:endParaRPr lang="en-US"/>
          </a:p>
        </p:txBody>
      </p:sp>
      <p:sp>
        <p:nvSpPr>
          <p:cNvPr id="265266" name="Line 50"/>
          <p:cNvSpPr>
            <a:spLocks noChangeShapeType="1"/>
          </p:cNvSpPr>
          <p:nvPr/>
        </p:nvSpPr>
        <p:spPr bwMode="auto">
          <a:xfrm>
            <a:off x="1981200" y="4724400"/>
            <a:ext cx="0" cy="1143000"/>
          </a:xfrm>
          <a:prstGeom prst="line">
            <a:avLst/>
          </a:prstGeom>
          <a:noFill/>
          <a:ln w="63500" cmpd="dbl">
            <a:solidFill>
              <a:schemeClr val="tx1"/>
            </a:solidFill>
            <a:round/>
            <a:headEnd/>
            <a:tailEnd type="triangle" w="med" len="med"/>
          </a:ln>
          <a:effectLst/>
        </p:spPr>
        <p:txBody>
          <a:bodyPr/>
          <a:lstStyle/>
          <a:p>
            <a:endParaRPr lang="en-US"/>
          </a:p>
        </p:txBody>
      </p:sp>
      <p:sp>
        <p:nvSpPr>
          <p:cNvPr id="265267" name="Line 51"/>
          <p:cNvSpPr>
            <a:spLocks noChangeShapeType="1"/>
          </p:cNvSpPr>
          <p:nvPr/>
        </p:nvSpPr>
        <p:spPr bwMode="auto">
          <a:xfrm>
            <a:off x="7239000" y="6019800"/>
            <a:ext cx="0" cy="381000"/>
          </a:xfrm>
          <a:prstGeom prst="line">
            <a:avLst/>
          </a:prstGeom>
          <a:noFill/>
          <a:ln w="63500" cmpd="dbl">
            <a:solidFill>
              <a:schemeClr val="tx1"/>
            </a:solidFill>
            <a:round/>
            <a:headEnd/>
            <a:tailEnd type="triangle" w="med" len="med"/>
          </a:ln>
          <a:effectLst/>
        </p:spPr>
        <p:txBody>
          <a:bodyPr/>
          <a:lstStyle/>
          <a:p>
            <a:endParaRPr lang="en-US"/>
          </a:p>
        </p:txBody>
      </p:sp>
      <p:sp>
        <p:nvSpPr>
          <p:cNvPr id="265269" name="Line 53"/>
          <p:cNvSpPr>
            <a:spLocks noChangeShapeType="1"/>
          </p:cNvSpPr>
          <p:nvPr/>
        </p:nvSpPr>
        <p:spPr bwMode="auto">
          <a:xfrm>
            <a:off x="2971800" y="6477000"/>
            <a:ext cx="3200400" cy="0"/>
          </a:xfrm>
          <a:prstGeom prst="line">
            <a:avLst/>
          </a:prstGeom>
          <a:noFill/>
          <a:ln w="63500" cmpd="dbl">
            <a:solidFill>
              <a:schemeClr val="tx1"/>
            </a:solidFill>
            <a:round/>
            <a:headEnd/>
            <a:tailEnd type="triangle" w="med" len="med"/>
          </a:ln>
          <a:effectLst/>
        </p:spPr>
        <p:txBody>
          <a:bodyPr/>
          <a:lstStyle/>
          <a:p>
            <a:endParaRPr lang="en-US"/>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5"/>
          <p:cNvSpPr>
            <a:spLocks noGrp="1"/>
          </p:cNvSpPr>
          <p:nvPr>
            <p:ph type="sldNum" sz="quarter" idx="12"/>
          </p:nvPr>
        </p:nvSpPr>
        <p:spPr/>
        <p:txBody>
          <a:bodyPr/>
          <a:lstStyle/>
          <a:p>
            <a:fld id="{73A8D118-21EF-4E51-A8D4-F0D2A0549648}" type="slidenum">
              <a:rPr lang="en-US"/>
              <a:pPr/>
              <a:t>37</a:t>
            </a:fld>
            <a:endParaRPr lang="en-US"/>
          </a:p>
        </p:txBody>
      </p:sp>
      <p:sp>
        <p:nvSpPr>
          <p:cNvPr id="267266" name="Rectangle 2"/>
          <p:cNvSpPr>
            <a:spLocks noGrp="1" noChangeArrowheads="1"/>
          </p:cNvSpPr>
          <p:nvPr>
            <p:ph type="title"/>
          </p:nvPr>
        </p:nvSpPr>
        <p:spPr>
          <a:xfrm>
            <a:off x="457200" y="152400"/>
            <a:ext cx="8382000" cy="1355725"/>
          </a:xfrm>
        </p:spPr>
        <p:txBody>
          <a:bodyPr>
            <a:normAutofit fontScale="90000"/>
          </a:bodyPr>
          <a:lstStyle/>
          <a:p>
            <a:r>
              <a:rPr lang="en-US" sz="4000" dirty="0" err="1" smtClean="0"/>
              <a:t>Mô</a:t>
            </a:r>
            <a:r>
              <a:rPr lang="en-US" sz="4000" dirty="0" smtClean="0"/>
              <a:t> </a:t>
            </a:r>
            <a:r>
              <a:rPr lang="en-US" sz="4000" dirty="0" err="1" smtClean="0"/>
              <a:t>hình</a:t>
            </a:r>
            <a:r>
              <a:rPr lang="en-US" sz="4000" dirty="0" smtClean="0"/>
              <a:t> </a:t>
            </a:r>
            <a:r>
              <a:rPr lang="en-US" sz="4000" dirty="0" err="1" smtClean="0"/>
              <a:t>kế</a:t>
            </a:r>
            <a:r>
              <a:rPr lang="en-US" sz="4000" dirty="0" smtClean="0"/>
              <a:t> </a:t>
            </a:r>
            <a:r>
              <a:rPr lang="en-US" sz="4000" dirty="0" err="1" smtClean="0"/>
              <a:t>toán</a:t>
            </a:r>
            <a:r>
              <a:rPr lang="en-US" dirty="0"/>
              <a:t/>
            </a:r>
            <a:br>
              <a:rPr lang="en-US" dirty="0"/>
            </a:br>
            <a:r>
              <a:rPr lang="en-US" sz="2800" i="1" dirty="0" err="1" smtClean="0"/>
              <a:t>áp</a:t>
            </a:r>
            <a:r>
              <a:rPr lang="en-US" sz="2800" i="1" dirty="0" smtClean="0"/>
              <a:t> </a:t>
            </a:r>
            <a:r>
              <a:rPr lang="en-US" sz="2800" i="1" dirty="0" err="1" smtClean="0"/>
              <a:t>dụng</a:t>
            </a:r>
            <a:r>
              <a:rPr lang="en-US" sz="2800" i="1" dirty="0" smtClean="0"/>
              <a:t> </a:t>
            </a:r>
            <a:r>
              <a:rPr lang="en-US" sz="2800" i="1" dirty="0" err="1" smtClean="0"/>
              <a:t>hình</a:t>
            </a:r>
            <a:r>
              <a:rPr lang="en-US" sz="2800" i="1" dirty="0" smtClean="0"/>
              <a:t> </a:t>
            </a:r>
            <a:r>
              <a:rPr lang="en-US" sz="2800" i="1" dirty="0" err="1" smtClean="0"/>
              <a:t>thức</a:t>
            </a:r>
            <a:r>
              <a:rPr lang="en-US" sz="2800" i="1" dirty="0" smtClean="0"/>
              <a:t> </a:t>
            </a:r>
            <a:r>
              <a:rPr lang="en-US" sz="2800" i="1" dirty="0" err="1" smtClean="0"/>
              <a:t>tổ</a:t>
            </a:r>
            <a:r>
              <a:rPr lang="en-US" sz="2800" i="1" dirty="0" smtClean="0"/>
              <a:t> </a:t>
            </a:r>
            <a:r>
              <a:rPr lang="en-US" sz="2800" i="1" dirty="0" err="1" smtClean="0"/>
              <a:t>chức</a:t>
            </a:r>
            <a:r>
              <a:rPr lang="en-US" sz="2800" i="1" dirty="0" smtClean="0"/>
              <a:t> </a:t>
            </a:r>
            <a:r>
              <a:rPr lang="en-US" sz="2800" i="1" dirty="0" err="1" smtClean="0"/>
              <a:t>công</a:t>
            </a:r>
            <a:r>
              <a:rPr lang="en-US" sz="2800" i="1" dirty="0" smtClean="0"/>
              <a:t> </a:t>
            </a:r>
            <a:r>
              <a:rPr lang="en-US" sz="2800" i="1" dirty="0" err="1" smtClean="0"/>
              <a:t>tác</a:t>
            </a:r>
            <a:r>
              <a:rPr lang="en-US" sz="2800" i="1" dirty="0" smtClean="0"/>
              <a:t> </a:t>
            </a:r>
            <a:r>
              <a:rPr lang="en-US" sz="2800" i="1" dirty="0" err="1" smtClean="0"/>
              <a:t>kế</a:t>
            </a:r>
            <a:r>
              <a:rPr lang="en-US" sz="2800" i="1" dirty="0" smtClean="0"/>
              <a:t> </a:t>
            </a:r>
            <a:r>
              <a:rPr lang="en-US" sz="2800" i="1" dirty="0" err="1" smtClean="0"/>
              <a:t>toán</a:t>
            </a:r>
            <a:r>
              <a:rPr lang="en-US" sz="2800" i="1" dirty="0" smtClean="0"/>
              <a:t> </a:t>
            </a:r>
            <a:r>
              <a:rPr lang="en-US" sz="2800" i="1" dirty="0" err="1" smtClean="0"/>
              <a:t>tập</a:t>
            </a:r>
            <a:r>
              <a:rPr lang="en-US" sz="2800" i="1" dirty="0" smtClean="0"/>
              <a:t> </a:t>
            </a:r>
            <a:r>
              <a:rPr lang="en-US" sz="2800" i="1" dirty="0" err="1" smtClean="0"/>
              <a:t>trung</a:t>
            </a:r>
            <a:endParaRPr lang="en-US" sz="2800" i="1" dirty="0"/>
          </a:p>
        </p:txBody>
      </p:sp>
      <p:sp>
        <p:nvSpPr>
          <p:cNvPr id="267282" name="Line 18"/>
          <p:cNvSpPr>
            <a:spLocks noChangeShapeType="1"/>
          </p:cNvSpPr>
          <p:nvPr/>
        </p:nvSpPr>
        <p:spPr bwMode="auto">
          <a:xfrm flipV="1">
            <a:off x="1371600" y="4038600"/>
            <a:ext cx="0" cy="0"/>
          </a:xfrm>
          <a:prstGeom prst="line">
            <a:avLst/>
          </a:prstGeom>
          <a:noFill/>
          <a:ln w="9525">
            <a:solidFill>
              <a:schemeClr val="tx1"/>
            </a:solidFill>
            <a:round/>
            <a:headEnd/>
            <a:tailEnd/>
          </a:ln>
          <a:effectLst/>
        </p:spPr>
        <p:txBody>
          <a:bodyPr/>
          <a:lstStyle/>
          <a:p>
            <a:endParaRPr lang="en-US"/>
          </a:p>
        </p:txBody>
      </p:sp>
      <p:sp>
        <p:nvSpPr>
          <p:cNvPr id="267275" name="Line 11"/>
          <p:cNvSpPr>
            <a:spLocks noChangeShapeType="1"/>
          </p:cNvSpPr>
          <p:nvPr/>
        </p:nvSpPr>
        <p:spPr bwMode="auto">
          <a:xfrm>
            <a:off x="4267200" y="2590800"/>
            <a:ext cx="0" cy="2559050"/>
          </a:xfrm>
          <a:prstGeom prst="line">
            <a:avLst/>
          </a:prstGeom>
          <a:noFill/>
          <a:ln w="9525">
            <a:solidFill>
              <a:schemeClr val="tx1"/>
            </a:solidFill>
            <a:round/>
            <a:headEnd/>
            <a:tailEnd type="triangle" w="med" len="med"/>
          </a:ln>
          <a:effectLst/>
        </p:spPr>
        <p:txBody>
          <a:bodyPr/>
          <a:lstStyle/>
          <a:p>
            <a:endParaRPr lang="en-US"/>
          </a:p>
        </p:txBody>
      </p:sp>
      <p:sp>
        <p:nvSpPr>
          <p:cNvPr id="267288" name="Line 24"/>
          <p:cNvSpPr>
            <a:spLocks noChangeShapeType="1"/>
          </p:cNvSpPr>
          <p:nvPr/>
        </p:nvSpPr>
        <p:spPr bwMode="auto">
          <a:xfrm>
            <a:off x="1524000" y="3124200"/>
            <a:ext cx="0" cy="660400"/>
          </a:xfrm>
          <a:prstGeom prst="line">
            <a:avLst/>
          </a:prstGeom>
          <a:noFill/>
          <a:ln w="9525">
            <a:solidFill>
              <a:schemeClr val="tx1"/>
            </a:solidFill>
            <a:round/>
            <a:headEnd/>
            <a:tailEnd type="triangle" w="med" len="med"/>
          </a:ln>
          <a:effectLst/>
        </p:spPr>
        <p:txBody>
          <a:bodyPr/>
          <a:lstStyle/>
          <a:p>
            <a:endParaRPr lang="en-US"/>
          </a:p>
        </p:txBody>
      </p:sp>
      <p:sp>
        <p:nvSpPr>
          <p:cNvPr id="267296" name="Line 32"/>
          <p:cNvSpPr>
            <a:spLocks noChangeShapeType="1"/>
          </p:cNvSpPr>
          <p:nvPr/>
        </p:nvSpPr>
        <p:spPr bwMode="auto">
          <a:xfrm>
            <a:off x="7010400" y="3200400"/>
            <a:ext cx="0" cy="660400"/>
          </a:xfrm>
          <a:prstGeom prst="line">
            <a:avLst/>
          </a:prstGeom>
          <a:noFill/>
          <a:ln w="9525">
            <a:solidFill>
              <a:schemeClr val="tx1"/>
            </a:solidFill>
            <a:round/>
            <a:headEnd/>
            <a:tailEnd type="triangle" w="med" len="med"/>
          </a:ln>
          <a:effectLst/>
        </p:spPr>
        <p:txBody>
          <a:bodyPr/>
          <a:lstStyle/>
          <a:p>
            <a:endParaRPr lang="en-US"/>
          </a:p>
        </p:txBody>
      </p:sp>
      <p:grpSp>
        <p:nvGrpSpPr>
          <p:cNvPr id="27" name="Group 26"/>
          <p:cNvGrpSpPr/>
          <p:nvPr/>
        </p:nvGrpSpPr>
        <p:grpSpPr>
          <a:xfrm>
            <a:off x="533400" y="2057400"/>
            <a:ext cx="8077200" cy="3467100"/>
            <a:chOff x="1066800" y="2476500"/>
            <a:chExt cx="8077200" cy="3467100"/>
          </a:xfrm>
        </p:grpSpPr>
        <p:sp>
          <p:nvSpPr>
            <p:cNvPr id="267268" name="Rectangle 4"/>
            <p:cNvSpPr>
              <a:spLocks noChangeArrowheads="1"/>
            </p:cNvSpPr>
            <p:nvPr/>
          </p:nvSpPr>
          <p:spPr bwMode="auto">
            <a:xfrm>
              <a:off x="3048000" y="2476500"/>
              <a:ext cx="3581400" cy="495300"/>
            </a:xfrm>
            <a:prstGeom prst="rect">
              <a:avLst/>
            </a:prstGeom>
            <a:solidFill>
              <a:schemeClr val="accent1"/>
            </a:solidFill>
            <a:ln w="9525">
              <a:solidFill>
                <a:schemeClr val="tx1"/>
              </a:solidFill>
              <a:miter lim="800000"/>
              <a:headEnd/>
              <a:tailEnd/>
            </a:ln>
            <a:effectLst/>
          </p:spPr>
          <p:txBody>
            <a:bodyPr wrap="none" anchor="ctr"/>
            <a:lstStyle/>
            <a:p>
              <a:r>
                <a:rPr lang="en-US">
                  <a:solidFill>
                    <a:srgbClr val="000000"/>
                  </a:solidFill>
                </a:rPr>
                <a:t>Kế toán trưởng</a:t>
              </a:r>
            </a:p>
          </p:txBody>
        </p:sp>
        <p:sp>
          <p:nvSpPr>
            <p:cNvPr id="267269" name="Rectangle 5"/>
            <p:cNvSpPr>
              <a:spLocks noChangeArrowheads="1"/>
            </p:cNvSpPr>
            <p:nvPr/>
          </p:nvSpPr>
          <p:spPr bwMode="auto">
            <a:xfrm>
              <a:off x="6858000" y="4210050"/>
              <a:ext cx="2286000" cy="412750"/>
            </a:xfrm>
            <a:prstGeom prst="rect">
              <a:avLst/>
            </a:prstGeom>
            <a:solidFill>
              <a:schemeClr val="accent1"/>
            </a:solidFill>
            <a:ln w="9525">
              <a:solidFill>
                <a:schemeClr val="tx1"/>
              </a:solidFill>
              <a:miter lim="800000"/>
              <a:headEnd/>
              <a:tailEnd/>
            </a:ln>
            <a:effectLst/>
          </p:spPr>
          <p:txBody>
            <a:bodyPr wrap="none" anchor="ctr"/>
            <a:lstStyle/>
            <a:p>
              <a:r>
                <a:rPr lang="en-US">
                  <a:solidFill>
                    <a:srgbClr val="000000"/>
                  </a:solidFill>
                </a:rPr>
                <a:t>Bộ phận KT Tổng hợp</a:t>
              </a:r>
            </a:p>
          </p:txBody>
        </p:sp>
        <p:sp>
          <p:nvSpPr>
            <p:cNvPr id="267270" name="Rectangle 6"/>
            <p:cNvSpPr>
              <a:spLocks noChangeArrowheads="1"/>
            </p:cNvSpPr>
            <p:nvPr/>
          </p:nvSpPr>
          <p:spPr bwMode="auto">
            <a:xfrm>
              <a:off x="4953000" y="4210050"/>
              <a:ext cx="1600200" cy="412750"/>
            </a:xfrm>
            <a:prstGeom prst="rect">
              <a:avLst/>
            </a:prstGeom>
            <a:solidFill>
              <a:schemeClr val="accent1"/>
            </a:solidFill>
            <a:ln w="9525">
              <a:solidFill>
                <a:schemeClr val="tx1"/>
              </a:solidFill>
              <a:miter lim="800000"/>
              <a:headEnd/>
              <a:tailEnd/>
            </a:ln>
            <a:effectLst/>
          </p:spPr>
          <p:txBody>
            <a:bodyPr wrap="none" anchor="ctr"/>
            <a:lstStyle/>
            <a:p>
              <a:r>
                <a:rPr lang="en-US">
                  <a:solidFill>
                    <a:srgbClr val="000000"/>
                  </a:solidFill>
                </a:rPr>
                <a:t>Bộ phận KT</a:t>
              </a:r>
            </a:p>
          </p:txBody>
        </p:sp>
        <p:sp>
          <p:nvSpPr>
            <p:cNvPr id="267271" name="Rectangle 7"/>
            <p:cNvSpPr>
              <a:spLocks noChangeArrowheads="1"/>
            </p:cNvSpPr>
            <p:nvPr/>
          </p:nvSpPr>
          <p:spPr bwMode="auto">
            <a:xfrm>
              <a:off x="2895600" y="4210050"/>
              <a:ext cx="1600200" cy="412750"/>
            </a:xfrm>
            <a:prstGeom prst="rect">
              <a:avLst/>
            </a:prstGeom>
            <a:solidFill>
              <a:schemeClr val="accent1"/>
            </a:solidFill>
            <a:ln w="9525">
              <a:solidFill>
                <a:schemeClr val="tx1"/>
              </a:solidFill>
              <a:miter lim="800000"/>
              <a:headEnd/>
              <a:tailEnd/>
            </a:ln>
            <a:effectLst/>
          </p:spPr>
          <p:txBody>
            <a:bodyPr wrap="none" anchor="ctr"/>
            <a:lstStyle/>
            <a:p>
              <a:r>
                <a:rPr lang="en-US">
                  <a:solidFill>
                    <a:srgbClr val="000000"/>
                  </a:solidFill>
                </a:rPr>
                <a:t>Bộ phận KT</a:t>
              </a:r>
            </a:p>
          </p:txBody>
        </p:sp>
        <p:sp>
          <p:nvSpPr>
            <p:cNvPr id="267272" name="Rectangle 8"/>
            <p:cNvSpPr>
              <a:spLocks noChangeArrowheads="1"/>
            </p:cNvSpPr>
            <p:nvPr/>
          </p:nvSpPr>
          <p:spPr bwMode="auto">
            <a:xfrm>
              <a:off x="1066800" y="4210050"/>
              <a:ext cx="1447800" cy="412750"/>
            </a:xfrm>
            <a:prstGeom prst="rect">
              <a:avLst/>
            </a:prstGeom>
            <a:solidFill>
              <a:schemeClr val="accent1"/>
            </a:solidFill>
            <a:ln w="9525">
              <a:solidFill>
                <a:schemeClr val="tx1"/>
              </a:solidFill>
              <a:miter lim="800000"/>
              <a:headEnd/>
              <a:tailEnd/>
            </a:ln>
            <a:effectLst/>
          </p:spPr>
          <p:txBody>
            <a:bodyPr wrap="none" anchor="ctr"/>
            <a:lstStyle/>
            <a:p>
              <a:r>
                <a:rPr lang="en-US">
                  <a:solidFill>
                    <a:srgbClr val="000000"/>
                  </a:solidFill>
                </a:rPr>
                <a:t>Bộ phận KT</a:t>
              </a:r>
            </a:p>
          </p:txBody>
        </p:sp>
        <p:sp>
          <p:nvSpPr>
            <p:cNvPr id="267273" name="Rectangle 9"/>
            <p:cNvSpPr>
              <a:spLocks noChangeArrowheads="1"/>
            </p:cNvSpPr>
            <p:nvPr/>
          </p:nvSpPr>
          <p:spPr bwMode="auto">
            <a:xfrm>
              <a:off x="3276600" y="5530850"/>
              <a:ext cx="3352800" cy="412750"/>
            </a:xfrm>
            <a:prstGeom prst="rect">
              <a:avLst/>
            </a:prstGeom>
            <a:solidFill>
              <a:schemeClr val="accent1"/>
            </a:solidFill>
            <a:ln w="9525">
              <a:solidFill>
                <a:schemeClr val="tx1"/>
              </a:solidFill>
              <a:miter lim="800000"/>
              <a:headEnd/>
              <a:tailEnd/>
            </a:ln>
            <a:effectLst/>
          </p:spPr>
          <p:txBody>
            <a:bodyPr wrap="none" anchor="ctr"/>
            <a:lstStyle/>
            <a:p>
              <a:r>
                <a:rPr lang="en-US">
                  <a:solidFill>
                    <a:srgbClr val="000000"/>
                  </a:solidFill>
                </a:rPr>
                <a:t>Các nhân viên KT ở các ĐV phụ</a:t>
              </a:r>
            </a:p>
          </p:txBody>
        </p:sp>
        <p:sp>
          <p:nvSpPr>
            <p:cNvPr id="267286" name="Line 22"/>
            <p:cNvSpPr>
              <a:spLocks noChangeShapeType="1"/>
            </p:cNvSpPr>
            <p:nvPr/>
          </p:nvSpPr>
          <p:spPr bwMode="auto">
            <a:xfrm>
              <a:off x="2057400" y="3563938"/>
              <a:ext cx="2743200" cy="0"/>
            </a:xfrm>
            <a:prstGeom prst="line">
              <a:avLst/>
            </a:prstGeom>
            <a:noFill/>
            <a:ln w="9525">
              <a:solidFill>
                <a:schemeClr val="tx1"/>
              </a:solidFill>
              <a:round/>
              <a:headEnd/>
              <a:tailEnd/>
            </a:ln>
            <a:effectLst/>
          </p:spPr>
          <p:txBody>
            <a:bodyPr/>
            <a:lstStyle/>
            <a:p>
              <a:endParaRPr lang="en-US"/>
            </a:p>
          </p:txBody>
        </p:sp>
        <p:sp>
          <p:nvSpPr>
            <p:cNvPr id="267287" name="Line 23"/>
            <p:cNvSpPr>
              <a:spLocks noChangeShapeType="1"/>
            </p:cNvSpPr>
            <p:nvPr/>
          </p:nvSpPr>
          <p:spPr bwMode="auto">
            <a:xfrm>
              <a:off x="4724400" y="3563938"/>
              <a:ext cx="2819400" cy="0"/>
            </a:xfrm>
            <a:prstGeom prst="line">
              <a:avLst/>
            </a:prstGeom>
            <a:noFill/>
            <a:ln w="9525">
              <a:solidFill>
                <a:schemeClr val="tx1"/>
              </a:solidFill>
              <a:round/>
              <a:headEnd/>
              <a:tailEnd/>
            </a:ln>
            <a:effectLst/>
          </p:spPr>
          <p:txBody>
            <a:bodyPr/>
            <a:lstStyle/>
            <a:p>
              <a:endParaRPr lang="en-US"/>
            </a:p>
          </p:txBody>
        </p:sp>
        <p:sp>
          <p:nvSpPr>
            <p:cNvPr id="267294" name="Line 30"/>
            <p:cNvSpPr>
              <a:spLocks noChangeShapeType="1"/>
            </p:cNvSpPr>
            <p:nvPr/>
          </p:nvSpPr>
          <p:spPr bwMode="auto">
            <a:xfrm>
              <a:off x="3657600" y="3549650"/>
              <a:ext cx="0" cy="660400"/>
            </a:xfrm>
            <a:prstGeom prst="line">
              <a:avLst/>
            </a:prstGeom>
            <a:noFill/>
            <a:ln w="9525">
              <a:solidFill>
                <a:schemeClr val="tx1"/>
              </a:solidFill>
              <a:round/>
              <a:headEnd/>
              <a:tailEnd type="triangle" w="med" len="med"/>
            </a:ln>
            <a:effectLst/>
          </p:spPr>
          <p:txBody>
            <a:bodyPr/>
            <a:lstStyle/>
            <a:p>
              <a:endParaRPr lang="en-US"/>
            </a:p>
          </p:txBody>
        </p:sp>
        <p:sp>
          <p:nvSpPr>
            <p:cNvPr id="267295" name="Line 31"/>
            <p:cNvSpPr>
              <a:spLocks noChangeShapeType="1"/>
            </p:cNvSpPr>
            <p:nvPr/>
          </p:nvSpPr>
          <p:spPr bwMode="auto">
            <a:xfrm>
              <a:off x="5562600" y="3549650"/>
              <a:ext cx="0" cy="660400"/>
            </a:xfrm>
            <a:prstGeom prst="line">
              <a:avLst/>
            </a:prstGeom>
            <a:noFill/>
            <a:ln w="9525">
              <a:solidFill>
                <a:schemeClr val="tx1"/>
              </a:solidFill>
              <a:round/>
              <a:headEnd/>
              <a:tailEnd type="triangle" w="med" len="med"/>
            </a:ln>
            <a:effectLst/>
          </p:spPr>
          <p:txBody>
            <a:bodyPr/>
            <a:lstStyle/>
            <a:p>
              <a:endParaRPr lang="en-US"/>
            </a:p>
          </p:txBody>
        </p:sp>
        <p:sp>
          <p:nvSpPr>
            <p:cNvPr id="267297" name="Line 33"/>
            <p:cNvSpPr>
              <a:spLocks noChangeShapeType="1"/>
            </p:cNvSpPr>
            <p:nvPr/>
          </p:nvSpPr>
          <p:spPr bwMode="auto">
            <a:xfrm flipV="1">
              <a:off x="3810000" y="4608513"/>
              <a:ext cx="0" cy="908050"/>
            </a:xfrm>
            <a:prstGeom prst="line">
              <a:avLst/>
            </a:prstGeom>
            <a:noFill/>
            <a:ln w="15875">
              <a:solidFill>
                <a:schemeClr val="tx1"/>
              </a:solidFill>
              <a:prstDash val="dash"/>
              <a:round/>
              <a:headEnd/>
              <a:tailEnd type="triangle" w="med" len="med"/>
            </a:ln>
            <a:effectLst/>
          </p:spPr>
          <p:txBody>
            <a:bodyPr/>
            <a:lstStyle/>
            <a:p>
              <a:endParaRPr lang="en-US"/>
            </a:p>
          </p:txBody>
        </p:sp>
        <p:sp>
          <p:nvSpPr>
            <p:cNvPr id="267298" name="Line 34"/>
            <p:cNvSpPr>
              <a:spLocks noChangeShapeType="1"/>
            </p:cNvSpPr>
            <p:nvPr/>
          </p:nvSpPr>
          <p:spPr bwMode="auto">
            <a:xfrm flipV="1">
              <a:off x="5715000" y="4608513"/>
              <a:ext cx="0" cy="908050"/>
            </a:xfrm>
            <a:prstGeom prst="line">
              <a:avLst/>
            </a:prstGeom>
            <a:noFill/>
            <a:ln w="19050">
              <a:solidFill>
                <a:schemeClr val="tx1"/>
              </a:solidFill>
              <a:prstDash val="dash"/>
              <a:round/>
              <a:headEnd/>
              <a:tailEnd type="triangle" w="med" len="med"/>
            </a:ln>
            <a:effectLst/>
          </p:spPr>
          <p:txBody>
            <a:bodyPr/>
            <a:lstStyle/>
            <a:p>
              <a:endParaRPr lang="en-US"/>
            </a:p>
          </p:txBody>
        </p:sp>
        <p:sp>
          <p:nvSpPr>
            <p:cNvPr id="267301" name="Line 37"/>
            <p:cNvSpPr>
              <a:spLocks noChangeShapeType="1"/>
            </p:cNvSpPr>
            <p:nvPr/>
          </p:nvSpPr>
          <p:spPr bwMode="auto">
            <a:xfrm flipH="1">
              <a:off x="2057400" y="5710238"/>
              <a:ext cx="1219200" cy="0"/>
            </a:xfrm>
            <a:prstGeom prst="line">
              <a:avLst/>
            </a:prstGeom>
            <a:noFill/>
            <a:ln w="12700">
              <a:solidFill>
                <a:schemeClr val="tx1"/>
              </a:solidFill>
              <a:prstDash val="dash"/>
              <a:round/>
              <a:headEnd/>
              <a:tailEnd/>
            </a:ln>
            <a:effectLst/>
          </p:spPr>
          <p:txBody>
            <a:bodyPr/>
            <a:lstStyle/>
            <a:p>
              <a:endParaRPr lang="en-US"/>
            </a:p>
          </p:txBody>
        </p:sp>
        <p:sp>
          <p:nvSpPr>
            <p:cNvPr id="267302" name="Line 38"/>
            <p:cNvSpPr>
              <a:spLocks noChangeShapeType="1"/>
            </p:cNvSpPr>
            <p:nvPr/>
          </p:nvSpPr>
          <p:spPr bwMode="auto">
            <a:xfrm flipV="1">
              <a:off x="2057400" y="4637088"/>
              <a:ext cx="0" cy="1073150"/>
            </a:xfrm>
            <a:prstGeom prst="line">
              <a:avLst/>
            </a:prstGeom>
            <a:noFill/>
            <a:ln w="12700">
              <a:solidFill>
                <a:schemeClr val="tx1"/>
              </a:solidFill>
              <a:prstDash val="dash"/>
              <a:round/>
              <a:headEnd/>
              <a:tailEnd type="triangle" w="med" len="med"/>
            </a:ln>
            <a:effectLst/>
          </p:spPr>
          <p:txBody>
            <a:bodyPr/>
            <a:lstStyle/>
            <a:p>
              <a:endParaRPr lang="en-US"/>
            </a:p>
          </p:txBody>
        </p:sp>
        <p:sp>
          <p:nvSpPr>
            <p:cNvPr id="267304" name="Line 40"/>
            <p:cNvSpPr>
              <a:spLocks noChangeShapeType="1"/>
            </p:cNvSpPr>
            <p:nvPr/>
          </p:nvSpPr>
          <p:spPr bwMode="auto">
            <a:xfrm>
              <a:off x="6629400" y="5710238"/>
              <a:ext cx="1371600" cy="0"/>
            </a:xfrm>
            <a:prstGeom prst="line">
              <a:avLst/>
            </a:prstGeom>
            <a:noFill/>
            <a:ln w="12700">
              <a:solidFill>
                <a:schemeClr val="tx1"/>
              </a:solidFill>
              <a:prstDash val="dash"/>
              <a:round/>
              <a:headEnd/>
              <a:tailEnd/>
            </a:ln>
            <a:effectLst/>
          </p:spPr>
          <p:txBody>
            <a:bodyPr/>
            <a:lstStyle/>
            <a:p>
              <a:endParaRPr lang="en-US"/>
            </a:p>
          </p:txBody>
        </p:sp>
        <p:sp>
          <p:nvSpPr>
            <p:cNvPr id="267305" name="Line 41"/>
            <p:cNvSpPr>
              <a:spLocks noChangeShapeType="1"/>
            </p:cNvSpPr>
            <p:nvPr/>
          </p:nvSpPr>
          <p:spPr bwMode="auto">
            <a:xfrm flipV="1">
              <a:off x="8001000" y="4595813"/>
              <a:ext cx="0" cy="1073150"/>
            </a:xfrm>
            <a:prstGeom prst="line">
              <a:avLst/>
            </a:prstGeom>
            <a:noFill/>
            <a:ln w="12700">
              <a:solidFill>
                <a:schemeClr val="tx1"/>
              </a:solidFill>
              <a:prstDash val="dash"/>
              <a:round/>
              <a:headEnd/>
              <a:tailEnd type="triangle" w="med" len="med"/>
            </a:ln>
            <a:effectLst/>
          </p:spPr>
          <p:txBody>
            <a:bodyPr/>
            <a:lstStyle/>
            <a:p>
              <a:endParaRPr lang="en-US"/>
            </a:p>
          </p:txBody>
        </p:sp>
      </p:gr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0A7F7CCB-B5F1-4E39-BCCB-206A16E71574}" type="slidenum">
              <a:rPr lang="en-US"/>
              <a:pPr/>
              <a:t>38</a:t>
            </a:fld>
            <a:endParaRPr lang="en-US"/>
          </a:p>
        </p:txBody>
      </p:sp>
      <p:sp>
        <p:nvSpPr>
          <p:cNvPr id="268291" name="Rectangle 3"/>
          <p:cNvSpPr>
            <a:spLocks noGrp="1" noChangeArrowheads="1"/>
          </p:cNvSpPr>
          <p:nvPr>
            <p:ph type="body" sz="half" idx="1"/>
          </p:nvPr>
        </p:nvSpPr>
        <p:spPr/>
        <p:txBody>
          <a:bodyPr/>
          <a:lstStyle/>
          <a:p>
            <a:endParaRPr lang="en-US" sz="2800"/>
          </a:p>
          <a:p>
            <a:endParaRPr lang="en-US" sz="2800"/>
          </a:p>
        </p:txBody>
      </p:sp>
      <p:graphicFrame>
        <p:nvGraphicFramePr>
          <p:cNvPr id="268293" name="Organization Chart 5"/>
          <p:cNvGraphicFramePr>
            <a:graphicFrameLocks/>
          </p:cNvGraphicFramePr>
          <p:nvPr>
            <p:ph sz="half" idx="2"/>
          </p:nvPr>
        </p:nvGraphicFramePr>
        <p:xfrm>
          <a:off x="609600" y="1752600"/>
          <a:ext cx="8229600" cy="4876800"/>
        </p:xfrm>
        <a:graphic>
          <a:graphicData uri="http://schemas.openxmlformats.org/drawingml/2006/compatibility">
            <com:legacyDrawing xmlns:com="http://schemas.openxmlformats.org/drawingml/2006/compatibility" spid="_x0000_s55298"/>
          </a:graphicData>
        </a:graphic>
      </p:graphicFrame>
      <p:sp>
        <p:nvSpPr>
          <p:cNvPr id="8" name="Rectangle 2"/>
          <p:cNvSpPr>
            <a:spLocks noGrp="1" noChangeArrowheads="1"/>
          </p:cNvSpPr>
          <p:nvPr>
            <p:ph type="title"/>
          </p:nvPr>
        </p:nvSpPr>
        <p:spPr>
          <a:xfrm>
            <a:off x="533400" y="228600"/>
            <a:ext cx="8382000" cy="1355725"/>
          </a:xfrm>
        </p:spPr>
        <p:txBody>
          <a:bodyPr>
            <a:normAutofit fontScale="90000"/>
          </a:bodyPr>
          <a:lstStyle/>
          <a:p>
            <a:r>
              <a:rPr lang="en-US" sz="4000" dirty="0" err="1" smtClean="0"/>
              <a:t>Mô</a:t>
            </a:r>
            <a:r>
              <a:rPr lang="en-US" sz="4000" dirty="0" smtClean="0"/>
              <a:t> </a:t>
            </a:r>
            <a:r>
              <a:rPr lang="en-US" sz="4000" dirty="0" err="1" smtClean="0"/>
              <a:t>hình</a:t>
            </a:r>
            <a:r>
              <a:rPr lang="en-US" sz="4000" dirty="0" smtClean="0"/>
              <a:t> </a:t>
            </a:r>
            <a:r>
              <a:rPr lang="en-US" sz="4000" dirty="0" err="1" smtClean="0"/>
              <a:t>kế</a:t>
            </a:r>
            <a:r>
              <a:rPr lang="en-US" sz="4000" dirty="0" smtClean="0"/>
              <a:t> </a:t>
            </a:r>
            <a:r>
              <a:rPr lang="en-US" sz="4000" dirty="0" err="1" smtClean="0"/>
              <a:t>toán</a:t>
            </a:r>
            <a:r>
              <a:rPr lang="en-US" dirty="0"/>
              <a:t/>
            </a:r>
            <a:br>
              <a:rPr lang="en-US" dirty="0"/>
            </a:br>
            <a:r>
              <a:rPr lang="en-US" sz="2800" i="1" dirty="0" err="1" smtClean="0"/>
              <a:t>áp</a:t>
            </a:r>
            <a:r>
              <a:rPr lang="en-US" sz="2800" i="1" dirty="0" smtClean="0"/>
              <a:t> </a:t>
            </a:r>
            <a:r>
              <a:rPr lang="en-US" sz="2800" i="1" dirty="0" err="1" smtClean="0"/>
              <a:t>dụng</a:t>
            </a:r>
            <a:r>
              <a:rPr lang="en-US" sz="2800" i="1" dirty="0" smtClean="0"/>
              <a:t> </a:t>
            </a:r>
            <a:r>
              <a:rPr lang="en-US" sz="2800" i="1" dirty="0" err="1" smtClean="0"/>
              <a:t>hình</a:t>
            </a:r>
            <a:r>
              <a:rPr lang="en-US" sz="2800" i="1" dirty="0" smtClean="0"/>
              <a:t> </a:t>
            </a:r>
            <a:r>
              <a:rPr lang="en-US" sz="2800" i="1" dirty="0" err="1" smtClean="0"/>
              <a:t>thức</a:t>
            </a:r>
            <a:r>
              <a:rPr lang="en-US" sz="2800" i="1" dirty="0" smtClean="0"/>
              <a:t> </a:t>
            </a:r>
            <a:r>
              <a:rPr lang="en-US" sz="2800" i="1" dirty="0" err="1" smtClean="0"/>
              <a:t>tổ</a:t>
            </a:r>
            <a:r>
              <a:rPr lang="en-US" sz="2800" i="1" dirty="0" smtClean="0"/>
              <a:t> </a:t>
            </a:r>
            <a:r>
              <a:rPr lang="en-US" sz="2800" i="1" dirty="0" err="1" smtClean="0"/>
              <a:t>chức</a:t>
            </a:r>
            <a:r>
              <a:rPr lang="en-US" sz="2800" i="1" dirty="0" smtClean="0"/>
              <a:t> </a:t>
            </a:r>
            <a:r>
              <a:rPr lang="en-US" sz="2800" i="1" dirty="0" err="1" smtClean="0"/>
              <a:t>công</a:t>
            </a:r>
            <a:r>
              <a:rPr lang="en-US" sz="2800" i="1" dirty="0" smtClean="0"/>
              <a:t> </a:t>
            </a:r>
            <a:r>
              <a:rPr lang="en-US" sz="2800" i="1" dirty="0" err="1" smtClean="0"/>
              <a:t>tác</a:t>
            </a:r>
            <a:r>
              <a:rPr lang="en-US" sz="2800" i="1" dirty="0" smtClean="0"/>
              <a:t> </a:t>
            </a:r>
            <a:r>
              <a:rPr lang="en-US" sz="2800" i="1" dirty="0" err="1" smtClean="0"/>
              <a:t>kế</a:t>
            </a:r>
            <a:r>
              <a:rPr lang="en-US" sz="2800" i="1" dirty="0" smtClean="0"/>
              <a:t> </a:t>
            </a:r>
            <a:r>
              <a:rPr lang="en-US" sz="2800" i="1" dirty="0" err="1" smtClean="0"/>
              <a:t>toán</a:t>
            </a:r>
            <a:r>
              <a:rPr lang="en-US" sz="2800" i="1" dirty="0" smtClean="0"/>
              <a:t> </a:t>
            </a:r>
            <a:r>
              <a:rPr lang="en-US" sz="2800" i="1" dirty="0" err="1" smtClean="0"/>
              <a:t>phân</a:t>
            </a:r>
            <a:r>
              <a:rPr lang="en-US" sz="2800" i="1" dirty="0" smtClean="0"/>
              <a:t> </a:t>
            </a:r>
            <a:r>
              <a:rPr lang="en-US" sz="2800" i="1" dirty="0" err="1" smtClean="0"/>
              <a:t>tán</a:t>
            </a:r>
            <a:endParaRPr lang="en-US" sz="2800" i="1" dirty="0"/>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6"/>
          <p:cNvSpPr>
            <a:spLocks noGrp="1"/>
          </p:cNvSpPr>
          <p:nvPr>
            <p:ph type="sldNum" sz="quarter" idx="12"/>
          </p:nvPr>
        </p:nvSpPr>
        <p:spPr/>
        <p:txBody>
          <a:bodyPr/>
          <a:lstStyle/>
          <a:p>
            <a:fld id="{96B6A589-F722-4280-A272-27062388A1D0}" type="slidenum">
              <a:rPr lang="en-US"/>
              <a:pPr/>
              <a:t>39</a:t>
            </a:fld>
            <a:endParaRPr lang="en-US"/>
          </a:p>
        </p:txBody>
      </p:sp>
      <p:sp>
        <p:nvSpPr>
          <p:cNvPr id="330754" name="Rectangle 2"/>
          <p:cNvSpPr>
            <a:spLocks noGrp="1" noChangeArrowheads="1"/>
          </p:cNvSpPr>
          <p:nvPr>
            <p:ph type="title"/>
          </p:nvPr>
        </p:nvSpPr>
        <p:spPr>
          <a:xfrm>
            <a:off x="381000" y="0"/>
            <a:ext cx="8382000" cy="1736725"/>
          </a:xfrm>
        </p:spPr>
        <p:txBody>
          <a:bodyPr>
            <a:noAutofit/>
          </a:bodyPr>
          <a:lstStyle/>
          <a:p>
            <a:r>
              <a:rPr lang="en-US" sz="4400" dirty="0" err="1" smtClean="0"/>
              <a:t>Mô</a:t>
            </a:r>
            <a:r>
              <a:rPr lang="en-US" sz="4400" dirty="0" smtClean="0"/>
              <a:t> </a:t>
            </a:r>
            <a:r>
              <a:rPr lang="en-US" sz="4400" dirty="0" err="1" smtClean="0"/>
              <a:t>hình</a:t>
            </a:r>
            <a:r>
              <a:rPr lang="en-US" sz="4400" dirty="0" smtClean="0"/>
              <a:t> </a:t>
            </a:r>
            <a:r>
              <a:rPr lang="en-US" sz="4400" dirty="0" err="1" smtClean="0"/>
              <a:t>kế</a:t>
            </a:r>
            <a:r>
              <a:rPr lang="en-US" sz="4400" dirty="0" smtClean="0"/>
              <a:t> </a:t>
            </a:r>
            <a:r>
              <a:rPr lang="en-US" sz="4400" dirty="0" err="1" smtClean="0"/>
              <a:t>toán</a:t>
            </a:r>
            <a:r>
              <a:rPr lang="en-US" sz="2800" dirty="0" smtClean="0"/>
              <a:t/>
            </a:r>
            <a:br>
              <a:rPr lang="en-US" sz="2800" dirty="0" smtClean="0"/>
            </a:br>
            <a:r>
              <a:rPr lang="en-US" sz="2800" i="1" dirty="0" err="1" smtClean="0"/>
              <a:t>áp</a:t>
            </a:r>
            <a:r>
              <a:rPr lang="en-US" sz="2800" i="1" dirty="0" smtClean="0"/>
              <a:t> </a:t>
            </a:r>
            <a:r>
              <a:rPr lang="en-US" sz="2800" i="1" dirty="0" err="1" smtClean="0"/>
              <a:t>dụng</a:t>
            </a:r>
            <a:r>
              <a:rPr lang="en-US" sz="2800" i="1" dirty="0" smtClean="0"/>
              <a:t> </a:t>
            </a:r>
            <a:r>
              <a:rPr lang="en-US" sz="2800" i="1" dirty="0" err="1" smtClean="0"/>
              <a:t>hình</a:t>
            </a:r>
            <a:r>
              <a:rPr lang="en-US" sz="2800" i="1" dirty="0" smtClean="0"/>
              <a:t> </a:t>
            </a:r>
            <a:r>
              <a:rPr lang="en-US" sz="2800" i="1" dirty="0" err="1" smtClean="0"/>
              <a:t>thức</a:t>
            </a:r>
            <a:r>
              <a:rPr lang="en-US" sz="2800" i="1" dirty="0" smtClean="0"/>
              <a:t> </a:t>
            </a:r>
            <a:r>
              <a:rPr lang="en-US" sz="2800" i="1" dirty="0" err="1" smtClean="0"/>
              <a:t>tổ</a:t>
            </a:r>
            <a:r>
              <a:rPr lang="en-US" sz="2800" i="1" dirty="0" smtClean="0"/>
              <a:t> </a:t>
            </a:r>
            <a:r>
              <a:rPr lang="en-US" sz="2800" i="1" dirty="0" err="1" smtClean="0"/>
              <a:t>chức</a:t>
            </a:r>
            <a:r>
              <a:rPr lang="en-US" sz="2800" i="1" dirty="0" smtClean="0"/>
              <a:t> </a:t>
            </a:r>
            <a:r>
              <a:rPr lang="en-US" sz="2800" i="1" dirty="0" err="1" smtClean="0"/>
              <a:t>công</a:t>
            </a:r>
            <a:r>
              <a:rPr lang="en-US" sz="2800" i="1" dirty="0" smtClean="0"/>
              <a:t> </a:t>
            </a:r>
            <a:r>
              <a:rPr lang="en-US" sz="2800" i="1" dirty="0" err="1" smtClean="0"/>
              <a:t>tác</a:t>
            </a:r>
            <a:r>
              <a:rPr lang="en-US" sz="2800" i="1" dirty="0" smtClean="0"/>
              <a:t> </a:t>
            </a:r>
            <a:r>
              <a:rPr lang="en-US" sz="2800" i="1" dirty="0" err="1" smtClean="0"/>
              <a:t>kế</a:t>
            </a:r>
            <a:r>
              <a:rPr lang="en-US" sz="2800" i="1" dirty="0" smtClean="0"/>
              <a:t> </a:t>
            </a:r>
            <a:r>
              <a:rPr lang="en-US" sz="2800" i="1" dirty="0" err="1" smtClean="0"/>
              <a:t>toán</a:t>
            </a:r>
            <a:r>
              <a:rPr lang="en-US" sz="2800" i="1" dirty="0" smtClean="0"/>
              <a:t> </a:t>
            </a:r>
            <a:r>
              <a:rPr lang="en-US" sz="2800" i="1" dirty="0" err="1" smtClean="0"/>
              <a:t>vừa</a:t>
            </a:r>
            <a:r>
              <a:rPr lang="en-US" sz="2800" i="1" dirty="0" smtClean="0"/>
              <a:t> </a:t>
            </a:r>
            <a:r>
              <a:rPr lang="en-US" sz="2800" i="1" dirty="0" err="1" smtClean="0"/>
              <a:t>phân</a:t>
            </a:r>
            <a:r>
              <a:rPr lang="en-US" sz="2800" i="1" dirty="0" smtClean="0"/>
              <a:t> </a:t>
            </a:r>
            <a:r>
              <a:rPr lang="en-US" sz="2800" i="1" dirty="0" err="1" smtClean="0"/>
              <a:t>tán</a:t>
            </a:r>
            <a:r>
              <a:rPr lang="en-US" sz="2800" i="1" dirty="0" smtClean="0"/>
              <a:t> </a:t>
            </a:r>
            <a:r>
              <a:rPr lang="en-US" sz="2800" i="1" dirty="0" err="1" smtClean="0"/>
              <a:t>vừa</a:t>
            </a:r>
            <a:r>
              <a:rPr lang="en-US" sz="2800" i="1" dirty="0" smtClean="0"/>
              <a:t> </a:t>
            </a:r>
            <a:r>
              <a:rPr lang="en-US" sz="2800" i="1" dirty="0" err="1" smtClean="0"/>
              <a:t>tập</a:t>
            </a:r>
            <a:r>
              <a:rPr lang="en-US" sz="2800" i="1" dirty="0" smtClean="0"/>
              <a:t> </a:t>
            </a:r>
            <a:r>
              <a:rPr lang="en-US" sz="2800" i="1" dirty="0" err="1" smtClean="0"/>
              <a:t>trung</a:t>
            </a:r>
            <a:endParaRPr lang="en-US" sz="2000" i="1" dirty="0"/>
          </a:p>
        </p:txBody>
      </p:sp>
      <p:sp>
        <p:nvSpPr>
          <p:cNvPr id="330755" name="Rectangle 3"/>
          <p:cNvSpPr>
            <a:spLocks noGrp="1" noChangeArrowheads="1"/>
          </p:cNvSpPr>
          <p:nvPr>
            <p:ph type="body" sz="half" idx="1"/>
          </p:nvPr>
        </p:nvSpPr>
        <p:spPr/>
        <p:txBody>
          <a:bodyPr/>
          <a:lstStyle/>
          <a:p>
            <a:endParaRPr lang="en-US" sz="2800"/>
          </a:p>
          <a:p>
            <a:endParaRPr lang="en-US" sz="2800"/>
          </a:p>
        </p:txBody>
      </p:sp>
      <p:sp>
        <p:nvSpPr>
          <p:cNvPr id="330809" name="Text Box 57"/>
          <p:cNvSpPr txBox="1">
            <a:spLocks noChangeArrowheads="1"/>
          </p:cNvSpPr>
          <p:nvPr/>
        </p:nvSpPr>
        <p:spPr bwMode="auto">
          <a:xfrm>
            <a:off x="3048000" y="1981200"/>
            <a:ext cx="3886200" cy="788988"/>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b="1"/>
              <a:t>Đơn vị KT hội sở</a:t>
            </a:r>
          </a:p>
          <a:p>
            <a:pPr>
              <a:spcBef>
                <a:spcPct val="50000"/>
              </a:spcBef>
            </a:pPr>
            <a:r>
              <a:rPr lang="en-US" b="1"/>
              <a:t>KTT</a:t>
            </a:r>
          </a:p>
        </p:txBody>
      </p:sp>
      <p:sp>
        <p:nvSpPr>
          <p:cNvPr id="330810" name="Text Box 58"/>
          <p:cNvSpPr txBox="1">
            <a:spLocks noChangeArrowheads="1"/>
          </p:cNvSpPr>
          <p:nvPr/>
        </p:nvSpPr>
        <p:spPr bwMode="auto">
          <a:xfrm>
            <a:off x="990600" y="3276600"/>
            <a:ext cx="1676400" cy="650875"/>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b="1"/>
              <a:t>Kế toán tổng hợp</a:t>
            </a:r>
          </a:p>
        </p:txBody>
      </p:sp>
      <p:sp>
        <p:nvSpPr>
          <p:cNvPr id="330811" name="Text Box 59"/>
          <p:cNvSpPr txBox="1">
            <a:spLocks noChangeArrowheads="1"/>
          </p:cNvSpPr>
          <p:nvPr/>
        </p:nvSpPr>
        <p:spPr bwMode="auto">
          <a:xfrm>
            <a:off x="3429000" y="3276600"/>
            <a:ext cx="3124200" cy="650875"/>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b="1"/>
              <a:t>Bộ phận kế toán hoạt động tại hội sở</a:t>
            </a:r>
          </a:p>
        </p:txBody>
      </p:sp>
      <p:sp>
        <p:nvSpPr>
          <p:cNvPr id="330831" name="Text Box 79"/>
          <p:cNvSpPr txBox="1">
            <a:spLocks noChangeArrowheads="1"/>
          </p:cNvSpPr>
          <p:nvPr/>
        </p:nvSpPr>
        <p:spPr bwMode="auto">
          <a:xfrm>
            <a:off x="7162800" y="3276600"/>
            <a:ext cx="1676400" cy="650875"/>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b="1"/>
              <a:t>Kiểm tra kế toán</a:t>
            </a:r>
          </a:p>
        </p:txBody>
      </p:sp>
      <p:sp>
        <p:nvSpPr>
          <p:cNvPr id="330832" name="Text Box 80"/>
          <p:cNvSpPr txBox="1">
            <a:spLocks noChangeArrowheads="1"/>
          </p:cNvSpPr>
          <p:nvPr/>
        </p:nvSpPr>
        <p:spPr bwMode="auto">
          <a:xfrm>
            <a:off x="1600200" y="4419600"/>
            <a:ext cx="2819400" cy="788988"/>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b="1"/>
              <a:t>Đơn vị kế toán cơ sở</a:t>
            </a:r>
          </a:p>
          <a:p>
            <a:pPr>
              <a:spcBef>
                <a:spcPct val="50000"/>
              </a:spcBef>
            </a:pPr>
            <a:r>
              <a:rPr lang="en-US" b="1"/>
              <a:t>KTT</a:t>
            </a:r>
          </a:p>
        </p:txBody>
      </p:sp>
      <p:sp>
        <p:nvSpPr>
          <p:cNvPr id="330833" name="Text Box 81"/>
          <p:cNvSpPr txBox="1">
            <a:spLocks noChangeArrowheads="1"/>
          </p:cNvSpPr>
          <p:nvPr/>
        </p:nvSpPr>
        <p:spPr bwMode="auto">
          <a:xfrm>
            <a:off x="5791200" y="4419600"/>
            <a:ext cx="2971800" cy="925513"/>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b="1"/>
              <a:t>Nhân viên kế toán ở đơn vị phụ thuộc không tổ chức kế toán riêng</a:t>
            </a:r>
          </a:p>
        </p:txBody>
      </p:sp>
      <p:sp>
        <p:nvSpPr>
          <p:cNvPr id="330834" name="Text Box 82"/>
          <p:cNvSpPr txBox="1">
            <a:spLocks noChangeArrowheads="1"/>
          </p:cNvSpPr>
          <p:nvPr/>
        </p:nvSpPr>
        <p:spPr bwMode="auto">
          <a:xfrm>
            <a:off x="1066800" y="5715000"/>
            <a:ext cx="1066800" cy="527050"/>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sz="1400"/>
              <a:t>Bộ phận kế toán 1</a:t>
            </a:r>
          </a:p>
        </p:txBody>
      </p:sp>
      <p:sp>
        <p:nvSpPr>
          <p:cNvPr id="330835" name="Text Box 83"/>
          <p:cNvSpPr txBox="1">
            <a:spLocks noChangeArrowheads="1"/>
          </p:cNvSpPr>
          <p:nvPr/>
        </p:nvSpPr>
        <p:spPr bwMode="auto">
          <a:xfrm>
            <a:off x="2514600" y="5715000"/>
            <a:ext cx="990600" cy="527050"/>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sz="1400"/>
              <a:t>Bộ phận kế toán 2</a:t>
            </a:r>
          </a:p>
        </p:txBody>
      </p:sp>
      <p:sp>
        <p:nvSpPr>
          <p:cNvPr id="330836" name="Text Box 84"/>
          <p:cNvSpPr txBox="1">
            <a:spLocks noChangeArrowheads="1"/>
          </p:cNvSpPr>
          <p:nvPr/>
        </p:nvSpPr>
        <p:spPr bwMode="auto">
          <a:xfrm>
            <a:off x="3886200" y="5715000"/>
            <a:ext cx="1066800" cy="527050"/>
          </a:xfrm>
          <a:prstGeom prst="rect">
            <a:avLst/>
          </a:prstGeom>
          <a:solidFill>
            <a:srgbClr val="808000"/>
          </a:solidFill>
          <a:ln w="9525" algn="ctr">
            <a:solidFill>
              <a:srgbClr val="FFFF00"/>
            </a:solidFill>
            <a:miter lim="800000"/>
            <a:headEnd/>
            <a:tailEnd/>
          </a:ln>
          <a:effectLst/>
        </p:spPr>
        <p:txBody>
          <a:bodyPr>
            <a:spAutoFit/>
          </a:bodyPr>
          <a:lstStyle/>
          <a:p>
            <a:pPr>
              <a:spcBef>
                <a:spcPct val="50000"/>
              </a:spcBef>
            </a:pPr>
            <a:r>
              <a:rPr lang="en-US" sz="1400"/>
              <a:t>Bộ phận kế toán...</a:t>
            </a:r>
          </a:p>
        </p:txBody>
      </p:sp>
      <p:cxnSp>
        <p:nvCxnSpPr>
          <p:cNvPr id="330837" name="AutoShape 85"/>
          <p:cNvCxnSpPr>
            <a:cxnSpLocks noChangeShapeType="1"/>
            <a:stCxn id="330809" idx="2"/>
            <a:endCxn id="330811" idx="0"/>
          </p:cNvCxnSpPr>
          <p:nvPr/>
        </p:nvCxnSpPr>
        <p:spPr bwMode="auto">
          <a:xfrm>
            <a:off x="4991100" y="2770188"/>
            <a:ext cx="0" cy="506412"/>
          </a:xfrm>
          <a:prstGeom prst="straightConnector1">
            <a:avLst/>
          </a:prstGeom>
          <a:noFill/>
          <a:ln w="19050">
            <a:solidFill>
              <a:srgbClr val="FFFF00"/>
            </a:solidFill>
            <a:round/>
            <a:headEnd/>
            <a:tailEnd type="triangle" w="med" len="med"/>
          </a:ln>
          <a:effectLst/>
        </p:spPr>
      </p:cxnSp>
      <p:cxnSp>
        <p:nvCxnSpPr>
          <p:cNvPr id="330838" name="AutoShape 86"/>
          <p:cNvCxnSpPr>
            <a:cxnSpLocks noChangeShapeType="1"/>
            <a:stCxn id="330809" idx="2"/>
            <a:endCxn id="330810" idx="0"/>
          </p:cNvCxnSpPr>
          <p:nvPr/>
        </p:nvCxnSpPr>
        <p:spPr bwMode="auto">
          <a:xfrm rot="5400000">
            <a:off x="3156744" y="1442244"/>
            <a:ext cx="506412" cy="3162300"/>
          </a:xfrm>
          <a:prstGeom prst="bentConnector3">
            <a:avLst>
              <a:gd name="adj1" fmla="val 49843"/>
            </a:avLst>
          </a:prstGeom>
          <a:noFill/>
          <a:ln w="19050">
            <a:solidFill>
              <a:srgbClr val="FFFF00"/>
            </a:solidFill>
            <a:miter lim="800000"/>
            <a:headEnd/>
            <a:tailEnd type="triangle" w="med" len="med"/>
          </a:ln>
          <a:effectLst/>
        </p:spPr>
      </p:cxnSp>
      <p:cxnSp>
        <p:nvCxnSpPr>
          <p:cNvPr id="330839" name="AutoShape 87"/>
          <p:cNvCxnSpPr>
            <a:cxnSpLocks noChangeShapeType="1"/>
            <a:stCxn id="330809" idx="2"/>
            <a:endCxn id="330831" idx="0"/>
          </p:cNvCxnSpPr>
          <p:nvPr/>
        </p:nvCxnSpPr>
        <p:spPr bwMode="auto">
          <a:xfrm rot="16200000" flipH="1">
            <a:off x="6242844" y="1518444"/>
            <a:ext cx="506412" cy="3009900"/>
          </a:xfrm>
          <a:prstGeom prst="bentConnector3">
            <a:avLst>
              <a:gd name="adj1" fmla="val 49843"/>
            </a:avLst>
          </a:prstGeom>
          <a:noFill/>
          <a:ln w="19050">
            <a:solidFill>
              <a:srgbClr val="FFFF00"/>
            </a:solidFill>
            <a:miter lim="800000"/>
            <a:headEnd/>
            <a:tailEnd type="triangle" w="med" len="med"/>
          </a:ln>
          <a:effectLst/>
        </p:spPr>
      </p:cxnSp>
      <p:sp>
        <p:nvSpPr>
          <p:cNvPr id="330842" name="Line 90"/>
          <p:cNvSpPr>
            <a:spLocks noChangeShapeType="1"/>
          </p:cNvSpPr>
          <p:nvPr/>
        </p:nvSpPr>
        <p:spPr bwMode="auto">
          <a:xfrm>
            <a:off x="2971800" y="2971800"/>
            <a:ext cx="0" cy="1447800"/>
          </a:xfrm>
          <a:prstGeom prst="line">
            <a:avLst/>
          </a:prstGeom>
          <a:noFill/>
          <a:ln w="19050">
            <a:solidFill>
              <a:srgbClr val="FFFF00"/>
            </a:solidFill>
            <a:round/>
            <a:headEnd/>
            <a:tailEnd type="triangle" w="med" len="med"/>
          </a:ln>
          <a:effectLst/>
        </p:spPr>
        <p:txBody>
          <a:bodyPr/>
          <a:lstStyle/>
          <a:p>
            <a:endParaRPr lang="en-US"/>
          </a:p>
        </p:txBody>
      </p:sp>
      <p:cxnSp>
        <p:nvCxnSpPr>
          <p:cNvPr id="330843" name="AutoShape 91"/>
          <p:cNvCxnSpPr>
            <a:cxnSpLocks noChangeShapeType="1"/>
            <a:stCxn id="330832" idx="2"/>
            <a:endCxn id="330835" idx="0"/>
          </p:cNvCxnSpPr>
          <p:nvPr/>
        </p:nvCxnSpPr>
        <p:spPr bwMode="auto">
          <a:xfrm>
            <a:off x="3009900" y="5208588"/>
            <a:ext cx="0" cy="506412"/>
          </a:xfrm>
          <a:prstGeom prst="straightConnector1">
            <a:avLst/>
          </a:prstGeom>
          <a:noFill/>
          <a:ln w="19050">
            <a:solidFill>
              <a:srgbClr val="FFFF00"/>
            </a:solidFill>
            <a:round/>
            <a:headEnd/>
            <a:tailEnd type="triangle" w="med" len="med"/>
          </a:ln>
          <a:effectLst/>
        </p:spPr>
      </p:cxnSp>
      <p:cxnSp>
        <p:nvCxnSpPr>
          <p:cNvPr id="330844" name="AutoShape 92"/>
          <p:cNvCxnSpPr>
            <a:cxnSpLocks noChangeShapeType="1"/>
            <a:stCxn id="330832" idx="2"/>
            <a:endCxn id="330834" idx="0"/>
          </p:cNvCxnSpPr>
          <p:nvPr/>
        </p:nvCxnSpPr>
        <p:spPr bwMode="auto">
          <a:xfrm rot="5400000">
            <a:off x="2051844" y="4756944"/>
            <a:ext cx="506412" cy="1409700"/>
          </a:xfrm>
          <a:prstGeom prst="bentConnector3">
            <a:avLst>
              <a:gd name="adj1" fmla="val 49843"/>
            </a:avLst>
          </a:prstGeom>
          <a:noFill/>
          <a:ln w="19050">
            <a:solidFill>
              <a:srgbClr val="FFFF00"/>
            </a:solidFill>
            <a:miter lim="800000"/>
            <a:headEnd/>
            <a:tailEnd type="triangle" w="med" len="med"/>
          </a:ln>
          <a:effectLst/>
        </p:spPr>
      </p:cxnSp>
      <p:cxnSp>
        <p:nvCxnSpPr>
          <p:cNvPr id="330845" name="AutoShape 93"/>
          <p:cNvCxnSpPr>
            <a:cxnSpLocks noChangeShapeType="1"/>
            <a:stCxn id="330832" idx="2"/>
            <a:endCxn id="330836" idx="0"/>
          </p:cNvCxnSpPr>
          <p:nvPr/>
        </p:nvCxnSpPr>
        <p:spPr bwMode="auto">
          <a:xfrm rot="16200000" flipH="1">
            <a:off x="3461544" y="4756944"/>
            <a:ext cx="506412" cy="1409700"/>
          </a:xfrm>
          <a:prstGeom prst="bentConnector3">
            <a:avLst>
              <a:gd name="adj1" fmla="val 49843"/>
            </a:avLst>
          </a:prstGeom>
          <a:noFill/>
          <a:ln w="19050">
            <a:solidFill>
              <a:srgbClr val="FFFF00"/>
            </a:solidFill>
            <a:miter lim="800000"/>
            <a:headEnd/>
            <a:tailEnd type="triangle" w="med" len="med"/>
          </a:ln>
          <a:effectLst/>
        </p:spPr>
      </p:cxnSp>
      <p:sp>
        <p:nvSpPr>
          <p:cNvPr id="330846" name="Line 94"/>
          <p:cNvSpPr>
            <a:spLocks noChangeShapeType="1"/>
          </p:cNvSpPr>
          <p:nvPr/>
        </p:nvSpPr>
        <p:spPr bwMode="auto">
          <a:xfrm>
            <a:off x="6858000" y="2971800"/>
            <a:ext cx="0" cy="1524000"/>
          </a:xfrm>
          <a:prstGeom prst="line">
            <a:avLst/>
          </a:prstGeom>
          <a:noFill/>
          <a:ln w="19050">
            <a:solidFill>
              <a:srgbClr val="FFFF00"/>
            </a:solidFill>
            <a:round/>
            <a:headEnd/>
            <a:tailEnd type="triangle" w="med" len="med"/>
          </a:ln>
          <a:effectLst/>
        </p:spPr>
        <p:txBody>
          <a:bodyPr/>
          <a:lstStyle/>
          <a:p>
            <a:endParaRPr lang="en-US"/>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81E6EFC-C809-4CD9-99A1-8E61DD53ACE2}" type="slidenum">
              <a:rPr lang="en-US"/>
              <a:pPr/>
              <a:t>40</a:t>
            </a:fld>
            <a:endParaRPr lang="en-US"/>
          </a:p>
        </p:txBody>
      </p:sp>
      <p:sp>
        <p:nvSpPr>
          <p:cNvPr id="222210" name="Rectangle 2"/>
          <p:cNvSpPr>
            <a:spLocks noGrp="1" noChangeArrowheads="1"/>
          </p:cNvSpPr>
          <p:nvPr>
            <p:ph type="title"/>
          </p:nvPr>
        </p:nvSpPr>
        <p:spPr>
          <a:xfrm>
            <a:off x="838200" y="228600"/>
            <a:ext cx="8077200" cy="1143000"/>
          </a:xfrm>
        </p:spPr>
        <p:txBody>
          <a:bodyPr>
            <a:normAutofit fontScale="90000"/>
          </a:bodyPr>
          <a:lstStyle/>
          <a:p>
            <a:r>
              <a:rPr lang="pt-BR" sz="4000" dirty="0"/>
              <a:t> </a:t>
            </a:r>
            <a:r>
              <a:rPr lang="pt-BR" sz="4000" dirty="0" smtClean="0"/>
              <a:t>Tổ chức công tác kế toán tại NHTM</a:t>
            </a:r>
            <a:endParaRPr lang="en-US" sz="3200" dirty="0"/>
          </a:p>
        </p:txBody>
      </p:sp>
      <p:sp>
        <p:nvSpPr>
          <p:cNvPr id="222211" name="Rectangle 3"/>
          <p:cNvSpPr>
            <a:spLocks noGrp="1" noChangeArrowheads="1"/>
          </p:cNvSpPr>
          <p:nvPr>
            <p:ph type="body" idx="1"/>
          </p:nvPr>
        </p:nvSpPr>
        <p:spPr>
          <a:xfrm>
            <a:off x="1066800" y="2209800"/>
            <a:ext cx="7848600" cy="2971800"/>
          </a:xfrm>
        </p:spPr>
        <p:txBody>
          <a:bodyPr/>
          <a:lstStyle/>
          <a:p>
            <a:r>
              <a:rPr lang="vi-VN" dirty="0" smtClean="0">
                <a:latin typeface="+mj-lt"/>
              </a:rPr>
              <a:t>Cơ sở và điều kiện vận dụng </a:t>
            </a:r>
          </a:p>
          <a:p>
            <a:r>
              <a:rPr lang="pt-BR" dirty="0" smtClean="0"/>
              <a:t>Các hình thức kế toán trong ứng dụng công nghệ</a:t>
            </a:r>
          </a:p>
          <a:p>
            <a:r>
              <a:rPr lang="pt-BR" dirty="0" smtClean="0"/>
              <a:t>Quy trình kế toán chi tiết và tổng hợp </a:t>
            </a:r>
          </a:p>
          <a:p>
            <a:pPr>
              <a:buNone/>
            </a:pPr>
            <a:endParaRPr lang="en-US" dirty="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59C542A-15CC-421A-8D57-F91632DD3C72}" type="slidenum">
              <a:rPr lang="en-US"/>
              <a:pPr/>
              <a:t>41</a:t>
            </a:fld>
            <a:endParaRPr lang="en-US"/>
          </a:p>
        </p:txBody>
      </p:sp>
      <p:sp>
        <p:nvSpPr>
          <p:cNvPr id="335874" name="Rectangle 2"/>
          <p:cNvSpPr>
            <a:spLocks noGrp="1" noChangeArrowheads="1"/>
          </p:cNvSpPr>
          <p:nvPr>
            <p:ph type="title"/>
          </p:nvPr>
        </p:nvSpPr>
        <p:spPr/>
        <p:txBody>
          <a:bodyPr>
            <a:normAutofit/>
          </a:bodyPr>
          <a:lstStyle/>
          <a:p>
            <a:r>
              <a:rPr lang="pt-BR" sz="4000" dirty="0"/>
              <a:t> </a:t>
            </a:r>
            <a:r>
              <a:rPr lang="pt-BR" sz="4000" dirty="0" smtClean="0"/>
              <a:t>Cơ sở và điều kiện vận dụng</a:t>
            </a:r>
            <a:endParaRPr lang="en-US" sz="4000" dirty="0">
              <a:latin typeface="Times New Roman" pitchFamily="18" charset="0"/>
            </a:endParaRPr>
          </a:p>
        </p:txBody>
      </p:sp>
      <p:sp>
        <p:nvSpPr>
          <p:cNvPr id="335875" name="Rectangle 3"/>
          <p:cNvSpPr>
            <a:spLocks noGrp="1" noChangeArrowheads="1"/>
          </p:cNvSpPr>
          <p:nvPr>
            <p:ph type="body" idx="1"/>
          </p:nvPr>
        </p:nvSpPr>
        <p:spPr>
          <a:xfrm>
            <a:off x="838200" y="1905000"/>
            <a:ext cx="8077200" cy="4038600"/>
          </a:xfrm>
        </p:spPr>
        <p:txBody>
          <a:bodyPr/>
          <a:lstStyle/>
          <a:p>
            <a:r>
              <a:rPr lang="vi-VN" dirty="0" smtClean="0">
                <a:latin typeface="+mj-lt"/>
              </a:rPr>
              <a:t>Cơ sở: Vận dụng lý luận </a:t>
            </a:r>
            <a:r>
              <a:rPr lang="en-US" dirty="0" err="1" smtClean="0">
                <a:latin typeface="+mj-lt"/>
              </a:rPr>
              <a:t>nêu</a:t>
            </a:r>
            <a:r>
              <a:rPr lang="en-US" dirty="0" smtClean="0">
                <a:latin typeface="+mj-lt"/>
              </a:rPr>
              <a:t> </a:t>
            </a:r>
            <a:r>
              <a:rPr lang="en-US" dirty="0" err="1" smtClean="0">
                <a:latin typeface="+mj-lt"/>
              </a:rPr>
              <a:t>trên</a:t>
            </a:r>
            <a:r>
              <a:rPr lang="en-US" dirty="0" smtClean="0">
                <a:latin typeface="+mj-lt"/>
              </a:rPr>
              <a:t> </a:t>
            </a:r>
            <a:r>
              <a:rPr lang="vi-VN" dirty="0" smtClean="0">
                <a:latin typeface="+mj-lt"/>
              </a:rPr>
              <a:t>vào điều kiện thực tế:</a:t>
            </a:r>
          </a:p>
          <a:p>
            <a:pPr lvl="1"/>
            <a:r>
              <a:rPr lang="vi-VN" dirty="0" smtClean="0">
                <a:latin typeface="+mj-lt"/>
              </a:rPr>
              <a:t>Điều kiện kế toán thủ công hoặc điều kiện kế toán máy nhưng dữ liệu kế toỏn tổ chức phân tán;</a:t>
            </a:r>
          </a:p>
          <a:p>
            <a:pPr lvl="1"/>
            <a:r>
              <a:rPr lang="vi-VN" dirty="0" smtClean="0">
                <a:latin typeface="+mj-lt"/>
              </a:rPr>
              <a:t>Điều kiện kế toán đã được ứng dụng công nghệ tin học hiện đại.  </a:t>
            </a:r>
            <a:r>
              <a:rPr lang="en-US" dirty="0" smtClean="0">
                <a:latin typeface="+mj-lt"/>
              </a:rPr>
              <a:t> </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lide Number Placeholder 5"/>
          <p:cNvSpPr>
            <a:spLocks noGrp="1"/>
          </p:cNvSpPr>
          <p:nvPr>
            <p:ph type="sldNum" sz="quarter" idx="12"/>
          </p:nvPr>
        </p:nvSpPr>
        <p:spPr/>
        <p:txBody>
          <a:bodyPr/>
          <a:lstStyle/>
          <a:p>
            <a:fld id="{610960B7-3073-4571-B9C2-C956799994D5}" type="slidenum">
              <a:rPr lang="en-US"/>
              <a:pPr/>
              <a:t>42</a:t>
            </a:fld>
            <a:endParaRPr lang="en-US"/>
          </a:p>
        </p:txBody>
      </p:sp>
      <p:sp>
        <p:nvSpPr>
          <p:cNvPr id="234539" name="Rectangle 43"/>
          <p:cNvSpPr>
            <a:spLocks noChangeArrowheads="1"/>
          </p:cNvSpPr>
          <p:nvPr/>
        </p:nvSpPr>
        <p:spPr bwMode="auto">
          <a:xfrm>
            <a:off x="609600" y="1600200"/>
            <a:ext cx="8229600" cy="50292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34498" name="Rectangle 2"/>
          <p:cNvSpPr>
            <a:spLocks noGrp="1" noChangeArrowheads="1"/>
          </p:cNvSpPr>
          <p:nvPr>
            <p:ph type="title"/>
          </p:nvPr>
        </p:nvSpPr>
        <p:spPr/>
        <p:txBody>
          <a:bodyPr>
            <a:normAutofit/>
          </a:bodyPr>
          <a:lstStyle/>
          <a:p>
            <a:r>
              <a:rPr lang="vi-VN" sz="2800" dirty="0" smtClean="0"/>
              <a:t>Hình thức kế toán áp dụng trong điều kiện công nghệ kế toán ngân hàng ở trình độ thấp </a:t>
            </a:r>
            <a:endParaRPr lang="en-US" sz="4800" dirty="0"/>
          </a:p>
        </p:txBody>
      </p:sp>
      <p:sp>
        <p:nvSpPr>
          <p:cNvPr id="234502" name="Text Box 6"/>
          <p:cNvSpPr txBox="1">
            <a:spLocks noChangeArrowheads="1"/>
          </p:cNvSpPr>
          <p:nvPr/>
        </p:nvSpPr>
        <p:spPr bwMode="auto">
          <a:xfrm>
            <a:off x="6096000" y="5994400"/>
            <a:ext cx="2895600" cy="863600"/>
          </a:xfrm>
          <a:prstGeom prst="rect">
            <a:avLst/>
          </a:prstGeom>
          <a:noFill/>
          <a:ln w="9525">
            <a:noFill/>
            <a:miter lim="800000"/>
            <a:headEnd/>
            <a:tailEnd/>
          </a:ln>
        </p:spPr>
        <p:txBody>
          <a:bodyPr lIns="0" tIns="0" rIns="0" bIns="0"/>
          <a:lstStyle/>
          <a:p>
            <a:pPr algn="l"/>
            <a:r>
              <a:rPr lang="en-US" sz="1400" b="1">
                <a:solidFill>
                  <a:schemeClr val="bg1"/>
                </a:solidFill>
                <a:latin typeface=".VnArial Narrow" pitchFamily="34" charset="0"/>
              </a:rPr>
              <a:t>Ghi chó:</a:t>
            </a:r>
          </a:p>
          <a:p>
            <a:pPr algn="l"/>
            <a:r>
              <a:rPr lang="en-US" sz="1400">
                <a:solidFill>
                  <a:schemeClr val="bg1"/>
                </a:solidFill>
              </a:rPr>
              <a:t> 	</a:t>
            </a:r>
            <a:r>
              <a:rPr lang="en-US" sz="1400">
                <a:solidFill>
                  <a:schemeClr val="bg1"/>
                </a:solidFill>
                <a:latin typeface=".VnArial Narrow" pitchFamily="34" charset="0"/>
              </a:rPr>
              <a:t>Ghi hµng ngµy (tõ 1 ®Õn 6)</a:t>
            </a:r>
          </a:p>
          <a:p>
            <a:pPr algn="l"/>
            <a:r>
              <a:rPr lang="en-US" sz="1400">
                <a:solidFill>
                  <a:schemeClr val="bg1"/>
                </a:solidFill>
                <a:latin typeface=".VnArial Narrow" pitchFamily="34" charset="0"/>
              </a:rPr>
              <a:t>  	Ghi hµng th¸ng (n¨m)</a:t>
            </a:r>
          </a:p>
          <a:p>
            <a:pPr algn="l"/>
            <a:r>
              <a:rPr lang="en-US" sz="1400">
                <a:solidFill>
                  <a:schemeClr val="bg1"/>
                </a:solidFill>
                <a:latin typeface=".VnArial Narrow" pitchFamily="34" charset="0"/>
              </a:rPr>
              <a:t> 	§èi chiÕu, kiÓm tra</a:t>
            </a:r>
            <a:endParaRPr lang="en-US" sz="1400">
              <a:solidFill>
                <a:schemeClr val="bg1"/>
              </a:solidFill>
            </a:endParaRPr>
          </a:p>
        </p:txBody>
      </p:sp>
      <p:sp>
        <p:nvSpPr>
          <p:cNvPr id="234507" name="Oval 11"/>
          <p:cNvSpPr>
            <a:spLocks noChangeArrowheads="1"/>
          </p:cNvSpPr>
          <p:nvPr/>
        </p:nvSpPr>
        <p:spPr bwMode="auto">
          <a:xfrm>
            <a:off x="3770313" y="1905000"/>
            <a:ext cx="1868487" cy="544513"/>
          </a:xfrm>
          <a:prstGeom prst="ellipse">
            <a:avLst/>
          </a:prstGeom>
          <a:solidFill>
            <a:srgbClr val="FFFFFF"/>
          </a:solidFill>
          <a:ln w="9525">
            <a:solidFill>
              <a:srgbClr val="000000"/>
            </a:solidFill>
            <a:round/>
            <a:headEnd/>
            <a:tailEnd/>
          </a:ln>
        </p:spPr>
        <p:txBody>
          <a:bodyPr lIns="0" tIns="0" rIns="0" bIns="0"/>
          <a:lstStyle/>
          <a:p>
            <a:r>
              <a:rPr lang="en-US" sz="1400" b="1">
                <a:solidFill>
                  <a:schemeClr val="bg1"/>
                </a:solidFill>
                <a:latin typeface=".VnArial Narrow" pitchFamily="34" charset="0"/>
              </a:rPr>
              <a:t>Chøng tõ gèc kiªm chøng tõ ghi sæ </a:t>
            </a:r>
            <a:endParaRPr lang="en-US" sz="1400" b="1">
              <a:solidFill>
                <a:schemeClr val="bg1"/>
              </a:solidFill>
            </a:endParaRPr>
          </a:p>
        </p:txBody>
      </p:sp>
      <p:sp>
        <p:nvSpPr>
          <p:cNvPr id="234508" name="Text Box 12"/>
          <p:cNvSpPr txBox="1">
            <a:spLocks noChangeArrowheads="1"/>
          </p:cNvSpPr>
          <p:nvPr/>
        </p:nvSpPr>
        <p:spPr bwMode="auto">
          <a:xfrm>
            <a:off x="6096000" y="1905000"/>
            <a:ext cx="1143000" cy="533400"/>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sæ </a:t>
            </a:r>
            <a:endParaRPr lang="en-US" sz="1400" b="1"/>
          </a:p>
          <a:p>
            <a:r>
              <a:rPr lang="en-US" sz="1400" b="1">
                <a:solidFill>
                  <a:schemeClr val="bg1"/>
                </a:solidFill>
                <a:latin typeface=".VnArial Narrow" pitchFamily="34" charset="0"/>
              </a:rPr>
              <a:t>Quü tiÒn mÆt</a:t>
            </a:r>
          </a:p>
        </p:txBody>
      </p:sp>
      <p:sp>
        <p:nvSpPr>
          <p:cNvPr id="234509" name="Text Box 13"/>
          <p:cNvSpPr txBox="1">
            <a:spLocks noChangeArrowheads="1"/>
          </p:cNvSpPr>
          <p:nvPr/>
        </p:nvSpPr>
        <p:spPr bwMode="auto">
          <a:xfrm>
            <a:off x="3871913" y="2803525"/>
            <a:ext cx="1614487" cy="442913"/>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Sæ kÕ to¸n chi tiÕt</a:t>
            </a:r>
            <a:endParaRPr lang="en-US" sz="1400" b="1">
              <a:solidFill>
                <a:schemeClr val="bg1"/>
              </a:solidFill>
            </a:endParaRPr>
          </a:p>
        </p:txBody>
      </p:sp>
      <p:sp>
        <p:nvSpPr>
          <p:cNvPr id="234510" name="Text Box 14"/>
          <p:cNvSpPr txBox="1">
            <a:spLocks noChangeArrowheads="1"/>
          </p:cNvSpPr>
          <p:nvPr/>
        </p:nvSpPr>
        <p:spPr bwMode="auto">
          <a:xfrm>
            <a:off x="3886200" y="3505200"/>
            <a:ext cx="1600200" cy="457200"/>
          </a:xfrm>
          <a:prstGeom prst="rect">
            <a:avLst/>
          </a:prstGeom>
          <a:solidFill>
            <a:srgbClr val="FFFFFF"/>
          </a:solidFill>
          <a:ln w="9525">
            <a:solidFill>
              <a:srgbClr val="000000"/>
            </a:solidFill>
            <a:miter lim="800000"/>
            <a:headEnd/>
            <a:tailEnd/>
          </a:ln>
        </p:spPr>
        <p:txBody>
          <a:bodyPr/>
          <a:lstStyle/>
          <a:p>
            <a:r>
              <a:rPr lang="en-US" sz="1300" b="1">
                <a:solidFill>
                  <a:schemeClr val="bg1"/>
                </a:solidFill>
                <a:latin typeface=".VnArial Narrow" pitchFamily="34" charset="0"/>
              </a:rPr>
              <a:t>B¶ng kÕt hîp tµi kho¶n ngµy</a:t>
            </a:r>
          </a:p>
        </p:txBody>
      </p:sp>
      <p:sp>
        <p:nvSpPr>
          <p:cNvPr id="234511" name="Text Box 15"/>
          <p:cNvSpPr txBox="1">
            <a:spLocks noChangeArrowheads="1"/>
          </p:cNvSpPr>
          <p:nvPr/>
        </p:nvSpPr>
        <p:spPr bwMode="auto">
          <a:xfrm>
            <a:off x="3886200" y="4267200"/>
            <a:ext cx="1600200" cy="355600"/>
          </a:xfrm>
          <a:prstGeom prst="rect">
            <a:avLst/>
          </a:prstGeom>
          <a:solidFill>
            <a:srgbClr val="FFFFFF"/>
          </a:solidFill>
          <a:ln w="9525" algn="ctr">
            <a:solidFill>
              <a:srgbClr val="000000"/>
            </a:solidFill>
            <a:miter lim="800000"/>
            <a:headEnd/>
            <a:tailEnd/>
          </a:ln>
          <a:effectLst/>
        </p:spPr>
        <p:txBody>
          <a:bodyPr/>
          <a:lstStyle/>
          <a:p>
            <a:pPr>
              <a:spcBef>
                <a:spcPts val="600"/>
              </a:spcBef>
            </a:pPr>
            <a:r>
              <a:rPr lang="en-US" sz="1400" b="1">
                <a:solidFill>
                  <a:schemeClr val="bg1"/>
                </a:solidFill>
                <a:latin typeface=".VnArial Narrow" pitchFamily="34" charset="0"/>
              </a:rPr>
              <a:t>Sæ c¸i</a:t>
            </a:r>
          </a:p>
        </p:txBody>
      </p:sp>
      <p:sp>
        <p:nvSpPr>
          <p:cNvPr id="234512" name="Text Box 16"/>
          <p:cNvSpPr txBox="1">
            <a:spLocks noChangeArrowheads="1"/>
          </p:cNvSpPr>
          <p:nvPr/>
        </p:nvSpPr>
        <p:spPr bwMode="auto">
          <a:xfrm>
            <a:off x="3429000" y="4953000"/>
            <a:ext cx="2286000" cy="355600"/>
          </a:xfrm>
          <a:prstGeom prst="rect">
            <a:avLst/>
          </a:prstGeom>
          <a:solidFill>
            <a:srgbClr val="FFFFFF"/>
          </a:solidFill>
          <a:ln w="9525">
            <a:solidFill>
              <a:srgbClr val="000000"/>
            </a:solidFill>
            <a:miter lim="800000"/>
            <a:headEnd/>
            <a:tailEnd/>
          </a:ln>
        </p:spPr>
        <p:txBody>
          <a:bodyPr/>
          <a:lstStyle/>
          <a:p>
            <a:pPr>
              <a:spcBef>
                <a:spcPts val="600"/>
              </a:spcBef>
            </a:pPr>
            <a:r>
              <a:rPr lang="en-US" sz="1400" b="1">
                <a:solidFill>
                  <a:schemeClr val="bg1"/>
                </a:solidFill>
                <a:latin typeface=".VnArial Narrow" pitchFamily="34" charset="0"/>
              </a:rPr>
              <a:t>B¶ng c©n ®èi tµi kho¶n ngµy</a:t>
            </a:r>
            <a:endParaRPr lang="en-US" sz="1400" b="1">
              <a:solidFill>
                <a:schemeClr val="bg1"/>
              </a:solidFill>
            </a:endParaRPr>
          </a:p>
        </p:txBody>
      </p:sp>
      <p:sp>
        <p:nvSpPr>
          <p:cNvPr id="234513" name="Text Box 17"/>
          <p:cNvSpPr txBox="1">
            <a:spLocks noChangeArrowheads="1"/>
          </p:cNvSpPr>
          <p:nvPr/>
        </p:nvSpPr>
        <p:spPr bwMode="auto">
          <a:xfrm>
            <a:off x="3608388" y="5551488"/>
            <a:ext cx="1797050" cy="468312"/>
          </a:xfrm>
          <a:prstGeom prst="rect">
            <a:avLst/>
          </a:prstGeom>
          <a:solidFill>
            <a:srgbClr val="FFFFFF"/>
          </a:solidFill>
          <a:ln w="9525">
            <a:solidFill>
              <a:srgbClr val="000000"/>
            </a:solidFill>
            <a:miter lim="800000"/>
            <a:headEnd/>
            <a:tailEnd/>
          </a:ln>
        </p:spPr>
        <p:txBody>
          <a:bodyPr/>
          <a:lstStyle/>
          <a:p>
            <a:pPr>
              <a:spcBef>
                <a:spcPts val="600"/>
              </a:spcBef>
            </a:pPr>
            <a:r>
              <a:rPr lang="en-US" sz="1400" b="1">
                <a:solidFill>
                  <a:schemeClr val="bg1"/>
                </a:solidFill>
                <a:latin typeface=".VnArial Narrow" pitchFamily="34" charset="0"/>
              </a:rPr>
              <a:t>B¶ng c©n ®èi tµi kho¶n th¸ng (n¨m)</a:t>
            </a:r>
            <a:endParaRPr lang="en-US" sz="1400" b="1">
              <a:solidFill>
                <a:schemeClr val="bg1"/>
              </a:solidFill>
            </a:endParaRPr>
          </a:p>
        </p:txBody>
      </p:sp>
      <p:sp>
        <p:nvSpPr>
          <p:cNvPr id="234514" name="Line 18"/>
          <p:cNvSpPr>
            <a:spLocks noChangeShapeType="1"/>
          </p:cNvSpPr>
          <p:nvPr/>
        </p:nvSpPr>
        <p:spPr bwMode="auto">
          <a:xfrm flipH="1">
            <a:off x="4724400" y="2438400"/>
            <a:ext cx="0" cy="354013"/>
          </a:xfrm>
          <a:prstGeom prst="line">
            <a:avLst/>
          </a:prstGeom>
          <a:noFill/>
          <a:ln w="19050">
            <a:solidFill>
              <a:srgbClr val="0000FF"/>
            </a:solidFill>
            <a:round/>
            <a:headEnd/>
            <a:tailEnd type="triangle" w="med" len="med"/>
          </a:ln>
          <a:effectLst/>
        </p:spPr>
        <p:txBody>
          <a:bodyPr/>
          <a:lstStyle/>
          <a:p>
            <a:endParaRPr lang="en-US"/>
          </a:p>
        </p:txBody>
      </p:sp>
      <p:sp>
        <p:nvSpPr>
          <p:cNvPr id="234515" name="Line 19"/>
          <p:cNvSpPr>
            <a:spLocks noChangeShapeType="1"/>
          </p:cNvSpPr>
          <p:nvPr/>
        </p:nvSpPr>
        <p:spPr bwMode="auto">
          <a:xfrm>
            <a:off x="2667000" y="2133600"/>
            <a:ext cx="1066800" cy="0"/>
          </a:xfrm>
          <a:prstGeom prst="line">
            <a:avLst/>
          </a:prstGeom>
          <a:noFill/>
          <a:ln w="9525">
            <a:solidFill>
              <a:srgbClr val="000000"/>
            </a:solidFill>
            <a:round/>
            <a:headEnd/>
            <a:tailEnd/>
          </a:ln>
        </p:spPr>
        <p:txBody>
          <a:bodyPr/>
          <a:lstStyle/>
          <a:p>
            <a:endParaRPr lang="en-US"/>
          </a:p>
        </p:txBody>
      </p:sp>
      <p:sp>
        <p:nvSpPr>
          <p:cNvPr id="234516" name="Line 20"/>
          <p:cNvSpPr>
            <a:spLocks noChangeShapeType="1"/>
          </p:cNvSpPr>
          <p:nvPr/>
        </p:nvSpPr>
        <p:spPr bwMode="auto">
          <a:xfrm>
            <a:off x="6781800" y="2971800"/>
            <a:ext cx="0" cy="1214438"/>
          </a:xfrm>
          <a:prstGeom prst="line">
            <a:avLst/>
          </a:prstGeom>
          <a:noFill/>
          <a:ln w="38100" cmpd="dbl">
            <a:solidFill>
              <a:srgbClr val="0000FF"/>
            </a:solidFill>
            <a:round/>
            <a:headEnd/>
            <a:tailEnd type="triangle" w="sm" len="med"/>
          </a:ln>
          <a:effectLst/>
        </p:spPr>
        <p:txBody>
          <a:bodyPr/>
          <a:lstStyle/>
          <a:p>
            <a:endParaRPr lang="en-US"/>
          </a:p>
        </p:txBody>
      </p:sp>
      <p:sp>
        <p:nvSpPr>
          <p:cNvPr id="234517" name="Line 21"/>
          <p:cNvSpPr>
            <a:spLocks noChangeShapeType="1"/>
          </p:cNvSpPr>
          <p:nvPr/>
        </p:nvSpPr>
        <p:spPr bwMode="auto">
          <a:xfrm>
            <a:off x="6781800" y="4648200"/>
            <a:ext cx="0" cy="1089025"/>
          </a:xfrm>
          <a:prstGeom prst="line">
            <a:avLst/>
          </a:prstGeom>
          <a:noFill/>
          <a:ln w="38100" cmpd="dbl">
            <a:solidFill>
              <a:srgbClr val="0000FF"/>
            </a:solidFill>
            <a:round/>
            <a:headEnd/>
            <a:tailEnd/>
          </a:ln>
          <a:effectLst/>
        </p:spPr>
        <p:txBody>
          <a:bodyPr/>
          <a:lstStyle/>
          <a:p>
            <a:endParaRPr lang="en-US"/>
          </a:p>
        </p:txBody>
      </p:sp>
      <p:sp>
        <p:nvSpPr>
          <p:cNvPr id="234518" name="Line 22"/>
          <p:cNvSpPr>
            <a:spLocks noChangeShapeType="1"/>
          </p:cNvSpPr>
          <p:nvPr/>
        </p:nvSpPr>
        <p:spPr bwMode="auto">
          <a:xfrm flipV="1">
            <a:off x="5410200" y="5715000"/>
            <a:ext cx="1376363" cy="0"/>
          </a:xfrm>
          <a:prstGeom prst="line">
            <a:avLst/>
          </a:prstGeom>
          <a:noFill/>
          <a:ln w="38100" cmpd="dbl">
            <a:solidFill>
              <a:srgbClr val="0000FF"/>
            </a:solidFill>
            <a:round/>
            <a:headEnd type="triangle" w="med" len="med"/>
            <a:tailEnd type="none" w="sm" len="med"/>
          </a:ln>
        </p:spPr>
        <p:txBody>
          <a:bodyPr/>
          <a:lstStyle/>
          <a:p>
            <a:endParaRPr lang="en-US"/>
          </a:p>
        </p:txBody>
      </p:sp>
      <p:sp>
        <p:nvSpPr>
          <p:cNvPr id="234519" name="Line 23"/>
          <p:cNvSpPr>
            <a:spLocks noChangeShapeType="1"/>
          </p:cNvSpPr>
          <p:nvPr/>
        </p:nvSpPr>
        <p:spPr bwMode="auto">
          <a:xfrm>
            <a:off x="5638800" y="2133600"/>
            <a:ext cx="457200" cy="0"/>
          </a:xfrm>
          <a:prstGeom prst="line">
            <a:avLst/>
          </a:prstGeom>
          <a:noFill/>
          <a:ln w="19050">
            <a:solidFill>
              <a:srgbClr val="0000FF"/>
            </a:solidFill>
            <a:round/>
            <a:headEnd/>
            <a:tailEnd type="triangle" w="med" len="med"/>
          </a:ln>
          <a:effectLst/>
        </p:spPr>
        <p:txBody>
          <a:bodyPr/>
          <a:lstStyle/>
          <a:p>
            <a:endParaRPr lang="en-US"/>
          </a:p>
        </p:txBody>
      </p:sp>
      <p:sp>
        <p:nvSpPr>
          <p:cNvPr id="234520" name="Text Box 24"/>
          <p:cNvSpPr txBox="1">
            <a:spLocks noChangeArrowheads="1"/>
          </p:cNvSpPr>
          <p:nvPr/>
        </p:nvSpPr>
        <p:spPr bwMode="auto">
          <a:xfrm>
            <a:off x="4800600" y="2514600"/>
            <a:ext cx="381000" cy="228600"/>
          </a:xfrm>
          <a:prstGeom prst="rect">
            <a:avLst/>
          </a:prstGeom>
          <a:noFill/>
          <a:ln w="9525">
            <a:noFill/>
            <a:miter lim="800000"/>
            <a:headEnd/>
            <a:tailEnd/>
          </a:ln>
        </p:spPr>
        <p:txBody>
          <a:bodyPr lIns="0" tIns="0" rIns="0" bIns="0"/>
          <a:lstStyle/>
          <a:p>
            <a:r>
              <a:rPr lang="en-US" sz="1400">
                <a:solidFill>
                  <a:schemeClr val="bg1"/>
                </a:solidFill>
                <a:latin typeface=".VnArial Narrow" pitchFamily="34" charset="0"/>
              </a:rPr>
              <a:t>(1a)</a:t>
            </a:r>
            <a:endParaRPr lang="en-US" sz="1400">
              <a:solidFill>
                <a:schemeClr val="bg1"/>
              </a:solidFill>
            </a:endParaRPr>
          </a:p>
        </p:txBody>
      </p:sp>
      <p:sp>
        <p:nvSpPr>
          <p:cNvPr id="234521" name="Line 25"/>
          <p:cNvSpPr>
            <a:spLocks noChangeShapeType="1"/>
          </p:cNvSpPr>
          <p:nvPr/>
        </p:nvSpPr>
        <p:spPr bwMode="auto">
          <a:xfrm>
            <a:off x="4724400" y="3276600"/>
            <a:ext cx="0" cy="266700"/>
          </a:xfrm>
          <a:prstGeom prst="line">
            <a:avLst/>
          </a:prstGeom>
          <a:noFill/>
          <a:ln w="19050">
            <a:solidFill>
              <a:srgbClr val="0000FF"/>
            </a:solidFill>
            <a:round/>
            <a:headEnd/>
            <a:tailEnd type="triangle" w="med" len="med"/>
          </a:ln>
          <a:effectLst/>
        </p:spPr>
        <p:txBody>
          <a:bodyPr/>
          <a:lstStyle/>
          <a:p>
            <a:endParaRPr lang="en-US"/>
          </a:p>
        </p:txBody>
      </p:sp>
      <p:sp>
        <p:nvSpPr>
          <p:cNvPr id="234522" name="Text Box 26"/>
          <p:cNvSpPr txBox="1">
            <a:spLocks noChangeArrowheads="1"/>
          </p:cNvSpPr>
          <p:nvPr/>
        </p:nvSpPr>
        <p:spPr bwMode="auto">
          <a:xfrm>
            <a:off x="4800600" y="3276600"/>
            <a:ext cx="381000" cy="228600"/>
          </a:xfrm>
          <a:prstGeom prst="rect">
            <a:avLst/>
          </a:prstGeom>
          <a:noFill/>
          <a:ln w="9525">
            <a:noFill/>
            <a:miter lim="800000"/>
            <a:headEnd/>
            <a:tailEnd/>
          </a:ln>
        </p:spPr>
        <p:txBody>
          <a:bodyPr lIns="0" tIns="0" rIns="0" bIns="0"/>
          <a:lstStyle/>
          <a:p>
            <a:r>
              <a:rPr lang="en-US" sz="1400">
                <a:solidFill>
                  <a:schemeClr val="bg1"/>
                </a:solidFill>
                <a:latin typeface=".VnArial Narrow" pitchFamily="34" charset="0"/>
              </a:rPr>
              <a:t>(3)</a:t>
            </a:r>
            <a:endParaRPr lang="en-US" sz="1400">
              <a:solidFill>
                <a:schemeClr val="bg1"/>
              </a:solidFill>
            </a:endParaRPr>
          </a:p>
        </p:txBody>
      </p:sp>
      <p:sp>
        <p:nvSpPr>
          <p:cNvPr id="234523" name="Line 27"/>
          <p:cNvSpPr>
            <a:spLocks noChangeShapeType="1"/>
          </p:cNvSpPr>
          <p:nvPr/>
        </p:nvSpPr>
        <p:spPr bwMode="auto">
          <a:xfrm>
            <a:off x="4724400" y="4038600"/>
            <a:ext cx="0" cy="265113"/>
          </a:xfrm>
          <a:prstGeom prst="line">
            <a:avLst/>
          </a:prstGeom>
          <a:noFill/>
          <a:ln w="19050">
            <a:solidFill>
              <a:srgbClr val="0000FF"/>
            </a:solidFill>
            <a:round/>
            <a:headEnd/>
            <a:tailEnd type="triangle" w="med" len="med"/>
          </a:ln>
          <a:effectLst/>
        </p:spPr>
        <p:txBody>
          <a:bodyPr/>
          <a:lstStyle/>
          <a:p>
            <a:endParaRPr lang="en-US"/>
          </a:p>
        </p:txBody>
      </p:sp>
      <p:sp>
        <p:nvSpPr>
          <p:cNvPr id="234524" name="Text Box 28"/>
          <p:cNvSpPr txBox="1">
            <a:spLocks noChangeArrowheads="1"/>
          </p:cNvSpPr>
          <p:nvPr/>
        </p:nvSpPr>
        <p:spPr bwMode="auto">
          <a:xfrm>
            <a:off x="4800600" y="4038600"/>
            <a:ext cx="395288" cy="234950"/>
          </a:xfrm>
          <a:prstGeom prst="rect">
            <a:avLst/>
          </a:prstGeom>
          <a:noFill/>
          <a:ln w="9525">
            <a:noFill/>
            <a:miter lim="800000"/>
            <a:headEnd/>
            <a:tailEnd/>
          </a:ln>
        </p:spPr>
        <p:txBody>
          <a:bodyPr lIns="0" tIns="0" rIns="0" bIns="0"/>
          <a:lstStyle/>
          <a:p>
            <a:pPr>
              <a:spcBef>
                <a:spcPts val="600"/>
              </a:spcBef>
            </a:pPr>
            <a:r>
              <a:rPr lang="en-US" sz="1400">
                <a:solidFill>
                  <a:schemeClr val="bg1"/>
                </a:solidFill>
                <a:latin typeface=".VnArial Narrow" pitchFamily="34" charset="0"/>
              </a:rPr>
              <a:t>(5)</a:t>
            </a:r>
            <a:endParaRPr lang="en-US" sz="1400">
              <a:solidFill>
                <a:schemeClr val="bg1"/>
              </a:solidFill>
            </a:endParaRPr>
          </a:p>
        </p:txBody>
      </p:sp>
      <p:sp>
        <p:nvSpPr>
          <p:cNvPr id="234525" name="Line 29"/>
          <p:cNvSpPr>
            <a:spLocks noChangeShapeType="1"/>
          </p:cNvSpPr>
          <p:nvPr/>
        </p:nvSpPr>
        <p:spPr bwMode="auto">
          <a:xfrm>
            <a:off x="4724400" y="4648200"/>
            <a:ext cx="0" cy="265113"/>
          </a:xfrm>
          <a:prstGeom prst="line">
            <a:avLst/>
          </a:prstGeom>
          <a:noFill/>
          <a:ln w="19050">
            <a:solidFill>
              <a:srgbClr val="0000FF"/>
            </a:solidFill>
            <a:round/>
            <a:headEnd/>
            <a:tailEnd type="triangle" w="med" len="med"/>
          </a:ln>
          <a:effectLst/>
        </p:spPr>
        <p:txBody>
          <a:bodyPr/>
          <a:lstStyle/>
          <a:p>
            <a:endParaRPr lang="en-US"/>
          </a:p>
        </p:txBody>
      </p:sp>
      <p:sp>
        <p:nvSpPr>
          <p:cNvPr id="234526" name="Text Box 30"/>
          <p:cNvSpPr txBox="1">
            <a:spLocks noChangeArrowheads="1"/>
          </p:cNvSpPr>
          <p:nvPr/>
        </p:nvSpPr>
        <p:spPr bwMode="auto">
          <a:xfrm>
            <a:off x="4800600" y="4724400"/>
            <a:ext cx="339725" cy="147638"/>
          </a:xfrm>
          <a:prstGeom prst="rect">
            <a:avLst/>
          </a:prstGeom>
          <a:noFill/>
          <a:ln w="9525">
            <a:noFill/>
            <a:miter lim="800000"/>
            <a:headEnd/>
            <a:tailEnd/>
          </a:ln>
        </p:spPr>
        <p:txBody>
          <a:bodyPr lIns="0" tIns="0" rIns="0" bIns="0"/>
          <a:lstStyle/>
          <a:p>
            <a:pPr>
              <a:spcBef>
                <a:spcPts val="600"/>
              </a:spcBef>
            </a:pPr>
            <a:r>
              <a:rPr lang="en-US" sz="1400">
                <a:solidFill>
                  <a:schemeClr val="bg1"/>
                </a:solidFill>
                <a:latin typeface=".VnArial Narrow" pitchFamily="34" charset="0"/>
              </a:rPr>
              <a:t>(6)</a:t>
            </a:r>
            <a:endParaRPr lang="en-US" sz="1400">
              <a:solidFill>
                <a:schemeClr val="bg1"/>
              </a:solidFill>
            </a:endParaRPr>
          </a:p>
        </p:txBody>
      </p:sp>
      <p:sp>
        <p:nvSpPr>
          <p:cNvPr id="234527" name="Text Box 31"/>
          <p:cNvSpPr txBox="1">
            <a:spLocks noChangeArrowheads="1"/>
          </p:cNvSpPr>
          <p:nvPr/>
        </p:nvSpPr>
        <p:spPr bwMode="auto">
          <a:xfrm>
            <a:off x="2057400" y="3505200"/>
            <a:ext cx="1190625" cy="442913"/>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LK  chøng tõ</a:t>
            </a:r>
            <a:endParaRPr lang="en-US" sz="1400" b="1"/>
          </a:p>
        </p:txBody>
      </p:sp>
      <p:sp>
        <p:nvSpPr>
          <p:cNvPr id="234528" name="Line 32"/>
          <p:cNvSpPr>
            <a:spLocks noChangeShapeType="1"/>
          </p:cNvSpPr>
          <p:nvPr/>
        </p:nvSpPr>
        <p:spPr bwMode="auto">
          <a:xfrm flipH="1">
            <a:off x="3276600" y="3733800"/>
            <a:ext cx="614363" cy="0"/>
          </a:xfrm>
          <a:prstGeom prst="line">
            <a:avLst/>
          </a:prstGeom>
          <a:noFill/>
          <a:ln w="19050">
            <a:solidFill>
              <a:srgbClr val="0000FF"/>
            </a:solidFill>
            <a:prstDash val="dash"/>
            <a:round/>
            <a:headEnd type="triangle" w="med" len="med"/>
            <a:tailEnd type="triangle" w="med" len="med"/>
          </a:ln>
          <a:effectLst/>
        </p:spPr>
        <p:txBody>
          <a:bodyPr/>
          <a:lstStyle/>
          <a:p>
            <a:endParaRPr lang="en-US"/>
          </a:p>
        </p:txBody>
      </p:sp>
      <p:sp>
        <p:nvSpPr>
          <p:cNvPr id="234529" name="Line 33"/>
          <p:cNvSpPr>
            <a:spLocks noChangeShapeType="1"/>
          </p:cNvSpPr>
          <p:nvPr/>
        </p:nvSpPr>
        <p:spPr bwMode="auto">
          <a:xfrm>
            <a:off x="2667000" y="2133600"/>
            <a:ext cx="0" cy="1384300"/>
          </a:xfrm>
          <a:prstGeom prst="line">
            <a:avLst/>
          </a:prstGeom>
          <a:noFill/>
          <a:ln w="19050">
            <a:solidFill>
              <a:srgbClr val="0000FF"/>
            </a:solidFill>
            <a:round/>
            <a:headEnd/>
            <a:tailEnd type="triangle" w="med" len="med"/>
          </a:ln>
        </p:spPr>
        <p:txBody>
          <a:bodyPr/>
          <a:lstStyle/>
          <a:p>
            <a:endParaRPr lang="en-US"/>
          </a:p>
        </p:txBody>
      </p:sp>
      <p:sp>
        <p:nvSpPr>
          <p:cNvPr id="234530" name="Text Box 34"/>
          <p:cNvSpPr txBox="1">
            <a:spLocks noChangeArrowheads="1"/>
          </p:cNvSpPr>
          <p:nvPr/>
        </p:nvSpPr>
        <p:spPr bwMode="auto">
          <a:xfrm>
            <a:off x="6096000" y="4191000"/>
            <a:ext cx="1676400" cy="533400"/>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B¶ng kÕt hîp tµi kho¶n th¸ng (n¨m)</a:t>
            </a:r>
            <a:endParaRPr lang="en-US" sz="1400" b="1">
              <a:solidFill>
                <a:schemeClr val="bg1"/>
              </a:solidFill>
            </a:endParaRPr>
          </a:p>
        </p:txBody>
      </p:sp>
      <p:sp>
        <p:nvSpPr>
          <p:cNvPr id="234531" name="Line 35"/>
          <p:cNvSpPr>
            <a:spLocks noChangeShapeType="1"/>
          </p:cNvSpPr>
          <p:nvPr/>
        </p:nvSpPr>
        <p:spPr bwMode="auto">
          <a:xfrm flipH="1">
            <a:off x="5486400" y="2971800"/>
            <a:ext cx="1295400" cy="0"/>
          </a:xfrm>
          <a:prstGeom prst="line">
            <a:avLst/>
          </a:prstGeom>
          <a:noFill/>
          <a:ln w="38100" cmpd="dbl">
            <a:solidFill>
              <a:srgbClr val="0000FF"/>
            </a:solidFill>
            <a:round/>
            <a:headEnd/>
            <a:tailEnd/>
          </a:ln>
        </p:spPr>
        <p:txBody>
          <a:bodyPr/>
          <a:lstStyle/>
          <a:p>
            <a:endParaRPr lang="en-US"/>
          </a:p>
        </p:txBody>
      </p:sp>
      <p:sp>
        <p:nvSpPr>
          <p:cNvPr id="234532" name="Line 36"/>
          <p:cNvSpPr>
            <a:spLocks noChangeShapeType="1"/>
          </p:cNvSpPr>
          <p:nvPr/>
        </p:nvSpPr>
        <p:spPr bwMode="auto">
          <a:xfrm>
            <a:off x="5486400" y="4419600"/>
            <a:ext cx="609600" cy="0"/>
          </a:xfrm>
          <a:prstGeom prst="line">
            <a:avLst/>
          </a:prstGeom>
          <a:noFill/>
          <a:ln w="19050">
            <a:solidFill>
              <a:srgbClr val="0000FF"/>
            </a:solidFill>
            <a:prstDash val="dash"/>
            <a:round/>
            <a:headEnd type="triangle" w="med" len="med"/>
            <a:tailEnd type="triangle" w="med" len="med"/>
          </a:ln>
        </p:spPr>
        <p:txBody>
          <a:bodyPr/>
          <a:lstStyle/>
          <a:p>
            <a:endParaRPr lang="en-US"/>
          </a:p>
        </p:txBody>
      </p:sp>
      <p:sp>
        <p:nvSpPr>
          <p:cNvPr id="234533" name="Text Box 37"/>
          <p:cNvSpPr txBox="1">
            <a:spLocks noChangeArrowheads="1"/>
          </p:cNvSpPr>
          <p:nvPr/>
        </p:nvSpPr>
        <p:spPr bwMode="auto">
          <a:xfrm>
            <a:off x="3352800" y="3886200"/>
            <a:ext cx="304800" cy="152400"/>
          </a:xfrm>
          <a:prstGeom prst="rect">
            <a:avLst/>
          </a:prstGeom>
          <a:noFill/>
          <a:ln w="9525">
            <a:noFill/>
            <a:miter lim="800000"/>
            <a:headEnd/>
            <a:tailEnd/>
          </a:ln>
        </p:spPr>
        <p:txBody>
          <a:bodyPr lIns="0" tIns="0" rIns="0" bIns="0"/>
          <a:lstStyle/>
          <a:p>
            <a:pPr algn="l"/>
            <a:r>
              <a:rPr lang="en-US" sz="1200">
                <a:solidFill>
                  <a:schemeClr val="bg1"/>
                </a:solidFill>
              </a:rPr>
              <a:t>(4)</a:t>
            </a:r>
            <a:endParaRPr lang="en-US">
              <a:solidFill>
                <a:schemeClr val="bg1"/>
              </a:solidFill>
            </a:endParaRPr>
          </a:p>
        </p:txBody>
      </p:sp>
      <p:sp>
        <p:nvSpPr>
          <p:cNvPr id="234534" name="Text Box 38"/>
          <p:cNvSpPr txBox="1">
            <a:spLocks noChangeArrowheads="1"/>
          </p:cNvSpPr>
          <p:nvPr/>
        </p:nvSpPr>
        <p:spPr bwMode="auto">
          <a:xfrm>
            <a:off x="6934200" y="3429000"/>
            <a:ext cx="304800" cy="152400"/>
          </a:xfrm>
          <a:prstGeom prst="rect">
            <a:avLst/>
          </a:prstGeom>
          <a:noFill/>
          <a:ln w="9525">
            <a:noFill/>
            <a:miter lim="800000"/>
            <a:headEnd/>
            <a:tailEnd/>
          </a:ln>
        </p:spPr>
        <p:txBody>
          <a:bodyPr lIns="0" tIns="0" rIns="0" bIns="0"/>
          <a:lstStyle/>
          <a:p>
            <a:r>
              <a:rPr lang="en-US" sz="1400">
                <a:solidFill>
                  <a:schemeClr val="bg1"/>
                </a:solidFill>
                <a:latin typeface=".VnArial Narrow" pitchFamily="34" charset="0"/>
              </a:rPr>
              <a:t>(7)</a:t>
            </a:r>
            <a:endParaRPr lang="en-US" sz="1400">
              <a:solidFill>
                <a:schemeClr val="bg1"/>
              </a:solidFill>
            </a:endParaRPr>
          </a:p>
        </p:txBody>
      </p:sp>
      <p:sp>
        <p:nvSpPr>
          <p:cNvPr id="234535" name="Text Box 39"/>
          <p:cNvSpPr txBox="1">
            <a:spLocks noChangeArrowheads="1"/>
          </p:cNvSpPr>
          <p:nvPr/>
        </p:nvSpPr>
        <p:spPr bwMode="auto">
          <a:xfrm>
            <a:off x="5638800" y="4191000"/>
            <a:ext cx="304800" cy="152400"/>
          </a:xfrm>
          <a:prstGeom prst="rect">
            <a:avLst/>
          </a:prstGeom>
          <a:noFill/>
          <a:ln w="9525">
            <a:noFill/>
            <a:miter lim="800000"/>
            <a:headEnd/>
            <a:tailEnd/>
          </a:ln>
        </p:spPr>
        <p:txBody>
          <a:bodyPr lIns="0" tIns="0" rIns="0" bIns="0"/>
          <a:lstStyle/>
          <a:p>
            <a:pPr>
              <a:spcBef>
                <a:spcPts val="600"/>
              </a:spcBef>
            </a:pPr>
            <a:r>
              <a:rPr lang="en-US" sz="1400">
                <a:solidFill>
                  <a:schemeClr val="bg1"/>
                </a:solidFill>
                <a:latin typeface=".VnArial Narrow" pitchFamily="34" charset="0"/>
              </a:rPr>
              <a:t>(8)</a:t>
            </a:r>
            <a:endParaRPr lang="en-US" sz="1400">
              <a:solidFill>
                <a:schemeClr val="bg1"/>
              </a:solidFill>
            </a:endParaRPr>
          </a:p>
        </p:txBody>
      </p:sp>
      <p:sp>
        <p:nvSpPr>
          <p:cNvPr id="234536" name="Text Box 40"/>
          <p:cNvSpPr txBox="1">
            <a:spLocks noChangeArrowheads="1"/>
          </p:cNvSpPr>
          <p:nvPr/>
        </p:nvSpPr>
        <p:spPr bwMode="auto">
          <a:xfrm>
            <a:off x="6096000" y="5486400"/>
            <a:ext cx="304800" cy="152400"/>
          </a:xfrm>
          <a:prstGeom prst="rect">
            <a:avLst/>
          </a:prstGeom>
          <a:noFill/>
          <a:ln w="9525">
            <a:noFill/>
            <a:miter lim="800000"/>
            <a:headEnd/>
            <a:tailEnd/>
          </a:ln>
        </p:spPr>
        <p:txBody>
          <a:bodyPr lIns="0" tIns="0" rIns="0" bIns="0"/>
          <a:lstStyle/>
          <a:p>
            <a:pPr algn="l"/>
            <a:r>
              <a:rPr lang="en-US" sz="1400">
                <a:solidFill>
                  <a:schemeClr val="bg1"/>
                </a:solidFill>
                <a:latin typeface=".VnArial Narrow" pitchFamily="34" charset="0"/>
              </a:rPr>
              <a:t>(9)</a:t>
            </a:r>
            <a:endParaRPr lang="en-US" sz="1400">
              <a:solidFill>
                <a:schemeClr val="bg1"/>
              </a:solidFill>
            </a:endParaRPr>
          </a:p>
        </p:txBody>
      </p:sp>
      <p:sp>
        <p:nvSpPr>
          <p:cNvPr id="234537" name="Text Box 41"/>
          <p:cNvSpPr txBox="1">
            <a:spLocks noChangeArrowheads="1"/>
          </p:cNvSpPr>
          <p:nvPr/>
        </p:nvSpPr>
        <p:spPr bwMode="auto">
          <a:xfrm>
            <a:off x="3078163" y="2181225"/>
            <a:ext cx="350837" cy="180975"/>
          </a:xfrm>
          <a:prstGeom prst="rect">
            <a:avLst/>
          </a:prstGeom>
          <a:noFill/>
          <a:ln w="9525">
            <a:noFill/>
            <a:miter lim="800000"/>
            <a:headEnd/>
            <a:tailEnd/>
          </a:ln>
        </p:spPr>
        <p:txBody>
          <a:bodyPr lIns="0" tIns="0" rIns="0" bIns="0"/>
          <a:lstStyle/>
          <a:p>
            <a:r>
              <a:rPr lang="en-US" sz="1400">
                <a:solidFill>
                  <a:schemeClr val="bg1"/>
                </a:solidFill>
                <a:latin typeface=".VnArial Narrow" pitchFamily="34" charset="0"/>
              </a:rPr>
              <a:t>(2)</a:t>
            </a:r>
            <a:endParaRPr lang="en-US" sz="1400">
              <a:solidFill>
                <a:schemeClr val="bg1"/>
              </a:solidFill>
            </a:endParaRPr>
          </a:p>
        </p:txBody>
      </p:sp>
      <p:sp>
        <p:nvSpPr>
          <p:cNvPr id="234538" name="Text Box 42"/>
          <p:cNvSpPr txBox="1">
            <a:spLocks noChangeArrowheads="1"/>
          </p:cNvSpPr>
          <p:nvPr/>
        </p:nvSpPr>
        <p:spPr bwMode="auto">
          <a:xfrm>
            <a:off x="5638800" y="2209800"/>
            <a:ext cx="381000" cy="228600"/>
          </a:xfrm>
          <a:prstGeom prst="rect">
            <a:avLst/>
          </a:prstGeom>
          <a:noFill/>
          <a:ln w="9525">
            <a:noFill/>
            <a:miter lim="800000"/>
            <a:headEnd/>
            <a:tailEnd/>
          </a:ln>
        </p:spPr>
        <p:txBody>
          <a:bodyPr lIns="0" tIns="0" rIns="0" bIns="0"/>
          <a:lstStyle/>
          <a:p>
            <a:pPr algn="l"/>
            <a:r>
              <a:rPr lang="en-US" sz="1400">
                <a:solidFill>
                  <a:schemeClr val="bg1"/>
                </a:solidFill>
              </a:rPr>
              <a:t>(1b)</a:t>
            </a:r>
          </a:p>
        </p:txBody>
      </p:sp>
      <p:grpSp>
        <p:nvGrpSpPr>
          <p:cNvPr id="2" name="Group 46"/>
          <p:cNvGrpSpPr>
            <a:grpSpLocks/>
          </p:cNvGrpSpPr>
          <p:nvPr/>
        </p:nvGrpSpPr>
        <p:grpSpPr bwMode="auto">
          <a:xfrm>
            <a:off x="6172200" y="6400800"/>
            <a:ext cx="395288" cy="328613"/>
            <a:chOff x="3312" y="3984"/>
            <a:chExt cx="249" cy="207"/>
          </a:xfrm>
        </p:grpSpPr>
        <p:sp>
          <p:nvSpPr>
            <p:cNvPr id="234504" name="Line 8"/>
            <p:cNvSpPr>
              <a:spLocks noChangeShapeType="1"/>
            </p:cNvSpPr>
            <p:nvPr/>
          </p:nvSpPr>
          <p:spPr bwMode="auto">
            <a:xfrm>
              <a:off x="3325" y="3984"/>
              <a:ext cx="223" cy="0"/>
            </a:xfrm>
            <a:prstGeom prst="line">
              <a:avLst/>
            </a:prstGeom>
            <a:noFill/>
            <a:ln w="19050">
              <a:solidFill>
                <a:srgbClr val="0000FF"/>
              </a:solidFill>
              <a:round/>
              <a:headEnd/>
              <a:tailEnd type="triangle" w="med" len="med"/>
            </a:ln>
            <a:effectLst/>
          </p:spPr>
          <p:txBody>
            <a:bodyPr/>
            <a:lstStyle/>
            <a:p>
              <a:endParaRPr lang="en-US"/>
            </a:p>
          </p:txBody>
        </p:sp>
        <p:sp>
          <p:nvSpPr>
            <p:cNvPr id="234505" name="Line 9"/>
            <p:cNvSpPr>
              <a:spLocks noChangeShapeType="1"/>
            </p:cNvSpPr>
            <p:nvPr/>
          </p:nvSpPr>
          <p:spPr bwMode="auto">
            <a:xfrm>
              <a:off x="3325" y="4096"/>
              <a:ext cx="223" cy="0"/>
            </a:xfrm>
            <a:prstGeom prst="line">
              <a:avLst/>
            </a:prstGeom>
            <a:noFill/>
            <a:ln w="38100" cmpd="dbl">
              <a:solidFill>
                <a:srgbClr val="0000FF"/>
              </a:solidFill>
              <a:round/>
              <a:headEnd/>
              <a:tailEnd type="triangle" w="med" len="med"/>
            </a:ln>
            <a:effectLst/>
          </p:spPr>
          <p:txBody>
            <a:bodyPr/>
            <a:lstStyle/>
            <a:p>
              <a:endParaRPr lang="en-US"/>
            </a:p>
          </p:txBody>
        </p:sp>
        <p:sp>
          <p:nvSpPr>
            <p:cNvPr id="234506" name="Line 10"/>
            <p:cNvSpPr>
              <a:spLocks noChangeShapeType="1"/>
            </p:cNvSpPr>
            <p:nvPr/>
          </p:nvSpPr>
          <p:spPr bwMode="auto">
            <a:xfrm>
              <a:off x="3312" y="4190"/>
              <a:ext cx="249" cy="1"/>
            </a:xfrm>
            <a:prstGeom prst="line">
              <a:avLst/>
            </a:prstGeom>
            <a:noFill/>
            <a:ln w="19050">
              <a:solidFill>
                <a:srgbClr val="0000FF"/>
              </a:solidFill>
              <a:prstDash val="dash"/>
              <a:round/>
              <a:headEnd type="triangle" w="med" len="med"/>
              <a:tailEnd type="triangle" w="med" len="med"/>
            </a:ln>
            <a:effectLst/>
          </p:spPr>
          <p:txBody>
            <a:bodyPr/>
            <a:lstStyle/>
            <a:p>
              <a:endParaRPr lang="en-US"/>
            </a:p>
          </p:txBody>
        </p:sp>
      </p:gr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Slide Number Placeholder 5"/>
          <p:cNvSpPr>
            <a:spLocks noGrp="1"/>
          </p:cNvSpPr>
          <p:nvPr>
            <p:ph type="sldNum" sz="quarter" idx="12"/>
          </p:nvPr>
        </p:nvSpPr>
        <p:spPr/>
        <p:txBody>
          <a:bodyPr/>
          <a:lstStyle/>
          <a:p>
            <a:fld id="{4A70095E-6C53-4D08-9842-9344E3AC617A}" type="slidenum">
              <a:rPr lang="en-US"/>
              <a:pPr/>
              <a:t>43</a:t>
            </a:fld>
            <a:endParaRPr lang="en-US"/>
          </a:p>
        </p:txBody>
      </p:sp>
      <p:sp>
        <p:nvSpPr>
          <p:cNvPr id="236571" name="Rectangle 27"/>
          <p:cNvSpPr>
            <a:spLocks noChangeArrowheads="1"/>
          </p:cNvSpPr>
          <p:nvPr/>
        </p:nvSpPr>
        <p:spPr bwMode="auto">
          <a:xfrm>
            <a:off x="533400" y="1600200"/>
            <a:ext cx="8229600" cy="4953000"/>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36546" name="Rectangle 2"/>
          <p:cNvSpPr>
            <a:spLocks noGrp="1" noChangeArrowheads="1"/>
          </p:cNvSpPr>
          <p:nvPr>
            <p:ph type="title"/>
          </p:nvPr>
        </p:nvSpPr>
        <p:spPr/>
        <p:txBody>
          <a:bodyPr>
            <a:normAutofit/>
          </a:bodyPr>
          <a:lstStyle/>
          <a:p>
            <a:r>
              <a:rPr lang="vi-VN" sz="3200" dirty="0" smtClean="0"/>
              <a:t>Hình thức kế toán ngân hàng trong điều kiện công nghệ hiện đại </a:t>
            </a:r>
            <a:endParaRPr lang="en-US" sz="3600" dirty="0"/>
          </a:p>
        </p:txBody>
      </p:sp>
      <p:sp>
        <p:nvSpPr>
          <p:cNvPr id="236549" name="Text Box 5"/>
          <p:cNvSpPr txBox="1">
            <a:spLocks noChangeArrowheads="1"/>
          </p:cNvSpPr>
          <p:nvPr/>
        </p:nvSpPr>
        <p:spPr bwMode="auto">
          <a:xfrm>
            <a:off x="4419600" y="1905000"/>
            <a:ext cx="1600200" cy="703263"/>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Chøng tõ kÕ to¸n (th«ng tin ®Çu vµo)</a:t>
            </a:r>
            <a:endParaRPr lang="en-US" sz="1400" b="1">
              <a:solidFill>
                <a:schemeClr val="bg1"/>
              </a:solidFill>
            </a:endParaRPr>
          </a:p>
        </p:txBody>
      </p:sp>
      <p:sp>
        <p:nvSpPr>
          <p:cNvPr id="236551" name="Text Box 7"/>
          <p:cNvSpPr txBox="1">
            <a:spLocks noChangeArrowheads="1"/>
          </p:cNvSpPr>
          <p:nvPr/>
        </p:nvSpPr>
        <p:spPr bwMode="auto">
          <a:xfrm>
            <a:off x="4267200" y="3048000"/>
            <a:ext cx="1490663" cy="985838"/>
          </a:xfrm>
          <a:prstGeom prst="rect">
            <a:avLst/>
          </a:prstGeom>
          <a:solidFill>
            <a:srgbClr val="FFFF00"/>
          </a:solidFill>
          <a:ln w="9525">
            <a:solidFill>
              <a:srgbClr val="000000"/>
            </a:solidFill>
            <a:miter lim="800000"/>
            <a:headEnd/>
            <a:tailEnd/>
          </a:ln>
        </p:spPr>
        <p:txBody>
          <a:bodyPr/>
          <a:lstStyle/>
          <a:p>
            <a:r>
              <a:rPr lang="en-US" sz="1600" b="1">
                <a:solidFill>
                  <a:schemeClr val="bg1"/>
                </a:solidFill>
                <a:latin typeface=".VnArial Narrow" pitchFamily="34" charset="0"/>
              </a:rPr>
              <a:t>Kho th«ng tin</a:t>
            </a:r>
          </a:p>
          <a:p>
            <a:r>
              <a:rPr lang="en-US" sz="1600" b="1">
                <a:solidFill>
                  <a:schemeClr val="bg1"/>
                </a:solidFill>
                <a:latin typeface=".VnArial Narrow" pitchFamily="34" charset="0"/>
              </a:rPr>
              <a:t>Ch­¬ng tr×nh m¸y tÝnh</a:t>
            </a:r>
            <a:endParaRPr lang="en-US" sz="1600" b="1">
              <a:solidFill>
                <a:schemeClr val="bg1"/>
              </a:solidFill>
            </a:endParaRPr>
          </a:p>
        </p:txBody>
      </p:sp>
      <p:sp>
        <p:nvSpPr>
          <p:cNvPr id="236553" name="Text Box 9"/>
          <p:cNvSpPr txBox="1">
            <a:spLocks noChangeArrowheads="1"/>
          </p:cNvSpPr>
          <p:nvPr/>
        </p:nvSpPr>
        <p:spPr bwMode="auto">
          <a:xfrm>
            <a:off x="4400550" y="4462463"/>
            <a:ext cx="1281113" cy="704850"/>
          </a:xfrm>
          <a:prstGeom prst="rect">
            <a:avLst/>
          </a:prstGeom>
          <a:solidFill>
            <a:srgbClr val="FFFFFF"/>
          </a:solidFill>
          <a:ln w="9525">
            <a:solidFill>
              <a:srgbClr val="000000"/>
            </a:solidFill>
            <a:miter lim="800000"/>
            <a:headEnd/>
            <a:tailEnd/>
          </a:ln>
        </p:spPr>
        <p:txBody>
          <a:bodyPr/>
          <a:lstStyle/>
          <a:p>
            <a:r>
              <a:rPr lang="en-US" sz="1600" b="1">
                <a:solidFill>
                  <a:schemeClr val="bg1"/>
                </a:solidFill>
                <a:latin typeface=".VnArial Narrow" pitchFamily="34" charset="0"/>
              </a:rPr>
              <a:t>Th«ng tin ®Çu ra</a:t>
            </a:r>
            <a:endParaRPr lang="en-US" sz="1600" b="1">
              <a:solidFill>
                <a:schemeClr val="bg1"/>
              </a:solidFill>
            </a:endParaRPr>
          </a:p>
        </p:txBody>
      </p:sp>
      <p:sp>
        <p:nvSpPr>
          <p:cNvPr id="236554" name="Text Box 10"/>
          <p:cNvSpPr txBox="1">
            <a:spLocks noChangeArrowheads="1"/>
          </p:cNvSpPr>
          <p:nvPr/>
        </p:nvSpPr>
        <p:spPr bwMode="auto">
          <a:xfrm>
            <a:off x="1295400" y="5732463"/>
            <a:ext cx="1066800" cy="820737"/>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Sæ kÕ to¸n chi tiÕt</a:t>
            </a:r>
            <a:endParaRPr lang="en-US" sz="1400" b="1">
              <a:solidFill>
                <a:schemeClr val="bg1"/>
              </a:solidFill>
            </a:endParaRPr>
          </a:p>
        </p:txBody>
      </p:sp>
      <p:sp>
        <p:nvSpPr>
          <p:cNvPr id="236555" name="Text Box 11"/>
          <p:cNvSpPr txBox="1">
            <a:spLocks noChangeArrowheads="1"/>
          </p:cNvSpPr>
          <p:nvPr/>
        </p:nvSpPr>
        <p:spPr bwMode="auto">
          <a:xfrm>
            <a:off x="2743200" y="5732463"/>
            <a:ext cx="1143000" cy="820737"/>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Sæ kÕ to¸n tæng hîp</a:t>
            </a:r>
            <a:endParaRPr lang="en-US" sz="1400" b="1">
              <a:solidFill>
                <a:schemeClr val="bg1"/>
              </a:solidFill>
            </a:endParaRPr>
          </a:p>
        </p:txBody>
      </p:sp>
      <p:sp>
        <p:nvSpPr>
          <p:cNvPr id="236556" name="Text Box 12"/>
          <p:cNvSpPr txBox="1">
            <a:spLocks noChangeArrowheads="1"/>
          </p:cNvSpPr>
          <p:nvPr/>
        </p:nvSpPr>
        <p:spPr bwMode="auto">
          <a:xfrm>
            <a:off x="4343400" y="5730875"/>
            <a:ext cx="1219200" cy="822325"/>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C©n ®èi tµi kho¶n ngµy </a:t>
            </a:r>
            <a:endParaRPr lang="en-US" sz="1400" b="1">
              <a:solidFill>
                <a:schemeClr val="bg1"/>
              </a:solidFill>
            </a:endParaRPr>
          </a:p>
        </p:txBody>
      </p:sp>
      <p:sp>
        <p:nvSpPr>
          <p:cNvPr id="236558" name="Line 14"/>
          <p:cNvSpPr>
            <a:spLocks noChangeShapeType="1"/>
          </p:cNvSpPr>
          <p:nvPr/>
        </p:nvSpPr>
        <p:spPr bwMode="auto">
          <a:xfrm>
            <a:off x="4967288" y="2632075"/>
            <a:ext cx="0" cy="422275"/>
          </a:xfrm>
          <a:prstGeom prst="line">
            <a:avLst/>
          </a:prstGeom>
          <a:noFill/>
          <a:ln w="19050">
            <a:solidFill>
              <a:srgbClr val="0000FF"/>
            </a:solidFill>
            <a:round/>
            <a:headEnd/>
            <a:tailEnd type="triangle" w="med" len="med"/>
          </a:ln>
        </p:spPr>
        <p:txBody>
          <a:bodyPr/>
          <a:lstStyle/>
          <a:p>
            <a:endParaRPr lang="en-US"/>
          </a:p>
        </p:txBody>
      </p:sp>
      <p:sp>
        <p:nvSpPr>
          <p:cNvPr id="236559" name="Line 15"/>
          <p:cNvSpPr>
            <a:spLocks noChangeShapeType="1"/>
          </p:cNvSpPr>
          <p:nvPr/>
        </p:nvSpPr>
        <p:spPr bwMode="auto">
          <a:xfrm>
            <a:off x="5008563" y="4040188"/>
            <a:ext cx="0" cy="422275"/>
          </a:xfrm>
          <a:prstGeom prst="line">
            <a:avLst/>
          </a:prstGeom>
          <a:noFill/>
          <a:ln w="19050">
            <a:solidFill>
              <a:srgbClr val="0000FF"/>
            </a:solidFill>
            <a:round/>
            <a:headEnd/>
            <a:tailEnd type="triangle" w="med" len="med"/>
          </a:ln>
          <a:effectLst/>
        </p:spPr>
        <p:txBody>
          <a:bodyPr/>
          <a:lstStyle/>
          <a:p>
            <a:endParaRPr lang="en-US"/>
          </a:p>
        </p:txBody>
      </p:sp>
      <p:sp>
        <p:nvSpPr>
          <p:cNvPr id="236560" name="Line 16"/>
          <p:cNvSpPr>
            <a:spLocks noChangeShapeType="1"/>
          </p:cNvSpPr>
          <p:nvPr/>
        </p:nvSpPr>
        <p:spPr bwMode="auto">
          <a:xfrm>
            <a:off x="5008563" y="5167313"/>
            <a:ext cx="0" cy="563562"/>
          </a:xfrm>
          <a:prstGeom prst="line">
            <a:avLst/>
          </a:prstGeom>
          <a:noFill/>
          <a:ln w="19050">
            <a:solidFill>
              <a:srgbClr val="0000FF"/>
            </a:solidFill>
            <a:round/>
            <a:headEnd/>
            <a:tailEnd type="triangle" w="med" len="med"/>
          </a:ln>
          <a:effectLst/>
        </p:spPr>
        <p:txBody>
          <a:bodyPr/>
          <a:lstStyle/>
          <a:p>
            <a:endParaRPr lang="en-US"/>
          </a:p>
        </p:txBody>
      </p:sp>
      <p:sp>
        <p:nvSpPr>
          <p:cNvPr id="236561" name="Line 17"/>
          <p:cNvSpPr>
            <a:spLocks noChangeShapeType="1"/>
          </p:cNvSpPr>
          <p:nvPr/>
        </p:nvSpPr>
        <p:spPr bwMode="auto">
          <a:xfrm flipH="1">
            <a:off x="3124200" y="5167313"/>
            <a:ext cx="1884363" cy="547687"/>
          </a:xfrm>
          <a:prstGeom prst="line">
            <a:avLst/>
          </a:prstGeom>
          <a:noFill/>
          <a:ln w="19050">
            <a:solidFill>
              <a:srgbClr val="0000FF"/>
            </a:solidFill>
            <a:round/>
            <a:headEnd/>
            <a:tailEnd type="triangle" w="med" len="med"/>
          </a:ln>
          <a:effectLst/>
        </p:spPr>
        <p:txBody>
          <a:bodyPr/>
          <a:lstStyle/>
          <a:p>
            <a:endParaRPr lang="en-US"/>
          </a:p>
        </p:txBody>
      </p:sp>
      <p:sp>
        <p:nvSpPr>
          <p:cNvPr id="236562" name="Line 18"/>
          <p:cNvSpPr>
            <a:spLocks noChangeShapeType="1"/>
          </p:cNvSpPr>
          <p:nvPr/>
        </p:nvSpPr>
        <p:spPr bwMode="auto">
          <a:xfrm flipH="1">
            <a:off x="1752600" y="5167313"/>
            <a:ext cx="3255963" cy="547687"/>
          </a:xfrm>
          <a:prstGeom prst="line">
            <a:avLst/>
          </a:prstGeom>
          <a:noFill/>
          <a:ln w="19050">
            <a:solidFill>
              <a:srgbClr val="0000FF"/>
            </a:solidFill>
            <a:round/>
            <a:headEnd/>
            <a:tailEnd type="triangle" w="med" len="med"/>
          </a:ln>
          <a:effectLst/>
        </p:spPr>
        <p:txBody>
          <a:bodyPr/>
          <a:lstStyle/>
          <a:p>
            <a:endParaRPr lang="en-US"/>
          </a:p>
        </p:txBody>
      </p:sp>
      <p:sp>
        <p:nvSpPr>
          <p:cNvPr id="236563" name="Line 19"/>
          <p:cNvSpPr>
            <a:spLocks noChangeShapeType="1"/>
          </p:cNvSpPr>
          <p:nvPr/>
        </p:nvSpPr>
        <p:spPr bwMode="auto">
          <a:xfrm>
            <a:off x="5008563" y="5167313"/>
            <a:ext cx="2840037" cy="547687"/>
          </a:xfrm>
          <a:prstGeom prst="line">
            <a:avLst/>
          </a:prstGeom>
          <a:noFill/>
          <a:ln w="19050">
            <a:solidFill>
              <a:srgbClr val="0000FF"/>
            </a:solidFill>
            <a:round/>
            <a:headEnd/>
            <a:tailEnd type="triangle" w="med" len="med"/>
          </a:ln>
          <a:effectLst/>
        </p:spPr>
        <p:txBody>
          <a:bodyPr/>
          <a:lstStyle/>
          <a:p>
            <a:endParaRPr lang="en-US"/>
          </a:p>
        </p:txBody>
      </p:sp>
      <p:sp>
        <p:nvSpPr>
          <p:cNvPr id="236564" name="Text Box 20"/>
          <p:cNvSpPr txBox="1">
            <a:spLocks noChangeArrowheads="1"/>
          </p:cNvSpPr>
          <p:nvPr/>
        </p:nvSpPr>
        <p:spPr bwMode="auto">
          <a:xfrm>
            <a:off x="2362200" y="4419600"/>
            <a:ext cx="1776413" cy="704850"/>
          </a:xfrm>
          <a:prstGeom prst="rect">
            <a:avLst/>
          </a:prstGeom>
          <a:solidFill>
            <a:srgbClr val="FFFFFF"/>
          </a:solidFill>
          <a:ln w="9525">
            <a:solidFill>
              <a:srgbClr val="000000"/>
            </a:solidFill>
            <a:miter lim="800000"/>
            <a:headEnd/>
            <a:tailEnd/>
          </a:ln>
        </p:spPr>
        <p:txBody>
          <a:bodyPr/>
          <a:lstStyle/>
          <a:p>
            <a:r>
              <a:rPr lang="en-US" sz="1600" b="1">
                <a:solidFill>
                  <a:schemeClr val="bg1"/>
                </a:solidFill>
                <a:latin typeface=".VnArial Narrow" pitchFamily="34" charset="0"/>
              </a:rPr>
              <a:t>LiÖt kª chøng tõ vµ nhËt ký chøng tõ </a:t>
            </a:r>
            <a:endParaRPr lang="en-US" sz="1600" b="1">
              <a:solidFill>
                <a:schemeClr val="bg1"/>
              </a:solidFill>
            </a:endParaRPr>
          </a:p>
        </p:txBody>
      </p:sp>
      <p:sp>
        <p:nvSpPr>
          <p:cNvPr id="236567" name="Line 23"/>
          <p:cNvSpPr>
            <a:spLocks noChangeShapeType="1"/>
          </p:cNvSpPr>
          <p:nvPr/>
        </p:nvSpPr>
        <p:spPr bwMode="auto">
          <a:xfrm flipH="1">
            <a:off x="4129088" y="4822825"/>
            <a:ext cx="276225" cy="0"/>
          </a:xfrm>
          <a:prstGeom prst="line">
            <a:avLst/>
          </a:prstGeom>
          <a:noFill/>
          <a:ln w="19050">
            <a:solidFill>
              <a:srgbClr val="0000FF"/>
            </a:solidFill>
            <a:round/>
            <a:headEnd/>
            <a:tailEnd type="triangle" w="med" len="med"/>
          </a:ln>
          <a:effectLst/>
        </p:spPr>
        <p:txBody>
          <a:bodyPr/>
          <a:lstStyle/>
          <a:p>
            <a:endParaRPr lang="en-US"/>
          </a:p>
        </p:txBody>
      </p:sp>
      <p:sp>
        <p:nvSpPr>
          <p:cNvPr id="236569" name="Text Box 25"/>
          <p:cNvSpPr txBox="1">
            <a:spLocks noChangeArrowheads="1"/>
          </p:cNvSpPr>
          <p:nvPr/>
        </p:nvSpPr>
        <p:spPr bwMode="auto">
          <a:xfrm>
            <a:off x="5791200" y="5732463"/>
            <a:ext cx="1219200" cy="820737"/>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VnArial Narrow" pitchFamily="34" charset="0"/>
              </a:rPr>
              <a:t>C©n ®èi TK th¸ng, n¨m vµ b¸o c¸o TC</a:t>
            </a:r>
            <a:endParaRPr lang="en-US" sz="1400" b="1">
              <a:solidFill>
                <a:schemeClr val="bg1"/>
              </a:solidFill>
            </a:endParaRPr>
          </a:p>
        </p:txBody>
      </p:sp>
      <p:sp>
        <p:nvSpPr>
          <p:cNvPr id="236570" name="Text Box 26"/>
          <p:cNvSpPr txBox="1">
            <a:spLocks noChangeArrowheads="1"/>
          </p:cNvSpPr>
          <p:nvPr/>
        </p:nvSpPr>
        <p:spPr bwMode="auto">
          <a:xfrm>
            <a:off x="7315200" y="5732463"/>
            <a:ext cx="1243013" cy="820737"/>
          </a:xfrm>
          <a:prstGeom prst="rect">
            <a:avLst/>
          </a:prstGeom>
          <a:solidFill>
            <a:srgbClr val="FFFFFF"/>
          </a:solidFill>
          <a:ln w="9525">
            <a:solidFill>
              <a:srgbClr val="000000"/>
            </a:solidFill>
            <a:miter lim="800000"/>
            <a:headEnd/>
            <a:tailEnd/>
          </a:ln>
        </p:spPr>
        <p:txBody>
          <a:bodyPr/>
          <a:lstStyle/>
          <a:p>
            <a:r>
              <a:rPr lang="en-US" sz="1400" b="1">
                <a:solidFill>
                  <a:schemeClr val="bg1"/>
                </a:solidFill>
                <a:latin typeface="Times New Roman" pitchFamily="18" charset="0"/>
              </a:rPr>
              <a:t>Báo cáo các phân hệ nghiệp vụ</a:t>
            </a:r>
          </a:p>
        </p:txBody>
      </p:sp>
      <p:sp>
        <p:nvSpPr>
          <p:cNvPr id="236572" name="Line 28"/>
          <p:cNvSpPr>
            <a:spLocks noChangeShapeType="1"/>
          </p:cNvSpPr>
          <p:nvPr/>
        </p:nvSpPr>
        <p:spPr bwMode="auto">
          <a:xfrm>
            <a:off x="5029200" y="5181600"/>
            <a:ext cx="1295400" cy="533400"/>
          </a:xfrm>
          <a:prstGeom prst="line">
            <a:avLst/>
          </a:prstGeom>
          <a:noFill/>
          <a:ln w="19050">
            <a:solidFill>
              <a:srgbClr val="0000FF"/>
            </a:solidFill>
            <a:round/>
            <a:headEnd/>
            <a:tailEnd type="triangle" w="med" len="med"/>
          </a:ln>
          <a:effectLst/>
        </p:spPr>
        <p:txBody>
          <a:bodyPr/>
          <a:lstStyle/>
          <a:p>
            <a:endParaRPr lang="en-US"/>
          </a:p>
        </p:txBody>
      </p:sp>
      <p:sp>
        <p:nvSpPr>
          <p:cNvPr id="236575" name="Line 31"/>
          <p:cNvSpPr>
            <a:spLocks noChangeShapeType="1"/>
          </p:cNvSpPr>
          <p:nvPr/>
        </p:nvSpPr>
        <p:spPr bwMode="auto">
          <a:xfrm>
            <a:off x="2971800" y="2286000"/>
            <a:ext cx="0" cy="2057400"/>
          </a:xfrm>
          <a:prstGeom prst="line">
            <a:avLst/>
          </a:prstGeom>
          <a:noFill/>
          <a:ln w="9525">
            <a:solidFill>
              <a:schemeClr val="tx1"/>
            </a:solidFill>
            <a:prstDash val="sysDot"/>
            <a:round/>
            <a:headEnd/>
            <a:tailEnd type="triangle" w="med" len="med"/>
          </a:ln>
          <a:effectLst/>
        </p:spPr>
        <p:txBody>
          <a:bodyPr/>
          <a:lstStyle/>
          <a:p>
            <a:endParaRPr lang="en-US"/>
          </a:p>
        </p:txBody>
      </p:sp>
      <p:sp>
        <p:nvSpPr>
          <p:cNvPr id="236576" name="Line 32"/>
          <p:cNvSpPr>
            <a:spLocks noChangeShapeType="1"/>
          </p:cNvSpPr>
          <p:nvPr/>
        </p:nvSpPr>
        <p:spPr bwMode="auto">
          <a:xfrm>
            <a:off x="3048000" y="2286000"/>
            <a:ext cx="1295400" cy="0"/>
          </a:xfrm>
          <a:prstGeom prst="line">
            <a:avLst/>
          </a:prstGeom>
          <a:noFill/>
          <a:ln w="9525">
            <a:solidFill>
              <a:schemeClr val="tx1"/>
            </a:solidFill>
            <a:prstDash val="sysDot"/>
            <a:round/>
            <a:headEnd/>
            <a:tailEnd type="triangle" w="med" len="med"/>
          </a:ln>
          <a:effectLst/>
        </p:spPr>
        <p:txBody>
          <a:bodyPr/>
          <a:lstStyle/>
          <a:p>
            <a:endParaRPr lang="en-US"/>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5"/>
          <p:cNvSpPr>
            <a:spLocks noGrp="1"/>
          </p:cNvSpPr>
          <p:nvPr>
            <p:ph type="sldNum" sz="quarter" idx="12"/>
          </p:nvPr>
        </p:nvSpPr>
        <p:spPr/>
        <p:txBody>
          <a:bodyPr/>
          <a:lstStyle/>
          <a:p>
            <a:fld id="{4A854300-C86E-4AF8-A978-329ACDF18013}" type="slidenum">
              <a:rPr lang="en-US"/>
              <a:pPr/>
              <a:t>44</a:t>
            </a:fld>
            <a:endParaRPr lang="en-US"/>
          </a:p>
        </p:txBody>
      </p:sp>
      <p:sp>
        <p:nvSpPr>
          <p:cNvPr id="349186" name="Rectangle 2"/>
          <p:cNvSpPr>
            <a:spLocks noGrp="1" noChangeArrowheads="1"/>
          </p:cNvSpPr>
          <p:nvPr>
            <p:ph type="title"/>
          </p:nvPr>
        </p:nvSpPr>
        <p:spPr>
          <a:xfrm>
            <a:off x="0" y="304800"/>
            <a:ext cx="8839200" cy="974725"/>
          </a:xfrm>
        </p:spPr>
        <p:txBody>
          <a:bodyPr/>
          <a:lstStyle/>
          <a:p>
            <a:r>
              <a:rPr lang="vi-VN" sz="3600" dirty="0" smtClean="0"/>
              <a:t>Các phân hệ trong mô hình hiện đại (...)</a:t>
            </a:r>
            <a:endParaRPr lang="en-US" sz="3600" dirty="0"/>
          </a:p>
        </p:txBody>
      </p:sp>
      <p:sp>
        <p:nvSpPr>
          <p:cNvPr id="349187" name="Rectangle 3"/>
          <p:cNvSpPr>
            <a:spLocks noChangeArrowheads="1"/>
          </p:cNvSpPr>
          <p:nvPr/>
        </p:nvSpPr>
        <p:spPr bwMode="auto">
          <a:xfrm rot="10800000">
            <a:off x="2990850" y="3200400"/>
            <a:ext cx="742950" cy="1751013"/>
          </a:xfrm>
          <a:prstGeom prst="rect">
            <a:avLst/>
          </a:prstGeom>
          <a:solidFill>
            <a:srgbClr val="333399"/>
          </a:solidFill>
          <a:ln w="9525" algn="ctr">
            <a:solidFill>
              <a:srgbClr val="FFFF00"/>
            </a:solidFill>
            <a:miter lim="800000"/>
            <a:headEnd/>
            <a:tailEnd/>
          </a:ln>
          <a:effectLst/>
        </p:spPr>
        <p:txBody>
          <a:bodyPr vert="eaVert">
            <a:spAutoFit/>
          </a:bodyPr>
          <a:lstStyle/>
          <a:p>
            <a:pPr algn="l"/>
            <a:r>
              <a:rPr lang="en-US" b="1" dirty="0" err="1"/>
              <a:t>Tài</a:t>
            </a:r>
            <a:r>
              <a:rPr lang="en-US" b="1" dirty="0"/>
              <a:t> </a:t>
            </a:r>
            <a:r>
              <a:rPr lang="en-US" b="1" dirty="0" err="1"/>
              <a:t>trợ</a:t>
            </a:r>
            <a:r>
              <a:rPr lang="en-US" b="1" dirty="0"/>
              <a:t> </a:t>
            </a:r>
            <a:r>
              <a:rPr lang="en-US" b="1" dirty="0" err="1"/>
              <a:t>thương</a:t>
            </a:r>
            <a:r>
              <a:rPr lang="en-US" b="1" dirty="0"/>
              <a:t> </a:t>
            </a:r>
            <a:r>
              <a:rPr lang="en-US" b="1" dirty="0" err="1"/>
              <a:t>mại</a:t>
            </a:r>
            <a:endParaRPr lang="en-US" b="1" dirty="0"/>
          </a:p>
        </p:txBody>
      </p:sp>
      <p:sp>
        <p:nvSpPr>
          <p:cNvPr id="349188" name="Rectangle 4"/>
          <p:cNvSpPr>
            <a:spLocks noChangeArrowheads="1"/>
          </p:cNvSpPr>
          <p:nvPr/>
        </p:nvSpPr>
        <p:spPr bwMode="auto">
          <a:xfrm rot="10800000">
            <a:off x="1817688" y="3200400"/>
            <a:ext cx="468312" cy="1752600"/>
          </a:xfrm>
          <a:prstGeom prst="rect">
            <a:avLst/>
          </a:prstGeom>
          <a:solidFill>
            <a:srgbClr val="333399"/>
          </a:solidFill>
          <a:ln w="9525">
            <a:solidFill>
              <a:srgbClr val="FFFF00"/>
            </a:solidFill>
            <a:miter lim="800000"/>
            <a:headEnd/>
            <a:tailEnd/>
          </a:ln>
          <a:effectLst/>
        </p:spPr>
        <p:txBody>
          <a:bodyPr vert="eaVert">
            <a:spAutoFit/>
          </a:bodyPr>
          <a:lstStyle/>
          <a:p>
            <a:pPr algn="l"/>
            <a:r>
              <a:rPr lang="en-US" b="1"/>
              <a:t>Tiền gửi</a:t>
            </a:r>
          </a:p>
        </p:txBody>
      </p:sp>
      <p:sp>
        <p:nvSpPr>
          <p:cNvPr id="349189" name="Rectangle 5"/>
          <p:cNvSpPr>
            <a:spLocks noChangeArrowheads="1"/>
          </p:cNvSpPr>
          <p:nvPr/>
        </p:nvSpPr>
        <p:spPr bwMode="auto">
          <a:xfrm rot="10800000">
            <a:off x="3875088" y="3200400"/>
            <a:ext cx="468312" cy="1752600"/>
          </a:xfrm>
          <a:prstGeom prst="rect">
            <a:avLst/>
          </a:prstGeom>
          <a:solidFill>
            <a:srgbClr val="333399"/>
          </a:solidFill>
          <a:ln w="9525" algn="ctr">
            <a:solidFill>
              <a:srgbClr val="FFFF00"/>
            </a:solidFill>
            <a:miter lim="800000"/>
            <a:headEnd/>
            <a:tailEnd/>
          </a:ln>
          <a:effectLst/>
        </p:spPr>
        <p:txBody>
          <a:bodyPr vert="eaVert">
            <a:spAutoFit/>
          </a:bodyPr>
          <a:lstStyle/>
          <a:p>
            <a:pPr algn="l"/>
            <a:r>
              <a:rPr lang="en-US" b="1"/>
              <a:t>Chuyển tiền</a:t>
            </a:r>
          </a:p>
        </p:txBody>
      </p:sp>
      <p:sp>
        <p:nvSpPr>
          <p:cNvPr id="349190" name="Rectangle 6"/>
          <p:cNvSpPr>
            <a:spLocks noChangeArrowheads="1"/>
          </p:cNvSpPr>
          <p:nvPr/>
        </p:nvSpPr>
        <p:spPr bwMode="auto">
          <a:xfrm rot="10800000">
            <a:off x="4495800" y="3200400"/>
            <a:ext cx="468313" cy="1752600"/>
          </a:xfrm>
          <a:prstGeom prst="rect">
            <a:avLst/>
          </a:prstGeom>
          <a:solidFill>
            <a:srgbClr val="333399"/>
          </a:solidFill>
          <a:ln w="9525" algn="ctr">
            <a:solidFill>
              <a:srgbClr val="FFFF00"/>
            </a:solidFill>
            <a:miter lim="800000"/>
            <a:headEnd/>
            <a:tailEnd/>
          </a:ln>
          <a:effectLst/>
        </p:spPr>
        <p:txBody>
          <a:bodyPr vert="eaVert">
            <a:spAutoFit/>
          </a:bodyPr>
          <a:lstStyle/>
          <a:p>
            <a:pPr algn="l"/>
            <a:r>
              <a:rPr lang="en-US" b="1"/>
              <a:t>Ngân quỹ</a:t>
            </a:r>
          </a:p>
        </p:txBody>
      </p:sp>
      <p:sp>
        <p:nvSpPr>
          <p:cNvPr id="349191" name="Rectangle 7"/>
          <p:cNvSpPr>
            <a:spLocks noChangeArrowheads="1"/>
          </p:cNvSpPr>
          <p:nvPr/>
        </p:nvSpPr>
        <p:spPr bwMode="auto">
          <a:xfrm rot="10800000">
            <a:off x="5105400" y="3200400"/>
            <a:ext cx="468313" cy="1752600"/>
          </a:xfrm>
          <a:prstGeom prst="rect">
            <a:avLst/>
          </a:prstGeom>
          <a:solidFill>
            <a:srgbClr val="333399"/>
          </a:solidFill>
          <a:ln w="9525" algn="ctr">
            <a:solidFill>
              <a:srgbClr val="FFFF00"/>
            </a:solidFill>
            <a:miter lim="800000"/>
            <a:headEnd/>
            <a:tailEnd/>
          </a:ln>
          <a:effectLst/>
        </p:spPr>
        <p:txBody>
          <a:bodyPr vert="eaVert">
            <a:spAutoFit/>
          </a:bodyPr>
          <a:lstStyle/>
          <a:p>
            <a:pPr algn="l"/>
            <a:r>
              <a:rPr lang="en-US" b="1"/>
              <a:t>Quản lý thẻ</a:t>
            </a:r>
          </a:p>
        </p:txBody>
      </p:sp>
      <p:sp>
        <p:nvSpPr>
          <p:cNvPr id="349192" name="Text Box 8"/>
          <p:cNvSpPr txBox="1">
            <a:spLocks noChangeArrowheads="1"/>
          </p:cNvSpPr>
          <p:nvPr/>
        </p:nvSpPr>
        <p:spPr bwMode="auto">
          <a:xfrm>
            <a:off x="1828800" y="5105400"/>
            <a:ext cx="4419600" cy="376238"/>
          </a:xfrm>
          <a:prstGeom prst="rect">
            <a:avLst/>
          </a:prstGeom>
          <a:solidFill>
            <a:srgbClr val="333399"/>
          </a:solidFill>
          <a:ln w="9525" algn="ctr">
            <a:solidFill>
              <a:srgbClr val="FFFF00"/>
            </a:solidFill>
            <a:miter lim="800000"/>
            <a:headEnd/>
            <a:tailEnd/>
          </a:ln>
          <a:effectLst/>
        </p:spPr>
        <p:txBody>
          <a:bodyPr>
            <a:spAutoFit/>
          </a:bodyPr>
          <a:lstStyle/>
          <a:p>
            <a:pPr>
              <a:spcBef>
                <a:spcPct val="50000"/>
              </a:spcBef>
            </a:pPr>
            <a:r>
              <a:rPr lang="en-US" b="1"/>
              <a:t>Thông tin khách hàng</a:t>
            </a:r>
          </a:p>
        </p:txBody>
      </p:sp>
      <p:sp>
        <p:nvSpPr>
          <p:cNvPr id="349193" name="Text Box 9"/>
          <p:cNvSpPr txBox="1">
            <a:spLocks noChangeArrowheads="1"/>
          </p:cNvSpPr>
          <p:nvPr/>
        </p:nvSpPr>
        <p:spPr bwMode="auto">
          <a:xfrm>
            <a:off x="2286000" y="5867400"/>
            <a:ext cx="3886200" cy="376238"/>
          </a:xfrm>
          <a:prstGeom prst="rect">
            <a:avLst/>
          </a:prstGeom>
          <a:solidFill>
            <a:srgbClr val="3366FF"/>
          </a:solidFill>
          <a:ln w="9525">
            <a:solidFill>
              <a:srgbClr val="FFFF00"/>
            </a:solidFill>
            <a:miter lim="800000"/>
            <a:headEnd/>
            <a:tailEnd/>
          </a:ln>
          <a:effectLst/>
        </p:spPr>
        <p:txBody>
          <a:bodyPr>
            <a:spAutoFit/>
          </a:bodyPr>
          <a:lstStyle/>
          <a:p>
            <a:pPr>
              <a:spcBef>
                <a:spcPct val="50000"/>
              </a:spcBef>
            </a:pPr>
            <a:r>
              <a:rPr lang="en-US" b="1"/>
              <a:t>Cơ sở dữ liệu/hệ điều hành</a:t>
            </a:r>
          </a:p>
        </p:txBody>
      </p:sp>
      <p:sp>
        <p:nvSpPr>
          <p:cNvPr id="349194" name="Rectangle 10"/>
          <p:cNvSpPr>
            <a:spLocks noChangeArrowheads="1"/>
          </p:cNvSpPr>
          <p:nvPr/>
        </p:nvSpPr>
        <p:spPr bwMode="auto">
          <a:xfrm rot="10800000">
            <a:off x="5713413" y="3200400"/>
            <a:ext cx="468312" cy="1752600"/>
          </a:xfrm>
          <a:prstGeom prst="rect">
            <a:avLst/>
          </a:prstGeom>
          <a:solidFill>
            <a:srgbClr val="333399"/>
          </a:solidFill>
          <a:ln w="9525" algn="ctr">
            <a:solidFill>
              <a:srgbClr val="FFFF00"/>
            </a:solidFill>
            <a:miter lim="800000"/>
            <a:headEnd/>
            <a:tailEnd/>
          </a:ln>
          <a:effectLst/>
        </p:spPr>
        <p:txBody>
          <a:bodyPr vert="eaVert">
            <a:spAutoFit/>
          </a:bodyPr>
          <a:lstStyle/>
          <a:p>
            <a:pPr algn="l"/>
            <a:r>
              <a:rPr lang="en-US" b="1"/>
              <a:t>Quản lý nội bộ</a:t>
            </a:r>
          </a:p>
        </p:txBody>
      </p:sp>
      <p:sp>
        <p:nvSpPr>
          <p:cNvPr id="349195" name="Text Box 11"/>
          <p:cNvSpPr txBox="1">
            <a:spLocks noChangeArrowheads="1"/>
          </p:cNvSpPr>
          <p:nvPr/>
        </p:nvSpPr>
        <p:spPr bwMode="auto">
          <a:xfrm>
            <a:off x="2209800" y="1981200"/>
            <a:ext cx="4038600" cy="376238"/>
          </a:xfrm>
          <a:prstGeom prst="rect">
            <a:avLst/>
          </a:prstGeom>
          <a:solidFill>
            <a:srgbClr val="3366FF"/>
          </a:solidFill>
          <a:ln w="9525" algn="ctr">
            <a:solidFill>
              <a:srgbClr val="FFFF00"/>
            </a:solidFill>
            <a:miter lim="800000"/>
            <a:headEnd/>
            <a:tailEnd/>
          </a:ln>
          <a:effectLst/>
        </p:spPr>
        <p:txBody>
          <a:bodyPr>
            <a:spAutoFit/>
          </a:bodyPr>
          <a:lstStyle/>
          <a:p>
            <a:pPr>
              <a:spcBef>
                <a:spcPct val="50000"/>
              </a:spcBef>
            </a:pPr>
            <a:r>
              <a:rPr lang="en-US" b="1"/>
              <a:t>Các kênh phân phối</a:t>
            </a:r>
          </a:p>
        </p:txBody>
      </p:sp>
      <p:sp>
        <p:nvSpPr>
          <p:cNvPr id="349196" name="AutoShape 12"/>
          <p:cNvSpPr>
            <a:spLocks noChangeArrowheads="1"/>
          </p:cNvSpPr>
          <p:nvPr/>
        </p:nvSpPr>
        <p:spPr bwMode="auto">
          <a:xfrm>
            <a:off x="1524000" y="2438400"/>
            <a:ext cx="5105400" cy="3200400"/>
          </a:xfrm>
          <a:prstGeom prst="roundRect">
            <a:avLst>
              <a:gd name="adj" fmla="val 16667"/>
            </a:avLst>
          </a:prstGeom>
          <a:noFill/>
          <a:ln w="9525">
            <a:solidFill>
              <a:schemeClr val="tx1"/>
            </a:solidFill>
            <a:prstDash val="dash"/>
            <a:round/>
            <a:headEnd/>
            <a:tailEnd/>
          </a:ln>
          <a:effectLst/>
        </p:spPr>
        <p:txBody>
          <a:bodyPr wrap="none" anchor="ctr"/>
          <a:lstStyle/>
          <a:p>
            <a:endParaRPr lang="en-US"/>
          </a:p>
        </p:txBody>
      </p:sp>
      <p:sp>
        <p:nvSpPr>
          <p:cNvPr id="349197" name="Text Box 13"/>
          <p:cNvSpPr txBox="1">
            <a:spLocks noChangeArrowheads="1"/>
          </p:cNvSpPr>
          <p:nvPr/>
        </p:nvSpPr>
        <p:spPr bwMode="auto">
          <a:xfrm>
            <a:off x="2286000" y="6248400"/>
            <a:ext cx="3886200" cy="376238"/>
          </a:xfrm>
          <a:prstGeom prst="rect">
            <a:avLst/>
          </a:prstGeom>
          <a:solidFill>
            <a:srgbClr val="3366FF"/>
          </a:solidFill>
          <a:ln w="9525">
            <a:solidFill>
              <a:srgbClr val="FFFF00"/>
            </a:solidFill>
            <a:miter lim="800000"/>
            <a:headEnd/>
            <a:tailEnd/>
          </a:ln>
          <a:effectLst/>
        </p:spPr>
        <p:txBody>
          <a:bodyPr>
            <a:spAutoFit/>
          </a:bodyPr>
          <a:lstStyle/>
          <a:p>
            <a:pPr>
              <a:spcBef>
                <a:spcPct val="50000"/>
              </a:spcBef>
            </a:pPr>
            <a:r>
              <a:rPr lang="en-US" b="1"/>
              <a:t>Phần cứng/truyền thông</a:t>
            </a:r>
          </a:p>
        </p:txBody>
      </p:sp>
      <p:sp>
        <p:nvSpPr>
          <p:cNvPr id="349198" name="Text Box 14"/>
          <p:cNvSpPr txBox="1">
            <a:spLocks noChangeArrowheads="1"/>
          </p:cNvSpPr>
          <p:nvPr/>
        </p:nvSpPr>
        <p:spPr bwMode="auto">
          <a:xfrm>
            <a:off x="1828800" y="2667000"/>
            <a:ext cx="4419600" cy="376238"/>
          </a:xfrm>
          <a:prstGeom prst="rect">
            <a:avLst/>
          </a:prstGeom>
          <a:solidFill>
            <a:srgbClr val="333399"/>
          </a:solidFill>
          <a:ln w="9525" algn="ctr">
            <a:solidFill>
              <a:srgbClr val="FFFF00"/>
            </a:solidFill>
            <a:miter lim="800000"/>
            <a:headEnd/>
            <a:tailEnd/>
          </a:ln>
          <a:effectLst/>
        </p:spPr>
        <p:txBody>
          <a:bodyPr>
            <a:spAutoFit/>
          </a:bodyPr>
          <a:lstStyle/>
          <a:p>
            <a:pPr>
              <a:spcBef>
                <a:spcPct val="50000"/>
              </a:spcBef>
            </a:pPr>
            <a:r>
              <a:rPr lang="en-US" b="1"/>
              <a:t>Sổ cái(GL)</a:t>
            </a:r>
          </a:p>
        </p:txBody>
      </p:sp>
      <p:sp>
        <p:nvSpPr>
          <p:cNvPr id="349199" name="Rectangle 15"/>
          <p:cNvSpPr>
            <a:spLocks noChangeArrowheads="1"/>
          </p:cNvSpPr>
          <p:nvPr/>
        </p:nvSpPr>
        <p:spPr bwMode="auto">
          <a:xfrm rot="10800000">
            <a:off x="6705600" y="2667000"/>
            <a:ext cx="468313" cy="2819400"/>
          </a:xfrm>
          <a:prstGeom prst="rect">
            <a:avLst/>
          </a:prstGeom>
          <a:solidFill>
            <a:srgbClr val="333399"/>
          </a:solidFill>
          <a:ln w="9525" algn="ctr">
            <a:solidFill>
              <a:srgbClr val="FFFF00"/>
            </a:solidFill>
            <a:miter lim="800000"/>
            <a:headEnd/>
            <a:tailEnd/>
          </a:ln>
          <a:effectLst/>
        </p:spPr>
        <p:txBody>
          <a:bodyPr vert="eaVert">
            <a:spAutoFit/>
          </a:bodyPr>
          <a:lstStyle/>
          <a:p>
            <a:r>
              <a:rPr lang="en-US" b="1"/>
              <a:t>Kho dữ liệu</a:t>
            </a:r>
          </a:p>
        </p:txBody>
      </p:sp>
      <p:sp>
        <p:nvSpPr>
          <p:cNvPr id="349200" name="Rectangle 16"/>
          <p:cNvSpPr>
            <a:spLocks noChangeArrowheads="1"/>
          </p:cNvSpPr>
          <p:nvPr/>
        </p:nvSpPr>
        <p:spPr bwMode="auto">
          <a:xfrm rot="10800000">
            <a:off x="2427288" y="3200400"/>
            <a:ext cx="468312" cy="1752600"/>
          </a:xfrm>
          <a:prstGeom prst="rect">
            <a:avLst/>
          </a:prstGeom>
          <a:solidFill>
            <a:srgbClr val="333399"/>
          </a:solidFill>
          <a:ln w="9525">
            <a:solidFill>
              <a:srgbClr val="FFFF00"/>
            </a:solidFill>
            <a:miter lim="800000"/>
            <a:headEnd/>
            <a:tailEnd/>
          </a:ln>
          <a:effectLst/>
        </p:spPr>
        <p:txBody>
          <a:bodyPr vert="eaVert">
            <a:spAutoFit/>
          </a:bodyPr>
          <a:lstStyle/>
          <a:p>
            <a:pPr algn="l"/>
            <a:r>
              <a:rPr lang="en-US" b="1"/>
              <a:t>Tiền vay</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2471283-E342-403B-B842-B4B7B31B6842}" type="slidenum">
              <a:rPr lang="en-US"/>
              <a:pPr/>
              <a:t>45</a:t>
            </a:fld>
            <a:endParaRPr lang="en-US"/>
          </a:p>
        </p:txBody>
      </p:sp>
      <p:sp>
        <p:nvSpPr>
          <p:cNvPr id="237570" name="Rectangle 2"/>
          <p:cNvSpPr>
            <a:spLocks noGrp="1" noChangeArrowheads="1"/>
          </p:cNvSpPr>
          <p:nvPr>
            <p:ph type="title"/>
          </p:nvPr>
        </p:nvSpPr>
        <p:spPr/>
        <p:txBody>
          <a:bodyPr/>
          <a:lstStyle/>
          <a:p>
            <a:r>
              <a:rPr lang="pt-BR" dirty="0" smtClean="0"/>
              <a:t>Kế toán chi tiết</a:t>
            </a:r>
            <a:endParaRPr lang="en-US" dirty="0"/>
          </a:p>
        </p:txBody>
      </p:sp>
      <p:sp>
        <p:nvSpPr>
          <p:cNvPr id="237571" name="Rectangle 3"/>
          <p:cNvSpPr>
            <a:spLocks noGrp="1" noChangeArrowheads="1"/>
          </p:cNvSpPr>
          <p:nvPr>
            <p:ph type="body" idx="1"/>
          </p:nvPr>
        </p:nvSpPr>
        <p:spPr>
          <a:xfrm>
            <a:off x="1066800" y="2514600"/>
            <a:ext cx="8077200" cy="1828800"/>
          </a:xfrm>
        </p:spPr>
        <p:txBody>
          <a:bodyPr/>
          <a:lstStyle/>
          <a:p>
            <a:r>
              <a:rPr lang="pt-BR" b="1" dirty="0" smtClean="0"/>
              <a:t>Khái niệm, nhiệm vụ</a:t>
            </a:r>
            <a:r>
              <a:rPr lang="en-US" b="1" dirty="0" smtClean="0"/>
              <a:t> </a:t>
            </a:r>
          </a:p>
          <a:p>
            <a:r>
              <a:rPr lang="pt-BR" b="1" dirty="0" smtClean="0"/>
              <a:t>Hình thức của kế toán chi tiết </a:t>
            </a:r>
            <a:endParaRPr lang="en-US" b="1" dirty="0" smtClean="0"/>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03F82751-4613-42EC-99A8-3D590C5C402C}" type="slidenum">
              <a:rPr lang="en-US"/>
              <a:pPr/>
              <a:t>46</a:t>
            </a:fld>
            <a:endParaRPr lang="en-US"/>
          </a:p>
        </p:txBody>
      </p:sp>
      <p:sp>
        <p:nvSpPr>
          <p:cNvPr id="238594" name="Rectangle 2"/>
          <p:cNvSpPr>
            <a:spLocks noGrp="1" noChangeArrowheads="1"/>
          </p:cNvSpPr>
          <p:nvPr>
            <p:ph type="title"/>
          </p:nvPr>
        </p:nvSpPr>
        <p:spPr/>
        <p:txBody>
          <a:bodyPr>
            <a:normAutofit fontScale="90000"/>
          </a:bodyPr>
          <a:lstStyle/>
          <a:p>
            <a:r>
              <a:rPr lang="en-US" dirty="0" err="1" smtClean="0"/>
              <a:t>Kế</a:t>
            </a:r>
            <a:r>
              <a:rPr lang="en-US" dirty="0" smtClean="0"/>
              <a:t> </a:t>
            </a:r>
            <a:r>
              <a:rPr lang="en-US" dirty="0" err="1" smtClean="0"/>
              <a:t>toán</a:t>
            </a:r>
            <a:r>
              <a:rPr lang="en-US" dirty="0" smtClean="0"/>
              <a:t> chi </a:t>
            </a:r>
            <a:r>
              <a:rPr lang="en-US" dirty="0" err="1" smtClean="0"/>
              <a:t>tiết</a:t>
            </a:r>
            <a:r>
              <a:rPr lang="en-US" dirty="0" smtClean="0"/>
              <a:t/>
            </a:r>
            <a:br>
              <a:rPr lang="en-US" dirty="0" smtClean="0"/>
            </a:br>
            <a:r>
              <a:rPr lang="en-US" dirty="0" err="1" smtClean="0"/>
              <a:t>Khái</a:t>
            </a:r>
            <a:r>
              <a:rPr lang="en-US" dirty="0" smtClean="0"/>
              <a:t> </a:t>
            </a:r>
            <a:r>
              <a:rPr lang="en-US" dirty="0" err="1" smtClean="0"/>
              <a:t>niệm</a:t>
            </a:r>
            <a:r>
              <a:rPr lang="en-US" dirty="0" smtClean="0"/>
              <a:t>, </a:t>
            </a:r>
            <a:r>
              <a:rPr lang="en-US" dirty="0" err="1" smtClean="0"/>
              <a:t>nhiệm</a:t>
            </a:r>
            <a:r>
              <a:rPr lang="en-US" dirty="0" smtClean="0"/>
              <a:t> </a:t>
            </a:r>
            <a:r>
              <a:rPr lang="en-US" dirty="0" err="1" smtClean="0"/>
              <a:t>vụ</a:t>
            </a:r>
            <a:endParaRPr lang="en-US" b="0" i="1" dirty="0"/>
          </a:p>
        </p:txBody>
      </p:sp>
      <p:sp>
        <p:nvSpPr>
          <p:cNvPr id="238595" name="Rectangle 3"/>
          <p:cNvSpPr>
            <a:spLocks noGrp="1" noChangeArrowheads="1"/>
          </p:cNvSpPr>
          <p:nvPr>
            <p:ph type="body" idx="1"/>
          </p:nvPr>
        </p:nvSpPr>
        <p:spPr>
          <a:xfrm>
            <a:off x="838200" y="1752600"/>
            <a:ext cx="8077200" cy="4648200"/>
          </a:xfrm>
        </p:spPr>
        <p:txBody>
          <a:bodyPr>
            <a:normAutofit lnSpcReduction="10000"/>
          </a:bodyPr>
          <a:lstStyle/>
          <a:p>
            <a:r>
              <a:rPr lang="vi-VN" dirty="0" smtClean="0">
                <a:latin typeface="+mj-lt"/>
              </a:rPr>
              <a:t>Kế toán chi tiết là việc thu thập, kiểm tra, xử lý, ghi chép và cung cấp thông tin chi tiết nhằm phản ánh tình hình, sự vận động của từng đối tượng kế toán cụ thể. </a:t>
            </a:r>
          </a:p>
          <a:p>
            <a:r>
              <a:rPr lang="vi-VN" b="1" dirty="0" smtClean="0">
                <a:latin typeface="+mj-lt"/>
              </a:rPr>
              <a:t>Nhiệm vụ của kế toán chi tiết: Thu thập, kiểm tra, xử lý, ghi chép từng nghiệp vụ kinh tế, tài chính thể hiện trên các chứng từ kế toán hợp lệ, hợp pháp vào đúng tài khoản chi tiết một cách chính xác, kịp thời, đầy đủ.</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4DC96DCF-6990-45FF-821C-3C55721453BE}" type="slidenum">
              <a:rPr lang="en-US"/>
              <a:pPr/>
              <a:t>47</a:t>
            </a:fld>
            <a:endParaRPr lang="en-US"/>
          </a:p>
        </p:txBody>
      </p:sp>
      <p:sp>
        <p:nvSpPr>
          <p:cNvPr id="239618" name="Rectangle 2"/>
          <p:cNvSpPr>
            <a:spLocks noGrp="1" noChangeArrowheads="1"/>
          </p:cNvSpPr>
          <p:nvPr>
            <p:ph type="title"/>
          </p:nvPr>
        </p:nvSpPr>
        <p:spPr>
          <a:xfrm>
            <a:off x="914400" y="0"/>
            <a:ext cx="8077200" cy="1431925"/>
          </a:xfrm>
        </p:spPr>
        <p:txBody>
          <a:bodyPr/>
          <a:lstStyle/>
          <a:p>
            <a:r>
              <a:rPr lang="en-US" sz="4000" dirty="0" err="1" smtClean="0"/>
              <a:t>Kế</a:t>
            </a:r>
            <a:r>
              <a:rPr lang="en-US" sz="4000" dirty="0" smtClean="0"/>
              <a:t> </a:t>
            </a:r>
            <a:r>
              <a:rPr lang="en-US" sz="4000" dirty="0" err="1" smtClean="0"/>
              <a:t>toán</a:t>
            </a:r>
            <a:r>
              <a:rPr lang="en-US" sz="4000" dirty="0" smtClean="0"/>
              <a:t> chi </a:t>
            </a:r>
            <a:r>
              <a:rPr lang="en-US" sz="4000" dirty="0" err="1" smtClean="0"/>
              <a:t>tiết</a:t>
            </a:r>
            <a:r>
              <a:rPr lang="en-US" sz="4000" dirty="0" smtClean="0"/>
              <a:t/>
            </a:r>
            <a:br>
              <a:rPr lang="en-US" sz="4000" dirty="0" smtClean="0"/>
            </a:br>
            <a:r>
              <a:rPr lang="en-US" sz="4000" dirty="0" err="1" smtClean="0"/>
              <a:t>Hình</a:t>
            </a:r>
            <a:r>
              <a:rPr lang="en-US" sz="4000" dirty="0" smtClean="0"/>
              <a:t> </a:t>
            </a:r>
            <a:r>
              <a:rPr lang="en-US" sz="4000" dirty="0" err="1" smtClean="0"/>
              <a:t>thức</a:t>
            </a:r>
            <a:r>
              <a:rPr lang="en-US" sz="4000" dirty="0" smtClean="0"/>
              <a:t> </a:t>
            </a:r>
            <a:r>
              <a:rPr lang="en-US" sz="4000" dirty="0" err="1" smtClean="0"/>
              <a:t>của</a:t>
            </a:r>
            <a:r>
              <a:rPr lang="en-US" sz="4000" dirty="0" smtClean="0"/>
              <a:t> </a:t>
            </a:r>
            <a:r>
              <a:rPr lang="en-US" sz="4000" dirty="0" err="1" smtClean="0"/>
              <a:t>kế</a:t>
            </a:r>
            <a:r>
              <a:rPr lang="en-US" sz="4000" dirty="0" smtClean="0"/>
              <a:t> </a:t>
            </a:r>
            <a:r>
              <a:rPr lang="en-US" sz="4000" dirty="0" err="1" smtClean="0"/>
              <a:t>toán</a:t>
            </a:r>
            <a:r>
              <a:rPr lang="en-US" sz="4000" dirty="0" smtClean="0"/>
              <a:t> chi </a:t>
            </a:r>
            <a:r>
              <a:rPr lang="en-US" sz="4000" dirty="0" err="1" smtClean="0"/>
              <a:t>tiết</a:t>
            </a:r>
            <a:endParaRPr lang="en-US" i="1" dirty="0"/>
          </a:p>
        </p:txBody>
      </p:sp>
      <p:sp>
        <p:nvSpPr>
          <p:cNvPr id="239619" name="Rectangle 3"/>
          <p:cNvSpPr>
            <a:spLocks noGrp="1" noChangeArrowheads="1"/>
          </p:cNvSpPr>
          <p:nvPr>
            <p:ph type="body" idx="1"/>
          </p:nvPr>
        </p:nvSpPr>
        <p:spPr>
          <a:xfrm>
            <a:off x="457200" y="1524000"/>
            <a:ext cx="8229600" cy="5029200"/>
          </a:xfrm>
        </p:spPr>
        <p:txBody>
          <a:bodyPr>
            <a:noAutofit/>
          </a:bodyPr>
          <a:lstStyle/>
          <a:p>
            <a:r>
              <a:rPr lang="vi-VN" sz="2800" dirty="0" smtClean="0"/>
              <a:t> </a:t>
            </a:r>
            <a:r>
              <a:rPr lang="vi-VN" sz="2000" dirty="0" smtClean="0"/>
              <a:t>2 loại sổ kế toán chi tiết được sử dụng phổ biến trong ngân hàng :</a:t>
            </a:r>
            <a:endParaRPr lang="vi-VN" sz="2800" dirty="0" smtClean="0"/>
          </a:p>
          <a:p>
            <a:pPr lvl="1"/>
            <a:r>
              <a:rPr lang="vi-VN" sz="1600" dirty="0" smtClean="0"/>
              <a:t> sổ kế toán chi tiết thông thường </a:t>
            </a:r>
          </a:p>
          <a:p>
            <a:pPr lvl="1"/>
            <a:r>
              <a:rPr lang="vi-VN" sz="1600" dirty="0" smtClean="0"/>
              <a:t> sổ kế toán chi tiết chuyên dùng:  là loại sổ dùng riêng cho một số tài khoản đòi hỏi có sự theo dõi, quản lý tài khoản chi tiết hơn, chặt chẽ hơn như sổ chi tiết TK "chuyển tiền đến", TK "chuyển tiền phải trả". Tuy nhiên, dù thiết kế dưới hình thức nào thì trên sổ kế toán chi tiết phải có các yếu tố bắt buộc sau: </a:t>
            </a:r>
          </a:p>
          <a:p>
            <a:pPr lvl="2"/>
            <a:r>
              <a:rPr lang="pt-BR" sz="1100" dirty="0" smtClean="0"/>
              <a:t>+ Tên ngân hàng lập sổ;</a:t>
            </a:r>
          </a:p>
          <a:p>
            <a:pPr lvl="2"/>
            <a:r>
              <a:rPr lang="pt-BR" sz="1100" dirty="0" smtClean="0"/>
              <a:t>+ Tên sổ</a:t>
            </a:r>
          </a:p>
          <a:p>
            <a:pPr lvl="2"/>
            <a:r>
              <a:rPr lang="pt-BR" sz="1100" dirty="0" smtClean="0"/>
              <a:t>+ Số tài khoản, tiểu khoản.</a:t>
            </a:r>
          </a:p>
          <a:p>
            <a:pPr lvl="2"/>
            <a:r>
              <a:rPr lang="vi-VN" sz="1100" dirty="0" smtClean="0"/>
              <a:t>+ Số sổ (ngày hoạt động trước, ngày hoạt động hiện tại)</a:t>
            </a:r>
          </a:p>
          <a:p>
            <a:pPr lvl="2"/>
            <a:r>
              <a:rPr lang="vi-VN" sz="1100" dirty="0" smtClean="0"/>
              <a:t>+ Số dư đầu</a:t>
            </a:r>
          </a:p>
          <a:p>
            <a:pPr lvl="2"/>
            <a:r>
              <a:rPr lang="pt-BR" sz="1100" dirty="0" smtClean="0"/>
              <a:t>+ Ngày hạch toán, ngày giá trị của giao dịch.</a:t>
            </a:r>
          </a:p>
          <a:p>
            <a:pPr lvl="2"/>
            <a:r>
              <a:rPr lang="pt-BR" sz="1100" dirty="0" smtClean="0"/>
              <a:t>+ Số chứng từ.</a:t>
            </a:r>
          </a:p>
          <a:p>
            <a:pPr lvl="2"/>
            <a:r>
              <a:rPr lang="pt-BR" sz="1100" dirty="0" smtClean="0"/>
              <a:t>+ Số tiền ghi Nợ, số tiền ghi Có</a:t>
            </a:r>
          </a:p>
          <a:p>
            <a:pPr lvl="2"/>
            <a:r>
              <a:rPr lang="vi-VN" sz="1100" dirty="0" smtClean="0"/>
              <a:t>+ Tài khoản đối ứng.</a:t>
            </a:r>
          </a:p>
          <a:p>
            <a:pPr lvl="2"/>
            <a:r>
              <a:rPr lang="pt-BR" sz="1100" dirty="0" smtClean="0"/>
              <a:t>+ Doanh số Nợ; Doanh số Có ngày</a:t>
            </a:r>
          </a:p>
          <a:p>
            <a:pPr lvl="2"/>
            <a:r>
              <a:rPr lang="pt-BR" sz="1100" dirty="0" smtClean="0"/>
              <a:t>+ Doanh số Nợ; Doanh số Có tháng</a:t>
            </a:r>
          </a:p>
          <a:p>
            <a:pPr lvl="2"/>
            <a:r>
              <a:rPr lang="vi-VN" sz="1100" dirty="0" smtClean="0"/>
              <a:t>+ Doanh số Nợ; Doanh số Có năm</a:t>
            </a:r>
          </a:p>
          <a:p>
            <a:pPr lvl="2"/>
            <a:r>
              <a:rPr lang="vi-VN" sz="1100" dirty="0" smtClean="0"/>
              <a:t>+ Số dư cuối</a:t>
            </a:r>
          </a:p>
          <a:p>
            <a:pPr lvl="2"/>
            <a:r>
              <a:rPr lang="vi-VN" sz="1100" dirty="0" smtClean="0"/>
              <a:t>+ Chữ ký của người lập sổ, người kiểm soát. </a:t>
            </a:r>
            <a:endParaRPr lang="en-US" sz="1050" dirty="0" smtClean="0"/>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E4554B3-FF01-46F7-9F45-201A79CFFA6C}" type="slidenum">
              <a:rPr lang="en-US"/>
              <a:pPr/>
              <a:t>48</a:t>
            </a:fld>
            <a:endParaRPr lang="en-US"/>
          </a:p>
        </p:txBody>
      </p:sp>
      <p:sp>
        <p:nvSpPr>
          <p:cNvPr id="240642" name="Rectangle 2"/>
          <p:cNvSpPr>
            <a:spLocks noGrp="1" noChangeArrowheads="1"/>
          </p:cNvSpPr>
          <p:nvPr>
            <p:ph type="title"/>
          </p:nvPr>
        </p:nvSpPr>
        <p:spPr>
          <a:xfrm>
            <a:off x="1066800" y="457200"/>
            <a:ext cx="7848600" cy="974725"/>
          </a:xfrm>
        </p:spPr>
        <p:txBody>
          <a:bodyPr>
            <a:normAutofit/>
          </a:bodyPr>
          <a:lstStyle/>
          <a:p>
            <a:r>
              <a:rPr lang="pt-BR" b="0" dirty="0" smtClean="0"/>
              <a:t>Kế toán tổng hợp</a:t>
            </a:r>
            <a:endParaRPr lang="en-US" b="0" dirty="0"/>
          </a:p>
        </p:txBody>
      </p:sp>
      <p:sp>
        <p:nvSpPr>
          <p:cNvPr id="240643" name="Rectangle 3"/>
          <p:cNvSpPr>
            <a:spLocks noGrp="1" noChangeArrowheads="1"/>
          </p:cNvSpPr>
          <p:nvPr>
            <p:ph type="body" idx="1"/>
          </p:nvPr>
        </p:nvSpPr>
        <p:spPr>
          <a:xfrm>
            <a:off x="1066800" y="2209800"/>
            <a:ext cx="8077200" cy="3505200"/>
          </a:xfrm>
        </p:spPr>
        <p:txBody>
          <a:bodyPr/>
          <a:lstStyle/>
          <a:p>
            <a:r>
              <a:rPr lang="pt-BR" b="1" dirty="0" smtClean="0"/>
              <a:t>Khái niệm, nhiệm vụ</a:t>
            </a:r>
            <a:r>
              <a:rPr lang="en-US" b="1" dirty="0" smtClean="0"/>
              <a:t> </a:t>
            </a:r>
          </a:p>
          <a:p>
            <a:r>
              <a:rPr lang="pt-BR" b="1" dirty="0" smtClean="0"/>
              <a:t>Các hình thức của kế toán tổng hợp </a:t>
            </a:r>
          </a:p>
          <a:p>
            <a:pPr>
              <a:buNone/>
            </a:pPr>
            <a:r>
              <a:rPr lang="pt-BR" b="1" i="1" dirty="0" smtClean="0"/>
              <a:t>a. Tập nhật ký chứng từ</a:t>
            </a:r>
            <a:r>
              <a:rPr lang="en-US" b="1" i="1" dirty="0" smtClean="0"/>
              <a:t> </a:t>
            </a:r>
          </a:p>
          <a:p>
            <a:pPr>
              <a:buNone/>
            </a:pPr>
            <a:r>
              <a:rPr lang="en-US" b="1" i="1" dirty="0" smtClean="0"/>
              <a:t>b. </a:t>
            </a:r>
            <a:r>
              <a:rPr lang="en-US" b="1" i="1" dirty="0" err="1" smtClean="0"/>
              <a:t>Bảng</a:t>
            </a:r>
            <a:r>
              <a:rPr lang="en-US" b="1" i="1" dirty="0" smtClean="0"/>
              <a:t> </a:t>
            </a:r>
            <a:r>
              <a:rPr lang="en-US" b="1" i="1" dirty="0" err="1" smtClean="0"/>
              <a:t>kết</a:t>
            </a:r>
            <a:r>
              <a:rPr lang="en-US" b="1" i="1" dirty="0" smtClean="0"/>
              <a:t> </a:t>
            </a:r>
            <a:r>
              <a:rPr lang="en-US" b="1" i="1" dirty="0" err="1" smtClean="0"/>
              <a:t>hợp</a:t>
            </a:r>
            <a:r>
              <a:rPr lang="en-US" b="1" i="1" dirty="0" smtClean="0"/>
              <a:t> </a:t>
            </a:r>
            <a:r>
              <a:rPr lang="en-US" b="1" i="1" dirty="0" err="1" smtClean="0"/>
              <a:t>tài</a:t>
            </a:r>
            <a:r>
              <a:rPr lang="en-US" b="1" i="1" dirty="0" smtClean="0"/>
              <a:t> </a:t>
            </a:r>
            <a:r>
              <a:rPr lang="en-US" b="1" i="1" dirty="0" err="1" smtClean="0"/>
              <a:t>khoản</a:t>
            </a:r>
            <a:r>
              <a:rPr lang="en-US" b="1" i="1" dirty="0" smtClean="0"/>
              <a:t> </a:t>
            </a:r>
          </a:p>
          <a:p>
            <a:pPr>
              <a:buNone/>
            </a:pPr>
            <a:r>
              <a:rPr lang="en-US" b="1" i="1" dirty="0" smtClean="0"/>
              <a:t>c. </a:t>
            </a:r>
            <a:r>
              <a:rPr lang="en-US" b="1" i="1" dirty="0" err="1" smtClean="0"/>
              <a:t>Sổ</a:t>
            </a:r>
            <a:r>
              <a:rPr lang="en-US" b="1" i="1" dirty="0" smtClean="0"/>
              <a:t> </a:t>
            </a:r>
            <a:r>
              <a:rPr lang="en-US" b="1" i="1" dirty="0" err="1" smtClean="0"/>
              <a:t>cái</a:t>
            </a:r>
            <a:r>
              <a:rPr lang="en-US" b="1" i="1" dirty="0" smtClean="0"/>
              <a:t> (</a:t>
            </a:r>
            <a:r>
              <a:rPr lang="en-US" b="1" i="1" dirty="0" err="1" smtClean="0"/>
              <a:t>sổ</a:t>
            </a:r>
            <a:r>
              <a:rPr lang="en-US" b="1" i="1" dirty="0" smtClean="0"/>
              <a:t> </a:t>
            </a:r>
            <a:r>
              <a:rPr lang="en-US" b="1" i="1" dirty="0" err="1" smtClean="0"/>
              <a:t>tổng</a:t>
            </a:r>
            <a:r>
              <a:rPr lang="en-US" b="1" i="1" dirty="0" smtClean="0"/>
              <a:t> </a:t>
            </a:r>
            <a:r>
              <a:rPr lang="en-US" b="1" i="1" dirty="0" err="1" smtClean="0"/>
              <a:t>hợp</a:t>
            </a:r>
            <a:r>
              <a:rPr lang="en-US" b="1" i="1" dirty="0" smtClean="0"/>
              <a:t>)</a:t>
            </a:r>
          </a:p>
          <a:p>
            <a:pPr>
              <a:buNone/>
            </a:pPr>
            <a:r>
              <a:rPr lang="vi-VN" b="1" i="1" dirty="0" smtClean="0">
                <a:latin typeface="+mj-lt"/>
              </a:rPr>
              <a:t>d. Bảng cân đối tài khoản</a:t>
            </a:r>
            <a:r>
              <a:rPr lang="en-US" b="1" i="1" dirty="0" smtClean="0">
                <a:latin typeface="+mj-lt"/>
              </a:rPr>
              <a:t> </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00E16CE4-7C7C-4045-B53C-D608D0CF8BBF}" type="slidenum">
              <a:rPr lang="en-US"/>
              <a:pPr/>
              <a:t>49</a:t>
            </a:fld>
            <a:endParaRPr lang="en-US"/>
          </a:p>
        </p:txBody>
      </p:sp>
      <p:sp>
        <p:nvSpPr>
          <p:cNvPr id="242690" name="Rectangle 2"/>
          <p:cNvSpPr>
            <a:spLocks noGrp="1" noChangeArrowheads="1"/>
          </p:cNvSpPr>
          <p:nvPr>
            <p:ph type="title"/>
          </p:nvPr>
        </p:nvSpPr>
        <p:spPr>
          <a:xfrm>
            <a:off x="762000" y="228600"/>
            <a:ext cx="8077200" cy="1355725"/>
          </a:xfrm>
        </p:spPr>
        <p:txBody>
          <a:bodyPr/>
          <a:lstStyle/>
          <a:p>
            <a:r>
              <a:rPr lang="en-US" sz="4000" i="1" dirty="0" err="1" smtClean="0"/>
              <a:t>Kế</a:t>
            </a:r>
            <a:r>
              <a:rPr lang="en-US" sz="4000" i="1" dirty="0" smtClean="0"/>
              <a:t> </a:t>
            </a:r>
            <a:r>
              <a:rPr lang="en-US" sz="4000" i="1" dirty="0" err="1" smtClean="0"/>
              <a:t>toán</a:t>
            </a:r>
            <a:r>
              <a:rPr lang="en-US" sz="4000" i="1" dirty="0" smtClean="0"/>
              <a:t> </a:t>
            </a:r>
            <a:r>
              <a:rPr lang="en-US" sz="4000" i="1" dirty="0" err="1" smtClean="0"/>
              <a:t>tổng</a:t>
            </a:r>
            <a:r>
              <a:rPr lang="en-US" sz="4000" i="1" dirty="0" smtClean="0"/>
              <a:t> </a:t>
            </a:r>
            <a:r>
              <a:rPr lang="en-US" sz="4000" i="1" dirty="0" err="1" smtClean="0"/>
              <a:t>hợp</a:t>
            </a:r>
            <a:r>
              <a:rPr lang="en-US" sz="4000" i="1" dirty="0" smtClean="0"/>
              <a:t/>
            </a:r>
            <a:br>
              <a:rPr lang="en-US" sz="4000" i="1" dirty="0" smtClean="0"/>
            </a:br>
            <a:r>
              <a:rPr lang="en-US" sz="4000" i="1" dirty="0" err="1" smtClean="0"/>
              <a:t>Khái</a:t>
            </a:r>
            <a:r>
              <a:rPr lang="en-US" sz="4000" i="1" dirty="0" smtClean="0"/>
              <a:t> </a:t>
            </a:r>
            <a:r>
              <a:rPr lang="en-US" sz="4000" i="1" dirty="0" err="1" smtClean="0"/>
              <a:t>niêm</a:t>
            </a:r>
            <a:r>
              <a:rPr lang="en-US" sz="4000" i="1" dirty="0" smtClean="0"/>
              <a:t>, </a:t>
            </a:r>
            <a:r>
              <a:rPr lang="en-US" sz="4000" i="1" dirty="0" err="1" smtClean="0"/>
              <a:t>Nhiệm</a:t>
            </a:r>
            <a:r>
              <a:rPr lang="en-US" sz="4000" i="1" dirty="0" smtClean="0"/>
              <a:t> </a:t>
            </a:r>
            <a:r>
              <a:rPr lang="en-US" sz="4000" i="1" dirty="0" err="1" smtClean="0"/>
              <a:t>vụ</a:t>
            </a:r>
            <a:endParaRPr lang="en-US" sz="4000" i="1" dirty="0"/>
          </a:p>
        </p:txBody>
      </p:sp>
      <p:sp>
        <p:nvSpPr>
          <p:cNvPr id="242691" name="Rectangle 3"/>
          <p:cNvSpPr>
            <a:spLocks noGrp="1" noChangeArrowheads="1"/>
          </p:cNvSpPr>
          <p:nvPr>
            <p:ph type="body" idx="1"/>
          </p:nvPr>
        </p:nvSpPr>
        <p:spPr>
          <a:xfrm>
            <a:off x="1066800" y="1955800"/>
            <a:ext cx="7848600" cy="4648200"/>
          </a:xfrm>
        </p:spPr>
        <p:txBody>
          <a:bodyPr>
            <a:normAutofit/>
          </a:bodyPr>
          <a:lstStyle/>
          <a:p>
            <a:r>
              <a:rPr lang="vi-VN" sz="2400" dirty="0" smtClean="0">
                <a:latin typeface="+mj-lt"/>
              </a:rPr>
              <a:t>Kế toán tổng hợp là việc thu thập, kiểm tra, xử lý, ghi chép và cung cấp thông tin tổng quát về tài sản, nguồn vốn của NH, phản ánh tình hình, sự vận động của đối tượng kế toán theo các tài khoản tổng hợp các cấp.</a:t>
            </a:r>
          </a:p>
          <a:p>
            <a:r>
              <a:rPr lang="pt-BR" sz="2400" dirty="0" smtClean="0">
                <a:latin typeface="+mj-lt"/>
              </a:rPr>
              <a:t>Nhiệm vụ của kế toán tổng hợp:</a:t>
            </a:r>
          </a:p>
          <a:p>
            <a:pPr lvl="1"/>
            <a:r>
              <a:rPr lang="pt-BR" sz="1800" dirty="0" smtClean="0">
                <a:latin typeface="+mj-lt"/>
              </a:rPr>
              <a:t>	</a:t>
            </a:r>
            <a:r>
              <a:rPr lang="pt-BR" sz="2000" dirty="0" smtClean="0">
                <a:latin typeface="+mj-lt"/>
              </a:rPr>
              <a:t>Kiểm tra sự chính xác của quá trình hạch toán kế toán trong một thời kỳ.</a:t>
            </a:r>
          </a:p>
          <a:p>
            <a:pPr lvl="1"/>
            <a:r>
              <a:rPr lang="vi-VN" sz="2000" dirty="0" smtClean="0">
                <a:latin typeface="+mj-lt"/>
              </a:rPr>
              <a:t>	Cung cấp các thông tin cho quản trị hoạt động kinh doanh NH cho NHNN để phục vụ công tác thanh tra giám sát các NHTM, các TCTD cũng như việc xây dựng điều hành, đánh giá các chính sách kinh tế vĩ mô, đặc biệt là chính sách tiền tệ NH</a:t>
            </a:r>
            <a:r>
              <a:rPr lang="vi-VN" sz="2000" dirty="0" smtClean="0"/>
              <a:t>.</a:t>
            </a:r>
            <a:r>
              <a:rPr lang="en-US" sz="2000" dirty="0" smtClean="0"/>
              <a:t> </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844935A3-939B-4E5F-8676-EEEAE3F81F51}" type="slidenum">
              <a:rPr lang="en-US"/>
              <a:pPr/>
              <a:t>50</a:t>
            </a:fld>
            <a:endParaRPr lang="en-US"/>
          </a:p>
        </p:txBody>
      </p:sp>
      <p:sp>
        <p:nvSpPr>
          <p:cNvPr id="243714" name="Rectangle 2"/>
          <p:cNvSpPr>
            <a:spLocks noGrp="1" noChangeArrowheads="1"/>
          </p:cNvSpPr>
          <p:nvPr>
            <p:ph type="title"/>
          </p:nvPr>
        </p:nvSpPr>
        <p:spPr>
          <a:xfrm>
            <a:off x="762000" y="228600"/>
            <a:ext cx="8077200" cy="1279525"/>
          </a:xfrm>
        </p:spPr>
        <p:txBody>
          <a:bodyPr>
            <a:normAutofit fontScale="90000"/>
          </a:bodyPr>
          <a:lstStyle/>
          <a:p>
            <a:r>
              <a:rPr lang="pt-BR" sz="4000" b="0" dirty="0" smtClean="0"/>
              <a:t>Các hình thức của kế toán tổng hợp</a:t>
            </a:r>
            <a:br>
              <a:rPr lang="pt-BR" sz="4000" b="0" dirty="0" smtClean="0"/>
            </a:br>
            <a:r>
              <a:rPr lang="pt-BR" sz="4000" b="0" i="1" dirty="0" smtClean="0"/>
              <a:t>a</a:t>
            </a:r>
            <a:r>
              <a:rPr lang="pt-BR" sz="4000" b="0" i="1" dirty="0"/>
              <a:t>. </a:t>
            </a:r>
            <a:r>
              <a:rPr lang="pt-BR" sz="4000" b="0" i="1" dirty="0" smtClean="0"/>
              <a:t>Tập nhật ký chứng từ</a:t>
            </a:r>
            <a:endParaRPr lang="en-US" sz="4000" dirty="0"/>
          </a:p>
        </p:txBody>
      </p:sp>
      <p:sp>
        <p:nvSpPr>
          <p:cNvPr id="243715" name="Rectangle 3"/>
          <p:cNvSpPr>
            <a:spLocks noGrp="1" noChangeArrowheads="1"/>
          </p:cNvSpPr>
          <p:nvPr>
            <p:ph type="body" idx="1"/>
          </p:nvPr>
        </p:nvSpPr>
        <p:spPr>
          <a:xfrm>
            <a:off x="838200" y="1752600"/>
            <a:ext cx="7924800" cy="4419600"/>
          </a:xfrm>
        </p:spPr>
        <p:txBody>
          <a:bodyPr>
            <a:normAutofit fontScale="92500" lnSpcReduction="20000"/>
          </a:bodyPr>
          <a:lstStyle/>
          <a:p>
            <a:r>
              <a:rPr lang="vi-VN" dirty="0" smtClean="0">
                <a:latin typeface="+mj-lt"/>
              </a:rPr>
              <a:t>Tập nhật ký chứng từ gồm toàn bộ chứng từ gốc, chứng từ ghi sổ được sắp xếp theo trật tự nhất định; và các bảng kết hợp chứng từ; bảng liệt kê chứng từ (hoặc bảng cân đối chứng từ). </a:t>
            </a:r>
          </a:p>
          <a:p>
            <a:r>
              <a:rPr lang="vi-VN" dirty="0" smtClean="0">
                <a:latin typeface="+mj-lt"/>
              </a:rPr>
              <a:t>Sau khi hoàn thành lập bảng liệt kê chứng từ theo từng tập, toàn bộ chứng từ và các loại giấy tờ khác được đóng thành một tập và được đánh số từ 01 trở đi cho tất cả chứng từ và giấy tờ khác trong tập nhật ký chứng từ. </a:t>
            </a:r>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2C5C11D-69EE-4EBB-B9D4-826CCD133F2C}" type="slidenum">
              <a:rPr lang="en-US"/>
              <a:pPr/>
              <a:t>51</a:t>
            </a:fld>
            <a:endParaRPr lang="en-US"/>
          </a:p>
        </p:txBody>
      </p:sp>
      <p:sp>
        <p:nvSpPr>
          <p:cNvPr id="244738" name="Rectangle 2"/>
          <p:cNvSpPr>
            <a:spLocks noGrp="1" noChangeArrowheads="1"/>
          </p:cNvSpPr>
          <p:nvPr>
            <p:ph type="title"/>
          </p:nvPr>
        </p:nvSpPr>
        <p:spPr>
          <a:xfrm>
            <a:off x="838200" y="381000"/>
            <a:ext cx="8077200" cy="1130300"/>
          </a:xfrm>
        </p:spPr>
        <p:txBody>
          <a:bodyPr>
            <a:normAutofit fontScale="90000"/>
          </a:bodyPr>
          <a:lstStyle/>
          <a:p>
            <a:r>
              <a:rPr lang="pt-BR" sz="4000" dirty="0" smtClean="0"/>
              <a:t>Các hình thức của kế toán tổng hợp</a:t>
            </a:r>
            <a:br>
              <a:rPr lang="pt-BR" sz="4000" dirty="0" smtClean="0"/>
            </a:br>
            <a:r>
              <a:rPr lang="pt-BR" sz="4000" i="1" dirty="0" smtClean="0"/>
              <a:t>b. Bảng kết hợp tài khoản</a:t>
            </a:r>
            <a:endParaRPr lang="en-US" sz="4000" dirty="0"/>
          </a:p>
        </p:txBody>
      </p:sp>
      <p:sp>
        <p:nvSpPr>
          <p:cNvPr id="244739" name="Rectangle 3"/>
          <p:cNvSpPr>
            <a:spLocks noGrp="1" noChangeArrowheads="1"/>
          </p:cNvSpPr>
          <p:nvPr>
            <p:ph type="body" idx="1"/>
          </p:nvPr>
        </p:nvSpPr>
        <p:spPr>
          <a:xfrm>
            <a:off x="685800" y="1676400"/>
            <a:ext cx="7924800" cy="4572000"/>
          </a:xfrm>
        </p:spPr>
        <p:txBody>
          <a:bodyPr>
            <a:normAutofit/>
          </a:bodyPr>
          <a:lstStyle/>
          <a:p>
            <a:r>
              <a:rPr lang="vi-VN" sz="2800" dirty="0" smtClean="0">
                <a:latin typeface="+mj-lt"/>
              </a:rPr>
              <a:t>Bảng kết hợp tài khoản có 2 loại: Bảng kết hợp tài khoản ngày và Bảng kết hợp tài khoản tháng (năm).</a:t>
            </a:r>
          </a:p>
          <a:p>
            <a:pPr lvl="1"/>
            <a:r>
              <a:rPr lang="vi-VN" sz="2200" dirty="0" smtClean="0">
                <a:latin typeface="+mj-lt"/>
              </a:rPr>
              <a:t>Bảng kết hợp tài khoản ngày là một hình thức tập hợp tất cả các tài khoản chi tiết </a:t>
            </a:r>
            <a:r>
              <a:rPr lang="vi-VN" sz="2200" i="1" dirty="0" smtClean="0">
                <a:latin typeface="+mj-lt"/>
              </a:rPr>
              <a:t>có hoạt động trong ngày theo từng tài khoản tổng hợp. </a:t>
            </a:r>
            <a:endParaRPr lang="en-US" sz="2200" i="1" dirty="0" smtClean="0">
              <a:latin typeface="+mj-lt"/>
            </a:endParaRPr>
          </a:p>
          <a:p>
            <a:pPr lvl="1"/>
            <a:r>
              <a:rPr lang="vi-VN" sz="2200" dirty="0" smtClean="0">
                <a:latin typeface="+mj-lt"/>
              </a:rPr>
              <a:t>Bảng kết hợp tài khoản tháng (năm) </a:t>
            </a:r>
            <a:r>
              <a:rPr lang="vi-VN" sz="2200" i="1" dirty="0" smtClean="0">
                <a:latin typeface="+mj-lt"/>
              </a:rPr>
              <a:t>là một hình thức tập hợp tất cả các tài khoản chi tiết có hoạt động và không hoạt động trong tháng (năm) theo từng tài khoản tổng hợp. </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DF46F10-A72F-43B1-9261-5AB9EEC94457}" type="slidenum">
              <a:rPr lang="en-US"/>
              <a:pPr/>
              <a:t>52</a:t>
            </a:fld>
            <a:endParaRPr lang="en-US"/>
          </a:p>
        </p:txBody>
      </p:sp>
      <p:sp>
        <p:nvSpPr>
          <p:cNvPr id="245762" name="Rectangle 2"/>
          <p:cNvSpPr>
            <a:spLocks noGrp="1" noChangeArrowheads="1"/>
          </p:cNvSpPr>
          <p:nvPr>
            <p:ph type="title"/>
          </p:nvPr>
        </p:nvSpPr>
        <p:spPr>
          <a:xfrm>
            <a:off x="838200" y="228600"/>
            <a:ext cx="8077200" cy="1355725"/>
          </a:xfrm>
        </p:spPr>
        <p:txBody>
          <a:bodyPr>
            <a:normAutofit fontScale="90000"/>
          </a:bodyPr>
          <a:lstStyle/>
          <a:p>
            <a:r>
              <a:rPr lang="pt-BR" sz="4000" dirty="0" smtClean="0"/>
              <a:t>Các hình thức của kế toán tổng hợp</a:t>
            </a:r>
            <a:br>
              <a:rPr lang="pt-BR" sz="4000" dirty="0" smtClean="0"/>
            </a:br>
            <a:r>
              <a:rPr lang="pt-BR" sz="4000" i="1" dirty="0" smtClean="0"/>
              <a:t>c. Sổ cái (sổ kế toán tổng hợp)</a:t>
            </a:r>
            <a:endParaRPr lang="en-US" sz="4000" b="0" i="1" dirty="0"/>
          </a:p>
        </p:txBody>
      </p:sp>
      <p:sp>
        <p:nvSpPr>
          <p:cNvPr id="245763" name="Rectangle 3"/>
          <p:cNvSpPr>
            <a:spLocks noGrp="1" noChangeArrowheads="1"/>
          </p:cNvSpPr>
          <p:nvPr>
            <p:ph type="body" idx="1"/>
          </p:nvPr>
        </p:nvSpPr>
        <p:spPr>
          <a:xfrm>
            <a:off x="1066800" y="2362200"/>
            <a:ext cx="7924800" cy="3276600"/>
          </a:xfrm>
        </p:spPr>
        <p:txBody>
          <a:bodyPr/>
          <a:lstStyle/>
          <a:p>
            <a:r>
              <a:rPr lang="vi-VN" dirty="0" smtClean="0">
                <a:latin typeface="+mj-lt"/>
              </a:rPr>
              <a:t>Sổ cái là một hình thức tập hợp tình hình hoạt động của các tài khoản tổng hợp (có thể là tài khoản cấp 1, hoặc tài khoản cấp 5 - tùy theo yêu cầu quản lý) hàng ngày và cả tháng.</a:t>
            </a: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79133D0F-B429-4938-B268-31162CA2C408}" type="slidenum">
              <a:rPr lang="en-US"/>
              <a:pPr/>
              <a:t>53</a:t>
            </a:fld>
            <a:endParaRPr lang="en-US"/>
          </a:p>
        </p:txBody>
      </p:sp>
      <p:sp>
        <p:nvSpPr>
          <p:cNvPr id="246786" name="Rectangle 2"/>
          <p:cNvSpPr>
            <a:spLocks noGrp="1" noChangeArrowheads="1"/>
          </p:cNvSpPr>
          <p:nvPr>
            <p:ph type="title"/>
          </p:nvPr>
        </p:nvSpPr>
        <p:spPr>
          <a:xfrm>
            <a:off x="838200" y="0"/>
            <a:ext cx="8077200" cy="1355725"/>
          </a:xfrm>
        </p:spPr>
        <p:txBody>
          <a:bodyPr>
            <a:normAutofit fontScale="90000"/>
          </a:bodyPr>
          <a:lstStyle/>
          <a:p>
            <a:r>
              <a:rPr lang="pt-BR" sz="4000" dirty="0" smtClean="0"/>
              <a:t>Các hình thức của kế toán tổng hợp </a:t>
            </a:r>
            <a:r>
              <a:rPr lang="pt-BR" sz="4000" b="0" dirty="0"/>
              <a:t/>
            </a:r>
            <a:br>
              <a:rPr lang="pt-BR" sz="4000" b="0" dirty="0"/>
            </a:br>
            <a:r>
              <a:rPr lang="pt-BR" sz="4000" b="0" i="1" dirty="0"/>
              <a:t>d. </a:t>
            </a:r>
            <a:r>
              <a:rPr lang="pt-BR" sz="4000" i="1" dirty="0" smtClean="0"/>
              <a:t>Bảng cân đối tài khoản</a:t>
            </a:r>
            <a:endParaRPr lang="en-US" sz="4000" b="0" i="1" dirty="0"/>
          </a:p>
        </p:txBody>
      </p:sp>
      <p:sp>
        <p:nvSpPr>
          <p:cNvPr id="246787" name="Rectangle 3"/>
          <p:cNvSpPr>
            <a:spLocks noGrp="1" noChangeArrowheads="1"/>
          </p:cNvSpPr>
          <p:nvPr>
            <p:ph type="body" idx="1"/>
          </p:nvPr>
        </p:nvSpPr>
        <p:spPr>
          <a:xfrm>
            <a:off x="1066800" y="1981200"/>
            <a:ext cx="7924800" cy="4724400"/>
          </a:xfrm>
        </p:spPr>
        <p:txBody>
          <a:bodyPr/>
          <a:lstStyle/>
          <a:p>
            <a:r>
              <a:rPr lang="vi-VN" dirty="0" smtClean="0">
                <a:latin typeface="+mj-lt"/>
              </a:rPr>
              <a:t>Bảng cân đối tài khoản với mục đích cung cấp, kiểm tra mức độ chính xác, đầy đủ của số liệu kế toán sau một thời gian hoạt động. Bảng cân đối tài khoản có 2 loại: Bảng cân đối tài khoản ngày và bảng cân đối tài khoản tháng (năm).</a:t>
            </a:r>
          </a:p>
          <a:p>
            <a:r>
              <a:rPr lang="vi-VN" dirty="0" smtClean="0">
                <a:latin typeface="+mj-lt"/>
              </a:rPr>
              <a:t>Bảng cân đối tài khoản ngày lập theo tài khoản tổng hợp cấp nào là tùy thuộc vào yêu cầu quản lý của mỗi ngân hàng.</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B70D289B-3F59-478F-810B-99EF0725B42A}" type="slidenum">
              <a:rPr lang="en-US"/>
              <a:pPr/>
              <a:t>54</a:t>
            </a:fld>
            <a:endParaRPr lang="en-US"/>
          </a:p>
        </p:txBody>
      </p:sp>
      <p:sp>
        <p:nvSpPr>
          <p:cNvPr id="247810" name="Rectangle 2"/>
          <p:cNvSpPr>
            <a:spLocks noGrp="1" noChangeArrowheads="1"/>
          </p:cNvSpPr>
          <p:nvPr>
            <p:ph type="title"/>
          </p:nvPr>
        </p:nvSpPr>
        <p:spPr/>
        <p:txBody>
          <a:bodyPr>
            <a:normAutofit/>
          </a:bodyPr>
          <a:lstStyle/>
          <a:p>
            <a:r>
              <a:rPr lang="pt-BR" sz="4800" b="0" i="1" dirty="0">
                <a:latin typeface="Rockwell "/>
              </a:rPr>
              <a:t>H</a:t>
            </a:r>
            <a:r>
              <a:rPr lang="pt-BR" b="0" i="1" dirty="0">
                <a:latin typeface="Rockwell "/>
              </a:rPr>
              <a:t>ệ </a:t>
            </a:r>
            <a:r>
              <a:rPr lang="pt-BR" b="0" i="1" dirty="0" smtClean="0">
                <a:latin typeface="Rockwell "/>
              </a:rPr>
              <a:t>thống báo cáo tài chính</a:t>
            </a:r>
            <a:endParaRPr lang="en-US" sz="4800" b="0" i="1" dirty="0">
              <a:latin typeface="Rockwell "/>
            </a:endParaRPr>
          </a:p>
        </p:txBody>
      </p:sp>
      <p:sp>
        <p:nvSpPr>
          <p:cNvPr id="247811" name="Rectangle 3"/>
          <p:cNvSpPr>
            <a:spLocks noGrp="1" noChangeArrowheads="1"/>
          </p:cNvSpPr>
          <p:nvPr>
            <p:ph type="body" idx="1"/>
          </p:nvPr>
        </p:nvSpPr>
        <p:spPr>
          <a:xfrm>
            <a:off x="1066800" y="1981200"/>
            <a:ext cx="7848600" cy="4876800"/>
          </a:xfrm>
        </p:spPr>
        <p:txBody>
          <a:bodyPr/>
          <a:lstStyle/>
          <a:p>
            <a:r>
              <a:rPr lang="pt-BR" dirty="0"/>
              <a:t> </a:t>
            </a:r>
            <a:r>
              <a:rPr lang="pt-BR" dirty="0" smtClean="0">
                <a:latin typeface="Arial" pitchFamily="34" charset="0"/>
                <a:cs typeface="Arial" pitchFamily="34" charset="0"/>
              </a:rPr>
              <a:t>Th</a:t>
            </a:r>
            <a:r>
              <a:rPr lang="vi-VN" dirty="0" smtClean="0">
                <a:latin typeface="Arial" pitchFamily="34" charset="0"/>
                <a:cs typeface="Arial" pitchFamily="34" charset="0"/>
              </a:rPr>
              <a:t>ực hiện theo QĐ số 16/2007/QĐ-NHNN ngày  18 thỏng 4 năm 2007</a:t>
            </a:r>
          </a:p>
          <a:p>
            <a:pPr lvl="1"/>
            <a:r>
              <a:rPr lang="vi-VN" dirty="0" smtClean="0">
                <a:latin typeface="Arial" pitchFamily="34" charset="0"/>
                <a:cs typeface="Arial" pitchFamily="34" charset="0"/>
              </a:rPr>
              <a:t>	Bảng cân đối kế toán</a:t>
            </a:r>
          </a:p>
          <a:p>
            <a:pPr lvl="1"/>
            <a:r>
              <a:rPr lang="en-US" dirty="0" smtClean="0">
                <a:latin typeface="Arial" pitchFamily="34" charset="0"/>
                <a:cs typeface="Arial" pitchFamily="34" charset="0"/>
              </a:rPr>
              <a:t>	</a:t>
            </a:r>
            <a:r>
              <a:rPr lang="en-US" dirty="0" err="1" smtClean="0">
                <a:latin typeface="Arial" pitchFamily="34" charset="0"/>
                <a:cs typeface="Arial" pitchFamily="34" charset="0"/>
              </a:rPr>
              <a:t>Báo</a:t>
            </a:r>
            <a:r>
              <a:rPr lang="en-US" dirty="0" smtClean="0">
                <a:latin typeface="Arial" pitchFamily="34" charset="0"/>
                <a:cs typeface="Arial" pitchFamily="34" charset="0"/>
              </a:rPr>
              <a:t> </a:t>
            </a:r>
            <a:r>
              <a:rPr lang="en-US" dirty="0" err="1" smtClean="0">
                <a:latin typeface="Arial" pitchFamily="34" charset="0"/>
                <a:cs typeface="Arial" pitchFamily="34" charset="0"/>
              </a:rPr>
              <a:t>cáo</a:t>
            </a:r>
            <a:r>
              <a:rPr lang="en-US" dirty="0" smtClean="0">
                <a:latin typeface="Arial" pitchFamily="34" charset="0"/>
                <a:cs typeface="Arial" pitchFamily="34" charset="0"/>
              </a:rPr>
              <a:t> </a:t>
            </a:r>
            <a:r>
              <a:rPr lang="en-US" dirty="0" err="1" smtClean="0">
                <a:latin typeface="Arial" pitchFamily="34" charset="0"/>
                <a:cs typeface="Arial" pitchFamily="34" charset="0"/>
              </a:rPr>
              <a:t>kết</a:t>
            </a:r>
            <a:r>
              <a:rPr lang="en-US" dirty="0" smtClean="0">
                <a:latin typeface="Arial" pitchFamily="34" charset="0"/>
                <a:cs typeface="Arial" pitchFamily="34" charset="0"/>
              </a:rPr>
              <a:t> </a:t>
            </a:r>
            <a:r>
              <a:rPr lang="en-US" dirty="0" err="1" smtClean="0">
                <a:latin typeface="Arial" pitchFamily="34" charset="0"/>
                <a:cs typeface="Arial" pitchFamily="34" charset="0"/>
              </a:rPr>
              <a:t>quả</a:t>
            </a:r>
            <a:r>
              <a:rPr lang="en-US" dirty="0" smtClean="0">
                <a:latin typeface="Arial" pitchFamily="34" charset="0"/>
                <a:cs typeface="Arial" pitchFamily="34" charset="0"/>
              </a:rPr>
              <a:t> </a:t>
            </a:r>
            <a:r>
              <a:rPr lang="en-US" dirty="0" err="1" smtClean="0">
                <a:latin typeface="Arial" pitchFamily="34" charset="0"/>
                <a:cs typeface="Arial" pitchFamily="34" charset="0"/>
              </a:rPr>
              <a:t>kinh</a:t>
            </a:r>
            <a:r>
              <a:rPr lang="en-US" dirty="0" smtClean="0">
                <a:latin typeface="Arial" pitchFamily="34" charset="0"/>
                <a:cs typeface="Arial" pitchFamily="34" charset="0"/>
              </a:rPr>
              <a:t> </a:t>
            </a:r>
            <a:r>
              <a:rPr lang="en-US" dirty="0" err="1" smtClean="0">
                <a:latin typeface="Arial" pitchFamily="34" charset="0"/>
                <a:cs typeface="Arial" pitchFamily="34" charset="0"/>
              </a:rPr>
              <a:t>doanh</a:t>
            </a:r>
            <a:endParaRPr lang="en-US" dirty="0" smtClean="0">
              <a:latin typeface="Arial" pitchFamily="34" charset="0"/>
              <a:cs typeface="Arial" pitchFamily="34" charset="0"/>
            </a:endParaRPr>
          </a:p>
          <a:p>
            <a:pPr lvl="1"/>
            <a:r>
              <a:rPr lang="vi-VN" dirty="0" smtClean="0">
                <a:latin typeface="Arial" pitchFamily="34" charset="0"/>
                <a:cs typeface="Arial" pitchFamily="34" charset="0"/>
              </a:rPr>
              <a:t>	Báo cáo lưu chuyển tiền tệ</a:t>
            </a:r>
          </a:p>
          <a:p>
            <a:pPr lvl="1"/>
            <a:r>
              <a:rPr lang="en-US" dirty="0" smtClean="0">
                <a:latin typeface="Arial" pitchFamily="34" charset="0"/>
                <a:cs typeface="Arial" pitchFamily="34" charset="0"/>
              </a:rPr>
              <a:t>	</a:t>
            </a:r>
            <a:r>
              <a:rPr lang="en-US" dirty="0" err="1" smtClean="0">
                <a:latin typeface="Arial" pitchFamily="34" charset="0"/>
                <a:cs typeface="Arial" pitchFamily="34" charset="0"/>
              </a:rPr>
              <a:t>Thuyết</a:t>
            </a:r>
            <a:r>
              <a:rPr lang="en-US" dirty="0" smtClean="0">
                <a:latin typeface="Arial" pitchFamily="34" charset="0"/>
                <a:cs typeface="Arial" pitchFamily="34" charset="0"/>
              </a:rPr>
              <a:t> minh </a:t>
            </a:r>
            <a:r>
              <a:rPr lang="en-US" dirty="0" err="1" smtClean="0">
                <a:latin typeface="Arial" pitchFamily="34" charset="0"/>
                <a:cs typeface="Arial" pitchFamily="34" charset="0"/>
              </a:rPr>
              <a:t>báo</a:t>
            </a:r>
            <a:r>
              <a:rPr lang="en-US" dirty="0" smtClean="0">
                <a:latin typeface="Arial" pitchFamily="34" charset="0"/>
                <a:cs typeface="Arial" pitchFamily="34" charset="0"/>
              </a:rPr>
              <a:t> </a:t>
            </a:r>
            <a:r>
              <a:rPr lang="en-US" dirty="0" err="1" smtClean="0">
                <a:latin typeface="Arial" pitchFamily="34" charset="0"/>
                <a:cs typeface="Arial" pitchFamily="34" charset="0"/>
              </a:rPr>
              <a:t>cáo</a:t>
            </a:r>
            <a:r>
              <a:rPr lang="en-US" dirty="0" smtClean="0">
                <a:latin typeface="Arial" pitchFamily="34" charset="0"/>
                <a:cs typeface="Arial" pitchFamily="34" charset="0"/>
              </a:rPr>
              <a:t> </a:t>
            </a:r>
            <a:r>
              <a:rPr lang="en-US" dirty="0" err="1" smtClean="0">
                <a:latin typeface="Arial" pitchFamily="34" charset="0"/>
                <a:cs typeface="Arial" pitchFamily="34" charset="0"/>
              </a:rPr>
              <a:t>tài</a:t>
            </a:r>
            <a:r>
              <a:rPr lang="en-US" dirty="0" smtClean="0">
                <a:latin typeface="Arial" pitchFamily="34" charset="0"/>
                <a:cs typeface="Arial" pitchFamily="34" charset="0"/>
              </a:rPr>
              <a:t> </a:t>
            </a:r>
            <a:r>
              <a:rPr lang="en-US" dirty="0" err="1" smtClean="0">
                <a:latin typeface="Arial" pitchFamily="34" charset="0"/>
                <a:cs typeface="Arial" pitchFamily="34" charset="0"/>
              </a:rPr>
              <a:t>chính</a:t>
            </a:r>
            <a:endParaRPr lang="en-US" dirty="0" smtClean="0">
              <a:latin typeface="Arial" pitchFamily="34" charset="0"/>
              <a:cs typeface="Arial" pitchFamily="34" charset="0"/>
            </a:endParaRPr>
          </a:p>
          <a:p>
            <a:pPr>
              <a:buFont typeface="Wingdings" pitchFamily="2" charset="2"/>
              <a:buNone/>
            </a:pPr>
            <a:endParaRPr lang="en-US"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2ABE146-2ECA-4B29-96A4-0B4417F84409}" type="slidenum">
              <a:rPr lang="en-US"/>
              <a:pPr/>
              <a:t>55</a:t>
            </a:fld>
            <a:endParaRPr lang="en-US"/>
          </a:p>
        </p:txBody>
      </p:sp>
      <p:sp>
        <p:nvSpPr>
          <p:cNvPr id="241666" name="Rectangle 2"/>
          <p:cNvSpPr>
            <a:spLocks noGrp="1" noChangeArrowheads="1"/>
          </p:cNvSpPr>
          <p:nvPr>
            <p:ph type="title"/>
          </p:nvPr>
        </p:nvSpPr>
        <p:spPr>
          <a:xfrm>
            <a:off x="762000" y="0"/>
            <a:ext cx="8077200" cy="1355725"/>
          </a:xfrm>
        </p:spPr>
        <p:txBody>
          <a:bodyPr>
            <a:normAutofit/>
          </a:bodyPr>
          <a:lstStyle/>
          <a:p>
            <a:r>
              <a:rPr lang="vi-VN" sz="2800" dirty="0" smtClean="0"/>
              <a:t>Quy trình kế toán chi tiết, kế toán tổng hợp trong điều kiện hiện đại hoá ngân hàng </a:t>
            </a:r>
            <a:endParaRPr lang="en-US" sz="4000" dirty="0"/>
          </a:p>
        </p:txBody>
      </p:sp>
      <p:sp>
        <p:nvSpPr>
          <p:cNvPr id="241667" name="Rectangle 3"/>
          <p:cNvSpPr>
            <a:spLocks noGrp="1" noChangeArrowheads="1"/>
          </p:cNvSpPr>
          <p:nvPr>
            <p:ph type="body" idx="1"/>
          </p:nvPr>
        </p:nvSpPr>
        <p:spPr>
          <a:xfrm>
            <a:off x="838200" y="1752600"/>
            <a:ext cx="7848600" cy="4648200"/>
          </a:xfrm>
        </p:spPr>
        <p:txBody>
          <a:bodyPr/>
          <a:lstStyle/>
          <a:p>
            <a:r>
              <a:rPr lang="pt-BR" dirty="0" smtClean="0">
                <a:latin typeface="Arial" pitchFamily="34" charset="0"/>
                <a:cs typeface="Arial" pitchFamily="34" charset="0"/>
              </a:rPr>
              <a:t>Yêu cầu của quy trình</a:t>
            </a:r>
            <a:r>
              <a:rPr lang="en-US" dirty="0" smtClean="0">
                <a:latin typeface="Arial" pitchFamily="34" charset="0"/>
                <a:cs typeface="Arial" pitchFamily="34" charset="0"/>
              </a:rPr>
              <a:t> </a:t>
            </a:r>
          </a:p>
          <a:p>
            <a:r>
              <a:rPr lang="vi-VN" b="1" dirty="0" smtClean="0">
                <a:latin typeface="Arial" pitchFamily="34" charset="0"/>
                <a:cs typeface="Arial" pitchFamily="34" charset="0"/>
              </a:rPr>
              <a:t>Sơ đồ nội dung quy trình    </a:t>
            </a:r>
          </a:p>
          <a:p>
            <a:r>
              <a:rPr lang="en-US" b="1" dirty="0" err="1" smtClean="0">
                <a:latin typeface="Arial" pitchFamily="34" charset="0"/>
                <a:cs typeface="Arial" pitchFamily="34" charset="0"/>
              </a:rPr>
              <a:t>Đối</a:t>
            </a:r>
            <a:r>
              <a:rPr lang="en-US" b="1" dirty="0" smtClean="0">
                <a:latin typeface="Arial" pitchFamily="34" charset="0"/>
                <a:cs typeface="Arial" pitchFamily="34" charset="0"/>
              </a:rPr>
              <a:t> </a:t>
            </a:r>
            <a:r>
              <a:rPr lang="en-US" b="1" dirty="0" err="1" smtClean="0">
                <a:latin typeface="Arial" pitchFamily="34" charset="0"/>
                <a:cs typeface="Arial" pitchFamily="34" charset="0"/>
              </a:rPr>
              <a:t>chiếu</a:t>
            </a:r>
            <a:r>
              <a:rPr lang="en-US" b="1" dirty="0" smtClean="0">
                <a:latin typeface="Arial" pitchFamily="34" charset="0"/>
                <a:cs typeface="Arial" pitchFamily="34" charset="0"/>
              </a:rPr>
              <a:t> </a:t>
            </a:r>
            <a:r>
              <a:rPr lang="en-US" b="1" dirty="0" err="1" smtClean="0">
                <a:latin typeface="Arial" pitchFamily="34" charset="0"/>
                <a:cs typeface="Arial" pitchFamily="34" charset="0"/>
              </a:rPr>
              <a:t>giữa</a:t>
            </a:r>
            <a:r>
              <a:rPr lang="en-US" b="1" dirty="0" smtClean="0">
                <a:latin typeface="Arial" pitchFamily="34" charset="0"/>
                <a:cs typeface="Arial" pitchFamily="34" charset="0"/>
              </a:rPr>
              <a:t> </a:t>
            </a:r>
            <a:r>
              <a:rPr lang="en-US" b="1" dirty="0" err="1" smtClean="0">
                <a:latin typeface="Arial" pitchFamily="34" charset="0"/>
                <a:cs typeface="Arial" pitchFamily="34" charset="0"/>
              </a:rPr>
              <a:t>chứng</a:t>
            </a:r>
            <a:r>
              <a:rPr lang="en-US" b="1" dirty="0" smtClean="0">
                <a:latin typeface="Arial" pitchFamily="34" charset="0"/>
                <a:cs typeface="Arial" pitchFamily="34" charset="0"/>
              </a:rPr>
              <a:t> </a:t>
            </a:r>
            <a:r>
              <a:rPr lang="en-US" b="1" dirty="0" err="1" smtClean="0">
                <a:latin typeface="Arial" pitchFamily="34" charset="0"/>
                <a:cs typeface="Arial" pitchFamily="34" charset="0"/>
              </a:rPr>
              <a:t>từ</a:t>
            </a:r>
            <a:r>
              <a:rPr lang="en-US" b="1" dirty="0" smtClean="0">
                <a:latin typeface="Arial" pitchFamily="34" charset="0"/>
                <a:cs typeface="Arial" pitchFamily="34" charset="0"/>
              </a:rPr>
              <a:t> </a:t>
            </a:r>
            <a:r>
              <a:rPr lang="en-US" b="1" dirty="0" err="1" smtClean="0">
                <a:latin typeface="Arial" pitchFamily="34" charset="0"/>
                <a:cs typeface="Arial" pitchFamily="34" charset="0"/>
              </a:rPr>
              <a:t>với</a:t>
            </a:r>
            <a:r>
              <a:rPr lang="en-US" b="1" dirty="0" smtClean="0">
                <a:latin typeface="Arial" pitchFamily="34" charset="0"/>
                <a:cs typeface="Arial" pitchFamily="34" charset="0"/>
              </a:rPr>
              <a:t> </a:t>
            </a:r>
            <a:r>
              <a:rPr lang="en-US" b="1" dirty="0" err="1" smtClean="0">
                <a:latin typeface="Arial" pitchFamily="34" charset="0"/>
                <a:cs typeface="Arial" pitchFamily="34" charset="0"/>
              </a:rPr>
              <a:t>sổ</a:t>
            </a:r>
            <a:r>
              <a:rPr lang="en-US" b="1" dirty="0" smtClean="0">
                <a:latin typeface="Arial" pitchFamily="34" charset="0"/>
                <a:cs typeface="Arial" pitchFamily="34" charset="0"/>
              </a:rPr>
              <a:t> </a:t>
            </a:r>
            <a:r>
              <a:rPr lang="en-US" b="1" dirty="0" err="1" smtClean="0">
                <a:latin typeface="Arial" pitchFamily="34" charset="0"/>
                <a:cs typeface="Arial" pitchFamily="34" charset="0"/>
              </a:rPr>
              <a:t>kế</a:t>
            </a:r>
            <a:r>
              <a:rPr lang="en-US" b="1" dirty="0" smtClean="0">
                <a:latin typeface="Arial" pitchFamily="34" charset="0"/>
                <a:cs typeface="Arial" pitchFamily="34" charset="0"/>
              </a:rPr>
              <a:t> </a:t>
            </a:r>
            <a:r>
              <a:rPr lang="en-US" b="1" dirty="0" err="1" smtClean="0">
                <a:latin typeface="Arial" pitchFamily="34" charset="0"/>
                <a:cs typeface="Arial" pitchFamily="34" charset="0"/>
              </a:rPr>
              <a:t>toán</a:t>
            </a:r>
            <a:r>
              <a:rPr lang="en-US" b="1" dirty="0" smtClean="0">
                <a:latin typeface="Arial" pitchFamily="34" charset="0"/>
                <a:cs typeface="Arial" pitchFamily="34" charset="0"/>
              </a:rPr>
              <a:t>, </a:t>
            </a:r>
            <a:r>
              <a:rPr lang="en-US" b="1" dirty="0" err="1" smtClean="0">
                <a:latin typeface="Arial" pitchFamily="34" charset="0"/>
                <a:cs typeface="Arial" pitchFamily="34" charset="0"/>
              </a:rPr>
              <a:t>báo</a:t>
            </a:r>
            <a:r>
              <a:rPr lang="en-US" b="1" dirty="0" smtClean="0">
                <a:latin typeface="Arial" pitchFamily="34" charset="0"/>
                <a:cs typeface="Arial" pitchFamily="34" charset="0"/>
              </a:rPr>
              <a:t> </a:t>
            </a:r>
            <a:r>
              <a:rPr lang="en-US" b="1" dirty="0" err="1" smtClean="0">
                <a:latin typeface="Arial" pitchFamily="34" charset="0"/>
                <a:cs typeface="Arial" pitchFamily="34" charset="0"/>
              </a:rPr>
              <a:t>cáo</a:t>
            </a:r>
            <a:r>
              <a:rPr lang="en-US" b="1" dirty="0" smtClean="0">
                <a:latin typeface="Arial" pitchFamily="34" charset="0"/>
                <a:cs typeface="Arial" pitchFamily="34" charset="0"/>
              </a:rPr>
              <a:t> </a:t>
            </a:r>
            <a:r>
              <a:rPr lang="en-US" b="1" dirty="0" err="1" smtClean="0">
                <a:latin typeface="Arial" pitchFamily="34" charset="0"/>
                <a:cs typeface="Arial" pitchFamily="34" charset="0"/>
              </a:rPr>
              <a:t>kế</a:t>
            </a:r>
            <a:r>
              <a:rPr lang="en-US" b="1" dirty="0" smtClean="0">
                <a:latin typeface="Arial" pitchFamily="34" charset="0"/>
                <a:cs typeface="Arial" pitchFamily="34" charset="0"/>
              </a:rPr>
              <a:t> </a:t>
            </a:r>
            <a:r>
              <a:rPr lang="en-US" b="1" dirty="0" err="1" smtClean="0">
                <a:latin typeface="Arial" pitchFamily="34" charset="0"/>
                <a:cs typeface="Arial" pitchFamily="34" charset="0"/>
              </a:rPr>
              <a:t>toán</a:t>
            </a:r>
            <a:r>
              <a:rPr lang="en-US" b="1" dirty="0" smtClean="0">
                <a:latin typeface="Arial" pitchFamily="34" charset="0"/>
                <a:cs typeface="Arial" pitchFamily="34" charset="0"/>
              </a:rPr>
              <a:t> </a:t>
            </a:r>
          </a:p>
          <a:p>
            <a:pPr lvl="2"/>
            <a:r>
              <a:rPr lang="en-US" sz="2000" b="1" dirty="0" smtClean="0">
                <a:latin typeface="Arial" pitchFamily="34" charset="0"/>
                <a:cs typeface="Arial" pitchFamily="34" charset="0"/>
              </a:rPr>
              <a:t>a. </a:t>
            </a:r>
            <a:r>
              <a:rPr lang="en-US" sz="2000" b="1" dirty="0" err="1" smtClean="0">
                <a:latin typeface="Arial" pitchFamily="34" charset="0"/>
                <a:cs typeface="Arial" pitchFamily="34" charset="0"/>
              </a:rPr>
              <a:t>Đối</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chiếu</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tại</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kế</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toán</a:t>
            </a:r>
            <a:r>
              <a:rPr lang="en-US" sz="2000" b="1" dirty="0" smtClean="0">
                <a:latin typeface="Arial" pitchFamily="34" charset="0"/>
                <a:cs typeface="Arial" pitchFamily="34" charset="0"/>
              </a:rPr>
              <a:t> chi </a:t>
            </a:r>
            <a:r>
              <a:rPr lang="en-US" sz="2000" b="1" dirty="0" err="1" smtClean="0">
                <a:latin typeface="Arial" pitchFamily="34" charset="0"/>
                <a:cs typeface="Arial" pitchFamily="34" charset="0"/>
              </a:rPr>
              <a:t>tiết</a:t>
            </a:r>
            <a:r>
              <a:rPr lang="en-US" sz="2000" b="1" dirty="0" smtClean="0">
                <a:latin typeface="Arial" pitchFamily="34" charset="0"/>
                <a:cs typeface="Arial" pitchFamily="34" charset="0"/>
              </a:rPr>
              <a:t> </a:t>
            </a:r>
          </a:p>
          <a:p>
            <a:pPr lvl="2"/>
            <a:r>
              <a:rPr lang="en-US" sz="2000" b="1" dirty="0" smtClean="0">
                <a:latin typeface="Arial" pitchFamily="34" charset="0"/>
                <a:cs typeface="Arial" pitchFamily="34" charset="0"/>
              </a:rPr>
              <a:t>b. </a:t>
            </a:r>
            <a:r>
              <a:rPr lang="en-US" sz="2000" b="1" dirty="0" err="1" smtClean="0">
                <a:latin typeface="Arial" pitchFamily="34" charset="0"/>
                <a:cs typeface="Arial" pitchFamily="34" charset="0"/>
              </a:rPr>
              <a:t>Đối</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chiếu</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tại</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kế</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toán</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tổng</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hợp</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tại</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khu</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vực</a:t>
            </a:r>
            <a:r>
              <a:rPr lang="en-US" sz="2000" b="1" dirty="0" smtClean="0">
                <a:latin typeface="Arial" pitchFamily="34" charset="0"/>
                <a:cs typeface="Arial" pitchFamily="34" charset="0"/>
              </a:rPr>
              <a:t> Back End </a:t>
            </a:r>
          </a:p>
          <a:p>
            <a:r>
              <a:rPr lang="en-US" b="1" dirty="0" err="1" smtClean="0">
                <a:latin typeface="Arial" pitchFamily="34" charset="0"/>
                <a:cs typeface="Arial" pitchFamily="34" charset="0"/>
              </a:rPr>
              <a:t>Nhật</a:t>
            </a:r>
            <a:r>
              <a:rPr lang="en-US" b="1" dirty="0" smtClean="0">
                <a:latin typeface="Arial" pitchFamily="34" charset="0"/>
                <a:cs typeface="Arial" pitchFamily="34" charset="0"/>
              </a:rPr>
              <a:t> </a:t>
            </a:r>
            <a:r>
              <a:rPr lang="en-US" b="1" dirty="0" err="1" smtClean="0">
                <a:latin typeface="Arial" pitchFamily="34" charset="0"/>
                <a:cs typeface="Arial" pitchFamily="34" charset="0"/>
              </a:rPr>
              <a:t>ký</a:t>
            </a:r>
            <a:r>
              <a:rPr lang="en-US" b="1" dirty="0" smtClean="0">
                <a:latin typeface="Arial" pitchFamily="34" charset="0"/>
                <a:cs typeface="Arial" pitchFamily="34" charset="0"/>
              </a:rPr>
              <a:t> </a:t>
            </a:r>
            <a:r>
              <a:rPr lang="en-US" b="1" dirty="0" err="1" smtClean="0">
                <a:latin typeface="Arial" pitchFamily="34" charset="0"/>
                <a:cs typeface="Arial" pitchFamily="34" charset="0"/>
              </a:rPr>
              <a:t>chứng</a:t>
            </a:r>
            <a:r>
              <a:rPr lang="en-US" b="1" dirty="0" smtClean="0">
                <a:latin typeface="Arial" pitchFamily="34" charset="0"/>
                <a:cs typeface="Arial" pitchFamily="34" charset="0"/>
              </a:rPr>
              <a:t> </a:t>
            </a:r>
            <a:r>
              <a:rPr lang="en-US" b="1" dirty="0" err="1" smtClean="0">
                <a:latin typeface="Arial" pitchFamily="34" charset="0"/>
                <a:cs typeface="Arial" pitchFamily="34" charset="0"/>
              </a:rPr>
              <a:t>từ</a:t>
            </a:r>
            <a:r>
              <a:rPr lang="en-US" b="1" dirty="0" smtClean="0">
                <a:latin typeface="Arial" pitchFamily="34" charset="0"/>
                <a:cs typeface="Arial" pitchFamily="34" charset="0"/>
              </a:rPr>
              <a:t> </a:t>
            </a:r>
          </a:p>
          <a:p>
            <a:pPr lvl="2"/>
            <a:r>
              <a:rPr lang="en-US" sz="2000" b="1" dirty="0" smtClean="0">
                <a:latin typeface="Arial" pitchFamily="34" charset="0"/>
                <a:cs typeface="Arial" pitchFamily="34" charset="0"/>
              </a:rPr>
              <a:t>a. </a:t>
            </a:r>
            <a:r>
              <a:rPr lang="en-US" sz="2000" b="1" dirty="0" err="1" smtClean="0">
                <a:latin typeface="Arial" pitchFamily="34" charset="0"/>
                <a:cs typeface="Arial" pitchFamily="34" charset="0"/>
              </a:rPr>
              <a:t>Đối</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với</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chứng</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từ</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gốc</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và</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chứng</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từ</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hạch</a:t>
            </a:r>
            <a:r>
              <a:rPr lang="en-US" sz="2000" b="1" dirty="0" smtClean="0">
                <a:latin typeface="Arial" pitchFamily="34" charset="0"/>
                <a:cs typeface="Arial" pitchFamily="34" charset="0"/>
              </a:rPr>
              <a:t> </a:t>
            </a:r>
            <a:r>
              <a:rPr lang="en-US" sz="2000" b="1" dirty="0" err="1" smtClean="0">
                <a:latin typeface="Arial" pitchFamily="34" charset="0"/>
                <a:cs typeface="Arial" pitchFamily="34" charset="0"/>
              </a:rPr>
              <a:t>toán</a:t>
            </a:r>
            <a:r>
              <a:rPr lang="en-US" sz="2000" b="1" dirty="0" smtClean="0">
                <a:latin typeface="Arial" pitchFamily="34" charset="0"/>
                <a:cs typeface="Arial" pitchFamily="34" charset="0"/>
              </a:rPr>
              <a:t> </a:t>
            </a:r>
          </a:p>
          <a:p>
            <a:pPr lvl="2"/>
            <a:r>
              <a:rPr lang="vi-VN" sz="2000" b="1" dirty="0" smtClean="0">
                <a:latin typeface="Arial" pitchFamily="34" charset="0"/>
                <a:cs typeface="Arial" pitchFamily="34" charset="0"/>
              </a:rPr>
              <a:t>b. Đối với cân đối và báo cáo của các phân hệ</a:t>
            </a:r>
            <a:r>
              <a:rPr lang="en-US" sz="2000" b="1" dirty="0" smtClean="0">
                <a:latin typeface="Arial" pitchFamily="34" charset="0"/>
                <a:cs typeface="Arial" pitchFamily="34" charset="0"/>
              </a:rPr>
              <a:t> </a:t>
            </a:r>
          </a:p>
        </p:txBody>
      </p:sp>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A178335-4B68-4207-9497-29506E08B81E}" type="slidenum">
              <a:rPr lang="en-US"/>
              <a:pPr/>
              <a:t>56</a:t>
            </a:fld>
            <a:endParaRPr lang="en-US"/>
          </a:p>
        </p:txBody>
      </p:sp>
      <p:sp>
        <p:nvSpPr>
          <p:cNvPr id="248834" name="Rectangle 2"/>
          <p:cNvSpPr>
            <a:spLocks noGrp="1" noChangeArrowheads="1"/>
          </p:cNvSpPr>
          <p:nvPr>
            <p:ph type="title"/>
          </p:nvPr>
        </p:nvSpPr>
        <p:spPr>
          <a:xfrm>
            <a:off x="762000" y="228600"/>
            <a:ext cx="8077200" cy="1279525"/>
          </a:xfrm>
        </p:spPr>
        <p:txBody>
          <a:bodyPr/>
          <a:lstStyle/>
          <a:p>
            <a:r>
              <a:rPr lang="pt-BR" dirty="0" smtClean="0"/>
              <a:t>Yêu cầu của quy trình</a:t>
            </a:r>
            <a:endParaRPr lang="en-US" dirty="0"/>
          </a:p>
        </p:txBody>
      </p:sp>
      <p:sp>
        <p:nvSpPr>
          <p:cNvPr id="248835" name="Rectangle 3"/>
          <p:cNvSpPr>
            <a:spLocks noGrp="1" noChangeArrowheads="1"/>
          </p:cNvSpPr>
          <p:nvPr>
            <p:ph type="body" idx="1"/>
          </p:nvPr>
        </p:nvSpPr>
        <p:spPr>
          <a:xfrm>
            <a:off x="685800" y="1905000"/>
            <a:ext cx="8077200" cy="4038600"/>
          </a:xfrm>
        </p:spPr>
        <p:txBody>
          <a:bodyPr>
            <a:normAutofit/>
          </a:bodyPr>
          <a:lstStyle/>
          <a:p>
            <a:r>
              <a:rPr lang="pt-BR" dirty="0" smtClean="0">
                <a:latin typeface="Arial" pitchFamily="34" charset="0"/>
                <a:cs typeface="Arial" pitchFamily="34" charset="0"/>
              </a:rPr>
              <a:t>Thống nhất trình tự thực hiện luân chuyển, kiểm soát chứng từ giữa các phân hệ nghiệp vụ.</a:t>
            </a:r>
          </a:p>
          <a:p>
            <a:r>
              <a:rPr lang="vi-VN" dirty="0" smtClean="0">
                <a:latin typeface="Arial" pitchFamily="34" charset="0"/>
                <a:cs typeface="Arial" pitchFamily="34" charset="0"/>
              </a:rPr>
              <a:t>Đảm bảo tính kịp thời, đầy đủ, chính xác toàn bộ các giao dịch phát sinh được phản ánh lên báo cáo kế toán.</a:t>
            </a:r>
          </a:p>
          <a:p>
            <a:r>
              <a:rPr lang="vi-VN" dirty="0" smtClean="0">
                <a:latin typeface="Arial" pitchFamily="34" charset="0"/>
                <a:cs typeface="Arial" pitchFamily="34" charset="0"/>
              </a:rPr>
              <a:t>Quy định rõ trách nhiệm của mỗi thành viên tham gia vào quy trình.</a:t>
            </a:r>
            <a:endParaRPr lang="vi-VN" b="1" dirty="0" smtClean="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Slide Number Placeholder 5"/>
          <p:cNvSpPr>
            <a:spLocks noGrp="1"/>
          </p:cNvSpPr>
          <p:nvPr>
            <p:ph type="sldNum" sz="quarter" idx="12"/>
          </p:nvPr>
        </p:nvSpPr>
        <p:spPr/>
        <p:txBody>
          <a:bodyPr/>
          <a:lstStyle/>
          <a:p>
            <a:fld id="{67C845F7-8334-4B13-874B-44ED48222104}" type="slidenum">
              <a:rPr lang="en-US"/>
              <a:pPr/>
              <a:t>57</a:t>
            </a:fld>
            <a:endParaRPr lang="en-US"/>
          </a:p>
        </p:txBody>
      </p:sp>
      <p:sp>
        <p:nvSpPr>
          <p:cNvPr id="249891" name="Rectangle 35"/>
          <p:cNvSpPr>
            <a:spLocks noChangeArrowheads="1"/>
          </p:cNvSpPr>
          <p:nvPr/>
        </p:nvSpPr>
        <p:spPr bwMode="auto">
          <a:xfrm>
            <a:off x="381000" y="1219200"/>
            <a:ext cx="8153400" cy="5638800"/>
          </a:xfrm>
          <a:prstGeom prst="rect">
            <a:avLst/>
          </a:prstGeom>
          <a:solidFill>
            <a:schemeClr val="accent1"/>
          </a:solidFill>
          <a:ln w="19050" algn="ctr">
            <a:solidFill>
              <a:srgbClr val="0000FF"/>
            </a:solidFill>
            <a:miter lim="800000"/>
            <a:headEnd/>
            <a:tailEnd/>
          </a:ln>
          <a:effectLst/>
        </p:spPr>
        <p:txBody>
          <a:bodyPr/>
          <a:lstStyle/>
          <a:p>
            <a:endParaRPr lang="en-US"/>
          </a:p>
        </p:txBody>
      </p:sp>
      <p:sp>
        <p:nvSpPr>
          <p:cNvPr id="249858" name="Rectangle 2"/>
          <p:cNvSpPr>
            <a:spLocks noGrp="1" noChangeArrowheads="1"/>
          </p:cNvSpPr>
          <p:nvPr>
            <p:ph type="title"/>
          </p:nvPr>
        </p:nvSpPr>
        <p:spPr>
          <a:xfrm>
            <a:off x="838200" y="152400"/>
            <a:ext cx="8077200" cy="1143000"/>
          </a:xfrm>
        </p:spPr>
        <p:txBody>
          <a:bodyPr/>
          <a:lstStyle/>
          <a:p>
            <a:r>
              <a:rPr lang="en-US" dirty="0" err="1" smtClean="0"/>
              <a:t>Sơ</a:t>
            </a:r>
            <a:r>
              <a:rPr lang="en-US" dirty="0" smtClean="0"/>
              <a:t> </a:t>
            </a:r>
            <a:r>
              <a:rPr lang="en-US" dirty="0" err="1" smtClean="0"/>
              <a:t>đồ</a:t>
            </a:r>
            <a:r>
              <a:rPr lang="en-US" dirty="0" smtClean="0"/>
              <a:t> </a:t>
            </a:r>
            <a:r>
              <a:rPr lang="en-US" dirty="0" err="1" smtClean="0"/>
              <a:t>nội</a:t>
            </a:r>
            <a:r>
              <a:rPr lang="en-US" dirty="0" smtClean="0"/>
              <a:t> dung </a:t>
            </a:r>
            <a:r>
              <a:rPr lang="en-US" dirty="0" err="1" smtClean="0"/>
              <a:t>quy</a:t>
            </a:r>
            <a:r>
              <a:rPr lang="en-US" dirty="0" smtClean="0"/>
              <a:t> </a:t>
            </a:r>
            <a:r>
              <a:rPr lang="en-US" dirty="0" err="1" smtClean="0"/>
              <a:t>trình</a:t>
            </a:r>
            <a:endParaRPr lang="en-US" dirty="0"/>
          </a:p>
        </p:txBody>
      </p:sp>
      <p:sp>
        <p:nvSpPr>
          <p:cNvPr id="249861" name="Line 5"/>
          <p:cNvSpPr>
            <a:spLocks noChangeShapeType="1"/>
          </p:cNvSpPr>
          <p:nvPr/>
        </p:nvSpPr>
        <p:spPr bwMode="auto">
          <a:xfrm>
            <a:off x="6511925" y="3487738"/>
            <a:ext cx="0" cy="342900"/>
          </a:xfrm>
          <a:prstGeom prst="line">
            <a:avLst/>
          </a:prstGeom>
          <a:noFill/>
          <a:ln w="19050">
            <a:solidFill>
              <a:srgbClr val="0000FF"/>
            </a:solidFill>
            <a:round/>
            <a:headEnd/>
            <a:tailEnd type="triangle" w="med" len="med"/>
          </a:ln>
          <a:effectLst/>
        </p:spPr>
        <p:txBody>
          <a:bodyPr/>
          <a:lstStyle/>
          <a:p>
            <a:endParaRPr lang="en-US"/>
          </a:p>
        </p:txBody>
      </p:sp>
      <p:sp>
        <p:nvSpPr>
          <p:cNvPr id="249862" name="Line 6"/>
          <p:cNvSpPr>
            <a:spLocks noChangeShapeType="1"/>
          </p:cNvSpPr>
          <p:nvPr/>
        </p:nvSpPr>
        <p:spPr bwMode="auto">
          <a:xfrm>
            <a:off x="7712075" y="3487738"/>
            <a:ext cx="0" cy="342900"/>
          </a:xfrm>
          <a:prstGeom prst="line">
            <a:avLst/>
          </a:prstGeom>
          <a:noFill/>
          <a:ln w="19050">
            <a:solidFill>
              <a:srgbClr val="0000FF"/>
            </a:solidFill>
            <a:round/>
            <a:headEnd/>
            <a:tailEnd type="triangle" w="med" len="med"/>
          </a:ln>
          <a:effectLst/>
        </p:spPr>
        <p:txBody>
          <a:bodyPr/>
          <a:lstStyle/>
          <a:p>
            <a:endParaRPr lang="en-US"/>
          </a:p>
        </p:txBody>
      </p:sp>
      <p:sp>
        <p:nvSpPr>
          <p:cNvPr id="249863" name="Line 7"/>
          <p:cNvSpPr>
            <a:spLocks noChangeShapeType="1"/>
          </p:cNvSpPr>
          <p:nvPr/>
        </p:nvSpPr>
        <p:spPr bwMode="auto">
          <a:xfrm flipH="1">
            <a:off x="5197475" y="1844675"/>
            <a:ext cx="1828800" cy="685800"/>
          </a:xfrm>
          <a:prstGeom prst="line">
            <a:avLst/>
          </a:prstGeom>
          <a:noFill/>
          <a:ln w="19050">
            <a:solidFill>
              <a:srgbClr val="0000FF"/>
            </a:solidFill>
            <a:round/>
            <a:headEnd/>
            <a:tailEnd type="triangle" w="med" len="med"/>
          </a:ln>
          <a:effectLst/>
        </p:spPr>
        <p:txBody>
          <a:bodyPr/>
          <a:lstStyle/>
          <a:p>
            <a:endParaRPr lang="en-US"/>
          </a:p>
        </p:txBody>
      </p:sp>
      <p:sp>
        <p:nvSpPr>
          <p:cNvPr id="249865" name="Rectangle 9"/>
          <p:cNvSpPr>
            <a:spLocks noChangeArrowheads="1"/>
          </p:cNvSpPr>
          <p:nvPr/>
        </p:nvSpPr>
        <p:spPr bwMode="auto">
          <a:xfrm>
            <a:off x="4533900" y="1484313"/>
            <a:ext cx="1143000" cy="446087"/>
          </a:xfrm>
          <a:prstGeom prst="rect">
            <a:avLst/>
          </a:prstGeom>
          <a:solidFill>
            <a:srgbClr val="FFFFFF"/>
          </a:solidFill>
          <a:ln w="9525">
            <a:solidFill>
              <a:srgbClr val="000000"/>
            </a:solidFill>
            <a:miter lim="800000"/>
            <a:headEnd/>
            <a:tailEnd/>
          </a:ln>
        </p:spPr>
        <p:txBody>
          <a:bodyPr/>
          <a:lstStyle/>
          <a:p>
            <a:r>
              <a:rPr lang="en-US" sz="1200">
                <a:solidFill>
                  <a:schemeClr val="bg1"/>
                </a:solidFill>
                <a:latin typeface=".VnTime" pitchFamily="34" charset="0"/>
              </a:rPr>
              <a:t>G/dÞch viªn 2</a:t>
            </a:r>
          </a:p>
          <a:p>
            <a:r>
              <a:rPr lang="en-US" sz="1200">
                <a:solidFill>
                  <a:schemeClr val="bg1"/>
                </a:solidFill>
                <a:latin typeface=".VnTime" pitchFamily="34" charset="0"/>
              </a:rPr>
              <a:t>(Teller 2)</a:t>
            </a:r>
            <a:endParaRPr lang="en-US">
              <a:solidFill>
                <a:schemeClr val="bg1"/>
              </a:solidFill>
              <a:latin typeface=".VnTime" pitchFamily="34" charset="0"/>
            </a:endParaRPr>
          </a:p>
        </p:txBody>
      </p:sp>
      <p:sp>
        <p:nvSpPr>
          <p:cNvPr id="249866" name="Text Box 10"/>
          <p:cNvSpPr txBox="1">
            <a:spLocks noChangeArrowheads="1"/>
          </p:cNvSpPr>
          <p:nvPr/>
        </p:nvSpPr>
        <p:spPr bwMode="auto">
          <a:xfrm>
            <a:off x="4533900" y="2606675"/>
            <a:ext cx="1143000" cy="457200"/>
          </a:xfrm>
          <a:prstGeom prst="rect">
            <a:avLst/>
          </a:prstGeom>
          <a:solidFill>
            <a:srgbClr val="FFFFFF"/>
          </a:solidFill>
          <a:ln w="9525">
            <a:solidFill>
              <a:srgbClr val="000000"/>
            </a:solidFill>
            <a:miter lim="800000"/>
            <a:headEnd/>
            <a:tailEnd/>
          </a:ln>
        </p:spPr>
        <p:txBody>
          <a:bodyPr/>
          <a:lstStyle/>
          <a:p>
            <a:r>
              <a:rPr lang="en-US" sz="1200" b="1" i="1" dirty="0" err="1">
                <a:solidFill>
                  <a:schemeClr val="bg1"/>
                </a:solidFill>
                <a:latin typeface=".VnTime" pitchFamily="34" charset="0"/>
              </a:rPr>
              <a:t>Bé</a:t>
            </a:r>
            <a:r>
              <a:rPr lang="en-US" sz="1200" b="1" i="1" dirty="0">
                <a:solidFill>
                  <a:schemeClr val="bg1"/>
                </a:solidFill>
                <a:latin typeface=".VnTime" pitchFamily="34" charset="0"/>
              </a:rPr>
              <a:t> </a:t>
            </a:r>
            <a:r>
              <a:rPr lang="en-US" sz="1200" b="1" i="1" dirty="0" err="1">
                <a:solidFill>
                  <a:schemeClr val="bg1"/>
                </a:solidFill>
                <a:latin typeface=".VnTime" pitchFamily="34" charset="0"/>
              </a:rPr>
              <a:t>phËn</a:t>
            </a:r>
            <a:r>
              <a:rPr lang="en-US" sz="1200" b="1" i="1" dirty="0">
                <a:solidFill>
                  <a:schemeClr val="bg1"/>
                </a:solidFill>
                <a:latin typeface=".VnTime" pitchFamily="34" charset="0"/>
              </a:rPr>
              <a:t> </a:t>
            </a:r>
            <a:r>
              <a:rPr lang="en-US" sz="1200" b="1" i="1" dirty="0" err="1">
                <a:solidFill>
                  <a:schemeClr val="bg1"/>
                </a:solidFill>
                <a:latin typeface=".VnTime" pitchFamily="34" charset="0"/>
              </a:rPr>
              <a:t>tËp</a:t>
            </a:r>
            <a:r>
              <a:rPr lang="en-US" sz="1200" b="1" i="1" dirty="0">
                <a:solidFill>
                  <a:schemeClr val="bg1"/>
                </a:solidFill>
                <a:latin typeface=".VnTime" pitchFamily="34" charset="0"/>
              </a:rPr>
              <a:t> </a:t>
            </a:r>
            <a:r>
              <a:rPr lang="en-US" sz="1200" b="1" i="1" dirty="0" err="1">
                <a:solidFill>
                  <a:schemeClr val="bg1"/>
                </a:solidFill>
                <a:latin typeface=".VnTime" pitchFamily="34" charset="0"/>
              </a:rPr>
              <a:t>hîp</a:t>
            </a:r>
            <a:r>
              <a:rPr lang="en-US" sz="1200" b="1" i="1" dirty="0">
                <a:solidFill>
                  <a:schemeClr val="bg1"/>
                </a:solidFill>
                <a:latin typeface=".VnTime" pitchFamily="34" charset="0"/>
              </a:rPr>
              <a:t> </a:t>
            </a:r>
            <a:r>
              <a:rPr lang="en-US" sz="1200" b="1" i="1" dirty="0" err="1">
                <a:solidFill>
                  <a:schemeClr val="bg1"/>
                </a:solidFill>
                <a:latin typeface=".VnTime" pitchFamily="34" charset="0"/>
              </a:rPr>
              <a:t>chøng</a:t>
            </a:r>
            <a:r>
              <a:rPr lang="en-US" sz="1200" b="1" i="1" dirty="0">
                <a:solidFill>
                  <a:schemeClr val="bg1"/>
                </a:solidFill>
                <a:latin typeface=".VnTime" pitchFamily="34" charset="0"/>
              </a:rPr>
              <a:t> </a:t>
            </a:r>
            <a:r>
              <a:rPr lang="en-US" sz="1200" b="1" i="1" dirty="0" err="1">
                <a:solidFill>
                  <a:schemeClr val="bg1"/>
                </a:solidFill>
                <a:latin typeface=".VnTime" pitchFamily="34" charset="0"/>
              </a:rPr>
              <a:t>tõ</a:t>
            </a:r>
            <a:endParaRPr lang="en-US" dirty="0">
              <a:solidFill>
                <a:schemeClr val="bg1"/>
              </a:solidFill>
              <a:latin typeface=".VnTime" pitchFamily="34" charset="0"/>
            </a:endParaRPr>
          </a:p>
        </p:txBody>
      </p:sp>
      <p:sp>
        <p:nvSpPr>
          <p:cNvPr id="249867" name="Text Box 11"/>
          <p:cNvSpPr txBox="1">
            <a:spLocks noChangeArrowheads="1"/>
          </p:cNvSpPr>
          <p:nvPr/>
        </p:nvSpPr>
        <p:spPr bwMode="auto">
          <a:xfrm>
            <a:off x="2362200" y="3829050"/>
            <a:ext cx="800100" cy="457200"/>
          </a:xfrm>
          <a:prstGeom prst="rect">
            <a:avLst/>
          </a:prstGeom>
          <a:solidFill>
            <a:srgbClr val="FFFFFF"/>
          </a:solidFill>
          <a:ln w="9525">
            <a:solidFill>
              <a:srgbClr val="000000"/>
            </a:solidFill>
            <a:miter lim="800000"/>
            <a:headEnd/>
            <a:tailEnd/>
          </a:ln>
        </p:spPr>
        <p:txBody>
          <a:bodyPr/>
          <a:lstStyle/>
          <a:p>
            <a:r>
              <a:rPr lang="en-US" sz="1200">
                <a:solidFill>
                  <a:schemeClr val="bg1"/>
                </a:solidFill>
                <a:latin typeface=".VnTime" pitchFamily="34" charset="0"/>
              </a:rPr>
              <a:t>TiÒn göi</a:t>
            </a:r>
            <a:endParaRPr lang="en-US">
              <a:solidFill>
                <a:schemeClr val="bg1"/>
              </a:solidFill>
              <a:latin typeface=".VnTime" pitchFamily="34" charset="0"/>
            </a:endParaRPr>
          </a:p>
        </p:txBody>
      </p:sp>
      <p:sp>
        <p:nvSpPr>
          <p:cNvPr id="249868" name="Text Box 12"/>
          <p:cNvSpPr txBox="1">
            <a:spLocks noChangeArrowheads="1"/>
          </p:cNvSpPr>
          <p:nvPr/>
        </p:nvSpPr>
        <p:spPr bwMode="auto">
          <a:xfrm>
            <a:off x="3505200" y="3829050"/>
            <a:ext cx="800100" cy="457200"/>
          </a:xfrm>
          <a:prstGeom prst="rect">
            <a:avLst/>
          </a:prstGeom>
          <a:solidFill>
            <a:srgbClr val="FFFFFF"/>
          </a:solidFill>
          <a:ln w="9525">
            <a:solidFill>
              <a:srgbClr val="000000"/>
            </a:solidFill>
            <a:miter lim="800000"/>
            <a:headEnd/>
            <a:tailEnd/>
          </a:ln>
        </p:spPr>
        <p:txBody>
          <a:bodyPr/>
          <a:lstStyle/>
          <a:p>
            <a:r>
              <a:rPr lang="en-US" sz="1200">
                <a:solidFill>
                  <a:schemeClr val="bg1"/>
                </a:solidFill>
                <a:latin typeface=".VnTime" pitchFamily="34" charset="0"/>
              </a:rPr>
              <a:t>TiÒn vay</a:t>
            </a:r>
            <a:endParaRPr lang="en-US">
              <a:solidFill>
                <a:schemeClr val="bg1"/>
              </a:solidFill>
              <a:latin typeface=".VnTime" pitchFamily="34" charset="0"/>
            </a:endParaRPr>
          </a:p>
        </p:txBody>
      </p:sp>
      <p:sp>
        <p:nvSpPr>
          <p:cNvPr id="249869" name="Text Box 13"/>
          <p:cNvSpPr txBox="1">
            <a:spLocks noChangeArrowheads="1"/>
          </p:cNvSpPr>
          <p:nvPr/>
        </p:nvSpPr>
        <p:spPr bwMode="auto">
          <a:xfrm>
            <a:off x="4733925" y="3829050"/>
            <a:ext cx="800100" cy="457200"/>
          </a:xfrm>
          <a:prstGeom prst="rect">
            <a:avLst/>
          </a:prstGeom>
          <a:solidFill>
            <a:srgbClr val="FFFFFF"/>
          </a:solidFill>
          <a:ln w="9525">
            <a:solidFill>
              <a:srgbClr val="000000"/>
            </a:solidFill>
            <a:miter lim="800000"/>
            <a:headEnd/>
            <a:tailEnd/>
          </a:ln>
        </p:spPr>
        <p:txBody>
          <a:bodyPr/>
          <a:lstStyle/>
          <a:p>
            <a:pPr>
              <a:spcAft>
                <a:spcPts val="600"/>
              </a:spcAft>
            </a:pPr>
            <a:r>
              <a:rPr lang="en-US" sz="1200">
                <a:solidFill>
                  <a:schemeClr val="bg1"/>
                </a:solidFill>
                <a:latin typeface=".VnTime" pitchFamily="34" charset="0"/>
              </a:rPr>
              <a:t>ChuyÓn tiÒn</a:t>
            </a:r>
            <a:endParaRPr lang="en-US">
              <a:solidFill>
                <a:schemeClr val="bg1"/>
              </a:solidFill>
              <a:latin typeface=".VnTime" pitchFamily="34" charset="0"/>
            </a:endParaRPr>
          </a:p>
        </p:txBody>
      </p:sp>
      <p:sp>
        <p:nvSpPr>
          <p:cNvPr id="249870" name="Text Box 14"/>
          <p:cNvSpPr txBox="1">
            <a:spLocks noChangeArrowheads="1"/>
          </p:cNvSpPr>
          <p:nvPr/>
        </p:nvSpPr>
        <p:spPr bwMode="auto">
          <a:xfrm>
            <a:off x="6134100" y="3829050"/>
            <a:ext cx="771525" cy="457200"/>
          </a:xfrm>
          <a:prstGeom prst="rect">
            <a:avLst/>
          </a:prstGeom>
          <a:solidFill>
            <a:srgbClr val="FFFFFF"/>
          </a:solidFill>
          <a:ln w="9525">
            <a:solidFill>
              <a:srgbClr val="000000"/>
            </a:solidFill>
            <a:miter lim="800000"/>
            <a:headEnd/>
            <a:tailEnd/>
          </a:ln>
        </p:spPr>
        <p:txBody>
          <a:bodyPr/>
          <a:lstStyle/>
          <a:p>
            <a:r>
              <a:rPr lang="en-US" sz="1200">
                <a:solidFill>
                  <a:schemeClr val="bg1"/>
                </a:solidFill>
                <a:latin typeface=".VnTime" pitchFamily="34" charset="0"/>
              </a:rPr>
              <a:t>Tµi trî</a:t>
            </a:r>
          </a:p>
          <a:p>
            <a:r>
              <a:rPr lang="en-US" sz="1200">
                <a:solidFill>
                  <a:schemeClr val="bg1"/>
                </a:solidFill>
                <a:latin typeface=".VnTime" pitchFamily="34" charset="0"/>
              </a:rPr>
              <a:t>T/m¹i</a:t>
            </a:r>
            <a:endParaRPr lang="en-US">
              <a:solidFill>
                <a:schemeClr val="bg1"/>
              </a:solidFill>
              <a:latin typeface=".VnTime" pitchFamily="34" charset="0"/>
            </a:endParaRPr>
          </a:p>
        </p:txBody>
      </p:sp>
      <p:sp>
        <p:nvSpPr>
          <p:cNvPr id="249871" name="Rectangle 15"/>
          <p:cNvSpPr>
            <a:spLocks noChangeArrowheads="1"/>
          </p:cNvSpPr>
          <p:nvPr/>
        </p:nvSpPr>
        <p:spPr bwMode="auto">
          <a:xfrm>
            <a:off x="7362825" y="3829050"/>
            <a:ext cx="733425" cy="457200"/>
          </a:xfrm>
          <a:prstGeom prst="rect">
            <a:avLst/>
          </a:prstGeom>
          <a:solidFill>
            <a:srgbClr val="FFFFFF"/>
          </a:solidFill>
          <a:ln w="9525">
            <a:solidFill>
              <a:srgbClr val="000000"/>
            </a:solidFill>
            <a:miter lim="800000"/>
            <a:headEnd/>
            <a:tailEnd/>
          </a:ln>
        </p:spPr>
        <p:txBody>
          <a:bodyPr/>
          <a:lstStyle/>
          <a:p>
            <a:pPr>
              <a:spcAft>
                <a:spcPts val="600"/>
              </a:spcAft>
            </a:pPr>
            <a:r>
              <a:rPr lang="en-US" sz="1200">
                <a:solidFill>
                  <a:schemeClr val="bg1"/>
                </a:solidFill>
                <a:latin typeface=".VnTime" pitchFamily="34" charset="0"/>
              </a:rPr>
              <a:t>Ng©n quü</a:t>
            </a:r>
            <a:endParaRPr lang="en-US">
              <a:solidFill>
                <a:schemeClr val="bg1"/>
              </a:solidFill>
              <a:latin typeface=".VnTime" pitchFamily="34" charset="0"/>
            </a:endParaRPr>
          </a:p>
        </p:txBody>
      </p:sp>
      <p:sp>
        <p:nvSpPr>
          <p:cNvPr id="249872" name="Line 16"/>
          <p:cNvSpPr>
            <a:spLocks noChangeShapeType="1"/>
          </p:cNvSpPr>
          <p:nvPr/>
        </p:nvSpPr>
        <p:spPr bwMode="auto">
          <a:xfrm>
            <a:off x="2819400" y="3467100"/>
            <a:ext cx="4914900" cy="0"/>
          </a:xfrm>
          <a:prstGeom prst="line">
            <a:avLst/>
          </a:prstGeom>
          <a:noFill/>
          <a:ln w="19050">
            <a:solidFill>
              <a:srgbClr val="0000FF"/>
            </a:solidFill>
            <a:round/>
            <a:headEnd/>
            <a:tailEnd/>
          </a:ln>
        </p:spPr>
        <p:txBody>
          <a:bodyPr/>
          <a:lstStyle/>
          <a:p>
            <a:endParaRPr lang="en-US"/>
          </a:p>
        </p:txBody>
      </p:sp>
      <p:sp>
        <p:nvSpPr>
          <p:cNvPr id="249873" name="Text Box 17"/>
          <p:cNvSpPr txBox="1">
            <a:spLocks noChangeArrowheads="1"/>
          </p:cNvSpPr>
          <p:nvPr/>
        </p:nvSpPr>
        <p:spPr bwMode="auto">
          <a:xfrm>
            <a:off x="4305300" y="4894263"/>
            <a:ext cx="1600200" cy="457200"/>
          </a:xfrm>
          <a:prstGeom prst="rect">
            <a:avLst/>
          </a:prstGeom>
          <a:solidFill>
            <a:srgbClr val="FFFFFF"/>
          </a:solidFill>
          <a:ln w="9525">
            <a:solidFill>
              <a:srgbClr val="000000"/>
            </a:solidFill>
            <a:miter lim="800000"/>
            <a:headEnd/>
            <a:tailEnd/>
          </a:ln>
        </p:spPr>
        <p:txBody>
          <a:bodyPr/>
          <a:lstStyle/>
          <a:p>
            <a:r>
              <a:rPr lang="en-US" sz="1200" i="1">
                <a:solidFill>
                  <a:schemeClr val="bg1"/>
                </a:solidFill>
                <a:latin typeface=".VnTime" pitchFamily="34" charset="0"/>
              </a:rPr>
              <a:t>KÕ to¸n tæng hîp</a:t>
            </a:r>
            <a:endParaRPr lang="en-US" sz="1200" b="1">
              <a:solidFill>
                <a:schemeClr val="bg1"/>
              </a:solidFill>
              <a:latin typeface=".VnTime" pitchFamily="34" charset="0"/>
            </a:endParaRPr>
          </a:p>
          <a:p>
            <a:r>
              <a:rPr lang="en-US" sz="1200" i="1">
                <a:solidFill>
                  <a:schemeClr val="bg1"/>
                </a:solidFill>
                <a:latin typeface=".VnTime" pitchFamily="34" charset="0"/>
              </a:rPr>
              <a:t>(General ledger)</a:t>
            </a:r>
            <a:endParaRPr lang="en-US">
              <a:solidFill>
                <a:schemeClr val="bg1"/>
              </a:solidFill>
              <a:latin typeface=".VnTime" pitchFamily="34" charset="0"/>
            </a:endParaRPr>
          </a:p>
        </p:txBody>
      </p:sp>
      <p:sp>
        <p:nvSpPr>
          <p:cNvPr id="249874" name="Rectangle 18"/>
          <p:cNvSpPr>
            <a:spLocks noChangeArrowheads="1"/>
          </p:cNvSpPr>
          <p:nvPr/>
        </p:nvSpPr>
        <p:spPr bwMode="auto">
          <a:xfrm>
            <a:off x="2781300" y="1527175"/>
            <a:ext cx="1028700" cy="455613"/>
          </a:xfrm>
          <a:prstGeom prst="rect">
            <a:avLst/>
          </a:prstGeom>
          <a:solidFill>
            <a:srgbClr val="FFFFFF"/>
          </a:solidFill>
          <a:ln w="9525">
            <a:solidFill>
              <a:srgbClr val="000000"/>
            </a:solidFill>
            <a:miter lim="800000"/>
            <a:headEnd/>
            <a:tailEnd/>
          </a:ln>
        </p:spPr>
        <p:txBody>
          <a:bodyPr/>
          <a:lstStyle/>
          <a:p>
            <a:r>
              <a:rPr lang="en-US" sz="1200">
                <a:solidFill>
                  <a:schemeClr val="bg1"/>
                </a:solidFill>
                <a:latin typeface=".VnTime" pitchFamily="34" charset="0"/>
              </a:rPr>
              <a:t>G/dÞch viªn 1</a:t>
            </a:r>
          </a:p>
          <a:p>
            <a:r>
              <a:rPr lang="en-US" sz="1200">
                <a:solidFill>
                  <a:schemeClr val="bg1"/>
                </a:solidFill>
                <a:latin typeface=".VnTime" pitchFamily="34" charset="0"/>
              </a:rPr>
              <a:t>(Teller 1)</a:t>
            </a:r>
            <a:endParaRPr lang="en-US">
              <a:solidFill>
                <a:schemeClr val="bg1"/>
              </a:solidFill>
              <a:latin typeface=".VnTime" pitchFamily="34" charset="0"/>
            </a:endParaRPr>
          </a:p>
        </p:txBody>
      </p:sp>
      <p:sp>
        <p:nvSpPr>
          <p:cNvPr id="249875" name="Rectangle 19"/>
          <p:cNvSpPr>
            <a:spLocks noChangeArrowheads="1"/>
          </p:cNvSpPr>
          <p:nvPr/>
        </p:nvSpPr>
        <p:spPr bwMode="auto">
          <a:xfrm>
            <a:off x="6534150" y="1447800"/>
            <a:ext cx="1200150" cy="458788"/>
          </a:xfrm>
          <a:prstGeom prst="rect">
            <a:avLst/>
          </a:prstGeom>
          <a:solidFill>
            <a:srgbClr val="FFFFFF"/>
          </a:solidFill>
          <a:ln w="9525">
            <a:solidFill>
              <a:srgbClr val="000000"/>
            </a:solidFill>
            <a:miter lim="800000"/>
            <a:headEnd/>
            <a:tailEnd/>
          </a:ln>
        </p:spPr>
        <p:txBody>
          <a:bodyPr/>
          <a:lstStyle/>
          <a:p>
            <a:r>
              <a:rPr lang="de-DE" sz="1200">
                <a:solidFill>
                  <a:schemeClr val="bg1"/>
                </a:solidFill>
                <a:latin typeface=".VnTime" pitchFamily="34" charset="0"/>
              </a:rPr>
              <a:t>G/dÞch viªn 3,...</a:t>
            </a:r>
          </a:p>
          <a:p>
            <a:r>
              <a:rPr lang="de-DE" sz="1200">
                <a:solidFill>
                  <a:schemeClr val="bg1"/>
                </a:solidFill>
                <a:latin typeface=".VnTime" pitchFamily="34" charset="0"/>
              </a:rPr>
              <a:t>(Teller 3,....vv)</a:t>
            </a:r>
            <a:endParaRPr lang="en-US">
              <a:solidFill>
                <a:schemeClr val="bg1"/>
              </a:solidFill>
              <a:latin typeface=".VnTime" pitchFamily="34" charset="0"/>
            </a:endParaRPr>
          </a:p>
        </p:txBody>
      </p:sp>
      <p:sp>
        <p:nvSpPr>
          <p:cNvPr id="249876" name="Rectangle 20"/>
          <p:cNvSpPr>
            <a:spLocks noChangeArrowheads="1"/>
          </p:cNvSpPr>
          <p:nvPr/>
        </p:nvSpPr>
        <p:spPr bwMode="auto">
          <a:xfrm>
            <a:off x="4305300" y="5981700"/>
            <a:ext cx="1600200" cy="457200"/>
          </a:xfrm>
          <a:prstGeom prst="rect">
            <a:avLst/>
          </a:prstGeom>
          <a:solidFill>
            <a:srgbClr val="FFFFFF"/>
          </a:solidFill>
          <a:ln w="9525">
            <a:solidFill>
              <a:srgbClr val="000000"/>
            </a:solidFill>
            <a:miter lim="800000"/>
            <a:headEnd/>
            <a:tailEnd/>
          </a:ln>
        </p:spPr>
        <p:txBody>
          <a:bodyPr/>
          <a:lstStyle/>
          <a:p>
            <a:r>
              <a:rPr lang="en-US" sz="1200" b="1">
                <a:solidFill>
                  <a:schemeClr val="bg1"/>
                </a:solidFill>
                <a:latin typeface=".VnTime" pitchFamily="34" charset="0"/>
              </a:rPr>
              <a:t>L­u tr÷ chøng tõ</a:t>
            </a:r>
          </a:p>
          <a:p>
            <a:r>
              <a:rPr lang="en-US" sz="1200" b="1">
                <a:solidFill>
                  <a:schemeClr val="bg1"/>
                </a:solidFill>
                <a:latin typeface=".VnTime" pitchFamily="34" charset="0"/>
              </a:rPr>
              <a:t>kÕ to¸n</a:t>
            </a:r>
            <a:endParaRPr lang="en-US">
              <a:solidFill>
                <a:schemeClr val="bg1"/>
              </a:solidFill>
              <a:latin typeface=".VnTime" pitchFamily="34" charset="0"/>
            </a:endParaRPr>
          </a:p>
        </p:txBody>
      </p:sp>
      <p:sp>
        <p:nvSpPr>
          <p:cNvPr id="249877" name="Line 21"/>
          <p:cNvSpPr>
            <a:spLocks noChangeShapeType="1"/>
          </p:cNvSpPr>
          <p:nvPr/>
        </p:nvSpPr>
        <p:spPr bwMode="auto">
          <a:xfrm>
            <a:off x="2819400" y="3470275"/>
            <a:ext cx="0" cy="342900"/>
          </a:xfrm>
          <a:prstGeom prst="line">
            <a:avLst/>
          </a:prstGeom>
          <a:noFill/>
          <a:ln w="19050">
            <a:solidFill>
              <a:srgbClr val="0000FF"/>
            </a:solidFill>
            <a:round/>
            <a:headEnd/>
            <a:tailEnd type="triangle" w="med" len="med"/>
          </a:ln>
          <a:effectLst/>
        </p:spPr>
        <p:txBody>
          <a:bodyPr/>
          <a:lstStyle/>
          <a:p>
            <a:endParaRPr lang="en-US"/>
          </a:p>
        </p:txBody>
      </p:sp>
      <p:sp>
        <p:nvSpPr>
          <p:cNvPr id="249878" name="Line 22"/>
          <p:cNvSpPr>
            <a:spLocks noChangeShapeType="1"/>
          </p:cNvSpPr>
          <p:nvPr/>
        </p:nvSpPr>
        <p:spPr bwMode="auto">
          <a:xfrm>
            <a:off x="3895725" y="3470275"/>
            <a:ext cx="0" cy="342900"/>
          </a:xfrm>
          <a:prstGeom prst="line">
            <a:avLst/>
          </a:prstGeom>
          <a:noFill/>
          <a:ln w="19050">
            <a:solidFill>
              <a:srgbClr val="0000FF"/>
            </a:solidFill>
            <a:round/>
            <a:headEnd/>
            <a:tailEnd type="triangle" w="med" len="med"/>
          </a:ln>
          <a:effectLst/>
        </p:spPr>
        <p:txBody>
          <a:bodyPr/>
          <a:lstStyle/>
          <a:p>
            <a:endParaRPr lang="en-US"/>
          </a:p>
        </p:txBody>
      </p:sp>
      <p:sp>
        <p:nvSpPr>
          <p:cNvPr id="249879" name="Line 23"/>
          <p:cNvSpPr>
            <a:spLocks noChangeShapeType="1"/>
          </p:cNvSpPr>
          <p:nvPr/>
        </p:nvSpPr>
        <p:spPr bwMode="auto">
          <a:xfrm>
            <a:off x="5133975" y="3232150"/>
            <a:ext cx="0" cy="571500"/>
          </a:xfrm>
          <a:prstGeom prst="line">
            <a:avLst/>
          </a:prstGeom>
          <a:noFill/>
          <a:ln w="19050">
            <a:solidFill>
              <a:srgbClr val="0000FF"/>
            </a:solidFill>
            <a:round/>
            <a:headEnd/>
            <a:tailEnd type="triangle" w="med" len="med"/>
          </a:ln>
          <a:effectLst/>
        </p:spPr>
        <p:txBody>
          <a:bodyPr/>
          <a:lstStyle/>
          <a:p>
            <a:endParaRPr lang="en-US"/>
          </a:p>
        </p:txBody>
      </p:sp>
      <p:sp>
        <p:nvSpPr>
          <p:cNvPr id="249880" name="Line 24"/>
          <p:cNvSpPr>
            <a:spLocks noChangeShapeType="1"/>
          </p:cNvSpPr>
          <p:nvPr/>
        </p:nvSpPr>
        <p:spPr bwMode="auto">
          <a:xfrm>
            <a:off x="3390900" y="2024063"/>
            <a:ext cx="1600200" cy="533400"/>
          </a:xfrm>
          <a:prstGeom prst="line">
            <a:avLst/>
          </a:prstGeom>
          <a:noFill/>
          <a:ln w="19050">
            <a:solidFill>
              <a:srgbClr val="0000FF"/>
            </a:solidFill>
            <a:round/>
            <a:headEnd/>
            <a:tailEnd type="triangle" w="med" len="med"/>
          </a:ln>
        </p:spPr>
        <p:txBody>
          <a:bodyPr/>
          <a:lstStyle/>
          <a:p>
            <a:endParaRPr lang="en-US"/>
          </a:p>
        </p:txBody>
      </p:sp>
      <p:sp>
        <p:nvSpPr>
          <p:cNvPr id="249881" name="Line 25"/>
          <p:cNvSpPr>
            <a:spLocks noChangeShapeType="1"/>
          </p:cNvSpPr>
          <p:nvPr/>
        </p:nvSpPr>
        <p:spPr bwMode="auto">
          <a:xfrm>
            <a:off x="5105400" y="1938338"/>
            <a:ext cx="0" cy="571500"/>
          </a:xfrm>
          <a:prstGeom prst="line">
            <a:avLst/>
          </a:prstGeom>
          <a:noFill/>
          <a:ln w="19050">
            <a:solidFill>
              <a:srgbClr val="0000FF"/>
            </a:solidFill>
            <a:round/>
            <a:headEnd/>
            <a:tailEnd type="triangle" w="med" len="med"/>
          </a:ln>
          <a:effectLst/>
        </p:spPr>
        <p:txBody>
          <a:bodyPr/>
          <a:lstStyle/>
          <a:p>
            <a:endParaRPr lang="en-US"/>
          </a:p>
        </p:txBody>
      </p:sp>
      <p:sp>
        <p:nvSpPr>
          <p:cNvPr id="249882" name="Line 26"/>
          <p:cNvSpPr>
            <a:spLocks noChangeShapeType="1"/>
          </p:cNvSpPr>
          <p:nvPr/>
        </p:nvSpPr>
        <p:spPr bwMode="auto">
          <a:xfrm>
            <a:off x="5105400" y="5348288"/>
            <a:ext cx="0" cy="571500"/>
          </a:xfrm>
          <a:prstGeom prst="line">
            <a:avLst/>
          </a:prstGeom>
          <a:noFill/>
          <a:ln w="19050">
            <a:solidFill>
              <a:srgbClr val="0000FF"/>
            </a:solidFill>
            <a:round/>
            <a:headEnd/>
            <a:tailEnd type="triangle" w="med" len="med"/>
          </a:ln>
          <a:effectLst/>
        </p:spPr>
        <p:txBody>
          <a:bodyPr/>
          <a:lstStyle/>
          <a:p>
            <a:endParaRPr lang="en-US"/>
          </a:p>
        </p:txBody>
      </p:sp>
      <p:sp>
        <p:nvSpPr>
          <p:cNvPr id="249883" name="Line 27"/>
          <p:cNvSpPr>
            <a:spLocks noChangeShapeType="1"/>
          </p:cNvSpPr>
          <p:nvPr/>
        </p:nvSpPr>
        <p:spPr bwMode="auto">
          <a:xfrm>
            <a:off x="5105400" y="4300538"/>
            <a:ext cx="0" cy="571500"/>
          </a:xfrm>
          <a:prstGeom prst="line">
            <a:avLst/>
          </a:prstGeom>
          <a:noFill/>
          <a:ln w="19050">
            <a:solidFill>
              <a:srgbClr val="0000FF"/>
            </a:solidFill>
            <a:round/>
            <a:headEnd/>
            <a:tailEnd type="triangle" w="med" len="med"/>
          </a:ln>
          <a:effectLst/>
        </p:spPr>
        <p:txBody>
          <a:bodyPr/>
          <a:lstStyle/>
          <a:p>
            <a:endParaRPr lang="en-US"/>
          </a:p>
        </p:txBody>
      </p:sp>
      <p:sp>
        <p:nvSpPr>
          <p:cNvPr id="249884" name="Line 28"/>
          <p:cNvSpPr>
            <a:spLocks noChangeShapeType="1"/>
          </p:cNvSpPr>
          <p:nvPr/>
        </p:nvSpPr>
        <p:spPr bwMode="auto">
          <a:xfrm>
            <a:off x="3848100" y="4300538"/>
            <a:ext cx="1257300" cy="571500"/>
          </a:xfrm>
          <a:prstGeom prst="line">
            <a:avLst/>
          </a:prstGeom>
          <a:noFill/>
          <a:ln w="19050">
            <a:solidFill>
              <a:srgbClr val="0000FF"/>
            </a:solidFill>
            <a:round/>
            <a:headEnd/>
            <a:tailEnd type="triangle" w="med" len="med"/>
          </a:ln>
          <a:effectLst/>
        </p:spPr>
        <p:txBody>
          <a:bodyPr/>
          <a:lstStyle/>
          <a:p>
            <a:endParaRPr lang="en-US"/>
          </a:p>
        </p:txBody>
      </p:sp>
      <p:sp>
        <p:nvSpPr>
          <p:cNvPr id="249885" name="Line 29"/>
          <p:cNvSpPr>
            <a:spLocks noChangeShapeType="1"/>
          </p:cNvSpPr>
          <p:nvPr/>
        </p:nvSpPr>
        <p:spPr bwMode="auto">
          <a:xfrm>
            <a:off x="2819400" y="4300538"/>
            <a:ext cx="2286000" cy="571500"/>
          </a:xfrm>
          <a:prstGeom prst="line">
            <a:avLst/>
          </a:prstGeom>
          <a:noFill/>
          <a:ln w="19050">
            <a:solidFill>
              <a:srgbClr val="0000FF"/>
            </a:solidFill>
            <a:round/>
            <a:headEnd/>
            <a:tailEnd type="triangle" w="med" len="med"/>
          </a:ln>
          <a:effectLst/>
        </p:spPr>
        <p:txBody>
          <a:bodyPr/>
          <a:lstStyle/>
          <a:p>
            <a:endParaRPr lang="en-US"/>
          </a:p>
        </p:txBody>
      </p:sp>
      <p:sp>
        <p:nvSpPr>
          <p:cNvPr id="249886" name="Line 30"/>
          <p:cNvSpPr>
            <a:spLocks noChangeShapeType="1"/>
          </p:cNvSpPr>
          <p:nvPr/>
        </p:nvSpPr>
        <p:spPr bwMode="auto">
          <a:xfrm flipH="1">
            <a:off x="5105400" y="4300538"/>
            <a:ext cx="1485900" cy="571500"/>
          </a:xfrm>
          <a:prstGeom prst="line">
            <a:avLst/>
          </a:prstGeom>
          <a:noFill/>
          <a:ln w="19050">
            <a:solidFill>
              <a:srgbClr val="0000FF"/>
            </a:solidFill>
            <a:round/>
            <a:headEnd/>
            <a:tailEnd type="triangle" w="med" len="med"/>
          </a:ln>
          <a:effectLst/>
        </p:spPr>
        <p:txBody>
          <a:bodyPr/>
          <a:lstStyle/>
          <a:p>
            <a:endParaRPr lang="en-US"/>
          </a:p>
        </p:txBody>
      </p:sp>
      <p:sp>
        <p:nvSpPr>
          <p:cNvPr id="249887" name="Line 31"/>
          <p:cNvSpPr>
            <a:spLocks noChangeShapeType="1"/>
          </p:cNvSpPr>
          <p:nvPr/>
        </p:nvSpPr>
        <p:spPr bwMode="auto">
          <a:xfrm flipH="1">
            <a:off x="5105400" y="4300538"/>
            <a:ext cx="2628900" cy="571500"/>
          </a:xfrm>
          <a:prstGeom prst="line">
            <a:avLst/>
          </a:prstGeom>
          <a:noFill/>
          <a:ln w="19050">
            <a:solidFill>
              <a:srgbClr val="0000FF"/>
            </a:solidFill>
            <a:round/>
            <a:headEnd/>
            <a:tailEnd type="triangle" w="med" len="med"/>
          </a:ln>
          <a:effectLst/>
        </p:spPr>
        <p:txBody>
          <a:bodyPr/>
          <a:lstStyle/>
          <a:p>
            <a:endParaRPr lang="en-US"/>
          </a:p>
        </p:txBody>
      </p:sp>
      <p:sp>
        <p:nvSpPr>
          <p:cNvPr id="249888" name="Line 32"/>
          <p:cNvSpPr>
            <a:spLocks noChangeShapeType="1"/>
          </p:cNvSpPr>
          <p:nvPr/>
        </p:nvSpPr>
        <p:spPr bwMode="auto">
          <a:xfrm>
            <a:off x="2362200" y="3198813"/>
            <a:ext cx="5715000" cy="0"/>
          </a:xfrm>
          <a:prstGeom prst="line">
            <a:avLst/>
          </a:prstGeom>
          <a:noFill/>
          <a:ln w="9525" cap="rnd">
            <a:solidFill>
              <a:srgbClr val="000000"/>
            </a:solidFill>
            <a:prstDash val="sysDot"/>
            <a:round/>
            <a:headEnd/>
            <a:tailEnd/>
          </a:ln>
        </p:spPr>
        <p:txBody>
          <a:bodyPr/>
          <a:lstStyle/>
          <a:p>
            <a:endParaRPr lang="en-US"/>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8E8681B9-6B68-4590-95ED-956AD8E776A2}" type="slidenum">
              <a:rPr lang="en-US"/>
              <a:pPr/>
              <a:t>58</a:t>
            </a:fld>
            <a:endParaRPr lang="en-US"/>
          </a:p>
        </p:txBody>
      </p:sp>
      <p:sp>
        <p:nvSpPr>
          <p:cNvPr id="300034" name="Rectangle 2"/>
          <p:cNvSpPr>
            <a:spLocks noGrp="1" noChangeArrowheads="1"/>
          </p:cNvSpPr>
          <p:nvPr>
            <p:ph type="title"/>
          </p:nvPr>
        </p:nvSpPr>
        <p:spPr>
          <a:xfrm>
            <a:off x="762000" y="304800"/>
            <a:ext cx="8077200" cy="1203325"/>
          </a:xfrm>
        </p:spPr>
        <p:txBody>
          <a:bodyPr/>
          <a:lstStyle/>
          <a:p>
            <a:r>
              <a:rPr lang="en-US" b="0" dirty="0" err="1"/>
              <a:t>Quy</a:t>
            </a:r>
            <a:r>
              <a:rPr lang="en-US" b="0" dirty="0"/>
              <a:t> </a:t>
            </a:r>
            <a:r>
              <a:rPr lang="en-US" b="0" dirty="0" err="1" smtClean="0"/>
              <a:t>trình</a:t>
            </a:r>
            <a:r>
              <a:rPr lang="en-US" b="0" dirty="0" smtClean="0"/>
              <a:t> </a:t>
            </a:r>
            <a:r>
              <a:rPr lang="en-US" b="0" dirty="0" err="1" smtClean="0"/>
              <a:t>xử</a:t>
            </a:r>
            <a:r>
              <a:rPr lang="en-US" b="0" dirty="0" smtClean="0"/>
              <a:t> </a:t>
            </a:r>
            <a:r>
              <a:rPr lang="en-US" b="0" dirty="0" err="1" smtClean="0"/>
              <a:t>lý</a:t>
            </a:r>
            <a:r>
              <a:rPr lang="en-US" b="0" dirty="0" smtClean="0"/>
              <a:t> </a:t>
            </a:r>
            <a:r>
              <a:rPr lang="en-US" b="0" dirty="0" err="1" smtClean="0"/>
              <a:t>nghiệp</a:t>
            </a:r>
            <a:r>
              <a:rPr lang="en-US" b="0" dirty="0" smtClean="0"/>
              <a:t> </a:t>
            </a:r>
            <a:r>
              <a:rPr lang="en-US" b="0" dirty="0" err="1" smtClean="0"/>
              <a:t>vụ</a:t>
            </a:r>
            <a:endParaRPr lang="en-US" b="0" dirty="0"/>
          </a:p>
        </p:txBody>
      </p:sp>
      <p:sp>
        <p:nvSpPr>
          <p:cNvPr id="300035" name="Rectangle 3"/>
          <p:cNvSpPr>
            <a:spLocks noGrp="1" noChangeArrowheads="1"/>
          </p:cNvSpPr>
          <p:nvPr>
            <p:ph type="body" idx="1"/>
          </p:nvPr>
        </p:nvSpPr>
        <p:spPr>
          <a:xfrm>
            <a:off x="762000" y="1828800"/>
            <a:ext cx="7924800" cy="4648200"/>
          </a:xfrm>
        </p:spPr>
        <p:txBody>
          <a:bodyPr>
            <a:normAutofit fontScale="92500" lnSpcReduction="10000"/>
          </a:bodyPr>
          <a:lstStyle/>
          <a:p>
            <a:r>
              <a:rPr lang="vi-VN" sz="2000" b="1" dirty="0" smtClean="0">
                <a:latin typeface="+mj-lt"/>
              </a:rPr>
              <a:t> Quy trình xử lý nghiệp vụ  được chia thành 2 bộ phận:</a:t>
            </a:r>
          </a:p>
          <a:p>
            <a:r>
              <a:rPr lang="en-US" sz="2000" b="1" dirty="0" err="1" smtClean="0">
                <a:latin typeface="+mj-lt"/>
              </a:rPr>
              <a:t>Bộ</a:t>
            </a:r>
            <a:r>
              <a:rPr lang="en-US" sz="2000" b="1" dirty="0" smtClean="0">
                <a:latin typeface="+mj-lt"/>
              </a:rPr>
              <a:t> </a:t>
            </a:r>
            <a:r>
              <a:rPr lang="en-US" sz="2000" b="1" dirty="0" err="1" smtClean="0">
                <a:latin typeface="+mj-lt"/>
              </a:rPr>
              <a:t>phận</a:t>
            </a:r>
            <a:r>
              <a:rPr lang="en-US" sz="2000" b="1" dirty="0" smtClean="0">
                <a:latin typeface="+mj-lt"/>
              </a:rPr>
              <a:t> </a:t>
            </a:r>
            <a:r>
              <a:rPr lang="en-US" sz="2000" b="1" dirty="0" err="1" smtClean="0">
                <a:latin typeface="+mj-lt"/>
              </a:rPr>
              <a:t>giao</a:t>
            </a:r>
            <a:r>
              <a:rPr lang="en-US" sz="2000" b="1" dirty="0" smtClean="0">
                <a:latin typeface="+mj-lt"/>
              </a:rPr>
              <a:t> </a:t>
            </a:r>
            <a:r>
              <a:rPr lang="en-US" sz="2000" b="1" dirty="0" err="1" smtClean="0">
                <a:latin typeface="+mj-lt"/>
              </a:rPr>
              <a:t>dịch</a:t>
            </a:r>
            <a:r>
              <a:rPr lang="en-US" sz="2000" b="1" dirty="0" smtClean="0">
                <a:latin typeface="+mj-lt"/>
              </a:rPr>
              <a:t> “FRONT OFFICE”</a:t>
            </a:r>
          </a:p>
          <a:p>
            <a:r>
              <a:rPr lang="en-US" sz="2000" dirty="0" smtClean="0">
                <a:latin typeface="+mj-lt"/>
              </a:rPr>
              <a:t>	+ </a:t>
            </a:r>
            <a:r>
              <a:rPr lang="en-US" sz="2000" dirty="0" err="1" smtClean="0">
                <a:latin typeface="+mj-lt"/>
              </a:rPr>
              <a:t>Thực</a:t>
            </a:r>
            <a:r>
              <a:rPr lang="en-US" sz="2000" dirty="0" smtClean="0">
                <a:latin typeface="+mj-lt"/>
              </a:rPr>
              <a:t> </a:t>
            </a:r>
            <a:r>
              <a:rPr lang="en-US" sz="2000" dirty="0" err="1" smtClean="0">
                <a:latin typeface="+mj-lt"/>
              </a:rPr>
              <a:t>hiện</a:t>
            </a:r>
            <a:r>
              <a:rPr lang="en-US" sz="2000" dirty="0" smtClean="0">
                <a:latin typeface="+mj-lt"/>
              </a:rPr>
              <a:t> </a:t>
            </a:r>
            <a:r>
              <a:rPr lang="en-US" sz="2000" dirty="0" err="1" smtClean="0">
                <a:latin typeface="+mj-lt"/>
              </a:rPr>
              <a:t>bởi</a:t>
            </a:r>
            <a:r>
              <a:rPr lang="en-US" sz="2000" dirty="0" smtClean="0">
                <a:latin typeface="+mj-lt"/>
              </a:rPr>
              <a:t> </a:t>
            </a:r>
            <a:r>
              <a:rPr lang="en-US" sz="2000" dirty="0" err="1" smtClean="0">
                <a:latin typeface="+mj-lt"/>
              </a:rPr>
              <a:t>các</a:t>
            </a:r>
            <a:r>
              <a:rPr lang="en-US" sz="2000" dirty="0" smtClean="0">
                <a:latin typeface="+mj-lt"/>
              </a:rPr>
              <a:t> </a:t>
            </a:r>
            <a:r>
              <a:rPr lang="en-US" sz="2000" dirty="0" err="1" smtClean="0">
                <a:latin typeface="+mj-lt"/>
              </a:rPr>
              <a:t>giao</a:t>
            </a:r>
            <a:r>
              <a:rPr lang="en-US" sz="2000" dirty="0" smtClean="0">
                <a:latin typeface="+mj-lt"/>
              </a:rPr>
              <a:t> </a:t>
            </a:r>
            <a:r>
              <a:rPr lang="en-US" sz="2000" dirty="0" err="1" smtClean="0">
                <a:latin typeface="+mj-lt"/>
              </a:rPr>
              <a:t>dịch</a:t>
            </a:r>
            <a:r>
              <a:rPr lang="en-US" sz="2000" dirty="0" smtClean="0">
                <a:latin typeface="+mj-lt"/>
              </a:rPr>
              <a:t> </a:t>
            </a:r>
            <a:r>
              <a:rPr lang="en-US" sz="2000" dirty="0" err="1" smtClean="0">
                <a:latin typeface="+mj-lt"/>
              </a:rPr>
              <a:t>viên</a:t>
            </a:r>
            <a:r>
              <a:rPr lang="en-US" sz="2000" dirty="0" smtClean="0">
                <a:latin typeface="+mj-lt"/>
              </a:rPr>
              <a:t>.</a:t>
            </a:r>
          </a:p>
          <a:p>
            <a:r>
              <a:rPr lang="en-US" sz="2000" dirty="0" smtClean="0">
                <a:latin typeface="+mj-lt"/>
              </a:rPr>
              <a:t>	+ </a:t>
            </a:r>
            <a:r>
              <a:rPr lang="en-US" sz="2000" dirty="0" err="1" smtClean="0">
                <a:latin typeface="+mj-lt"/>
              </a:rPr>
              <a:t>Trực</a:t>
            </a:r>
            <a:r>
              <a:rPr lang="en-US" sz="2000" dirty="0" smtClean="0">
                <a:latin typeface="+mj-lt"/>
              </a:rPr>
              <a:t> </a:t>
            </a:r>
            <a:r>
              <a:rPr lang="en-US" sz="2000" dirty="0" err="1" smtClean="0">
                <a:latin typeface="+mj-lt"/>
              </a:rPr>
              <a:t>tiếp</a:t>
            </a:r>
            <a:r>
              <a:rPr lang="en-US" sz="2000" dirty="0" smtClean="0">
                <a:latin typeface="+mj-lt"/>
              </a:rPr>
              <a:t> </a:t>
            </a:r>
            <a:r>
              <a:rPr lang="en-US" sz="2000" dirty="0" err="1" smtClean="0">
                <a:latin typeface="+mj-lt"/>
              </a:rPr>
              <a:t>nhận</a:t>
            </a:r>
            <a:r>
              <a:rPr lang="en-US" sz="2000" dirty="0" smtClean="0">
                <a:latin typeface="+mj-lt"/>
              </a:rPr>
              <a:t>/</a:t>
            </a:r>
            <a:r>
              <a:rPr lang="en-US" sz="2000" dirty="0" err="1" smtClean="0">
                <a:latin typeface="+mj-lt"/>
              </a:rPr>
              <a:t>trả</a:t>
            </a:r>
            <a:r>
              <a:rPr lang="en-US" sz="2000" dirty="0" smtClean="0">
                <a:latin typeface="+mj-lt"/>
              </a:rPr>
              <a:t> </a:t>
            </a:r>
            <a:r>
              <a:rPr lang="en-US" sz="2000" dirty="0" err="1" smtClean="0">
                <a:latin typeface="+mj-lt"/>
              </a:rPr>
              <a:t>chứng</a:t>
            </a:r>
            <a:r>
              <a:rPr lang="en-US" sz="2000" dirty="0" smtClean="0">
                <a:latin typeface="+mj-lt"/>
              </a:rPr>
              <a:t> </a:t>
            </a:r>
            <a:r>
              <a:rPr lang="en-US" sz="2000" dirty="0" err="1" smtClean="0">
                <a:latin typeface="+mj-lt"/>
              </a:rPr>
              <a:t>từ</a:t>
            </a:r>
            <a:r>
              <a:rPr lang="en-US" sz="2000" dirty="0" smtClean="0">
                <a:latin typeface="+mj-lt"/>
              </a:rPr>
              <a:t> </a:t>
            </a:r>
            <a:r>
              <a:rPr lang="en-US" sz="2000" dirty="0" err="1" smtClean="0">
                <a:latin typeface="+mj-lt"/>
              </a:rPr>
              <a:t>với</a:t>
            </a:r>
            <a:r>
              <a:rPr lang="en-US" sz="2000" dirty="0" smtClean="0">
                <a:latin typeface="+mj-lt"/>
              </a:rPr>
              <a:t> </a:t>
            </a:r>
            <a:r>
              <a:rPr lang="en-US" sz="2000" dirty="0" err="1" smtClean="0">
                <a:latin typeface="+mj-lt"/>
              </a:rPr>
              <a:t>khách</a:t>
            </a:r>
            <a:r>
              <a:rPr lang="en-US" sz="2000" dirty="0" smtClean="0">
                <a:latin typeface="+mj-lt"/>
              </a:rPr>
              <a:t> </a:t>
            </a:r>
            <a:r>
              <a:rPr lang="en-US" sz="2000" dirty="0" err="1" smtClean="0">
                <a:latin typeface="+mj-lt"/>
              </a:rPr>
              <a:t>hàng</a:t>
            </a:r>
            <a:r>
              <a:rPr lang="en-US" sz="2000" dirty="0" smtClean="0">
                <a:latin typeface="+mj-lt"/>
              </a:rPr>
              <a:t> </a:t>
            </a:r>
          </a:p>
          <a:p>
            <a:r>
              <a:rPr lang="en-US" sz="2000" dirty="0" smtClean="0">
                <a:latin typeface="+mj-lt"/>
              </a:rPr>
              <a:t>	+ </a:t>
            </a:r>
            <a:r>
              <a:rPr lang="en-US" sz="2000" dirty="0" err="1" smtClean="0">
                <a:latin typeface="+mj-lt"/>
              </a:rPr>
              <a:t>Trực</a:t>
            </a:r>
            <a:r>
              <a:rPr lang="en-US" sz="2000" dirty="0" smtClean="0">
                <a:latin typeface="+mj-lt"/>
              </a:rPr>
              <a:t> </a:t>
            </a:r>
            <a:r>
              <a:rPr lang="en-US" sz="2000" dirty="0" err="1" smtClean="0">
                <a:latin typeface="+mj-lt"/>
              </a:rPr>
              <a:t>tiếp</a:t>
            </a:r>
            <a:r>
              <a:rPr lang="en-US" sz="2000" dirty="0" smtClean="0">
                <a:latin typeface="+mj-lt"/>
              </a:rPr>
              <a:t> </a:t>
            </a:r>
            <a:r>
              <a:rPr lang="en-US" sz="2000" dirty="0" err="1" smtClean="0">
                <a:latin typeface="+mj-lt"/>
              </a:rPr>
              <a:t>thực</a:t>
            </a:r>
            <a:r>
              <a:rPr lang="en-US" sz="2000" dirty="0" smtClean="0">
                <a:latin typeface="+mj-lt"/>
              </a:rPr>
              <a:t> </a:t>
            </a:r>
            <a:r>
              <a:rPr lang="en-US" sz="2000" dirty="0" err="1" smtClean="0">
                <a:latin typeface="+mj-lt"/>
              </a:rPr>
              <a:t>hiện</a:t>
            </a:r>
            <a:r>
              <a:rPr lang="en-US" sz="2000" dirty="0" smtClean="0">
                <a:latin typeface="+mj-lt"/>
              </a:rPr>
              <a:t> </a:t>
            </a:r>
            <a:r>
              <a:rPr lang="en-US" sz="2000" dirty="0" err="1" smtClean="0">
                <a:latin typeface="+mj-lt"/>
              </a:rPr>
              <a:t>thu</a:t>
            </a:r>
            <a:r>
              <a:rPr lang="en-US" sz="2000" dirty="0" smtClean="0">
                <a:latin typeface="+mj-lt"/>
              </a:rPr>
              <a:t>/chi </a:t>
            </a:r>
            <a:r>
              <a:rPr lang="en-US" sz="2000" dirty="0" err="1" smtClean="0">
                <a:latin typeface="+mj-lt"/>
              </a:rPr>
              <a:t>tiền</a:t>
            </a:r>
            <a:r>
              <a:rPr lang="en-US" sz="2000" dirty="0" smtClean="0">
                <a:latin typeface="+mj-lt"/>
              </a:rPr>
              <a:t> </a:t>
            </a:r>
            <a:r>
              <a:rPr lang="en-US" sz="2000" dirty="0" err="1" smtClean="0">
                <a:latin typeface="+mj-lt"/>
              </a:rPr>
              <a:t>mặt</a:t>
            </a:r>
            <a:r>
              <a:rPr lang="en-US" sz="2000" dirty="0" smtClean="0">
                <a:latin typeface="+mj-lt"/>
              </a:rPr>
              <a:t> .</a:t>
            </a:r>
          </a:p>
          <a:p>
            <a:r>
              <a:rPr lang="vi-VN" sz="2000" dirty="0" smtClean="0">
                <a:latin typeface="+mj-lt"/>
              </a:rPr>
              <a:t>	+ Thực hiện các nghiệp vụ chuyển tiền đi, nhận điện đến, phát vay/thu nợ, tiền gửi, tài trợ thương mại, và mua bán ngoại tệ,....vv </a:t>
            </a:r>
            <a:endParaRPr lang="vi-VN" sz="2000" b="1" dirty="0" smtClean="0">
              <a:latin typeface="+mj-lt"/>
            </a:endParaRPr>
          </a:p>
          <a:p>
            <a:r>
              <a:rPr lang="en-US" sz="2000" b="1" dirty="0" err="1" smtClean="0">
                <a:latin typeface="+mj-lt"/>
              </a:rPr>
              <a:t>Bộ</a:t>
            </a:r>
            <a:r>
              <a:rPr lang="en-US" sz="2000" b="1" dirty="0" smtClean="0">
                <a:latin typeface="+mj-lt"/>
              </a:rPr>
              <a:t> </a:t>
            </a:r>
            <a:r>
              <a:rPr lang="en-US" sz="2000" b="1" dirty="0" err="1" smtClean="0">
                <a:latin typeface="+mj-lt"/>
              </a:rPr>
              <a:t>phận</a:t>
            </a:r>
            <a:r>
              <a:rPr lang="en-US" sz="2000" b="1" dirty="0" smtClean="0">
                <a:latin typeface="+mj-lt"/>
              </a:rPr>
              <a:t> </a:t>
            </a:r>
            <a:r>
              <a:rPr lang="en-US" sz="2000" b="1" dirty="0" err="1" smtClean="0">
                <a:latin typeface="+mj-lt"/>
              </a:rPr>
              <a:t>hậu</a:t>
            </a:r>
            <a:r>
              <a:rPr lang="en-US" sz="2000" b="1" dirty="0" smtClean="0">
                <a:latin typeface="+mj-lt"/>
              </a:rPr>
              <a:t> </a:t>
            </a:r>
            <a:r>
              <a:rPr lang="en-US" sz="2000" b="1" dirty="0" err="1" smtClean="0">
                <a:latin typeface="+mj-lt"/>
              </a:rPr>
              <a:t>kiểm</a:t>
            </a:r>
            <a:r>
              <a:rPr lang="en-US" sz="2000" b="1" dirty="0" smtClean="0">
                <a:latin typeface="+mj-lt"/>
              </a:rPr>
              <a:t> “BACK OFFICE”</a:t>
            </a:r>
          </a:p>
          <a:p>
            <a:r>
              <a:rPr lang="vi-VN" sz="2000" dirty="0" smtClean="0">
                <a:latin typeface="+mj-lt"/>
              </a:rPr>
              <a:t>	+ Thực hiện bởi các kiểm soát viên/Trưởng của phân hệ.</a:t>
            </a:r>
          </a:p>
          <a:p>
            <a:r>
              <a:rPr lang="vi-VN" sz="2000" dirty="0" smtClean="0">
                <a:latin typeface="+mj-lt"/>
              </a:rPr>
              <a:t>	+ Tập hợp chứng từ của phân hệ mình để thực hiện đối chiếu sau khi chạy ‘Batch Run’ (là việc xử lý, cập nhật những nghiệp vụ thường xuyên phát sinh cuối ngày và cập nhật dữ liệu của chi nhánh vào máy chủ 'HOST' tại trung ương).</a:t>
            </a:r>
          </a:p>
          <a:p>
            <a:r>
              <a:rPr lang="vi-VN" sz="2000" dirty="0" smtClean="0">
                <a:latin typeface="+mj-lt"/>
              </a:rPr>
              <a:t>	+ Thực hiện kiểm tra, kiểm soát tính chính xác của các giao dịch từ chứng từ gốc thể hiện trên chứng từ hạch toán và các báo cáo, cân đối.</a:t>
            </a:r>
          </a:p>
          <a:p>
            <a:r>
              <a:rPr lang="vi-VN" sz="2000" dirty="0" smtClean="0">
                <a:latin typeface="+mj-lt"/>
              </a:rPr>
              <a:t>	+ Thực hiện lưu trữ chứng từ.</a:t>
            </a:r>
          </a:p>
          <a:p>
            <a:endParaRPr lang="en-US" sz="2000" dirty="0" smtClean="0"/>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5"/>
          <p:cNvSpPr>
            <a:spLocks noGrp="1"/>
          </p:cNvSpPr>
          <p:nvPr>
            <p:ph type="sldNum" sz="quarter" idx="12"/>
          </p:nvPr>
        </p:nvSpPr>
        <p:spPr/>
        <p:txBody>
          <a:bodyPr/>
          <a:lstStyle/>
          <a:p>
            <a:fld id="{3B4DDE86-E3BD-4204-8E9B-4DD51F59E1DB}" type="slidenum">
              <a:rPr lang="en-US"/>
              <a:pPr/>
              <a:t>59</a:t>
            </a:fld>
            <a:endParaRPr lang="en-US"/>
          </a:p>
        </p:txBody>
      </p:sp>
      <p:sp>
        <p:nvSpPr>
          <p:cNvPr id="302082" name="Rectangle 2"/>
          <p:cNvSpPr>
            <a:spLocks noGrp="1" noChangeArrowheads="1"/>
          </p:cNvSpPr>
          <p:nvPr>
            <p:ph type="title"/>
          </p:nvPr>
        </p:nvSpPr>
        <p:spPr>
          <a:xfrm>
            <a:off x="381000" y="152400"/>
            <a:ext cx="8534400" cy="1295400"/>
          </a:xfrm>
        </p:spPr>
        <p:txBody>
          <a:bodyPr>
            <a:normAutofit fontScale="90000"/>
          </a:bodyPr>
          <a:lstStyle/>
          <a:p>
            <a:r>
              <a:rPr lang="en-US" sz="2800" dirty="0" err="1" smtClean="0"/>
              <a:t>Đối</a:t>
            </a:r>
            <a:r>
              <a:rPr lang="en-US" sz="2800" dirty="0" smtClean="0"/>
              <a:t> </a:t>
            </a:r>
            <a:r>
              <a:rPr lang="en-US" sz="2800" dirty="0" err="1" smtClean="0"/>
              <a:t>chiếu</a:t>
            </a:r>
            <a:r>
              <a:rPr lang="en-US" sz="2800" dirty="0" smtClean="0"/>
              <a:t> </a:t>
            </a:r>
            <a:r>
              <a:rPr lang="en-US" sz="2800" dirty="0" err="1" smtClean="0"/>
              <a:t>giữa</a:t>
            </a:r>
            <a:r>
              <a:rPr lang="en-US" sz="2800" dirty="0" smtClean="0"/>
              <a:t> </a:t>
            </a:r>
            <a:r>
              <a:rPr lang="en-US" sz="2800" dirty="0" err="1" smtClean="0"/>
              <a:t>chứng</a:t>
            </a:r>
            <a:r>
              <a:rPr lang="en-US" sz="2800" dirty="0" smtClean="0"/>
              <a:t> </a:t>
            </a:r>
            <a:r>
              <a:rPr lang="en-US" sz="2800" dirty="0" err="1" smtClean="0"/>
              <a:t>từ</a:t>
            </a:r>
            <a:r>
              <a:rPr lang="en-US" sz="2800" dirty="0" smtClean="0"/>
              <a:t> </a:t>
            </a:r>
            <a:r>
              <a:rPr lang="en-US" sz="2800" dirty="0" err="1" smtClean="0"/>
              <a:t>với</a:t>
            </a:r>
            <a:r>
              <a:rPr lang="en-US" sz="2800" dirty="0" smtClean="0"/>
              <a:t> </a:t>
            </a:r>
            <a:r>
              <a:rPr lang="en-US" sz="2800" dirty="0" err="1" smtClean="0"/>
              <a:t>sổ</a:t>
            </a:r>
            <a:r>
              <a:rPr lang="en-US" sz="2800" dirty="0" smtClean="0"/>
              <a:t> </a:t>
            </a:r>
            <a:r>
              <a:rPr lang="en-US" sz="2800" dirty="0" err="1" smtClean="0"/>
              <a:t>kế</a:t>
            </a:r>
            <a:r>
              <a:rPr lang="en-US" sz="2800" dirty="0" smtClean="0"/>
              <a:t> </a:t>
            </a:r>
            <a:r>
              <a:rPr lang="en-US" sz="2800" dirty="0" err="1" smtClean="0"/>
              <a:t>toán</a:t>
            </a:r>
            <a:r>
              <a:rPr lang="en-US" sz="2800" dirty="0" smtClean="0"/>
              <a:t>, </a:t>
            </a:r>
            <a:r>
              <a:rPr lang="en-US" sz="2800" dirty="0" err="1" smtClean="0"/>
              <a:t>báo</a:t>
            </a:r>
            <a:r>
              <a:rPr lang="en-US" sz="2800" dirty="0" smtClean="0"/>
              <a:t> </a:t>
            </a:r>
            <a:r>
              <a:rPr lang="en-US" sz="2800" dirty="0" err="1" smtClean="0"/>
              <a:t>cáo</a:t>
            </a:r>
            <a:r>
              <a:rPr lang="en-US" sz="2800" dirty="0" smtClean="0"/>
              <a:t> </a:t>
            </a:r>
            <a:r>
              <a:rPr lang="en-US" sz="2800" dirty="0" err="1" smtClean="0"/>
              <a:t>kế</a:t>
            </a:r>
            <a:r>
              <a:rPr lang="en-US" sz="2800" dirty="0" smtClean="0"/>
              <a:t> </a:t>
            </a:r>
            <a:r>
              <a:rPr lang="en-US" sz="2800" dirty="0" err="1" smtClean="0"/>
              <a:t>toán</a:t>
            </a:r>
            <a:r>
              <a:rPr lang="en-US" sz="2800" dirty="0" smtClean="0"/>
              <a:t/>
            </a:r>
            <a:br>
              <a:rPr lang="en-US" sz="2800" dirty="0" smtClean="0"/>
            </a:br>
            <a:r>
              <a:rPr lang="en-US" sz="2800" dirty="0" smtClean="0"/>
              <a:t>a. </a:t>
            </a:r>
            <a:r>
              <a:rPr lang="en-US" sz="2800" dirty="0" err="1" smtClean="0"/>
              <a:t>Đối</a:t>
            </a:r>
            <a:r>
              <a:rPr lang="en-US" sz="2800" dirty="0" smtClean="0"/>
              <a:t> </a:t>
            </a:r>
            <a:r>
              <a:rPr lang="en-US" sz="2800" dirty="0" err="1" smtClean="0"/>
              <a:t>chiếu</a:t>
            </a:r>
            <a:r>
              <a:rPr lang="en-US" sz="2800" dirty="0" smtClean="0"/>
              <a:t> </a:t>
            </a:r>
            <a:r>
              <a:rPr lang="en-US" sz="2800" dirty="0" err="1" smtClean="0"/>
              <a:t>tại</a:t>
            </a:r>
            <a:r>
              <a:rPr lang="en-US" sz="2800" dirty="0" smtClean="0"/>
              <a:t> </a:t>
            </a:r>
            <a:r>
              <a:rPr lang="en-US" sz="2800" dirty="0" err="1" smtClean="0"/>
              <a:t>kế</a:t>
            </a:r>
            <a:r>
              <a:rPr lang="en-US" sz="2800" dirty="0" smtClean="0"/>
              <a:t> </a:t>
            </a:r>
            <a:r>
              <a:rPr lang="en-US" sz="2800" dirty="0" err="1" smtClean="0"/>
              <a:t>toán</a:t>
            </a:r>
            <a:r>
              <a:rPr lang="en-US" sz="2800" dirty="0" smtClean="0"/>
              <a:t> chi </a:t>
            </a:r>
            <a:r>
              <a:rPr lang="en-US" sz="2800" dirty="0" err="1" smtClean="0"/>
              <a:t>tiết</a:t>
            </a:r>
            <a:r>
              <a:rPr lang="en-US" sz="2800" dirty="0" smtClean="0"/>
              <a:t> </a:t>
            </a:r>
            <a:endParaRPr lang="en-US" sz="4000" dirty="0"/>
          </a:p>
        </p:txBody>
      </p:sp>
      <p:sp>
        <p:nvSpPr>
          <p:cNvPr id="302087" name="Rectangle 7"/>
          <p:cNvSpPr>
            <a:spLocks noChangeArrowheads="1"/>
          </p:cNvSpPr>
          <p:nvPr/>
        </p:nvSpPr>
        <p:spPr bwMode="auto">
          <a:xfrm>
            <a:off x="2778125" y="3421063"/>
            <a:ext cx="1693863" cy="1195387"/>
          </a:xfrm>
          <a:prstGeom prst="rect">
            <a:avLst/>
          </a:prstGeom>
          <a:solidFill>
            <a:srgbClr val="C0C0C0"/>
          </a:solidFill>
          <a:ln w="9525">
            <a:solidFill>
              <a:srgbClr val="FFFF00"/>
            </a:solidFill>
            <a:miter lim="800000"/>
            <a:headEnd/>
            <a:tailEnd/>
          </a:ln>
        </p:spPr>
        <p:txBody>
          <a:bodyPr lIns="0" tIns="0" rIns="0" bIns="0"/>
          <a:lstStyle/>
          <a:p>
            <a:r>
              <a:rPr lang="en-US" sz="2400">
                <a:solidFill>
                  <a:schemeClr val="bg1"/>
                </a:solidFill>
              </a:rPr>
              <a:t>Liệt kê giao dịch </a:t>
            </a:r>
          </a:p>
        </p:txBody>
      </p:sp>
      <p:sp>
        <p:nvSpPr>
          <p:cNvPr id="302088" name="Rectangle 8"/>
          <p:cNvSpPr>
            <a:spLocks noChangeArrowheads="1"/>
          </p:cNvSpPr>
          <p:nvPr/>
        </p:nvSpPr>
        <p:spPr bwMode="auto">
          <a:xfrm>
            <a:off x="4908550" y="3443288"/>
            <a:ext cx="1693863" cy="1195387"/>
          </a:xfrm>
          <a:prstGeom prst="rect">
            <a:avLst/>
          </a:prstGeom>
          <a:solidFill>
            <a:srgbClr val="C0C0C0"/>
          </a:solidFill>
          <a:ln w="9525">
            <a:solidFill>
              <a:srgbClr val="FFFF00"/>
            </a:solidFill>
            <a:miter lim="800000"/>
            <a:headEnd/>
            <a:tailEnd/>
          </a:ln>
        </p:spPr>
        <p:txBody>
          <a:bodyPr lIns="0" tIns="0" rIns="0" bIns="0"/>
          <a:lstStyle/>
          <a:p>
            <a:r>
              <a:rPr lang="en-US" sz="2000">
                <a:solidFill>
                  <a:schemeClr val="bg1"/>
                </a:solidFill>
              </a:rPr>
              <a:t>Báo cáo tổng hợp GD theo phân hệ  </a:t>
            </a:r>
          </a:p>
        </p:txBody>
      </p:sp>
      <p:sp>
        <p:nvSpPr>
          <p:cNvPr id="302089" name="Rectangle 9"/>
          <p:cNvSpPr>
            <a:spLocks noChangeArrowheads="1"/>
          </p:cNvSpPr>
          <p:nvPr/>
        </p:nvSpPr>
        <p:spPr bwMode="auto">
          <a:xfrm>
            <a:off x="7035800" y="3465513"/>
            <a:ext cx="1739900" cy="1195387"/>
          </a:xfrm>
          <a:prstGeom prst="rect">
            <a:avLst/>
          </a:prstGeom>
          <a:solidFill>
            <a:srgbClr val="C0C0C0"/>
          </a:solidFill>
          <a:ln w="9525">
            <a:solidFill>
              <a:srgbClr val="FFFF00"/>
            </a:solidFill>
            <a:miter lim="800000"/>
            <a:headEnd/>
            <a:tailEnd/>
          </a:ln>
        </p:spPr>
        <p:txBody>
          <a:bodyPr lIns="0" tIns="0" rIns="0" bIns="0"/>
          <a:lstStyle/>
          <a:p>
            <a:r>
              <a:rPr lang="en-US" sz="2000">
                <a:solidFill>
                  <a:schemeClr val="bg1"/>
                </a:solidFill>
              </a:rPr>
              <a:t>Báo cáo GD hạch toán vào sổ cái(GL)</a:t>
            </a:r>
          </a:p>
        </p:txBody>
      </p:sp>
      <p:sp>
        <p:nvSpPr>
          <p:cNvPr id="302090" name="Rectangle 10"/>
          <p:cNvSpPr>
            <a:spLocks noChangeArrowheads="1"/>
          </p:cNvSpPr>
          <p:nvPr/>
        </p:nvSpPr>
        <p:spPr bwMode="auto">
          <a:xfrm>
            <a:off x="990600" y="3441700"/>
            <a:ext cx="1382713" cy="1195388"/>
          </a:xfrm>
          <a:prstGeom prst="rect">
            <a:avLst/>
          </a:prstGeom>
          <a:solidFill>
            <a:srgbClr val="C0C0C0"/>
          </a:solidFill>
          <a:ln w="9525">
            <a:solidFill>
              <a:srgbClr val="FFFF00"/>
            </a:solidFill>
            <a:miter lim="800000"/>
            <a:headEnd/>
            <a:tailEnd/>
          </a:ln>
        </p:spPr>
        <p:txBody>
          <a:bodyPr lIns="0" tIns="0" rIns="0" bIns="0"/>
          <a:lstStyle/>
          <a:p>
            <a:endParaRPr lang="en-US" sz="1400" dirty="0">
              <a:solidFill>
                <a:schemeClr val="bg1"/>
              </a:solidFill>
            </a:endParaRPr>
          </a:p>
          <a:p>
            <a:r>
              <a:rPr lang="en-US" sz="2400" dirty="0" err="1">
                <a:solidFill>
                  <a:schemeClr val="bg1"/>
                </a:solidFill>
              </a:rPr>
              <a:t>Chứng</a:t>
            </a:r>
            <a:r>
              <a:rPr lang="en-US" sz="2400" dirty="0">
                <a:solidFill>
                  <a:schemeClr val="bg1"/>
                </a:solidFill>
              </a:rPr>
              <a:t> </a:t>
            </a:r>
            <a:r>
              <a:rPr lang="en-US" sz="2400" dirty="0" err="1">
                <a:solidFill>
                  <a:schemeClr val="bg1"/>
                </a:solidFill>
              </a:rPr>
              <a:t>từ</a:t>
            </a:r>
            <a:r>
              <a:rPr lang="en-US" sz="2400" dirty="0">
                <a:solidFill>
                  <a:schemeClr val="bg1"/>
                </a:solidFill>
              </a:rPr>
              <a:t> </a:t>
            </a:r>
            <a:r>
              <a:rPr lang="en-US" sz="2400" dirty="0" err="1">
                <a:solidFill>
                  <a:schemeClr val="bg1"/>
                </a:solidFill>
              </a:rPr>
              <a:t>gốc</a:t>
            </a:r>
            <a:endParaRPr lang="en-US" sz="2400" dirty="0">
              <a:solidFill>
                <a:schemeClr val="bg1"/>
              </a:solidFill>
            </a:endParaRPr>
          </a:p>
          <a:p>
            <a:endParaRPr lang="en-US" sz="2400" dirty="0">
              <a:solidFill>
                <a:schemeClr val="bg1"/>
              </a:solidFill>
            </a:endParaRPr>
          </a:p>
        </p:txBody>
      </p:sp>
      <p:sp>
        <p:nvSpPr>
          <p:cNvPr id="302091" name="AutoShape 11"/>
          <p:cNvSpPr>
            <a:spLocks noChangeArrowheads="1"/>
          </p:cNvSpPr>
          <p:nvPr/>
        </p:nvSpPr>
        <p:spPr bwMode="auto">
          <a:xfrm>
            <a:off x="2389188" y="3978275"/>
            <a:ext cx="390525" cy="198438"/>
          </a:xfrm>
          <a:prstGeom prst="leftRightArrow">
            <a:avLst>
              <a:gd name="adj1" fmla="val 50000"/>
              <a:gd name="adj2" fmla="val 39360"/>
            </a:avLst>
          </a:prstGeom>
          <a:solidFill>
            <a:srgbClr val="C0C0C0"/>
          </a:solidFill>
          <a:ln w="9525">
            <a:solidFill>
              <a:srgbClr val="FFFF00"/>
            </a:solidFill>
            <a:miter lim="800000"/>
            <a:headEnd/>
            <a:tailEnd/>
          </a:ln>
        </p:spPr>
        <p:txBody>
          <a:bodyPr/>
          <a:lstStyle/>
          <a:p>
            <a:endParaRPr lang="en-US"/>
          </a:p>
        </p:txBody>
      </p:sp>
      <p:sp>
        <p:nvSpPr>
          <p:cNvPr id="302092" name="AutoShape 12"/>
          <p:cNvSpPr>
            <a:spLocks noChangeArrowheads="1"/>
          </p:cNvSpPr>
          <p:nvPr/>
        </p:nvSpPr>
        <p:spPr bwMode="auto">
          <a:xfrm>
            <a:off x="4489450" y="3997325"/>
            <a:ext cx="390525" cy="198438"/>
          </a:xfrm>
          <a:prstGeom prst="leftRightArrow">
            <a:avLst>
              <a:gd name="adj1" fmla="val 50000"/>
              <a:gd name="adj2" fmla="val 39360"/>
            </a:avLst>
          </a:prstGeom>
          <a:solidFill>
            <a:srgbClr val="C0C0C0"/>
          </a:solidFill>
          <a:ln w="9525">
            <a:solidFill>
              <a:srgbClr val="FFFF00"/>
            </a:solidFill>
            <a:miter lim="800000"/>
            <a:headEnd/>
            <a:tailEnd/>
          </a:ln>
        </p:spPr>
        <p:txBody>
          <a:bodyPr/>
          <a:lstStyle/>
          <a:p>
            <a:endParaRPr lang="en-US"/>
          </a:p>
        </p:txBody>
      </p:sp>
      <p:sp>
        <p:nvSpPr>
          <p:cNvPr id="302093" name="AutoShape 13"/>
          <p:cNvSpPr>
            <a:spLocks noChangeArrowheads="1"/>
          </p:cNvSpPr>
          <p:nvPr/>
        </p:nvSpPr>
        <p:spPr bwMode="auto">
          <a:xfrm>
            <a:off x="6618288" y="3997325"/>
            <a:ext cx="390525" cy="198438"/>
          </a:xfrm>
          <a:prstGeom prst="leftRightArrow">
            <a:avLst>
              <a:gd name="adj1" fmla="val 50000"/>
              <a:gd name="adj2" fmla="val 39360"/>
            </a:avLst>
          </a:prstGeom>
          <a:solidFill>
            <a:srgbClr val="C0C0C0"/>
          </a:solidFill>
          <a:ln w="9525">
            <a:solidFill>
              <a:srgbClr val="FFFF00"/>
            </a:solidFill>
            <a:miter lim="800000"/>
            <a:headEnd/>
            <a:tailEnd/>
          </a:ln>
        </p:spPr>
        <p:txBody>
          <a:bodyPr/>
          <a:lstStyle/>
          <a:p>
            <a:endParaRPr lang="en-US"/>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Slide Number Placeholder 5"/>
          <p:cNvSpPr>
            <a:spLocks noGrp="1"/>
          </p:cNvSpPr>
          <p:nvPr>
            <p:ph type="sldNum" sz="quarter" idx="12"/>
          </p:nvPr>
        </p:nvSpPr>
        <p:spPr/>
        <p:txBody>
          <a:bodyPr/>
          <a:lstStyle/>
          <a:p>
            <a:fld id="{D3A44719-0A0F-4AD8-8AB1-3EE57AA5A3F8}" type="slidenum">
              <a:rPr lang="en-US"/>
              <a:pPr/>
              <a:t>60</a:t>
            </a:fld>
            <a:endParaRPr lang="en-US"/>
          </a:p>
        </p:txBody>
      </p:sp>
      <p:sp>
        <p:nvSpPr>
          <p:cNvPr id="251906" name="Rectangle 2"/>
          <p:cNvSpPr>
            <a:spLocks noGrp="1" noChangeArrowheads="1"/>
          </p:cNvSpPr>
          <p:nvPr>
            <p:ph type="title"/>
          </p:nvPr>
        </p:nvSpPr>
        <p:spPr/>
        <p:txBody>
          <a:bodyPr>
            <a:normAutofit fontScale="90000"/>
          </a:bodyPr>
          <a:lstStyle/>
          <a:p>
            <a:r>
              <a:rPr lang="en-US" sz="2800" dirty="0" err="1" smtClean="0"/>
              <a:t>Đối</a:t>
            </a:r>
            <a:r>
              <a:rPr lang="en-US" sz="2800" dirty="0" smtClean="0"/>
              <a:t> </a:t>
            </a:r>
            <a:r>
              <a:rPr lang="en-US" sz="2800" dirty="0" err="1" smtClean="0"/>
              <a:t>chiếu</a:t>
            </a:r>
            <a:r>
              <a:rPr lang="en-US" sz="2800" dirty="0" smtClean="0"/>
              <a:t> </a:t>
            </a:r>
            <a:r>
              <a:rPr lang="en-US" sz="2800" dirty="0" err="1" smtClean="0"/>
              <a:t>giữa</a:t>
            </a:r>
            <a:r>
              <a:rPr lang="en-US" sz="2800" dirty="0" smtClean="0"/>
              <a:t> </a:t>
            </a:r>
            <a:r>
              <a:rPr lang="en-US" sz="2800" dirty="0" err="1" smtClean="0"/>
              <a:t>chứng</a:t>
            </a:r>
            <a:r>
              <a:rPr lang="en-US" sz="2800" dirty="0" smtClean="0"/>
              <a:t> </a:t>
            </a:r>
            <a:r>
              <a:rPr lang="en-US" sz="2800" dirty="0" err="1" smtClean="0"/>
              <a:t>từ</a:t>
            </a:r>
            <a:r>
              <a:rPr lang="en-US" sz="2800" dirty="0" smtClean="0"/>
              <a:t> </a:t>
            </a:r>
            <a:r>
              <a:rPr lang="en-US" sz="2800" dirty="0" err="1" smtClean="0"/>
              <a:t>với</a:t>
            </a:r>
            <a:r>
              <a:rPr lang="en-US" sz="2800" dirty="0" smtClean="0"/>
              <a:t> </a:t>
            </a:r>
            <a:r>
              <a:rPr lang="en-US" sz="2800" dirty="0" err="1" smtClean="0"/>
              <a:t>sổ</a:t>
            </a:r>
            <a:r>
              <a:rPr lang="en-US" sz="2800" dirty="0" smtClean="0"/>
              <a:t> </a:t>
            </a:r>
            <a:r>
              <a:rPr lang="en-US" sz="2800" dirty="0" err="1" smtClean="0"/>
              <a:t>kế</a:t>
            </a:r>
            <a:r>
              <a:rPr lang="en-US" sz="2800" dirty="0" smtClean="0"/>
              <a:t> </a:t>
            </a:r>
            <a:r>
              <a:rPr lang="en-US" sz="2800" dirty="0" err="1" smtClean="0"/>
              <a:t>toán</a:t>
            </a:r>
            <a:r>
              <a:rPr lang="en-US" sz="2800" dirty="0" smtClean="0"/>
              <a:t>, </a:t>
            </a:r>
            <a:r>
              <a:rPr lang="en-US" sz="2800" dirty="0" err="1" smtClean="0"/>
              <a:t>báo</a:t>
            </a:r>
            <a:r>
              <a:rPr lang="en-US" sz="2800" dirty="0" smtClean="0"/>
              <a:t> </a:t>
            </a:r>
            <a:r>
              <a:rPr lang="en-US" sz="2800" dirty="0" err="1" smtClean="0"/>
              <a:t>cáo</a:t>
            </a:r>
            <a:r>
              <a:rPr lang="en-US" sz="2800" dirty="0" smtClean="0"/>
              <a:t> </a:t>
            </a:r>
            <a:r>
              <a:rPr lang="en-US" sz="2800" dirty="0" err="1" smtClean="0"/>
              <a:t>kế</a:t>
            </a:r>
            <a:r>
              <a:rPr lang="en-US" sz="2800" dirty="0" smtClean="0"/>
              <a:t> </a:t>
            </a:r>
            <a:r>
              <a:rPr lang="en-US" sz="2800" dirty="0" err="1" smtClean="0"/>
              <a:t>toán</a:t>
            </a:r>
            <a:r>
              <a:rPr lang="en-US" sz="2800" dirty="0" smtClean="0"/>
              <a:t/>
            </a:r>
            <a:br>
              <a:rPr lang="en-US" sz="2800" dirty="0" smtClean="0"/>
            </a:br>
            <a:r>
              <a:rPr lang="en-US" sz="2800" i="1" dirty="0" smtClean="0"/>
              <a:t>b. </a:t>
            </a:r>
            <a:r>
              <a:rPr lang="en-US" sz="2800" i="1" dirty="0" err="1" smtClean="0"/>
              <a:t>Đối</a:t>
            </a:r>
            <a:r>
              <a:rPr lang="en-US" sz="2800" i="1" dirty="0" smtClean="0"/>
              <a:t> </a:t>
            </a:r>
            <a:r>
              <a:rPr lang="en-US" sz="2800" i="1" dirty="0" err="1" smtClean="0"/>
              <a:t>chiếu</a:t>
            </a:r>
            <a:r>
              <a:rPr lang="en-US" sz="2800" i="1" dirty="0" smtClean="0"/>
              <a:t> </a:t>
            </a:r>
            <a:r>
              <a:rPr lang="en-US" sz="2800" i="1" dirty="0" err="1" smtClean="0"/>
              <a:t>tại</a:t>
            </a:r>
            <a:r>
              <a:rPr lang="en-US" sz="2800" i="1" dirty="0" smtClean="0"/>
              <a:t> </a:t>
            </a:r>
            <a:r>
              <a:rPr lang="en-US" sz="2800" i="1" dirty="0" err="1" smtClean="0"/>
              <a:t>kế</a:t>
            </a:r>
            <a:r>
              <a:rPr lang="en-US" sz="2800" i="1" dirty="0" smtClean="0"/>
              <a:t> </a:t>
            </a:r>
            <a:r>
              <a:rPr lang="en-US" sz="2800" i="1" dirty="0" err="1" smtClean="0"/>
              <a:t>toán</a:t>
            </a:r>
            <a:r>
              <a:rPr lang="en-US" sz="2800" i="1" dirty="0" smtClean="0"/>
              <a:t>  </a:t>
            </a:r>
            <a:r>
              <a:rPr lang="en-US" sz="2800" i="1" dirty="0" err="1" smtClean="0"/>
              <a:t>tổng</a:t>
            </a:r>
            <a:r>
              <a:rPr lang="en-US" sz="2800" i="1" dirty="0" smtClean="0"/>
              <a:t> </a:t>
            </a:r>
            <a:r>
              <a:rPr lang="en-US" sz="2800" i="1" dirty="0" err="1" smtClean="0"/>
              <a:t>hợp</a:t>
            </a:r>
            <a:r>
              <a:rPr lang="en-US" sz="2800" i="1" dirty="0" smtClean="0"/>
              <a:t> </a:t>
            </a:r>
            <a:r>
              <a:rPr lang="en-US" sz="2800" i="1" dirty="0" err="1" smtClean="0"/>
              <a:t>tại</a:t>
            </a:r>
            <a:r>
              <a:rPr lang="en-US" sz="2800" i="1" dirty="0" smtClean="0"/>
              <a:t> </a:t>
            </a:r>
            <a:r>
              <a:rPr lang="en-US" sz="2800" i="1" dirty="0" err="1" smtClean="0"/>
              <a:t>khu</a:t>
            </a:r>
            <a:r>
              <a:rPr lang="en-US" sz="2800" i="1" dirty="0" smtClean="0"/>
              <a:t> </a:t>
            </a:r>
            <a:r>
              <a:rPr lang="en-US" sz="2800" i="1" dirty="0" err="1" smtClean="0"/>
              <a:t>vực</a:t>
            </a:r>
            <a:r>
              <a:rPr lang="en-US" sz="2800" i="1" dirty="0" smtClean="0"/>
              <a:t> Back End:</a:t>
            </a:r>
            <a:endParaRPr lang="en-US" sz="2600" i="1" dirty="0"/>
          </a:p>
        </p:txBody>
      </p:sp>
      <p:grpSp>
        <p:nvGrpSpPr>
          <p:cNvPr id="2" name="Group 4"/>
          <p:cNvGrpSpPr>
            <a:grpSpLocks/>
          </p:cNvGrpSpPr>
          <p:nvPr/>
        </p:nvGrpSpPr>
        <p:grpSpPr bwMode="auto">
          <a:xfrm>
            <a:off x="1524000" y="1752600"/>
            <a:ext cx="5969000" cy="4459288"/>
            <a:chOff x="1598" y="3111"/>
            <a:chExt cx="9400" cy="7023"/>
          </a:xfrm>
        </p:grpSpPr>
        <p:sp>
          <p:nvSpPr>
            <p:cNvPr id="251909" name="Rectangle 5"/>
            <p:cNvSpPr>
              <a:spLocks noChangeArrowheads="1"/>
            </p:cNvSpPr>
            <p:nvPr/>
          </p:nvSpPr>
          <p:spPr bwMode="auto">
            <a:xfrm>
              <a:off x="1598" y="3114"/>
              <a:ext cx="3600" cy="720"/>
            </a:xfrm>
            <a:prstGeom prst="rect">
              <a:avLst/>
            </a:prstGeom>
            <a:solidFill>
              <a:schemeClr val="accent1"/>
            </a:solidFill>
            <a:ln w="9525">
              <a:solidFill>
                <a:srgbClr val="FFFF00"/>
              </a:solidFill>
              <a:miter lim="800000"/>
              <a:headEnd/>
              <a:tailEnd/>
            </a:ln>
          </p:spPr>
          <p:txBody>
            <a:bodyPr/>
            <a:lstStyle/>
            <a:p>
              <a:pPr algn="l"/>
              <a:r>
                <a:rPr lang="en-US" sz="1200" dirty="0">
                  <a:solidFill>
                    <a:schemeClr val="bg1"/>
                  </a:solidFill>
                </a:rPr>
                <a:t>- </a:t>
              </a:r>
              <a:r>
                <a:rPr lang="en-US" sz="1200" dirty="0" err="1">
                  <a:solidFill>
                    <a:schemeClr val="bg1"/>
                  </a:solidFill>
                  <a:latin typeface="Times New Roman" pitchFamily="18" charset="0"/>
                </a:rPr>
                <a:t>Chứng</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từ</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hạch</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toán</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thủ</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công</a:t>
              </a:r>
              <a:endParaRPr lang="en-US" sz="1200" dirty="0">
                <a:solidFill>
                  <a:schemeClr val="bg1"/>
                </a:solidFill>
                <a:latin typeface="Times New Roman" pitchFamily="18" charset="0"/>
              </a:endParaRPr>
            </a:p>
            <a:p>
              <a:pPr algn="l"/>
              <a:r>
                <a:rPr lang="en-US" sz="1200" dirty="0">
                  <a:solidFill>
                    <a:schemeClr val="bg1"/>
                  </a:solidFill>
                  <a:latin typeface="Times New Roman" pitchFamily="18" charset="0"/>
                </a:rPr>
                <a:t>- </a:t>
              </a:r>
              <a:r>
                <a:rPr lang="en-US" sz="1200" dirty="0" err="1">
                  <a:solidFill>
                    <a:schemeClr val="bg1"/>
                  </a:solidFill>
                  <a:latin typeface="Times New Roman" pitchFamily="18" charset="0"/>
                </a:rPr>
                <a:t>Các</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bút</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toán</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định</a:t>
              </a:r>
              <a:r>
                <a:rPr lang="en-US" sz="1200" dirty="0">
                  <a:solidFill>
                    <a:schemeClr val="bg1"/>
                  </a:solidFill>
                  <a:latin typeface="Times New Roman" pitchFamily="18" charset="0"/>
                </a:rPr>
                <a:t> </a:t>
              </a:r>
              <a:r>
                <a:rPr lang="en-US" sz="1200" dirty="0" err="1">
                  <a:solidFill>
                    <a:schemeClr val="bg1"/>
                  </a:solidFill>
                  <a:latin typeface="Times New Roman" pitchFamily="18" charset="0"/>
                </a:rPr>
                <a:t>kỳ</a:t>
              </a:r>
              <a:endParaRPr lang="en-US" sz="1200" dirty="0">
                <a:solidFill>
                  <a:schemeClr val="bg1"/>
                </a:solidFill>
                <a:latin typeface="Times New Roman" pitchFamily="18" charset="0"/>
              </a:endParaRPr>
            </a:p>
          </p:txBody>
        </p:sp>
        <p:sp>
          <p:nvSpPr>
            <p:cNvPr id="251910" name="Rectangle 6"/>
            <p:cNvSpPr>
              <a:spLocks noChangeArrowheads="1"/>
            </p:cNvSpPr>
            <p:nvPr/>
          </p:nvSpPr>
          <p:spPr bwMode="auto">
            <a:xfrm>
              <a:off x="1598" y="3994"/>
              <a:ext cx="3600" cy="720"/>
            </a:xfrm>
            <a:prstGeom prst="rect">
              <a:avLst/>
            </a:prstGeom>
            <a:solidFill>
              <a:schemeClr val="accent1"/>
            </a:solidFill>
            <a:ln w="9525" algn="ctr">
              <a:solidFill>
                <a:srgbClr val="FFFF00"/>
              </a:solidFill>
              <a:miter lim="800000"/>
              <a:headEnd/>
              <a:tailEnd/>
            </a:ln>
            <a:effectLst/>
          </p:spPr>
          <p:txBody>
            <a:bodyPr/>
            <a:lstStyle/>
            <a:p>
              <a:pPr algn="l"/>
              <a:r>
                <a:rPr lang="en-US" sz="1200">
                  <a:solidFill>
                    <a:schemeClr val="bg1"/>
                  </a:solidFill>
                  <a:latin typeface="Times New Roman" pitchFamily="18" charset="0"/>
                </a:rPr>
                <a:t>Báo cáo hạch toán GL giao dịch tiền gửi không kỳ hạn </a:t>
              </a:r>
            </a:p>
          </p:txBody>
        </p:sp>
        <p:sp>
          <p:nvSpPr>
            <p:cNvPr id="251911" name="Rectangle 7"/>
            <p:cNvSpPr>
              <a:spLocks noChangeArrowheads="1"/>
            </p:cNvSpPr>
            <p:nvPr/>
          </p:nvSpPr>
          <p:spPr bwMode="auto">
            <a:xfrm>
              <a:off x="1598" y="4894"/>
              <a:ext cx="3600" cy="720"/>
            </a:xfrm>
            <a:prstGeom prst="rect">
              <a:avLst/>
            </a:prstGeom>
            <a:solidFill>
              <a:schemeClr val="accent1"/>
            </a:solidFill>
            <a:ln w="9525" algn="ctr">
              <a:solidFill>
                <a:srgbClr val="FFFF00"/>
              </a:solidFill>
              <a:miter lim="800000"/>
              <a:headEnd/>
              <a:tailEnd/>
            </a:ln>
            <a:effectLst/>
          </p:spPr>
          <p:txBody>
            <a:bodyPr/>
            <a:lstStyle/>
            <a:p>
              <a:pPr algn="l"/>
              <a:r>
                <a:rPr lang="en-US" sz="1200">
                  <a:solidFill>
                    <a:schemeClr val="bg1"/>
                  </a:solidFill>
                  <a:latin typeface="Times New Roman" pitchFamily="18" charset="0"/>
                </a:rPr>
                <a:t>Báo cáo hạch toán GL giao dịch tiền gửi có kỳ hạn </a:t>
              </a:r>
            </a:p>
            <a:p>
              <a:pPr algn="l"/>
              <a:endParaRPr lang="en-US" sz="1200">
                <a:solidFill>
                  <a:schemeClr val="bg1"/>
                </a:solidFill>
                <a:latin typeface="Times New Roman" pitchFamily="18" charset="0"/>
              </a:endParaRPr>
            </a:p>
          </p:txBody>
        </p:sp>
        <p:sp>
          <p:nvSpPr>
            <p:cNvPr id="251912" name="Rectangle 8"/>
            <p:cNvSpPr>
              <a:spLocks noChangeArrowheads="1"/>
            </p:cNvSpPr>
            <p:nvPr/>
          </p:nvSpPr>
          <p:spPr bwMode="auto">
            <a:xfrm>
              <a:off x="1598" y="5774"/>
              <a:ext cx="3600" cy="720"/>
            </a:xfrm>
            <a:prstGeom prst="rect">
              <a:avLst/>
            </a:prstGeom>
            <a:solidFill>
              <a:schemeClr val="accent1"/>
            </a:solidFill>
            <a:ln w="9525" algn="ctr">
              <a:solidFill>
                <a:srgbClr val="FFFF00"/>
              </a:solidFill>
              <a:miter lim="800000"/>
              <a:headEnd/>
              <a:tailEnd/>
            </a:ln>
            <a:effectLst/>
          </p:spPr>
          <p:txBody>
            <a:bodyPr/>
            <a:lstStyle/>
            <a:p>
              <a:pPr algn="l"/>
              <a:r>
                <a:rPr lang="en-US" sz="1200">
                  <a:solidFill>
                    <a:schemeClr val="bg1"/>
                  </a:solidFill>
                  <a:latin typeface="Times New Roman" pitchFamily="18" charset="0"/>
                </a:rPr>
                <a:t>Báo cáo hạch toán GL giao dịch tiền vay </a:t>
              </a:r>
            </a:p>
            <a:p>
              <a:pPr algn="l"/>
              <a:endParaRPr lang="en-US" sz="1200">
                <a:solidFill>
                  <a:schemeClr val="bg1"/>
                </a:solidFill>
                <a:latin typeface="Times New Roman" pitchFamily="18" charset="0"/>
              </a:endParaRPr>
            </a:p>
            <a:p>
              <a:pPr algn="l"/>
              <a:endParaRPr lang="en-US" sz="1200">
                <a:solidFill>
                  <a:schemeClr val="bg1"/>
                </a:solidFill>
                <a:latin typeface="Times New Roman" pitchFamily="18" charset="0"/>
              </a:endParaRPr>
            </a:p>
          </p:txBody>
        </p:sp>
        <p:sp>
          <p:nvSpPr>
            <p:cNvPr id="251913" name="Rectangle 9"/>
            <p:cNvSpPr>
              <a:spLocks noChangeArrowheads="1"/>
            </p:cNvSpPr>
            <p:nvPr/>
          </p:nvSpPr>
          <p:spPr bwMode="auto">
            <a:xfrm>
              <a:off x="1598" y="6654"/>
              <a:ext cx="3600" cy="720"/>
            </a:xfrm>
            <a:prstGeom prst="rect">
              <a:avLst/>
            </a:prstGeom>
            <a:solidFill>
              <a:schemeClr val="accent1"/>
            </a:solidFill>
            <a:ln w="9525" algn="ctr">
              <a:solidFill>
                <a:srgbClr val="FFFF00"/>
              </a:solidFill>
              <a:miter lim="800000"/>
              <a:headEnd/>
              <a:tailEnd/>
            </a:ln>
            <a:effectLst/>
          </p:spPr>
          <p:txBody>
            <a:bodyPr/>
            <a:lstStyle/>
            <a:p>
              <a:pPr algn="l"/>
              <a:r>
                <a:rPr lang="en-US" sz="1200">
                  <a:solidFill>
                    <a:schemeClr val="bg1"/>
                  </a:solidFill>
                  <a:latin typeface="Times New Roman" pitchFamily="18" charset="0"/>
                </a:rPr>
                <a:t>Báo cáo hạch toán GL giao dịch thanh toán </a:t>
              </a:r>
            </a:p>
            <a:p>
              <a:pPr algn="l"/>
              <a:endParaRPr lang="en-US" sz="1200">
                <a:solidFill>
                  <a:schemeClr val="bg1"/>
                </a:solidFill>
                <a:latin typeface="Times New Roman" pitchFamily="18" charset="0"/>
              </a:endParaRPr>
            </a:p>
          </p:txBody>
        </p:sp>
        <p:sp>
          <p:nvSpPr>
            <p:cNvPr id="251914" name="Rectangle 10"/>
            <p:cNvSpPr>
              <a:spLocks noChangeArrowheads="1"/>
            </p:cNvSpPr>
            <p:nvPr/>
          </p:nvSpPr>
          <p:spPr bwMode="auto">
            <a:xfrm>
              <a:off x="1598" y="7554"/>
              <a:ext cx="3600" cy="720"/>
            </a:xfrm>
            <a:prstGeom prst="rect">
              <a:avLst/>
            </a:prstGeom>
            <a:solidFill>
              <a:schemeClr val="accent1"/>
            </a:solidFill>
            <a:ln w="9525" algn="ctr">
              <a:solidFill>
                <a:srgbClr val="FFFF00"/>
              </a:solidFill>
              <a:miter lim="800000"/>
              <a:headEnd/>
              <a:tailEnd/>
            </a:ln>
            <a:effectLst/>
          </p:spPr>
          <p:txBody>
            <a:bodyPr/>
            <a:lstStyle/>
            <a:p>
              <a:pPr algn="l"/>
              <a:r>
                <a:rPr lang="en-US" sz="1200">
                  <a:solidFill>
                    <a:schemeClr val="bg1"/>
                  </a:solidFill>
                  <a:latin typeface="Times New Roman" pitchFamily="18" charset="0"/>
                </a:rPr>
                <a:t>Báo cáo hạch toán GL giao dịch tài trợ thương mại </a:t>
              </a:r>
            </a:p>
            <a:p>
              <a:pPr algn="l"/>
              <a:endParaRPr lang="en-US" sz="1200">
                <a:solidFill>
                  <a:schemeClr val="bg1"/>
                </a:solidFill>
                <a:latin typeface="Times New Roman" pitchFamily="18" charset="0"/>
              </a:endParaRPr>
            </a:p>
          </p:txBody>
        </p:sp>
        <p:sp>
          <p:nvSpPr>
            <p:cNvPr id="251915" name="Rectangle 11"/>
            <p:cNvSpPr>
              <a:spLocks noChangeArrowheads="1"/>
            </p:cNvSpPr>
            <p:nvPr/>
          </p:nvSpPr>
          <p:spPr bwMode="auto">
            <a:xfrm>
              <a:off x="1598" y="8474"/>
              <a:ext cx="3600" cy="720"/>
            </a:xfrm>
            <a:prstGeom prst="rect">
              <a:avLst/>
            </a:prstGeom>
            <a:solidFill>
              <a:schemeClr val="accent1"/>
            </a:solidFill>
            <a:ln w="9525" algn="ctr">
              <a:solidFill>
                <a:srgbClr val="FFFF00"/>
              </a:solidFill>
              <a:miter lim="800000"/>
              <a:headEnd/>
              <a:tailEnd/>
            </a:ln>
            <a:effectLst/>
          </p:spPr>
          <p:txBody>
            <a:bodyPr/>
            <a:lstStyle/>
            <a:p>
              <a:pPr algn="l"/>
              <a:r>
                <a:rPr lang="en-US" sz="1200">
                  <a:solidFill>
                    <a:schemeClr val="bg1"/>
                  </a:solidFill>
                  <a:latin typeface="Times New Roman" pitchFamily="18" charset="0"/>
                </a:rPr>
                <a:t>Báo cáo hạch toán GL giao dịch Kinh doanh tiền tệ </a:t>
              </a:r>
            </a:p>
            <a:p>
              <a:pPr algn="l"/>
              <a:endParaRPr lang="en-US" sz="1200">
                <a:solidFill>
                  <a:schemeClr val="bg1"/>
                </a:solidFill>
                <a:latin typeface="Times New Roman" pitchFamily="18" charset="0"/>
              </a:endParaRPr>
            </a:p>
            <a:p>
              <a:pPr algn="l"/>
              <a:endParaRPr lang="en-US" sz="1200">
                <a:solidFill>
                  <a:schemeClr val="bg1"/>
                </a:solidFill>
                <a:latin typeface="Times New Roman" pitchFamily="18" charset="0"/>
              </a:endParaRPr>
            </a:p>
          </p:txBody>
        </p:sp>
        <p:sp>
          <p:nvSpPr>
            <p:cNvPr id="251916" name="Rectangle 12"/>
            <p:cNvSpPr>
              <a:spLocks noChangeArrowheads="1"/>
            </p:cNvSpPr>
            <p:nvPr/>
          </p:nvSpPr>
          <p:spPr bwMode="auto">
            <a:xfrm>
              <a:off x="1598" y="9414"/>
              <a:ext cx="3600" cy="720"/>
            </a:xfrm>
            <a:prstGeom prst="rect">
              <a:avLst/>
            </a:prstGeom>
            <a:solidFill>
              <a:schemeClr val="accent1"/>
            </a:solidFill>
            <a:ln w="9525" algn="ctr">
              <a:solidFill>
                <a:srgbClr val="FFFF00"/>
              </a:solidFill>
              <a:miter lim="800000"/>
              <a:headEnd/>
              <a:tailEnd/>
            </a:ln>
            <a:effectLst/>
          </p:spPr>
          <p:txBody>
            <a:bodyPr/>
            <a:lstStyle/>
            <a:p>
              <a:pPr algn="l"/>
              <a:r>
                <a:rPr lang="en-US" sz="1200">
                  <a:solidFill>
                    <a:schemeClr val="bg1"/>
                  </a:solidFill>
                  <a:latin typeface="Times New Roman" pitchFamily="18" charset="0"/>
                </a:rPr>
                <a:t>Các giao dịch khác từ hệ thống</a:t>
              </a:r>
            </a:p>
            <a:p>
              <a:pPr algn="l"/>
              <a:endParaRPr lang="en-US" sz="1200">
                <a:solidFill>
                  <a:schemeClr val="bg1"/>
                </a:solidFill>
                <a:latin typeface="Times New Roman" pitchFamily="18" charset="0"/>
              </a:endParaRPr>
            </a:p>
          </p:txBody>
        </p:sp>
        <p:sp>
          <p:nvSpPr>
            <p:cNvPr id="251917" name="Rectangle 13"/>
            <p:cNvSpPr>
              <a:spLocks noChangeArrowheads="1"/>
            </p:cNvSpPr>
            <p:nvPr/>
          </p:nvSpPr>
          <p:spPr bwMode="auto">
            <a:xfrm>
              <a:off x="6858" y="3111"/>
              <a:ext cx="4140" cy="7020"/>
            </a:xfrm>
            <a:prstGeom prst="rect">
              <a:avLst/>
            </a:prstGeom>
            <a:solidFill>
              <a:schemeClr val="accent1"/>
            </a:solidFill>
            <a:ln w="9525">
              <a:solidFill>
                <a:srgbClr val="000000"/>
              </a:solidFill>
              <a:miter lim="800000"/>
              <a:headEnd/>
              <a:tailEnd/>
            </a:ln>
          </p:spPr>
          <p:txBody>
            <a:bodyPr/>
            <a:lstStyle/>
            <a:p>
              <a:endParaRPr lang="en-US"/>
            </a:p>
          </p:txBody>
        </p:sp>
        <p:sp>
          <p:nvSpPr>
            <p:cNvPr id="251918" name="Rectangle 14"/>
            <p:cNvSpPr>
              <a:spLocks noChangeArrowheads="1"/>
            </p:cNvSpPr>
            <p:nvPr/>
          </p:nvSpPr>
          <p:spPr bwMode="auto">
            <a:xfrm>
              <a:off x="7538" y="3834"/>
              <a:ext cx="2880" cy="720"/>
            </a:xfrm>
            <a:prstGeom prst="rect">
              <a:avLst/>
            </a:prstGeom>
            <a:solidFill>
              <a:srgbClr val="FFFFFF"/>
            </a:solidFill>
            <a:ln w="9525">
              <a:solidFill>
                <a:srgbClr val="000000"/>
              </a:solidFill>
              <a:miter lim="800000"/>
              <a:headEnd/>
              <a:tailEnd/>
            </a:ln>
          </p:spPr>
          <p:txBody>
            <a:bodyPr/>
            <a:lstStyle/>
            <a:p>
              <a:r>
                <a:rPr lang="en-US" sz="1200">
                  <a:solidFill>
                    <a:schemeClr val="bg1"/>
                  </a:solidFill>
                </a:rPr>
                <a:t>Sổ tài khoản kế toán tổng hợp </a:t>
              </a:r>
              <a:endParaRPr lang="en-US">
                <a:solidFill>
                  <a:schemeClr val="bg1"/>
                </a:solidFill>
              </a:endParaRPr>
            </a:p>
          </p:txBody>
        </p:sp>
        <p:sp>
          <p:nvSpPr>
            <p:cNvPr id="251919" name="Rectangle 15"/>
            <p:cNvSpPr>
              <a:spLocks noChangeArrowheads="1"/>
            </p:cNvSpPr>
            <p:nvPr/>
          </p:nvSpPr>
          <p:spPr bwMode="auto">
            <a:xfrm>
              <a:off x="7558" y="5314"/>
              <a:ext cx="2880" cy="720"/>
            </a:xfrm>
            <a:prstGeom prst="rect">
              <a:avLst/>
            </a:prstGeom>
            <a:solidFill>
              <a:srgbClr val="FFFFFF"/>
            </a:solidFill>
            <a:ln w="9525" algn="ctr">
              <a:solidFill>
                <a:srgbClr val="000000"/>
              </a:solidFill>
              <a:miter lim="800000"/>
              <a:headEnd/>
              <a:tailEnd/>
            </a:ln>
            <a:effectLst/>
          </p:spPr>
          <p:txBody>
            <a:bodyPr/>
            <a:lstStyle/>
            <a:p>
              <a:r>
                <a:rPr lang="en-US" sz="1200">
                  <a:solidFill>
                    <a:schemeClr val="bg1"/>
                  </a:solidFill>
                </a:rPr>
                <a:t>Sổ tài khoản kế toán tổng hợp</a:t>
              </a:r>
            </a:p>
          </p:txBody>
        </p:sp>
        <p:sp>
          <p:nvSpPr>
            <p:cNvPr id="251920" name="Rectangle 16"/>
            <p:cNvSpPr>
              <a:spLocks noChangeArrowheads="1"/>
            </p:cNvSpPr>
            <p:nvPr/>
          </p:nvSpPr>
          <p:spPr bwMode="auto">
            <a:xfrm>
              <a:off x="7558" y="6794"/>
              <a:ext cx="2880" cy="720"/>
            </a:xfrm>
            <a:prstGeom prst="rect">
              <a:avLst/>
            </a:prstGeom>
            <a:solidFill>
              <a:srgbClr val="FFFFFF"/>
            </a:solidFill>
            <a:ln w="9525" algn="ctr">
              <a:solidFill>
                <a:srgbClr val="000000"/>
              </a:solidFill>
              <a:miter lim="800000"/>
              <a:headEnd/>
              <a:tailEnd/>
            </a:ln>
            <a:effectLst/>
          </p:spPr>
          <p:txBody>
            <a:bodyPr/>
            <a:lstStyle/>
            <a:p>
              <a:r>
                <a:rPr lang="en-US" sz="1200">
                  <a:solidFill>
                    <a:schemeClr val="bg1"/>
                  </a:solidFill>
                </a:rPr>
                <a:t>Sổ tài khoản kế toán tổng hợp </a:t>
              </a:r>
            </a:p>
          </p:txBody>
        </p:sp>
        <p:sp>
          <p:nvSpPr>
            <p:cNvPr id="251921" name="Rectangle 17"/>
            <p:cNvSpPr>
              <a:spLocks noChangeArrowheads="1"/>
            </p:cNvSpPr>
            <p:nvPr/>
          </p:nvSpPr>
          <p:spPr bwMode="auto">
            <a:xfrm>
              <a:off x="7578" y="8314"/>
              <a:ext cx="2880" cy="720"/>
            </a:xfrm>
            <a:prstGeom prst="rect">
              <a:avLst/>
            </a:prstGeom>
            <a:solidFill>
              <a:srgbClr val="FFFFFF"/>
            </a:solidFill>
            <a:ln w="9525" algn="ctr">
              <a:solidFill>
                <a:srgbClr val="000000"/>
              </a:solidFill>
              <a:miter lim="800000"/>
              <a:headEnd/>
              <a:tailEnd/>
            </a:ln>
            <a:effectLst/>
          </p:spPr>
          <p:txBody>
            <a:bodyPr/>
            <a:lstStyle/>
            <a:p>
              <a:r>
                <a:rPr lang="en-US" sz="1200">
                  <a:solidFill>
                    <a:schemeClr val="bg1"/>
                  </a:solidFill>
                </a:rPr>
                <a:t>Báo cáo kế toán</a:t>
              </a:r>
            </a:p>
          </p:txBody>
        </p:sp>
        <p:sp>
          <p:nvSpPr>
            <p:cNvPr id="251922" name="AutoShape 18"/>
            <p:cNvSpPr>
              <a:spLocks noChangeArrowheads="1"/>
            </p:cNvSpPr>
            <p:nvPr/>
          </p:nvSpPr>
          <p:spPr bwMode="auto">
            <a:xfrm>
              <a:off x="5198" y="329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sp>
          <p:nvSpPr>
            <p:cNvPr id="251923" name="AutoShape 19"/>
            <p:cNvSpPr>
              <a:spLocks noChangeArrowheads="1"/>
            </p:cNvSpPr>
            <p:nvPr/>
          </p:nvSpPr>
          <p:spPr bwMode="auto">
            <a:xfrm>
              <a:off x="5198" y="419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sp>
          <p:nvSpPr>
            <p:cNvPr id="251924" name="AutoShape 20"/>
            <p:cNvSpPr>
              <a:spLocks noChangeArrowheads="1"/>
            </p:cNvSpPr>
            <p:nvPr/>
          </p:nvSpPr>
          <p:spPr bwMode="auto">
            <a:xfrm>
              <a:off x="5198" y="509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sp>
          <p:nvSpPr>
            <p:cNvPr id="251925" name="AutoShape 21"/>
            <p:cNvSpPr>
              <a:spLocks noChangeArrowheads="1"/>
            </p:cNvSpPr>
            <p:nvPr/>
          </p:nvSpPr>
          <p:spPr bwMode="auto">
            <a:xfrm>
              <a:off x="5198" y="599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sp>
          <p:nvSpPr>
            <p:cNvPr id="251926" name="AutoShape 22"/>
            <p:cNvSpPr>
              <a:spLocks noChangeArrowheads="1"/>
            </p:cNvSpPr>
            <p:nvPr/>
          </p:nvSpPr>
          <p:spPr bwMode="auto">
            <a:xfrm>
              <a:off x="5218" y="679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sp>
          <p:nvSpPr>
            <p:cNvPr id="251927" name="AutoShape 23"/>
            <p:cNvSpPr>
              <a:spLocks noChangeArrowheads="1"/>
            </p:cNvSpPr>
            <p:nvPr/>
          </p:nvSpPr>
          <p:spPr bwMode="auto">
            <a:xfrm>
              <a:off x="5218" y="771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sp>
          <p:nvSpPr>
            <p:cNvPr id="251928" name="AutoShape 24"/>
            <p:cNvSpPr>
              <a:spLocks noChangeArrowheads="1"/>
            </p:cNvSpPr>
            <p:nvPr/>
          </p:nvSpPr>
          <p:spPr bwMode="auto">
            <a:xfrm>
              <a:off x="5218" y="863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sp>
          <p:nvSpPr>
            <p:cNvPr id="251929" name="AutoShape 25"/>
            <p:cNvSpPr>
              <a:spLocks noChangeArrowheads="1"/>
            </p:cNvSpPr>
            <p:nvPr/>
          </p:nvSpPr>
          <p:spPr bwMode="auto">
            <a:xfrm>
              <a:off x="5218" y="9594"/>
              <a:ext cx="1620" cy="360"/>
            </a:xfrm>
            <a:prstGeom prst="leftRightArrow">
              <a:avLst>
                <a:gd name="adj1" fmla="val 50000"/>
                <a:gd name="adj2" fmla="val 90000"/>
              </a:avLst>
            </a:prstGeom>
            <a:solidFill>
              <a:srgbClr val="FFFFFF"/>
            </a:solidFill>
            <a:ln w="9525">
              <a:solidFill>
                <a:srgbClr val="000000"/>
              </a:solidFill>
              <a:miter lim="800000"/>
              <a:headEnd/>
              <a:tailEnd/>
            </a:ln>
          </p:spPr>
          <p:txBody>
            <a:bodyPr/>
            <a:lstStyle/>
            <a:p>
              <a:endParaRPr lang="en-US"/>
            </a:p>
          </p:txBody>
        </p:sp>
      </p:grpSp>
      <p:sp>
        <p:nvSpPr>
          <p:cNvPr id="251932" name="AutoShape 28">
            <a:hlinkClick r:id="rId3" action="ppaction://hlinkfile"/>
          </p:cNvPr>
          <p:cNvSpPr>
            <a:spLocks noChangeArrowheads="1"/>
          </p:cNvSpPr>
          <p:nvPr/>
        </p:nvSpPr>
        <p:spPr bwMode="auto">
          <a:xfrm>
            <a:off x="8534400" y="6324600"/>
            <a:ext cx="381000" cy="533400"/>
          </a:xfrm>
          <a:prstGeom prst="rightArrow">
            <a:avLst>
              <a:gd name="adj1" fmla="val 50000"/>
              <a:gd name="adj2" fmla="val 25000"/>
            </a:avLst>
          </a:prstGeom>
          <a:solidFill>
            <a:schemeClr val="accent1"/>
          </a:solidFill>
          <a:ln w="9525" algn="ctr">
            <a:solidFill>
              <a:schemeClr val="tx1"/>
            </a:solidFill>
            <a:prstDash val="sysDot"/>
            <a:miter lim="800000"/>
            <a:headEnd/>
            <a:tailEnd/>
          </a:ln>
          <a:effectLst/>
        </p:spPr>
        <p:txBody>
          <a:bodyPr wrap="none" anchor="ctr"/>
          <a:lstStyle/>
          <a:p>
            <a:endParaRPr lang="en-US"/>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60337EE-8804-4436-BF5D-6E5A8897987D}" type="slidenum">
              <a:rPr lang="en-US"/>
              <a:pPr/>
              <a:t>61</a:t>
            </a:fld>
            <a:endParaRPr lang="en-US"/>
          </a:p>
        </p:txBody>
      </p:sp>
      <p:sp>
        <p:nvSpPr>
          <p:cNvPr id="270338" name="Rectangle 2"/>
          <p:cNvSpPr>
            <a:spLocks noGrp="1" noChangeArrowheads="1"/>
          </p:cNvSpPr>
          <p:nvPr>
            <p:ph type="title"/>
          </p:nvPr>
        </p:nvSpPr>
        <p:spPr>
          <a:xfrm>
            <a:off x="685800" y="0"/>
            <a:ext cx="8077200" cy="1355725"/>
          </a:xfrm>
        </p:spPr>
        <p:txBody>
          <a:bodyPr>
            <a:normAutofit/>
          </a:bodyPr>
          <a:lstStyle/>
          <a:p>
            <a:r>
              <a:rPr lang="vi-VN" sz="2800" dirty="0" smtClean="0"/>
              <a:t>Tổ chức bộ máy kế toán tại chi nhánh ngân hàng (tại đơn vị kế toán cơ sở: phòng kế toán)</a:t>
            </a:r>
            <a:r>
              <a:rPr lang="en-US" sz="2800" dirty="0" smtClean="0"/>
              <a:t> </a:t>
            </a:r>
            <a:endParaRPr lang="en-US" sz="3200" dirty="0"/>
          </a:p>
        </p:txBody>
      </p:sp>
      <p:sp>
        <p:nvSpPr>
          <p:cNvPr id="270339" name="Rectangle 3"/>
          <p:cNvSpPr>
            <a:spLocks noGrp="1" noChangeArrowheads="1"/>
          </p:cNvSpPr>
          <p:nvPr>
            <p:ph type="body" idx="1"/>
          </p:nvPr>
        </p:nvSpPr>
        <p:spPr>
          <a:xfrm>
            <a:off x="1066800" y="2438400"/>
            <a:ext cx="7924800" cy="3124200"/>
          </a:xfrm>
        </p:spPr>
        <p:txBody>
          <a:bodyPr/>
          <a:lstStyle/>
          <a:p>
            <a:r>
              <a:rPr lang="vi-VN" dirty="0" smtClean="0">
                <a:latin typeface="Arial" pitchFamily="34" charset="0"/>
                <a:cs typeface="Arial" pitchFamily="34" charset="0"/>
              </a:rPr>
              <a:t>Tổ chức lao động kế toán</a:t>
            </a:r>
          </a:p>
          <a:p>
            <a:r>
              <a:rPr lang="pt-BR" dirty="0" smtClean="0">
                <a:latin typeface="Arial" pitchFamily="34" charset="0"/>
                <a:cs typeface="Arial" pitchFamily="34" charset="0"/>
              </a:rPr>
              <a:t>Mô hình bố trí theo mảng nghiệp vụ, khách hàng giao dịch “nhiều cửa”</a:t>
            </a:r>
          </a:p>
          <a:p>
            <a:r>
              <a:rPr lang="pt-BR" dirty="0" smtClean="0">
                <a:latin typeface="Arial" pitchFamily="34" charset="0"/>
                <a:cs typeface="Arial" pitchFamily="34" charset="0"/>
              </a:rPr>
              <a:t>Mô hình giao dịch “một cửa”</a:t>
            </a:r>
            <a:endParaRPr lang="en-US" dirty="0" smtClean="0">
              <a:latin typeface="Arial" pitchFamily="34" charset="0"/>
              <a:cs typeface="Arial" pitchFamily="34" charset="0"/>
            </a:endParaRPr>
          </a:p>
          <a:p>
            <a:pPr>
              <a:buNone/>
            </a:pPr>
            <a:endParaRPr lang="en-US" dirty="0" smtClean="0"/>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2914BD5-BF0E-471F-8E5F-903CA308C7EF}" type="slidenum">
              <a:rPr lang="en-US"/>
              <a:pPr/>
              <a:t>62</a:t>
            </a:fld>
            <a:endParaRPr lang="en-US"/>
          </a:p>
        </p:txBody>
      </p:sp>
      <p:sp>
        <p:nvSpPr>
          <p:cNvPr id="351234" name="Rectangle 2"/>
          <p:cNvSpPr>
            <a:spLocks noGrp="1" noChangeArrowheads="1"/>
          </p:cNvSpPr>
          <p:nvPr>
            <p:ph type="title"/>
          </p:nvPr>
        </p:nvSpPr>
        <p:spPr>
          <a:xfrm>
            <a:off x="762000" y="304800"/>
            <a:ext cx="8077200" cy="1050925"/>
          </a:xfrm>
        </p:spPr>
        <p:txBody>
          <a:bodyPr>
            <a:normAutofit fontScale="90000"/>
          </a:bodyPr>
          <a:lstStyle/>
          <a:p>
            <a:r>
              <a:rPr lang="en-US" sz="4000" dirty="0" err="1" smtClean="0"/>
              <a:t>Tổ</a:t>
            </a:r>
            <a:r>
              <a:rPr lang="en-US" sz="4000" dirty="0" smtClean="0"/>
              <a:t> </a:t>
            </a:r>
            <a:r>
              <a:rPr lang="en-US" sz="4000" dirty="0" err="1" smtClean="0"/>
              <a:t>chức</a:t>
            </a:r>
            <a:r>
              <a:rPr lang="en-US" sz="4000" dirty="0" smtClean="0"/>
              <a:t> </a:t>
            </a:r>
            <a:r>
              <a:rPr lang="en-US" sz="4000" dirty="0" err="1" smtClean="0"/>
              <a:t>khoa</a:t>
            </a:r>
            <a:r>
              <a:rPr lang="en-US" sz="4000" dirty="0" smtClean="0"/>
              <a:t> </a:t>
            </a:r>
            <a:r>
              <a:rPr lang="en-US" sz="4000" dirty="0" err="1" smtClean="0"/>
              <a:t>học</a:t>
            </a:r>
            <a:r>
              <a:rPr lang="en-US" sz="4000" dirty="0" smtClean="0"/>
              <a:t> </a:t>
            </a:r>
            <a:r>
              <a:rPr lang="en-US" sz="4000" dirty="0" err="1" smtClean="0"/>
              <a:t>lao</a:t>
            </a:r>
            <a:r>
              <a:rPr lang="en-US" sz="4000" dirty="0" smtClean="0"/>
              <a:t> </a:t>
            </a:r>
            <a:r>
              <a:rPr lang="en-US" sz="4000" dirty="0" err="1" smtClean="0"/>
              <a:t>động</a:t>
            </a:r>
            <a:r>
              <a:rPr lang="en-US" sz="4000" dirty="0" smtClean="0"/>
              <a:t> </a:t>
            </a:r>
            <a:r>
              <a:rPr lang="en-US" sz="4000" dirty="0" err="1" smtClean="0"/>
              <a:t>kế</a:t>
            </a:r>
            <a:r>
              <a:rPr lang="en-US" sz="4000" dirty="0" smtClean="0"/>
              <a:t> </a:t>
            </a:r>
            <a:r>
              <a:rPr lang="en-US" sz="4000" dirty="0" err="1" smtClean="0"/>
              <a:t>toán</a:t>
            </a:r>
            <a:endParaRPr lang="en-US" dirty="0"/>
          </a:p>
        </p:txBody>
      </p:sp>
      <p:sp>
        <p:nvSpPr>
          <p:cNvPr id="351235" name="Rectangle 3"/>
          <p:cNvSpPr>
            <a:spLocks noGrp="1" noChangeArrowheads="1"/>
          </p:cNvSpPr>
          <p:nvPr>
            <p:ph type="body" idx="1"/>
          </p:nvPr>
        </p:nvSpPr>
        <p:spPr>
          <a:xfrm>
            <a:off x="1066800" y="1828800"/>
            <a:ext cx="7848600" cy="4572000"/>
          </a:xfrm>
        </p:spPr>
        <p:txBody>
          <a:bodyPr>
            <a:normAutofit fontScale="92500"/>
          </a:bodyPr>
          <a:lstStyle/>
          <a:p>
            <a:r>
              <a:rPr lang="en-US" sz="2800" dirty="0">
                <a:latin typeface="Arial" pitchFamily="34" charset="0"/>
                <a:cs typeface="Arial" pitchFamily="34" charset="0"/>
              </a:rPr>
              <a:t> </a:t>
            </a:r>
            <a:r>
              <a:rPr lang="vi-VN" sz="2800" dirty="0" smtClean="0">
                <a:latin typeface="Arial" pitchFamily="34" charset="0"/>
                <a:cs typeface="Arial" pitchFamily="34" charset="0"/>
              </a:rPr>
              <a:t>Nội dung tổ chức lao động kế toán: </a:t>
            </a:r>
          </a:p>
          <a:p>
            <a:pPr>
              <a:buNone/>
            </a:pPr>
            <a:r>
              <a:rPr lang="vi-VN" sz="2800" dirty="0" smtClean="0">
                <a:latin typeface="Arial" pitchFamily="34" charset="0"/>
                <a:cs typeface="Arial" pitchFamily="34" charset="0"/>
              </a:rPr>
              <a:t>	+ Quyết định số lượng lao động kế toán sử dụng;</a:t>
            </a:r>
          </a:p>
          <a:p>
            <a:pPr>
              <a:buNone/>
            </a:pPr>
            <a:r>
              <a:rPr lang="vi-VN" sz="2800" dirty="0" smtClean="0">
                <a:latin typeface="Arial" pitchFamily="34" charset="0"/>
                <a:cs typeface="Arial" pitchFamily="34" charset="0"/>
              </a:rPr>
              <a:t>	+ Sắp xếp hợp lý lao động kế toán theo yêu cầu quản lý nghiệp vụ và theo năng lực sở trường.</a:t>
            </a:r>
          </a:p>
          <a:p>
            <a:pPr>
              <a:buNone/>
            </a:pPr>
            <a:r>
              <a:rPr lang="vi-VN" sz="2800" dirty="0" smtClean="0">
                <a:latin typeface="Arial" pitchFamily="34" charset="0"/>
                <a:cs typeface="Arial" pitchFamily="34" charset="0"/>
              </a:rPr>
              <a:t>	+ Xác định rõ chức năng, nhiệm vụ của từng cán bộ kế toán; từng bộ phận</a:t>
            </a:r>
          </a:p>
          <a:p>
            <a:pPr>
              <a:buNone/>
            </a:pPr>
            <a:r>
              <a:rPr lang="vi-VN" sz="2800" dirty="0" smtClean="0">
                <a:latin typeface="Arial" pitchFamily="34" charset="0"/>
                <a:cs typeface="Arial" pitchFamily="34" charset="0"/>
              </a:rPr>
              <a:t>  Nguyên tắc tổ chức lao động kế toán</a:t>
            </a:r>
          </a:p>
          <a:p>
            <a:pPr>
              <a:buNone/>
            </a:pPr>
            <a:r>
              <a:rPr lang="en-US" sz="2800" dirty="0" smtClean="0">
                <a:latin typeface="Arial" pitchFamily="34" charset="0"/>
                <a:cs typeface="Arial" pitchFamily="34" charset="0"/>
              </a:rPr>
              <a:t>	+ </a:t>
            </a:r>
            <a:r>
              <a:rPr lang="en-US" sz="2800" dirty="0" err="1" smtClean="0">
                <a:latin typeface="Arial" pitchFamily="34" charset="0"/>
                <a:cs typeface="Arial" pitchFamily="34" charset="0"/>
              </a:rPr>
              <a:t>Nguyên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tắc</a:t>
            </a:r>
            <a:r>
              <a:rPr lang="en-US" sz="2800" dirty="0" smtClean="0">
                <a:latin typeface="Arial" pitchFamily="34" charset="0"/>
                <a:cs typeface="Arial" pitchFamily="34" charset="0"/>
              </a:rPr>
              <a:t> an </a:t>
            </a:r>
            <a:r>
              <a:rPr lang="en-US" sz="2800" dirty="0" err="1" smtClean="0">
                <a:latin typeface="Arial" pitchFamily="34" charset="0"/>
                <a:cs typeface="Arial" pitchFamily="34" charset="0"/>
              </a:rPr>
              <a:t>toàn</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tài</a:t>
            </a:r>
            <a:r>
              <a:rPr lang="en-US" sz="2800" dirty="0" smtClean="0">
                <a:latin typeface="Arial" pitchFamily="34" charset="0"/>
                <a:cs typeface="Arial" pitchFamily="34" charset="0"/>
              </a:rPr>
              <a:t> </a:t>
            </a:r>
            <a:r>
              <a:rPr lang="en-US" sz="2800" dirty="0" err="1" smtClean="0">
                <a:latin typeface="Arial" pitchFamily="34" charset="0"/>
                <a:cs typeface="Arial" pitchFamily="34" charset="0"/>
              </a:rPr>
              <a:t>sản</a:t>
            </a:r>
            <a:endParaRPr lang="en-US" sz="2800" dirty="0" smtClean="0">
              <a:latin typeface="Arial" pitchFamily="34" charset="0"/>
              <a:cs typeface="Arial" pitchFamily="34" charset="0"/>
            </a:endParaRPr>
          </a:p>
          <a:p>
            <a:pPr>
              <a:buNone/>
            </a:pPr>
            <a:r>
              <a:rPr lang="vi-VN" sz="2800" dirty="0" smtClean="0">
                <a:latin typeface="Arial" pitchFamily="34" charset="0"/>
                <a:cs typeface="Arial" pitchFamily="34" charset="0"/>
              </a:rPr>
              <a:t>	+ Nguyên tắc kiểm soát nội bộ: Nguyên tắc phân tách chức năng; kiểm soát kép...</a:t>
            </a:r>
          </a:p>
          <a:p>
            <a:pPr>
              <a:buNone/>
            </a:pPr>
            <a:r>
              <a:rPr lang="vi-VN" sz="2800" dirty="0" smtClean="0">
                <a:latin typeface="Arial" pitchFamily="34" charset="0"/>
                <a:cs typeface="Arial" pitchFamily="34" charset="0"/>
              </a:rPr>
              <a:t>	+ Nguyên tắc bố trí Kế toán trưởng.</a:t>
            </a:r>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74625710-A36C-47F7-B998-4B781B21BB9C}" type="slidenum">
              <a:rPr lang="en-US"/>
              <a:pPr/>
              <a:t>63</a:t>
            </a:fld>
            <a:endParaRPr lang="en-US"/>
          </a:p>
        </p:txBody>
      </p:sp>
      <p:sp>
        <p:nvSpPr>
          <p:cNvPr id="272386" name="Rectangle 2"/>
          <p:cNvSpPr>
            <a:spLocks noGrp="1" noChangeArrowheads="1"/>
          </p:cNvSpPr>
          <p:nvPr>
            <p:ph type="title"/>
          </p:nvPr>
        </p:nvSpPr>
        <p:spPr>
          <a:xfrm>
            <a:off x="685800" y="381000"/>
            <a:ext cx="8077200" cy="990600"/>
          </a:xfrm>
        </p:spPr>
        <p:txBody>
          <a:bodyPr/>
          <a:lstStyle/>
          <a:p>
            <a:r>
              <a:rPr lang="pt-BR" sz="4000" dirty="0">
                <a:latin typeface="Arial" pitchFamily="34" charset="0"/>
                <a:cs typeface="Arial" pitchFamily="34" charset="0"/>
              </a:rPr>
              <a:t>Mô hình giao dịch “nhiều cửa”</a:t>
            </a:r>
            <a:endParaRPr lang="en-US" sz="4000" dirty="0">
              <a:latin typeface="Arial" pitchFamily="34" charset="0"/>
              <a:cs typeface="Arial" pitchFamily="34" charset="0"/>
            </a:endParaRPr>
          </a:p>
        </p:txBody>
      </p:sp>
      <p:sp>
        <p:nvSpPr>
          <p:cNvPr id="272387" name="Rectangle 3"/>
          <p:cNvSpPr>
            <a:spLocks noGrp="1" noChangeArrowheads="1"/>
          </p:cNvSpPr>
          <p:nvPr>
            <p:ph type="body" idx="1"/>
          </p:nvPr>
        </p:nvSpPr>
        <p:spPr>
          <a:xfrm>
            <a:off x="1066800" y="2362200"/>
            <a:ext cx="7924800" cy="3962400"/>
          </a:xfrm>
        </p:spPr>
        <p:txBody>
          <a:bodyPr/>
          <a:lstStyle/>
          <a:p>
            <a:r>
              <a:rPr lang="vi-VN" dirty="0" smtClean="0">
                <a:latin typeface="Arial" pitchFamily="34" charset="0"/>
                <a:cs typeface="Arial" pitchFamily="34" charset="0"/>
              </a:rPr>
              <a:t>Là mô hình tổ chức truyền thống của các ngân hàng, đặc biệt trong điều kiện trình độ ứng dụng công nghệ tin học trong công tác kế toán còn thấp.</a:t>
            </a:r>
          </a:p>
          <a:p>
            <a:r>
              <a:rPr lang="en-US" dirty="0" smtClean="0">
                <a:latin typeface="Arial" pitchFamily="34" charset="0"/>
                <a:cs typeface="Arial" pitchFamily="34" charset="0"/>
              </a:rPr>
              <a:t>Ư</a:t>
            </a:r>
            <a:r>
              <a:rPr lang="vi-VN" dirty="0" smtClean="0">
                <a:latin typeface="Arial" pitchFamily="34" charset="0"/>
                <a:cs typeface="Arial" pitchFamily="34" charset="0"/>
              </a:rPr>
              <a:t>u </a:t>
            </a:r>
            <a:r>
              <a:rPr lang="vi-VN" dirty="0" smtClean="0">
                <a:latin typeface="Arial" pitchFamily="34" charset="0"/>
                <a:cs typeface="Arial" pitchFamily="34" charset="0"/>
              </a:rPr>
              <a:t>điểm</a:t>
            </a:r>
          </a:p>
          <a:p>
            <a:r>
              <a:rPr lang="vi-VN" dirty="0" smtClean="0">
                <a:latin typeface="Arial" pitchFamily="34" charset="0"/>
                <a:cs typeface="Arial" pitchFamily="34" charset="0"/>
              </a:rPr>
              <a:t>Nhược điểm</a:t>
            </a:r>
            <a:endParaRPr lang="en-US" dirty="0" smtClean="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 name="Slide Number Placeholder 5"/>
          <p:cNvSpPr>
            <a:spLocks noGrp="1"/>
          </p:cNvSpPr>
          <p:nvPr>
            <p:ph type="sldNum" sz="quarter" idx="12"/>
          </p:nvPr>
        </p:nvSpPr>
        <p:spPr/>
        <p:txBody>
          <a:bodyPr/>
          <a:lstStyle/>
          <a:p>
            <a:fld id="{47CDC80E-4B6F-48BF-A6F9-7CA67FA6DAE1}" type="slidenum">
              <a:rPr lang="en-US"/>
              <a:pPr/>
              <a:t>64</a:t>
            </a:fld>
            <a:endParaRPr lang="en-US"/>
          </a:p>
        </p:txBody>
      </p:sp>
      <p:sp>
        <p:nvSpPr>
          <p:cNvPr id="277506" name="Rectangle 2"/>
          <p:cNvSpPr>
            <a:spLocks noGrp="1" noChangeArrowheads="1"/>
          </p:cNvSpPr>
          <p:nvPr>
            <p:ph type="title"/>
          </p:nvPr>
        </p:nvSpPr>
        <p:spPr/>
        <p:txBody>
          <a:bodyPr/>
          <a:lstStyle/>
          <a:p>
            <a:r>
              <a:rPr lang="pt-BR" dirty="0">
                <a:latin typeface="Rockwell "/>
              </a:rPr>
              <a:t>Mô hình giao dịch “nhiều cửa”</a:t>
            </a:r>
            <a:endParaRPr lang="en-US" dirty="0">
              <a:latin typeface="Rockwell "/>
            </a:endParaRPr>
          </a:p>
        </p:txBody>
      </p:sp>
      <p:sp>
        <p:nvSpPr>
          <p:cNvPr id="277541" name="AutoShape 37"/>
          <p:cNvSpPr>
            <a:spLocks noChangeAspect="1" noChangeArrowheads="1"/>
          </p:cNvSpPr>
          <p:nvPr/>
        </p:nvSpPr>
        <p:spPr bwMode="auto">
          <a:xfrm>
            <a:off x="457200" y="1524000"/>
            <a:ext cx="7493000" cy="4686300"/>
          </a:xfrm>
          <a:prstGeom prst="rect">
            <a:avLst/>
          </a:prstGeom>
          <a:solidFill>
            <a:schemeClr val="accent1"/>
          </a:solidFill>
          <a:ln w="9525" algn="ctr">
            <a:noFill/>
            <a:miter lim="800000"/>
            <a:headEnd/>
            <a:tailEnd/>
          </a:ln>
          <a:effectLst/>
        </p:spPr>
        <p:txBody>
          <a:bodyPr lIns="63094" tIns="31547" rIns="63094" bIns="31547"/>
          <a:lstStyle/>
          <a:p>
            <a:endParaRPr lang="en-US"/>
          </a:p>
        </p:txBody>
      </p:sp>
      <p:sp>
        <p:nvSpPr>
          <p:cNvPr id="277543" name="Line 39"/>
          <p:cNvSpPr>
            <a:spLocks noChangeShapeType="1"/>
          </p:cNvSpPr>
          <p:nvPr/>
        </p:nvSpPr>
        <p:spPr bwMode="auto">
          <a:xfrm>
            <a:off x="1447800" y="3200400"/>
            <a:ext cx="6865938" cy="0"/>
          </a:xfrm>
          <a:prstGeom prst="line">
            <a:avLst/>
          </a:prstGeom>
          <a:noFill/>
          <a:ln w="9525" cap="rnd">
            <a:solidFill>
              <a:srgbClr val="000000"/>
            </a:solidFill>
            <a:prstDash val="sysDot"/>
            <a:round/>
            <a:headEnd/>
            <a:tailEnd/>
          </a:ln>
        </p:spPr>
        <p:txBody>
          <a:bodyPr/>
          <a:lstStyle/>
          <a:p>
            <a:endParaRPr lang="en-US"/>
          </a:p>
        </p:txBody>
      </p:sp>
      <p:sp>
        <p:nvSpPr>
          <p:cNvPr id="277545" name="Line 41"/>
          <p:cNvSpPr>
            <a:spLocks noChangeShapeType="1"/>
          </p:cNvSpPr>
          <p:nvPr/>
        </p:nvSpPr>
        <p:spPr bwMode="auto">
          <a:xfrm>
            <a:off x="5414963" y="3273425"/>
            <a:ext cx="0" cy="2152650"/>
          </a:xfrm>
          <a:prstGeom prst="line">
            <a:avLst/>
          </a:prstGeom>
          <a:noFill/>
          <a:ln w="9525" cap="rnd">
            <a:solidFill>
              <a:srgbClr val="000000"/>
            </a:solidFill>
            <a:prstDash val="sysDot"/>
            <a:round/>
            <a:headEnd/>
            <a:tailEnd/>
          </a:ln>
        </p:spPr>
        <p:txBody>
          <a:bodyPr/>
          <a:lstStyle/>
          <a:p>
            <a:endParaRPr lang="en-US"/>
          </a:p>
        </p:txBody>
      </p:sp>
      <p:sp>
        <p:nvSpPr>
          <p:cNvPr id="277546" name="Text Box 42"/>
          <p:cNvSpPr txBox="1">
            <a:spLocks noChangeArrowheads="1"/>
          </p:cNvSpPr>
          <p:nvPr/>
        </p:nvSpPr>
        <p:spPr bwMode="auto">
          <a:xfrm>
            <a:off x="2524125" y="2846388"/>
            <a:ext cx="1444625" cy="250825"/>
          </a:xfrm>
          <a:prstGeom prst="rect">
            <a:avLst/>
          </a:prstGeom>
          <a:solidFill>
            <a:schemeClr val="accent1"/>
          </a:solidFill>
          <a:ln w="9525" cap="rnd">
            <a:solidFill>
              <a:srgbClr val="000000"/>
            </a:solidFill>
            <a:prstDash val="sysDot"/>
            <a:miter lim="800000"/>
            <a:headEnd/>
            <a:tailEnd/>
          </a:ln>
        </p:spPr>
        <p:txBody>
          <a:bodyPr lIns="63094" tIns="31547" rIns="63094" bIns="31547"/>
          <a:lstStyle/>
          <a:p>
            <a:r>
              <a:rPr lang="en-US" sz="1200">
                <a:solidFill>
                  <a:srgbClr val="000000"/>
                </a:solidFill>
              </a:rPr>
              <a:t>Khách hàng</a:t>
            </a:r>
            <a:endParaRPr lang="en-US" sz="1200"/>
          </a:p>
        </p:txBody>
      </p:sp>
      <p:sp>
        <p:nvSpPr>
          <p:cNvPr id="277547" name="Text Box 43"/>
          <p:cNvSpPr txBox="1">
            <a:spLocks noChangeArrowheads="1"/>
          </p:cNvSpPr>
          <p:nvPr/>
        </p:nvSpPr>
        <p:spPr bwMode="auto">
          <a:xfrm>
            <a:off x="2819400" y="3733800"/>
            <a:ext cx="1093788" cy="430213"/>
          </a:xfrm>
          <a:prstGeom prst="rect">
            <a:avLst/>
          </a:prstGeom>
          <a:solidFill>
            <a:schemeClr val="accent1"/>
          </a:solidFill>
          <a:ln w="6350">
            <a:solidFill>
              <a:srgbClr val="000000"/>
            </a:solidFill>
            <a:miter lim="800000"/>
            <a:headEnd/>
            <a:tailEnd/>
          </a:ln>
        </p:spPr>
        <p:txBody>
          <a:bodyPr lIns="63094" tIns="31547" rIns="63094" bIns="31547"/>
          <a:lstStyle/>
          <a:p>
            <a:r>
              <a:rPr lang="en-US" sz="1200">
                <a:solidFill>
                  <a:srgbClr val="000000"/>
                </a:solidFill>
              </a:rPr>
              <a:t>Giao dịch viên ghi  nợ</a:t>
            </a:r>
            <a:endParaRPr lang="en-US" sz="1200"/>
          </a:p>
        </p:txBody>
      </p:sp>
      <p:sp>
        <p:nvSpPr>
          <p:cNvPr id="277548" name="Text Box 44"/>
          <p:cNvSpPr txBox="1">
            <a:spLocks noChangeArrowheads="1"/>
          </p:cNvSpPr>
          <p:nvPr/>
        </p:nvSpPr>
        <p:spPr bwMode="auto">
          <a:xfrm>
            <a:off x="1257300" y="3736975"/>
            <a:ext cx="938213" cy="438150"/>
          </a:xfrm>
          <a:prstGeom prst="rect">
            <a:avLst/>
          </a:prstGeom>
          <a:solidFill>
            <a:schemeClr val="accent1"/>
          </a:solidFill>
          <a:ln w="9525">
            <a:solidFill>
              <a:srgbClr val="000000"/>
            </a:solidFill>
            <a:miter lim="800000"/>
            <a:headEnd/>
            <a:tailEnd/>
          </a:ln>
        </p:spPr>
        <p:txBody>
          <a:bodyPr lIns="63094" tIns="31547" rIns="63094" bIns="31547">
            <a:spAutoFit/>
          </a:bodyPr>
          <a:lstStyle/>
          <a:p>
            <a:r>
              <a:rPr lang="en-US" sz="1200">
                <a:solidFill>
                  <a:srgbClr val="000000"/>
                </a:solidFill>
              </a:rPr>
              <a:t>Giao dịch viên ghi có</a:t>
            </a:r>
            <a:endParaRPr lang="en-US" sz="1200"/>
          </a:p>
        </p:txBody>
      </p:sp>
      <p:sp>
        <p:nvSpPr>
          <p:cNvPr id="277549" name="Text Box 45"/>
          <p:cNvSpPr txBox="1">
            <a:spLocks noChangeArrowheads="1"/>
          </p:cNvSpPr>
          <p:nvPr/>
        </p:nvSpPr>
        <p:spPr bwMode="auto">
          <a:xfrm>
            <a:off x="2813050" y="5238750"/>
            <a:ext cx="939800" cy="246063"/>
          </a:xfrm>
          <a:prstGeom prst="rect">
            <a:avLst/>
          </a:prstGeom>
          <a:solidFill>
            <a:schemeClr val="accent1"/>
          </a:solidFill>
          <a:ln w="6350" algn="ctr">
            <a:solidFill>
              <a:srgbClr val="000000"/>
            </a:solidFill>
            <a:miter lim="800000"/>
            <a:headEnd/>
            <a:tailEnd/>
          </a:ln>
          <a:effectLst/>
        </p:spPr>
        <p:txBody>
          <a:bodyPr lIns="63094" tIns="31547" rIns="63094" bIns="31547"/>
          <a:lstStyle/>
          <a:p>
            <a:r>
              <a:rPr lang="en-US" sz="1200">
                <a:solidFill>
                  <a:srgbClr val="000000"/>
                </a:solidFill>
              </a:rPr>
              <a:t>Kiểm soát</a:t>
            </a:r>
          </a:p>
        </p:txBody>
      </p:sp>
      <p:sp>
        <p:nvSpPr>
          <p:cNvPr id="277550" name="Text Box 46"/>
          <p:cNvSpPr txBox="1">
            <a:spLocks noChangeArrowheads="1"/>
          </p:cNvSpPr>
          <p:nvPr/>
        </p:nvSpPr>
        <p:spPr bwMode="auto">
          <a:xfrm>
            <a:off x="5775325" y="4097338"/>
            <a:ext cx="939800" cy="252412"/>
          </a:xfrm>
          <a:prstGeom prst="rect">
            <a:avLst/>
          </a:prstGeom>
          <a:solidFill>
            <a:schemeClr val="accent1"/>
          </a:solidFill>
          <a:ln w="9525" cap="rnd">
            <a:solidFill>
              <a:srgbClr val="000000"/>
            </a:solidFill>
            <a:prstDash val="sysDot"/>
            <a:miter lim="800000"/>
            <a:headEnd/>
            <a:tailEnd/>
          </a:ln>
        </p:spPr>
        <p:txBody>
          <a:bodyPr lIns="63094" tIns="31547" rIns="63094" bIns="31547"/>
          <a:lstStyle/>
          <a:p>
            <a:r>
              <a:rPr lang="en-US" sz="1200">
                <a:solidFill>
                  <a:srgbClr val="000000"/>
                </a:solidFill>
              </a:rPr>
              <a:t>Qũy chính</a:t>
            </a:r>
            <a:endParaRPr lang="en-US" sz="1200"/>
          </a:p>
        </p:txBody>
      </p:sp>
      <p:sp>
        <p:nvSpPr>
          <p:cNvPr id="277551" name="Line 47"/>
          <p:cNvSpPr>
            <a:spLocks noChangeShapeType="1"/>
          </p:cNvSpPr>
          <p:nvPr/>
        </p:nvSpPr>
        <p:spPr bwMode="auto">
          <a:xfrm>
            <a:off x="3200400" y="3111500"/>
            <a:ext cx="6350" cy="611188"/>
          </a:xfrm>
          <a:prstGeom prst="line">
            <a:avLst/>
          </a:prstGeom>
          <a:noFill/>
          <a:ln w="19050">
            <a:solidFill>
              <a:srgbClr val="0000FF"/>
            </a:solidFill>
            <a:round/>
            <a:headEnd/>
            <a:tailEnd type="triangle" w="med" len="med"/>
          </a:ln>
          <a:effectLst/>
        </p:spPr>
        <p:txBody>
          <a:bodyPr/>
          <a:lstStyle/>
          <a:p>
            <a:endParaRPr lang="en-US"/>
          </a:p>
        </p:txBody>
      </p:sp>
      <p:sp>
        <p:nvSpPr>
          <p:cNvPr id="277552" name="Line 48"/>
          <p:cNvSpPr>
            <a:spLocks noChangeShapeType="1"/>
          </p:cNvSpPr>
          <p:nvPr/>
        </p:nvSpPr>
        <p:spPr bwMode="auto">
          <a:xfrm flipH="1">
            <a:off x="3092450" y="4198938"/>
            <a:ext cx="7938" cy="1060450"/>
          </a:xfrm>
          <a:prstGeom prst="line">
            <a:avLst/>
          </a:prstGeom>
          <a:noFill/>
          <a:ln w="19050">
            <a:solidFill>
              <a:srgbClr val="0000FF"/>
            </a:solidFill>
            <a:round/>
            <a:headEnd/>
            <a:tailEnd type="triangle" w="med" len="med"/>
          </a:ln>
          <a:effectLst/>
        </p:spPr>
        <p:txBody>
          <a:bodyPr/>
          <a:lstStyle/>
          <a:p>
            <a:endParaRPr lang="en-US"/>
          </a:p>
        </p:txBody>
      </p:sp>
      <p:sp>
        <p:nvSpPr>
          <p:cNvPr id="277553" name="Text Box 49"/>
          <p:cNvSpPr txBox="1">
            <a:spLocks noChangeArrowheads="1"/>
          </p:cNvSpPr>
          <p:nvPr/>
        </p:nvSpPr>
        <p:spPr bwMode="auto">
          <a:xfrm>
            <a:off x="2667000" y="3276600"/>
            <a:ext cx="381000" cy="228600"/>
          </a:xfrm>
          <a:prstGeom prst="rect">
            <a:avLst/>
          </a:prstGeom>
          <a:solidFill>
            <a:schemeClr val="accent1"/>
          </a:solidFill>
          <a:ln w="9525">
            <a:noFill/>
            <a:miter lim="800000"/>
            <a:headEnd/>
            <a:tailEnd/>
          </a:ln>
        </p:spPr>
        <p:txBody>
          <a:bodyPr lIns="63094" tIns="31547" rIns="63094" bIns="31547"/>
          <a:lstStyle/>
          <a:p>
            <a:pPr algn="l"/>
            <a:r>
              <a:rPr lang="en-US" sz="1200">
                <a:solidFill>
                  <a:srgbClr val="000000"/>
                </a:solidFill>
              </a:rPr>
              <a:t>(1)</a:t>
            </a:r>
            <a:endParaRPr lang="en-US" sz="1200"/>
          </a:p>
        </p:txBody>
      </p:sp>
      <p:sp>
        <p:nvSpPr>
          <p:cNvPr id="277554" name="Text Box 50"/>
          <p:cNvSpPr txBox="1">
            <a:spLocks noChangeArrowheads="1"/>
          </p:cNvSpPr>
          <p:nvPr/>
        </p:nvSpPr>
        <p:spPr bwMode="auto">
          <a:xfrm>
            <a:off x="2362200" y="4419600"/>
            <a:ext cx="381000" cy="152400"/>
          </a:xfrm>
          <a:prstGeom prst="rect">
            <a:avLst/>
          </a:prstGeom>
          <a:solidFill>
            <a:schemeClr val="accent1"/>
          </a:solidFill>
          <a:ln w="9525" algn="ctr">
            <a:noFill/>
            <a:miter lim="800000"/>
            <a:headEnd/>
            <a:tailEnd/>
          </a:ln>
          <a:effectLst/>
        </p:spPr>
        <p:txBody>
          <a:bodyPr lIns="63094" tIns="31547" rIns="63094" bIns="31547"/>
          <a:lstStyle/>
          <a:p>
            <a:pPr algn="l"/>
            <a:r>
              <a:rPr lang="en-US" sz="1200">
                <a:solidFill>
                  <a:srgbClr val="000000"/>
                </a:solidFill>
              </a:rPr>
              <a:t>(2)</a:t>
            </a:r>
          </a:p>
        </p:txBody>
      </p:sp>
      <p:sp>
        <p:nvSpPr>
          <p:cNvPr id="277555" name="Text Box 51"/>
          <p:cNvSpPr txBox="1">
            <a:spLocks noChangeArrowheads="1"/>
          </p:cNvSpPr>
          <p:nvPr/>
        </p:nvSpPr>
        <p:spPr bwMode="auto">
          <a:xfrm>
            <a:off x="3462338" y="4429125"/>
            <a:ext cx="506412" cy="242888"/>
          </a:xfrm>
          <a:prstGeom prst="rect">
            <a:avLst/>
          </a:prstGeom>
          <a:solidFill>
            <a:schemeClr val="accent1"/>
          </a:solidFill>
          <a:ln w="9525" algn="ctr">
            <a:noFill/>
            <a:miter lim="800000"/>
            <a:headEnd/>
            <a:tailEnd/>
          </a:ln>
          <a:effectLst/>
        </p:spPr>
        <p:txBody>
          <a:bodyPr lIns="63094" tIns="31547" rIns="63094" bIns="31547"/>
          <a:lstStyle/>
          <a:p>
            <a:pPr algn="l"/>
            <a:r>
              <a:rPr lang="en-US" sz="1200">
                <a:solidFill>
                  <a:srgbClr val="000000"/>
                </a:solidFill>
              </a:rPr>
              <a:t>(3)</a:t>
            </a:r>
          </a:p>
        </p:txBody>
      </p:sp>
      <p:sp>
        <p:nvSpPr>
          <p:cNvPr id="277556" name="Text Box 52"/>
          <p:cNvSpPr txBox="1">
            <a:spLocks noChangeArrowheads="1"/>
          </p:cNvSpPr>
          <p:nvPr/>
        </p:nvSpPr>
        <p:spPr bwMode="auto">
          <a:xfrm>
            <a:off x="2306638" y="3608388"/>
            <a:ext cx="506412" cy="242887"/>
          </a:xfrm>
          <a:prstGeom prst="rect">
            <a:avLst/>
          </a:prstGeom>
          <a:solidFill>
            <a:schemeClr val="accent1"/>
          </a:solidFill>
          <a:ln w="9525" algn="ctr">
            <a:noFill/>
            <a:miter lim="800000"/>
            <a:headEnd/>
            <a:tailEnd/>
          </a:ln>
          <a:effectLst/>
        </p:spPr>
        <p:txBody>
          <a:bodyPr lIns="63094" tIns="31547" rIns="63094" bIns="31547"/>
          <a:lstStyle/>
          <a:p>
            <a:pPr algn="l"/>
            <a:r>
              <a:rPr lang="en-US" sz="1200">
                <a:solidFill>
                  <a:srgbClr val="000000"/>
                </a:solidFill>
              </a:rPr>
              <a:t>(4)</a:t>
            </a:r>
          </a:p>
        </p:txBody>
      </p:sp>
      <p:sp>
        <p:nvSpPr>
          <p:cNvPr id="277557" name="Text Box 53"/>
          <p:cNvSpPr txBox="1">
            <a:spLocks noChangeArrowheads="1"/>
          </p:cNvSpPr>
          <p:nvPr/>
        </p:nvSpPr>
        <p:spPr bwMode="auto">
          <a:xfrm>
            <a:off x="5632450" y="4545013"/>
            <a:ext cx="3511550" cy="2312987"/>
          </a:xfrm>
          <a:prstGeom prst="rect">
            <a:avLst/>
          </a:prstGeom>
          <a:solidFill>
            <a:schemeClr val="accent1"/>
          </a:solidFill>
          <a:ln w="9525">
            <a:noFill/>
            <a:miter lim="800000"/>
            <a:headEnd/>
            <a:tailEnd/>
          </a:ln>
        </p:spPr>
        <p:txBody>
          <a:bodyPr lIns="63094" tIns="31547" rIns="63094" bIns="31547"/>
          <a:lstStyle/>
          <a:p>
            <a:pPr marL="342900" indent="-342900" algn="just">
              <a:buClr>
                <a:srgbClr val="000000"/>
              </a:buClr>
              <a:buFont typeface="Times New Roman" pitchFamily="18" charset="0"/>
              <a:buAutoNum type="arabicPeriod"/>
            </a:pPr>
            <a:r>
              <a:rPr lang="en-US" sz="1200" dirty="0" err="1">
                <a:solidFill>
                  <a:schemeClr val="bg2"/>
                </a:solidFill>
                <a:latin typeface=".VnTime" pitchFamily="34" charset="0"/>
              </a:rPr>
              <a:t>Kh¸ch</a:t>
            </a:r>
            <a:r>
              <a:rPr lang="en-US" sz="1200" dirty="0">
                <a:solidFill>
                  <a:schemeClr val="bg2"/>
                </a:solidFill>
                <a:latin typeface=".VnTime" pitchFamily="34" charset="0"/>
              </a:rPr>
              <a:t> </a:t>
            </a:r>
            <a:r>
              <a:rPr lang="en-US" sz="1200" dirty="0" err="1">
                <a:solidFill>
                  <a:schemeClr val="bg2"/>
                </a:solidFill>
                <a:latin typeface=".VnTime" pitchFamily="34" charset="0"/>
              </a:rPr>
              <a:t>hàng</a:t>
            </a:r>
            <a:r>
              <a:rPr lang="en-US" sz="1200" dirty="0">
                <a:solidFill>
                  <a:schemeClr val="bg2"/>
                </a:solidFill>
                <a:latin typeface=".VnTime" pitchFamily="34" charset="0"/>
              </a:rPr>
              <a:t> </a:t>
            </a:r>
            <a:r>
              <a:rPr lang="en-US" sz="1200" dirty="0" err="1">
                <a:solidFill>
                  <a:schemeClr val="bg2"/>
                </a:solidFill>
                <a:latin typeface=".VnTime" pitchFamily="34" charset="0"/>
              </a:rPr>
              <a:t>yªu</a:t>
            </a:r>
            <a:r>
              <a:rPr lang="en-US" sz="1200" dirty="0">
                <a:solidFill>
                  <a:schemeClr val="bg2"/>
                </a:solidFill>
                <a:latin typeface=".VnTime" pitchFamily="34" charset="0"/>
              </a:rPr>
              <a:t> </a:t>
            </a:r>
            <a:r>
              <a:rPr lang="en-US" sz="1200" dirty="0" err="1">
                <a:solidFill>
                  <a:schemeClr val="bg2"/>
                </a:solidFill>
                <a:latin typeface=".VnTime" pitchFamily="34" charset="0"/>
              </a:rPr>
              <a:t>cầu</a:t>
            </a:r>
            <a:r>
              <a:rPr lang="en-US" sz="1200" dirty="0">
                <a:solidFill>
                  <a:schemeClr val="bg2"/>
                </a:solidFill>
                <a:latin typeface=".VnTime" pitchFamily="34" charset="0"/>
              </a:rPr>
              <a:t> </a:t>
            </a:r>
            <a:r>
              <a:rPr lang="en-US" sz="1200" dirty="0" err="1">
                <a:solidFill>
                  <a:schemeClr val="bg2"/>
                </a:solidFill>
                <a:latin typeface=".VnTime" pitchFamily="34" charset="0"/>
              </a:rPr>
              <a:t>giao</a:t>
            </a:r>
            <a:r>
              <a:rPr lang="en-US" sz="1200" dirty="0">
                <a:solidFill>
                  <a:schemeClr val="bg2"/>
                </a:solidFill>
                <a:latin typeface=".VnTime" pitchFamily="34" charset="0"/>
              </a:rPr>
              <a:t> </a:t>
            </a:r>
            <a:r>
              <a:rPr lang="en-US" sz="1200" dirty="0" err="1">
                <a:solidFill>
                  <a:schemeClr val="bg2"/>
                </a:solidFill>
                <a:latin typeface=".VnTime" pitchFamily="34" charset="0"/>
              </a:rPr>
              <a:t>dịch</a:t>
            </a:r>
            <a:r>
              <a:rPr lang="en-US" sz="1200" dirty="0">
                <a:solidFill>
                  <a:schemeClr val="bg2"/>
                </a:solidFill>
                <a:latin typeface=".VnTime" pitchFamily="34" charset="0"/>
              </a:rPr>
              <a:t>.</a:t>
            </a:r>
          </a:p>
          <a:p>
            <a:pPr marL="342900" indent="-342900" algn="l">
              <a:buClr>
                <a:srgbClr val="000000"/>
              </a:buClr>
              <a:buFont typeface="Times New Roman" pitchFamily="18" charset="0"/>
              <a:buAutoNum type="arabicPeriod"/>
            </a:pPr>
            <a:r>
              <a:rPr lang="en-US" sz="1200" dirty="0" err="1">
                <a:solidFill>
                  <a:schemeClr val="bg2"/>
                </a:solidFill>
                <a:latin typeface=".VnTime" pitchFamily="34" charset="0"/>
              </a:rPr>
              <a:t>Giao</a:t>
            </a:r>
            <a:r>
              <a:rPr lang="en-US" sz="1200" dirty="0">
                <a:solidFill>
                  <a:schemeClr val="bg2"/>
                </a:solidFill>
                <a:latin typeface=".VnTime" pitchFamily="34" charset="0"/>
              </a:rPr>
              <a:t> </a:t>
            </a:r>
            <a:r>
              <a:rPr lang="en-US" sz="1200" dirty="0" err="1">
                <a:solidFill>
                  <a:schemeClr val="bg2"/>
                </a:solidFill>
                <a:latin typeface=".VnTime" pitchFamily="34" charset="0"/>
              </a:rPr>
              <a:t>dịch</a:t>
            </a:r>
            <a:r>
              <a:rPr lang="en-US" sz="1200" dirty="0">
                <a:solidFill>
                  <a:schemeClr val="bg2"/>
                </a:solidFill>
                <a:latin typeface=".VnTime" pitchFamily="34" charset="0"/>
              </a:rPr>
              <a:t> </a:t>
            </a:r>
            <a:r>
              <a:rPr lang="en-US" sz="1200" dirty="0" err="1">
                <a:solidFill>
                  <a:schemeClr val="bg2"/>
                </a:solidFill>
                <a:latin typeface=".VnTime" pitchFamily="34" charset="0"/>
              </a:rPr>
              <a:t>viªn</a:t>
            </a:r>
            <a:r>
              <a:rPr lang="en-US" sz="1200" dirty="0">
                <a:solidFill>
                  <a:schemeClr val="bg2"/>
                </a:solidFill>
                <a:latin typeface=".VnTime" pitchFamily="34" charset="0"/>
              </a:rPr>
              <a:t> </a:t>
            </a:r>
            <a:r>
              <a:rPr lang="en-US" sz="1200" dirty="0" err="1">
                <a:solidFill>
                  <a:schemeClr val="bg2"/>
                </a:solidFill>
                <a:latin typeface=".VnTime" pitchFamily="34" charset="0"/>
              </a:rPr>
              <a:t>chuyển</a:t>
            </a:r>
            <a:r>
              <a:rPr lang="en-US" sz="1200" dirty="0">
                <a:solidFill>
                  <a:schemeClr val="bg2"/>
                </a:solidFill>
                <a:latin typeface=".VnTime" pitchFamily="34" charset="0"/>
              </a:rPr>
              <a:t> </a:t>
            </a:r>
            <a:r>
              <a:rPr lang="en-US" sz="1200" dirty="0" err="1">
                <a:solidFill>
                  <a:schemeClr val="bg2"/>
                </a:solidFill>
                <a:latin typeface=".VnTime" pitchFamily="34" charset="0"/>
              </a:rPr>
              <a:t>chứng</a:t>
            </a:r>
            <a:r>
              <a:rPr lang="en-US" sz="1200" dirty="0">
                <a:solidFill>
                  <a:schemeClr val="bg2"/>
                </a:solidFill>
                <a:latin typeface=".VnTime" pitchFamily="34" charset="0"/>
              </a:rPr>
              <a:t> </a:t>
            </a:r>
            <a:r>
              <a:rPr lang="en-US" sz="1200" dirty="0" err="1">
                <a:solidFill>
                  <a:schemeClr val="bg2"/>
                </a:solidFill>
                <a:latin typeface=".VnTime" pitchFamily="34" charset="0"/>
              </a:rPr>
              <a:t>từ</a:t>
            </a:r>
            <a:r>
              <a:rPr lang="en-US" sz="1200" dirty="0">
                <a:solidFill>
                  <a:schemeClr val="bg2"/>
                </a:solidFill>
                <a:latin typeface=".VnTime" pitchFamily="34" charset="0"/>
              </a:rPr>
              <a:t> </a:t>
            </a:r>
            <a:r>
              <a:rPr lang="en-US" sz="1200" dirty="0" err="1">
                <a:solidFill>
                  <a:schemeClr val="bg2"/>
                </a:solidFill>
                <a:latin typeface=".VnTime" pitchFamily="34" charset="0"/>
              </a:rPr>
              <a:t>cho</a:t>
            </a:r>
            <a:r>
              <a:rPr lang="en-US" sz="1200" dirty="0">
                <a:solidFill>
                  <a:schemeClr val="bg2"/>
                </a:solidFill>
                <a:latin typeface=".VnTime" pitchFamily="34" charset="0"/>
              </a:rPr>
              <a:t> </a:t>
            </a:r>
            <a:r>
              <a:rPr lang="en-US" sz="1200" dirty="0" err="1">
                <a:solidFill>
                  <a:schemeClr val="bg2"/>
                </a:solidFill>
                <a:latin typeface=".VnTime" pitchFamily="34" charset="0"/>
              </a:rPr>
              <a:t>bộ</a:t>
            </a:r>
            <a:r>
              <a:rPr lang="en-US" sz="1200" dirty="0">
                <a:solidFill>
                  <a:schemeClr val="bg2"/>
                </a:solidFill>
                <a:latin typeface=".VnTime" pitchFamily="34" charset="0"/>
              </a:rPr>
              <a:t> </a:t>
            </a:r>
            <a:r>
              <a:rPr lang="en-US" sz="1200" dirty="0" err="1">
                <a:solidFill>
                  <a:schemeClr val="bg2"/>
                </a:solidFill>
                <a:latin typeface=".VnTime" pitchFamily="34" charset="0"/>
              </a:rPr>
              <a:t>phận</a:t>
            </a:r>
            <a:r>
              <a:rPr lang="en-US" sz="1200" dirty="0">
                <a:solidFill>
                  <a:schemeClr val="bg2"/>
                </a:solidFill>
                <a:latin typeface=".VnTime" pitchFamily="34" charset="0"/>
              </a:rPr>
              <a:t> </a:t>
            </a:r>
            <a:r>
              <a:rPr lang="en-US" sz="1200" dirty="0" err="1">
                <a:solidFill>
                  <a:schemeClr val="bg2"/>
                </a:solidFill>
                <a:latin typeface=".VnTime" pitchFamily="34" charset="0"/>
              </a:rPr>
              <a:t>kiểm</a:t>
            </a:r>
            <a:r>
              <a:rPr lang="en-US" sz="1200" dirty="0">
                <a:solidFill>
                  <a:schemeClr val="bg2"/>
                </a:solidFill>
                <a:latin typeface=".VnTime" pitchFamily="34" charset="0"/>
              </a:rPr>
              <a:t> </a:t>
            </a:r>
            <a:r>
              <a:rPr lang="en-US" sz="1200" dirty="0" err="1">
                <a:solidFill>
                  <a:schemeClr val="bg2"/>
                </a:solidFill>
                <a:latin typeface=".VnTime" pitchFamily="34" charset="0"/>
              </a:rPr>
              <a:t>so¸t</a:t>
            </a:r>
            <a:r>
              <a:rPr lang="en-US" sz="1200" dirty="0">
                <a:solidFill>
                  <a:schemeClr val="bg2"/>
                </a:solidFill>
                <a:latin typeface=".VnTime" pitchFamily="34" charset="0"/>
              </a:rPr>
              <a:t>.</a:t>
            </a:r>
          </a:p>
          <a:p>
            <a:pPr marL="342900" indent="-342900" algn="l">
              <a:buClr>
                <a:srgbClr val="000000"/>
              </a:buClr>
              <a:buFont typeface="Times New Roman" pitchFamily="18" charset="0"/>
              <a:buAutoNum type="arabicPeriod"/>
            </a:pPr>
            <a:r>
              <a:rPr lang="en-US" sz="1200" dirty="0" err="1">
                <a:solidFill>
                  <a:schemeClr val="bg2"/>
                </a:solidFill>
                <a:latin typeface=".VnTime" pitchFamily="34" charset="0"/>
              </a:rPr>
              <a:t>Kiểm</a:t>
            </a:r>
            <a:r>
              <a:rPr lang="en-US" sz="1200" dirty="0">
                <a:solidFill>
                  <a:schemeClr val="bg2"/>
                </a:solidFill>
                <a:latin typeface=".VnTime" pitchFamily="34" charset="0"/>
              </a:rPr>
              <a:t> </a:t>
            </a:r>
            <a:r>
              <a:rPr lang="en-US" sz="1200" dirty="0" err="1">
                <a:solidFill>
                  <a:schemeClr val="bg2"/>
                </a:solidFill>
                <a:latin typeface=".VnTime" pitchFamily="34" charset="0"/>
              </a:rPr>
              <a:t>so¸t</a:t>
            </a:r>
            <a:r>
              <a:rPr lang="en-US" sz="1200" dirty="0">
                <a:solidFill>
                  <a:schemeClr val="bg2"/>
                </a:solidFill>
                <a:latin typeface=".VnTime" pitchFamily="34" charset="0"/>
              </a:rPr>
              <a:t> </a:t>
            </a:r>
            <a:r>
              <a:rPr lang="en-US" sz="1200" dirty="0" err="1">
                <a:solidFill>
                  <a:schemeClr val="bg2"/>
                </a:solidFill>
                <a:latin typeface=".VnTime" pitchFamily="34" charset="0"/>
              </a:rPr>
              <a:t>chuyển</a:t>
            </a:r>
            <a:r>
              <a:rPr lang="en-US" sz="1200" dirty="0">
                <a:solidFill>
                  <a:schemeClr val="bg2"/>
                </a:solidFill>
                <a:latin typeface=".VnTime" pitchFamily="34" charset="0"/>
              </a:rPr>
              <a:t> </a:t>
            </a:r>
            <a:r>
              <a:rPr lang="en-US" sz="1200" dirty="0" err="1">
                <a:solidFill>
                  <a:schemeClr val="bg2"/>
                </a:solidFill>
                <a:latin typeface=".VnTime" pitchFamily="34" charset="0"/>
              </a:rPr>
              <a:t>chứng</a:t>
            </a:r>
            <a:r>
              <a:rPr lang="en-US" sz="1200" dirty="0">
                <a:solidFill>
                  <a:schemeClr val="bg2"/>
                </a:solidFill>
                <a:latin typeface=".VnTime" pitchFamily="34" charset="0"/>
              </a:rPr>
              <a:t> </a:t>
            </a:r>
            <a:r>
              <a:rPr lang="en-US" sz="1200" dirty="0" err="1">
                <a:solidFill>
                  <a:schemeClr val="bg2"/>
                </a:solidFill>
                <a:latin typeface=".VnTime" pitchFamily="34" charset="0"/>
              </a:rPr>
              <a:t>từ</a:t>
            </a:r>
            <a:r>
              <a:rPr lang="en-US" sz="1200" dirty="0">
                <a:solidFill>
                  <a:schemeClr val="bg2"/>
                </a:solidFill>
                <a:latin typeface=".VnTime" pitchFamily="34" charset="0"/>
              </a:rPr>
              <a:t> </a:t>
            </a:r>
            <a:r>
              <a:rPr lang="en-US" sz="1200" dirty="0" err="1">
                <a:solidFill>
                  <a:schemeClr val="bg2"/>
                </a:solidFill>
                <a:latin typeface=".VnTime" pitchFamily="34" charset="0"/>
              </a:rPr>
              <a:t>sau</a:t>
            </a:r>
            <a:r>
              <a:rPr lang="en-US" sz="1200" dirty="0">
                <a:solidFill>
                  <a:schemeClr val="bg2"/>
                </a:solidFill>
                <a:latin typeface=".VnTime" pitchFamily="34" charset="0"/>
              </a:rPr>
              <a:t> </a:t>
            </a:r>
            <a:r>
              <a:rPr lang="en-US" sz="1200" dirty="0" err="1">
                <a:solidFill>
                  <a:schemeClr val="bg2"/>
                </a:solidFill>
                <a:latin typeface=".VnTime" pitchFamily="34" charset="0"/>
              </a:rPr>
              <a:t>khi</a:t>
            </a:r>
            <a:r>
              <a:rPr lang="en-US" sz="1200" dirty="0">
                <a:solidFill>
                  <a:schemeClr val="bg2"/>
                </a:solidFill>
                <a:latin typeface=".VnTime" pitchFamily="34" charset="0"/>
              </a:rPr>
              <a:t> </a:t>
            </a:r>
            <a:r>
              <a:rPr lang="en-US" sz="1200" dirty="0" err="1">
                <a:solidFill>
                  <a:schemeClr val="bg2"/>
                </a:solidFill>
                <a:latin typeface=".VnTime" pitchFamily="34" charset="0"/>
              </a:rPr>
              <a:t>kiểm</a:t>
            </a:r>
            <a:r>
              <a:rPr lang="en-US" sz="1200" dirty="0">
                <a:solidFill>
                  <a:schemeClr val="bg2"/>
                </a:solidFill>
                <a:latin typeface=".VnTime" pitchFamily="34" charset="0"/>
              </a:rPr>
              <a:t> </a:t>
            </a:r>
            <a:r>
              <a:rPr lang="en-US" sz="1200" dirty="0" err="1">
                <a:solidFill>
                  <a:schemeClr val="bg2"/>
                </a:solidFill>
                <a:latin typeface=".VnTime" pitchFamily="34" charset="0"/>
              </a:rPr>
              <a:t>so¸t</a:t>
            </a:r>
            <a:r>
              <a:rPr lang="en-US" sz="1200" dirty="0">
                <a:solidFill>
                  <a:schemeClr val="bg2"/>
                </a:solidFill>
                <a:latin typeface=".VnTime" pitchFamily="34" charset="0"/>
              </a:rPr>
              <a:t> </a:t>
            </a:r>
            <a:r>
              <a:rPr lang="en-US" sz="1200" dirty="0" err="1">
                <a:solidFill>
                  <a:schemeClr val="bg2"/>
                </a:solidFill>
                <a:latin typeface=".VnTime" pitchFamily="34" charset="0"/>
              </a:rPr>
              <a:t>cho</a:t>
            </a:r>
            <a:r>
              <a:rPr lang="en-US" sz="1200" dirty="0">
                <a:solidFill>
                  <a:schemeClr val="bg2"/>
                </a:solidFill>
                <a:latin typeface=".VnTime" pitchFamily="34" charset="0"/>
              </a:rPr>
              <a:t> </a:t>
            </a:r>
            <a:r>
              <a:rPr lang="en-US" sz="1200" dirty="0" err="1">
                <a:solidFill>
                  <a:schemeClr val="bg2"/>
                </a:solidFill>
                <a:latin typeface=".VnTime" pitchFamily="34" charset="0"/>
              </a:rPr>
              <a:t>giao</a:t>
            </a:r>
            <a:r>
              <a:rPr lang="en-US" sz="1200" dirty="0">
                <a:solidFill>
                  <a:schemeClr val="bg2"/>
                </a:solidFill>
                <a:latin typeface=".VnTime" pitchFamily="34" charset="0"/>
              </a:rPr>
              <a:t> </a:t>
            </a:r>
            <a:r>
              <a:rPr lang="en-US" sz="1200" dirty="0" err="1">
                <a:solidFill>
                  <a:schemeClr val="bg2"/>
                </a:solidFill>
                <a:latin typeface=".VnTime" pitchFamily="34" charset="0"/>
              </a:rPr>
              <a:t>dịch</a:t>
            </a:r>
            <a:r>
              <a:rPr lang="en-US" sz="1200" dirty="0">
                <a:solidFill>
                  <a:schemeClr val="bg2"/>
                </a:solidFill>
                <a:latin typeface=".VnTime" pitchFamily="34" charset="0"/>
              </a:rPr>
              <a:t> </a:t>
            </a:r>
            <a:r>
              <a:rPr lang="en-US" sz="1200" dirty="0" err="1">
                <a:solidFill>
                  <a:schemeClr val="bg2"/>
                </a:solidFill>
                <a:latin typeface=".VnTime" pitchFamily="34" charset="0"/>
              </a:rPr>
              <a:t>viªn</a:t>
            </a:r>
            <a:r>
              <a:rPr lang="en-US" sz="1200" dirty="0">
                <a:solidFill>
                  <a:schemeClr val="bg2"/>
                </a:solidFill>
                <a:latin typeface=".VnTime" pitchFamily="34" charset="0"/>
              </a:rPr>
              <a:t>.</a:t>
            </a:r>
          </a:p>
          <a:p>
            <a:pPr marL="342900" indent="-342900" algn="l">
              <a:buClr>
                <a:srgbClr val="000000"/>
              </a:buClr>
              <a:buFont typeface="Times New Roman" pitchFamily="18" charset="0"/>
              <a:buAutoNum type="arabicPeriod"/>
            </a:pPr>
            <a:r>
              <a:rPr lang="en-US" sz="1200" dirty="0" err="1">
                <a:solidFill>
                  <a:schemeClr val="bg2"/>
                </a:solidFill>
                <a:latin typeface=".VnTime" pitchFamily="34" charset="0"/>
              </a:rPr>
              <a:t>Giao</a:t>
            </a:r>
            <a:r>
              <a:rPr lang="en-US" sz="1200" dirty="0">
                <a:solidFill>
                  <a:schemeClr val="bg2"/>
                </a:solidFill>
                <a:latin typeface=".VnTime" pitchFamily="34" charset="0"/>
              </a:rPr>
              <a:t> </a:t>
            </a:r>
            <a:r>
              <a:rPr lang="en-US" sz="1200" dirty="0" err="1">
                <a:solidFill>
                  <a:schemeClr val="bg2"/>
                </a:solidFill>
                <a:latin typeface=".VnTime" pitchFamily="34" charset="0"/>
              </a:rPr>
              <a:t>dịch</a:t>
            </a:r>
            <a:r>
              <a:rPr lang="en-US" sz="1200" dirty="0">
                <a:solidFill>
                  <a:schemeClr val="bg2"/>
                </a:solidFill>
                <a:latin typeface=".VnTime" pitchFamily="34" charset="0"/>
              </a:rPr>
              <a:t> </a:t>
            </a:r>
            <a:r>
              <a:rPr lang="en-US" sz="1200" dirty="0" err="1">
                <a:solidFill>
                  <a:schemeClr val="bg2"/>
                </a:solidFill>
                <a:latin typeface=".VnTime" pitchFamily="34" charset="0"/>
              </a:rPr>
              <a:t>viªn</a:t>
            </a:r>
            <a:r>
              <a:rPr lang="en-US" sz="1200" dirty="0">
                <a:solidFill>
                  <a:schemeClr val="bg2"/>
                </a:solidFill>
                <a:latin typeface=".VnTime" pitchFamily="34" charset="0"/>
              </a:rPr>
              <a:t> </a:t>
            </a:r>
            <a:r>
              <a:rPr lang="en-US" sz="1200" dirty="0" err="1">
                <a:solidFill>
                  <a:schemeClr val="bg2"/>
                </a:solidFill>
                <a:latin typeface=".VnTime" pitchFamily="34" charset="0"/>
              </a:rPr>
              <a:t>ghi</a:t>
            </a:r>
            <a:r>
              <a:rPr lang="en-US" sz="1200" dirty="0">
                <a:solidFill>
                  <a:schemeClr val="bg2"/>
                </a:solidFill>
                <a:latin typeface=".VnTime" pitchFamily="34" charset="0"/>
              </a:rPr>
              <a:t> </a:t>
            </a:r>
            <a:r>
              <a:rPr lang="en-US" sz="1200" dirty="0" err="1">
                <a:solidFill>
                  <a:schemeClr val="bg2"/>
                </a:solidFill>
                <a:latin typeface=".VnTime" pitchFamily="34" charset="0"/>
              </a:rPr>
              <a:t>nợ</a:t>
            </a:r>
            <a:r>
              <a:rPr lang="en-US" sz="1200" dirty="0">
                <a:solidFill>
                  <a:schemeClr val="bg2"/>
                </a:solidFill>
                <a:latin typeface=".VnTime" pitchFamily="34" charset="0"/>
              </a:rPr>
              <a:t> </a:t>
            </a:r>
            <a:r>
              <a:rPr lang="en-US" sz="1200" dirty="0" err="1">
                <a:solidFill>
                  <a:schemeClr val="bg2"/>
                </a:solidFill>
                <a:latin typeface=".VnTime" pitchFamily="34" charset="0"/>
              </a:rPr>
              <a:t>chuyển</a:t>
            </a:r>
            <a:r>
              <a:rPr lang="en-US" sz="1200" dirty="0">
                <a:solidFill>
                  <a:schemeClr val="bg2"/>
                </a:solidFill>
                <a:latin typeface=".VnTime" pitchFamily="34" charset="0"/>
              </a:rPr>
              <a:t> </a:t>
            </a:r>
            <a:r>
              <a:rPr lang="en-US" sz="1200" dirty="0" err="1">
                <a:solidFill>
                  <a:schemeClr val="bg2"/>
                </a:solidFill>
                <a:latin typeface=".VnTime" pitchFamily="34" charset="0"/>
              </a:rPr>
              <a:t>chứng</a:t>
            </a:r>
            <a:r>
              <a:rPr lang="en-US" sz="1200" dirty="0">
                <a:solidFill>
                  <a:schemeClr val="bg2"/>
                </a:solidFill>
                <a:latin typeface=".VnTime" pitchFamily="34" charset="0"/>
              </a:rPr>
              <a:t> </a:t>
            </a:r>
            <a:r>
              <a:rPr lang="en-US" sz="1200" dirty="0" err="1">
                <a:solidFill>
                  <a:schemeClr val="bg2"/>
                </a:solidFill>
                <a:latin typeface=".VnTime" pitchFamily="34" charset="0"/>
              </a:rPr>
              <a:t>từ</a:t>
            </a:r>
            <a:r>
              <a:rPr lang="en-US" sz="1200" dirty="0">
                <a:solidFill>
                  <a:schemeClr val="bg2"/>
                </a:solidFill>
                <a:latin typeface=".VnTime" pitchFamily="34" charset="0"/>
              </a:rPr>
              <a:t> </a:t>
            </a:r>
            <a:r>
              <a:rPr lang="en-US" sz="1200" dirty="0" err="1">
                <a:solidFill>
                  <a:schemeClr val="bg2"/>
                </a:solidFill>
                <a:latin typeface=".VnTime" pitchFamily="34" charset="0"/>
              </a:rPr>
              <a:t>ghi</a:t>
            </a:r>
            <a:r>
              <a:rPr lang="en-US" sz="1200" dirty="0">
                <a:solidFill>
                  <a:schemeClr val="bg2"/>
                </a:solidFill>
                <a:latin typeface=".VnTime" pitchFamily="34" charset="0"/>
              </a:rPr>
              <a:t> </a:t>
            </a:r>
            <a:r>
              <a:rPr lang="en-US" sz="1200" dirty="0" err="1">
                <a:solidFill>
                  <a:schemeClr val="bg2"/>
                </a:solidFill>
                <a:latin typeface=".VnTime" pitchFamily="34" charset="0"/>
              </a:rPr>
              <a:t>cã</a:t>
            </a:r>
            <a:r>
              <a:rPr lang="en-US" sz="1200" dirty="0">
                <a:solidFill>
                  <a:schemeClr val="bg2"/>
                </a:solidFill>
                <a:latin typeface=".VnTime" pitchFamily="34" charset="0"/>
              </a:rPr>
              <a:t> </a:t>
            </a:r>
            <a:r>
              <a:rPr lang="en-US" sz="1200" dirty="0" err="1">
                <a:solidFill>
                  <a:schemeClr val="bg2"/>
                </a:solidFill>
                <a:latin typeface=".VnTime" pitchFamily="34" charset="0"/>
              </a:rPr>
              <a:t>cho</a:t>
            </a:r>
            <a:r>
              <a:rPr lang="en-US" sz="1200" dirty="0">
                <a:solidFill>
                  <a:schemeClr val="bg2"/>
                </a:solidFill>
                <a:latin typeface=".VnTime" pitchFamily="34" charset="0"/>
              </a:rPr>
              <a:t> </a:t>
            </a:r>
            <a:r>
              <a:rPr lang="en-US" sz="1200" dirty="0" err="1">
                <a:solidFill>
                  <a:schemeClr val="bg2"/>
                </a:solidFill>
                <a:latin typeface=".VnTime" pitchFamily="34" charset="0"/>
              </a:rPr>
              <a:t>giao</a:t>
            </a:r>
            <a:r>
              <a:rPr lang="en-US" sz="1200" dirty="0">
                <a:solidFill>
                  <a:schemeClr val="bg2"/>
                </a:solidFill>
                <a:latin typeface=".VnTime" pitchFamily="34" charset="0"/>
              </a:rPr>
              <a:t> </a:t>
            </a:r>
            <a:r>
              <a:rPr lang="en-US" sz="1200" dirty="0" err="1">
                <a:solidFill>
                  <a:schemeClr val="bg2"/>
                </a:solidFill>
                <a:latin typeface=".VnTime" pitchFamily="34" charset="0"/>
              </a:rPr>
              <a:t>dịch</a:t>
            </a:r>
            <a:r>
              <a:rPr lang="en-US" sz="1200" dirty="0">
                <a:solidFill>
                  <a:schemeClr val="bg2"/>
                </a:solidFill>
                <a:latin typeface=".VnTime" pitchFamily="34" charset="0"/>
              </a:rPr>
              <a:t> </a:t>
            </a:r>
            <a:r>
              <a:rPr lang="en-US" sz="1200" dirty="0" err="1">
                <a:solidFill>
                  <a:schemeClr val="bg2"/>
                </a:solidFill>
                <a:latin typeface=".VnTime" pitchFamily="34" charset="0"/>
              </a:rPr>
              <a:t>viªn</a:t>
            </a:r>
            <a:r>
              <a:rPr lang="en-US" sz="1200" dirty="0">
                <a:solidFill>
                  <a:schemeClr val="bg2"/>
                </a:solidFill>
                <a:latin typeface=".VnTime" pitchFamily="34" charset="0"/>
              </a:rPr>
              <a:t> </a:t>
            </a:r>
            <a:r>
              <a:rPr lang="en-US" sz="1200" dirty="0" err="1">
                <a:solidFill>
                  <a:schemeClr val="bg2"/>
                </a:solidFill>
                <a:latin typeface=".VnTime" pitchFamily="34" charset="0"/>
              </a:rPr>
              <a:t>ghi</a:t>
            </a:r>
            <a:r>
              <a:rPr lang="en-US" sz="1200" dirty="0">
                <a:solidFill>
                  <a:schemeClr val="bg2"/>
                </a:solidFill>
                <a:latin typeface=".VnTime" pitchFamily="34" charset="0"/>
              </a:rPr>
              <a:t> </a:t>
            </a:r>
            <a:r>
              <a:rPr lang="en-US" sz="1200" dirty="0" err="1">
                <a:solidFill>
                  <a:schemeClr val="bg2"/>
                </a:solidFill>
                <a:latin typeface=".VnTime" pitchFamily="34" charset="0"/>
              </a:rPr>
              <a:t>cã</a:t>
            </a:r>
            <a:r>
              <a:rPr lang="en-US" sz="1200" dirty="0">
                <a:solidFill>
                  <a:schemeClr val="bg2"/>
                </a:solidFill>
                <a:latin typeface=".VnTime" pitchFamily="34" charset="0"/>
              </a:rPr>
              <a:t>.</a:t>
            </a:r>
          </a:p>
          <a:p>
            <a:pPr marL="342900" indent="-342900" algn="l">
              <a:buClr>
                <a:srgbClr val="000000"/>
              </a:buClr>
              <a:buFont typeface="Times New Roman" pitchFamily="18" charset="0"/>
              <a:buAutoNum type="arabicPeriod"/>
            </a:pPr>
            <a:r>
              <a:rPr lang="en-US" sz="1200" dirty="0" err="1">
                <a:solidFill>
                  <a:schemeClr val="bg2"/>
                </a:solidFill>
                <a:latin typeface=".VnTime" pitchFamily="34" charset="0"/>
              </a:rPr>
              <a:t>Trả</a:t>
            </a:r>
            <a:r>
              <a:rPr lang="en-US" sz="1200" dirty="0">
                <a:solidFill>
                  <a:schemeClr val="bg2"/>
                </a:solidFill>
                <a:latin typeface=".VnTime" pitchFamily="34" charset="0"/>
              </a:rPr>
              <a:t> </a:t>
            </a:r>
            <a:r>
              <a:rPr lang="en-US" sz="1200" dirty="0" err="1">
                <a:solidFill>
                  <a:schemeClr val="bg2"/>
                </a:solidFill>
                <a:latin typeface=".VnTime" pitchFamily="34" charset="0"/>
              </a:rPr>
              <a:t>lại</a:t>
            </a:r>
            <a:r>
              <a:rPr lang="en-US" sz="1200" dirty="0">
                <a:solidFill>
                  <a:schemeClr val="bg2"/>
                </a:solidFill>
                <a:latin typeface=".VnTime" pitchFamily="34" charset="0"/>
              </a:rPr>
              <a:t> </a:t>
            </a:r>
            <a:r>
              <a:rPr lang="en-US" sz="1200" dirty="0" err="1">
                <a:solidFill>
                  <a:schemeClr val="bg2"/>
                </a:solidFill>
                <a:latin typeface=".VnTime" pitchFamily="34" charset="0"/>
              </a:rPr>
              <a:t>chứng</a:t>
            </a:r>
            <a:r>
              <a:rPr lang="en-US" sz="1200" dirty="0">
                <a:solidFill>
                  <a:schemeClr val="bg2"/>
                </a:solidFill>
                <a:latin typeface=".VnTime" pitchFamily="34" charset="0"/>
              </a:rPr>
              <a:t> </a:t>
            </a:r>
            <a:r>
              <a:rPr lang="en-US" sz="1200" dirty="0" err="1">
                <a:solidFill>
                  <a:schemeClr val="bg2"/>
                </a:solidFill>
                <a:latin typeface=".VnTime" pitchFamily="34" charset="0"/>
              </a:rPr>
              <a:t>từ</a:t>
            </a:r>
            <a:r>
              <a:rPr lang="en-US" sz="1200" dirty="0">
                <a:solidFill>
                  <a:schemeClr val="bg2"/>
                </a:solidFill>
                <a:latin typeface=".VnTime" pitchFamily="34" charset="0"/>
              </a:rPr>
              <a:t> </a:t>
            </a:r>
            <a:r>
              <a:rPr lang="en-US" sz="1200" dirty="0" err="1">
                <a:solidFill>
                  <a:schemeClr val="bg2"/>
                </a:solidFill>
                <a:latin typeface=".VnTime" pitchFamily="34" charset="0"/>
              </a:rPr>
              <a:t>cho</a:t>
            </a:r>
            <a:r>
              <a:rPr lang="en-US" sz="1200" dirty="0">
                <a:solidFill>
                  <a:schemeClr val="bg2"/>
                </a:solidFill>
                <a:latin typeface=".VnTime" pitchFamily="34" charset="0"/>
              </a:rPr>
              <a:t> </a:t>
            </a:r>
            <a:r>
              <a:rPr lang="en-US" sz="1200" dirty="0" err="1">
                <a:solidFill>
                  <a:schemeClr val="bg2"/>
                </a:solidFill>
                <a:latin typeface=".VnTime" pitchFamily="34" charset="0"/>
              </a:rPr>
              <a:t>giao</a:t>
            </a:r>
            <a:r>
              <a:rPr lang="en-US" sz="1200" dirty="0">
                <a:solidFill>
                  <a:schemeClr val="bg2"/>
                </a:solidFill>
                <a:latin typeface=".VnTime" pitchFamily="34" charset="0"/>
              </a:rPr>
              <a:t> </a:t>
            </a:r>
            <a:r>
              <a:rPr lang="en-US" sz="1200" dirty="0" err="1">
                <a:solidFill>
                  <a:schemeClr val="bg2"/>
                </a:solidFill>
                <a:latin typeface=".VnTime" pitchFamily="34" charset="0"/>
              </a:rPr>
              <a:t>dịch</a:t>
            </a:r>
            <a:r>
              <a:rPr lang="en-US" sz="1200" dirty="0">
                <a:solidFill>
                  <a:schemeClr val="bg2"/>
                </a:solidFill>
                <a:latin typeface=".VnTime" pitchFamily="34" charset="0"/>
              </a:rPr>
              <a:t> </a:t>
            </a:r>
            <a:r>
              <a:rPr lang="en-US" sz="1200" dirty="0" err="1">
                <a:solidFill>
                  <a:schemeClr val="bg2"/>
                </a:solidFill>
                <a:latin typeface=".VnTime" pitchFamily="34" charset="0"/>
              </a:rPr>
              <a:t>viªn</a:t>
            </a:r>
            <a:r>
              <a:rPr lang="en-US" sz="1200" dirty="0">
                <a:solidFill>
                  <a:schemeClr val="bg2"/>
                </a:solidFill>
                <a:latin typeface=".VnTime" pitchFamily="34" charset="0"/>
              </a:rPr>
              <a:t> </a:t>
            </a:r>
            <a:r>
              <a:rPr lang="en-US" sz="1200" dirty="0" err="1">
                <a:solidFill>
                  <a:schemeClr val="bg2"/>
                </a:solidFill>
                <a:latin typeface=".VnTime" pitchFamily="34" charset="0"/>
              </a:rPr>
              <a:t>ghi</a:t>
            </a:r>
            <a:r>
              <a:rPr lang="en-US" sz="1200" dirty="0">
                <a:solidFill>
                  <a:schemeClr val="bg2"/>
                </a:solidFill>
                <a:latin typeface=".VnTime" pitchFamily="34" charset="0"/>
              </a:rPr>
              <a:t> </a:t>
            </a:r>
            <a:r>
              <a:rPr lang="en-US" sz="1200" dirty="0" err="1">
                <a:solidFill>
                  <a:schemeClr val="bg2"/>
                </a:solidFill>
                <a:latin typeface=".VnTime" pitchFamily="34" charset="0"/>
              </a:rPr>
              <a:t>nợ</a:t>
            </a:r>
            <a:r>
              <a:rPr lang="en-US" sz="1200" dirty="0">
                <a:solidFill>
                  <a:schemeClr val="bg2"/>
                </a:solidFill>
                <a:latin typeface=".VnTime" pitchFamily="34" charset="0"/>
              </a:rPr>
              <a:t>.</a:t>
            </a:r>
          </a:p>
          <a:p>
            <a:pPr marL="342900" indent="-342900" algn="l">
              <a:buClr>
                <a:srgbClr val="000000"/>
              </a:buClr>
              <a:buFont typeface="Times New Roman" pitchFamily="18" charset="0"/>
              <a:buAutoNum type="arabicPeriod"/>
            </a:pPr>
            <a:r>
              <a:rPr lang="en-US" sz="1200" dirty="0" err="1">
                <a:solidFill>
                  <a:schemeClr val="bg2"/>
                </a:solidFill>
                <a:latin typeface=".VnTime" pitchFamily="34" charset="0"/>
              </a:rPr>
              <a:t>Kiểm</a:t>
            </a:r>
            <a:r>
              <a:rPr lang="en-US" sz="1200" dirty="0">
                <a:solidFill>
                  <a:schemeClr val="bg2"/>
                </a:solidFill>
                <a:latin typeface=".VnTime" pitchFamily="34" charset="0"/>
              </a:rPr>
              <a:t> </a:t>
            </a:r>
            <a:r>
              <a:rPr lang="en-US" sz="1200" dirty="0" err="1">
                <a:solidFill>
                  <a:schemeClr val="bg2"/>
                </a:solidFill>
                <a:latin typeface=".VnTime" pitchFamily="34" charset="0"/>
              </a:rPr>
              <a:t>so¸t</a:t>
            </a:r>
            <a:r>
              <a:rPr lang="en-US" sz="1200" dirty="0">
                <a:solidFill>
                  <a:schemeClr val="bg2"/>
                </a:solidFill>
                <a:latin typeface=".VnTime" pitchFamily="34" charset="0"/>
              </a:rPr>
              <a:t> </a:t>
            </a:r>
            <a:r>
              <a:rPr lang="en-US" sz="1200" dirty="0" err="1">
                <a:solidFill>
                  <a:schemeClr val="bg2"/>
                </a:solidFill>
                <a:latin typeface=".VnTime" pitchFamily="34" charset="0"/>
              </a:rPr>
              <a:t>trả</a:t>
            </a:r>
            <a:r>
              <a:rPr lang="en-US" sz="1200" dirty="0">
                <a:solidFill>
                  <a:schemeClr val="bg2"/>
                </a:solidFill>
                <a:latin typeface=".VnTime" pitchFamily="34" charset="0"/>
              </a:rPr>
              <a:t> </a:t>
            </a:r>
            <a:r>
              <a:rPr lang="en-US" sz="1200" dirty="0" err="1">
                <a:solidFill>
                  <a:schemeClr val="bg2"/>
                </a:solidFill>
                <a:latin typeface=".VnTime" pitchFamily="34" charset="0"/>
              </a:rPr>
              <a:t>chứng</a:t>
            </a:r>
            <a:r>
              <a:rPr lang="en-US" sz="1200" dirty="0">
                <a:solidFill>
                  <a:schemeClr val="bg2"/>
                </a:solidFill>
                <a:latin typeface=".VnTime" pitchFamily="34" charset="0"/>
              </a:rPr>
              <a:t> </a:t>
            </a:r>
            <a:r>
              <a:rPr lang="en-US" sz="1200" dirty="0" err="1">
                <a:solidFill>
                  <a:schemeClr val="bg2"/>
                </a:solidFill>
                <a:latin typeface=".VnTime" pitchFamily="34" charset="0"/>
              </a:rPr>
              <a:t>từ</a:t>
            </a:r>
            <a:r>
              <a:rPr lang="en-US" sz="1200" dirty="0">
                <a:solidFill>
                  <a:schemeClr val="bg2"/>
                </a:solidFill>
                <a:latin typeface=".VnTime" pitchFamily="34" charset="0"/>
              </a:rPr>
              <a:t> </a:t>
            </a:r>
            <a:r>
              <a:rPr lang="en-US" sz="1200" dirty="0" err="1">
                <a:solidFill>
                  <a:schemeClr val="bg2"/>
                </a:solidFill>
                <a:latin typeface=".VnTime" pitchFamily="34" charset="0"/>
              </a:rPr>
              <a:t>cho</a:t>
            </a:r>
            <a:r>
              <a:rPr lang="en-US" sz="1200" dirty="0">
                <a:solidFill>
                  <a:schemeClr val="bg2"/>
                </a:solidFill>
                <a:latin typeface=".VnTime" pitchFamily="34" charset="0"/>
              </a:rPr>
              <a:t> </a:t>
            </a:r>
            <a:r>
              <a:rPr lang="en-US" sz="1200" dirty="0" err="1">
                <a:solidFill>
                  <a:schemeClr val="bg2"/>
                </a:solidFill>
                <a:latin typeface=".VnTime" pitchFamily="34" charset="0"/>
              </a:rPr>
              <a:t>qũy</a:t>
            </a:r>
            <a:r>
              <a:rPr lang="en-US" sz="1200" dirty="0">
                <a:solidFill>
                  <a:schemeClr val="bg2"/>
                </a:solidFill>
                <a:latin typeface=".VnTime" pitchFamily="34" charset="0"/>
              </a:rPr>
              <a:t> </a:t>
            </a:r>
            <a:r>
              <a:rPr lang="en-US" sz="1200" dirty="0" err="1">
                <a:solidFill>
                  <a:schemeClr val="bg2"/>
                </a:solidFill>
                <a:latin typeface=".VnTime" pitchFamily="34" charset="0"/>
              </a:rPr>
              <a:t>chÝnh</a:t>
            </a:r>
            <a:r>
              <a:rPr lang="en-US" sz="1200" dirty="0">
                <a:solidFill>
                  <a:schemeClr val="bg2"/>
                </a:solidFill>
                <a:latin typeface=".VnTime" pitchFamily="34" charset="0"/>
              </a:rPr>
              <a:t> </a:t>
            </a:r>
            <a:r>
              <a:rPr lang="en-US" sz="1200" dirty="0" err="1">
                <a:solidFill>
                  <a:schemeClr val="bg2"/>
                </a:solidFill>
                <a:latin typeface=".VnTime" pitchFamily="34" charset="0"/>
              </a:rPr>
              <a:t>trong</a:t>
            </a:r>
            <a:r>
              <a:rPr lang="en-US" sz="1200" dirty="0">
                <a:solidFill>
                  <a:schemeClr val="bg2"/>
                </a:solidFill>
                <a:latin typeface=".VnTime" pitchFamily="34" charset="0"/>
              </a:rPr>
              <a:t> </a:t>
            </a:r>
            <a:r>
              <a:rPr lang="en-US" sz="1200" dirty="0" err="1">
                <a:solidFill>
                  <a:schemeClr val="bg2"/>
                </a:solidFill>
                <a:latin typeface=".VnTime" pitchFamily="34" charset="0"/>
              </a:rPr>
              <a:t>trường</a:t>
            </a:r>
            <a:r>
              <a:rPr lang="en-US" sz="1200" dirty="0">
                <a:solidFill>
                  <a:schemeClr val="bg2"/>
                </a:solidFill>
                <a:latin typeface=".VnTime" pitchFamily="34" charset="0"/>
              </a:rPr>
              <a:t> </a:t>
            </a:r>
            <a:r>
              <a:rPr lang="en-US" sz="1200" dirty="0" err="1">
                <a:solidFill>
                  <a:schemeClr val="bg2"/>
                </a:solidFill>
                <a:latin typeface=".VnTime" pitchFamily="34" charset="0"/>
              </a:rPr>
              <a:t>hợp</a:t>
            </a:r>
            <a:r>
              <a:rPr lang="en-US" sz="1200" dirty="0">
                <a:solidFill>
                  <a:schemeClr val="bg2"/>
                </a:solidFill>
                <a:latin typeface=".VnTime" pitchFamily="34" charset="0"/>
              </a:rPr>
              <a:t> </a:t>
            </a:r>
            <a:r>
              <a:rPr lang="en-US" sz="1200" dirty="0" err="1">
                <a:solidFill>
                  <a:schemeClr val="bg2"/>
                </a:solidFill>
                <a:latin typeface=".VnTime" pitchFamily="34" charset="0"/>
              </a:rPr>
              <a:t>trả</a:t>
            </a:r>
            <a:r>
              <a:rPr lang="en-US" sz="1200" dirty="0">
                <a:solidFill>
                  <a:schemeClr val="bg2"/>
                </a:solidFill>
                <a:latin typeface=".VnTime" pitchFamily="34" charset="0"/>
              </a:rPr>
              <a:t> </a:t>
            </a:r>
            <a:r>
              <a:rPr lang="en-US" sz="1200" dirty="0" err="1">
                <a:solidFill>
                  <a:schemeClr val="bg2"/>
                </a:solidFill>
                <a:latin typeface=".VnTime" pitchFamily="34" charset="0"/>
              </a:rPr>
              <a:t>tiền</a:t>
            </a:r>
            <a:r>
              <a:rPr lang="en-US" sz="1200" dirty="0">
                <a:solidFill>
                  <a:schemeClr val="bg2"/>
                </a:solidFill>
                <a:latin typeface=".VnTime" pitchFamily="34" charset="0"/>
              </a:rPr>
              <a:t> </a:t>
            </a:r>
            <a:r>
              <a:rPr lang="en-US" sz="1200" dirty="0" err="1">
                <a:solidFill>
                  <a:schemeClr val="bg2"/>
                </a:solidFill>
                <a:latin typeface=".VnTime" pitchFamily="34" charset="0"/>
              </a:rPr>
              <a:t>mặt</a:t>
            </a:r>
            <a:r>
              <a:rPr lang="en-US" sz="1200" dirty="0">
                <a:solidFill>
                  <a:schemeClr val="bg2"/>
                </a:solidFill>
                <a:latin typeface=".VnTime" pitchFamily="34" charset="0"/>
              </a:rPr>
              <a:t>.</a:t>
            </a:r>
          </a:p>
          <a:p>
            <a:pPr marL="342900" indent="-342900" algn="l">
              <a:buClr>
                <a:srgbClr val="000000"/>
              </a:buClr>
              <a:buFont typeface="Times New Roman" pitchFamily="18" charset="0"/>
              <a:buAutoNum type="arabicPeriod"/>
            </a:pPr>
            <a:r>
              <a:rPr lang="en-US" sz="1200" dirty="0" err="1">
                <a:solidFill>
                  <a:schemeClr val="bg2"/>
                </a:solidFill>
                <a:latin typeface=".VnTime" pitchFamily="34" charset="0"/>
              </a:rPr>
              <a:t>Kh¸ch</a:t>
            </a:r>
            <a:r>
              <a:rPr lang="en-US" sz="1200" dirty="0">
                <a:solidFill>
                  <a:schemeClr val="bg2"/>
                </a:solidFill>
                <a:latin typeface=".VnTime" pitchFamily="34" charset="0"/>
              </a:rPr>
              <a:t> </a:t>
            </a:r>
            <a:r>
              <a:rPr lang="en-US" sz="1200" dirty="0" err="1">
                <a:solidFill>
                  <a:schemeClr val="bg2"/>
                </a:solidFill>
                <a:latin typeface=".VnTime" pitchFamily="34" charset="0"/>
              </a:rPr>
              <a:t>hàng</a:t>
            </a:r>
            <a:r>
              <a:rPr lang="en-US" sz="1200" dirty="0">
                <a:solidFill>
                  <a:schemeClr val="bg2"/>
                </a:solidFill>
                <a:latin typeface=".VnTime" pitchFamily="34" charset="0"/>
              </a:rPr>
              <a:t> </a:t>
            </a:r>
            <a:r>
              <a:rPr lang="en-US" sz="1200" dirty="0" err="1">
                <a:solidFill>
                  <a:schemeClr val="bg2"/>
                </a:solidFill>
                <a:latin typeface=".VnTime" pitchFamily="34" charset="0"/>
              </a:rPr>
              <a:t>tới</a:t>
            </a:r>
            <a:r>
              <a:rPr lang="en-US" sz="1200" dirty="0">
                <a:solidFill>
                  <a:schemeClr val="bg2"/>
                </a:solidFill>
                <a:latin typeface=".VnTime" pitchFamily="34" charset="0"/>
              </a:rPr>
              <a:t> </a:t>
            </a:r>
            <a:r>
              <a:rPr lang="en-US" sz="1200" dirty="0" err="1">
                <a:solidFill>
                  <a:schemeClr val="bg2"/>
                </a:solidFill>
                <a:latin typeface=".VnTime" pitchFamily="34" charset="0"/>
              </a:rPr>
              <a:t>bộ</a:t>
            </a:r>
            <a:r>
              <a:rPr lang="en-US" sz="1200" dirty="0">
                <a:solidFill>
                  <a:schemeClr val="bg2"/>
                </a:solidFill>
                <a:latin typeface=".VnTime" pitchFamily="34" charset="0"/>
              </a:rPr>
              <a:t> </a:t>
            </a:r>
            <a:r>
              <a:rPr lang="en-US" sz="1200" dirty="0" err="1">
                <a:solidFill>
                  <a:schemeClr val="bg2"/>
                </a:solidFill>
                <a:latin typeface=".VnTime" pitchFamily="34" charset="0"/>
              </a:rPr>
              <a:t>phận</a:t>
            </a:r>
            <a:r>
              <a:rPr lang="en-US" sz="1200" dirty="0">
                <a:solidFill>
                  <a:schemeClr val="bg2"/>
                </a:solidFill>
                <a:latin typeface=".VnTime" pitchFamily="34" charset="0"/>
              </a:rPr>
              <a:t> </a:t>
            </a:r>
            <a:r>
              <a:rPr lang="en-US" sz="1200" dirty="0" err="1">
                <a:solidFill>
                  <a:schemeClr val="bg2"/>
                </a:solidFill>
                <a:latin typeface=".VnTime" pitchFamily="34" charset="0"/>
              </a:rPr>
              <a:t>qũy</a:t>
            </a:r>
            <a:r>
              <a:rPr lang="en-US" sz="1200" dirty="0">
                <a:solidFill>
                  <a:schemeClr val="bg2"/>
                </a:solidFill>
                <a:latin typeface=".VnTime" pitchFamily="34" charset="0"/>
              </a:rPr>
              <a:t> </a:t>
            </a:r>
            <a:r>
              <a:rPr lang="en-US" sz="1200" dirty="0" err="1">
                <a:solidFill>
                  <a:schemeClr val="bg2"/>
                </a:solidFill>
                <a:latin typeface=".VnTime" pitchFamily="34" charset="0"/>
              </a:rPr>
              <a:t>để</a:t>
            </a:r>
            <a:r>
              <a:rPr lang="en-US" sz="1200" dirty="0">
                <a:solidFill>
                  <a:schemeClr val="bg2"/>
                </a:solidFill>
                <a:latin typeface=".VnTime" pitchFamily="34" charset="0"/>
              </a:rPr>
              <a:t> </a:t>
            </a:r>
            <a:r>
              <a:rPr lang="en-US" sz="1200" dirty="0" err="1">
                <a:solidFill>
                  <a:schemeClr val="bg2"/>
                </a:solidFill>
                <a:latin typeface=".VnTime" pitchFamily="34" charset="0"/>
              </a:rPr>
              <a:t>nhận</a:t>
            </a:r>
            <a:r>
              <a:rPr lang="en-US" sz="1200" dirty="0">
                <a:solidFill>
                  <a:schemeClr val="bg2"/>
                </a:solidFill>
                <a:latin typeface=".VnTime" pitchFamily="34" charset="0"/>
              </a:rPr>
              <a:t> </a:t>
            </a:r>
            <a:r>
              <a:rPr lang="en-US" sz="1200" dirty="0" err="1">
                <a:solidFill>
                  <a:schemeClr val="bg2"/>
                </a:solidFill>
                <a:latin typeface=".VnTime" pitchFamily="34" charset="0"/>
              </a:rPr>
              <a:t>tiền</a:t>
            </a:r>
            <a:r>
              <a:rPr lang="en-US" sz="1200" dirty="0">
                <a:solidFill>
                  <a:schemeClr val="bg2"/>
                </a:solidFill>
                <a:latin typeface=".VnTime" pitchFamily="34" charset="0"/>
              </a:rPr>
              <a:t>.</a:t>
            </a:r>
          </a:p>
          <a:p>
            <a:pPr marL="342900" indent="-342900" algn="l">
              <a:buClr>
                <a:srgbClr val="000000"/>
              </a:buClr>
              <a:buFont typeface="Times New Roman" pitchFamily="18" charset="0"/>
              <a:buAutoNum type="arabicPeriod"/>
            </a:pPr>
            <a:r>
              <a:rPr lang="en-US" sz="1200" dirty="0" err="1">
                <a:solidFill>
                  <a:schemeClr val="bg2"/>
                </a:solidFill>
                <a:latin typeface=".VnTime" pitchFamily="34" charset="0"/>
              </a:rPr>
              <a:t>Bộ</a:t>
            </a:r>
            <a:r>
              <a:rPr lang="en-US" sz="1200" dirty="0">
                <a:solidFill>
                  <a:schemeClr val="bg2"/>
                </a:solidFill>
                <a:latin typeface=".VnTime" pitchFamily="34" charset="0"/>
              </a:rPr>
              <a:t> </a:t>
            </a:r>
            <a:r>
              <a:rPr lang="en-US" sz="1200" dirty="0" err="1">
                <a:solidFill>
                  <a:schemeClr val="bg2"/>
                </a:solidFill>
                <a:latin typeface=".VnTime" pitchFamily="34" charset="0"/>
              </a:rPr>
              <a:t>phận</a:t>
            </a:r>
            <a:r>
              <a:rPr lang="en-US" sz="1200" dirty="0">
                <a:solidFill>
                  <a:schemeClr val="bg2"/>
                </a:solidFill>
                <a:latin typeface=".VnTime" pitchFamily="34" charset="0"/>
              </a:rPr>
              <a:t> </a:t>
            </a:r>
            <a:r>
              <a:rPr lang="en-US" sz="1200" dirty="0" err="1">
                <a:solidFill>
                  <a:schemeClr val="bg2"/>
                </a:solidFill>
                <a:latin typeface=".VnTime" pitchFamily="34" charset="0"/>
              </a:rPr>
              <a:t>qũy</a:t>
            </a:r>
            <a:r>
              <a:rPr lang="en-US" sz="1200" dirty="0">
                <a:solidFill>
                  <a:schemeClr val="bg2"/>
                </a:solidFill>
                <a:latin typeface=".VnTime" pitchFamily="34" charset="0"/>
              </a:rPr>
              <a:t> </a:t>
            </a:r>
            <a:r>
              <a:rPr lang="en-US" sz="1200" dirty="0" err="1">
                <a:solidFill>
                  <a:schemeClr val="bg2"/>
                </a:solidFill>
                <a:latin typeface=".VnTime" pitchFamily="34" charset="0"/>
              </a:rPr>
              <a:t>trả</a:t>
            </a:r>
            <a:r>
              <a:rPr lang="en-US" sz="1200" dirty="0">
                <a:solidFill>
                  <a:schemeClr val="bg2"/>
                </a:solidFill>
                <a:latin typeface=".VnTime" pitchFamily="34" charset="0"/>
              </a:rPr>
              <a:t> </a:t>
            </a:r>
            <a:r>
              <a:rPr lang="en-US" sz="1200" dirty="0" err="1">
                <a:solidFill>
                  <a:schemeClr val="bg2"/>
                </a:solidFill>
                <a:latin typeface=".VnTime" pitchFamily="34" charset="0"/>
              </a:rPr>
              <a:t>tiền</a:t>
            </a:r>
            <a:r>
              <a:rPr lang="en-US" sz="1200" dirty="0">
                <a:solidFill>
                  <a:schemeClr val="bg2"/>
                </a:solidFill>
                <a:latin typeface=".VnTime" pitchFamily="34" charset="0"/>
              </a:rPr>
              <a:t> (Thu) </a:t>
            </a:r>
            <a:r>
              <a:rPr lang="en-US" sz="1200" dirty="0" err="1">
                <a:solidFill>
                  <a:schemeClr val="bg2"/>
                </a:solidFill>
                <a:latin typeface=".VnTime" pitchFamily="34" charset="0"/>
              </a:rPr>
              <a:t>cho</a:t>
            </a:r>
            <a:r>
              <a:rPr lang="en-US" sz="1200" dirty="0">
                <a:solidFill>
                  <a:schemeClr val="bg2"/>
                </a:solidFill>
                <a:latin typeface=".VnTime" pitchFamily="34" charset="0"/>
              </a:rPr>
              <a:t> </a:t>
            </a:r>
            <a:r>
              <a:rPr lang="en-US" sz="1200" dirty="0" err="1">
                <a:solidFill>
                  <a:schemeClr val="bg2"/>
                </a:solidFill>
                <a:latin typeface=".VnTime" pitchFamily="34" charset="0"/>
              </a:rPr>
              <a:t>kh¸ch</a:t>
            </a:r>
            <a:r>
              <a:rPr lang="en-US" sz="1200" dirty="0">
                <a:solidFill>
                  <a:schemeClr val="bg2"/>
                </a:solidFill>
                <a:latin typeface=".VnTime" pitchFamily="34" charset="0"/>
              </a:rPr>
              <a:t> </a:t>
            </a:r>
            <a:r>
              <a:rPr lang="en-US" sz="1200" dirty="0" err="1">
                <a:solidFill>
                  <a:schemeClr val="bg2"/>
                </a:solidFill>
                <a:latin typeface=".VnTime" pitchFamily="34" charset="0"/>
              </a:rPr>
              <a:t>hàng</a:t>
            </a:r>
            <a:r>
              <a:rPr lang="en-US" sz="1200" dirty="0">
                <a:solidFill>
                  <a:schemeClr val="bg2"/>
                </a:solidFill>
                <a:latin typeface=".VnTime" pitchFamily="34" charset="0"/>
              </a:rPr>
              <a:t>.</a:t>
            </a:r>
          </a:p>
        </p:txBody>
      </p:sp>
      <p:sp>
        <p:nvSpPr>
          <p:cNvPr id="277558" name="Text Box 54"/>
          <p:cNvSpPr txBox="1">
            <a:spLocks noChangeArrowheads="1"/>
          </p:cNvSpPr>
          <p:nvPr/>
        </p:nvSpPr>
        <p:spPr bwMode="auto">
          <a:xfrm>
            <a:off x="1143000" y="2133600"/>
            <a:ext cx="6650037" cy="296862"/>
          </a:xfrm>
          <a:prstGeom prst="rect">
            <a:avLst/>
          </a:prstGeom>
          <a:solidFill>
            <a:schemeClr val="accent1"/>
          </a:solidFill>
          <a:ln w="9525">
            <a:noFill/>
            <a:miter lim="800000"/>
            <a:headEnd/>
            <a:tailEnd/>
          </a:ln>
        </p:spPr>
        <p:txBody>
          <a:bodyPr lIns="63094" tIns="31547" rIns="63094" bIns="31547"/>
          <a:lstStyle/>
          <a:p>
            <a:r>
              <a:rPr lang="en-US" sz="1400" b="1">
                <a:solidFill>
                  <a:srgbClr val="FFFF00"/>
                </a:solidFill>
                <a:latin typeface=".VnArial" pitchFamily="34" charset="0"/>
              </a:rPr>
              <a:t>Quy tr×nh giao dÞch trong m« h×nh giao dÞch “nhiÒu cöa”</a:t>
            </a:r>
            <a:endParaRPr lang="en-US" sz="1400">
              <a:solidFill>
                <a:srgbClr val="FFFF00"/>
              </a:solidFill>
            </a:endParaRPr>
          </a:p>
        </p:txBody>
      </p:sp>
      <p:sp>
        <p:nvSpPr>
          <p:cNvPr id="277559" name="Line 55"/>
          <p:cNvSpPr>
            <a:spLocks noChangeShapeType="1"/>
          </p:cNvSpPr>
          <p:nvPr/>
        </p:nvSpPr>
        <p:spPr bwMode="auto">
          <a:xfrm flipH="1" flipV="1">
            <a:off x="3430588" y="4198938"/>
            <a:ext cx="0" cy="1039812"/>
          </a:xfrm>
          <a:prstGeom prst="line">
            <a:avLst/>
          </a:prstGeom>
          <a:noFill/>
          <a:ln w="19050">
            <a:solidFill>
              <a:srgbClr val="0000FF"/>
            </a:solidFill>
            <a:round/>
            <a:headEnd/>
            <a:tailEnd type="triangle" w="med" len="med"/>
          </a:ln>
          <a:effectLst/>
        </p:spPr>
        <p:txBody>
          <a:bodyPr/>
          <a:lstStyle/>
          <a:p>
            <a:endParaRPr lang="en-US"/>
          </a:p>
        </p:txBody>
      </p:sp>
      <p:sp>
        <p:nvSpPr>
          <p:cNvPr id="277560" name="Line 56"/>
          <p:cNvSpPr>
            <a:spLocks noChangeShapeType="1"/>
          </p:cNvSpPr>
          <p:nvPr/>
        </p:nvSpPr>
        <p:spPr bwMode="auto">
          <a:xfrm flipH="1">
            <a:off x="2160588" y="3851275"/>
            <a:ext cx="652462" cy="0"/>
          </a:xfrm>
          <a:prstGeom prst="line">
            <a:avLst/>
          </a:prstGeom>
          <a:noFill/>
          <a:ln w="19050">
            <a:solidFill>
              <a:srgbClr val="0000FF"/>
            </a:solidFill>
            <a:round/>
            <a:headEnd/>
            <a:tailEnd type="triangle" w="med" len="med"/>
          </a:ln>
        </p:spPr>
        <p:txBody>
          <a:bodyPr/>
          <a:lstStyle/>
          <a:p>
            <a:endParaRPr lang="en-US"/>
          </a:p>
        </p:txBody>
      </p:sp>
      <p:sp>
        <p:nvSpPr>
          <p:cNvPr id="277561" name="Line 57"/>
          <p:cNvSpPr>
            <a:spLocks noChangeShapeType="1"/>
          </p:cNvSpPr>
          <p:nvPr/>
        </p:nvSpPr>
        <p:spPr bwMode="auto">
          <a:xfrm>
            <a:off x="2160588" y="4083050"/>
            <a:ext cx="652462" cy="0"/>
          </a:xfrm>
          <a:prstGeom prst="line">
            <a:avLst/>
          </a:prstGeom>
          <a:noFill/>
          <a:ln w="19050">
            <a:solidFill>
              <a:srgbClr val="0000FF"/>
            </a:solidFill>
            <a:round/>
            <a:headEnd/>
            <a:tailEnd type="triangle" w="med" len="med"/>
          </a:ln>
          <a:effectLst/>
        </p:spPr>
        <p:txBody>
          <a:bodyPr/>
          <a:lstStyle/>
          <a:p>
            <a:endParaRPr lang="en-US"/>
          </a:p>
        </p:txBody>
      </p:sp>
      <p:sp>
        <p:nvSpPr>
          <p:cNvPr id="277562" name="Text Box 58"/>
          <p:cNvSpPr txBox="1">
            <a:spLocks noChangeArrowheads="1"/>
          </p:cNvSpPr>
          <p:nvPr/>
        </p:nvSpPr>
        <p:spPr bwMode="auto">
          <a:xfrm>
            <a:off x="2306638" y="4083050"/>
            <a:ext cx="506412" cy="241300"/>
          </a:xfrm>
          <a:prstGeom prst="rect">
            <a:avLst/>
          </a:prstGeom>
          <a:solidFill>
            <a:schemeClr val="accent1"/>
          </a:solidFill>
          <a:ln w="9525" algn="ctr">
            <a:noFill/>
            <a:miter lim="800000"/>
            <a:headEnd/>
            <a:tailEnd/>
          </a:ln>
          <a:effectLst/>
        </p:spPr>
        <p:txBody>
          <a:bodyPr lIns="63094" tIns="31547" rIns="63094" bIns="31547"/>
          <a:lstStyle/>
          <a:p>
            <a:pPr algn="l"/>
            <a:r>
              <a:rPr lang="en-US" sz="1200">
                <a:solidFill>
                  <a:srgbClr val="000000"/>
                </a:solidFill>
              </a:rPr>
              <a:t>(5)</a:t>
            </a:r>
          </a:p>
        </p:txBody>
      </p:sp>
      <p:sp>
        <p:nvSpPr>
          <p:cNvPr id="277563" name="Line 59"/>
          <p:cNvSpPr>
            <a:spLocks noChangeShapeType="1"/>
          </p:cNvSpPr>
          <p:nvPr/>
        </p:nvSpPr>
        <p:spPr bwMode="auto">
          <a:xfrm flipV="1">
            <a:off x="3541713" y="4300538"/>
            <a:ext cx="2233612" cy="938212"/>
          </a:xfrm>
          <a:prstGeom prst="line">
            <a:avLst/>
          </a:prstGeom>
          <a:noFill/>
          <a:ln w="19050">
            <a:solidFill>
              <a:srgbClr val="0000FF"/>
            </a:solidFill>
            <a:round/>
            <a:headEnd/>
            <a:tailEnd type="triangle" w="med" len="med"/>
          </a:ln>
          <a:effectLst/>
        </p:spPr>
        <p:txBody>
          <a:bodyPr/>
          <a:lstStyle/>
          <a:p>
            <a:endParaRPr lang="en-US"/>
          </a:p>
        </p:txBody>
      </p:sp>
      <p:sp>
        <p:nvSpPr>
          <p:cNvPr id="277564" name="Line 60"/>
          <p:cNvSpPr>
            <a:spLocks noChangeShapeType="1"/>
          </p:cNvSpPr>
          <p:nvPr/>
        </p:nvSpPr>
        <p:spPr bwMode="auto">
          <a:xfrm flipV="1">
            <a:off x="6281738" y="3048000"/>
            <a:ext cx="42862" cy="1049338"/>
          </a:xfrm>
          <a:prstGeom prst="line">
            <a:avLst/>
          </a:prstGeom>
          <a:noFill/>
          <a:ln w="19050">
            <a:solidFill>
              <a:srgbClr val="0000FF"/>
            </a:solidFill>
            <a:round/>
            <a:headEnd/>
            <a:tailEnd type="triangle" w="med" len="med"/>
          </a:ln>
          <a:effectLst/>
        </p:spPr>
        <p:txBody>
          <a:bodyPr/>
          <a:lstStyle/>
          <a:p>
            <a:endParaRPr lang="en-US"/>
          </a:p>
        </p:txBody>
      </p:sp>
      <p:sp>
        <p:nvSpPr>
          <p:cNvPr id="277565" name="Text Box 61"/>
          <p:cNvSpPr txBox="1">
            <a:spLocks noChangeArrowheads="1"/>
          </p:cNvSpPr>
          <p:nvPr/>
        </p:nvSpPr>
        <p:spPr bwMode="auto">
          <a:xfrm>
            <a:off x="5559425" y="2836863"/>
            <a:ext cx="1446213" cy="211137"/>
          </a:xfrm>
          <a:prstGeom prst="rect">
            <a:avLst/>
          </a:prstGeom>
          <a:solidFill>
            <a:schemeClr val="accent1"/>
          </a:solidFill>
          <a:ln w="9525" cap="rnd">
            <a:solidFill>
              <a:srgbClr val="000000"/>
            </a:solidFill>
            <a:prstDash val="sysDot"/>
            <a:miter lim="800000"/>
            <a:headEnd/>
            <a:tailEnd/>
          </a:ln>
        </p:spPr>
        <p:txBody>
          <a:bodyPr lIns="63094" tIns="31547" rIns="63094" bIns="31547"/>
          <a:lstStyle/>
          <a:p>
            <a:r>
              <a:rPr lang="en-US" sz="1200">
                <a:solidFill>
                  <a:srgbClr val="000000"/>
                </a:solidFill>
              </a:rPr>
              <a:t>Khách hàng</a:t>
            </a:r>
            <a:endParaRPr lang="en-US" sz="1200"/>
          </a:p>
        </p:txBody>
      </p:sp>
      <p:sp>
        <p:nvSpPr>
          <p:cNvPr id="277566" name="Line 62"/>
          <p:cNvSpPr>
            <a:spLocks noChangeShapeType="1"/>
          </p:cNvSpPr>
          <p:nvPr/>
        </p:nvSpPr>
        <p:spPr bwMode="auto">
          <a:xfrm>
            <a:off x="4041775" y="2954338"/>
            <a:ext cx="1444625" cy="0"/>
          </a:xfrm>
          <a:prstGeom prst="line">
            <a:avLst/>
          </a:prstGeom>
          <a:noFill/>
          <a:ln w="19050">
            <a:solidFill>
              <a:srgbClr val="0000FF"/>
            </a:solidFill>
            <a:round/>
            <a:headEnd/>
            <a:tailEnd type="triangle" w="med" len="med"/>
          </a:ln>
          <a:effectLst/>
        </p:spPr>
        <p:txBody>
          <a:bodyPr/>
          <a:lstStyle/>
          <a:p>
            <a:endParaRPr lang="en-US"/>
          </a:p>
        </p:txBody>
      </p:sp>
      <p:sp>
        <p:nvSpPr>
          <p:cNvPr id="277567" name="Text Box 63"/>
          <p:cNvSpPr txBox="1">
            <a:spLocks noChangeArrowheads="1"/>
          </p:cNvSpPr>
          <p:nvPr/>
        </p:nvSpPr>
        <p:spPr bwMode="auto">
          <a:xfrm>
            <a:off x="4908550" y="4660900"/>
            <a:ext cx="506413" cy="241300"/>
          </a:xfrm>
          <a:prstGeom prst="rect">
            <a:avLst/>
          </a:prstGeom>
          <a:solidFill>
            <a:schemeClr val="accent1"/>
          </a:solidFill>
          <a:ln w="9525" algn="ctr">
            <a:noFill/>
            <a:miter lim="800000"/>
            <a:headEnd/>
            <a:tailEnd/>
          </a:ln>
          <a:effectLst/>
        </p:spPr>
        <p:txBody>
          <a:bodyPr lIns="63094" tIns="31547" rIns="63094" bIns="31547"/>
          <a:lstStyle/>
          <a:p>
            <a:pPr algn="l"/>
            <a:r>
              <a:rPr lang="en-US" sz="1200">
                <a:solidFill>
                  <a:srgbClr val="000000"/>
                </a:solidFill>
              </a:rPr>
              <a:t>(6)</a:t>
            </a:r>
          </a:p>
        </p:txBody>
      </p:sp>
      <p:sp>
        <p:nvSpPr>
          <p:cNvPr id="277568" name="Text Box 64"/>
          <p:cNvSpPr txBox="1">
            <a:spLocks noChangeArrowheads="1"/>
          </p:cNvSpPr>
          <p:nvPr/>
        </p:nvSpPr>
        <p:spPr bwMode="auto">
          <a:xfrm>
            <a:off x="4619625" y="2684463"/>
            <a:ext cx="506413" cy="242887"/>
          </a:xfrm>
          <a:prstGeom prst="rect">
            <a:avLst/>
          </a:prstGeom>
          <a:solidFill>
            <a:schemeClr val="accent1"/>
          </a:solidFill>
          <a:ln w="9525" algn="ctr">
            <a:noFill/>
            <a:miter lim="800000"/>
            <a:headEnd/>
            <a:tailEnd/>
          </a:ln>
          <a:effectLst/>
        </p:spPr>
        <p:txBody>
          <a:bodyPr lIns="63094" tIns="31547" rIns="63094" bIns="31547"/>
          <a:lstStyle/>
          <a:p>
            <a:pPr algn="l"/>
            <a:r>
              <a:rPr lang="en-US" sz="1200">
                <a:solidFill>
                  <a:srgbClr val="000000"/>
                </a:solidFill>
              </a:rPr>
              <a:t>(7)</a:t>
            </a:r>
          </a:p>
        </p:txBody>
      </p:sp>
      <p:sp>
        <p:nvSpPr>
          <p:cNvPr id="277569" name="Text Box 65"/>
          <p:cNvSpPr txBox="1">
            <a:spLocks noChangeArrowheads="1"/>
          </p:cNvSpPr>
          <p:nvPr/>
        </p:nvSpPr>
        <p:spPr bwMode="auto">
          <a:xfrm>
            <a:off x="6354763" y="3654425"/>
            <a:ext cx="506412" cy="241300"/>
          </a:xfrm>
          <a:prstGeom prst="rect">
            <a:avLst/>
          </a:prstGeom>
          <a:solidFill>
            <a:schemeClr val="accent1"/>
          </a:solidFill>
          <a:ln w="9525" algn="ctr">
            <a:noFill/>
            <a:miter lim="800000"/>
            <a:headEnd/>
            <a:tailEnd/>
          </a:ln>
          <a:effectLst/>
        </p:spPr>
        <p:txBody>
          <a:bodyPr lIns="63094" tIns="31547" rIns="63094" bIns="31547"/>
          <a:lstStyle/>
          <a:p>
            <a:pPr algn="l"/>
            <a:r>
              <a:rPr lang="en-US" sz="1200">
                <a:solidFill>
                  <a:srgbClr val="000000"/>
                </a:solidFill>
              </a:rPr>
              <a:t>(8)</a:t>
            </a:r>
          </a:p>
        </p:txBody>
      </p:sp>
      <p:sp>
        <p:nvSpPr>
          <p:cNvPr id="277570" name="AutoShape 66"/>
          <p:cNvSpPr>
            <a:spLocks/>
          </p:cNvSpPr>
          <p:nvPr/>
        </p:nvSpPr>
        <p:spPr bwMode="auto">
          <a:xfrm rot="5400000">
            <a:off x="3149600" y="3875088"/>
            <a:ext cx="336550" cy="3759200"/>
          </a:xfrm>
          <a:prstGeom prst="rightBrace">
            <a:avLst>
              <a:gd name="adj1" fmla="val 93082"/>
              <a:gd name="adj2" fmla="val 50000"/>
            </a:avLst>
          </a:prstGeom>
          <a:solidFill>
            <a:schemeClr val="accent1"/>
          </a:solidFill>
          <a:ln w="57150">
            <a:solidFill>
              <a:srgbClr val="000000"/>
            </a:solidFill>
            <a:round/>
            <a:headEnd/>
            <a:tailEnd/>
          </a:ln>
        </p:spPr>
        <p:txBody>
          <a:bodyPr rot="10800000" vert="eaVert" lIns="63094" tIns="31547" rIns="63094" bIns="31547" anchor="ctr"/>
          <a:lstStyle/>
          <a:p>
            <a:endParaRPr lang="en-US"/>
          </a:p>
        </p:txBody>
      </p:sp>
      <p:sp>
        <p:nvSpPr>
          <p:cNvPr id="277571" name="Text Box 67"/>
          <p:cNvSpPr txBox="1">
            <a:spLocks noChangeArrowheads="1"/>
          </p:cNvSpPr>
          <p:nvPr/>
        </p:nvSpPr>
        <p:spPr bwMode="auto">
          <a:xfrm>
            <a:off x="2089150" y="6164263"/>
            <a:ext cx="2963863" cy="296862"/>
          </a:xfrm>
          <a:prstGeom prst="rect">
            <a:avLst/>
          </a:prstGeom>
          <a:solidFill>
            <a:schemeClr val="accent1"/>
          </a:solidFill>
          <a:ln w="9525">
            <a:noFill/>
            <a:miter lim="800000"/>
            <a:headEnd/>
            <a:tailEnd/>
          </a:ln>
        </p:spPr>
        <p:txBody>
          <a:bodyPr lIns="63094" tIns="31547" rIns="63094" bIns="31547"/>
          <a:lstStyle/>
          <a:p>
            <a:r>
              <a:rPr lang="en-US" sz="1100" b="1">
                <a:solidFill>
                  <a:srgbClr val="000000"/>
                </a:solidFill>
                <a:latin typeface="Arial" charset="0"/>
              </a:rPr>
              <a:t>Nhập chứng từ vào máy tính</a:t>
            </a:r>
            <a:endParaRPr lang="en-US"/>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F7FE386-0E3E-4BB3-9877-A7BE984558EA}" type="slidenum">
              <a:rPr lang="en-US"/>
              <a:pPr/>
              <a:t>65</a:t>
            </a:fld>
            <a:endParaRPr lang="en-US"/>
          </a:p>
        </p:txBody>
      </p:sp>
      <p:sp>
        <p:nvSpPr>
          <p:cNvPr id="278530" name="Rectangle 2"/>
          <p:cNvSpPr>
            <a:spLocks noGrp="1" noChangeArrowheads="1"/>
          </p:cNvSpPr>
          <p:nvPr>
            <p:ph type="title"/>
          </p:nvPr>
        </p:nvSpPr>
        <p:spPr>
          <a:xfrm>
            <a:off x="914400" y="457200"/>
            <a:ext cx="7696200" cy="974725"/>
          </a:xfrm>
        </p:spPr>
        <p:txBody>
          <a:bodyPr/>
          <a:lstStyle/>
          <a:p>
            <a:r>
              <a:rPr lang="pt-BR" sz="4000" dirty="0"/>
              <a:t>Mô hình giao dịch “một cửa”</a:t>
            </a:r>
            <a:r>
              <a:rPr lang="en-US" dirty="0"/>
              <a:t> </a:t>
            </a:r>
          </a:p>
        </p:txBody>
      </p:sp>
      <p:sp>
        <p:nvSpPr>
          <p:cNvPr id="278531" name="Rectangle 3"/>
          <p:cNvSpPr>
            <a:spLocks noGrp="1" noChangeArrowheads="1"/>
          </p:cNvSpPr>
          <p:nvPr>
            <p:ph type="body" idx="1"/>
          </p:nvPr>
        </p:nvSpPr>
        <p:spPr>
          <a:xfrm>
            <a:off x="685800" y="1981200"/>
            <a:ext cx="8153400" cy="3352800"/>
          </a:xfrm>
        </p:spPr>
        <p:txBody>
          <a:bodyPr/>
          <a:lstStyle/>
          <a:p>
            <a:r>
              <a:rPr lang="vi-VN" dirty="0" smtClean="0">
                <a:latin typeface="Arial" pitchFamily="34" charset="0"/>
                <a:cs typeface="Arial" pitchFamily="34" charset="0"/>
              </a:rPr>
              <a:t>Mô hình “giao dịch một cửa” là mô hình cho phép khách hàng khi đến giao dịch với ngân hàng chỉ giao dịch với một cán bộ ngân hàng vẫn có thể giải quyết toàn bộ các nhu cầu của mình về tiền gửi, thanh toán, mua bán ngoại tệ, tiền vay... </a:t>
            </a:r>
            <a:endParaRPr lang="en-US" dirty="0" smtClean="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lide Number Placeholder 5"/>
          <p:cNvSpPr>
            <a:spLocks noGrp="1"/>
          </p:cNvSpPr>
          <p:nvPr>
            <p:ph type="sldNum" sz="quarter" idx="12"/>
          </p:nvPr>
        </p:nvSpPr>
        <p:spPr/>
        <p:txBody>
          <a:bodyPr/>
          <a:lstStyle/>
          <a:p>
            <a:fld id="{07884D64-13C8-4BC6-972C-39FA652FB41B}" type="slidenum">
              <a:rPr lang="en-US"/>
              <a:pPr/>
              <a:t>66</a:t>
            </a:fld>
            <a:endParaRPr lang="en-US"/>
          </a:p>
        </p:txBody>
      </p:sp>
      <p:sp>
        <p:nvSpPr>
          <p:cNvPr id="279554" name="Rectangle 2"/>
          <p:cNvSpPr>
            <a:spLocks noChangeArrowheads="1"/>
          </p:cNvSpPr>
          <p:nvPr/>
        </p:nvSpPr>
        <p:spPr bwMode="auto">
          <a:xfrm>
            <a:off x="609600" y="1524000"/>
            <a:ext cx="8229600" cy="4953000"/>
          </a:xfrm>
          <a:prstGeom prst="rect">
            <a:avLst/>
          </a:prstGeom>
          <a:solidFill>
            <a:schemeClr val="accent1"/>
          </a:solidFill>
          <a:ln w="9525" algn="ctr">
            <a:solidFill>
              <a:srgbClr val="000000"/>
            </a:solidFill>
            <a:miter lim="800000"/>
            <a:headEnd/>
            <a:tailEnd/>
          </a:ln>
          <a:effectLst/>
        </p:spPr>
        <p:txBody>
          <a:bodyPr lIns="68580" tIns="34290" rIns="68580" bIns="34290"/>
          <a:lstStyle/>
          <a:p>
            <a:endParaRPr lang="en-US"/>
          </a:p>
        </p:txBody>
      </p:sp>
      <p:sp>
        <p:nvSpPr>
          <p:cNvPr id="279555" name="Rectangle 3"/>
          <p:cNvSpPr>
            <a:spLocks noGrp="1" noChangeArrowheads="1"/>
          </p:cNvSpPr>
          <p:nvPr>
            <p:ph type="title"/>
          </p:nvPr>
        </p:nvSpPr>
        <p:spPr>
          <a:xfrm>
            <a:off x="1066800" y="609600"/>
            <a:ext cx="7848600" cy="914400"/>
          </a:xfrm>
        </p:spPr>
        <p:txBody>
          <a:bodyPr/>
          <a:lstStyle/>
          <a:p>
            <a:r>
              <a:rPr lang="pt-BR" sz="4000" dirty="0">
                <a:latin typeface="Arial" pitchFamily="34" charset="0"/>
                <a:cs typeface="Arial" pitchFamily="34" charset="0"/>
              </a:rPr>
              <a:t>Mô hình giao dịch “một cửa”</a:t>
            </a:r>
            <a:r>
              <a:rPr lang="en-US" dirty="0">
                <a:latin typeface="Arial" pitchFamily="34" charset="0"/>
                <a:cs typeface="Arial" pitchFamily="34" charset="0"/>
              </a:rPr>
              <a:t> </a:t>
            </a:r>
            <a:endParaRPr lang="en-US" i="1" dirty="0">
              <a:latin typeface="Arial" pitchFamily="34" charset="0"/>
              <a:cs typeface="Arial" pitchFamily="34" charset="0"/>
            </a:endParaRPr>
          </a:p>
        </p:txBody>
      </p:sp>
      <p:sp>
        <p:nvSpPr>
          <p:cNvPr id="279557" name="AutoShape 5"/>
          <p:cNvSpPr>
            <a:spLocks noChangeArrowheads="1"/>
          </p:cNvSpPr>
          <p:nvPr/>
        </p:nvSpPr>
        <p:spPr bwMode="auto">
          <a:xfrm>
            <a:off x="0" y="1450975"/>
            <a:ext cx="5934075" cy="3952875"/>
          </a:xfrm>
          <a:prstGeom prst="rect">
            <a:avLst/>
          </a:prstGeom>
          <a:noFill/>
        </p:spPr>
        <p:txBody>
          <a:bodyPr/>
          <a:lstStyle/>
          <a:p>
            <a:endParaRPr lang="en-US"/>
          </a:p>
        </p:txBody>
      </p:sp>
      <p:sp>
        <p:nvSpPr>
          <p:cNvPr id="279560" name="Line 8"/>
          <p:cNvSpPr>
            <a:spLocks noChangeShapeType="1"/>
          </p:cNvSpPr>
          <p:nvPr/>
        </p:nvSpPr>
        <p:spPr bwMode="auto">
          <a:xfrm>
            <a:off x="1403350" y="2894013"/>
            <a:ext cx="7740650" cy="0"/>
          </a:xfrm>
          <a:prstGeom prst="line">
            <a:avLst/>
          </a:prstGeom>
          <a:noFill/>
          <a:ln w="9525" cap="rnd">
            <a:solidFill>
              <a:srgbClr val="000000"/>
            </a:solidFill>
            <a:prstDash val="sysDot"/>
            <a:round/>
            <a:headEnd/>
            <a:tailEnd/>
          </a:ln>
        </p:spPr>
        <p:txBody>
          <a:bodyPr/>
          <a:lstStyle/>
          <a:p>
            <a:endParaRPr lang="en-US"/>
          </a:p>
        </p:txBody>
      </p:sp>
      <p:sp>
        <p:nvSpPr>
          <p:cNvPr id="279561" name="Line 9"/>
          <p:cNvSpPr>
            <a:spLocks noChangeShapeType="1"/>
          </p:cNvSpPr>
          <p:nvPr/>
        </p:nvSpPr>
        <p:spPr bwMode="auto">
          <a:xfrm>
            <a:off x="6172200" y="2057400"/>
            <a:ext cx="7938" cy="3316288"/>
          </a:xfrm>
          <a:prstGeom prst="line">
            <a:avLst/>
          </a:prstGeom>
          <a:noFill/>
          <a:ln w="9525" cap="rnd">
            <a:solidFill>
              <a:srgbClr val="000000"/>
            </a:solidFill>
            <a:prstDash val="sysDot"/>
            <a:round/>
            <a:headEnd/>
            <a:tailEnd/>
          </a:ln>
        </p:spPr>
        <p:txBody>
          <a:bodyPr/>
          <a:lstStyle/>
          <a:p>
            <a:endParaRPr lang="en-US"/>
          </a:p>
        </p:txBody>
      </p:sp>
      <p:sp>
        <p:nvSpPr>
          <p:cNvPr id="279562" name="Text Box 10"/>
          <p:cNvSpPr txBox="1">
            <a:spLocks noChangeArrowheads="1"/>
          </p:cNvSpPr>
          <p:nvPr/>
        </p:nvSpPr>
        <p:spPr bwMode="auto">
          <a:xfrm>
            <a:off x="3276600" y="2133600"/>
            <a:ext cx="1630363" cy="425450"/>
          </a:xfrm>
          <a:prstGeom prst="rect">
            <a:avLst/>
          </a:prstGeom>
          <a:solidFill>
            <a:schemeClr val="accent1"/>
          </a:solidFill>
          <a:ln w="9525">
            <a:solidFill>
              <a:srgbClr val="000000"/>
            </a:solidFill>
            <a:miter lim="800000"/>
            <a:headEnd/>
            <a:tailEnd/>
          </a:ln>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Khách hàng</a:t>
            </a:r>
            <a:endParaRPr lang="en-US" sz="1400">
              <a:latin typeface="Arial" charset="0"/>
            </a:endParaRPr>
          </a:p>
        </p:txBody>
      </p:sp>
      <p:sp>
        <p:nvSpPr>
          <p:cNvPr id="279563" name="Text Box 11"/>
          <p:cNvSpPr txBox="1">
            <a:spLocks noChangeArrowheads="1"/>
          </p:cNvSpPr>
          <p:nvPr/>
        </p:nvSpPr>
        <p:spPr bwMode="auto">
          <a:xfrm>
            <a:off x="1565275" y="3640138"/>
            <a:ext cx="1060450" cy="552450"/>
          </a:xfrm>
          <a:prstGeom prst="rect">
            <a:avLst/>
          </a:prstGeom>
          <a:solidFill>
            <a:schemeClr val="accent1"/>
          </a:solidFill>
          <a:ln w="9525" algn="ctr">
            <a:solidFill>
              <a:srgbClr val="000000"/>
            </a:solidFill>
            <a:miter lim="800000"/>
            <a:headEnd/>
            <a:tailEnd/>
          </a:ln>
          <a:effectLst/>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Giao dịch viên 1</a:t>
            </a:r>
          </a:p>
        </p:txBody>
      </p:sp>
      <p:sp>
        <p:nvSpPr>
          <p:cNvPr id="279564" name="Text Box 12"/>
          <p:cNvSpPr txBox="1">
            <a:spLocks noChangeArrowheads="1"/>
          </p:cNvSpPr>
          <p:nvPr/>
        </p:nvSpPr>
        <p:spPr bwMode="auto">
          <a:xfrm>
            <a:off x="2544763" y="3640138"/>
            <a:ext cx="1058862" cy="552450"/>
          </a:xfrm>
          <a:prstGeom prst="rect">
            <a:avLst/>
          </a:prstGeom>
          <a:solidFill>
            <a:schemeClr val="accent1"/>
          </a:solidFill>
          <a:ln w="9525" algn="ctr">
            <a:solidFill>
              <a:srgbClr val="000000"/>
            </a:solidFill>
            <a:miter lim="800000"/>
            <a:headEnd/>
            <a:tailEnd/>
          </a:ln>
          <a:effectLst/>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Giao dịch viên 2</a:t>
            </a:r>
          </a:p>
        </p:txBody>
      </p:sp>
      <p:sp>
        <p:nvSpPr>
          <p:cNvPr id="279565" name="Text Box 13"/>
          <p:cNvSpPr txBox="1">
            <a:spLocks noChangeArrowheads="1"/>
          </p:cNvSpPr>
          <p:nvPr/>
        </p:nvSpPr>
        <p:spPr bwMode="auto">
          <a:xfrm>
            <a:off x="3603625" y="3640138"/>
            <a:ext cx="1058863" cy="552450"/>
          </a:xfrm>
          <a:prstGeom prst="rect">
            <a:avLst/>
          </a:prstGeom>
          <a:solidFill>
            <a:schemeClr val="accent1"/>
          </a:solidFill>
          <a:ln w="9525" algn="ctr">
            <a:solidFill>
              <a:srgbClr val="000000"/>
            </a:solidFill>
            <a:miter lim="800000"/>
            <a:headEnd/>
            <a:tailEnd/>
          </a:ln>
          <a:effectLst/>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Giao dịch viên 3</a:t>
            </a:r>
          </a:p>
        </p:txBody>
      </p:sp>
      <p:sp>
        <p:nvSpPr>
          <p:cNvPr id="279566" name="Text Box 14"/>
          <p:cNvSpPr txBox="1">
            <a:spLocks noChangeArrowheads="1"/>
          </p:cNvSpPr>
          <p:nvPr/>
        </p:nvSpPr>
        <p:spPr bwMode="auto">
          <a:xfrm>
            <a:off x="4500563" y="3640138"/>
            <a:ext cx="1057275" cy="552450"/>
          </a:xfrm>
          <a:prstGeom prst="rect">
            <a:avLst/>
          </a:prstGeom>
          <a:solidFill>
            <a:schemeClr val="accent1"/>
          </a:solidFill>
          <a:ln w="9525" algn="ctr">
            <a:solidFill>
              <a:srgbClr val="000000"/>
            </a:solidFill>
            <a:miter lim="800000"/>
            <a:headEnd/>
            <a:tailEnd/>
          </a:ln>
          <a:effectLst/>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Giao dịch viên 4</a:t>
            </a:r>
          </a:p>
        </p:txBody>
      </p:sp>
      <p:sp>
        <p:nvSpPr>
          <p:cNvPr id="279567" name="Text Box 15"/>
          <p:cNvSpPr txBox="1">
            <a:spLocks noChangeArrowheads="1"/>
          </p:cNvSpPr>
          <p:nvPr/>
        </p:nvSpPr>
        <p:spPr bwMode="auto">
          <a:xfrm>
            <a:off x="3605213" y="5137150"/>
            <a:ext cx="1060450" cy="268288"/>
          </a:xfrm>
          <a:prstGeom prst="rect">
            <a:avLst/>
          </a:prstGeom>
          <a:solidFill>
            <a:schemeClr val="accent1"/>
          </a:solidFill>
          <a:ln w="9525" algn="ctr">
            <a:solidFill>
              <a:srgbClr val="000000"/>
            </a:solidFill>
            <a:miter lim="800000"/>
            <a:headEnd/>
            <a:tailEnd/>
          </a:ln>
          <a:effectLst/>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Kiểm soát</a:t>
            </a:r>
          </a:p>
        </p:txBody>
      </p:sp>
      <p:sp>
        <p:nvSpPr>
          <p:cNvPr id="279568" name="Text Box 16"/>
          <p:cNvSpPr txBox="1">
            <a:spLocks noChangeArrowheads="1"/>
          </p:cNvSpPr>
          <p:nvPr/>
        </p:nvSpPr>
        <p:spPr bwMode="auto">
          <a:xfrm>
            <a:off x="7351713" y="3640138"/>
            <a:ext cx="1058862" cy="433387"/>
          </a:xfrm>
          <a:prstGeom prst="rect">
            <a:avLst/>
          </a:prstGeom>
          <a:solidFill>
            <a:schemeClr val="accent1"/>
          </a:solidFill>
          <a:ln w="9525" algn="ctr">
            <a:solidFill>
              <a:srgbClr val="000000"/>
            </a:solidFill>
            <a:miter lim="800000"/>
            <a:headEnd/>
            <a:tailEnd/>
          </a:ln>
          <a:effectLst/>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Qũy chính</a:t>
            </a:r>
          </a:p>
        </p:txBody>
      </p:sp>
      <p:sp>
        <p:nvSpPr>
          <p:cNvPr id="279569" name="Line 17"/>
          <p:cNvSpPr>
            <a:spLocks noChangeShapeType="1"/>
          </p:cNvSpPr>
          <p:nvPr/>
        </p:nvSpPr>
        <p:spPr bwMode="auto">
          <a:xfrm flipH="1">
            <a:off x="3810000" y="2514600"/>
            <a:ext cx="9525" cy="1114425"/>
          </a:xfrm>
          <a:prstGeom prst="line">
            <a:avLst/>
          </a:prstGeom>
          <a:noFill/>
          <a:ln w="19050">
            <a:solidFill>
              <a:srgbClr val="0000FF"/>
            </a:solidFill>
            <a:round/>
            <a:headEnd/>
            <a:tailEnd type="triangle" w="med" len="med"/>
          </a:ln>
        </p:spPr>
        <p:txBody>
          <a:bodyPr/>
          <a:lstStyle/>
          <a:p>
            <a:endParaRPr lang="en-US"/>
          </a:p>
        </p:txBody>
      </p:sp>
      <p:sp>
        <p:nvSpPr>
          <p:cNvPr id="279570" name="Line 18"/>
          <p:cNvSpPr>
            <a:spLocks noChangeShapeType="1"/>
          </p:cNvSpPr>
          <p:nvPr/>
        </p:nvSpPr>
        <p:spPr bwMode="auto">
          <a:xfrm>
            <a:off x="3957638" y="4192588"/>
            <a:ext cx="0" cy="944562"/>
          </a:xfrm>
          <a:prstGeom prst="line">
            <a:avLst/>
          </a:prstGeom>
          <a:noFill/>
          <a:ln w="19050">
            <a:solidFill>
              <a:srgbClr val="0000FF"/>
            </a:solidFill>
            <a:round/>
            <a:headEnd/>
            <a:tailEnd type="triangle" w="med" len="med"/>
          </a:ln>
          <a:effectLst/>
        </p:spPr>
        <p:txBody>
          <a:bodyPr/>
          <a:lstStyle/>
          <a:p>
            <a:endParaRPr lang="en-US"/>
          </a:p>
        </p:txBody>
      </p:sp>
      <p:sp>
        <p:nvSpPr>
          <p:cNvPr id="279571" name="Text Box 19"/>
          <p:cNvSpPr txBox="1">
            <a:spLocks noChangeArrowheads="1"/>
          </p:cNvSpPr>
          <p:nvPr/>
        </p:nvSpPr>
        <p:spPr bwMode="auto">
          <a:xfrm>
            <a:off x="3124200" y="3124200"/>
            <a:ext cx="571500" cy="266700"/>
          </a:xfrm>
          <a:prstGeom prst="rect">
            <a:avLst/>
          </a:prstGeom>
          <a:solidFill>
            <a:schemeClr val="accent1"/>
          </a:solidFill>
          <a:ln w="9525">
            <a:noFill/>
            <a:miter lim="800000"/>
            <a:headEnd/>
            <a:tailEnd/>
          </a:ln>
        </p:spPr>
        <p:txBody>
          <a:bodyPr lIns="68580" tIns="34290" rIns="68580" bIns="34290"/>
          <a:lstStyle/>
          <a:p>
            <a:pPr algn="just" eaLnBrk="1" hangingPunct="1"/>
            <a:r>
              <a:rPr lang="en-US" sz="1400">
                <a:solidFill>
                  <a:srgbClr val="000000"/>
                </a:solidFill>
                <a:latin typeface=".VnTime" pitchFamily="34" charset="0"/>
                <a:cs typeface="Times New Roman" pitchFamily="18" charset="0"/>
              </a:rPr>
              <a:t>(2)</a:t>
            </a:r>
            <a:endParaRPr lang="en-US" sz="1400">
              <a:latin typeface="Arial" charset="0"/>
            </a:endParaRPr>
          </a:p>
        </p:txBody>
      </p:sp>
      <p:sp>
        <p:nvSpPr>
          <p:cNvPr id="279572" name="Text Box 20"/>
          <p:cNvSpPr txBox="1">
            <a:spLocks noChangeArrowheads="1"/>
          </p:cNvSpPr>
          <p:nvPr/>
        </p:nvSpPr>
        <p:spPr bwMode="auto">
          <a:xfrm>
            <a:off x="4038600" y="3124200"/>
            <a:ext cx="381000" cy="304800"/>
          </a:xfrm>
          <a:prstGeom prst="rect">
            <a:avLst/>
          </a:prstGeom>
          <a:solidFill>
            <a:schemeClr val="accent1"/>
          </a:solidFill>
          <a:ln w="9525" algn="ctr">
            <a:noFill/>
            <a:miter lim="800000"/>
            <a:headEnd/>
            <a:tailEnd/>
          </a:ln>
          <a:effectLst/>
        </p:spPr>
        <p:txBody>
          <a:bodyPr lIns="68580" tIns="34290" rIns="68580" bIns="34290"/>
          <a:lstStyle/>
          <a:p>
            <a:pPr algn="just" eaLnBrk="1" hangingPunct="1"/>
            <a:r>
              <a:rPr lang="en-US" sz="1400">
                <a:solidFill>
                  <a:srgbClr val="000000"/>
                </a:solidFill>
                <a:latin typeface=".VnTime" pitchFamily="34" charset="0"/>
                <a:cs typeface="Times New Roman" pitchFamily="18" charset="0"/>
              </a:rPr>
              <a:t>(3)</a:t>
            </a:r>
          </a:p>
        </p:txBody>
      </p:sp>
      <p:sp>
        <p:nvSpPr>
          <p:cNvPr id="279573" name="Line 21"/>
          <p:cNvSpPr>
            <a:spLocks noChangeShapeType="1"/>
          </p:cNvSpPr>
          <p:nvPr/>
        </p:nvSpPr>
        <p:spPr bwMode="auto">
          <a:xfrm flipV="1">
            <a:off x="4038600" y="2514600"/>
            <a:ext cx="0" cy="1112838"/>
          </a:xfrm>
          <a:prstGeom prst="line">
            <a:avLst/>
          </a:prstGeom>
          <a:noFill/>
          <a:ln w="19050">
            <a:solidFill>
              <a:srgbClr val="0000FF"/>
            </a:solidFill>
            <a:round/>
            <a:headEnd/>
            <a:tailEnd type="triangle" w="med" len="med"/>
          </a:ln>
          <a:effectLst/>
        </p:spPr>
        <p:txBody>
          <a:bodyPr/>
          <a:lstStyle/>
          <a:p>
            <a:endParaRPr lang="en-US"/>
          </a:p>
        </p:txBody>
      </p:sp>
      <p:sp>
        <p:nvSpPr>
          <p:cNvPr id="279574" name="Text Box 22"/>
          <p:cNvSpPr txBox="1">
            <a:spLocks noChangeArrowheads="1"/>
          </p:cNvSpPr>
          <p:nvPr/>
        </p:nvSpPr>
        <p:spPr bwMode="auto">
          <a:xfrm>
            <a:off x="3352800" y="4495800"/>
            <a:ext cx="569913" cy="268288"/>
          </a:xfrm>
          <a:prstGeom prst="rect">
            <a:avLst/>
          </a:prstGeom>
          <a:solidFill>
            <a:schemeClr val="accent1"/>
          </a:solidFill>
          <a:ln w="9525" algn="ctr">
            <a:noFill/>
            <a:miter lim="800000"/>
            <a:headEnd/>
            <a:tailEnd/>
          </a:ln>
          <a:effectLst/>
        </p:spPr>
        <p:txBody>
          <a:bodyPr lIns="68580" tIns="34290" rIns="68580" bIns="34290"/>
          <a:lstStyle/>
          <a:p>
            <a:pPr algn="just" eaLnBrk="1" hangingPunct="1"/>
            <a:r>
              <a:rPr lang="en-US" sz="1400">
                <a:solidFill>
                  <a:srgbClr val="000000"/>
                </a:solidFill>
                <a:latin typeface=".VnTime" pitchFamily="34" charset="0"/>
                <a:cs typeface="Times New Roman" pitchFamily="18" charset="0"/>
              </a:rPr>
              <a:t>(4)</a:t>
            </a:r>
          </a:p>
        </p:txBody>
      </p:sp>
      <p:sp>
        <p:nvSpPr>
          <p:cNvPr id="279575" name="Text Box 23"/>
          <p:cNvSpPr txBox="1">
            <a:spLocks noChangeArrowheads="1"/>
          </p:cNvSpPr>
          <p:nvPr/>
        </p:nvSpPr>
        <p:spPr bwMode="auto">
          <a:xfrm>
            <a:off x="4267200" y="4495800"/>
            <a:ext cx="569913" cy="268288"/>
          </a:xfrm>
          <a:prstGeom prst="rect">
            <a:avLst/>
          </a:prstGeom>
          <a:solidFill>
            <a:schemeClr val="accent1"/>
          </a:solidFill>
          <a:ln w="9525" algn="ctr">
            <a:noFill/>
            <a:miter lim="800000"/>
            <a:headEnd/>
            <a:tailEnd/>
          </a:ln>
          <a:effectLst/>
        </p:spPr>
        <p:txBody>
          <a:bodyPr lIns="68580" tIns="34290" rIns="68580" bIns="34290"/>
          <a:lstStyle/>
          <a:p>
            <a:pPr algn="just" eaLnBrk="1" hangingPunct="1"/>
            <a:r>
              <a:rPr lang="en-US" sz="1400">
                <a:solidFill>
                  <a:srgbClr val="000000"/>
                </a:solidFill>
                <a:latin typeface=".VnTime" pitchFamily="34" charset="0"/>
                <a:cs typeface="Times New Roman" pitchFamily="18" charset="0"/>
              </a:rPr>
              <a:t>(5)</a:t>
            </a:r>
          </a:p>
        </p:txBody>
      </p:sp>
      <p:sp>
        <p:nvSpPr>
          <p:cNvPr id="279576" name="Line 24"/>
          <p:cNvSpPr>
            <a:spLocks noChangeShapeType="1"/>
          </p:cNvSpPr>
          <p:nvPr/>
        </p:nvSpPr>
        <p:spPr bwMode="auto">
          <a:xfrm flipV="1">
            <a:off x="4191000" y="4192588"/>
            <a:ext cx="0" cy="944562"/>
          </a:xfrm>
          <a:prstGeom prst="line">
            <a:avLst/>
          </a:prstGeom>
          <a:noFill/>
          <a:ln w="19050">
            <a:solidFill>
              <a:srgbClr val="0000FF"/>
            </a:solidFill>
            <a:round/>
            <a:headEnd/>
            <a:tailEnd type="triangle" w="med" len="med"/>
          </a:ln>
          <a:effectLst/>
        </p:spPr>
        <p:txBody>
          <a:bodyPr/>
          <a:lstStyle/>
          <a:p>
            <a:endParaRPr lang="en-US"/>
          </a:p>
        </p:txBody>
      </p:sp>
      <p:sp>
        <p:nvSpPr>
          <p:cNvPr id="279577" name="Line 25"/>
          <p:cNvSpPr>
            <a:spLocks noChangeShapeType="1"/>
          </p:cNvSpPr>
          <p:nvPr/>
        </p:nvSpPr>
        <p:spPr bwMode="auto">
          <a:xfrm flipH="1">
            <a:off x="5486400" y="3733800"/>
            <a:ext cx="1828800" cy="0"/>
          </a:xfrm>
          <a:prstGeom prst="line">
            <a:avLst/>
          </a:prstGeom>
          <a:noFill/>
          <a:ln w="19050">
            <a:solidFill>
              <a:srgbClr val="0000FF"/>
            </a:solidFill>
            <a:round/>
            <a:headEnd/>
            <a:tailEnd type="triangle" w="med" len="med"/>
          </a:ln>
          <a:effectLst/>
        </p:spPr>
        <p:txBody>
          <a:bodyPr/>
          <a:lstStyle/>
          <a:p>
            <a:endParaRPr lang="en-US"/>
          </a:p>
        </p:txBody>
      </p:sp>
      <p:sp>
        <p:nvSpPr>
          <p:cNvPr id="279578" name="Line 26"/>
          <p:cNvSpPr>
            <a:spLocks noChangeShapeType="1"/>
          </p:cNvSpPr>
          <p:nvPr/>
        </p:nvSpPr>
        <p:spPr bwMode="auto">
          <a:xfrm>
            <a:off x="5562600" y="4038600"/>
            <a:ext cx="1752600" cy="0"/>
          </a:xfrm>
          <a:prstGeom prst="line">
            <a:avLst/>
          </a:prstGeom>
          <a:noFill/>
          <a:ln w="19050">
            <a:solidFill>
              <a:srgbClr val="0000FF"/>
            </a:solidFill>
            <a:round/>
            <a:headEnd/>
            <a:tailEnd type="triangle" w="med" len="med"/>
          </a:ln>
          <a:effectLst/>
        </p:spPr>
        <p:txBody>
          <a:bodyPr/>
          <a:lstStyle/>
          <a:p>
            <a:endParaRPr lang="en-US"/>
          </a:p>
        </p:txBody>
      </p:sp>
      <p:sp>
        <p:nvSpPr>
          <p:cNvPr id="279579" name="Line 27"/>
          <p:cNvSpPr>
            <a:spLocks noChangeShapeType="1"/>
          </p:cNvSpPr>
          <p:nvPr/>
        </p:nvSpPr>
        <p:spPr bwMode="auto">
          <a:xfrm flipH="1" flipV="1">
            <a:off x="4419600" y="2514600"/>
            <a:ext cx="0" cy="1066800"/>
          </a:xfrm>
          <a:prstGeom prst="line">
            <a:avLst/>
          </a:prstGeom>
          <a:noFill/>
          <a:ln w="19050">
            <a:solidFill>
              <a:srgbClr val="0000FF"/>
            </a:solidFill>
            <a:round/>
            <a:headEnd/>
            <a:tailEnd type="triangle" w="med" len="med"/>
          </a:ln>
          <a:effectLst/>
        </p:spPr>
        <p:txBody>
          <a:bodyPr/>
          <a:lstStyle/>
          <a:p>
            <a:endParaRPr lang="en-US"/>
          </a:p>
        </p:txBody>
      </p:sp>
      <p:sp>
        <p:nvSpPr>
          <p:cNvPr id="279580" name="Text Box 28"/>
          <p:cNvSpPr txBox="1">
            <a:spLocks noChangeArrowheads="1"/>
          </p:cNvSpPr>
          <p:nvPr/>
        </p:nvSpPr>
        <p:spPr bwMode="auto">
          <a:xfrm>
            <a:off x="4495800" y="3124200"/>
            <a:ext cx="569913" cy="266700"/>
          </a:xfrm>
          <a:prstGeom prst="rect">
            <a:avLst/>
          </a:prstGeom>
          <a:solidFill>
            <a:schemeClr val="accent1"/>
          </a:solidFill>
          <a:ln w="9525" algn="ctr">
            <a:noFill/>
            <a:miter lim="800000"/>
            <a:headEnd/>
            <a:tailEnd/>
          </a:ln>
          <a:effectLst/>
        </p:spPr>
        <p:txBody>
          <a:bodyPr lIns="68580" tIns="34290" rIns="68580" bIns="34290"/>
          <a:lstStyle/>
          <a:p>
            <a:pPr algn="just" eaLnBrk="1" hangingPunct="1"/>
            <a:r>
              <a:rPr lang="en-US" sz="1400">
                <a:solidFill>
                  <a:srgbClr val="000000"/>
                </a:solidFill>
                <a:latin typeface=".VnTime" pitchFamily="34" charset="0"/>
                <a:cs typeface="Times New Roman" pitchFamily="18" charset="0"/>
              </a:rPr>
              <a:t>(6)</a:t>
            </a:r>
          </a:p>
        </p:txBody>
      </p:sp>
      <p:sp>
        <p:nvSpPr>
          <p:cNvPr id="279581" name="Text Box 29"/>
          <p:cNvSpPr txBox="1">
            <a:spLocks noChangeArrowheads="1"/>
          </p:cNvSpPr>
          <p:nvPr/>
        </p:nvSpPr>
        <p:spPr bwMode="auto">
          <a:xfrm>
            <a:off x="6400800" y="3429000"/>
            <a:ext cx="569913" cy="266700"/>
          </a:xfrm>
          <a:prstGeom prst="rect">
            <a:avLst/>
          </a:prstGeom>
          <a:solidFill>
            <a:schemeClr val="accent1"/>
          </a:solidFill>
          <a:ln w="9525" algn="ctr">
            <a:noFill/>
            <a:miter lim="800000"/>
            <a:headEnd/>
            <a:tailEnd/>
          </a:ln>
          <a:effectLst/>
        </p:spPr>
        <p:txBody>
          <a:bodyPr lIns="68580" tIns="34290" rIns="68580" bIns="34290"/>
          <a:lstStyle/>
          <a:p>
            <a:pPr algn="just" eaLnBrk="1" hangingPunct="1"/>
            <a:r>
              <a:rPr lang="en-US" sz="1400">
                <a:solidFill>
                  <a:srgbClr val="000000"/>
                </a:solidFill>
                <a:latin typeface=".VnTime" pitchFamily="34" charset="0"/>
                <a:cs typeface="Times New Roman" pitchFamily="18" charset="0"/>
              </a:rPr>
              <a:t>(1)</a:t>
            </a:r>
          </a:p>
        </p:txBody>
      </p:sp>
      <p:sp>
        <p:nvSpPr>
          <p:cNvPr id="279582" name="Text Box 30"/>
          <p:cNvSpPr txBox="1">
            <a:spLocks noChangeArrowheads="1"/>
          </p:cNvSpPr>
          <p:nvPr/>
        </p:nvSpPr>
        <p:spPr bwMode="auto">
          <a:xfrm>
            <a:off x="6324600" y="4191000"/>
            <a:ext cx="569913" cy="268288"/>
          </a:xfrm>
          <a:prstGeom prst="rect">
            <a:avLst/>
          </a:prstGeom>
          <a:solidFill>
            <a:schemeClr val="accent1"/>
          </a:solidFill>
          <a:ln w="9525" algn="ctr">
            <a:noFill/>
            <a:miter lim="800000"/>
            <a:headEnd/>
            <a:tailEnd/>
          </a:ln>
          <a:effectLst/>
        </p:spPr>
        <p:txBody>
          <a:bodyPr lIns="68580" tIns="34290" rIns="68580" bIns="34290"/>
          <a:lstStyle/>
          <a:p>
            <a:pPr algn="just" eaLnBrk="1" hangingPunct="1"/>
            <a:r>
              <a:rPr lang="en-US" sz="1400">
                <a:solidFill>
                  <a:srgbClr val="000000"/>
                </a:solidFill>
                <a:latin typeface=".VnTime" pitchFamily="34" charset="0"/>
                <a:cs typeface="Times New Roman" pitchFamily="18" charset="0"/>
              </a:rPr>
              <a:t>(7)</a:t>
            </a:r>
          </a:p>
        </p:txBody>
      </p:sp>
      <p:sp>
        <p:nvSpPr>
          <p:cNvPr id="279583" name="Text Box 31"/>
          <p:cNvSpPr txBox="1">
            <a:spLocks noChangeArrowheads="1"/>
          </p:cNvSpPr>
          <p:nvPr/>
        </p:nvSpPr>
        <p:spPr bwMode="auto">
          <a:xfrm>
            <a:off x="914400" y="5491163"/>
            <a:ext cx="7254875" cy="985837"/>
          </a:xfrm>
          <a:prstGeom prst="rect">
            <a:avLst/>
          </a:prstGeom>
          <a:solidFill>
            <a:schemeClr val="accent1"/>
          </a:solidFill>
          <a:ln w="9525">
            <a:noFill/>
            <a:miter lim="800000"/>
            <a:headEnd/>
            <a:tailEnd/>
          </a:ln>
        </p:spPr>
        <p:txBody>
          <a:bodyPr lIns="68580" tIns="34290" rIns="68580" bIns="34290"/>
          <a:lstStyle/>
          <a:p>
            <a:pPr algn="l" eaLnBrk="1" hangingPunct="1"/>
            <a:r>
              <a:rPr lang="en-US" sz="1100">
                <a:solidFill>
                  <a:srgbClr val="FF0000"/>
                </a:solidFill>
                <a:latin typeface="Times New Roman" pitchFamily="18" charset="0"/>
                <a:cs typeface="Times New Roman" pitchFamily="18" charset="0"/>
              </a:rPr>
              <a:t>(1) (7) Giao dịch viên  ứng qũy đầu ngày và nộp qũy cuối ngày.</a:t>
            </a:r>
            <a:endParaRPr lang="en-US" sz="1100">
              <a:solidFill>
                <a:srgbClr val="FF0000"/>
              </a:solidFill>
            </a:endParaRPr>
          </a:p>
          <a:p>
            <a:pPr algn="l"/>
            <a:r>
              <a:rPr lang="en-US" sz="1100">
                <a:solidFill>
                  <a:srgbClr val="FF0000"/>
                </a:solidFill>
                <a:latin typeface="Times New Roman" pitchFamily="18" charset="0"/>
                <a:cs typeface="Times New Roman" pitchFamily="18" charset="0"/>
              </a:rPr>
              <a:t>(2) Khách hàng yêu cầu giao dịch.</a:t>
            </a:r>
            <a:endParaRPr lang="en-US" sz="1100">
              <a:solidFill>
                <a:srgbClr val="FF0000"/>
              </a:solidFill>
            </a:endParaRPr>
          </a:p>
          <a:p>
            <a:pPr algn="l"/>
            <a:r>
              <a:rPr lang="en-US" sz="1100">
                <a:solidFill>
                  <a:srgbClr val="FF0000"/>
                </a:solidFill>
                <a:latin typeface="Times New Roman" pitchFamily="18" charset="0"/>
                <a:cs typeface="Times New Roman" pitchFamily="18" charset="0"/>
              </a:rPr>
              <a:t>(3) Giao dịch viên thực hiện chi  (thu) tiền mặt cho khách hàng.</a:t>
            </a:r>
            <a:endParaRPr lang="en-US" sz="1100">
              <a:solidFill>
                <a:srgbClr val="FF0000"/>
              </a:solidFill>
            </a:endParaRPr>
          </a:p>
          <a:p>
            <a:pPr algn="l"/>
            <a:r>
              <a:rPr lang="en-US" sz="1100">
                <a:solidFill>
                  <a:srgbClr val="FF0000"/>
                </a:solidFill>
                <a:latin typeface="Times New Roman" pitchFamily="18" charset="0"/>
                <a:cs typeface="Times New Roman" pitchFamily="18" charset="0"/>
              </a:rPr>
              <a:t>(4) Giao dịch viên chuyển chứng từ cho bộ phận kiểm soát khi vượt quyền giao dịch.</a:t>
            </a:r>
            <a:endParaRPr lang="en-US" sz="1100">
              <a:solidFill>
                <a:srgbClr val="FF0000"/>
              </a:solidFill>
            </a:endParaRPr>
          </a:p>
          <a:p>
            <a:pPr algn="l"/>
            <a:r>
              <a:rPr lang="en-US" sz="1100">
                <a:solidFill>
                  <a:srgbClr val="FF0000"/>
                </a:solidFill>
                <a:latin typeface="Times New Roman" pitchFamily="18" charset="0"/>
                <a:cs typeface="Times New Roman" pitchFamily="18" charset="0"/>
              </a:rPr>
              <a:t>(5) Kiểm soát chuyển chứng từ sau khi kiểm soát cho giao dịch viên.</a:t>
            </a:r>
            <a:endParaRPr lang="en-US" sz="1100">
              <a:solidFill>
                <a:srgbClr val="FF0000"/>
              </a:solidFill>
            </a:endParaRPr>
          </a:p>
          <a:p>
            <a:pPr algn="l"/>
            <a:r>
              <a:rPr lang="en-US" sz="1100">
                <a:solidFill>
                  <a:srgbClr val="FF0000"/>
                </a:solidFill>
                <a:latin typeface="Times New Roman" pitchFamily="18" charset="0"/>
                <a:cs typeface="Times New Roman" pitchFamily="18" charset="0"/>
              </a:rPr>
              <a:t>(6) Giao dịch viên  trả tiền (Thu) cho khách hàng.</a:t>
            </a:r>
            <a:endParaRPr lang="en-US">
              <a:solidFill>
                <a:srgbClr val="FF0000"/>
              </a:solidFill>
              <a:latin typeface="Arial" charset="0"/>
            </a:endParaRPr>
          </a:p>
        </p:txBody>
      </p:sp>
      <p:sp>
        <p:nvSpPr>
          <p:cNvPr id="279586" name="Text Box 34"/>
          <p:cNvSpPr txBox="1">
            <a:spLocks noChangeArrowheads="1"/>
          </p:cNvSpPr>
          <p:nvPr/>
        </p:nvSpPr>
        <p:spPr bwMode="auto">
          <a:xfrm>
            <a:off x="7010400" y="2133600"/>
            <a:ext cx="1384300" cy="633413"/>
          </a:xfrm>
          <a:prstGeom prst="rect">
            <a:avLst/>
          </a:prstGeom>
          <a:solidFill>
            <a:schemeClr val="accent1"/>
          </a:solidFill>
          <a:ln w="9525" algn="ctr">
            <a:solidFill>
              <a:srgbClr val="000000"/>
            </a:solidFill>
            <a:miter lim="800000"/>
            <a:headEnd/>
            <a:tailEnd/>
          </a:ln>
          <a:effectLst/>
        </p:spPr>
        <p:txBody>
          <a:bodyPr lIns="68580" tIns="34290" rIns="68580" bIns="34290"/>
          <a:lstStyle/>
          <a:p>
            <a:pPr eaLnBrk="1" hangingPunct="1"/>
            <a:r>
              <a:rPr lang="en-US" sz="1400">
                <a:solidFill>
                  <a:srgbClr val="000000"/>
                </a:solidFill>
                <a:latin typeface="Times New Roman" pitchFamily="18" charset="0"/>
                <a:cs typeface="Times New Roman" pitchFamily="18" charset="0"/>
              </a:rPr>
              <a:t>Dịch vụ khách hàng</a:t>
            </a:r>
          </a:p>
        </p:txBody>
      </p:sp>
      <p:sp>
        <p:nvSpPr>
          <p:cNvPr id="279587" name="Rectangle 35"/>
          <p:cNvSpPr>
            <a:spLocks noChangeArrowheads="1"/>
          </p:cNvSpPr>
          <p:nvPr/>
        </p:nvSpPr>
        <p:spPr bwMode="auto">
          <a:xfrm>
            <a:off x="0" y="1450975"/>
            <a:ext cx="9144000" cy="0"/>
          </a:xfrm>
          <a:prstGeom prst="rect">
            <a:avLst/>
          </a:prstGeom>
          <a:noFill/>
          <a:ln w="9525">
            <a:noFill/>
            <a:miter lim="800000"/>
            <a:headEnd/>
            <a:tailEnd/>
          </a:ln>
          <a:effectLst/>
        </p:spPr>
        <p:txBody>
          <a:bodyPr wrap="none" anchor="ctr">
            <a:spAutoFit/>
          </a:bodyPr>
          <a:lstStyle/>
          <a:p>
            <a:endParaRPr lang="en-US"/>
          </a:p>
        </p:txBody>
      </p:sp>
      <p:sp>
        <p:nvSpPr>
          <p:cNvPr id="279588" name="Rectangle 36"/>
          <p:cNvSpPr>
            <a:spLocks noChangeArrowheads="1"/>
          </p:cNvSpPr>
          <p:nvPr/>
        </p:nvSpPr>
        <p:spPr bwMode="auto">
          <a:xfrm>
            <a:off x="0" y="1450975"/>
            <a:ext cx="9144000" cy="0"/>
          </a:xfrm>
          <a:prstGeom prst="rect">
            <a:avLst/>
          </a:prstGeom>
          <a:noFill/>
          <a:ln w="9525">
            <a:noFill/>
            <a:miter lim="800000"/>
            <a:headEnd/>
            <a:tailEnd/>
          </a:ln>
          <a:effectLst/>
        </p:spPr>
        <p:txBody>
          <a:bodyPr wrap="none" anchor="ctr">
            <a:spAutoFit/>
          </a:bodyPr>
          <a:lstStyle/>
          <a:p>
            <a:endParaRPr lang="en-US"/>
          </a:p>
        </p:txBody>
      </p:sp>
      <p:sp>
        <p:nvSpPr>
          <p:cNvPr id="279589" name="Rectangle 37"/>
          <p:cNvSpPr>
            <a:spLocks noChangeArrowheads="1"/>
          </p:cNvSpPr>
          <p:nvPr/>
        </p:nvSpPr>
        <p:spPr bwMode="auto">
          <a:xfrm>
            <a:off x="0" y="5403850"/>
            <a:ext cx="9144000" cy="0"/>
          </a:xfrm>
          <a:prstGeom prst="rect">
            <a:avLst/>
          </a:prstGeom>
          <a:noFill/>
          <a:ln w="9525">
            <a:noFill/>
            <a:miter lim="800000"/>
            <a:headEnd/>
            <a:tailEnd/>
          </a:ln>
          <a:effectLst/>
        </p:spPr>
        <p:txBody>
          <a:bodyPr wrap="none" anchor="ctr">
            <a:spAutoFit/>
          </a:bodyPr>
          <a:lstStyle/>
          <a:p>
            <a:pPr algn="l" eaLnBrk="1" hangingPunct="1"/>
            <a:endParaRPr lang="en-US">
              <a:latin typeface="Arial" charset="0"/>
            </a:endParaRPr>
          </a:p>
        </p:txBody>
      </p:sp>
    </p:spTree>
  </p:cSld>
  <p:clrMapOvr>
    <a:masterClrMapping/>
  </p:clrMapOv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Slide Number Placeholder 3"/>
          <p:cNvSpPr>
            <a:spLocks noGrp="1"/>
          </p:cNvSpPr>
          <p:nvPr>
            <p:ph type="sldNum" sz="quarter" idx="12"/>
          </p:nvPr>
        </p:nvSpPr>
        <p:spPr/>
        <p:txBody>
          <a:bodyPr/>
          <a:lstStyle/>
          <a:p>
            <a:fld id="{3123DDAC-7EFA-42B1-B92F-2F73A82460F2}" type="slidenum">
              <a:rPr lang="en-US"/>
              <a:pPr/>
              <a:t>67</a:t>
            </a:fld>
            <a:endParaRPr lang="en-US"/>
          </a:p>
        </p:txBody>
      </p:sp>
      <p:sp>
        <p:nvSpPr>
          <p:cNvPr id="348162" name="Text Box 2"/>
          <p:cNvSpPr txBox="1">
            <a:spLocks noChangeArrowheads="1"/>
          </p:cNvSpPr>
          <p:nvPr/>
        </p:nvSpPr>
        <p:spPr bwMode="auto">
          <a:xfrm>
            <a:off x="609600" y="6334125"/>
            <a:ext cx="2986088" cy="447675"/>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Lưu trữ chứng từ kế toán</a:t>
            </a:r>
          </a:p>
        </p:txBody>
      </p:sp>
      <p:sp>
        <p:nvSpPr>
          <p:cNvPr id="348163" name="Text Box 3"/>
          <p:cNvSpPr txBox="1">
            <a:spLocks noChangeArrowheads="1"/>
          </p:cNvSpPr>
          <p:nvPr/>
        </p:nvSpPr>
        <p:spPr bwMode="auto">
          <a:xfrm>
            <a:off x="1090613" y="923925"/>
            <a:ext cx="2000250" cy="466725"/>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Khách hàng</a:t>
            </a:r>
          </a:p>
        </p:txBody>
      </p:sp>
      <p:sp>
        <p:nvSpPr>
          <p:cNvPr id="348164" name="Text Box 4"/>
          <p:cNvSpPr txBox="1">
            <a:spLocks noChangeArrowheads="1"/>
          </p:cNvSpPr>
          <p:nvPr/>
        </p:nvSpPr>
        <p:spPr bwMode="auto">
          <a:xfrm>
            <a:off x="4927600" y="874713"/>
            <a:ext cx="3335338" cy="1100137"/>
          </a:xfrm>
          <a:prstGeom prst="rect">
            <a:avLst/>
          </a:prstGeom>
          <a:noFill/>
          <a:ln w="19050">
            <a:solidFill>
              <a:schemeClr val="accent1"/>
            </a:solidFill>
            <a:miter lim="800000"/>
            <a:headEnd/>
            <a:tailEnd/>
          </a:ln>
        </p:spPr>
        <p:txBody>
          <a:bodyPr/>
          <a:lstStyle/>
          <a:p>
            <a:pPr algn="l"/>
            <a:r>
              <a:rPr lang="en-US" sz="1700" b="1">
                <a:solidFill>
                  <a:srgbClr val="FFFFFF"/>
                </a:solidFill>
                <a:latin typeface="Arial" charset="0"/>
              </a:rPr>
              <a:t>- Các thiết bị KH tự giao dịch</a:t>
            </a:r>
          </a:p>
          <a:p>
            <a:pPr algn="l"/>
            <a:r>
              <a:rPr lang="en-US" sz="1700" b="1">
                <a:solidFill>
                  <a:srgbClr val="FFFFFF"/>
                </a:solidFill>
                <a:latin typeface="Arial" charset="0"/>
              </a:rPr>
              <a:t>- Các thiết bị quảng cáo</a:t>
            </a:r>
          </a:p>
          <a:p>
            <a:pPr algn="l"/>
            <a:r>
              <a:rPr lang="en-US" sz="1700" b="1">
                <a:solidFill>
                  <a:srgbClr val="FFFFFF"/>
                </a:solidFill>
                <a:latin typeface="Arial" charset="0"/>
              </a:rPr>
              <a:t>- Hệ thống quản lý hàng đợi</a:t>
            </a:r>
          </a:p>
          <a:p>
            <a:pPr algn="l"/>
            <a:r>
              <a:rPr lang="en-US" sz="1700" b="1">
                <a:solidFill>
                  <a:srgbClr val="FFFFFF"/>
                </a:solidFill>
                <a:latin typeface="Arial" charset="0"/>
              </a:rPr>
              <a:t>- Bộ phận phục vụ KH</a:t>
            </a:r>
          </a:p>
        </p:txBody>
      </p:sp>
      <p:sp>
        <p:nvSpPr>
          <p:cNvPr id="348165" name="Text Box 5"/>
          <p:cNvSpPr txBox="1">
            <a:spLocks noChangeArrowheads="1"/>
          </p:cNvSpPr>
          <p:nvPr/>
        </p:nvSpPr>
        <p:spPr bwMode="auto">
          <a:xfrm>
            <a:off x="668338" y="2324100"/>
            <a:ext cx="1501775" cy="817563"/>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Giao dịch viên 1</a:t>
            </a:r>
          </a:p>
        </p:txBody>
      </p:sp>
      <p:sp>
        <p:nvSpPr>
          <p:cNvPr id="348166" name="Text Box 6"/>
          <p:cNvSpPr txBox="1">
            <a:spLocks noChangeArrowheads="1"/>
          </p:cNvSpPr>
          <p:nvPr/>
        </p:nvSpPr>
        <p:spPr bwMode="auto">
          <a:xfrm>
            <a:off x="2270125" y="2324100"/>
            <a:ext cx="1500188" cy="817563"/>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Giao dịch viên 2</a:t>
            </a:r>
          </a:p>
          <a:p>
            <a:pPr algn="l"/>
            <a:endParaRPr lang="en-US" sz="1700" b="1">
              <a:solidFill>
                <a:srgbClr val="FFFFFF"/>
              </a:solidFill>
              <a:latin typeface="Arial" charset="0"/>
            </a:endParaRPr>
          </a:p>
        </p:txBody>
      </p:sp>
      <p:sp>
        <p:nvSpPr>
          <p:cNvPr id="348167" name="Text Box 7"/>
          <p:cNvSpPr txBox="1">
            <a:spLocks noChangeArrowheads="1"/>
          </p:cNvSpPr>
          <p:nvPr/>
        </p:nvSpPr>
        <p:spPr bwMode="auto">
          <a:xfrm>
            <a:off x="4092575" y="2324100"/>
            <a:ext cx="1501775" cy="817563"/>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Giao dịch viên n</a:t>
            </a:r>
          </a:p>
          <a:p>
            <a:pPr algn="l"/>
            <a:endParaRPr lang="en-US" sz="1700" b="1">
              <a:solidFill>
                <a:srgbClr val="FFFFFF"/>
              </a:solidFill>
              <a:latin typeface="Arial" charset="0"/>
            </a:endParaRPr>
          </a:p>
        </p:txBody>
      </p:sp>
      <p:sp>
        <p:nvSpPr>
          <p:cNvPr id="348168" name="Text Box 8"/>
          <p:cNvSpPr txBox="1">
            <a:spLocks noChangeArrowheads="1"/>
          </p:cNvSpPr>
          <p:nvPr/>
        </p:nvSpPr>
        <p:spPr bwMode="auto">
          <a:xfrm>
            <a:off x="5927725" y="2324100"/>
            <a:ext cx="1501775" cy="817563"/>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Quỹ chính</a:t>
            </a:r>
          </a:p>
        </p:txBody>
      </p:sp>
      <p:sp>
        <p:nvSpPr>
          <p:cNvPr id="348169" name="Text Box 9"/>
          <p:cNvSpPr txBox="1">
            <a:spLocks noChangeArrowheads="1"/>
          </p:cNvSpPr>
          <p:nvPr/>
        </p:nvSpPr>
        <p:spPr bwMode="auto">
          <a:xfrm>
            <a:off x="668338" y="3843338"/>
            <a:ext cx="1501775" cy="815975"/>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Kiểm soát  tiền gửi</a:t>
            </a:r>
          </a:p>
        </p:txBody>
      </p:sp>
      <p:sp>
        <p:nvSpPr>
          <p:cNvPr id="348170" name="Text Box 10"/>
          <p:cNvSpPr txBox="1">
            <a:spLocks noChangeArrowheads="1"/>
          </p:cNvSpPr>
          <p:nvPr/>
        </p:nvSpPr>
        <p:spPr bwMode="auto">
          <a:xfrm>
            <a:off x="2270125" y="3843338"/>
            <a:ext cx="1500188" cy="815975"/>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Kiểm soát tiền vay</a:t>
            </a:r>
          </a:p>
        </p:txBody>
      </p:sp>
      <p:sp>
        <p:nvSpPr>
          <p:cNvPr id="348171" name="Text Box 11"/>
          <p:cNvSpPr txBox="1">
            <a:spLocks noChangeArrowheads="1"/>
          </p:cNvSpPr>
          <p:nvPr/>
        </p:nvSpPr>
        <p:spPr bwMode="auto">
          <a:xfrm>
            <a:off x="4024313" y="3843338"/>
            <a:ext cx="1501775" cy="815975"/>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Kiểm soát chuyển tiền</a:t>
            </a:r>
          </a:p>
        </p:txBody>
      </p:sp>
      <p:sp>
        <p:nvSpPr>
          <p:cNvPr id="348172" name="Text Box 12"/>
          <p:cNvSpPr txBox="1">
            <a:spLocks noChangeArrowheads="1"/>
          </p:cNvSpPr>
          <p:nvPr/>
        </p:nvSpPr>
        <p:spPr bwMode="auto">
          <a:xfrm>
            <a:off x="5564188" y="3843338"/>
            <a:ext cx="1501775" cy="815975"/>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Kiểm soát tài trợ thương mại</a:t>
            </a:r>
          </a:p>
        </p:txBody>
      </p:sp>
      <p:sp>
        <p:nvSpPr>
          <p:cNvPr id="348173" name="Text Box 13"/>
          <p:cNvSpPr txBox="1">
            <a:spLocks noChangeArrowheads="1"/>
          </p:cNvSpPr>
          <p:nvPr/>
        </p:nvSpPr>
        <p:spPr bwMode="auto">
          <a:xfrm>
            <a:off x="7131050" y="3843338"/>
            <a:ext cx="1501775" cy="815975"/>
          </a:xfrm>
          <a:prstGeom prst="rect">
            <a:avLst/>
          </a:prstGeom>
          <a:noFill/>
          <a:ln w="19050">
            <a:solidFill>
              <a:schemeClr val="accent1"/>
            </a:solidFill>
            <a:miter lim="800000"/>
            <a:headEnd/>
            <a:tailEnd/>
          </a:ln>
        </p:spPr>
        <p:txBody>
          <a:bodyPr/>
          <a:lstStyle/>
          <a:p>
            <a:r>
              <a:rPr lang="en-US" sz="1700">
                <a:solidFill>
                  <a:srgbClr val="FFFFFF"/>
                </a:solidFill>
                <a:latin typeface="Arial" charset="0"/>
              </a:rPr>
              <a:t>Kiểm soát ngân quỹ</a:t>
            </a:r>
          </a:p>
        </p:txBody>
      </p:sp>
      <p:sp>
        <p:nvSpPr>
          <p:cNvPr id="348174" name="Text Box 14"/>
          <p:cNvSpPr txBox="1">
            <a:spLocks noChangeArrowheads="1"/>
          </p:cNvSpPr>
          <p:nvPr/>
        </p:nvSpPr>
        <p:spPr bwMode="auto">
          <a:xfrm>
            <a:off x="1090613" y="5476875"/>
            <a:ext cx="2335212" cy="584200"/>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Kế toán tổng hợp</a:t>
            </a:r>
          </a:p>
        </p:txBody>
      </p:sp>
      <p:sp>
        <p:nvSpPr>
          <p:cNvPr id="348176" name="Text Box 16"/>
          <p:cNvSpPr txBox="1">
            <a:spLocks noChangeArrowheads="1"/>
          </p:cNvSpPr>
          <p:nvPr/>
        </p:nvSpPr>
        <p:spPr bwMode="auto">
          <a:xfrm>
            <a:off x="5791200" y="5562600"/>
            <a:ext cx="2336800" cy="584200"/>
          </a:xfrm>
          <a:prstGeom prst="rect">
            <a:avLst/>
          </a:prstGeom>
          <a:noFill/>
          <a:ln w="19050">
            <a:solidFill>
              <a:schemeClr val="accent1"/>
            </a:solidFill>
            <a:miter lim="800000"/>
            <a:headEnd/>
            <a:tailEnd/>
          </a:ln>
        </p:spPr>
        <p:txBody>
          <a:bodyPr/>
          <a:lstStyle/>
          <a:p>
            <a:r>
              <a:rPr lang="en-US" sz="1700" b="1">
                <a:solidFill>
                  <a:srgbClr val="FFFFFF"/>
                </a:solidFill>
                <a:latin typeface="Arial" charset="0"/>
              </a:rPr>
              <a:t>Các công việc phụ trợ</a:t>
            </a:r>
          </a:p>
        </p:txBody>
      </p:sp>
      <p:sp>
        <p:nvSpPr>
          <p:cNvPr id="348177" name="Line 17"/>
          <p:cNvSpPr>
            <a:spLocks noChangeShapeType="1"/>
          </p:cNvSpPr>
          <p:nvPr/>
        </p:nvSpPr>
        <p:spPr bwMode="auto">
          <a:xfrm>
            <a:off x="2073275" y="1390650"/>
            <a:ext cx="0" cy="700088"/>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78" name="Line 18"/>
          <p:cNvSpPr>
            <a:spLocks noChangeShapeType="1"/>
          </p:cNvSpPr>
          <p:nvPr/>
        </p:nvSpPr>
        <p:spPr bwMode="auto">
          <a:xfrm flipH="1">
            <a:off x="5594350" y="2792413"/>
            <a:ext cx="333375" cy="0"/>
          </a:xfrm>
          <a:prstGeom prst="line">
            <a:avLst/>
          </a:prstGeom>
          <a:noFill/>
          <a:ln w="19050">
            <a:solidFill>
              <a:schemeClr val="accent1"/>
            </a:solidFill>
            <a:round/>
            <a:headEnd/>
            <a:tailEnd type="triangle" w="med" len="med"/>
          </a:ln>
        </p:spPr>
        <p:txBody>
          <a:bodyPr/>
          <a:lstStyle/>
          <a:p>
            <a:endParaRPr lang="en-US"/>
          </a:p>
        </p:txBody>
      </p:sp>
      <p:sp>
        <p:nvSpPr>
          <p:cNvPr id="348179" name="Line 19"/>
          <p:cNvSpPr>
            <a:spLocks noChangeShapeType="1"/>
          </p:cNvSpPr>
          <p:nvPr/>
        </p:nvSpPr>
        <p:spPr bwMode="auto">
          <a:xfrm>
            <a:off x="1757363" y="3608388"/>
            <a:ext cx="5838825" cy="0"/>
          </a:xfrm>
          <a:prstGeom prst="line">
            <a:avLst/>
          </a:prstGeom>
          <a:noFill/>
          <a:ln w="19050">
            <a:solidFill>
              <a:schemeClr val="accent1"/>
            </a:solidFill>
            <a:round/>
            <a:headEnd/>
            <a:tailEnd/>
          </a:ln>
        </p:spPr>
        <p:txBody>
          <a:bodyPr/>
          <a:lstStyle/>
          <a:p>
            <a:endParaRPr lang="en-US"/>
          </a:p>
        </p:txBody>
      </p:sp>
      <p:sp>
        <p:nvSpPr>
          <p:cNvPr id="348180" name="Line 20"/>
          <p:cNvSpPr>
            <a:spLocks noChangeShapeType="1"/>
          </p:cNvSpPr>
          <p:nvPr/>
        </p:nvSpPr>
        <p:spPr bwMode="auto">
          <a:xfrm>
            <a:off x="1757363" y="3608388"/>
            <a:ext cx="0" cy="23495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1" name="Line 21"/>
          <p:cNvSpPr>
            <a:spLocks noChangeShapeType="1"/>
          </p:cNvSpPr>
          <p:nvPr/>
        </p:nvSpPr>
        <p:spPr bwMode="auto">
          <a:xfrm>
            <a:off x="3259138" y="3608388"/>
            <a:ext cx="0" cy="23495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2" name="Line 22"/>
          <p:cNvSpPr>
            <a:spLocks noChangeShapeType="1"/>
          </p:cNvSpPr>
          <p:nvPr/>
        </p:nvSpPr>
        <p:spPr bwMode="auto">
          <a:xfrm>
            <a:off x="4927600" y="3608388"/>
            <a:ext cx="0" cy="23495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3" name="Line 23"/>
          <p:cNvSpPr>
            <a:spLocks noChangeShapeType="1"/>
          </p:cNvSpPr>
          <p:nvPr/>
        </p:nvSpPr>
        <p:spPr bwMode="auto">
          <a:xfrm>
            <a:off x="6261100" y="3608388"/>
            <a:ext cx="0" cy="23495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4" name="Line 24"/>
          <p:cNvSpPr>
            <a:spLocks noChangeShapeType="1"/>
          </p:cNvSpPr>
          <p:nvPr/>
        </p:nvSpPr>
        <p:spPr bwMode="auto">
          <a:xfrm>
            <a:off x="7596188" y="3608388"/>
            <a:ext cx="0" cy="23495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5" name="Line 25"/>
          <p:cNvSpPr>
            <a:spLocks noChangeShapeType="1"/>
          </p:cNvSpPr>
          <p:nvPr/>
        </p:nvSpPr>
        <p:spPr bwMode="auto">
          <a:xfrm>
            <a:off x="1757363" y="4951413"/>
            <a:ext cx="5838825" cy="0"/>
          </a:xfrm>
          <a:prstGeom prst="line">
            <a:avLst/>
          </a:prstGeom>
          <a:noFill/>
          <a:ln w="19050">
            <a:solidFill>
              <a:schemeClr val="accent1"/>
            </a:solidFill>
            <a:round/>
            <a:headEnd/>
            <a:tailEnd/>
          </a:ln>
        </p:spPr>
        <p:txBody>
          <a:bodyPr/>
          <a:lstStyle/>
          <a:p>
            <a:endParaRPr lang="en-US"/>
          </a:p>
        </p:txBody>
      </p:sp>
      <p:sp>
        <p:nvSpPr>
          <p:cNvPr id="348186" name="Line 26"/>
          <p:cNvSpPr>
            <a:spLocks noChangeShapeType="1"/>
          </p:cNvSpPr>
          <p:nvPr/>
        </p:nvSpPr>
        <p:spPr bwMode="auto">
          <a:xfrm>
            <a:off x="1757363" y="4659313"/>
            <a:ext cx="0" cy="29210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7" name="Line 27"/>
          <p:cNvSpPr>
            <a:spLocks noChangeShapeType="1"/>
          </p:cNvSpPr>
          <p:nvPr/>
        </p:nvSpPr>
        <p:spPr bwMode="auto">
          <a:xfrm>
            <a:off x="3049588" y="4659313"/>
            <a:ext cx="0" cy="29210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8" name="Line 28"/>
          <p:cNvSpPr>
            <a:spLocks noChangeShapeType="1"/>
          </p:cNvSpPr>
          <p:nvPr/>
        </p:nvSpPr>
        <p:spPr bwMode="auto">
          <a:xfrm>
            <a:off x="4419600" y="4906963"/>
            <a:ext cx="0" cy="29210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89" name="Line 29"/>
          <p:cNvSpPr>
            <a:spLocks noChangeShapeType="1"/>
          </p:cNvSpPr>
          <p:nvPr/>
        </p:nvSpPr>
        <p:spPr bwMode="auto">
          <a:xfrm>
            <a:off x="6261100" y="4659313"/>
            <a:ext cx="0" cy="29210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90" name="Line 30"/>
          <p:cNvSpPr>
            <a:spLocks noChangeShapeType="1"/>
          </p:cNvSpPr>
          <p:nvPr/>
        </p:nvSpPr>
        <p:spPr bwMode="auto">
          <a:xfrm>
            <a:off x="7596188" y="4659313"/>
            <a:ext cx="0" cy="29210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91" name="Line 31"/>
          <p:cNvSpPr>
            <a:spLocks noChangeShapeType="1"/>
          </p:cNvSpPr>
          <p:nvPr/>
        </p:nvSpPr>
        <p:spPr bwMode="auto">
          <a:xfrm>
            <a:off x="1524000" y="5181600"/>
            <a:ext cx="5503863" cy="0"/>
          </a:xfrm>
          <a:prstGeom prst="line">
            <a:avLst/>
          </a:prstGeom>
          <a:noFill/>
          <a:ln w="19050">
            <a:solidFill>
              <a:schemeClr val="accent1"/>
            </a:solidFill>
            <a:round/>
            <a:headEnd/>
            <a:tailEnd/>
          </a:ln>
        </p:spPr>
        <p:txBody>
          <a:bodyPr/>
          <a:lstStyle/>
          <a:p>
            <a:endParaRPr lang="en-US"/>
          </a:p>
        </p:txBody>
      </p:sp>
      <p:sp>
        <p:nvSpPr>
          <p:cNvPr id="348192" name="Line 32"/>
          <p:cNvSpPr>
            <a:spLocks noChangeShapeType="1"/>
          </p:cNvSpPr>
          <p:nvPr/>
        </p:nvSpPr>
        <p:spPr bwMode="auto">
          <a:xfrm>
            <a:off x="7010400" y="5181600"/>
            <a:ext cx="0" cy="328613"/>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94" name="Line 34"/>
          <p:cNvSpPr>
            <a:spLocks noChangeShapeType="1"/>
          </p:cNvSpPr>
          <p:nvPr/>
        </p:nvSpPr>
        <p:spPr bwMode="auto">
          <a:xfrm>
            <a:off x="2092325" y="5148263"/>
            <a:ext cx="0" cy="328612"/>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95" name="Line 35"/>
          <p:cNvSpPr>
            <a:spLocks noChangeShapeType="1"/>
          </p:cNvSpPr>
          <p:nvPr/>
        </p:nvSpPr>
        <p:spPr bwMode="auto">
          <a:xfrm>
            <a:off x="3759200" y="3375025"/>
            <a:ext cx="0" cy="233363"/>
          </a:xfrm>
          <a:prstGeom prst="line">
            <a:avLst/>
          </a:prstGeom>
          <a:noFill/>
          <a:ln w="19050">
            <a:solidFill>
              <a:schemeClr val="accent1"/>
            </a:solidFill>
            <a:round/>
            <a:headEnd type="triangle" w="med" len="med"/>
            <a:tailEnd type="triangle" w="med" len="med"/>
          </a:ln>
        </p:spPr>
        <p:txBody>
          <a:bodyPr/>
          <a:lstStyle/>
          <a:p>
            <a:endParaRPr lang="en-US"/>
          </a:p>
        </p:txBody>
      </p:sp>
      <p:grpSp>
        <p:nvGrpSpPr>
          <p:cNvPr id="2" name="Group 36"/>
          <p:cNvGrpSpPr>
            <a:grpSpLocks/>
          </p:cNvGrpSpPr>
          <p:nvPr/>
        </p:nvGrpSpPr>
        <p:grpSpPr bwMode="auto">
          <a:xfrm>
            <a:off x="1589088" y="2090738"/>
            <a:ext cx="5005387" cy="542925"/>
            <a:chOff x="889" y="1173"/>
            <a:chExt cx="3153" cy="294"/>
          </a:xfrm>
        </p:grpSpPr>
        <p:sp>
          <p:nvSpPr>
            <p:cNvPr id="348197" name="Line 37"/>
            <p:cNvSpPr>
              <a:spLocks noChangeShapeType="1"/>
            </p:cNvSpPr>
            <p:nvPr/>
          </p:nvSpPr>
          <p:spPr bwMode="auto">
            <a:xfrm>
              <a:off x="889" y="1173"/>
              <a:ext cx="3153" cy="0"/>
            </a:xfrm>
            <a:prstGeom prst="line">
              <a:avLst/>
            </a:prstGeom>
            <a:noFill/>
            <a:ln w="19050">
              <a:solidFill>
                <a:schemeClr val="accent1"/>
              </a:solidFill>
              <a:round/>
              <a:headEnd/>
              <a:tailEnd/>
            </a:ln>
          </p:spPr>
          <p:txBody>
            <a:bodyPr/>
            <a:lstStyle/>
            <a:p>
              <a:endParaRPr lang="en-US"/>
            </a:p>
          </p:txBody>
        </p:sp>
        <p:sp>
          <p:nvSpPr>
            <p:cNvPr id="348198" name="Line 38"/>
            <p:cNvSpPr>
              <a:spLocks noChangeShapeType="1"/>
            </p:cNvSpPr>
            <p:nvPr/>
          </p:nvSpPr>
          <p:spPr bwMode="auto">
            <a:xfrm>
              <a:off x="889" y="1173"/>
              <a:ext cx="0" cy="147"/>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199" name="Line 39"/>
            <p:cNvSpPr>
              <a:spLocks noChangeShapeType="1"/>
            </p:cNvSpPr>
            <p:nvPr/>
          </p:nvSpPr>
          <p:spPr bwMode="auto">
            <a:xfrm>
              <a:off x="1941" y="1173"/>
              <a:ext cx="0" cy="147"/>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200" name="Line 40"/>
            <p:cNvSpPr>
              <a:spLocks noChangeShapeType="1"/>
            </p:cNvSpPr>
            <p:nvPr/>
          </p:nvSpPr>
          <p:spPr bwMode="auto">
            <a:xfrm>
              <a:off x="2992" y="1173"/>
              <a:ext cx="0" cy="147"/>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201" name="Line 41"/>
            <p:cNvSpPr>
              <a:spLocks noChangeShapeType="1"/>
            </p:cNvSpPr>
            <p:nvPr/>
          </p:nvSpPr>
          <p:spPr bwMode="auto">
            <a:xfrm>
              <a:off x="3412" y="1467"/>
              <a:ext cx="210" cy="0"/>
            </a:xfrm>
            <a:prstGeom prst="line">
              <a:avLst/>
            </a:prstGeom>
            <a:noFill/>
            <a:ln w="19050">
              <a:solidFill>
                <a:schemeClr val="accent1"/>
              </a:solidFill>
              <a:round/>
              <a:headEnd/>
              <a:tailEnd type="triangle" w="med" len="med"/>
            </a:ln>
          </p:spPr>
          <p:txBody>
            <a:bodyPr/>
            <a:lstStyle/>
            <a:p>
              <a:endParaRPr lang="en-US"/>
            </a:p>
          </p:txBody>
        </p:sp>
        <p:sp>
          <p:nvSpPr>
            <p:cNvPr id="348202" name="Line 42"/>
            <p:cNvSpPr>
              <a:spLocks noChangeShapeType="1"/>
            </p:cNvSpPr>
            <p:nvPr/>
          </p:nvSpPr>
          <p:spPr bwMode="auto">
            <a:xfrm>
              <a:off x="4042" y="1173"/>
              <a:ext cx="0" cy="147"/>
            </a:xfrm>
            <a:prstGeom prst="line">
              <a:avLst/>
            </a:prstGeom>
            <a:noFill/>
            <a:ln w="19050">
              <a:solidFill>
                <a:schemeClr val="accent1"/>
              </a:solidFill>
              <a:round/>
              <a:headEnd type="triangle" w="med" len="med"/>
              <a:tailEnd type="triangle" w="med" len="med"/>
            </a:ln>
          </p:spPr>
          <p:txBody>
            <a:bodyPr/>
            <a:lstStyle/>
            <a:p>
              <a:endParaRPr lang="en-US"/>
            </a:p>
          </p:txBody>
        </p:sp>
      </p:grpSp>
      <p:grpSp>
        <p:nvGrpSpPr>
          <p:cNvPr id="3" name="Group 43"/>
          <p:cNvGrpSpPr>
            <a:grpSpLocks/>
          </p:cNvGrpSpPr>
          <p:nvPr/>
        </p:nvGrpSpPr>
        <p:grpSpPr bwMode="auto">
          <a:xfrm>
            <a:off x="1423988" y="3141663"/>
            <a:ext cx="5170487" cy="271462"/>
            <a:chOff x="785" y="1835"/>
            <a:chExt cx="3257" cy="147"/>
          </a:xfrm>
        </p:grpSpPr>
        <p:sp>
          <p:nvSpPr>
            <p:cNvPr id="348204" name="Line 44"/>
            <p:cNvSpPr>
              <a:spLocks noChangeShapeType="1"/>
            </p:cNvSpPr>
            <p:nvPr/>
          </p:nvSpPr>
          <p:spPr bwMode="auto">
            <a:xfrm>
              <a:off x="785" y="1982"/>
              <a:ext cx="3257" cy="0"/>
            </a:xfrm>
            <a:prstGeom prst="line">
              <a:avLst/>
            </a:prstGeom>
            <a:noFill/>
            <a:ln w="19050">
              <a:solidFill>
                <a:schemeClr val="accent1"/>
              </a:solidFill>
              <a:round/>
              <a:headEnd/>
              <a:tailEnd/>
            </a:ln>
          </p:spPr>
          <p:txBody>
            <a:bodyPr/>
            <a:lstStyle/>
            <a:p>
              <a:endParaRPr lang="en-US"/>
            </a:p>
          </p:txBody>
        </p:sp>
        <p:sp>
          <p:nvSpPr>
            <p:cNvPr id="348205" name="Line 45"/>
            <p:cNvSpPr>
              <a:spLocks noChangeShapeType="1"/>
            </p:cNvSpPr>
            <p:nvPr/>
          </p:nvSpPr>
          <p:spPr bwMode="auto">
            <a:xfrm>
              <a:off x="785" y="1835"/>
              <a:ext cx="0" cy="147"/>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206" name="Line 46"/>
            <p:cNvSpPr>
              <a:spLocks noChangeShapeType="1"/>
            </p:cNvSpPr>
            <p:nvPr/>
          </p:nvSpPr>
          <p:spPr bwMode="auto">
            <a:xfrm>
              <a:off x="1941" y="1835"/>
              <a:ext cx="0" cy="147"/>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207" name="Line 47"/>
            <p:cNvSpPr>
              <a:spLocks noChangeShapeType="1"/>
            </p:cNvSpPr>
            <p:nvPr/>
          </p:nvSpPr>
          <p:spPr bwMode="auto">
            <a:xfrm>
              <a:off x="2992" y="1835"/>
              <a:ext cx="0" cy="147"/>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208" name="Line 48"/>
            <p:cNvSpPr>
              <a:spLocks noChangeShapeType="1"/>
            </p:cNvSpPr>
            <p:nvPr/>
          </p:nvSpPr>
          <p:spPr bwMode="auto">
            <a:xfrm>
              <a:off x="4042" y="1835"/>
              <a:ext cx="0" cy="147"/>
            </a:xfrm>
            <a:prstGeom prst="line">
              <a:avLst/>
            </a:prstGeom>
            <a:noFill/>
            <a:ln w="19050">
              <a:solidFill>
                <a:schemeClr val="accent1"/>
              </a:solidFill>
              <a:round/>
              <a:headEnd type="triangle" w="med" len="med"/>
              <a:tailEnd type="triangle" w="med" len="med"/>
            </a:ln>
          </p:spPr>
          <p:txBody>
            <a:bodyPr/>
            <a:lstStyle/>
            <a:p>
              <a:endParaRPr lang="en-US"/>
            </a:p>
          </p:txBody>
        </p:sp>
      </p:grpSp>
      <p:sp>
        <p:nvSpPr>
          <p:cNvPr id="348209" name="Line 49"/>
          <p:cNvSpPr>
            <a:spLocks noChangeShapeType="1"/>
          </p:cNvSpPr>
          <p:nvPr/>
        </p:nvSpPr>
        <p:spPr bwMode="auto">
          <a:xfrm>
            <a:off x="3090863" y="1157288"/>
            <a:ext cx="1836737" cy="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210" name="Line 50"/>
          <p:cNvSpPr>
            <a:spLocks noChangeShapeType="1"/>
          </p:cNvSpPr>
          <p:nvPr/>
        </p:nvSpPr>
        <p:spPr bwMode="auto">
          <a:xfrm>
            <a:off x="590550" y="3492500"/>
            <a:ext cx="8172450" cy="0"/>
          </a:xfrm>
          <a:prstGeom prst="line">
            <a:avLst/>
          </a:prstGeom>
          <a:noFill/>
          <a:ln w="19050">
            <a:solidFill>
              <a:schemeClr val="accent1"/>
            </a:solidFill>
            <a:prstDash val="dash"/>
            <a:round/>
            <a:headEnd/>
            <a:tailEnd/>
          </a:ln>
        </p:spPr>
        <p:txBody>
          <a:bodyPr/>
          <a:lstStyle/>
          <a:p>
            <a:endParaRPr lang="en-US"/>
          </a:p>
        </p:txBody>
      </p:sp>
      <p:sp>
        <p:nvSpPr>
          <p:cNvPr id="348211" name="Oval 51"/>
          <p:cNvSpPr>
            <a:spLocks noChangeArrowheads="1"/>
          </p:cNvSpPr>
          <p:nvPr/>
        </p:nvSpPr>
        <p:spPr bwMode="auto">
          <a:xfrm>
            <a:off x="506413" y="1506538"/>
            <a:ext cx="1333500" cy="468312"/>
          </a:xfrm>
          <a:prstGeom prst="ellipse">
            <a:avLst/>
          </a:prstGeom>
          <a:noFill/>
          <a:ln w="19050">
            <a:solidFill>
              <a:schemeClr val="accent1"/>
            </a:solidFill>
            <a:round/>
            <a:headEnd/>
            <a:tailEnd/>
          </a:ln>
        </p:spPr>
        <p:txBody>
          <a:bodyPr/>
          <a:lstStyle/>
          <a:p>
            <a:endParaRPr lang="en-US"/>
          </a:p>
        </p:txBody>
      </p:sp>
      <p:sp>
        <p:nvSpPr>
          <p:cNvPr id="348212" name="Text Box 52"/>
          <p:cNvSpPr txBox="1">
            <a:spLocks noChangeArrowheads="1"/>
          </p:cNvSpPr>
          <p:nvPr/>
        </p:nvSpPr>
        <p:spPr bwMode="auto">
          <a:xfrm>
            <a:off x="590550" y="1624013"/>
            <a:ext cx="1333500" cy="233362"/>
          </a:xfrm>
          <a:prstGeom prst="rect">
            <a:avLst/>
          </a:prstGeom>
          <a:noFill/>
          <a:ln w="19050">
            <a:noFill/>
            <a:miter lim="800000"/>
            <a:headEnd/>
            <a:tailEnd/>
          </a:ln>
        </p:spPr>
        <p:txBody>
          <a:bodyPr lIns="0" tIns="0" rIns="0" bIns="0"/>
          <a:lstStyle/>
          <a:p>
            <a:pPr algn="l"/>
            <a:r>
              <a:rPr lang="en-US" sz="1700" b="1">
                <a:solidFill>
                  <a:srgbClr val="FFFFFF"/>
                </a:solidFill>
                <a:latin typeface="Arial" charset="0"/>
              </a:rPr>
              <a:t>Front Office</a:t>
            </a:r>
          </a:p>
        </p:txBody>
      </p:sp>
      <p:sp>
        <p:nvSpPr>
          <p:cNvPr id="348213" name="Oval 53"/>
          <p:cNvSpPr>
            <a:spLocks noChangeArrowheads="1"/>
          </p:cNvSpPr>
          <p:nvPr/>
        </p:nvSpPr>
        <p:spPr bwMode="auto">
          <a:xfrm>
            <a:off x="506413" y="4894263"/>
            <a:ext cx="1333500" cy="466725"/>
          </a:xfrm>
          <a:prstGeom prst="ellipse">
            <a:avLst/>
          </a:prstGeom>
          <a:noFill/>
          <a:ln w="19050">
            <a:noFill/>
            <a:round/>
            <a:headEnd/>
            <a:tailEnd/>
          </a:ln>
        </p:spPr>
        <p:txBody>
          <a:bodyPr/>
          <a:lstStyle/>
          <a:p>
            <a:endParaRPr lang="en-US"/>
          </a:p>
        </p:txBody>
      </p:sp>
      <p:sp>
        <p:nvSpPr>
          <p:cNvPr id="348214" name="Text Box 54"/>
          <p:cNvSpPr txBox="1">
            <a:spLocks noChangeArrowheads="1"/>
          </p:cNvSpPr>
          <p:nvPr/>
        </p:nvSpPr>
        <p:spPr bwMode="auto">
          <a:xfrm>
            <a:off x="457200" y="5010150"/>
            <a:ext cx="1333500" cy="233363"/>
          </a:xfrm>
          <a:prstGeom prst="rect">
            <a:avLst/>
          </a:prstGeom>
          <a:noFill/>
          <a:ln w="19050">
            <a:noFill/>
            <a:miter lim="800000"/>
            <a:headEnd/>
            <a:tailEnd/>
          </a:ln>
        </p:spPr>
        <p:txBody>
          <a:bodyPr lIns="0" tIns="0" rIns="0" bIns="0"/>
          <a:lstStyle/>
          <a:p>
            <a:pPr algn="l"/>
            <a:r>
              <a:rPr lang="en-US" sz="1700" b="1">
                <a:solidFill>
                  <a:srgbClr val="FFFFFF"/>
                </a:solidFill>
                <a:latin typeface="Arial" charset="0"/>
              </a:rPr>
              <a:t>Back Office</a:t>
            </a:r>
          </a:p>
        </p:txBody>
      </p:sp>
      <p:sp>
        <p:nvSpPr>
          <p:cNvPr id="348215" name="Text Box 55"/>
          <p:cNvSpPr txBox="1">
            <a:spLocks noChangeArrowheads="1"/>
          </p:cNvSpPr>
          <p:nvPr/>
        </p:nvSpPr>
        <p:spPr bwMode="auto">
          <a:xfrm>
            <a:off x="3744913" y="2522538"/>
            <a:ext cx="606425" cy="298450"/>
          </a:xfrm>
          <a:prstGeom prst="rect">
            <a:avLst/>
          </a:prstGeom>
          <a:noFill/>
          <a:ln w="19050">
            <a:noFill/>
            <a:miter lim="800000"/>
            <a:headEnd/>
            <a:tailEnd/>
          </a:ln>
        </p:spPr>
        <p:txBody>
          <a:bodyPr/>
          <a:lstStyle/>
          <a:p>
            <a:pPr algn="l"/>
            <a:r>
              <a:rPr lang="en-US" sz="1700" b="1">
                <a:solidFill>
                  <a:srgbClr val="FFFFFF"/>
                </a:solidFill>
                <a:latin typeface="Arial" charset="0"/>
              </a:rPr>
              <a:t>....</a:t>
            </a:r>
          </a:p>
        </p:txBody>
      </p:sp>
      <p:sp>
        <p:nvSpPr>
          <p:cNvPr id="348216" name="Text Box 56"/>
          <p:cNvSpPr txBox="1">
            <a:spLocks noChangeArrowheads="1"/>
          </p:cNvSpPr>
          <p:nvPr/>
        </p:nvSpPr>
        <p:spPr bwMode="auto">
          <a:xfrm>
            <a:off x="3729038" y="4046538"/>
            <a:ext cx="415925" cy="220662"/>
          </a:xfrm>
          <a:prstGeom prst="rect">
            <a:avLst/>
          </a:prstGeom>
          <a:noFill/>
          <a:ln w="19050">
            <a:noFill/>
            <a:miter lim="800000"/>
            <a:headEnd/>
            <a:tailEnd/>
          </a:ln>
        </p:spPr>
        <p:txBody>
          <a:bodyPr/>
          <a:lstStyle/>
          <a:p>
            <a:pPr algn="l"/>
            <a:r>
              <a:rPr lang="en-US" sz="1700" b="1">
                <a:solidFill>
                  <a:srgbClr val="FFFFFF"/>
                </a:solidFill>
                <a:latin typeface="Arial" charset="0"/>
              </a:rPr>
              <a:t>...</a:t>
            </a:r>
          </a:p>
        </p:txBody>
      </p:sp>
      <p:sp>
        <p:nvSpPr>
          <p:cNvPr id="348217" name="Oval 57"/>
          <p:cNvSpPr>
            <a:spLocks noChangeArrowheads="1"/>
          </p:cNvSpPr>
          <p:nvPr/>
        </p:nvSpPr>
        <p:spPr bwMode="auto">
          <a:xfrm>
            <a:off x="228600" y="4821238"/>
            <a:ext cx="1485900" cy="620712"/>
          </a:xfrm>
          <a:prstGeom prst="ellipse">
            <a:avLst/>
          </a:prstGeom>
          <a:noFill/>
          <a:ln w="19050">
            <a:solidFill>
              <a:schemeClr val="accent1"/>
            </a:solidFill>
            <a:round/>
            <a:headEnd/>
            <a:tailEnd/>
          </a:ln>
        </p:spPr>
        <p:txBody>
          <a:bodyPr/>
          <a:lstStyle/>
          <a:p>
            <a:endParaRPr lang="en-US"/>
          </a:p>
        </p:txBody>
      </p:sp>
      <p:sp>
        <p:nvSpPr>
          <p:cNvPr id="348218" name="Line 58"/>
          <p:cNvSpPr>
            <a:spLocks noChangeShapeType="1"/>
          </p:cNvSpPr>
          <p:nvPr/>
        </p:nvSpPr>
        <p:spPr bwMode="auto">
          <a:xfrm>
            <a:off x="2120900" y="6115050"/>
            <a:ext cx="0" cy="209550"/>
          </a:xfrm>
          <a:prstGeom prst="line">
            <a:avLst/>
          </a:prstGeom>
          <a:noFill/>
          <a:ln w="9525">
            <a:solidFill>
              <a:schemeClr val="accent1"/>
            </a:solidFill>
            <a:round/>
            <a:headEnd/>
            <a:tailEnd type="triangle" w="med" len="med"/>
          </a:ln>
          <a:effectLst/>
        </p:spPr>
        <p:txBody>
          <a:bodyPr lIns="0" anchor="ctr">
            <a:spAutoFit/>
          </a:bodyPr>
          <a:lstStyle/>
          <a:p>
            <a:endParaRPr lang="en-US"/>
          </a:p>
        </p:txBody>
      </p:sp>
      <p:sp>
        <p:nvSpPr>
          <p:cNvPr id="348219" name="Line 59"/>
          <p:cNvSpPr>
            <a:spLocks noChangeShapeType="1"/>
          </p:cNvSpPr>
          <p:nvPr/>
        </p:nvSpPr>
        <p:spPr bwMode="auto">
          <a:xfrm>
            <a:off x="4813300" y="4678363"/>
            <a:ext cx="0" cy="292100"/>
          </a:xfrm>
          <a:prstGeom prst="line">
            <a:avLst/>
          </a:prstGeom>
          <a:noFill/>
          <a:ln w="19050">
            <a:solidFill>
              <a:schemeClr val="accent1"/>
            </a:solidFill>
            <a:round/>
            <a:headEnd type="triangle" w="med" len="med"/>
            <a:tailEnd type="triangle" w="med" len="med"/>
          </a:ln>
        </p:spPr>
        <p:txBody>
          <a:bodyPr/>
          <a:lstStyle/>
          <a:p>
            <a:endParaRPr lang="en-US"/>
          </a:p>
        </p:txBody>
      </p:sp>
      <p:sp>
        <p:nvSpPr>
          <p:cNvPr id="348220" name="Text Box 60"/>
          <p:cNvSpPr txBox="1">
            <a:spLocks noChangeArrowheads="1"/>
          </p:cNvSpPr>
          <p:nvPr/>
        </p:nvSpPr>
        <p:spPr bwMode="auto">
          <a:xfrm>
            <a:off x="914400" y="111125"/>
            <a:ext cx="7667625" cy="457200"/>
          </a:xfrm>
          <a:prstGeom prst="rect">
            <a:avLst/>
          </a:prstGeom>
          <a:noFill/>
          <a:ln w="9525">
            <a:noFill/>
            <a:miter lim="800000"/>
            <a:headEnd/>
            <a:tailEnd/>
          </a:ln>
          <a:effectLst/>
        </p:spPr>
        <p:txBody>
          <a:bodyPr wrap="none" lIns="0">
            <a:spAutoFit/>
          </a:bodyPr>
          <a:lstStyle/>
          <a:p>
            <a:pPr algn="l"/>
            <a:r>
              <a:rPr lang="en-US" sz="2400">
                <a:latin typeface=".VnArial" pitchFamily="34" charset="0"/>
              </a:rPr>
              <a:t>Tæ chøc bé m¸y kÕ to¸n theo m« h×nh giao dÞch mét cöa</a:t>
            </a:r>
          </a:p>
        </p:txBody>
      </p:sp>
      <p:sp>
        <p:nvSpPr>
          <p:cNvPr id="348221" name="Rectangle 61"/>
          <p:cNvSpPr>
            <a:spLocks noChangeArrowheads="1"/>
          </p:cNvSpPr>
          <p:nvPr/>
        </p:nvSpPr>
        <p:spPr bwMode="auto">
          <a:xfrm>
            <a:off x="1828800" y="3124200"/>
            <a:ext cx="1347788" cy="304800"/>
          </a:xfrm>
          <a:prstGeom prst="rect">
            <a:avLst/>
          </a:prstGeom>
          <a:noFill/>
          <a:ln w="9525" algn="ctr">
            <a:noFill/>
            <a:prstDash val="sysDot"/>
            <a:miter lim="800000"/>
            <a:headEnd/>
            <a:tailEnd/>
          </a:ln>
          <a:effectLst/>
        </p:spPr>
        <p:txBody>
          <a:bodyPr>
            <a:spAutoFit/>
          </a:bodyPr>
          <a:lstStyle/>
          <a:p>
            <a:r>
              <a:rPr lang="en-US" sz="1400" b="1">
                <a:solidFill>
                  <a:srgbClr val="FFFFFF"/>
                </a:solidFill>
              </a:rPr>
              <a:t>Kiểm soát</a:t>
            </a:r>
          </a:p>
        </p:txBody>
      </p:sp>
      <p:sp>
        <p:nvSpPr>
          <p:cNvPr id="348222" name="Rectangle 62"/>
          <p:cNvSpPr>
            <a:spLocks noChangeArrowheads="1"/>
          </p:cNvSpPr>
          <p:nvPr/>
        </p:nvSpPr>
        <p:spPr bwMode="auto">
          <a:xfrm>
            <a:off x="3886200" y="3124200"/>
            <a:ext cx="1073150" cy="304800"/>
          </a:xfrm>
          <a:prstGeom prst="rect">
            <a:avLst/>
          </a:prstGeom>
          <a:noFill/>
          <a:ln w="9525" algn="ctr">
            <a:noFill/>
            <a:prstDash val="sysDot"/>
            <a:miter lim="800000"/>
            <a:headEnd/>
            <a:tailEnd/>
          </a:ln>
          <a:effectLst/>
        </p:spPr>
        <p:txBody>
          <a:bodyPr wrap="none">
            <a:spAutoFit/>
          </a:bodyPr>
          <a:lstStyle/>
          <a:p>
            <a:r>
              <a:rPr lang="en-US" sz="1400" b="1">
                <a:solidFill>
                  <a:srgbClr val="FFFFFF"/>
                </a:solidFill>
              </a:rPr>
              <a:t>Kiểm soát</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lide Number Placeholder 5"/>
          <p:cNvSpPr>
            <a:spLocks noGrp="1"/>
          </p:cNvSpPr>
          <p:nvPr>
            <p:ph type="sldNum" sz="quarter" idx="12"/>
          </p:nvPr>
        </p:nvSpPr>
        <p:spPr/>
        <p:txBody>
          <a:bodyPr/>
          <a:lstStyle/>
          <a:p>
            <a:fld id="{62B76128-E3D8-4028-86B0-694D138CF2A8}" type="slidenum">
              <a:rPr lang="en-US"/>
              <a:pPr/>
              <a:t>68</a:t>
            </a:fld>
            <a:endParaRPr lang="en-US"/>
          </a:p>
        </p:txBody>
      </p:sp>
      <p:sp>
        <p:nvSpPr>
          <p:cNvPr id="355330" name="Line 2"/>
          <p:cNvSpPr>
            <a:spLocks noChangeShapeType="1"/>
          </p:cNvSpPr>
          <p:nvPr/>
        </p:nvSpPr>
        <p:spPr bwMode="auto">
          <a:xfrm>
            <a:off x="3886200" y="1600200"/>
            <a:ext cx="0" cy="4343400"/>
          </a:xfrm>
          <a:prstGeom prst="line">
            <a:avLst/>
          </a:prstGeom>
          <a:noFill/>
          <a:ln w="9525">
            <a:solidFill>
              <a:schemeClr val="tx1"/>
            </a:solidFill>
            <a:round/>
            <a:headEnd/>
            <a:tailEnd/>
          </a:ln>
          <a:effectLst/>
        </p:spPr>
        <p:txBody>
          <a:bodyPr/>
          <a:lstStyle/>
          <a:p>
            <a:endParaRPr lang="en-US"/>
          </a:p>
        </p:txBody>
      </p:sp>
      <p:sp>
        <p:nvSpPr>
          <p:cNvPr id="355331" name="Text Box 3"/>
          <p:cNvSpPr txBox="1">
            <a:spLocks noChangeArrowheads="1"/>
          </p:cNvSpPr>
          <p:nvPr/>
        </p:nvSpPr>
        <p:spPr bwMode="auto">
          <a:xfrm>
            <a:off x="609600" y="1371600"/>
            <a:ext cx="2667000" cy="466725"/>
          </a:xfrm>
          <a:prstGeom prst="rect">
            <a:avLst/>
          </a:prstGeom>
          <a:solidFill>
            <a:srgbClr val="00FF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00"/>
            </a:extrusionClr>
          </a:sp3d>
        </p:spPr>
        <p:txBody>
          <a:bodyPr>
            <a:spAutoFit/>
            <a:flatTx/>
          </a:bodyPr>
          <a:lstStyle/>
          <a:p>
            <a:pPr eaLnBrk="1" hangingPunct="1">
              <a:spcBef>
                <a:spcPct val="50000"/>
              </a:spcBef>
            </a:pPr>
            <a:r>
              <a:rPr lang="en-US" sz="2400" b="1">
                <a:latin typeface="Arial" charset="0"/>
                <a:cs typeface="Arial" charset="0"/>
              </a:rPr>
              <a:t>Front Office</a:t>
            </a:r>
          </a:p>
        </p:txBody>
      </p:sp>
      <p:sp>
        <p:nvSpPr>
          <p:cNvPr id="355332" name="Text Box 4"/>
          <p:cNvSpPr txBox="1">
            <a:spLocks noChangeArrowheads="1"/>
          </p:cNvSpPr>
          <p:nvPr/>
        </p:nvSpPr>
        <p:spPr bwMode="auto">
          <a:xfrm>
            <a:off x="2209800" y="2286000"/>
            <a:ext cx="838200" cy="406400"/>
          </a:xfrm>
          <a:prstGeom prst="rect">
            <a:avLst/>
          </a:prstGeom>
          <a:solidFill>
            <a:srgbClr val="00FFFF"/>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FF"/>
            </a:extrusionClr>
          </a:sp3d>
        </p:spPr>
        <p:txBody>
          <a:bodyPr>
            <a:spAutoFit/>
            <a:flatTx/>
          </a:bodyPr>
          <a:lstStyle/>
          <a:p>
            <a:pPr eaLnBrk="1" hangingPunct="1">
              <a:spcBef>
                <a:spcPct val="50000"/>
              </a:spcBef>
            </a:pPr>
            <a:r>
              <a:rPr lang="en-US" sz="2000">
                <a:solidFill>
                  <a:srgbClr val="FF6600"/>
                </a:solidFill>
                <a:latin typeface="Arial" charset="0"/>
                <a:cs typeface="Arial" charset="0"/>
              </a:rPr>
              <a:t>Teller</a:t>
            </a:r>
          </a:p>
        </p:txBody>
      </p:sp>
      <p:sp>
        <p:nvSpPr>
          <p:cNvPr id="355333" name="Text Box 5"/>
          <p:cNvSpPr txBox="1">
            <a:spLocks noChangeArrowheads="1"/>
          </p:cNvSpPr>
          <p:nvPr/>
        </p:nvSpPr>
        <p:spPr bwMode="auto">
          <a:xfrm>
            <a:off x="2209800" y="2895600"/>
            <a:ext cx="838200" cy="406400"/>
          </a:xfrm>
          <a:prstGeom prst="rect">
            <a:avLst/>
          </a:prstGeom>
          <a:solidFill>
            <a:srgbClr val="00FFFF"/>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FF"/>
            </a:extrusionClr>
          </a:sp3d>
        </p:spPr>
        <p:txBody>
          <a:bodyPr>
            <a:spAutoFit/>
            <a:flatTx/>
          </a:bodyPr>
          <a:lstStyle/>
          <a:p>
            <a:pPr eaLnBrk="1" hangingPunct="1">
              <a:spcBef>
                <a:spcPct val="50000"/>
              </a:spcBef>
            </a:pPr>
            <a:r>
              <a:rPr lang="en-US" sz="2000">
                <a:solidFill>
                  <a:srgbClr val="FF6600"/>
                </a:solidFill>
                <a:latin typeface="Arial" charset="0"/>
                <a:cs typeface="Arial" charset="0"/>
              </a:rPr>
              <a:t>Teller</a:t>
            </a:r>
          </a:p>
        </p:txBody>
      </p:sp>
      <p:sp>
        <p:nvSpPr>
          <p:cNvPr id="355334" name="Text Box 6"/>
          <p:cNvSpPr txBox="1">
            <a:spLocks noChangeArrowheads="1"/>
          </p:cNvSpPr>
          <p:nvPr/>
        </p:nvSpPr>
        <p:spPr bwMode="auto">
          <a:xfrm>
            <a:off x="2209800" y="3505200"/>
            <a:ext cx="838200" cy="406400"/>
          </a:xfrm>
          <a:prstGeom prst="rect">
            <a:avLst/>
          </a:prstGeom>
          <a:solidFill>
            <a:srgbClr val="00FFFF"/>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FF"/>
            </a:extrusionClr>
          </a:sp3d>
        </p:spPr>
        <p:txBody>
          <a:bodyPr>
            <a:spAutoFit/>
            <a:flatTx/>
          </a:bodyPr>
          <a:lstStyle/>
          <a:p>
            <a:pPr eaLnBrk="1" hangingPunct="1">
              <a:spcBef>
                <a:spcPct val="50000"/>
              </a:spcBef>
            </a:pPr>
            <a:r>
              <a:rPr lang="en-US" sz="2000">
                <a:solidFill>
                  <a:srgbClr val="FF6600"/>
                </a:solidFill>
                <a:latin typeface="Arial" charset="0"/>
                <a:cs typeface="Arial" charset="0"/>
              </a:rPr>
              <a:t>Teller</a:t>
            </a:r>
          </a:p>
        </p:txBody>
      </p:sp>
      <p:sp>
        <p:nvSpPr>
          <p:cNvPr id="355335" name="Text Box 7"/>
          <p:cNvSpPr txBox="1">
            <a:spLocks noChangeArrowheads="1"/>
          </p:cNvSpPr>
          <p:nvPr/>
        </p:nvSpPr>
        <p:spPr bwMode="auto">
          <a:xfrm>
            <a:off x="2209800" y="4191000"/>
            <a:ext cx="838200" cy="406400"/>
          </a:xfrm>
          <a:prstGeom prst="rect">
            <a:avLst/>
          </a:prstGeom>
          <a:solidFill>
            <a:srgbClr val="00FFFF"/>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FF"/>
            </a:extrusionClr>
          </a:sp3d>
        </p:spPr>
        <p:txBody>
          <a:bodyPr>
            <a:spAutoFit/>
            <a:flatTx/>
          </a:bodyPr>
          <a:lstStyle/>
          <a:p>
            <a:pPr eaLnBrk="1" hangingPunct="1">
              <a:spcBef>
                <a:spcPct val="50000"/>
              </a:spcBef>
            </a:pPr>
            <a:r>
              <a:rPr lang="en-US" sz="2000">
                <a:solidFill>
                  <a:srgbClr val="FF6600"/>
                </a:solidFill>
                <a:latin typeface="Arial" charset="0"/>
                <a:cs typeface="Arial" charset="0"/>
              </a:rPr>
              <a:t>Teller</a:t>
            </a:r>
          </a:p>
        </p:txBody>
      </p:sp>
      <p:sp>
        <p:nvSpPr>
          <p:cNvPr id="355336" name="Text Box 8"/>
          <p:cNvSpPr txBox="1">
            <a:spLocks noChangeArrowheads="1"/>
          </p:cNvSpPr>
          <p:nvPr/>
        </p:nvSpPr>
        <p:spPr bwMode="auto">
          <a:xfrm>
            <a:off x="2209800" y="4876800"/>
            <a:ext cx="838200" cy="406400"/>
          </a:xfrm>
          <a:prstGeom prst="rect">
            <a:avLst/>
          </a:prstGeom>
          <a:solidFill>
            <a:srgbClr val="00FFFF"/>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FF"/>
            </a:extrusionClr>
          </a:sp3d>
        </p:spPr>
        <p:txBody>
          <a:bodyPr>
            <a:spAutoFit/>
            <a:flatTx/>
          </a:bodyPr>
          <a:lstStyle/>
          <a:p>
            <a:pPr eaLnBrk="1" hangingPunct="1">
              <a:spcBef>
                <a:spcPct val="50000"/>
              </a:spcBef>
            </a:pPr>
            <a:r>
              <a:rPr lang="en-US" sz="2000">
                <a:solidFill>
                  <a:srgbClr val="FF6600"/>
                </a:solidFill>
                <a:latin typeface="Arial" charset="0"/>
                <a:cs typeface="Arial" charset="0"/>
              </a:rPr>
              <a:t>Teller</a:t>
            </a:r>
          </a:p>
        </p:txBody>
      </p:sp>
      <p:sp>
        <p:nvSpPr>
          <p:cNvPr id="355337" name="Text Box 9"/>
          <p:cNvSpPr txBox="1">
            <a:spLocks noChangeArrowheads="1"/>
          </p:cNvSpPr>
          <p:nvPr/>
        </p:nvSpPr>
        <p:spPr bwMode="auto">
          <a:xfrm>
            <a:off x="2209800" y="5562600"/>
            <a:ext cx="838200" cy="406400"/>
          </a:xfrm>
          <a:prstGeom prst="rect">
            <a:avLst/>
          </a:prstGeom>
          <a:solidFill>
            <a:srgbClr val="00FFFF"/>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FF"/>
            </a:extrusionClr>
          </a:sp3d>
        </p:spPr>
        <p:txBody>
          <a:bodyPr>
            <a:spAutoFit/>
            <a:flatTx/>
          </a:bodyPr>
          <a:lstStyle/>
          <a:p>
            <a:pPr eaLnBrk="1" hangingPunct="1">
              <a:spcBef>
                <a:spcPct val="50000"/>
              </a:spcBef>
            </a:pPr>
            <a:r>
              <a:rPr lang="en-US" sz="2000">
                <a:solidFill>
                  <a:srgbClr val="FF6600"/>
                </a:solidFill>
                <a:latin typeface="Arial" charset="0"/>
                <a:cs typeface="Arial" charset="0"/>
              </a:rPr>
              <a:t>Teller</a:t>
            </a:r>
          </a:p>
        </p:txBody>
      </p:sp>
      <p:sp>
        <p:nvSpPr>
          <p:cNvPr id="355338" name="Text Box 10"/>
          <p:cNvSpPr txBox="1">
            <a:spLocks noChangeArrowheads="1"/>
          </p:cNvSpPr>
          <p:nvPr/>
        </p:nvSpPr>
        <p:spPr bwMode="auto">
          <a:xfrm>
            <a:off x="4572000" y="1371600"/>
            <a:ext cx="4114800" cy="466725"/>
          </a:xfrm>
          <a:prstGeom prst="rect">
            <a:avLst/>
          </a:prstGeom>
          <a:solidFill>
            <a:srgbClr val="00FF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00FF00"/>
            </a:extrusionClr>
          </a:sp3d>
        </p:spPr>
        <p:txBody>
          <a:bodyPr>
            <a:spAutoFit/>
            <a:flatTx/>
          </a:bodyPr>
          <a:lstStyle/>
          <a:p>
            <a:pPr eaLnBrk="1" hangingPunct="1">
              <a:spcBef>
                <a:spcPct val="50000"/>
              </a:spcBef>
            </a:pPr>
            <a:r>
              <a:rPr lang="en-US" sz="2400" b="1">
                <a:latin typeface="Arial" charset="0"/>
                <a:cs typeface="Arial" charset="0"/>
              </a:rPr>
              <a:t>Back Office</a:t>
            </a:r>
          </a:p>
        </p:txBody>
      </p:sp>
      <p:sp>
        <p:nvSpPr>
          <p:cNvPr id="355339" name="Text Box 11"/>
          <p:cNvSpPr txBox="1">
            <a:spLocks noChangeArrowheads="1"/>
          </p:cNvSpPr>
          <p:nvPr/>
        </p:nvSpPr>
        <p:spPr bwMode="auto">
          <a:xfrm>
            <a:off x="4648200" y="5181600"/>
            <a:ext cx="3124200" cy="466725"/>
          </a:xfrm>
          <a:prstGeom prst="rect">
            <a:avLst/>
          </a:prstGeom>
          <a:solidFill>
            <a:srgbClr val="FFFF00"/>
          </a:solidFill>
          <a:ln w="9525">
            <a:miter lim="800000"/>
            <a:headEnd/>
            <a:tailEnd/>
          </a:ln>
          <a:effectLst/>
          <a:scene3d>
            <a:camera prst="legacyPerspectiveBottomLeft"/>
            <a:lightRig rig="legacyFlat3" dir="t"/>
          </a:scene3d>
          <a:sp3d extrusionH="887400" prstMaterial="legacyMatte">
            <a:bevelT w="13500" h="13500" prst="angle"/>
            <a:bevelB w="13500" h="13500" prst="angle"/>
            <a:extrusionClr>
              <a:srgbClr val="FFFF00"/>
            </a:extrusionClr>
          </a:sp3d>
        </p:spPr>
        <p:txBody>
          <a:bodyPr>
            <a:spAutoFit/>
            <a:flatTx/>
          </a:bodyPr>
          <a:lstStyle/>
          <a:p>
            <a:pPr eaLnBrk="1" hangingPunct="1">
              <a:spcBef>
                <a:spcPct val="50000"/>
              </a:spcBef>
            </a:pPr>
            <a:r>
              <a:rPr lang="en-US" sz="2400">
                <a:solidFill>
                  <a:srgbClr val="FF6600"/>
                </a:solidFill>
                <a:latin typeface="Arial" charset="0"/>
                <a:cs typeface="Arial" charset="0"/>
              </a:rPr>
              <a:t>Tất toán &amp; Kiểm tra</a:t>
            </a:r>
          </a:p>
        </p:txBody>
      </p:sp>
      <p:sp>
        <p:nvSpPr>
          <p:cNvPr id="355340" name="Text Box 12"/>
          <p:cNvSpPr txBox="1">
            <a:spLocks noChangeArrowheads="1"/>
          </p:cNvSpPr>
          <p:nvPr/>
        </p:nvSpPr>
        <p:spPr bwMode="auto">
          <a:xfrm>
            <a:off x="4648200" y="3657600"/>
            <a:ext cx="3124200" cy="466725"/>
          </a:xfrm>
          <a:prstGeom prst="rect">
            <a:avLst/>
          </a:prstGeom>
          <a:solidFill>
            <a:srgbClr val="FFFF00"/>
          </a:solidFill>
          <a:ln w="9525">
            <a:miter lim="800000"/>
            <a:headEnd/>
            <a:tailEnd/>
          </a:ln>
          <a:effectLst/>
          <a:scene3d>
            <a:camera prst="legacyPerspectiveBottomLeft"/>
            <a:lightRig rig="legacyFlat3" dir="t"/>
          </a:scene3d>
          <a:sp3d extrusionH="887400" prstMaterial="legacyMatte">
            <a:bevelT w="13500" h="13500" prst="angle"/>
            <a:bevelB w="13500" h="13500" prst="angle"/>
            <a:extrusionClr>
              <a:srgbClr val="FFFF00"/>
            </a:extrusionClr>
          </a:sp3d>
        </p:spPr>
        <p:txBody>
          <a:bodyPr>
            <a:spAutoFit/>
            <a:flatTx/>
          </a:bodyPr>
          <a:lstStyle/>
          <a:p>
            <a:pPr eaLnBrk="1" hangingPunct="1">
              <a:spcBef>
                <a:spcPct val="50000"/>
              </a:spcBef>
            </a:pPr>
            <a:r>
              <a:rPr lang="en-US" sz="2400">
                <a:solidFill>
                  <a:srgbClr val="FF6600"/>
                </a:solidFill>
                <a:latin typeface="Arial" charset="0"/>
                <a:cs typeface="Arial" charset="0"/>
              </a:rPr>
              <a:t>Giám sát</a:t>
            </a:r>
          </a:p>
        </p:txBody>
      </p:sp>
      <p:sp>
        <p:nvSpPr>
          <p:cNvPr id="355341" name="Text Box 13"/>
          <p:cNvSpPr txBox="1">
            <a:spLocks noChangeArrowheads="1"/>
          </p:cNvSpPr>
          <p:nvPr/>
        </p:nvSpPr>
        <p:spPr bwMode="auto">
          <a:xfrm>
            <a:off x="4648200" y="2362200"/>
            <a:ext cx="3048000" cy="466725"/>
          </a:xfrm>
          <a:prstGeom prst="rect">
            <a:avLst/>
          </a:prstGeom>
          <a:solidFill>
            <a:srgbClr val="FFFF00"/>
          </a:solidFill>
          <a:ln w="9525">
            <a:miter lim="800000"/>
            <a:headEnd/>
            <a:tailEnd/>
          </a:ln>
          <a:effectLst/>
          <a:scene3d>
            <a:camera prst="legacyPerspectiveBottomLeft"/>
            <a:lightRig rig="legacyFlat3" dir="t"/>
          </a:scene3d>
          <a:sp3d extrusionH="887400" prstMaterial="legacyMatte">
            <a:bevelT w="13500" h="13500" prst="angle"/>
            <a:bevelB w="13500" h="13500" prst="angle"/>
            <a:extrusionClr>
              <a:srgbClr val="FFFF00"/>
            </a:extrusionClr>
          </a:sp3d>
        </p:spPr>
        <p:txBody>
          <a:bodyPr>
            <a:spAutoFit/>
            <a:flatTx/>
          </a:bodyPr>
          <a:lstStyle/>
          <a:p>
            <a:pPr eaLnBrk="1" hangingPunct="1">
              <a:spcBef>
                <a:spcPct val="50000"/>
              </a:spcBef>
            </a:pPr>
            <a:r>
              <a:rPr lang="en-US" sz="2400">
                <a:solidFill>
                  <a:srgbClr val="FF6600"/>
                </a:solidFill>
                <a:latin typeface="Arial" charset="0"/>
                <a:cs typeface="Arial" charset="0"/>
              </a:rPr>
              <a:t>Hạch toán kế toán</a:t>
            </a:r>
          </a:p>
        </p:txBody>
      </p:sp>
      <p:sp>
        <p:nvSpPr>
          <p:cNvPr id="355342" name="Rectangle 14"/>
          <p:cNvSpPr>
            <a:spLocks noChangeArrowheads="1"/>
          </p:cNvSpPr>
          <p:nvPr/>
        </p:nvSpPr>
        <p:spPr bwMode="auto">
          <a:xfrm>
            <a:off x="685800" y="190500"/>
            <a:ext cx="8001000" cy="647700"/>
          </a:xfrm>
          <a:prstGeom prst="rect">
            <a:avLst/>
          </a:prstGeom>
          <a:noFill/>
          <a:ln w="9525">
            <a:noFill/>
            <a:miter lim="800000"/>
            <a:headEnd/>
            <a:tailEnd/>
          </a:ln>
          <a:effectLst/>
        </p:spPr>
        <p:txBody>
          <a:bodyPr>
            <a:spAutoFit/>
          </a:bodyPr>
          <a:lstStyle/>
          <a:p>
            <a:pPr algn="l" eaLnBrk="1" hangingPunct="1">
              <a:lnSpc>
                <a:spcPct val="130000"/>
              </a:lnSpc>
              <a:spcBef>
                <a:spcPct val="20000"/>
              </a:spcBef>
            </a:pPr>
            <a:r>
              <a:rPr lang="pt-BR" sz="2800" b="1">
                <a:solidFill>
                  <a:srgbClr val="FFFF00"/>
                </a:solidFill>
                <a:latin typeface="Arial" charset="0"/>
                <a:cs typeface="Arial" charset="0"/>
              </a:rPr>
              <a:t>M</a:t>
            </a:r>
            <a:r>
              <a:rPr lang="pt-BR" sz="2800" b="1">
                <a:latin typeface="Arial" charset="0"/>
                <a:cs typeface="Arial" charset="0"/>
              </a:rPr>
              <a:t>ô hình giao dịch một cửa trong NH hiện đại</a:t>
            </a:r>
          </a:p>
        </p:txBody>
      </p:sp>
      <p:sp>
        <p:nvSpPr>
          <p:cNvPr id="355343" name="Text Box 15"/>
          <p:cNvSpPr txBox="1">
            <a:spLocks noChangeArrowheads="1"/>
          </p:cNvSpPr>
          <p:nvPr/>
        </p:nvSpPr>
        <p:spPr bwMode="auto">
          <a:xfrm>
            <a:off x="228600" y="2667000"/>
            <a:ext cx="1143000" cy="1800225"/>
          </a:xfrm>
          <a:prstGeom prst="rect">
            <a:avLst/>
          </a:prstGeom>
          <a:solidFill>
            <a:srgbClr val="33CCCC"/>
          </a:solidFill>
          <a:ln w="9525">
            <a:noFill/>
            <a:miter lim="800000"/>
            <a:headEnd/>
            <a:tailEnd/>
          </a:ln>
          <a:effectLst/>
        </p:spPr>
        <p:txBody>
          <a:bodyPr>
            <a:spAutoFit/>
          </a:bodyPr>
          <a:lstStyle/>
          <a:p>
            <a:pPr eaLnBrk="1" hangingPunct="1">
              <a:lnSpc>
                <a:spcPct val="200000"/>
              </a:lnSpc>
              <a:spcBef>
                <a:spcPct val="50000"/>
              </a:spcBef>
            </a:pPr>
            <a:r>
              <a:rPr lang="en-US" sz="2800" b="1">
                <a:solidFill>
                  <a:srgbClr val="FF6600"/>
                </a:solidFill>
                <a:latin typeface="Arial" charset="0"/>
                <a:cs typeface="Arial" charset="0"/>
              </a:rPr>
              <a:t>Đồng đẳng</a:t>
            </a:r>
          </a:p>
        </p:txBody>
      </p:sp>
      <p:sp>
        <p:nvSpPr>
          <p:cNvPr id="355344" name="Line 16"/>
          <p:cNvSpPr>
            <a:spLocks noChangeShapeType="1"/>
          </p:cNvSpPr>
          <p:nvPr/>
        </p:nvSpPr>
        <p:spPr bwMode="auto">
          <a:xfrm flipV="1">
            <a:off x="1350963" y="2438400"/>
            <a:ext cx="428625" cy="1600200"/>
          </a:xfrm>
          <a:prstGeom prst="line">
            <a:avLst/>
          </a:prstGeom>
          <a:noFill/>
          <a:ln w="9525">
            <a:solidFill>
              <a:schemeClr val="tx1"/>
            </a:solidFill>
            <a:round/>
            <a:headEnd/>
            <a:tailEnd/>
          </a:ln>
          <a:effectLst/>
        </p:spPr>
        <p:txBody>
          <a:bodyPr/>
          <a:lstStyle/>
          <a:p>
            <a:endParaRPr lang="en-US"/>
          </a:p>
        </p:txBody>
      </p:sp>
      <p:sp>
        <p:nvSpPr>
          <p:cNvPr id="355345" name="Line 17"/>
          <p:cNvSpPr>
            <a:spLocks noChangeShapeType="1"/>
          </p:cNvSpPr>
          <p:nvPr/>
        </p:nvSpPr>
        <p:spPr bwMode="auto">
          <a:xfrm flipV="1">
            <a:off x="1371600" y="3200400"/>
            <a:ext cx="484188" cy="838200"/>
          </a:xfrm>
          <a:prstGeom prst="line">
            <a:avLst/>
          </a:prstGeom>
          <a:noFill/>
          <a:ln w="9525">
            <a:solidFill>
              <a:schemeClr val="tx1"/>
            </a:solidFill>
            <a:round/>
            <a:headEnd/>
            <a:tailEnd/>
          </a:ln>
          <a:effectLst/>
        </p:spPr>
        <p:txBody>
          <a:bodyPr/>
          <a:lstStyle/>
          <a:p>
            <a:endParaRPr lang="en-US"/>
          </a:p>
        </p:txBody>
      </p:sp>
      <p:sp>
        <p:nvSpPr>
          <p:cNvPr id="355346" name="Line 18"/>
          <p:cNvSpPr>
            <a:spLocks noChangeShapeType="1"/>
          </p:cNvSpPr>
          <p:nvPr/>
        </p:nvSpPr>
        <p:spPr bwMode="auto">
          <a:xfrm flipV="1">
            <a:off x="1371600" y="3775075"/>
            <a:ext cx="457200" cy="263525"/>
          </a:xfrm>
          <a:prstGeom prst="line">
            <a:avLst/>
          </a:prstGeom>
          <a:noFill/>
          <a:ln w="9525">
            <a:solidFill>
              <a:schemeClr val="tx1"/>
            </a:solidFill>
            <a:round/>
            <a:headEnd/>
            <a:tailEnd/>
          </a:ln>
          <a:effectLst/>
        </p:spPr>
        <p:txBody>
          <a:bodyPr/>
          <a:lstStyle/>
          <a:p>
            <a:endParaRPr lang="en-US"/>
          </a:p>
        </p:txBody>
      </p:sp>
      <p:sp>
        <p:nvSpPr>
          <p:cNvPr id="355347" name="Line 19"/>
          <p:cNvSpPr>
            <a:spLocks noChangeShapeType="1"/>
          </p:cNvSpPr>
          <p:nvPr/>
        </p:nvSpPr>
        <p:spPr bwMode="auto">
          <a:xfrm>
            <a:off x="1371600" y="4038600"/>
            <a:ext cx="381000" cy="220663"/>
          </a:xfrm>
          <a:prstGeom prst="line">
            <a:avLst/>
          </a:prstGeom>
          <a:noFill/>
          <a:ln w="9525">
            <a:solidFill>
              <a:schemeClr val="tx1"/>
            </a:solidFill>
            <a:round/>
            <a:headEnd/>
            <a:tailEnd/>
          </a:ln>
          <a:effectLst/>
        </p:spPr>
        <p:txBody>
          <a:bodyPr/>
          <a:lstStyle/>
          <a:p>
            <a:endParaRPr lang="en-US"/>
          </a:p>
        </p:txBody>
      </p:sp>
      <p:sp>
        <p:nvSpPr>
          <p:cNvPr id="355348" name="Line 20"/>
          <p:cNvSpPr>
            <a:spLocks noChangeShapeType="1"/>
          </p:cNvSpPr>
          <p:nvPr/>
        </p:nvSpPr>
        <p:spPr bwMode="auto">
          <a:xfrm>
            <a:off x="1331913" y="4038600"/>
            <a:ext cx="573087" cy="990600"/>
          </a:xfrm>
          <a:prstGeom prst="line">
            <a:avLst/>
          </a:prstGeom>
          <a:noFill/>
          <a:ln w="9525">
            <a:solidFill>
              <a:schemeClr val="tx1"/>
            </a:solidFill>
            <a:round/>
            <a:headEnd/>
            <a:tailEnd/>
          </a:ln>
          <a:effectLst/>
        </p:spPr>
        <p:txBody>
          <a:bodyPr/>
          <a:lstStyle/>
          <a:p>
            <a:endParaRPr lang="en-US"/>
          </a:p>
        </p:txBody>
      </p:sp>
      <p:sp>
        <p:nvSpPr>
          <p:cNvPr id="355349" name="Line 21"/>
          <p:cNvSpPr>
            <a:spLocks noChangeShapeType="1"/>
          </p:cNvSpPr>
          <p:nvPr/>
        </p:nvSpPr>
        <p:spPr bwMode="auto">
          <a:xfrm>
            <a:off x="1371600" y="4038600"/>
            <a:ext cx="428625" cy="1600200"/>
          </a:xfrm>
          <a:prstGeom prst="line">
            <a:avLst/>
          </a:prstGeom>
          <a:noFill/>
          <a:ln w="9525">
            <a:solidFill>
              <a:schemeClr val="tx1"/>
            </a:solidFill>
            <a:round/>
            <a:headEnd/>
            <a:tailEnd/>
          </a:ln>
          <a:effectLst/>
        </p:spPr>
        <p:txBody>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55331"/>
                                        </p:tgtEl>
                                        <p:attrNameLst>
                                          <p:attrName>style.visibility</p:attrName>
                                        </p:attrNameLst>
                                      </p:cBhvr>
                                      <p:to>
                                        <p:strVal val="visible"/>
                                      </p:to>
                                    </p:set>
                                    <p:anim to="" calcmode="lin" valueType="num">
                                      <p:cBhvr>
                                        <p:cTn id="7" dur="1" fill="hold"/>
                                        <p:tgtEl>
                                          <p:spTgt spid="355331"/>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355330"/>
                                        </p:tgtEl>
                                        <p:attrNameLst>
                                          <p:attrName>style.visibility</p:attrName>
                                        </p:attrNameLst>
                                      </p:cBhvr>
                                      <p:to>
                                        <p:strVal val="visible"/>
                                      </p:to>
                                    </p:set>
                                    <p:anim to="" calcmode="lin" valueType="num">
                                      <p:cBhvr>
                                        <p:cTn id="10" dur="1" fill="hold"/>
                                        <p:tgtEl>
                                          <p:spTgt spid="355330"/>
                                        </p:tgtEl>
                                        <p:attrNameLst>
                                          <p:attrName/>
                                        </p:attrNameLst>
                                      </p:cBhvr>
                                    </p:anim>
                                  </p:childTnLst>
                                </p:cTn>
                              </p:par>
                              <p:par>
                                <p:cTn id="11" presetID="24" presetClass="entr" presetSubtype="0" fill="hold" grpId="0" nodeType="withEffect">
                                  <p:stCondLst>
                                    <p:cond delay="0"/>
                                  </p:stCondLst>
                                  <p:childTnLst>
                                    <p:set>
                                      <p:cBhvr>
                                        <p:cTn id="12" dur="1" fill="hold">
                                          <p:stCondLst>
                                            <p:cond delay="0"/>
                                          </p:stCondLst>
                                        </p:cTn>
                                        <p:tgtEl>
                                          <p:spTgt spid="355338"/>
                                        </p:tgtEl>
                                        <p:attrNameLst>
                                          <p:attrName>style.visibility</p:attrName>
                                        </p:attrNameLst>
                                      </p:cBhvr>
                                      <p:to>
                                        <p:strVal val="visible"/>
                                      </p:to>
                                    </p:set>
                                    <p:anim to="" calcmode="lin" valueType="num">
                                      <p:cBhvr>
                                        <p:cTn id="13" dur="1" fill="hold"/>
                                        <p:tgtEl>
                                          <p:spTgt spid="355338"/>
                                        </p:tgtEl>
                                        <p:attrNameLst>
                                          <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grpId="0" nodeType="clickEffect">
                                  <p:stCondLst>
                                    <p:cond delay="0"/>
                                  </p:stCondLst>
                                  <p:childTnLst>
                                    <p:set>
                                      <p:cBhvr>
                                        <p:cTn id="17" dur="1" fill="hold">
                                          <p:stCondLst>
                                            <p:cond delay="0"/>
                                          </p:stCondLst>
                                        </p:cTn>
                                        <p:tgtEl>
                                          <p:spTgt spid="355332"/>
                                        </p:tgtEl>
                                        <p:attrNameLst>
                                          <p:attrName>style.visibility</p:attrName>
                                        </p:attrNameLst>
                                      </p:cBhvr>
                                      <p:to>
                                        <p:strVal val="visible"/>
                                      </p:to>
                                    </p:set>
                                    <p:anim to="" calcmode="lin" valueType="num">
                                      <p:cBhvr>
                                        <p:cTn id="18" dur="1" fill="hold"/>
                                        <p:tgtEl>
                                          <p:spTgt spid="355332"/>
                                        </p:tgtEl>
                                        <p:attrNameLst>
                                          <p:attrName/>
                                        </p:attrNameLst>
                                      </p:cBhvr>
                                    </p:anim>
                                  </p:childTnLst>
                                </p:cTn>
                              </p:par>
                              <p:par>
                                <p:cTn id="19" presetID="24" presetClass="entr" presetSubtype="0" fill="hold" grpId="0" nodeType="withEffect">
                                  <p:stCondLst>
                                    <p:cond delay="0"/>
                                  </p:stCondLst>
                                  <p:childTnLst>
                                    <p:set>
                                      <p:cBhvr>
                                        <p:cTn id="20" dur="1" fill="hold">
                                          <p:stCondLst>
                                            <p:cond delay="0"/>
                                          </p:stCondLst>
                                        </p:cTn>
                                        <p:tgtEl>
                                          <p:spTgt spid="355333"/>
                                        </p:tgtEl>
                                        <p:attrNameLst>
                                          <p:attrName>style.visibility</p:attrName>
                                        </p:attrNameLst>
                                      </p:cBhvr>
                                      <p:to>
                                        <p:strVal val="visible"/>
                                      </p:to>
                                    </p:set>
                                    <p:anim to="" calcmode="lin" valueType="num">
                                      <p:cBhvr>
                                        <p:cTn id="21" dur="1" fill="hold"/>
                                        <p:tgtEl>
                                          <p:spTgt spid="355333"/>
                                        </p:tgtEl>
                                        <p:attrNameLst>
                                          <p:attrName/>
                                        </p:attrNameLst>
                                      </p:cBhvr>
                                    </p:anim>
                                  </p:childTnLst>
                                </p:cTn>
                              </p:par>
                              <p:par>
                                <p:cTn id="22" presetID="24" presetClass="entr" presetSubtype="0" fill="hold" grpId="0" nodeType="withEffect">
                                  <p:stCondLst>
                                    <p:cond delay="0"/>
                                  </p:stCondLst>
                                  <p:childTnLst>
                                    <p:set>
                                      <p:cBhvr>
                                        <p:cTn id="23" dur="1" fill="hold">
                                          <p:stCondLst>
                                            <p:cond delay="0"/>
                                          </p:stCondLst>
                                        </p:cTn>
                                        <p:tgtEl>
                                          <p:spTgt spid="355334"/>
                                        </p:tgtEl>
                                        <p:attrNameLst>
                                          <p:attrName>style.visibility</p:attrName>
                                        </p:attrNameLst>
                                      </p:cBhvr>
                                      <p:to>
                                        <p:strVal val="visible"/>
                                      </p:to>
                                    </p:set>
                                    <p:anim to="" calcmode="lin" valueType="num">
                                      <p:cBhvr>
                                        <p:cTn id="24" dur="1" fill="hold"/>
                                        <p:tgtEl>
                                          <p:spTgt spid="355334"/>
                                        </p:tgtEl>
                                        <p:attrNameLst>
                                          <p:attrName/>
                                        </p:attrNameLst>
                                      </p:cBhvr>
                                    </p:anim>
                                  </p:childTnLst>
                                </p:cTn>
                              </p:par>
                              <p:par>
                                <p:cTn id="25" presetID="24" presetClass="entr" presetSubtype="0" fill="hold" grpId="0" nodeType="withEffect">
                                  <p:stCondLst>
                                    <p:cond delay="0"/>
                                  </p:stCondLst>
                                  <p:childTnLst>
                                    <p:set>
                                      <p:cBhvr>
                                        <p:cTn id="26" dur="1" fill="hold">
                                          <p:stCondLst>
                                            <p:cond delay="0"/>
                                          </p:stCondLst>
                                        </p:cTn>
                                        <p:tgtEl>
                                          <p:spTgt spid="355335"/>
                                        </p:tgtEl>
                                        <p:attrNameLst>
                                          <p:attrName>style.visibility</p:attrName>
                                        </p:attrNameLst>
                                      </p:cBhvr>
                                      <p:to>
                                        <p:strVal val="visible"/>
                                      </p:to>
                                    </p:set>
                                    <p:anim to="" calcmode="lin" valueType="num">
                                      <p:cBhvr>
                                        <p:cTn id="27" dur="1" fill="hold"/>
                                        <p:tgtEl>
                                          <p:spTgt spid="355335"/>
                                        </p:tgtEl>
                                        <p:attrNameLst>
                                          <p:attrName/>
                                        </p:attrNameLst>
                                      </p:cBhvr>
                                    </p:anim>
                                  </p:childTnLst>
                                </p:cTn>
                              </p:par>
                              <p:par>
                                <p:cTn id="28" presetID="24" presetClass="entr" presetSubtype="0" fill="hold" grpId="0" nodeType="withEffect">
                                  <p:stCondLst>
                                    <p:cond delay="0"/>
                                  </p:stCondLst>
                                  <p:childTnLst>
                                    <p:set>
                                      <p:cBhvr>
                                        <p:cTn id="29" dur="1" fill="hold">
                                          <p:stCondLst>
                                            <p:cond delay="0"/>
                                          </p:stCondLst>
                                        </p:cTn>
                                        <p:tgtEl>
                                          <p:spTgt spid="355336"/>
                                        </p:tgtEl>
                                        <p:attrNameLst>
                                          <p:attrName>style.visibility</p:attrName>
                                        </p:attrNameLst>
                                      </p:cBhvr>
                                      <p:to>
                                        <p:strVal val="visible"/>
                                      </p:to>
                                    </p:set>
                                    <p:anim to="" calcmode="lin" valueType="num">
                                      <p:cBhvr>
                                        <p:cTn id="30" dur="1" fill="hold"/>
                                        <p:tgtEl>
                                          <p:spTgt spid="355336"/>
                                        </p:tgtEl>
                                        <p:attrNameLst>
                                          <p:attrName/>
                                        </p:attrNameLst>
                                      </p:cBhvr>
                                    </p:anim>
                                  </p:childTnLst>
                                </p:cTn>
                              </p:par>
                              <p:par>
                                <p:cTn id="31" presetID="24" presetClass="entr" presetSubtype="0" fill="hold" grpId="0" nodeType="withEffect">
                                  <p:stCondLst>
                                    <p:cond delay="0"/>
                                  </p:stCondLst>
                                  <p:childTnLst>
                                    <p:set>
                                      <p:cBhvr>
                                        <p:cTn id="32" dur="1" fill="hold">
                                          <p:stCondLst>
                                            <p:cond delay="0"/>
                                          </p:stCondLst>
                                        </p:cTn>
                                        <p:tgtEl>
                                          <p:spTgt spid="355337"/>
                                        </p:tgtEl>
                                        <p:attrNameLst>
                                          <p:attrName>style.visibility</p:attrName>
                                        </p:attrNameLst>
                                      </p:cBhvr>
                                      <p:to>
                                        <p:strVal val="visible"/>
                                      </p:to>
                                    </p:set>
                                    <p:anim to="" calcmode="lin" valueType="num">
                                      <p:cBhvr>
                                        <p:cTn id="33" dur="1" fill="hold"/>
                                        <p:tgtEl>
                                          <p:spTgt spid="355337"/>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24" presetClass="entr" presetSubtype="0" fill="hold" grpId="0" nodeType="clickEffect">
                                  <p:stCondLst>
                                    <p:cond delay="0"/>
                                  </p:stCondLst>
                                  <p:childTnLst>
                                    <p:set>
                                      <p:cBhvr>
                                        <p:cTn id="37" dur="1" fill="hold">
                                          <p:stCondLst>
                                            <p:cond delay="0"/>
                                          </p:stCondLst>
                                        </p:cTn>
                                        <p:tgtEl>
                                          <p:spTgt spid="355344"/>
                                        </p:tgtEl>
                                        <p:attrNameLst>
                                          <p:attrName>style.visibility</p:attrName>
                                        </p:attrNameLst>
                                      </p:cBhvr>
                                      <p:to>
                                        <p:strVal val="visible"/>
                                      </p:to>
                                    </p:set>
                                    <p:anim to="" calcmode="lin" valueType="num">
                                      <p:cBhvr>
                                        <p:cTn id="38" dur="1" fill="hold"/>
                                        <p:tgtEl>
                                          <p:spTgt spid="355344"/>
                                        </p:tgtEl>
                                        <p:attrNameLst>
                                          <p:attrName/>
                                        </p:attrNameLst>
                                      </p:cBhvr>
                                    </p:anim>
                                  </p:childTnLst>
                                </p:cTn>
                              </p:par>
                              <p:par>
                                <p:cTn id="39" presetID="24" presetClass="entr" presetSubtype="0" fill="hold" grpId="0" nodeType="withEffect">
                                  <p:stCondLst>
                                    <p:cond delay="0"/>
                                  </p:stCondLst>
                                  <p:childTnLst>
                                    <p:set>
                                      <p:cBhvr>
                                        <p:cTn id="40" dur="1" fill="hold">
                                          <p:stCondLst>
                                            <p:cond delay="0"/>
                                          </p:stCondLst>
                                        </p:cTn>
                                        <p:tgtEl>
                                          <p:spTgt spid="355345"/>
                                        </p:tgtEl>
                                        <p:attrNameLst>
                                          <p:attrName>style.visibility</p:attrName>
                                        </p:attrNameLst>
                                      </p:cBhvr>
                                      <p:to>
                                        <p:strVal val="visible"/>
                                      </p:to>
                                    </p:set>
                                    <p:anim to="" calcmode="lin" valueType="num">
                                      <p:cBhvr>
                                        <p:cTn id="41" dur="1" fill="hold"/>
                                        <p:tgtEl>
                                          <p:spTgt spid="355345"/>
                                        </p:tgtEl>
                                        <p:attrNameLst>
                                          <p:attrName/>
                                        </p:attrNameLst>
                                      </p:cBhvr>
                                    </p:anim>
                                  </p:childTnLst>
                                </p:cTn>
                              </p:par>
                              <p:par>
                                <p:cTn id="42" presetID="24" presetClass="entr" presetSubtype="0" fill="hold" grpId="0" nodeType="withEffect">
                                  <p:stCondLst>
                                    <p:cond delay="0"/>
                                  </p:stCondLst>
                                  <p:childTnLst>
                                    <p:set>
                                      <p:cBhvr>
                                        <p:cTn id="43" dur="1" fill="hold">
                                          <p:stCondLst>
                                            <p:cond delay="0"/>
                                          </p:stCondLst>
                                        </p:cTn>
                                        <p:tgtEl>
                                          <p:spTgt spid="355346"/>
                                        </p:tgtEl>
                                        <p:attrNameLst>
                                          <p:attrName>style.visibility</p:attrName>
                                        </p:attrNameLst>
                                      </p:cBhvr>
                                      <p:to>
                                        <p:strVal val="visible"/>
                                      </p:to>
                                    </p:set>
                                    <p:anim to="" calcmode="lin" valueType="num">
                                      <p:cBhvr>
                                        <p:cTn id="44" dur="1" fill="hold"/>
                                        <p:tgtEl>
                                          <p:spTgt spid="355346"/>
                                        </p:tgtEl>
                                        <p:attrNameLst>
                                          <p:attrName/>
                                        </p:attrNameLst>
                                      </p:cBhvr>
                                    </p:anim>
                                  </p:childTnLst>
                                </p:cTn>
                              </p:par>
                              <p:par>
                                <p:cTn id="45" presetID="24" presetClass="entr" presetSubtype="0" fill="hold" grpId="0" nodeType="withEffect">
                                  <p:stCondLst>
                                    <p:cond delay="0"/>
                                  </p:stCondLst>
                                  <p:childTnLst>
                                    <p:set>
                                      <p:cBhvr>
                                        <p:cTn id="46" dur="1" fill="hold">
                                          <p:stCondLst>
                                            <p:cond delay="0"/>
                                          </p:stCondLst>
                                        </p:cTn>
                                        <p:tgtEl>
                                          <p:spTgt spid="355347"/>
                                        </p:tgtEl>
                                        <p:attrNameLst>
                                          <p:attrName>style.visibility</p:attrName>
                                        </p:attrNameLst>
                                      </p:cBhvr>
                                      <p:to>
                                        <p:strVal val="visible"/>
                                      </p:to>
                                    </p:set>
                                    <p:anim to="" calcmode="lin" valueType="num">
                                      <p:cBhvr>
                                        <p:cTn id="47" dur="1" fill="hold"/>
                                        <p:tgtEl>
                                          <p:spTgt spid="355347"/>
                                        </p:tgtEl>
                                        <p:attrNameLst>
                                          <p:attrName/>
                                        </p:attrNameLst>
                                      </p:cBhvr>
                                    </p:anim>
                                  </p:childTnLst>
                                </p:cTn>
                              </p:par>
                              <p:par>
                                <p:cTn id="48" presetID="24" presetClass="entr" presetSubtype="0" fill="hold" grpId="0" nodeType="withEffect">
                                  <p:stCondLst>
                                    <p:cond delay="0"/>
                                  </p:stCondLst>
                                  <p:childTnLst>
                                    <p:set>
                                      <p:cBhvr>
                                        <p:cTn id="49" dur="1" fill="hold">
                                          <p:stCondLst>
                                            <p:cond delay="0"/>
                                          </p:stCondLst>
                                        </p:cTn>
                                        <p:tgtEl>
                                          <p:spTgt spid="355348"/>
                                        </p:tgtEl>
                                        <p:attrNameLst>
                                          <p:attrName>style.visibility</p:attrName>
                                        </p:attrNameLst>
                                      </p:cBhvr>
                                      <p:to>
                                        <p:strVal val="visible"/>
                                      </p:to>
                                    </p:set>
                                    <p:anim to="" calcmode="lin" valueType="num">
                                      <p:cBhvr>
                                        <p:cTn id="50" dur="1" fill="hold"/>
                                        <p:tgtEl>
                                          <p:spTgt spid="355348"/>
                                        </p:tgtEl>
                                        <p:attrNameLst>
                                          <p:attrName/>
                                        </p:attrNameLst>
                                      </p:cBhvr>
                                    </p:anim>
                                  </p:childTnLst>
                                </p:cTn>
                              </p:par>
                              <p:par>
                                <p:cTn id="51" presetID="24" presetClass="entr" presetSubtype="0" fill="hold" grpId="0" nodeType="withEffect">
                                  <p:stCondLst>
                                    <p:cond delay="0"/>
                                  </p:stCondLst>
                                  <p:childTnLst>
                                    <p:set>
                                      <p:cBhvr>
                                        <p:cTn id="52" dur="1" fill="hold">
                                          <p:stCondLst>
                                            <p:cond delay="0"/>
                                          </p:stCondLst>
                                        </p:cTn>
                                        <p:tgtEl>
                                          <p:spTgt spid="355349"/>
                                        </p:tgtEl>
                                        <p:attrNameLst>
                                          <p:attrName>style.visibility</p:attrName>
                                        </p:attrNameLst>
                                      </p:cBhvr>
                                      <p:to>
                                        <p:strVal val="visible"/>
                                      </p:to>
                                    </p:set>
                                    <p:anim to="" calcmode="lin" valueType="num">
                                      <p:cBhvr>
                                        <p:cTn id="53" dur="1" fill="hold"/>
                                        <p:tgtEl>
                                          <p:spTgt spid="355349"/>
                                        </p:tgtEl>
                                        <p:attrNameLst>
                                          <p:attrName/>
                                        </p:attrNameLst>
                                      </p:cBhvr>
                                    </p:anim>
                                  </p:childTnLst>
                                </p:cTn>
                              </p:par>
                              <p:par>
                                <p:cTn id="54" presetID="24" presetClass="entr" presetSubtype="0" fill="hold" grpId="0" nodeType="withEffect">
                                  <p:stCondLst>
                                    <p:cond delay="0"/>
                                  </p:stCondLst>
                                  <p:childTnLst>
                                    <p:set>
                                      <p:cBhvr>
                                        <p:cTn id="55" dur="1" fill="hold">
                                          <p:stCondLst>
                                            <p:cond delay="0"/>
                                          </p:stCondLst>
                                        </p:cTn>
                                        <p:tgtEl>
                                          <p:spTgt spid="355343"/>
                                        </p:tgtEl>
                                        <p:attrNameLst>
                                          <p:attrName>style.visibility</p:attrName>
                                        </p:attrNameLst>
                                      </p:cBhvr>
                                      <p:to>
                                        <p:strVal val="visible"/>
                                      </p:to>
                                    </p:set>
                                    <p:anim to="" calcmode="lin" valueType="num">
                                      <p:cBhvr>
                                        <p:cTn id="56" dur="1" fill="hold"/>
                                        <p:tgtEl>
                                          <p:spTgt spid="355343"/>
                                        </p:tgtEl>
                                        <p:attrNameLst>
                                          <p:attrName/>
                                        </p:attrNameLst>
                                      </p:cBhvr>
                                    </p:anim>
                                  </p:childTnLst>
                                </p:cTn>
                              </p:par>
                            </p:childTnLst>
                          </p:cTn>
                        </p:par>
                      </p:childTnLst>
                    </p:cTn>
                  </p:par>
                  <p:par>
                    <p:cTn id="57" fill="hold">
                      <p:stCondLst>
                        <p:cond delay="indefinite"/>
                      </p:stCondLst>
                      <p:childTnLst>
                        <p:par>
                          <p:cTn id="58" fill="hold">
                            <p:stCondLst>
                              <p:cond delay="0"/>
                            </p:stCondLst>
                            <p:childTnLst>
                              <p:par>
                                <p:cTn id="59" presetID="24" presetClass="entr" presetSubtype="0" fill="hold" grpId="0" nodeType="clickEffect">
                                  <p:stCondLst>
                                    <p:cond delay="0"/>
                                  </p:stCondLst>
                                  <p:childTnLst>
                                    <p:set>
                                      <p:cBhvr>
                                        <p:cTn id="60" dur="1" fill="hold">
                                          <p:stCondLst>
                                            <p:cond delay="0"/>
                                          </p:stCondLst>
                                        </p:cTn>
                                        <p:tgtEl>
                                          <p:spTgt spid="355341"/>
                                        </p:tgtEl>
                                        <p:attrNameLst>
                                          <p:attrName>style.visibility</p:attrName>
                                        </p:attrNameLst>
                                      </p:cBhvr>
                                      <p:to>
                                        <p:strVal val="visible"/>
                                      </p:to>
                                    </p:set>
                                    <p:anim to="" calcmode="lin" valueType="num">
                                      <p:cBhvr>
                                        <p:cTn id="61" dur="1" fill="hold"/>
                                        <p:tgtEl>
                                          <p:spTgt spid="355341"/>
                                        </p:tgtEl>
                                        <p:attrNameLst>
                                          <p:attrName/>
                                        </p:attrNameLst>
                                      </p:cBhvr>
                                    </p:anim>
                                  </p:childTnLst>
                                </p:cTn>
                              </p:par>
                              <p:par>
                                <p:cTn id="62" presetID="24" presetClass="entr" presetSubtype="0" fill="hold" grpId="0" nodeType="withEffect">
                                  <p:stCondLst>
                                    <p:cond delay="0"/>
                                  </p:stCondLst>
                                  <p:childTnLst>
                                    <p:set>
                                      <p:cBhvr>
                                        <p:cTn id="63" dur="1" fill="hold">
                                          <p:stCondLst>
                                            <p:cond delay="0"/>
                                          </p:stCondLst>
                                        </p:cTn>
                                        <p:tgtEl>
                                          <p:spTgt spid="355340"/>
                                        </p:tgtEl>
                                        <p:attrNameLst>
                                          <p:attrName>style.visibility</p:attrName>
                                        </p:attrNameLst>
                                      </p:cBhvr>
                                      <p:to>
                                        <p:strVal val="visible"/>
                                      </p:to>
                                    </p:set>
                                    <p:anim to="" calcmode="lin" valueType="num">
                                      <p:cBhvr>
                                        <p:cTn id="64" dur="1" fill="hold"/>
                                        <p:tgtEl>
                                          <p:spTgt spid="355340"/>
                                        </p:tgtEl>
                                        <p:attrNameLst>
                                          <p:attrName/>
                                        </p:attrNameLst>
                                      </p:cBhvr>
                                    </p:anim>
                                  </p:childTnLst>
                                </p:cTn>
                              </p:par>
                              <p:par>
                                <p:cTn id="65" presetID="24" presetClass="entr" presetSubtype="0" fill="hold" grpId="0" nodeType="withEffect">
                                  <p:stCondLst>
                                    <p:cond delay="0"/>
                                  </p:stCondLst>
                                  <p:childTnLst>
                                    <p:set>
                                      <p:cBhvr>
                                        <p:cTn id="66" dur="1" fill="hold">
                                          <p:stCondLst>
                                            <p:cond delay="0"/>
                                          </p:stCondLst>
                                        </p:cTn>
                                        <p:tgtEl>
                                          <p:spTgt spid="355339"/>
                                        </p:tgtEl>
                                        <p:attrNameLst>
                                          <p:attrName>style.visibility</p:attrName>
                                        </p:attrNameLst>
                                      </p:cBhvr>
                                      <p:to>
                                        <p:strVal val="visible"/>
                                      </p:to>
                                    </p:set>
                                    <p:anim to="" calcmode="lin" valueType="num">
                                      <p:cBhvr>
                                        <p:cTn id="67" dur="1" fill="hold"/>
                                        <p:tgtEl>
                                          <p:spTgt spid="35533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30" grpId="0" animBg="1"/>
      <p:bldP spid="355331" grpId="0" animBg="1"/>
      <p:bldP spid="355332" grpId="0" animBg="1"/>
      <p:bldP spid="355333" grpId="0" animBg="1"/>
      <p:bldP spid="355334" grpId="0" animBg="1"/>
      <p:bldP spid="355335" grpId="0" animBg="1"/>
      <p:bldP spid="355336" grpId="0" animBg="1"/>
      <p:bldP spid="355337" grpId="0" animBg="1"/>
      <p:bldP spid="355338" grpId="0" animBg="1"/>
      <p:bldP spid="355339" grpId="0" animBg="1"/>
      <p:bldP spid="355340" grpId="0" animBg="1"/>
      <p:bldP spid="355341" grpId="0" animBg="1"/>
      <p:bldP spid="355343" grpId="0" animBg="1"/>
      <p:bldP spid="355344" grpId="0" animBg="1"/>
      <p:bldP spid="355345" grpId="0" animBg="1"/>
      <p:bldP spid="355346" grpId="0" animBg="1"/>
      <p:bldP spid="355347" grpId="0" animBg="1"/>
      <p:bldP spid="355348" grpId="0" animBg="1"/>
      <p:bldP spid="355349"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5"/>
          <p:cNvSpPr>
            <a:spLocks noGrp="1"/>
          </p:cNvSpPr>
          <p:nvPr>
            <p:ph type="sldNum" sz="quarter" idx="12"/>
          </p:nvPr>
        </p:nvSpPr>
        <p:spPr/>
        <p:txBody>
          <a:bodyPr/>
          <a:lstStyle/>
          <a:p>
            <a:fld id="{1EFB63F3-8AE6-4C7F-93BD-9A35881B3BB3}" type="slidenum">
              <a:rPr lang="en-US"/>
              <a:pPr/>
              <a:t>69</a:t>
            </a:fld>
            <a:endParaRPr lang="en-US"/>
          </a:p>
        </p:txBody>
      </p:sp>
      <p:sp>
        <p:nvSpPr>
          <p:cNvPr id="356354" name="Rectangle 2"/>
          <p:cNvSpPr>
            <a:spLocks noGrp="1" noChangeArrowheads="1"/>
          </p:cNvSpPr>
          <p:nvPr>
            <p:ph type="title"/>
          </p:nvPr>
        </p:nvSpPr>
        <p:spPr>
          <a:xfrm>
            <a:off x="1212850" y="0"/>
            <a:ext cx="7812088" cy="600075"/>
          </a:xfrm>
        </p:spPr>
        <p:txBody>
          <a:bodyPr/>
          <a:lstStyle/>
          <a:p>
            <a:r>
              <a:rPr lang="pt-BR" sz="2800" b="0" i="1">
                <a:latin typeface="Times New Roman" pitchFamily="18" charset="0"/>
              </a:rPr>
              <a:t>Sơ đồ Quy trình hạch kế toán ngân hàng:</a:t>
            </a:r>
            <a:endParaRPr lang="en-US" sz="2800" b="0" i="1">
              <a:latin typeface="Times New Roman" pitchFamily="18" charset="0"/>
            </a:endParaRPr>
          </a:p>
        </p:txBody>
      </p:sp>
      <p:sp>
        <p:nvSpPr>
          <p:cNvPr id="356355" name="Text Box 3"/>
          <p:cNvSpPr txBox="1">
            <a:spLocks noChangeArrowheads="1"/>
          </p:cNvSpPr>
          <p:nvPr/>
        </p:nvSpPr>
        <p:spPr bwMode="auto">
          <a:xfrm>
            <a:off x="3571875" y="762000"/>
            <a:ext cx="2492375" cy="381000"/>
          </a:xfrm>
          <a:prstGeom prst="rect">
            <a:avLst/>
          </a:prstGeom>
          <a:solidFill>
            <a:srgbClr val="FFFF00"/>
          </a:solidFill>
          <a:ln w="9525">
            <a:solidFill>
              <a:srgbClr val="000000"/>
            </a:solidFill>
            <a:miter lim="800000"/>
            <a:headEnd/>
            <a:tailEnd/>
          </a:ln>
          <a:effectLst/>
        </p:spPr>
        <p:txBody>
          <a:bodyPr/>
          <a:lstStyle/>
          <a:p>
            <a:pPr eaLnBrk="1" hangingPunct="1"/>
            <a:r>
              <a:rPr lang="en-US" sz="1600" b="1">
                <a:solidFill>
                  <a:srgbClr val="000066"/>
                </a:solidFill>
                <a:latin typeface="Arial" charset="0"/>
                <a:cs typeface="Arial" charset="0"/>
              </a:rPr>
              <a:t>Khách hàng (chứng từ)</a:t>
            </a:r>
          </a:p>
        </p:txBody>
      </p:sp>
      <p:sp>
        <p:nvSpPr>
          <p:cNvPr id="356356" name="Text Box 4"/>
          <p:cNvSpPr txBox="1">
            <a:spLocks noChangeArrowheads="1"/>
          </p:cNvSpPr>
          <p:nvPr/>
        </p:nvSpPr>
        <p:spPr bwMode="auto">
          <a:xfrm>
            <a:off x="2633663" y="1524000"/>
            <a:ext cx="4360862" cy="381000"/>
          </a:xfrm>
          <a:prstGeom prst="rect">
            <a:avLst/>
          </a:prstGeom>
          <a:solidFill>
            <a:srgbClr val="FFFF00"/>
          </a:solidFill>
          <a:ln w="9525">
            <a:solidFill>
              <a:srgbClr val="000000"/>
            </a:solidFill>
            <a:miter lim="800000"/>
            <a:headEnd/>
            <a:tailEnd/>
          </a:ln>
          <a:effectLst/>
        </p:spPr>
        <p:txBody>
          <a:bodyPr/>
          <a:lstStyle/>
          <a:p>
            <a:pPr eaLnBrk="1" hangingPunct="1"/>
            <a:r>
              <a:rPr lang="en-US" sz="1600">
                <a:solidFill>
                  <a:srgbClr val="000066"/>
                </a:solidFill>
                <a:latin typeface="Arial" charset="0"/>
                <a:cs typeface="Arial" charset="0"/>
              </a:rPr>
              <a:t>Thanh toán viên kiểm soát, tạo lập bút toán</a:t>
            </a:r>
          </a:p>
        </p:txBody>
      </p:sp>
      <p:sp>
        <p:nvSpPr>
          <p:cNvPr id="356357" name="AutoShape 5"/>
          <p:cNvSpPr>
            <a:spLocks noChangeArrowheads="1"/>
          </p:cNvSpPr>
          <p:nvPr/>
        </p:nvSpPr>
        <p:spPr bwMode="auto">
          <a:xfrm>
            <a:off x="3571875" y="2286000"/>
            <a:ext cx="2492375" cy="382588"/>
          </a:xfrm>
          <a:prstGeom prst="hexagon">
            <a:avLst>
              <a:gd name="adj" fmla="val 162863"/>
              <a:gd name="vf" fmla="val 115470"/>
            </a:avLst>
          </a:prstGeom>
          <a:solidFill>
            <a:srgbClr val="CCFFFF"/>
          </a:solidFill>
          <a:ln w="9525">
            <a:solidFill>
              <a:srgbClr val="000000"/>
            </a:solidFill>
            <a:miter lim="800000"/>
            <a:headEnd/>
            <a:tailEnd/>
          </a:ln>
          <a:effectLst/>
        </p:spPr>
        <p:txBody>
          <a:bodyPr/>
          <a:lstStyle/>
          <a:p>
            <a:pPr eaLnBrk="1" hangingPunct="1"/>
            <a:r>
              <a:rPr lang="en-US" sz="1600" b="1">
                <a:solidFill>
                  <a:srgbClr val="FF0000"/>
                </a:solidFill>
                <a:latin typeface="Arial" charset="0"/>
                <a:cs typeface="Arial" charset="0"/>
              </a:rPr>
              <a:t>Kiểm soát viên</a:t>
            </a:r>
          </a:p>
        </p:txBody>
      </p:sp>
      <p:sp>
        <p:nvSpPr>
          <p:cNvPr id="356358" name="Text Box 6"/>
          <p:cNvSpPr txBox="1">
            <a:spLocks noChangeArrowheads="1"/>
          </p:cNvSpPr>
          <p:nvPr/>
        </p:nvSpPr>
        <p:spPr bwMode="auto">
          <a:xfrm>
            <a:off x="2533650" y="3049588"/>
            <a:ext cx="4568825" cy="381000"/>
          </a:xfrm>
          <a:prstGeom prst="rect">
            <a:avLst/>
          </a:prstGeom>
          <a:solidFill>
            <a:srgbClr val="FFFF00"/>
          </a:solidFill>
          <a:ln w="9525">
            <a:solidFill>
              <a:srgbClr val="000000"/>
            </a:solidFill>
            <a:miter lim="800000"/>
            <a:headEnd/>
            <a:tailEnd/>
          </a:ln>
          <a:effectLst/>
        </p:spPr>
        <p:txBody>
          <a:bodyPr/>
          <a:lstStyle/>
          <a:p>
            <a:pPr eaLnBrk="1" hangingPunct="1"/>
            <a:r>
              <a:rPr lang="en-US" sz="1600">
                <a:solidFill>
                  <a:srgbClr val="000066"/>
                </a:solidFill>
                <a:latin typeface="Arial" charset="0"/>
                <a:cs typeface="Arial" charset="0"/>
              </a:rPr>
              <a:t>Chấp nhận, dữ liệu vào hệ thống</a:t>
            </a:r>
          </a:p>
        </p:txBody>
      </p:sp>
      <p:sp>
        <p:nvSpPr>
          <p:cNvPr id="356359" name="Text Box 7"/>
          <p:cNvSpPr txBox="1">
            <a:spLocks noChangeArrowheads="1"/>
          </p:cNvSpPr>
          <p:nvPr/>
        </p:nvSpPr>
        <p:spPr bwMode="auto">
          <a:xfrm>
            <a:off x="665163" y="4002088"/>
            <a:ext cx="1660525" cy="571500"/>
          </a:xfrm>
          <a:prstGeom prst="rect">
            <a:avLst/>
          </a:prstGeom>
          <a:solidFill>
            <a:srgbClr val="FFFF00"/>
          </a:solidFill>
          <a:ln w="9525">
            <a:solidFill>
              <a:srgbClr val="000000"/>
            </a:solidFill>
            <a:miter lim="800000"/>
            <a:headEnd/>
            <a:tailEnd/>
          </a:ln>
          <a:effectLst/>
        </p:spPr>
        <p:txBody>
          <a:bodyPr/>
          <a:lstStyle/>
          <a:p>
            <a:pPr eaLnBrk="1" hangingPunct="1"/>
            <a:r>
              <a:rPr lang="pt-BR" sz="1600">
                <a:solidFill>
                  <a:srgbClr val="000066"/>
                </a:solidFill>
                <a:latin typeface="Arial" charset="0"/>
                <a:cs typeface="Arial" charset="0"/>
              </a:rPr>
              <a:t>Sổ hạch toán phân tích</a:t>
            </a:r>
            <a:endParaRPr lang="en-US" sz="1600">
              <a:solidFill>
                <a:srgbClr val="000066"/>
              </a:solidFill>
              <a:latin typeface="Arial" charset="0"/>
              <a:cs typeface="Arial" charset="0"/>
            </a:endParaRPr>
          </a:p>
        </p:txBody>
      </p:sp>
      <p:sp>
        <p:nvSpPr>
          <p:cNvPr id="356360" name="Text Box 8"/>
          <p:cNvSpPr txBox="1">
            <a:spLocks noChangeArrowheads="1"/>
          </p:cNvSpPr>
          <p:nvPr/>
        </p:nvSpPr>
        <p:spPr bwMode="auto">
          <a:xfrm>
            <a:off x="2741613" y="4002088"/>
            <a:ext cx="1452562" cy="571500"/>
          </a:xfrm>
          <a:prstGeom prst="rect">
            <a:avLst/>
          </a:prstGeom>
          <a:solidFill>
            <a:srgbClr val="FFFF00"/>
          </a:solidFill>
          <a:ln w="9525">
            <a:solidFill>
              <a:srgbClr val="000000"/>
            </a:solidFill>
            <a:miter lim="800000"/>
            <a:headEnd/>
            <a:tailEnd/>
          </a:ln>
          <a:effectLst/>
        </p:spPr>
        <p:txBody>
          <a:bodyPr/>
          <a:lstStyle/>
          <a:p>
            <a:pPr eaLnBrk="1" hangingPunct="1"/>
            <a:r>
              <a:rPr lang="en-US" sz="1600">
                <a:solidFill>
                  <a:srgbClr val="000066"/>
                </a:solidFill>
                <a:latin typeface="Arial" charset="0"/>
                <a:cs typeface="Arial" charset="0"/>
              </a:rPr>
              <a:t>Liệt kê chứng từ</a:t>
            </a:r>
          </a:p>
        </p:txBody>
      </p:sp>
      <p:sp>
        <p:nvSpPr>
          <p:cNvPr id="356361" name="Text Box 9"/>
          <p:cNvSpPr txBox="1">
            <a:spLocks noChangeArrowheads="1"/>
          </p:cNvSpPr>
          <p:nvPr/>
        </p:nvSpPr>
        <p:spPr bwMode="auto">
          <a:xfrm>
            <a:off x="4610100" y="4002088"/>
            <a:ext cx="2076450" cy="571500"/>
          </a:xfrm>
          <a:prstGeom prst="rect">
            <a:avLst/>
          </a:prstGeom>
          <a:solidFill>
            <a:srgbClr val="FFFF00"/>
          </a:solidFill>
          <a:ln w="9525">
            <a:solidFill>
              <a:srgbClr val="000000"/>
            </a:solidFill>
            <a:miter lim="800000"/>
            <a:headEnd/>
            <a:tailEnd/>
          </a:ln>
          <a:effectLst/>
        </p:spPr>
        <p:txBody>
          <a:bodyPr/>
          <a:lstStyle/>
          <a:p>
            <a:pPr eaLnBrk="1" hangingPunct="1"/>
            <a:r>
              <a:rPr lang="pt-BR" sz="1600">
                <a:solidFill>
                  <a:srgbClr val="000066"/>
                </a:solidFill>
                <a:latin typeface="Arial" charset="0"/>
                <a:cs typeface="Arial" charset="0"/>
              </a:rPr>
              <a:t>Cập nhật Bảng cân đối tài khoản</a:t>
            </a:r>
            <a:endParaRPr lang="en-US" sz="1600">
              <a:solidFill>
                <a:srgbClr val="000066"/>
              </a:solidFill>
              <a:latin typeface="Arial" charset="0"/>
              <a:cs typeface="Arial" charset="0"/>
            </a:endParaRPr>
          </a:p>
        </p:txBody>
      </p:sp>
      <p:sp>
        <p:nvSpPr>
          <p:cNvPr id="356362" name="Text Box 10"/>
          <p:cNvSpPr txBox="1">
            <a:spLocks noChangeArrowheads="1"/>
          </p:cNvSpPr>
          <p:nvPr/>
        </p:nvSpPr>
        <p:spPr bwMode="auto">
          <a:xfrm>
            <a:off x="7102475" y="4002088"/>
            <a:ext cx="1660525" cy="571500"/>
          </a:xfrm>
          <a:prstGeom prst="rect">
            <a:avLst/>
          </a:prstGeom>
          <a:solidFill>
            <a:srgbClr val="FFFF00"/>
          </a:solidFill>
          <a:ln w="9525">
            <a:solidFill>
              <a:srgbClr val="000000"/>
            </a:solidFill>
            <a:miter lim="800000"/>
            <a:headEnd/>
            <a:tailEnd/>
          </a:ln>
          <a:effectLst/>
        </p:spPr>
        <p:txBody>
          <a:bodyPr/>
          <a:lstStyle/>
          <a:p>
            <a:pPr eaLnBrk="1" hangingPunct="1"/>
            <a:r>
              <a:rPr lang="en-US" sz="1600">
                <a:solidFill>
                  <a:srgbClr val="000066"/>
                </a:solidFill>
                <a:latin typeface="Arial" charset="0"/>
                <a:cs typeface="Arial" charset="0"/>
              </a:rPr>
              <a:t>Thông tin tổng hợp khác</a:t>
            </a:r>
          </a:p>
        </p:txBody>
      </p:sp>
      <p:sp>
        <p:nvSpPr>
          <p:cNvPr id="356363" name="Line 11"/>
          <p:cNvSpPr>
            <a:spLocks noChangeShapeType="1"/>
          </p:cNvSpPr>
          <p:nvPr/>
        </p:nvSpPr>
        <p:spPr bwMode="auto">
          <a:xfrm>
            <a:off x="4818063" y="1143000"/>
            <a:ext cx="0" cy="381000"/>
          </a:xfrm>
          <a:prstGeom prst="line">
            <a:avLst/>
          </a:prstGeom>
          <a:noFill/>
          <a:ln w="9525">
            <a:solidFill>
              <a:schemeClr val="tx1"/>
            </a:solidFill>
            <a:round/>
            <a:headEnd/>
            <a:tailEnd type="triangle" w="med" len="med"/>
          </a:ln>
          <a:effectLst/>
        </p:spPr>
        <p:txBody>
          <a:bodyPr/>
          <a:lstStyle/>
          <a:p>
            <a:endParaRPr lang="en-US"/>
          </a:p>
        </p:txBody>
      </p:sp>
      <p:sp>
        <p:nvSpPr>
          <p:cNvPr id="356364" name="Line 12"/>
          <p:cNvSpPr>
            <a:spLocks noChangeShapeType="1"/>
          </p:cNvSpPr>
          <p:nvPr/>
        </p:nvSpPr>
        <p:spPr bwMode="auto">
          <a:xfrm>
            <a:off x="4818063" y="2668588"/>
            <a:ext cx="0" cy="381000"/>
          </a:xfrm>
          <a:prstGeom prst="line">
            <a:avLst/>
          </a:prstGeom>
          <a:noFill/>
          <a:ln w="9525">
            <a:solidFill>
              <a:schemeClr val="tx1"/>
            </a:solidFill>
            <a:round/>
            <a:headEnd/>
            <a:tailEnd type="triangle" w="med" len="med"/>
          </a:ln>
          <a:effectLst/>
        </p:spPr>
        <p:txBody>
          <a:bodyPr/>
          <a:lstStyle/>
          <a:p>
            <a:endParaRPr lang="en-US"/>
          </a:p>
        </p:txBody>
      </p:sp>
      <p:sp>
        <p:nvSpPr>
          <p:cNvPr id="356365" name="Line 13"/>
          <p:cNvSpPr>
            <a:spLocks noChangeShapeType="1"/>
          </p:cNvSpPr>
          <p:nvPr/>
        </p:nvSpPr>
        <p:spPr bwMode="auto">
          <a:xfrm>
            <a:off x="4818063" y="1905000"/>
            <a:ext cx="0" cy="381000"/>
          </a:xfrm>
          <a:prstGeom prst="line">
            <a:avLst/>
          </a:prstGeom>
          <a:noFill/>
          <a:ln w="9525">
            <a:solidFill>
              <a:schemeClr val="tx1"/>
            </a:solidFill>
            <a:round/>
            <a:headEnd/>
            <a:tailEnd type="triangle" w="med" len="med"/>
          </a:ln>
          <a:effectLst/>
        </p:spPr>
        <p:txBody>
          <a:bodyPr/>
          <a:lstStyle/>
          <a:p>
            <a:endParaRPr lang="en-US"/>
          </a:p>
        </p:txBody>
      </p:sp>
      <p:sp>
        <p:nvSpPr>
          <p:cNvPr id="356366" name="Line 14"/>
          <p:cNvSpPr>
            <a:spLocks noChangeShapeType="1"/>
          </p:cNvSpPr>
          <p:nvPr/>
        </p:nvSpPr>
        <p:spPr bwMode="auto">
          <a:xfrm>
            <a:off x="1495425" y="3811588"/>
            <a:ext cx="6437313" cy="0"/>
          </a:xfrm>
          <a:prstGeom prst="line">
            <a:avLst/>
          </a:prstGeom>
          <a:noFill/>
          <a:ln w="9525">
            <a:solidFill>
              <a:schemeClr val="tx1"/>
            </a:solidFill>
            <a:round/>
            <a:headEnd/>
            <a:tailEnd/>
          </a:ln>
          <a:effectLst/>
        </p:spPr>
        <p:txBody>
          <a:bodyPr/>
          <a:lstStyle/>
          <a:p>
            <a:endParaRPr lang="en-US"/>
          </a:p>
        </p:txBody>
      </p:sp>
      <p:sp>
        <p:nvSpPr>
          <p:cNvPr id="356367" name="Line 15"/>
          <p:cNvSpPr>
            <a:spLocks noChangeShapeType="1"/>
          </p:cNvSpPr>
          <p:nvPr/>
        </p:nvSpPr>
        <p:spPr bwMode="auto">
          <a:xfrm>
            <a:off x="4818063" y="3430588"/>
            <a:ext cx="0" cy="381000"/>
          </a:xfrm>
          <a:prstGeom prst="line">
            <a:avLst/>
          </a:prstGeom>
          <a:noFill/>
          <a:ln w="9525">
            <a:solidFill>
              <a:schemeClr val="tx1"/>
            </a:solidFill>
            <a:round/>
            <a:headEnd/>
            <a:tailEnd type="triangle" w="med" len="med"/>
          </a:ln>
          <a:effectLst/>
        </p:spPr>
        <p:txBody>
          <a:bodyPr/>
          <a:lstStyle/>
          <a:p>
            <a:endParaRPr lang="en-US"/>
          </a:p>
        </p:txBody>
      </p:sp>
      <p:sp>
        <p:nvSpPr>
          <p:cNvPr id="356368" name="Line 16"/>
          <p:cNvSpPr>
            <a:spLocks noChangeShapeType="1"/>
          </p:cNvSpPr>
          <p:nvPr/>
        </p:nvSpPr>
        <p:spPr bwMode="auto">
          <a:xfrm>
            <a:off x="1495425" y="3811588"/>
            <a:ext cx="0" cy="190500"/>
          </a:xfrm>
          <a:prstGeom prst="line">
            <a:avLst/>
          </a:prstGeom>
          <a:noFill/>
          <a:ln w="9525">
            <a:solidFill>
              <a:schemeClr val="tx1"/>
            </a:solidFill>
            <a:round/>
            <a:headEnd/>
            <a:tailEnd type="triangle" w="med" len="med"/>
          </a:ln>
          <a:effectLst/>
        </p:spPr>
        <p:txBody>
          <a:bodyPr/>
          <a:lstStyle/>
          <a:p>
            <a:endParaRPr lang="en-US"/>
          </a:p>
        </p:txBody>
      </p:sp>
      <p:sp>
        <p:nvSpPr>
          <p:cNvPr id="356369" name="Line 17"/>
          <p:cNvSpPr>
            <a:spLocks noChangeShapeType="1"/>
          </p:cNvSpPr>
          <p:nvPr/>
        </p:nvSpPr>
        <p:spPr bwMode="auto">
          <a:xfrm>
            <a:off x="3471863" y="3811588"/>
            <a:ext cx="0" cy="190500"/>
          </a:xfrm>
          <a:prstGeom prst="line">
            <a:avLst/>
          </a:prstGeom>
          <a:noFill/>
          <a:ln w="9525">
            <a:solidFill>
              <a:schemeClr val="tx1"/>
            </a:solidFill>
            <a:round/>
            <a:headEnd/>
            <a:tailEnd type="triangle" w="med" len="med"/>
          </a:ln>
          <a:effectLst/>
        </p:spPr>
        <p:txBody>
          <a:bodyPr/>
          <a:lstStyle/>
          <a:p>
            <a:endParaRPr lang="en-US"/>
          </a:p>
        </p:txBody>
      </p:sp>
      <p:sp>
        <p:nvSpPr>
          <p:cNvPr id="356370" name="Line 18"/>
          <p:cNvSpPr>
            <a:spLocks noChangeShapeType="1"/>
          </p:cNvSpPr>
          <p:nvPr/>
        </p:nvSpPr>
        <p:spPr bwMode="auto">
          <a:xfrm>
            <a:off x="5648325" y="3811588"/>
            <a:ext cx="0" cy="190500"/>
          </a:xfrm>
          <a:prstGeom prst="line">
            <a:avLst/>
          </a:prstGeom>
          <a:noFill/>
          <a:ln w="9525">
            <a:solidFill>
              <a:schemeClr val="tx1"/>
            </a:solidFill>
            <a:round/>
            <a:headEnd/>
            <a:tailEnd type="triangle" w="med" len="med"/>
          </a:ln>
          <a:effectLst/>
        </p:spPr>
        <p:txBody>
          <a:bodyPr/>
          <a:lstStyle/>
          <a:p>
            <a:endParaRPr lang="en-US"/>
          </a:p>
        </p:txBody>
      </p:sp>
      <p:sp>
        <p:nvSpPr>
          <p:cNvPr id="356371" name="Line 19"/>
          <p:cNvSpPr>
            <a:spLocks noChangeShapeType="1"/>
          </p:cNvSpPr>
          <p:nvPr/>
        </p:nvSpPr>
        <p:spPr bwMode="auto">
          <a:xfrm>
            <a:off x="7932738" y="3811588"/>
            <a:ext cx="0" cy="190500"/>
          </a:xfrm>
          <a:prstGeom prst="line">
            <a:avLst/>
          </a:prstGeom>
          <a:noFill/>
          <a:ln w="9525">
            <a:solidFill>
              <a:schemeClr val="tx1"/>
            </a:solidFill>
            <a:round/>
            <a:headEnd/>
            <a:tailEnd type="triangle" w="med" len="med"/>
          </a:ln>
          <a:effectLst/>
        </p:spPr>
        <p:txBody>
          <a:bodyPr/>
          <a:lstStyle/>
          <a:p>
            <a:endParaRPr lang="en-US"/>
          </a:p>
        </p:txBody>
      </p:sp>
      <p:sp>
        <p:nvSpPr>
          <p:cNvPr id="356372" name="Line 20"/>
          <p:cNvSpPr>
            <a:spLocks noChangeShapeType="1"/>
          </p:cNvSpPr>
          <p:nvPr/>
        </p:nvSpPr>
        <p:spPr bwMode="auto">
          <a:xfrm>
            <a:off x="1703388" y="952500"/>
            <a:ext cx="0" cy="1525588"/>
          </a:xfrm>
          <a:prstGeom prst="line">
            <a:avLst/>
          </a:prstGeom>
          <a:noFill/>
          <a:ln w="9525">
            <a:solidFill>
              <a:srgbClr val="FF0000"/>
            </a:solidFill>
            <a:round/>
            <a:headEnd/>
            <a:tailEnd/>
          </a:ln>
          <a:effectLst/>
        </p:spPr>
        <p:txBody>
          <a:bodyPr/>
          <a:lstStyle/>
          <a:p>
            <a:endParaRPr lang="en-US"/>
          </a:p>
        </p:txBody>
      </p:sp>
      <p:sp>
        <p:nvSpPr>
          <p:cNvPr id="356373" name="Line 21"/>
          <p:cNvSpPr>
            <a:spLocks noChangeShapeType="1"/>
          </p:cNvSpPr>
          <p:nvPr/>
        </p:nvSpPr>
        <p:spPr bwMode="auto">
          <a:xfrm>
            <a:off x="1703388" y="2478088"/>
            <a:ext cx="1868487" cy="0"/>
          </a:xfrm>
          <a:prstGeom prst="line">
            <a:avLst/>
          </a:prstGeom>
          <a:noFill/>
          <a:ln w="9525">
            <a:solidFill>
              <a:srgbClr val="FF0000"/>
            </a:solidFill>
            <a:round/>
            <a:headEnd/>
            <a:tailEnd/>
          </a:ln>
          <a:effectLst/>
        </p:spPr>
        <p:txBody>
          <a:bodyPr/>
          <a:lstStyle/>
          <a:p>
            <a:endParaRPr lang="en-US"/>
          </a:p>
        </p:txBody>
      </p:sp>
      <p:sp>
        <p:nvSpPr>
          <p:cNvPr id="356374" name="Line 22"/>
          <p:cNvSpPr>
            <a:spLocks noChangeShapeType="1"/>
          </p:cNvSpPr>
          <p:nvPr/>
        </p:nvSpPr>
        <p:spPr bwMode="auto">
          <a:xfrm>
            <a:off x="1703388" y="952500"/>
            <a:ext cx="1868487" cy="0"/>
          </a:xfrm>
          <a:prstGeom prst="line">
            <a:avLst/>
          </a:prstGeom>
          <a:noFill/>
          <a:ln w="9525">
            <a:solidFill>
              <a:srgbClr val="FF0000"/>
            </a:solidFill>
            <a:round/>
            <a:headEnd/>
            <a:tailEnd type="triangle" w="med" len="med"/>
          </a:ln>
          <a:effectLst/>
        </p:spPr>
        <p:txBody>
          <a:bodyPr/>
          <a:lstStyle/>
          <a:p>
            <a:endParaRPr lang="en-US"/>
          </a:p>
        </p:txBody>
      </p:sp>
      <p:sp>
        <p:nvSpPr>
          <p:cNvPr id="356375" name="Line 23"/>
          <p:cNvSpPr>
            <a:spLocks noChangeShapeType="1"/>
          </p:cNvSpPr>
          <p:nvPr/>
        </p:nvSpPr>
        <p:spPr bwMode="auto">
          <a:xfrm>
            <a:off x="1287463" y="4772025"/>
            <a:ext cx="6853237" cy="0"/>
          </a:xfrm>
          <a:prstGeom prst="line">
            <a:avLst/>
          </a:prstGeom>
          <a:noFill/>
          <a:ln w="38100" cmpd="dbl">
            <a:solidFill>
              <a:schemeClr val="tx1"/>
            </a:solidFill>
            <a:round/>
            <a:headEnd/>
            <a:tailEnd/>
          </a:ln>
          <a:effectLst/>
        </p:spPr>
        <p:txBody>
          <a:bodyPr/>
          <a:lstStyle/>
          <a:p>
            <a:endParaRPr lang="en-US"/>
          </a:p>
        </p:txBody>
      </p:sp>
      <p:sp>
        <p:nvSpPr>
          <p:cNvPr id="356376" name="Line 24"/>
          <p:cNvSpPr>
            <a:spLocks noChangeShapeType="1"/>
          </p:cNvSpPr>
          <p:nvPr/>
        </p:nvSpPr>
        <p:spPr bwMode="auto">
          <a:xfrm>
            <a:off x="4818063" y="4772025"/>
            <a:ext cx="0" cy="190500"/>
          </a:xfrm>
          <a:prstGeom prst="line">
            <a:avLst/>
          </a:prstGeom>
          <a:noFill/>
          <a:ln w="38100" cmpd="dbl">
            <a:solidFill>
              <a:schemeClr val="tx1"/>
            </a:solidFill>
            <a:round/>
            <a:headEnd/>
            <a:tailEnd type="triangle" w="med" len="med"/>
          </a:ln>
          <a:effectLst/>
        </p:spPr>
        <p:txBody>
          <a:bodyPr/>
          <a:lstStyle/>
          <a:p>
            <a:endParaRPr lang="en-US"/>
          </a:p>
        </p:txBody>
      </p:sp>
      <p:sp>
        <p:nvSpPr>
          <p:cNvPr id="356377" name="Text Box 25"/>
          <p:cNvSpPr txBox="1">
            <a:spLocks noChangeArrowheads="1"/>
          </p:cNvSpPr>
          <p:nvPr/>
        </p:nvSpPr>
        <p:spPr bwMode="auto">
          <a:xfrm>
            <a:off x="3363913" y="4962525"/>
            <a:ext cx="2906712" cy="381000"/>
          </a:xfrm>
          <a:prstGeom prst="rect">
            <a:avLst/>
          </a:prstGeom>
          <a:solidFill>
            <a:srgbClr val="FFFF00"/>
          </a:solidFill>
          <a:ln w="9525">
            <a:solidFill>
              <a:srgbClr val="000000"/>
            </a:solidFill>
            <a:miter lim="800000"/>
            <a:headEnd/>
            <a:tailEnd/>
          </a:ln>
          <a:effectLst/>
        </p:spPr>
        <p:txBody>
          <a:bodyPr/>
          <a:lstStyle/>
          <a:p>
            <a:pPr eaLnBrk="1" hangingPunct="1"/>
            <a:r>
              <a:rPr lang="en-US" sz="2000" b="1" i="1">
                <a:solidFill>
                  <a:srgbClr val="000066"/>
                </a:solidFill>
                <a:latin typeface="Arial" charset="0"/>
                <a:cs typeface="Arial" charset="0"/>
              </a:rPr>
              <a:t>Lưu trữ</a:t>
            </a:r>
          </a:p>
        </p:txBody>
      </p:sp>
      <p:sp>
        <p:nvSpPr>
          <p:cNvPr id="356378" name="Line 26"/>
          <p:cNvSpPr>
            <a:spLocks noChangeShapeType="1"/>
          </p:cNvSpPr>
          <p:nvPr/>
        </p:nvSpPr>
        <p:spPr bwMode="auto">
          <a:xfrm>
            <a:off x="457200" y="3694113"/>
            <a:ext cx="0" cy="2097087"/>
          </a:xfrm>
          <a:prstGeom prst="line">
            <a:avLst/>
          </a:prstGeom>
          <a:noFill/>
          <a:ln w="57150" cmpd="thinThick">
            <a:solidFill>
              <a:schemeClr val="tx1"/>
            </a:solidFill>
            <a:round/>
            <a:headEnd/>
            <a:tailEnd/>
          </a:ln>
          <a:effectLst/>
        </p:spPr>
        <p:txBody>
          <a:bodyPr/>
          <a:lstStyle/>
          <a:p>
            <a:endParaRPr lang="en-US"/>
          </a:p>
        </p:txBody>
      </p:sp>
      <p:sp>
        <p:nvSpPr>
          <p:cNvPr id="356379" name="Line 27"/>
          <p:cNvSpPr>
            <a:spLocks noChangeShapeType="1"/>
          </p:cNvSpPr>
          <p:nvPr/>
        </p:nvSpPr>
        <p:spPr bwMode="auto">
          <a:xfrm>
            <a:off x="457200" y="5791200"/>
            <a:ext cx="2698750" cy="0"/>
          </a:xfrm>
          <a:prstGeom prst="line">
            <a:avLst/>
          </a:prstGeom>
          <a:noFill/>
          <a:ln w="57150" cmpd="thinThick">
            <a:solidFill>
              <a:schemeClr val="tx1"/>
            </a:solidFill>
            <a:round/>
            <a:headEnd/>
            <a:tailEnd type="triangle" w="med" len="med"/>
          </a:ln>
          <a:effectLst/>
        </p:spPr>
        <p:txBody>
          <a:bodyPr/>
          <a:lstStyle/>
          <a:p>
            <a:endParaRPr lang="en-US"/>
          </a:p>
        </p:txBody>
      </p:sp>
      <p:sp>
        <p:nvSpPr>
          <p:cNvPr id="356380" name="Text Box 28"/>
          <p:cNvSpPr txBox="1">
            <a:spLocks noChangeArrowheads="1"/>
          </p:cNvSpPr>
          <p:nvPr/>
        </p:nvSpPr>
        <p:spPr bwMode="auto">
          <a:xfrm>
            <a:off x="3779838" y="5600700"/>
            <a:ext cx="4360862" cy="723900"/>
          </a:xfrm>
          <a:prstGeom prst="rect">
            <a:avLst/>
          </a:prstGeom>
          <a:solidFill>
            <a:srgbClr val="FFFF00"/>
          </a:solidFill>
          <a:ln w="9525">
            <a:noFill/>
            <a:miter lim="800000"/>
            <a:headEnd/>
            <a:tailEnd/>
          </a:ln>
          <a:effectLst/>
        </p:spPr>
        <p:txBody>
          <a:bodyPr/>
          <a:lstStyle/>
          <a:p>
            <a:pPr algn="l" eaLnBrk="1" hangingPunct="1"/>
            <a:r>
              <a:rPr lang="en-US" sz="2000">
                <a:solidFill>
                  <a:srgbClr val="000066"/>
                </a:solidFill>
                <a:latin typeface=".VnTime" pitchFamily="34" charset="0"/>
                <a:cs typeface="Arial" charset="0"/>
              </a:rPr>
              <a:t>Cuèi th¸ng:     + B¶ng C©n ®èi TK th¸ng</a:t>
            </a:r>
          </a:p>
          <a:p>
            <a:pPr algn="l" eaLnBrk="1" hangingPunct="1"/>
            <a:r>
              <a:rPr lang="en-US" sz="2000">
                <a:solidFill>
                  <a:srgbClr val="000066"/>
                </a:solidFill>
                <a:latin typeface=".VnTime" pitchFamily="34" charset="0"/>
                <a:cs typeface="Arial" charset="0"/>
              </a:rPr>
              <a:t>                        + C¸c b¸o c¸o tµi chÝnh</a:t>
            </a:r>
            <a:endParaRPr lang="en-US" sz="2000">
              <a:solidFill>
                <a:srgbClr val="000066"/>
              </a:solidFill>
              <a:latin typeface="Arial" charset="0"/>
              <a:cs typeface="Arial" charset="0"/>
            </a:endParaRPr>
          </a:p>
        </p:txBody>
      </p:sp>
      <p:sp>
        <p:nvSpPr>
          <p:cNvPr id="356381" name="Text Box 29"/>
          <p:cNvSpPr txBox="1">
            <a:spLocks noChangeArrowheads="1"/>
          </p:cNvSpPr>
          <p:nvPr/>
        </p:nvSpPr>
        <p:spPr bwMode="auto">
          <a:xfrm>
            <a:off x="1911350" y="1066800"/>
            <a:ext cx="622300" cy="381000"/>
          </a:xfrm>
          <a:prstGeom prst="rect">
            <a:avLst/>
          </a:prstGeom>
          <a:solidFill>
            <a:srgbClr val="00FF00"/>
          </a:solidFill>
          <a:ln w="9525">
            <a:noFill/>
            <a:miter lim="800000"/>
            <a:headEnd/>
            <a:tailEnd/>
          </a:ln>
          <a:effectLst/>
        </p:spPr>
        <p:txBody>
          <a:bodyPr/>
          <a:lstStyle/>
          <a:p>
            <a:pPr eaLnBrk="1" hangingPunct="1"/>
            <a:r>
              <a:rPr lang="en-US" sz="1600">
                <a:solidFill>
                  <a:srgbClr val="0000FF"/>
                </a:solidFill>
                <a:latin typeface="Arial" charset="0"/>
                <a:cs typeface="Arial" charset="0"/>
              </a:rPr>
              <a:t>Sai</a:t>
            </a:r>
          </a:p>
        </p:txBody>
      </p:sp>
      <p:sp>
        <p:nvSpPr>
          <p:cNvPr id="356382" name="Text Box 30"/>
          <p:cNvSpPr txBox="1">
            <a:spLocks noChangeArrowheads="1"/>
          </p:cNvSpPr>
          <p:nvPr/>
        </p:nvSpPr>
        <p:spPr bwMode="auto">
          <a:xfrm>
            <a:off x="1911350" y="2047875"/>
            <a:ext cx="622300" cy="381000"/>
          </a:xfrm>
          <a:prstGeom prst="rect">
            <a:avLst/>
          </a:prstGeom>
          <a:solidFill>
            <a:srgbClr val="00FF00"/>
          </a:solidFill>
          <a:ln w="9525">
            <a:noFill/>
            <a:miter lim="800000"/>
            <a:headEnd/>
            <a:tailEnd/>
          </a:ln>
          <a:effectLst/>
        </p:spPr>
        <p:txBody>
          <a:bodyPr/>
          <a:lstStyle/>
          <a:p>
            <a:pPr eaLnBrk="1" hangingPunct="1"/>
            <a:r>
              <a:rPr lang="en-US" sz="1600">
                <a:solidFill>
                  <a:srgbClr val="0000FF"/>
                </a:solidFill>
                <a:latin typeface="Arial" charset="0"/>
                <a:cs typeface="Arial" charset="0"/>
              </a:rPr>
              <a:t>Sai</a:t>
            </a:r>
          </a:p>
        </p:txBody>
      </p:sp>
      <p:sp>
        <p:nvSpPr>
          <p:cNvPr id="356383" name="Line 31"/>
          <p:cNvSpPr>
            <a:spLocks noChangeShapeType="1"/>
          </p:cNvSpPr>
          <p:nvPr/>
        </p:nvSpPr>
        <p:spPr bwMode="auto">
          <a:xfrm flipH="1">
            <a:off x="1701800" y="1676400"/>
            <a:ext cx="914400" cy="0"/>
          </a:xfrm>
          <a:prstGeom prst="line">
            <a:avLst/>
          </a:prstGeom>
          <a:noFill/>
          <a:ln w="9525">
            <a:solidFill>
              <a:srgbClr val="FF0000"/>
            </a:solidFill>
            <a:round/>
            <a:headEnd/>
            <a:tailEnd type="triangle" w="med" len="med"/>
          </a:ln>
          <a:effectLst/>
        </p:spPr>
        <p:txBody>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56355"/>
                                        </p:tgtEl>
                                        <p:attrNameLst>
                                          <p:attrName>style.visibility</p:attrName>
                                        </p:attrNameLst>
                                      </p:cBhvr>
                                      <p:to>
                                        <p:strVal val="visible"/>
                                      </p:to>
                                    </p:set>
                                    <p:anim to="" calcmode="lin" valueType="num">
                                      <p:cBhvr>
                                        <p:cTn id="7" dur="1" fill="hold"/>
                                        <p:tgtEl>
                                          <p:spTgt spid="35635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56363"/>
                                        </p:tgtEl>
                                        <p:attrNameLst>
                                          <p:attrName>style.visibility</p:attrName>
                                        </p:attrNameLst>
                                      </p:cBhvr>
                                      <p:to>
                                        <p:strVal val="visible"/>
                                      </p:to>
                                    </p:set>
                                    <p:anim to="" calcmode="lin" valueType="num">
                                      <p:cBhvr>
                                        <p:cTn id="12" dur="1" fill="hold"/>
                                        <p:tgtEl>
                                          <p:spTgt spid="356363"/>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356356"/>
                                        </p:tgtEl>
                                        <p:attrNameLst>
                                          <p:attrName>style.visibility</p:attrName>
                                        </p:attrNameLst>
                                      </p:cBhvr>
                                      <p:to>
                                        <p:strVal val="visible"/>
                                      </p:to>
                                    </p:set>
                                    <p:anim to="" calcmode="lin" valueType="num">
                                      <p:cBhvr>
                                        <p:cTn id="15" dur="1" fill="hold"/>
                                        <p:tgtEl>
                                          <p:spTgt spid="356356"/>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356365"/>
                                        </p:tgtEl>
                                        <p:attrNameLst>
                                          <p:attrName>style.visibility</p:attrName>
                                        </p:attrNameLst>
                                      </p:cBhvr>
                                      <p:to>
                                        <p:strVal val="visible"/>
                                      </p:to>
                                    </p:set>
                                    <p:anim to="" calcmode="lin" valueType="num">
                                      <p:cBhvr>
                                        <p:cTn id="20" dur="1" fill="hold"/>
                                        <p:tgtEl>
                                          <p:spTgt spid="356365"/>
                                        </p:tgtEl>
                                        <p:attrNameLst>
                                          <p:attrName/>
                                        </p:attrNameLst>
                                      </p:cBhvr>
                                    </p:anim>
                                  </p:childTnLst>
                                </p:cTn>
                              </p:par>
                              <p:par>
                                <p:cTn id="21" presetID="24" presetClass="entr" presetSubtype="0" fill="hold" grpId="0" nodeType="withEffect">
                                  <p:stCondLst>
                                    <p:cond delay="0"/>
                                  </p:stCondLst>
                                  <p:childTnLst>
                                    <p:set>
                                      <p:cBhvr>
                                        <p:cTn id="22" dur="1" fill="hold">
                                          <p:stCondLst>
                                            <p:cond delay="0"/>
                                          </p:stCondLst>
                                        </p:cTn>
                                        <p:tgtEl>
                                          <p:spTgt spid="356357"/>
                                        </p:tgtEl>
                                        <p:attrNameLst>
                                          <p:attrName>style.visibility</p:attrName>
                                        </p:attrNameLst>
                                      </p:cBhvr>
                                      <p:to>
                                        <p:strVal val="visible"/>
                                      </p:to>
                                    </p:set>
                                    <p:anim to="" calcmode="lin" valueType="num">
                                      <p:cBhvr>
                                        <p:cTn id="23" dur="1" fill="hold"/>
                                        <p:tgtEl>
                                          <p:spTgt spid="356357"/>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grpId="0" nodeType="clickEffect">
                                  <p:stCondLst>
                                    <p:cond delay="0"/>
                                  </p:stCondLst>
                                  <p:childTnLst>
                                    <p:set>
                                      <p:cBhvr>
                                        <p:cTn id="27" dur="1" fill="hold">
                                          <p:stCondLst>
                                            <p:cond delay="0"/>
                                          </p:stCondLst>
                                        </p:cTn>
                                        <p:tgtEl>
                                          <p:spTgt spid="356373"/>
                                        </p:tgtEl>
                                        <p:attrNameLst>
                                          <p:attrName>style.visibility</p:attrName>
                                        </p:attrNameLst>
                                      </p:cBhvr>
                                      <p:to>
                                        <p:strVal val="visible"/>
                                      </p:to>
                                    </p:set>
                                    <p:anim to="" calcmode="lin" valueType="num">
                                      <p:cBhvr>
                                        <p:cTn id="28" dur="1" fill="hold"/>
                                        <p:tgtEl>
                                          <p:spTgt spid="356373"/>
                                        </p:tgtEl>
                                        <p:attrNameLst>
                                          <p:attrName/>
                                        </p:attrNameLst>
                                      </p:cBhvr>
                                    </p:anim>
                                  </p:childTnLst>
                                </p:cTn>
                              </p:par>
                              <p:par>
                                <p:cTn id="29" presetID="24" presetClass="entr" presetSubtype="0" fill="hold" grpId="0" nodeType="withEffect">
                                  <p:stCondLst>
                                    <p:cond delay="0"/>
                                  </p:stCondLst>
                                  <p:childTnLst>
                                    <p:set>
                                      <p:cBhvr>
                                        <p:cTn id="30" dur="1" fill="hold">
                                          <p:stCondLst>
                                            <p:cond delay="0"/>
                                          </p:stCondLst>
                                        </p:cTn>
                                        <p:tgtEl>
                                          <p:spTgt spid="356372"/>
                                        </p:tgtEl>
                                        <p:attrNameLst>
                                          <p:attrName>style.visibility</p:attrName>
                                        </p:attrNameLst>
                                      </p:cBhvr>
                                      <p:to>
                                        <p:strVal val="visible"/>
                                      </p:to>
                                    </p:set>
                                    <p:anim to="" calcmode="lin" valueType="num">
                                      <p:cBhvr>
                                        <p:cTn id="31" dur="1" fill="hold"/>
                                        <p:tgtEl>
                                          <p:spTgt spid="356372"/>
                                        </p:tgtEl>
                                        <p:attrNameLst>
                                          <p:attrName/>
                                        </p:attrNameLst>
                                      </p:cBhvr>
                                    </p:anim>
                                  </p:childTnLst>
                                </p:cTn>
                              </p:par>
                              <p:par>
                                <p:cTn id="32" presetID="24" presetClass="entr" presetSubtype="0" fill="hold" grpId="0" nodeType="withEffect">
                                  <p:stCondLst>
                                    <p:cond delay="0"/>
                                  </p:stCondLst>
                                  <p:childTnLst>
                                    <p:set>
                                      <p:cBhvr>
                                        <p:cTn id="33" dur="1" fill="hold">
                                          <p:stCondLst>
                                            <p:cond delay="0"/>
                                          </p:stCondLst>
                                        </p:cTn>
                                        <p:tgtEl>
                                          <p:spTgt spid="356374"/>
                                        </p:tgtEl>
                                        <p:attrNameLst>
                                          <p:attrName>style.visibility</p:attrName>
                                        </p:attrNameLst>
                                      </p:cBhvr>
                                      <p:to>
                                        <p:strVal val="visible"/>
                                      </p:to>
                                    </p:set>
                                    <p:anim to="" calcmode="lin" valueType="num">
                                      <p:cBhvr>
                                        <p:cTn id="34" dur="1" fill="hold"/>
                                        <p:tgtEl>
                                          <p:spTgt spid="356374"/>
                                        </p:tgtEl>
                                        <p:attrNameLst>
                                          <p:attrName/>
                                        </p:attrNameLst>
                                      </p:cBhvr>
                                    </p:anim>
                                  </p:childTnLst>
                                </p:cTn>
                              </p:par>
                              <p:par>
                                <p:cTn id="35" presetID="24" presetClass="entr" presetSubtype="0" fill="hold" grpId="0" nodeType="withEffect">
                                  <p:stCondLst>
                                    <p:cond delay="0"/>
                                  </p:stCondLst>
                                  <p:childTnLst>
                                    <p:set>
                                      <p:cBhvr>
                                        <p:cTn id="36" dur="1" fill="hold">
                                          <p:stCondLst>
                                            <p:cond delay="0"/>
                                          </p:stCondLst>
                                        </p:cTn>
                                        <p:tgtEl>
                                          <p:spTgt spid="356381"/>
                                        </p:tgtEl>
                                        <p:attrNameLst>
                                          <p:attrName>style.visibility</p:attrName>
                                        </p:attrNameLst>
                                      </p:cBhvr>
                                      <p:to>
                                        <p:strVal val="visible"/>
                                      </p:to>
                                    </p:set>
                                    <p:anim to="" calcmode="lin" valueType="num">
                                      <p:cBhvr>
                                        <p:cTn id="37" dur="1" fill="hold"/>
                                        <p:tgtEl>
                                          <p:spTgt spid="356381"/>
                                        </p:tgtEl>
                                        <p:attrNameLst>
                                          <p:attrName/>
                                        </p:attrNameLst>
                                      </p:cBhvr>
                                    </p:anim>
                                  </p:childTnLst>
                                </p:cTn>
                              </p:par>
                              <p:par>
                                <p:cTn id="38" presetID="24" presetClass="entr" presetSubtype="0" fill="hold" grpId="0" nodeType="withEffect">
                                  <p:stCondLst>
                                    <p:cond delay="0"/>
                                  </p:stCondLst>
                                  <p:childTnLst>
                                    <p:set>
                                      <p:cBhvr>
                                        <p:cTn id="39" dur="1" fill="hold">
                                          <p:stCondLst>
                                            <p:cond delay="0"/>
                                          </p:stCondLst>
                                        </p:cTn>
                                        <p:tgtEl>
                                          <p:spTgt spid="356382"/>
                                        </p:tgtEl>
                                        <p:attrNameLst>
                                          <p:attrName>style.visibility</p:attrName>
                                        </p:attrNameLst>
                                      </p:cBhvr>
                                      <p:to>
                                        <p:strVal val="visible"/>
                                      </p:to>
                                    </p:set>
                                    <p:anim to="" calcmode="lin" valueType="num">
                                      <p:cBhvr>
                                        <p:cTn id="40" dur="1" fill="hold"/>
                                        <p:tgtEl>
                                          <p:spTgt spid="356382"/>
                                        </p:tgtEl>
                                        <p:attrNameLst>
                                          <p:attrName/>
                                        </p:attrNameLst>
                                      </p:cBhvr>
                                    </p:anim>
                                  </p:childTnLst>
                                </p:cTn>
                              </p:par>
                            </p:childTnLst>
                          </p:cTn>
                        </p:par>
                      </p:childTnLst>
                    </p:cTn>
                  </p:par>
                  <p:par>
                    <p:cTn id="41" fill="hold">
                      <p:stCondLst>
                        <p:cond delay="indefinite"/>
                      </p:stCondLst>
                      <p:childTnLst>
                        <p:par>
                          <p:cTn id="42" fill="hold">
                            <p:stCondLst>
                              <p:cond delay="0"/>
                            </p:stCondLst>
                            <p:childTnLst>
                              <p:par>
                                <p:cTn id="43" presetID="24" presetClass="entr" presetSubtype="0" fill="hold" grpId="0" nodeType="clickEffect">
                                  <p:stCondLst>
                                    <p:cond delay="0"/>
                                  </p:stCondLst>
                                  <p:childTnLst>
                                    <p:set>
                                      <p:cBhvr>
                                        <p:cTn id="44" dur="1" fill="hold">
                                          <p:stCondLst>
                                            <p:cond delay="0"/>
                                          </p:stCondLst>
                                        </p:cTn>
                                        <p:tgtEl>
                                          <p:spTgt spid="356364"/>
                                        </p:tgtEl>
                                        <p:attrNameLst>
                                          <p:attrName>style.visibility</p:attrName>
                                        </p:attrNameLst>
                                      </p:cBhvr>
                                      <p:to>
                                        <p:strVal val="visible"/>
                                      </p:to>
                                    </p:set>
                                    <p:anim to="" calcmode="lin" valueType="num">
                                      <p:cBhvr>
                                        <p:cTn id="45" dur="1" fill="hold"/>
                                        <p:tgtEl>
                                          <p:spTgt spid="356364"/>
                                        </p:tgtEl>
                                        <p:attrNameLst>
                                          <p:attrName/>
                                        </p:attrNameLst>
                                      </p:cBhvr>
                                    </p:anim>
                                  </p:childTnLst>
                                </p:cTn>
                              </p:par>
                              <p:par>
                                <p:cTn id="46" presetID="24" presetClass="entr" presetSubtype="0" fill="hold" grpId="0" nodeType="withEffect">
                                  <p:stCondLst>
                                    <p:cond delay="0"/>
                                  </p:stCondLst>
                                  <p:childTnLst>
                                    <p:set>
                                      <p:cBhvr>
                                        <p:cTn id="47" dur="1" fill="hold">
                                          <p:stCondLst>
                                            <p:cond delay="0"/>
                                          </p:stCondLst>
                                        </p:cTn>
                                        <p:tgtEl>
                                          <p:spTgt spid="356358"/>
                                        </p:tgtEl>
                                        <p:attrNameLst>
                                          <p:attrName>style.visibility</p:attrName>
                                        </p:attrNameLst>
                                      </p:cBhvr>
                                      <p:to>
                                        <p:strVal val="visible"/>
                                      </p:to>
                                    </p:set>
                                    <p:anim to="" calcmode="lin" valueType="num">
                                      <p:cBhvr>
                                        <p:cTn id="48" dur="1" fill="hold"/>
                                        <p:tgtEl>
                                          <p:spTgt spid="356358"/>
                                        </p:tgtEl>
                                        <p:attrNameLst>
                                          <p:attrName/>
                                        </p:attrNameLst>
                                      </p:cBhvr>
                                    </p:anim>
                                  </p:childTnLst>
                                </p:cTn>
                              </p:par>
                            </p:childTnLst>
                          </p:cTn>
                        </p:par>
                      </p:childTnLst>
                    </p:cTn>
                  </p:par>
                  <p:par>
                    <p:cTn id="49" fill="hold">
                      <p:stCondLst>
                        <p:cond delay="indefinite"/>
                      </p:stCondLst>
                      <p:childTnLst>
                        <p:par>
                          <p:cTn id="50" fill="hold">
                            <p:stCondLst>
                              <p:cond delay="0"/>
                            </p:stCondLst>
                            <p:childTnLst>
                              <p:par>
                                <p:cTn id="51" presetID="24" presetClass="entr" presetSubtype="0" fill="hold" grpId="0" nodeType="clickEffect">
                                  <p:stCondLst>
                                    <p:cond delay="0"/>
                                  </p:stCondLst>
                                  <p:childTnLst>
                                    <p:set>
                                      <p:cBhvr>
                                        <p:cTn id="52" dur="1" fill="hold">
                                          <p:stCondLst>
                                            <p:cond delay="0"/>
                                          </p:stCondLst>
                                        </p:cTn>
                                        <p:tgtEl>
                                          <p:spTgt spid="356367"/>
                                        </p:tgtEl>
                                        <p:attrNameLst>
                                          <p:attrName>style.visibility</p:attrName>
                                        </p:attrNameLst>
                                      </p:cBhvr>
                                      <p:to>
                                        <p:strVal val="visible"/>
                                      </p:to>
                                    </p:set>
                                    <p:anim to="" calcmode="lin" valueType="num">
                                      <p:cBhvr>
                                        <p:cTn id="53" dur="1" fill="hold"/>
                                        <p:tgtEl>
                                          <p:spTgt spid="356367"/>
                                        </p:tgtEl>
                                        <p:attrNameLst>
                                          <p:attrName/>
                                        </p:attrNameLst>
                                      </p:cBhvr>
                                    </p:anim>
                                  </p:childTnLst>
                                </p:cTn>
                              </p:par>
                              <p:par>
                                <p:cTn id="54" presetID="24" presetClass="entr" presetSubtype="0" fill="hold" grpId="0" nodeType="withEffect">
                                  <p:stCondLst>
                                    <p:cond delay="0"/>
                                  </p:stCondLst>
                                  <p:childTnLst>
                                    <p:set>
                                      <p:cBhvr>
                                        <p:cTn id="55" dur="1" fill="hold">
                                          <p:stCondLst>
                                            <p:cond delay="0"/>
                                          </p:stCondLst>
                                        </p:cTn>
                                        <p:tgtEl>
                                          <p:spTgt spid="356366"/>
                                        </p:tgtEl>
                                        <p:attrNameLst>
                                          <p:attrName>style.visibility</p:attrName>
                                        </p:attrNameLst>
                                      </p:cBhvr>
                                      <p:to>
                                        <p:strVal val="visible"/>
                                      </p:to>
                                    </p:set>
                                    <p:anim to="" calcmode="lin" valueType="num">
                                      <p:cBhvr>
                                        <p:cTn id="56" dur="1" fill="hold"/>
                                        <p:tgtEl>
                                          <p:spTgt spid="356366"/>
                                        </p:tgtEl>
                                        <p:attrNameLst>
                                          <p:attrName/>
                                        </p:attrNameLst>
                                      </p:cBhvr>
                                    </p:anim>
                                  </p:childTnLst>
                                </p:cTn>
                              </p:par>
                              <p:par>
                                <p:cTn id="57" presetID="24" presetClass="entr" presetSubtype="0" fill="hold" grpId="0" nodeType="withEffect">
                                  <p:stCondLst>
                                    <p:cond delay="0"/>
                                  </p:stCondLst>
                                  <p:childTnLst>
                                    <p:set>
                                      <p:cBhvr>
                                        <p:cTn id="58" dur="1" fill="hold">
                                          <p:stCondLst>
                                            <p:cond delay="0"/>
                                          </p:stCondLst>
                                        </p:cTn>
                                        <p:tgtEl>
                                          <p:spTgt spid="356368"/>
                                        </p:tgtEl>
                                        <p:attrNameLst>
                                          <p:attrName>style.visibility</p:attrName>
                                        </p:attrNameLst>
                                      </p:cBhvr>
                                      <p:to>
                                        <p:strVal val="visible"/>
                                      </p:to>
                                    </p:set>
                                    <p:anim to="" calcmode="lin" valueType="num">
                                      <p:cBhvr>
                                        <p:cTn id="59" dur="1" fill="hold"/>
                                        <p:tgtEl>
                                          <p:spTgt spid="356368"/>
                                        </p:tgtEl>
                                        <p:attrNameLst>
                                          <p:attrName/>
                                        </p:attrNameLst>
                                      </p:cBhvr>
                                    </p:anim>
                                  </p:childTnLst>
                                </p:cTn>
                              </p:par>
                              <p:par>
                                <p:cTn id="60" presetID="24" presetClass="entr" presetSubtype="0" fill="hold" grpId="0" nodeType="withEffect">
                                  <p:stCondLst>
                                    <p:cond delay="0"/>
                                  </p:stCondLst>
                                  <p:childTnLst>
                                    <p:set>
                                      <p:cBhvr>
                                        <p:cTn id="61" dur="1" fill="hold">
                                          <p:stCondLst>
                                            <p:cond delay="0"/>
                                          </p:stCondLst>
                                        </p:cTn>
                                        <p:tgtEl>
                                          <p:spTgt spid="356359"/>
                                        </p:tgtEl>
                                        <p:attrNameLst>
                                          <p:attrName>style.visibility</p:attrName>
                                        </p:attrNameLst>
                                      </p:cBhvr>
                                      <p:to>
                                        <p:strVal val="visible"/>
                                      </p:to>
                                    </p:set>
                                    <p:anim to="" calcmode="lin" valueType="num">
                                      <p:cBhvr>
                                        <p:cTn id="62" dur="1" fill="hold"/>
                                        <p:tgtEl>
                                          <p:spTgt spid="356359"/>
                                        </p:tgtEl>
                                        <p:attrNameLst>
                                          <p:attrName/>
                                        </p:attrNameLst>
                                      </p:cBhvr>
                                    </p:anim>
                                  </p:childTnLst>
                                </p:cTn>
                              </p:par>
                              <p:par>
                                <p:cTn id="63" presetID="24" presetClass="entr" presetSubtype="0" fill="hold" grpId="0" nodeType="withEffect">
                                  <p:stCondLst>
                                    <p:cond delay="0"/>
                                  </p:stCondLst>
                                  <p:childTnLst>
                                    <p:set>
                                      <p:cBhvr>
                                        <p:cTn id="64" dur="1" fill="hold">
                                          <p:stCondLst>
                                            <p:cond delay="0"/>
                                          </p:stCondLst>
                                        </p:cTn>
                                        <p:tgtEl>
                                          <p:spTgt spid="356369"/>
                                        </p:tgtEl>
                                        <p:attrNameLst>
                                          <p:attrName>style.visibility</p:attrName>
                                        </p:attrNameLst>
                                      </p:cBhvr>
                                      <p:to>
                                        <p:strVal val="visible"/>
                                      </p:to>
                                    </p:set>
                                    <p:anim to="" calcmode="lin" valueType="num">
                                      <p:cBhvr>
                                        <p:cTn id="65" dur="1" fill="hold"/>
                                        <p:tgtEl>
                                          <p:spTgt spid="356369"/>
                                        </p:tgtEl>
                                        <p:attrNameLst>
                                          <p:attrName/>
                                        </p:attrNameLst>
                                      </p:cBhvr>
                                    </p:anim>
                                  </p:childTnLst>
                                </p:cTn>
                              </p:par>
                              <p:par>
                                <p:cTn id="66" presetID="24" presetClass="entr" presetSubtype="0" fill="hold" grpId="0" nodeType="withEffect">
                                  <p:stCondLst>
                                    <p:cond delay="0"/>
                                  </p:stCondLst>
                                  <p:childTnLst>
                                    <p:set>
                                      <p:cBhvr>
                                        <p:cTn id="67" dur="1" fill="hold">
                                          <p:stCondLst>
                                            <p:cond delay="0"/>
                                          </p:stCondLst>
                                        </p:cTn>
                                        <p:tgtEl>
                                          <p:spTgt spid="356360"/>
                                        </p:tgtEl>
                                        <p:attrNameLst>
                                          <p:attrName>style.visibility</p:attrName>
                                        </p:attrNameLst>
                                      </p:cBhvr>
                                      <p:to>
                                        <p:strVal val="visible"/>
                                      </p:to>
                                    </p:set>
                                    <p:anim to="" calcmode="lin" valueType="num">
                                      <p:cBhvr>
                                        <p:cTn id="68" dur="1" fill="hold"/>
                                        <p:tgtEl>
                                          <p:spTgt spid="356360"/>
                                        </p:tgtEl>
                                        <p:attrNameLst>
                                          <p:attrName/>
                                        </p:attrNameLst>
                                      </p:cBhvr>
                                    </p:anim>
                                  </p:childTnLst>
                                </p:cTn>
                              </p:par>
                              <p:par>
                                <p:cTn id="69" presetID="24" presetClass="entr" presetSubtype="0" fill="hold" grpId="0" nodeType="withEffect">
                                  <p:stCondLst>
                                    <p:cond delay="0"/>
                                  </p:stCondLst>
                                  <p:childTnLst>
                                    <p:set>
                                      <p:cBhvr>
                                        <p:cTn id="70" dur="1" fill="hold">
                                          <p:stCondLst>
                                            <p:cond delay="0"/>
                                          </p:stCondLst>
                                        </p:cTn>
                                        <p:tgtEl>
                                          <p:spTgt spid="356370"/>
                                        </p:tgtEl>
                                        <p:attrNameLst>
                                          <p:attrName>style.visibility</p:attrName>
                                        </p:attrNameLst>
                                      </p:cBhvr>
                                      <p:to>
                                        <p:strVal val="visible"/>
                                      </p:to>
                                    </p:set>
                                    <p:anim to="" calcmode="lin" valueType="num">
                                      <p:cBhvr>
                                        <p:cTn id="71" dur="1" fill="hold"/>
                                        <p:tgtEl>
                                          <p:spTgt spid="356370"/>
                                        </p:tgtEl>
                                        <p:attrNameLst>
                                          <p:attrName/>
                                        </p:attrNameLst>
                                      </p:cBhvr>
                                    </p:anim>
                                  </p:childTnLst>
                                </p:cTn>
                              </p:par>
                              <p:par>
                                <p:cTn id="72" presetID="24" presetClass="entr" presetSubtype="0" fill="hold" grpId="0" nodeType="withEffect">
                                  <p:stCondLst>
                                    <p:cond delay="0"/>
                                  </p:stCondLst>
                                  <p:childTnLst>
                                    <p:set>
                                      <p:cBhvr>
                                        <p:cTn id="73" dur="1" fill="hold">
                                          <p:stCondLst>
                                            <p:cond delay="0"/>
                                          </p:stCondLst>
                                        </p:cTn>
                                        <p:tgtEl>
                                          <p:spTgt spid="356361"/>
                                        </p:tgtEl>
                                        <p:attrNameLst>
                                          <p:attrName>style.visibility</p:attrName>
                                        </p:attrNameLst>
                                      </p:cBhvr>
                                      <p:to>
                                        <p:strVal val="visible"/>
                                      </p:to>
                                    </p:set>
                                    <p:anim to="" calcmode="lin" valueType="num">
                                      <p:cBhvr>
                                        <p:cTn id="74" dur="1" fill="hold"/>
                                        <p:tgtEl>
                                          <p:spTgt spid="356361"/>
                                        </p:tgtEl>
                                        <p:attrNameLst>
                                          <p:attrName/>
                                        </p:attrNameLst>
                                      </p:cBhvr>
                                    </p:anim>
                                  </p:childTnLst>
                                </p:cTn>
                              </p:par>
                              <p:par>
                                <p:cTn id="75" presetID="24" presetClass="entr" presetSubtype="0" fill="hold" grpId="0" nodeType="withEffect">
                                  <p:stCondLst>
                                    <p:cond delay="0"/>
                                  </p:stCondLst>
                                  <p:childTnLst>
                                    <p:set>
                                      <p:cBhvr>
                                        <p:cTn id="76" dur="1" fill="hold">
                                          <p:stCondLst>
                                            <p:cond delay="0"/>
                                          </p:stCondLst>
                                        </p:cTn>
                                        <p:tgtEl>
                                          <p:spTgt spid="356371"/>
                                        </p:tgtEl>
                                        <p:attrNameLst>
                                          <p:attrName>style.visibility</p:attrName>
                                        </p:attrNameLst>
                                      </p:cBhvr>
                                      <p:to>
                                        <p:strVal val="visible"/>
                                      </p:to>
                                    </p:set>
                                    <p:anim to="" calcmode="lin" valueType="num">
                                      <p:cBhvr>
                                        <p:cTn id="77" dur="1" fill="hold"/>
                                        <p:tgtEl>
                                          <p:spTgt spid="356371"/>
                                        </p:tgtEl>
                                        <p:attrNameLst>
                                          <p:attrName/>
                                        </p:attrNameLst>
                                      </p:cBhvr>
                                    </p:anim>
                                  </p:childTnLst>
                                </p:cTn>
                              </p:par>
                              <p:par>
                                <p:cTn id="78" presetID="24" presetClass="entr" presetSubtype="0" fill="hold" grpId="0" nodeType="withEffect">
                                  <p:stCondLst>
                                    <p:cond delay="0"/>
                                  </p:stCondLst>
                                  <p:childTnLst>
                                    <p:set>
                                      <p:cBhvr>
                                        <p:cTn id="79" dur="1" fill="hold">
                                          <p:stCondLst>
                                            <p:cond delay="0"/>
                                          </p:stCondLst>
                                        </p:cTn>
                                        <p:tgtEl>
                                          <p:spTgt spid="356362"/>
                                        </p:tgtEl>
                                        <p:attrNameLst>
                                          <p:attrName>style.visibility</p:attrName>
                                        </p:attrNameLst>
                                      </p:cBhvr>
                                      <p:to>
                                        <p:strVal val="visible"/>
                                      </p:to>
                                    </p:set>
                                    <p:anim to="" calcmode="lin" valueType="num">
                                      <p:cBhvr>
                                        <p:cTn id="80" dur="1" fill="hold"/>
                                        <p:tgtEl>
                                          <p:spTgt spid="356362"/>
                                        </p:tgtEl>
                                        <p:attrNameLst>
                                          <p:attrName/>
                                        </p:attrNameLst>
                                      </p:cBhvr>
                                    </p:anim>
                                  </p:childTnLst>
                                </p:cTn>
                              </p:par>
                            </p:childTnLst>
                          </p:cTn>
                        </p:par>
                      </p:childTnLst>
                    </p:cTn>
                  </p:par>
                  <p:par>
                    <p:cTn id="81" fill="hold">
                      <p:stCondLst>
                        <p:cond delay="indefinite"/>
                      </p:stCondLst>
                      <p:childTnLst>
                        <p:par>
                          <p:cTn id="82" fill="hold">
                            <p:stCondLst>
                              <p:cond delay="0"/>
                            </p:stCondLst>
                            <p:childTnLst>
                              <p:par>
                                <p:cTn id="83" presetID="24" presetClass="entr" presetSubtype="0" fill="hold" grpId="0" nodeType="clickEffect">
                                  <p:stCondLst>
                                    <p:cond delay="0"/>
                                  </p:stCondLst>
                                  <p:childTnLst>
                                    <p:set>
                                      <p:cBhvr>
                                        <p:cTn id="84" dur="1" fill="hold">
                                          <p:stCondLst>
                                            <p:cond delay="0"/>
                                          </p:stCondLst>
                                        </p:cTn>
                                        <p:tgtEl>
                                          <p:spTgt spid="356375"/>
                                        </p:tgtEl>
                                        <p:attrNameLst>
                                          <p:attrName>style.visibility</p:attrName>
                                        </p:attrNameLst>
                                      </p:cBhvr>
                                      <p:to>
                                        <p:strVal val="visible"/>
                                      </p:to>
                                    </p:set>
                                    <p:anim to="" calcmode="lin" valueType="num">
                                      <p:cBhvr>
                                        <p:cTn id="85" dur="1" fill="hold"/>
                                        <p:tgtEl>
                                          <p:spTgt spid="356375"/>
                                        </p:tgtEl>
                                        <p:attrNameLst>
                                          <p:attrName/>
                                        </p:attrNameLst>
                                      </p:cBhvr>
                                    </p:anim>
                                  </p:childTnLst>
                                </p:cTn>
                              </p:par>
                              <p:par>
                                <p:cTn id="86" presetID="24" presetClass="entr" presetSubtype="0" fill="hold" grpId="0" nodeType="withEffect">
                                  <p:stCondLst>
                                    <p:cond delay="0"/>
                                  </p:stCondLst>
                                  <p:childTnLst>
                                    <p:set>
                                      <p:cBhvr>
                                        <p:cTn id="87" dur="1" fill="hold">
                                          <p:stCondLst>
                                            <p:cond delay="0"/>
                                          </p:stCondLst>
                                        </p:cTn>
                                        <p:tgtEl>
                                          <p:spTgt spid="356376"/>
                                        </p:tgtEl>
                                        <p:attrNameLst>
                                          <p:attrName>style.visibility</p:attrName>
                                        </p:attrNameLst>
                                      </p:cBhvr>
                                      <p:to>
                                        <p:strVal val="visible"/>
                                      </p:to>
                                    </p:set>
                                    <p:anim to="" calcmode="lin" valueType="num">
                                      <p:cBhvr>
                                        <p:cTn id="88" dur="1" fill="hold"/>
                                        <p:tgtEl>
                                          <p:spTgt spid="356376"/>
                                        </p:tgtEl>
                                        <p:attrNameLst>
                                          <p:attrName/>
                                        </p:attrNameLst>
                                      </p:cBhvr>
                                    </p:anim>
                                  </p:childTnLst>
                                </p:cTn>
                              </p:par>
                              <p:par>
                                <p:cTn id="89" presetID="24" presetClass="entr" presetSubtype="0" fill="hold" grpId="0" nodeType="withEffect">
                                  <p:stCondLst>
                                    <p:cond delay="0"/>
                                  </p:stCondLst>
                                  <p:childTnLst>
                                    <p:set>
                                      <p:cBhvr>
                                        <p:cTn id="90" dur="1" fill="hold">
                                          <p:stCondLst>
                                            <p:cond delay="0"/>
                                          </p:stCondLst>
                                        </p:cTn>
                                        <p:tgtEl>
                                          <p:spTgt spid="356377"/>
                                        </p:tgtEl>
                                        <p:attrNameLst>
                                          <p:attrName>style.visibility</p:attrName>
                                        </p:attrNameLst>
                                      </p:cBhvr>
                                      <p:to>
                                        <p:strVal val="visible"/>
                                      </p:to>
                                    </p:set>
                                    <p:anim to="" calcmode="lin" valueType="num">
                                      <p:cBhvr>
                                        <p:cTn id="91" dur="1" fill="hold"/>
                                        <p:tgtEl>
                                          <p:spTgt spid="356377"/>
                                        </p:tgtEl>
                                        <p:attrNameLst>
                                          <p:attrName/>
                                        </p:attrNameLst>
                                      </p:cBhvr>
                                    </p:anim>
                                  </p:childTnLst>
                                </p:cTn>
                              </p:par>
                            </p:childTnLst>
                          </p:cTn>
                        </p:par>
                      </p:childTnLst>
                    </p:cTn>
                  </p:par>
                  <p:par>
                    <p:cTn id="92" fill="hold">
                      <p:stCondLst>
                        <p:cond delay="indefinite"/>
                      </p:stCondLst>
                      <p:childTnLst>
                        <p:par>
                          <p:cTn id="93" fill="hold">
                            <p:stCondLst>
                              <p:cond delay="0"/>
                            </p:stCondLst>
                            <p:childTnLst>
                              <p:par>
                                <p:cTn id="94" presetID="24" presetClass="entr" presetSubtype="0" fill="hold" grpId="0" nodeType="clickEffect">
                                  <p:stCondLst>
                                    <p:cond delay="0"/>
                                  </p:stCondLst>
                                  <p:childTnLst>
                                    <p:set>
                                      <p:cBhvr>
                                        <p:cTn id="95" dur="1" fill="hold">
                                          <p:stCondLst>
                                            <p:cond delay="0"/>
                                          </p:stCondLst>
                                        </p:cTn>
                                        <p:tgtEl>
                                          <p:spTgt spid="356378"/>
                                        </p:tgtEl>
                                        <p:attrNameLst>
                                          <p:attrName>style.visibility</p:attrName>
                                        </p:attrNameLst>
                                      </p:cBhvr>
                                      <p:to>
                                        <p:strVal val="visible"/>
                                      </p:to>
                                    </p:set>
                                    <p:anim to="" calcmode="lin" valueType="num">
                                      <p:cBhvr>
                                        <p:cTn id="96" dur="1" fill="hold"/>
                                        <p:tgtEl>
                                          <p:spTgt spid="356378"/>
                                        </p:tgtEl>
                                        <p:attrNameLst>
                                          <p:attrName/>
                                        </p:attrNameLst>
                                      </p:cBhvr>
                                    </p:anim>
                                  </p:childTnLst>
                                </p:cTn>
                              </p:par>
                              <p:par>
                                <p:cTn id="97" presetID="24" presetClass="entr" presetSubtype="0" fill="hold" grpId="0" nodeType="withEffect">
                                  <p:stCondLst>
                                    <p:cond delay="0"/>
                                  </p:stCondLst>
                                  <p:childTnLst>
                                    <p:set>
                                      <p:cBhvr>
                                        <p:cTn id="98" dur="1" fill="hold">
                                          <p:stCondLst>
                                            <p:cond delay="0"/>
                                          </p:stCondLst>
                                        </p:cTn>
                                        <p:tgtEl>
                                          <p:spTgt spid="356379"/>
                                        </p:tgtEl>
                                        <p:attrNameLst>
                                          <p:attrName>style.visibility</p:attrName>
                                        </p:attrNameLst>
                                      </p:cBhvr>
                                      <p:to>
                                        <p:strVal val="visible"/>
                                      </p:to>
                                    </p:set>
                                    <p:anim to="" calcmode="lin" valueType="num">
                                      <p:cBhvr>
                                        <p:cTn id="99" dur="1" fill="hold"/>
                                        <p:tgtEl>
                                          <p:spTgt spid="356379"/>
                                        </p:tgtEl>
                                        <p:attrNameLst>
                                          <p:attrName/>
                                        </p:attrNameLst>
                                      </p:cBhvr>
                                    </p:anim>
                                  </p:childTnLst>
                                </p:cTn>
                              </p:par>
                              <p:par>
                                <p:cTn id="100" presetID="24" presetClass="entr" presetSubtype="0" fill="hold" grpId="0" nodeType="withEffect">
                                  <p:stCondLst>
                                    <p:cond delay="0"/>
                                  </p:stCondLst>
                                  <p:childTnLst>
                                    <p:set>
                                      <p:cBhvr>
                                        <p:cTn id="101" dur="1" fill="hold">
                                          <p:stCondLst>
                                            <p:cond delay="0"/>
                                          </p:stCondLst>
                                        </p:cTn>
                                        <p:tgtEl>
                                          <p:spTgt spid="356380"/>
                                        </p:tgtEl>
                                        <p:attrNameLst>
                                          <p:attrName>style.visibility</p:attrName>
                                        </p:attrNameLst>
                                      </p:cBhvr>
                                      <p:to>
                                        <p:strVal val="visible"/>
                                      </p:to>
                                    </p:set>
                                    <p:anim to="" calcmode="lin" valueType="num">
                                      <p:cBhvr>
                                        <p:cTn id="102" dur="1" fill="hold"/>
                                        <p:tgtEl>
                                          <p:spTgt spid="35638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6355" grpId="0" animBg="1"/>
      <p:bldP spid="356356" grpId="0" animBg="1"/>
      <p:bldP spid="356357" grpId="0" animBg="1"/>
      <p:bldP spid="356358" grpId="0" animBg="1"/>
      <p:bldP spid="356359" grpId="0" animBg="1"/>
      <p:bldP spid="356360" grpId="0" animBg="1"/>
      <p:bldP spid="356361" grpId="0" animBg="1"/>
      <p:bldP spid="356362" grpId="0" animBg="1"/>
      <p:bldP spid="356363" grpId="0" animBg="1"/>
      <p:bldP spid="356364" grpId="0" animBg="1"/>
      <p:bldP spid="356365" grpId="0" animBg="1"/>
      <p:bldP spid="356366" grpId="0" animBg="1"/>
      <p:bldP spid="356367" grpId="0" animBg="1"/>
      <p:bldP spid="356368" grpId="0" animBg="1"/>
      <p:bldP spid="356369" grpId="0" animBg="1"/>
      <p:bldP spid="356370" grpId="0" animBg="1"/>
      <p:bldP spid="356371" grpId="0" animBg="1"/>
      <p:bldP spid="356372" grpId="0" animBg="1"/>
      <p:bldP spid="356373" grpId="0" animBg="1"/>
      <p:bldP spid="356374" grpId="0" animBg="1"/>
      <p:bldP spid="356375" grpId="0" animBg="1"/>
      <p:bldP spid="356376" grpId="0" animBg="1"/>
      <p:bldP spid="356377" grpId="0" animBg="1"/>
      <p:bldP spid="356378" grpId="0" animBg="1"/>
      <p:bldP spid="356379" grpId="0" animBg="1"/>
      <p:bldP spid="356380" grpId="0" animBg="1"/>
      <p:bldP spid="356381" grpId="0" animBg="1"/>
      <p:bldP spid="356382"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81C2E739-3F82-4BD6-AA39-AD19ABFE3519}" type="slidenum">
              <a:rPr lang="en-US"/>
              <a:pPr/>
              <a:t>70</a:t>
            </a:fld>
            <a:endParaRPr lang="en-US"/>
          </a:p>
        </p:txBody>
      </p:sp>
      <p:sp>
        <p:nvSpPr>
          <p:cNvPr id="408578" name="Rectangle 2"/>
          <p:cNvSpPr>
            <a:spLocks noGrp="1" noChangeArrowheads="1"/>
          </p:cNvSpPr>
          <p:nvPr>
            <p:ph type="title"/>
          </p:nvPr>
        </p:nvSpPr>
        <p:spPr>
          <a:xfrm>
            <a:off x="1066800" y="228600"/>
            <a:ext cx="7772400" cy="1143000"/>
          </a:xfrm>
        </p:spPr>
        <p:txBody>
          <a:bodyPr/>
          <a:lstStyle/>
          <a:p>
            <a:r>
              <a:rPr lang="en-US" sz="4000" dirty="0" err="1" smtClean="0">
                <a:latin typeface="Rockwell "/>
              </a:rPr>
              <a:t>Cơ</a:t>
            </a:r>
            <a:r>
              <a:rPr lang="en-US" sz="4000" dirty="0" smtClean="0">
                <a:latin typeface="Rockwell "/>
              </a:rPr>
              <a:t> </a:t>
            </a:r>
            <a:r>
              <a:rPr lang="en-US" sz="4000" dirty="0" err="1">
                <a:latin typeface="Rockwell "/>
              </a:rPr>
              <a:t>sở</a:t>
            </a:r>
            <a:r>
              <a:rPr lang="en-US" sz="4000" dirty="0">
                <a:latin typeface="Rockwell "/>
              </a:rPr>
              <a:t> </a:t>
            </a:r>
            <a:r>
              <a:rPr lang="en-US" sz="4000" dirty="0" err="1">
                <a:latin typeface="Rockwell "/>
              </a:rPr>
              <a:t>pháp</a:t>
            </a:r>
            <a:r>
              <a:rPr lang="en-US" sz="4000" dirty="0">
                <a:latin typeface="Rockwell "/>
              </a:rPr>
              <a:t> </a:t>
            </a:r>
            <a:r>
              <a:rPr lang="en-US" sz="4000" dirty="0" err="1">
                <a:latin typeface="Rockwell "/>
              </a:rPr>
              <a:t>lý</a:t>
            </a:r>
            <a:r>
              <a:rPr lang="en-US" sz="4000" dirty="0">
                <a:latin typeface="Rockwell "/>
              </a:rPr>
              <a:t> </a:t>
            </a:r>
            <a:r>
              <a:rPr lang="en-US" sz="4000" dirty="0" err="1">
                <a:latin typeface="Rockwell "/>
              </a:rPr>
              <a:t>của</a:t>
            </a:r>
            <a:r>
              <a:rPr lang="en-US" sz="4000" dirty="0">
                <a:latin typeface="Rockwell "/>
              </a:rPr>
              <a:t> </a:t>
            </a:r>
            <a:r>
              <a:rPr lang="en-US" sz="4000" dirty="0" err="1">
                <a:latin typeface="Rockwell "/>
              </a:rPr>
              <a:t>kế</a:t>
            </a:r>
            <a:r>
              <a:rPr lang="en-US" sz="4000" dirty="0">
                <a:latin typeface="Rockwell "/>
              </a:rPr>
              <a:t> </a:t>
            </a:r>
            <a:r>
              <a:rPr lang="en-US" sz="4000" dirty="0" err="1">
                <a:latin typeface="Rockwell "/>
              </a:rPr>
              <a:t>toán</a:t>
            </a:r>
            <a:r>
              <a:rPr lang="en-US" sz="4000" dirty="0">
                <a:latin typeface="Rockwell "/>
              </a:rPr>
              <a:t> NH</a:t>
            </a:r>
          </a:p>
        </p:txBody>
      </p:sp>
      <p:sp>
        <p:nvSpPr>
          <p:cNvPr id="408579" name="Rectangle 3"/>
          <p:cNvSpPr>
            <a:spLocks noGrp="1" noChangeArrowheads="1"/>
          </p:cNvSpPr>
          <p:nvPr>
            <p:ph type="body" idx="1"/>
          </p:nvPr>
        </p:nvSpPr>
        <p:spPr>
          <a:xfrm>
            <a:off x="838200" y="1828800"/>
            <a:ext cx="7848600" cy="4695825"/>
          </a:xfrm>
        </p:spPr>
        <p:txBody>
          <a:bodyPr/>
          <a:lstStyle/>
          <a:p>
            <a:pPr>
              <a:lnSpc>
                <a:spcPct val="80000"/>
              </a:lnSpc>
            </a:pPr>
            <a:r>
              <a:rPr lang="en-US" sz="1800" dirty="0" err="1"/>
              <a:t>Luật</a:t>
            </a:r>
            <a:r>
              <a:rPr lang="en-US" sz="1800" dirty="0"/>
              <a:t> </a:t>
            </a:r>
            <a:r>
              <a:rPr lang="en-US" sz="1800" dirty="0" err="1"/>
              <a:t>kế</a:t>
            </a:r>
            <a:r>
              <a:rPr lang="en-US" sz="1800" dirty="0"/>
              <a:t> </a:t>
            </a:r>
            <a:r>
              <a:rPr lang="en-US" sz="1800" dirty="0" err="1"/>
              <a:t>toán</a:t>
            </a:r>
            <a:r>
              <a:rPr lang="en-US" sz="1800" dirty="0"/>
              <a:t> (</a:t>
            </a:r>
            <a:r>
              <a:rPr lang="en-US" sz="1800" dirty="0" err="1"/>
              <a:t>năm</a:t>
            </a:r>
            <a:r>
              <a:rPr lang="en-US" sz="1800" dirty="0"/>
              <a:t> 2003)</a:t>
            </a:r>
          </a:p>
          <a:p>
            <a:pPr>
              <a:lnSpc>
                <a:spcPct val="80000"/>
              </a:lnSpc>
            </a:pPr>
            <a:r>
              <a:rPr lang="en-US" sz="1800" dirty="0" err="1"/>
              <a:t>Nghị</a:t>
            </a:r>
            <a:r>
              <a:rPr lang="en-US" sz="1800" dirty="0"/>
              <a:t> </a:t>
            </a:r>
            <a:r>
              <a:rPr lang="en-US" sz="1800" dirty="0" err="1"/>
              <a:t>định</a:t>
            </a:r>
            <a:r>
              <a:rPr lang="en-US" sz="1800" dirty="0"/>
              <a:t> </a:t>
            </a:r>
            <a:r>
              <a:rPr lang="en-US" sz="1800" dirty="0" err="1"/>
              <a:t>số</a:t>
            </a:r>
            <a:r>
              <a:rPr lang="en-US" sz="1800" dirty="0"/>
              <a:t> 128/2004/NĐ-CP </a:t>
            </a:r>
            <a:r>
              <a:rPr lang="en-US" sz="1800" dirty="0" err="1"/>
              <a:t>và</a:t>
            </a:r>
            <a:r>
              <a:rPr lang="en-US" sz="1800" dirty="0"/>
              <a:t> 129/2004/NĐ-CP </a:t>
            </a:r>
          </a:p>
          <a:p>
            <a:pPr>
              <a:lnSpc>
                <a:spcPct val="80000"/>
              </a:lnSpc>
            </a:pPr>
            <a:r>
              <a:rPr lang="en-US" sz="1800" dirty="0" err="1"/>
              <a:t>Chuẩn</a:t>
            </a:r>
            <a:r>
              <a:rPr lang="en-US" sz="1800" dirty="0"/>
              <a:t> </a:t>
            </a:r>
            <a:r>
              <a:rPr lang="en-US" sz="1800" dirty="0" err="1"/>
              <a:t>mực</a:t>
            </a:r>
            <a:r>
              <a:rPr lang="en-US" sz="1800" dirty="0"/>
              <a:t> </a:t>
            </a:r>
            <a:r>
              <a:rPr lang="en-US" sz="1800" dirty="0" err="1"/>
              <a:t>kế</a:t>
            </a:r>
            <a:r>
              <a:rPr lang="en-US" sz="1800" dirty="0"/>
              <a:t> </a:t>
            </a:r>
            <a:r>
              <a:rPr lang="en-US" sz="1800" dirty="0" err="1"/>
              <a:t>toán</a:t>
            </a:r>
            <a:r>
              <a:rPr lang="en-US" sz="1800" dirty="0"/>
              <a:t> do </a:t>
            </a:r>
            <a:r>
              <a:rPr lang="en-US" sz="1800" dirty="0" err="1"/>
              <a:t>Bộ</a:t>
            </a:r>
            <a:r>
              <a:rPr lang="en-US" sz="1800" dirty="0"/>
              <a:t> </a:t>
            </a:r>
            <a:r>
              <a:rPr lang="en-US" sz="1800" dirty="0" err="1"/>
              <a:t>Tài</a:t>
            </a:r>
            <a:r>
              <a:rPr lang="en-US" sz="1800" dirty="0"/>
              <a:t> </a:t>
            </a:r>
            <a:r>
              <a:rPr lang="en-US" sz="1800" dirty="0" err="1"/>
              <a:t>chính</a:t>
            </a:r>
            <a:r>
              <a:rPr lang="en-US" sz="1800" dirty="0"/>
              <a:t> ban </a:t>
            </a:r>
            <a:r>
              <a:rPr lang="en-US" sz="1800" dirty="0" err="1"/>
              <a:t>hành</a:t>
            </a:r>
            <a:endParaRPr lang="en-US" sz="1800" dirty="0"/>
          </a:p>
          <a:p>
            <a:pPr>
              <a:lnSpc>
                <a:spcPct val="80000"/>
              </a:lnSpc>
            </a:pPr>
            <a:r>
              <a:rPr lang="en-US" sz="1800" dirty="0" err="1"/>
              <a:t>Thông</a:t>
            </a:r>
            <a:r>
              <a:rPr lang="en-US" sz="1800" dirty="0"/>
              <a:t> </a:t>
            </a:r>
            <a:r>
              <a:rPr lang="en-US" sz="1800" dirty="0" err="1"/>
              <a:t>tư</a:t>
            </a:r>
            <a:r>
              <a:rPr lang="en-US" sz="1800" dirty="0"/>
              <a:t> </a:t>
            </a:r>
            <a:r>
              <a:rPr lang="en-US" sz="1800" dirty="0" err="1"/>
              <a:t>hướng</a:t>
            </a:r>
            <a:r>
              <a:rPr lang="en-US" sz="1800" dirty="0"/>
              <a:t> </a:t>
            </a:r>
            <a:r>
              <a:rPr lang="en-US" sz="1800" dirty="0" err="1"/>
              <a:t>dẫn</a:t>
            </a:r>
            <a:r>
              <a:rPr lang="en-US" sz="1800" dirty="0"/>
              <a:t> </a:t>
            </a:r>
            <a:r>
              <a:rPr lang="en-US" sz="1800" dirty="0" err="1"/>
              <a:t>chuẩn</a:t>
            </a:r>
            <a:r>
              <a:rPr lang="en-US" sz="1800" dirty="0"/>
              <a:t> </a:t>
            </a:r>
            <a:r>
              <a:rPr lang="en-US" sz="1800" dirty="0" err="1"/>
              <a:t>mực</a:t>
            </a:r>
            <a:r>
              <a:rPr lang="en-US" sz="1800" dirty="0"/>
              <a:t> </a:t>
            </a:r>
            <a:r>
              <a:rPr lang="en-US" sz="1800" dirty="0" err="1"/>
              <a:t>kế</a:t>
            </a:r>
            <a:r>
              <a:rPr lang="en-US" sz="1800" dirty="0"/>
              <a:t> </a:t>
            </a:r>
            <a:r>
              <a:rPr lang="en-US" sz="1800" dirty="0" err="1"/>
              <a:t>toán</a:t>
            </a:r>
            <a:endParaRPr lang="en-US" sz="1800" dirty="0"/>
          </a:p>
          <a:p>
            <a:pPr>
              <a:lnSpc>
                <a:spcPct val="80000"/>
              </a:lnSpc>
            </a:pPr>
            <a:r>
              <a:rPr lang="en-US" sz="1800" dirty="0" err="1"/>
              <a:t>Quyết</a:t>
            </a:r>
            <a:r>
              <a:rPr lang="en-US" sz="1800" dirty="0"/>
              <a:t> </a:t>
            </a:r>
            <a:r>
              <a:rPr lang="en-US" sz="1800" dirty="0" err="1"/>
              <a:t>định</a:t>
            </a:r>
            <a:r>
              <a:rPr lang="en-US" sz="1800" dirty="0"/>
              <a:t> 15/2006/QĐ-BTC </a:t>
            </a:r>
            <a:r>
              <a:rPr lang="en-US" sz="1800" dirty="0" err="1"/>
              <a:t>về</a:t>
            </a:r>
            <a:r>
              <a:rPr lang="en-US" sz="1800" dirty="0"/>
              <a:t> </a:t>
            </a:r>
            <a:r>
              <a:rPr lang="en-US" sz="1800" dirty="0" err="1"/>
              <a:t>chế</a:t>
            </a:r>
            <a:r>
              <a:rPr lang="en-US" sz="1800" dirty="0"/>
              <a:t> </a:t>
            </a:r>
            <a:r>
              <a:rPr lang="en-US" sz="1800" dirty="0" err="1"/>
              <a:t>độ</a:t>
            </a:r>
            <a:r>
              <a:rPr lang="en-US" sz="1800" dirty="0"/>
              <a:t> </a:t>
            </a:r>
            <a:r>
              <a:rPr lang="en-US" sz="1800" dirty="0" err="1"/>
              <a:t>kế</a:t>
            </a:r>
            <a:r>
              <a:rPr lang="en-US" sz="1800" dirty="0"/>
              <a:t> </a:t>
            </a:r>
            <a:r>
              <a:rPr lang="en-US" sz="1800" dirty="0" err="1"/>
              <a:t>toán</a:t>
            </a:r>
            <a:r>
              <a:rPr lang="en-US" sz="1800" dirty="0"/>
              <a:t> </a:t>
            </a:r>
            <a:r>
              <a:rPr lang="en-US" sz="1800" dirty="0" err="1"/>
              <a:t>doanh</a:t>
            </a:r>
            <a:r>
              <a:rPr lang="en-US" sz="1800" dirty="0"/>
              <a:t> </a:t>
            </a:r>
            <a:r>
              <a:rPr lang="en-US" sz="1800" dirty="0" err="1"/>
              <a:t>nghiệp</a:t>
            </a:r>
            <a:endParaRPr lang="en-US" sz="1800" dirty="0"/>
          </a:p>
          <a:p>
            <a:pPr>
              <a:lnSpc>
                <a:spcPct val="80000"/>
              </a:lnSpc>
            </a:pPr>
            <a:r>
              <a:rPr lang="en-US" sz="1800" dirty="0" err="1"/>
              <a:t>Chế</a:t>
            </a:r>
            <a:r>
              <a:rPr lang="en-US" sz="1800" dirty="0"/>
              <a:t> </a:t>
            </a:r>
            <a:r>
              <a:rPr lang="en-US" sz="1800" dirty="0" err="1"/>
              <a:t>độ</a:t>
            </a:r>
            <a:r>
              <a:rPr lang="en-US" sz="1800" dirty="0"/>
              <a:t> </a:t>
            </a:r>
            <a:r>
              <a:rPr lang="en-US" sz="1800" dirty="0" err="1"/>
              <a:t>nghiệp</a:t>
            </a:r>
            <a:r>
              <a:rPr lang="en-US" sz="1800" dirty="0"/>
              <a:t> </a:t>
            </a:r>
            <a:r>
              <a:rPr lang="en-US" sz="1800" dirty="0" err="1"/>
              <a:t>vụ</a:t>
            </a:r>
            <a:r>
              <a:rPr lang="en-US" sz="1800" dirty="0"/>
              <a:t> </a:t>
            </a:r>
            <a:r>
              <a:rPr lang="en-US" sz="1800" dirty="0" err="1"/>
              <a:t>ngân</a:t>
            </a:r>
            <a:r>
              <a:rPr lang="en-US" sz="1800" dirty="0"/>
              <a:t> </a:t>
            </a:r>
            <a:r>
              <a:rPr lang="en-US" sz="1800" dirty="0" err="1"/>
              <a:t>hàng</a:t>
            </a:r>
            <a:r>
              <a:rPr lang="en-US" sz="1800" dirty="0"/>
              <a:t>: </a:t>
            </a:r>
            <a:r>
              <a:rPr lang="en-US" sz="1800" dirty="0" err="1"/>
              <a:t>về</a:t>
            </a:r>
            <a:r>
              <a:rPr lang="en-US" sz="1800" dirty="0"/>
              <a:t> </a:t>
            </a:r>
            <a:r>
              <a:rPr lang="en-US" sz="1800" dirty="0" err="1"/>
              <a:t>Tín</a:t>
            </a:r>
            <a:r>
              <a:rPr lang="en-US" sz="1800" dirty="0"/>
              <a:t> </a:t>
            </a:r>
            <a:r>
              <a:rPr lang="en-US" sz="1800" dirty="0" err="1"/>
              <a:t>dụng</a:t>
            </a:r>
            <a:r>
              <a:rPr lang="en-US" sz="1800" dirty="0"/>
              <a:t>, </a:t>
            </a:r>
            <a:r>
              <a:rPr lang="en-US" sz="1800" dirty="0" err="1"/>
              <a:t>tiền</a:t>
            </a:r>
            <a:r>
              <a:rPr lang="en-US" sz="1800" dirty="0"/>
              <a:t> </a:t>
            </a:r>
            <a:r>
              <a:rPr lang="en-US" sz="1800" dirty="0" err="1"/>
              <a:t>gửi</a:t>
            </a:r>
            <a:r>
              <a:rPr lang="en-US" sz="1800" dirty="0"/>
              <a:t>, KDNT, </a:t>
            </a:r>
            <a:r>
              <a:rPr lang="en-US" sz="1800" dirty="0" err="1"/>
              <a:t>cho</a:t>
            </a:r>
            <a:r>
              <a:rPr lang="en-US" sz="1800" dirty="0"/>
              <a:t> </a:t>
            </a:r>
            <a:r>
              <a:rPr lang="en-US" sz="1800" dirty="0" err="1"/>
              <a:t>thuê</a:t>
            </a:r>
            <a:r>
              <a:rPr lang="en-US" sz="1800" dirty="0"/>
              <a:t> </a:t>
            </a:r>
            <a:r>
              <a:rPr lang="en-US" sz="1800" dirty="0" err="1"/>
              <a:t>tài</a:t>
            </a:r>
            <a:r>
              <a:rPr lang="en-US" sz="1800" dirty="0"/>
              <a:t> </a:t>
            </a:r>
            <a:r>
              <a:rPr lang="en-US" sz="1800" dirty="0" err="1"/>
              <a:t>chính</a:t>
            </a:r>
            <a:r>
              <a:rPr lang="en-US" sz="1800" dirty="0"/>
              <a:t>, </a:t>
            </a:r>
            <a:r>
              <a:rPr lang="en-US" sz="1800" dirty="0" err="1"/>
              <a:t>mua</a:t>
            </a:r>
            <a:r>
              <a:rPr lang="en-US" sz="1800" dirty="0"/>
              <a:t> </a:t>
            </a:r>
            <a:r>
              <a:rPr lang="en-US" sz="1800" dirty="0" err="1"/>
              <a:t>bán</a:t>
            </a:r>
            <a:r>
              <a:rPr lang="en-US" sz="1800" dirty="0"/>
              <a:t> </a:t>
            </a:r>
            <a:r>
              <a:rPr lang="en-US" sz="1800" dirty="0" err="1"/>
              <a:t>nợ</a:t>
            </a:r>
            <a:r>
              <a:rPr lang="en-US" sz="1800" dirty="0"/>
              <a:t>, </a:t>
            </a:r>
            <a:r>
              <a:rPr lang="en-US" sz="1800" dirty="0" err="1"/>
              <a:t>phát</a:t>
            </a:r>
            <a:r>
              <a:rPr lang="en-US" sz="1800" dirty="0"/>
              <a:t> </a:t>
            </a:r>
            <a:r>
              <a:rPr lang="en-US" sz="1800" dirty="0" err="1"/>
              <a:t>hành</a:t>
            </a:r>
            <a:r>
              <a:rPr lang="en-US" sz="1800" dirty="0"/>
              <a:t> GTCG…</a:t>
            </a:r>
          </a:p>
          <a:p>
            <a:pPr>
              <a:lnSpc>
                <a:spcPct val="80000"/>
              </a:lnSpc>
            </a:pPr>
            <a:r>
              <a:rPr lang="en-US" sz="1800" dirty="0" err="1"/>
              <a:t>Nghị</a:t>
            </a:r>
            <a:r>
              <a:rPr lang="en-US" sz="1800" dirty="0"/>
              <a:t> </a:t>
            </a:r>
            <a:r>
              <a:rPr lang="en-US" sz="1800" dirty="0" err="1"/>
              <a:t>định</a:t>
            </a:r>
            <a:r>
              <a:rPr lang="en-US" sz="1800" dirty="0"/>
              <a:t> </a:t>
            </a:r>
            <a:r>
              <a:rPr lang="en-US" sz="1800" dirty="0" err="1"/>
              <a:t>số</a:t>
            </a:r>
            <a:r>
              <a:rPr lang="en-US" sz="1800" dirty="0"/>
              <a:t> 146/2005/NĐ-CP </a:t>
            </a:r>
            <a:r>
              <a:rPr lang="en-US" sz="1800" dirty="0" err="1"/>
              <a:t>và</a:t>
            </a:r>
            <a:r>
              <a:rPr lang="en-US" sz="1800" dirty="0"/>
              <a:t> TT 12/2006/TT-BTC </a:t>
            </a:r>
            <a:r>
              <a:rPr lang="en-US" sz="1800" dirty="0" err="1"/>
              <a:t>về</a:t>
            </a:r>
            <a:r>
              <a:rPr lang="en-US" sz="1800" dirty="0"/>
              <a:t> </a:t>
            </a:r>
            <a:r>
              <a:rPr lang="en-US" sz="1800" dirty="0" err="1"/>
              <a:t>cơ</a:t>
            </a:r>
            <a:r>
              <a:rPr lang="en-US" sz="1800" dirty="0"/>
              <a:t> </a:t>
            </a:r>
            <a:r>
              <a:rPr lang="en-US" sz="1800" dirty="0" err="1"/>
              <a:t>chế</a:t>
            </a:r>
            <a:r>
              <a:rPr lang="en-US" sz="1800" dirty="0"/>
              <a:t> </a:t>
            </a:r>
            <a:r>
              <a:rPr lang="en-US" sz="1800" dirty="0" err="1"/>
              <a:t>tài</a:t>
            </a:r>
            <a:r>
              <a:rPr lang="en-US" sz="1800" dirty="0"/>
              <a:t> </a:t>
            </a:r>
            <a:r>
              <a:rPr lang="en-US" sz="1800" dirty="0" err="1"/>
              <a:t>chính</a:t>
            </a:r>
            <a:r>
              <a:rPr lang="en-US" sz="1800" dirty="0"/>
              <a:t> TCTD</a:t>
            </a:r>
          </a:p>
          <a:p>
            <a:pPr>
              <a:lnSpc>
                <a:spcPct val="80000"/>
              </a:lnSpc>
            </a:pPr>
            <a:r>
              <a:rPr lang="en-US" sz="1800" dirty="0" err="1">
                <a:solidFill>
                  <a:srgbClr val="FF0000"/>
                </a:solidFill>
              </a:rPr>
              <a:t>Các</a:t>
            </a:r>
            <a:r>
              <a:rPr lang="en-US" sz="1800" dirty="0">
                <a:solidFill>
                  <a:srgbClr val="FF0000"/>
                </a:solidFill>
              </a:rPr>
              <a:t> </a:t>
            </a:r>
            <a:r>
              <a:rPr lang="en-US" sz="1800" dirty="0" err="1">
                <a:solidFill>
                  <a:srgbClr val="FF0000"/>
                </a:solidFill>
              </a:rPr>
              <a:t>chế</a:t>
            </a:r>
            <a:r>
              <a:rPr lang="en-US" sz="1800" dirty="0">
                <a:solidFill>
                  <a:srgbClr val="FF0000"/>
                </a:solidFill>
              </a:rPr>
              <a:t> </a:t>
            </a:r>
            <a:r>
              <a:rPr lang="en-US" sz="1800" dirty="0" err="1">
                <a:solidFill>
                  <a:srgbClr val="FF0000"/>
                </a:solidFill>
              </a:rPr>
              <a:t>độ</a:t>
            </a:r>
            <a:r>
              <a:rPr lang="en-US" sz="1800" dirty="0">
                <a:solidFill>
                  <a:srgbClr val="FF0000"/>
                </a:solidFill>
              </a:rPr>
              <a:t> </a:t>
            </a:r>
            <a:r>
              <a:rPr lang="en-US" sz="1800" dirty="0" err="1">
                <a:solidFill>
                  <a:srgbClr val="FF0000"/>
                </a:solidFill>
              </a:rPr>
              <a:t>kế</a:t>
            </a:r>
            <a:r>
              <a:rPr lang="en-US" sz="1800" dirty="0">
                <a:solidFill>
                  <a:srgbClr val="FF0000"/>
                </a:solidFill>
              </a:rPr>
              <a:t> </a:t>
            </a:r>
            <a:r>
              <a:rPr lang="en-US" sz="1800" dirty="0" err="1">
                <a:solidFill>
                  <a:srgbClr val="FF0000"/>
                </a:solidFill>
              </a:rPr>
              <a:t>toán</a:t>
            </a:r>
            <a:r>
              <a:rPr lang="en-US" sz="1800" dirty="0">
                <a:solidFill>
                  <a:srgbClr val="FF0000"/>
                </a:solidFill>
              </a:rPr>
              <a:t> do </a:t>
            </a:r>
            <a:r>
              <a:rPr lang="en-US" sz="1800" dirty="0" err="1">
                <a:solidFill>
                  <a:srgbClr val="FF0000"/>
                </a:solidFill>
              </a:rPr>
              <a:t>Thống</a:t>
            </a:r>
            <a:r>
              <a:rPr lang="en-US" sz="1800" dirty="0">
                <a:solidFill>
                  <a:srgbClr val="FF0000"/>
                </a:solidFill>
              </a:rPr>
              <a:t> </a:t>
            </a:r>
            <a:r>
              <a:rPr lang="en-US" sz="1800" dirty="0" err="1">
                <a:solidFill>
                  <a:srgbClr val="FF0000"/>
                </a:solidFill>
              </a:rPr>
              <a:t>đốc</a:t>
            </a:r>
            <a:r>
              <a:rPr lang="en-US" sz="1800" dirty="0">
                <a:solidFill>
                  <a:srgbClr val="FF0000"/>
                </a:solidFill>
              </a:rPr>
              <a:t> NHNN ban </a:t>
            </a:r>
            <a:r>
              <a:rPr lang="en-US" sz="1800" dirty="0" err="1">
                <a:solidFill>
                  <a:srgbClr val="FF0000"/>
                </a:solidFill>
              </a:rPr>
              <a:t>hành</a:t>
            </a:r>
            <a:r>
              <a:rPr lang="en-US" sz="1800" dirty="0"/>
              <a:t> </a:t>
            </a:r>
          </a:p>
          <a:p>
            <a:pPr>
              <a:lnSpc>
                <a:spcPct val="80000"/>
              </a:lnSpc>
              <a:buFont typeface="Wingdings" pitchFamily="2" charset="2"/>
              <a:buNone/>
            </a:pPr>
            <a:r>
              <a:rPr lang="en-US" sz="1800" dirty="0"/>
              <a:t>     (</a:t>
            </a:r>
            <a:r>
              <a:rPr lang="en-US" sz="1800" dirty="0" err="1"/>
              <a:t>có</a:t>
            </a:r>
            <a:r>
              <a:rPr lang="en-US" sz="1800" dirty="0"/>
              <a:t> </a:t>
            </a:r>
            <a:r>
              <a:rPr lang="en-US" sz="1800" dirty="0" err="1"/>
              <a:t>chấp</a:t>
            </a:r>
            <a:r>
              <a:rPr lang="en-US" sz="1800" dirty="0"/>
              <a:t> </a:t>
            </a:r>
            <a:r>
              <a:rPr lang="en-US" sz="1800" dirty="0" err="1"/>
              <a:t>thuận</a:t>
            </a:r>
            <a:r>
              <a:rPr lang="en-US" sz="1800" dirty="0"/>
              <a:t> </a:t>
            </a:r>
            <a:r>
              <a:rPr lang="en-US" sz="1800" dirty="0" err="1"/>
              <a:t>của</a:t>
            </a:r>
            <a:r>
              <a:rPr lang="en-US" sz="1800" dirty="0"/>
              <a:t> BTC </a:t>
            </a:r>
            <a:r>
              <a:rPr lang="en-US" sz="1800" dirty="0" err="1"/>
              <a:t>và</a:t>
            </a:r>
            <a:r>
              <a:rPr lang="en-US" sz="1800" dirty="0"/>
              <a:t> </a:t>
            </a:r>
            <a:r>
              <a:rPr lang="en-US" sz="1800" dirty="0" err="1"/>
              <a:t>đã</a:t>
            </a:r>
            <a:r>
              <a:rPr lang="en-US" sz="1800" dirty="0"/>
              <a:t> </a:t>
            </a:r>
            <a:r>
              <a:rPr lang="en-US" sz="1800" dirty="0" err="1"/>
              <a:t>vận</a:t>
            </a:r>
            <a:r>
              <a:rPr lang="en-US" sz="1800" dirty="0"/>
              <a:t> </a:t>
            </a:r>
            <a:r>
              <a:rPr lang="en-US" sz="1800" dirty="0" err="1"/>
              <a:t>dụng</a:t>
            </a:r>
            <a:r>
              <a:rPr lang="en-US" sz="1800" dirty="0"/>
              <a:t> </a:t>
            </a:r>
            <a:r>
              <a:rPr lang="en-US" sz="1800" dirty="0" err="1"/>
              <a:t>một</a:t>
            </a:r>
            <a:r>
              <a:rPr lang="en-US" sz="1800" dirty="0"/>
              <a:t> </a:t>
            </a:r>
            <a:r>
              <a:rPr lang="en-US" sz="1800" dirty="0" err="1"/>
              <a:t>số</a:t>
            </a:r>
            <a:r>
              <a:rPr lang="en-US" sz="1800" dirty="0"/>
              <a:t> </a:t>
            </a:r>
            <a:r>
              <a:rPr lang="en-US" sz="1800" dirty="0" err="1"/>
              <a:t>nội</a:t>
            </a:r>
            <a:r>
              <a:rPr lang="en-US" sz="1800" dirty="0"/>
              <a:t> dung </a:t>
            </a:r>
            <a:r>
              <a:rPr lang="en-US" sz="1800" dirty="0" err="1"/>
              <a:t>của</a:t>
            </a:r>
            <a:r>
              <a:rPr lang="en-US" sz="1800" dirty="0"/>
              <a:t> IAS) :</a:t>
            </a:r>
          </a:p>
          <a:p>
            <a:pPr>
              <a:lnSpc>
                <a:spcPct val="80000"/>
              </a:lnSpc>
              <a:buFont typeface="Wingdings" pitchFamily="2" charset="2"/>
              <a:buNone/>
            </a:pPr>
            <a:r>
              <a:rPr lang="en-US" sz="1800" dirty="0"/>
              <a:t>	-    </a:t>
            </a:r>
            <a:r>
              <a:rPr lang="en-US" sz="1800" i="1" dirty="0" err="1"/>
              <a:t>Hệ</a:t>
            </a:r>
            <a:r>
              <a:rPr lang="en-US" sz="1800" i="1" dirty="0"/>
              <a:t> </a:t>
            </a:r>
            <a:r>
              <a:rPr lang="en-US" sz="1800" i="1" dirty="0" err="1"/>
              <a:t>thống</a:t>
            </a:r>
            <a:r>
              <a:rPr lang="en-US" sz="1800" i="1" dirty="0"/>
              <a:t> </a:t>
            </a:r>
            <a:r>
              <a:rPr lang="en-US" sz="1800" i="1" dirty="0" err="1"/>
              <a:t>tài</a:t>
            </a:r>
            <a:r>
              <a:rPr lang="en-US" sz="1800" i="1" dirty="0"/>
              <a:t> </a:t>
            </a:r>
            <a:r>
              <a:rPr lang="en-US" sz="1800" i="1" dirty="0" err="1"/>
              <a:t>khoản</a:t>
            </a:r>
            <a:r>
              <a:rPr lang="en-US" sz="1800" i="1" dirty="0"/>
              <a:t> </a:t>
            </a:r>
            <a:r>
              <a:rPr lang="en-US" sz="1800" i="1" dirty="0" err="1"/>
              <a:t>kế</a:t>
            </a:r>
            <a:r>
              <a:rPr lang="en-US" sz="1800" i="1" dirty="0"/>
              <a:t> </a:t>
            </a:r>
            <a:r>
              <a:rPr lang="en-US" sz="1800" i="1" dirty="0" err="1"/>
              <a:t>toán</a:t>
            </a:r>
            <a:r>
              <a:rPr lang="en-US" sz="1800" i="1" dirty="0"/>
              <a:t> NHNN/</a:t>
            </a:r>
            <a:r>
              <a:rPr lang="en-US" sz="1800" i="1" dirty="0" err="1"/>
              <a:t>các</a:t>
            </a:r>
            <a:r>
              <a:rPr lang="en-US" sz="1800" i="1" dirty="0"/>
              <a:t> TCTD;</a:t>
            </a:r>
          </a:p>
          <a:p>
            <a:pPr>
              <a:lnSpc>
                <a:spcPct val="80000"/>
              </a:lnSpc>
              <a:buFontTx/>
              <a:buNone/>
            </a:pPr>
            <a:r>
              <a:rPr lang="en-US" sz="1800" i="1" dirty="0"/>
              <a:t>	-   </a:t>
            </a:r>
            <a:r>
              <a:rPr lang="en-US" sz="1800" i="1" dirty="0" err="1"/>
              <a:t>Chế</a:t>
            </a:r>
            <a:r>
              <a:rPr lang="en-US" sz="1800" i="1" dirty="0"/>
              <a:t> </a:t>
            </a:r>
            <a:r>
              <a:rPr lang="en-US" sz="1800" i="1" dirty="0" err="1"/>
              <a:t>độ</a:t>
            </a:r>
            <a:r>
              <a:rPr lang="en-US" sz="1800" i="1" dirty="0"/>
              <a:t> </a:t>
            </a:r>
            <a:r>
              <a:rPr lang="en-US" sz="1800" i="1" dirty="0" err="1"/>
              <a:t>chứng</a:t>
            </a:r>
            <a:r>
              <a:rPr lang="en-US" sz="1800" i="1" dirty="0"/>
              <a:t> </a:t>
            </a:r>
            <a:r>
              <a:rPr lang="en-US" sz="1800" i="1" dirty="0" err="1"/>
              <a:t>từ</a:t>
            </a:r>
            <a:endParaRPr lang="en-US" sz="1800" i="1" dirty="0"/>
          </a:p>
          <a:p>
            <a:pPr>
              <a:lnSpc>
                <a:spcPct val="80000"/>
              </a:lnSpc>
              <a:buFontTx/>
              <a:buNone/>
            </a:pPr>
            <a:r>
              <a:rPr lang="en-US" sz="1800" i="1" dirty="0"/>
              <a:t>	-    </a:t>
            </a:r>
            <a:r>
              <a:rPr lang="en-US" sz="1800" i="1" dirty="0" err="1"/>
              <a:t>Quy</a:t>
            </a:r>
            <a:r>
              <a:rPr lang="en-US" sz="1800" i="1" dirty="0"/>
              <a:t> </a:t>
            </a:r>
            <a:r>
              <a:rPr lang="en-US" sz="1800" i="1" dirty="0" err="1"/>
              <a:t>chế</a:t>
            </a:r>
            <a:r>
              <a:rPr lang="en-US" sz="1800" i="1" dirty="0"/>
              <a:t> </a:t>
            </a:r>
            <a:r>
              <a:rPr lang="en-US" sz="1800" i="1" dirty="0" err="1"/>
              <a:t>giao</a:t>
            </a:r>
            <a:r>
              <a:rPr lang="en-US" sz="1800" i="1" dirty="0"/>
              <a:t> </a:t>
            </a:r>
            <a:r>
              <a:rPr lang="en-US" sz="1800" i="1" dirty="0" err="1"/>
              <a:t>dịch</a:t>
            </a:r>
            <a:r>
              <a:rPr lang="en-US" sz="1800" i="1" dirty="0"/>
              <a:t> </a:t>
            </a:r>
            <a:r>
              <a:rPr lang="en-US" sz="1800" i="1" dirty="0" err="1"/>
              <a:t>một</a:t>
            </a:r>
            <a:r>
              <a:rPr lang="en-US" sz="1800" i="1" dirty="0"/>
              <a:t> </a:t>
            </a:r>
            <a:r>
              <a:rPr lang="en-US" sz="1800" i="1" dirty="0" err="1"/>
              <a:t>cửa</a:t>
            </a:r>
            <a:r>
              <a:rPr lang="en-US" sz="1800" i="1" dirty="0"/>
              <a:t>;</a:t>
            </a:r>
          </a:p>
          <a:p>
            <a:pPr>
              <a:lnSpc>
                <a:spcPct val="80000"/>
              </a:lnSpc>
              <a:buFontTx/>
              <a:buNone/>
            </a:pPr>
            <a:r>
              <a:rPr lang="en-US" sz="1800" i="1" dirty="0"/>
              <a:t>	-    </a:t>
            </a:r>
            <a:r>
              <a:rPr lang="en-US" sz="1800" i="1" dirty="0" err="1"/>
              <a:t>Quy</a:t>
            </a:r>
            <a:r>
              <a:rPr lang="en-US" sz="1800" i="1" dirty="0"/>
              <a:t> </a:t>
            </a:r>
            <a:r>
              <a:rPr lang="en-US" sz="1800" i="1" dirty="0" err="1"/>
              <a:t>trình</a:t>
            </a:r>
            <a:r>
              <a:rPr lang="en-US" sz="1800" i="1" dirty="0"/>
              <a:t> </a:t>
            </a:r>
            <a:r>
              <a:rPr lang="en-US" sz="1800" i="1" dirty="0" err="1"/>
              <a:t>kế</a:t>
            </a:r>
            <a:r>
              <a:rPr lang="en-US" sz="1800" i="1" dirty="0"/>
              <a:t> </a:t>
            </a:r>
            <a:r>
              <a:rPr lang="en-US" sz="1800" i="1" dirty="0" err="1"/>
              <a:t>toán</a:t>
            </a:r>
            <a:r>
              <a:rPr lang="en-US" sz="1800" i="1" dirty="0"/>
              <a:t> </a:t>
            </a:r>
            <a:r>
              <a:rPr lang="en-US" sz="1800" i="1" dirty="0" err="1"/>
              <a:t>máy</a:t>
            </a:r>
            <a:r>
              <a:rPr lang="en-US" sz="1800" i="1" dirty="0"/>
              <a:t>;</a:t>
            </a:r>
          </a:p>
          <a:p>
            <a:pPr>
              <a:lnSpc>
                <a:spcPct val="80000"/>
              </a:lnSpc>
              <a:buFontTx/>
              <a:buNone/>
            </a:pPr>
            <a:r>
              <a:rPr lang="en-US" sz="1800" i="1" dirty="0"/>
              <a:t>	-    </a:t>
            </a:r>
            <a:r>
              <a:rPr lang="en-US" sz="1800" i="1" dirty="0" err="1"/>
              <a:t>Chế</a:t>
            </a:r>
            <a:r>
              <a:rPr lang="en-US" sz="1800" i="1" dirty="0"/>
              <a:t> </a:t>
            </a:r>
            <a:r>
              <a:rPr lang="en-US" sz="1800" i="1" dirty="0" err="1"/>
              <a:t>độ</a:t>
            </a:r>
            <a:r>
              <a:rPr lang="en-US" sz="1800" i="1" dirty="0"/>
              <a:t> </a:t>
            </a:r>
            <a:r>
              <a:rPr lang="en-US" sz="1800" i="1" dirty="0" err="1"/>
              <a:t>báo</a:t>
            </a:r>
            <a:r>
              <a:rPr lang="en-US" sz="1800" i="1" dirty="0"/>
              <a:t> </a:t>
            </a:r>
            <a:r>
              <a:rPr lang="en-US" sz="1800" i="1" dirty="0" err="1"/>
              <a:t>cáo</a:t>
            </a:r>
            <a:r>
              <a:rPr lang="en-US" sz="1800" i="1" dirty="0"/>
              <a:t> </a:t>
            </a:r>
            <a:r>
              <a:rPr lang="en-US" sz="1800" i="1" dirty="0" err="1"/>
              <a:t>tài</a:t>
            </a:r>
            <a:r>
              <a:rPr lang="en-US" sz="1800" i="1" dirty="0"/>
              <a:t> </a:t>
            </a:r>
            <a:r>
              <a:rPr lang="en-US" sz="1800" i="1" dirty="0" err="1"/>
              <a:t>chính</a:t>
            </a:r>
            <a:r>
              <a:rPr lang="en-US" sz="1800" i="1" dirty="0"/>
              <a:t> </a:t>
            </a:r>
          </a:p>
          <a:p>
            <a:pPr>
              <a:lnSpc>
                <a:spcPct val="80000"/>
              </a:lnSpc>
              <a:buFont typeface="Wingdings" pitchFamily="2" charset="2"/>
              <a:buNone/>
            </a:pPr>
            <a:r>
              <a:rPr lang="en-US" sz="1800" dirty="0" err="1"/>
              <a:t>Ngoài</a:t>
            </a:r>
            <a:r>
              <a:rPr lang="en-US" sz="1800" dirty="0"/>
              <a:t> </a:t>
            </a:r>
            <a:r>
              <a:rPr lang="en-US" sz="1800" dirty="0" err="1"/>
              <a:t>ra</a:t>
            </a:r>
            <a:r>
              <a:rPr lang="en-US" sz="1800" dirty="0"/>
              <a:t>: </a:t>
            </a:r>
            <a:r>
              <a:rPr lang="en-US" sz="1800" dirty="0" err="1"/>
              <a:t>Công</a:t>
            </a:r>
            <a:r>
              <a:rPr lang="en-US" sz="1800" dirty="0"/>
              <a:t> </a:t>
            </a:r>
            <a:r>
              <a:rPr lang="en-US" sz="1800" dirty="0" err="1"/>
              <a:t>văn</a:t>
            </a:r>
            <a:r>
              <a:rPr lang="en-US" sz="1800" dirty="0"/>
              <a:t> </a:t>
            </a:r>
            <a:r>
              <a:rPr lang="en-US" sz="1800" dirty="0" err="1"/>
              <a:t>hướng</a:t>
            </a:r>
            <a:r>
              <a:rPr lang="en-US" sz="1800" dirty="0"/>
              <a:t> </a:t>
            </a:r>
            <a:r>
              <a:rPr lang="en-US" sz="1800" dirty="0" err="1"/>
              <a:t>dẫn</a:t>
            </a:r>
            <a:r>
              <a:rPr lang="en-US" sz="1800" dirty="0"/>
              <a:t> </a:t>
            </a:r>
            <a:r>
              <a:rPr lang="en-US" sz="1800" dirty="0" err="1"/>
              <a:t>của</a:t>
            </a:r>
            <a:r>
              <a:rPr lang="en-US" sz="1800" dirty="0"/>
              <a:t> NHNN (</a:t>
            </a:r>
            <a:r>
              <a:rPr lang="en-US" sz="1800" dirty="0" err="1"/>
              <a:t>Vụ</a:t>
            </a:r>
            <a:r>
              <a:rPr lang="en-US" sz="1800" dirty="0"/>
              <a:t> TC-KT </a:t>
            </a:r>
            <a:r>
              <a:rPr lang="en-US" sz="1800" dirty="0" err="1"/>
              <a:t>ký</a:t>
            </a:r>
            <a:r>
              <a:rPr lang="en-US" sz="1800" dirty="0"/>
              <a:t> </a:t>
            </a:r>
            <a:r>
              <a:rPr lang="en-US" sz="1800" dirty="0" err="1"/>
              <a:t>thừa</a:t>
            </a:r>
            <a:r>
              <a:rPr lang="en-US" sz="1800" dirty="0"/>
              <a:t> </a:t>
            </a:r>
            <a:r>
              <a:rPr lang="en-US" sz="1800" dirty="0" err="1"/>
              <a:t>lệnh</a:t>
            </a:r>
            <a:r>
              <a:rPr lang="en-US" sz="1800" dirty="0"/>
              <a:t> </a:t>
            </a:r>
            <a:r>
              <a:rPr lang="en-US" sz="1800" dirty="0" err="1"/>
              <a:t>Thống</a:t>
            </a:r>
            <a:r>
              <a:rPr lang="en-US" sz="1800" dirty="0"/>
              <a:t> </a:t>
            </a:r>
            <a:r>
              <a:rPr lang="en-US" sz="1800" dirty="0" err="1"/>
              <a:t>đốc</a:t>
            </a:r>
            <a:r>
              <a:rPr lang="en-US" sz="1800" dirty="0"/>
              <a:t>)</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oundry">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oundry">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oundry">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413</TotalTime>
  <Words>6698</Words>
  <Application>Microsoft Office PowerPoint</Application>
  <PresentationFormat>On-screen Show (4:3)</PresentationFormat>
  <Paragraphs>893</Paragraphs>
  <Slides>70</Slides>
  <Notes>33</Notes>
  <HiddenSlides>0</HiddenSlides>
  <MMClips>0</MMClips>
  <ScaleCrop>false</ScaleCrop>
  <HeadingPairs>
    <vt:vector size="4" baseType="variant">
      <vt:variant>
        <vt:lpstr>Theme</vt:lpstr>
      </vt:variant>
      <vt:variant>
        <vt:i4>1</vt:i4>
      </vt:variant>
      <vt:variant>
        <vt:lpstr>Slide Titles</vt:lpstr>
      </vt:variant>
      <vt:variant>
        <vt:i4>70</vt:i4>
      </vt:variant>
    </vt:vector>
  </HeadingPairs>
  <TitlesOfParts>
    <vt:vector size="71" baseType="lpstr">
      <vt:lpstr>Foundry</vt:lpstr>
      <vt:lpstr>KẾ TOÁN NGÂN HÀNG</vt:lpstr>
      <vt:lpstr>Kết cấu học phần</vt:lpstr>
      <vt:lpstr>Chương I  Tổng quan về kế toán ngân hàng</vt:lpstr>
      <vt:lpstr>1. Đối tượng, đặc điểm, nhiệm vụ của kế toán ngân hàng</vt:lpstr>
      <vt:lpstr>Các hoạt động cơ bản của các ngân hàng</vt:lpstr>
      <vt:lpstr>Các hoạt động cơ bản của các ngân hàng</vt:lpstr>
      <vt:lpstr>Khái niệm kế toán ngân hàng</vt:lpstr>
      <vt:lpstr>Khái niệm kế toán ngân hàng</vt:lpstr>
      <vt:lpstr>Phân biệt kế toán quản trị và  kế toán tài chính</vt:lpstr>
      <vt:lpstr>Đối tượng của kế toán ngân hàng</vt:lpstr>
      <vt:lpstr>Slide 11</vt:lpstr>
      <vt:lpstr>Slide 12</vt:lpstr>
      <vt:lpstr>Đặc điểm tài sản – nguồn vốn  của Ngân hàng thương mại</vt:lpstr>
      <vt:lpstr>Các rủi ro đặc thù trong hoạt động kinh doanh của TCTD/ NHTM</vt:lpstr>
      <vt:lpstr>Đặc điểm của kế toán ngân hàng</vt:lpstr>
      <vt:lpstr>Đặc điểm của kế toán ngân hàng</vt:lpstr>
      <vt:lpstr>Đặc điểm của kế toán ngân hàng</vt:lpstr>
      <vt:lpstr>Nhiệm vụ của kế toán ngân hàng</vt:lpstr>
      <vt:lpstr>2. Các nguyên tắc và yêu cầu  kế toán cơ bản</vt:lpstr>
      <vt:lpstr>2. Các nguyên tắc và yêu cầu  kế toán cơ bản</vt:lpstr>
      <vt:lpstr>3. Tài khoản và  hệ thống tài khoản ngân hàng </vt:lpstr>
      <vt:lpstr>Phân loại tài khoản  kế toán ngân hàng</vt:lpstr>
      <vt:lpstr>Phân loại tài khoản  kế toán ngân hàng</vt:lpstr>
      <vt:lpstr>Phân loại tài khoản  kế toán ngân hàng</vt:lpstr>
      <vt:lpstr> Hệ thống tài khoản ngân hàng </vt:lpstr>
      <vt:lpstr>Căn cứ xây dựng hệ thống tài khoản ngân hàng</vt:lpstr>
      <vt:lpstr>Nội dung hệ thống  tài khoản kế toán ngân hàng</vt:lpstr>
      <vt:lpstr>Nội dung hệ thống  tài khoản kế toán ngân hàng</vt:lpstr>
      <vt:lpstr>Các loại trong hệ thống TK của NHNN và TCTD</vt:lpstr>
      <vt:lpstr>Nội dung hệ thống  tài khoản kế toán ngân hàng</vt:lpstr>
      <vt:lpstr>Nội dung hệ thống  tài khoản kế toán ngân hàng</vt:lpstr>
      <vt:lpstr>Ký hiệu mã nghiệp vụ</vt:lpstr>
      <vt:lpstr>4. Tổ chức công tác  kế toán ngân hàng</vt:lpstr>
      <vt:lpstr>4. Tổ chức công tác  kế toán ngân hàng</vt:lpstr>
      <vt:lpstr>4. Tổ chức công tác  kế toán ngân hàng</vt:lpstr>
      <vt:lpstr>Hình thức kế toán thường được áp dụng tại các NHTM </vt:lpstr>
      <vt:lpstr>Mô hình kế toán áp dụng hình thức tổ chức công tác kế toán tập trung</vt:lpstr>
      <vt:lpstr>Mô hình kế toán áp dụng hình thức tổ chức công tác kế toán phân tán</vt:lpstr>
      <vt:lpstr>Mô hình kế toán áp dụng hình thức tổ chức công tác kế toán vừa phân tán vừa tập trung</vt:lpstr>
      <vt:lpstr> Tổ chức công tác kế toán tại NHTM</vt:lpstr>
      <vt:lpstr> Cơ sở và điều kiện vận dụng</vt:lpstr>
      <vt:lpstr>Hình thức kế toán áp dụng trong điều kiện công nghệ kế toán ngân hàng ở trình độ thấp </vt:lpstr>
      <vt:lpstr>Hình thức kế toán ngân hàng trong điều kiện công nghệ hiện đại </vt:lpstr>
      <vt:lpstr>Các phân hệ trong mô hình hiện đại (...)</vt:lpstr>
      <vt:lpstr>Kế toán chi tiết</vt:lpstr>
      <vt:lpstr>Kế toán chi tiết Khái niệm, nhiệm vụ</vt:lpstr>
      <vt:lpstr>Kế toán chi tiết Hình thức của kế toán chi tiết</vt:lpstr>
      <vt:lpstr>Kế toán tổng hợp</vt:lpstr>
      <vt:lpstr>Kế toán tổng hợp Khái niêm, Nhiệm vụ</vt:lpstr>
      <vt:lpstr>Các hình thức của kế toán tổng hợp a. Tập nhật ký chứng từ</vt:lpstr>
      <vt:lpstr>Các hình thức của kế toán tổng hợp b. Bảng kết hợp tài khoản</vt:lpstr>
      <vt:lpstr>Các hình thức của kế toán tổng hợp c. Sổ cái (sổ kế toán tổng hợp)</vt:lpstr>
      <vt:lpstr>Các hình thức của kế toán tổng hợp  d. Bảng cân đối tài khoản</vt:lpstr>
      <vt:lpstr>Hệ thống báo cáo tài chính</vt:lpstr>
      <vt:lpstr>Quy trình kế toán chi tiết, kế toán tổng hợp trong điều kiện hiện đại hoá ngân hàng </vt:lpstr>
      <vt:lpstr>Yêu cầu của quy trình</vt:lpstr>
      <vt:lpstr>Sơ đồ nội dung quy trình</vt:lpstr>
      <vt:lpstr>Quy trình xử lý nghiệp vụ</vt:lpstr>
      <vt:lpstr>Đối chiếu giữa chứng từ với sổ kế toán, báo cáo kế toán a. Đối chiếu tại kế toán chi tiết </vt:lpstr>
      <vt:lpstr>Đối chiếu giữa chứng từ với sổ kế toán, báo cáo kế toán b. Đối chiếu tại kế toán  tổng hợp tại khu vực Back End:</vt:lpstr>
      <vt:lpstr>Tổ chức bộ máy kế toán tại chi nhánh ngân hàng (tại đơn vị kế toán cơ sở: phòng kế toán) </vt:lpstr>
      <vt:lpstr>Tổ chức khoa học lao động kế toán</vt:lpstr>
      <vt:lpstr>Mô hình giao dịch “nhiều cửa”</vt:lpstr>
      <vt:lpstr>Mô hình giao dịch “nhiều cửa”</vt:lpstr>
      <vt:lpstr>Mô hình giao dịch “một cửa” </vt:lpstr>
      <vt:lpstr>Mô hình giao dịch “một cửa” </vt:lpstr>
      <vt:lpstr>Slide 67</vt:lpstr>
      <vt:lpstr>Slide 68</vt:lpstr>
      <vt:lpstr>Sơ đồ Quy trình hạch kế toán ngân hàng:</vt:lpstr>
      <vt:lpstr>Cơ sở pháp lý của kế toán NH</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I  Tổng quan về kế toán ngân hàng</dc:title>
  <dc:creator>Hong Nguyen</dc:creator>
  <cp:lastModifiedBy>proap</cp:lastModifiedBy>
  <cp:revision>48</cp:revision>
  <dcterms:created xsi:type="dcterms:W3CDTF">2006-08-16T00:00:00Z</dcterms:created>
  <dcterms:modified xsi:type="dcterms:W3CDTF">2011-08-11T03:55:36Z</dcterms:modified>
</cp:coreProperties>
</file>