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59" r:id="rId15"/>
    <p:sldId id="260" r:id="rId16"/>
    <p:sldId id="261" r:id="rId17"/>
    <p:sldId id="262" r:id="rId18"/>
    <p:sldId id="26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815"/>
    <a:srgbClr val="C2C2C2"/>
    <a:srgbClr val="C5C5C5"/>
    <a:srgbClr val="C8C8C8"/>
    <a:srgbClr val="C7C7C7"/>
    <a:srgbClr val="A4CA93"/>
    <a:srgbClr val="38A8C8"/>
    <a:srgbClr val="19A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5" autoAdjust="0"/>
    <p:restoredTop sz="94660"/>
  </p:normalViewPr>
  <p:slideViewPr>
    <p:cSldViewPr snapToGrid="0">
      <p:cViewPr varScale="1">
        <p:scale>
          <a:sx n="63" d="100"/>
          <a:sy n="63" d="100"/>
        </p:scale>
        <p:origin x="90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AC285-CF66-4D51-938A-7AC35BD831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7B050696-EE91-455C-A7C0-2E3C6E8FDE33}">
      <dgm:prSet/>
      <dgm:spPr/>
      <dgm:t>
        <a:bodyPr/>
        <a:lstStyle/>
        <a:p>
          <a:r>
            <a:rPr lang="en-US"/>
            <a:t>THÀNH PHẦN HÓA HỌC VÀ CÁC CHẤT TRONG ĐẤT</a:t>
          </a:r>
        </a:p>
      </dgm:t>
    </dgm:pt>
    <dgm:pt modelId="{AB582258-FA8C-49B2-8114-4BBB1929A597}" type="parTrans" cxnId="{F3131356-516F-4B50-A44A-9CB96124B43E}">
      <dgm:prSet/>
      <dgm:spPr/>
      <dgm:t>
        <a:bodyPr/>
        <a:lstStyle/>
        <a:p>
          <a:endParaRPr lang="en-US"/>
        </a:p>
      </dgm:t>
    </dgm:pt>
    <dgm:pt modelId="{BF4876E0-4FEF-48B6-9A19-82A20FCF1577}" type="sibTrans" cxnId="{F3131356-516F-4B50-A44A-9CB96124B43E}">
      <dgm:prSet/>
      <dgm:spPr/>
      <dgm:t>
        <a:bodyPr/>
        <a:lstStyle/>
        <a:p>
          <a:endParaRPr lang="en-US"/>
        </a:p>
      </dgm:t>
    </dgm:pt>
    <dgm:pt modelId="{B37B008F-E77A-43F0-B049-700119B36072}">
      <dgm:prSet/>
      <dgm:spPr/>
      <dgm:t>
        <a:bodyPr/>
        <a:lstStyle/>
        <a:p>
          <a:r>
            <a:rPr lang="en-US"/>
            <a:t>PHẢN ỨNG CỦA ĐẤT</a:t>
          </a:r>
        </a:p>
      </dgm:t>
    </dgm:pt>
    <dgm:pt modelId="{17440480-7DC8-4258-8D66-97C6250E71AE}" type="parTrans" cxnId="{9EE6C0D9-EFC7-4971-BBC6-4485DE7620FA}">
      <dgm:prSet/>
      <dgm:spPr/>
      <dgm:t>
        <a:bodyPr/>
        <a:lstStyle/>
        <a:p>
          <a:endParaRPr lang="en-US"/>
        </a:p>
      </dgm:t>
    </dgm:pt>
    <dgm:pt modelId="{5C4C8E78-34D4-4480-BDEF-F4EB47AE3E9A}" type="sibTrans" cxnId="{9EE6C0D9-EFC7-4971-BBC6-4485DE7620FA}">
      <dgm:prSet/>
      <dgm:spPr/>
      <dgm:t>
        <a:bodyPr/>
        <a:lstStyle/>
        <a:p>
          <a:endParaRPr lang="en-US"/>
        </a:p>
      </dgm:t>
    </dgm:pt>
    <dgm:pt modelId="{3EEAB2AF-8F23-47E9-9922-78E3836DB698}">
      <dgm:prSet/>
      <dgm:spPr/>
      <dgm:t>
        <a:bodyPr/>
        <a:lstStyle/>
        <a:p>
          <a:r>
            <a:rPr lang="en-US"/>
            <a:t>Ý NGHĨA NGHIÊN CỨU</a:t>
          </a:r>
        </a:p>
      </dgm:t>
    </dgm:pt>
    <dgm:pt modelId="{943B0B41-99A4-45AF-A7BF-F6A0725CD5EE}" type="parTrans" cxnId="{9CD24406-CAB7-4588-BCA0-6C56089AA68C}">
      <dgm:prSet/>
      <dgm:spPr/>
      <dgm:t>
        <a:bodyPr/>
        <a:lstStyle/>
        <a:p>
          <a:endParaRPr lang="en-US"/>
        </a:p>
      </dgm:t>
    </dgm:pt>
    <dgm:pt modelId="{6EE98BAD-3F06-466B-B3FC-E400304218F5}" type="sibTrans" cxnId="{9CD24406-CAB7-4588-BCA0-6C56089AA68C}">
      <dgm:prSet/>
      <dgm:spPr/>
      <dgm:t>
        <a:bodyPr/>
        <a:lstStyle/>
        <a:p>
          <a:endParaRPr lang="en-US"/>
        </a:p>
      </dgm:t>
    </dgm:pt>
    <dgm:pt modelId="{B6964A68-27A3-4875-827F-7CA6B2072D84}" type="pres">
      <dgm:prSet presAssocID="{036AC285-CF66-4D51-938A-7AC35BD83149}" presName="linear" presStyleCnt="0">
        <dgm:presLayoutVars>
          <dgm:animLvl val="lvl"/>
          <dgm:resizeHandles val="exact"/>
        </dgm:presLayoutVars>
      </dgm:prSet>
      <dgm:spPr/>
    </dgm:pt>
    <dgm:pt modelId="{ADEF8438-F532-4964-A562-599EDC77388D}" type="pres">
      <dgm:prSet presAssocID="{7B050696-EE91-455C-A7C0-2E3C6E8FDE3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CA21804-81A8-480E-AC57-98BCB2053A64}" type="pres">
      <dgm:prSet presAssocID="{BF4876E0-4FEF-48B6-9A19-82A20FCF1577}" presName="spacer" presStyleCnt="0"/>
      <dgm:spPr/>
    </dgm:pt>
    <dgm:pt modelId="{FEF75987-807A-482A-8E4D-1050F479D89A}" type="pres">
      <dgm:prSet presAssocID="{B37B008F-E77A-43F0-B049-700119B3607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998B0B6-8B38-4747-9222-D42A0F274063}" type="pres">
      <dgm:prSet presAssocID="{5C4C8E78-34D4-4480-BDEF-F4EB47AE3E9A}" presName="spacer" presStyleCnt="0"/>
      <dgm:spPr/>
    </dgm:pt>
    <dgm:pt modelId="{FFBB1A96-ADE4-46FF-B92B-920A6CF54395}" type="pres">
      <dgm:prSet presAssocID="{3EEAB2AF-8F23-47E9-9922-78E3836DB69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9CD24406-CAB7-4588-BCA0-6C56089AA68C}" srcId="{036AC285-CF66-4D51-938A-7AC35BD83149}" destId="{3EEAB2AF-8F23-47E9-9922-78E3836DB698}" srcOrd="2" destOrd="0" parTransId="{943B0B41-99A4-45AF-A7BF-F6A0725CD5EE}" sibTransId="{6EE98BAD-3F06-466B-B3FC-E400304218F5}"/>
    <dgm:cxn modelId="{3DE0E964-4774-4F43-8A82-DD59BF04FF7A}" type="presOf" srcId="{7B050696-EE91-455C-A7C0-2E3C6E8FDE33}" destId="{ADEF8438-F532-4964-A562-599EDC77388D}" srcOrd="0" destOrd="0" presId="urn:microsoft.com/office/officeart/2005/8/layout/vList2"/>
    <dgm:cxn modelId="{F3131356-516F-4B50-A44A-9CB96124B43E}" srcId="{036AC285-CF66-4D51-938A-7AC35BD83149}" destId="{7B050696-EE91-455C-A7C0-2E3C6E8FDE33}" srcOrd="0" destOrd="0" parTransId="{AB582258-FA8C-49B2-8114-4BBB1929A597}" sibTransId="{BF4876E0-4FEF-48B6-9A19-82A20FCF1577}"/>
    <dgm:cxn modelId="{D1C3A885-1B6E-47D7-888D-441699C891F7}" type="presOf" srcId="{B37B008F-E77A-43F0-B049-700119B36072}" destId="{FEF75987-807A-482A-8E4D-1050F479D89A}" srcOrd="0" destOrd="0" presId="urn:microsoft.com/office/officeart/2005/8/layout/vList2"/>
    <dgm:cxn modelId="{DF1843B6-DAE2-4D10-8BC8-427C5CECAB88}" type="presOf" srcId="{3EEAB2AF-8F23-47E9-9922-78E3836DB698}" destId="{FFBB1A96-ADE4-46FF-B92B-920A6CF54395}" srcOrd="0" destOrd="0" presId="urn:microsoft.com/office/officeart/2005/8/layout/vList2"/>
    <dgm:cxn modelId="{9EE6C0D9-EFC7-4971-BBC6-4485DE7620FA}" srcId="{036AC285-CF66-4D51-938A-7AC35BD83149}" destId="{B37B008F-E77A-43F0-B049-700119B36072}" srcOrd="1" destOrd="0" parTransId="{17440480-7DC8-4258-8D66-97C6250E71AE}" sibTransId="{5C4C8E78-34D4-4480-BDEF-F4EB47AE3E9A}"/>
    <dgm:cxn modelId="{305455EE-B0F5-4E9B-9CA2-F72D3D8D96FB}" type="presOf" srcId="{036AC285-CF66-4D51-938A-7AC35BD83149}" destId="{B6964A68-27A3-4875-827F-7CA6B2072D84}" srcOrd="0" destOrd="0" presId="urn:microsoft.com/office/officeart/2005/8/layout/vList2"/>
    <dgm:cxn modelId="{443C2079-35F7-4412-9BCD-695C8715B98F}" type="presParOf" srcId="{B6964A68-27A3-4875-827F-7CA6B2072D84}" destId="{ADEF8438-F532-4964-A562-599EDC77388D}" srcOrd="0" destOrd="0" presId="urn:microsoft.com/office/officeart/2005/8/layout/vList2"/>
    <dgm:cxn modelId="{48ED7363-E140-4C4F-82DA-EBFB22276558}" type="presParOf" srcId="{B6964A68-27A3-4875-827F-7CA6B2072D84}" destId="{1CA21804-81A8-480E-AC57-98BCB2053A64}" srcOrd="1" destOrd="0" presId="urn:microsoft.com/office/officeart/2005/8/layout/vList2"/>
    <dgm:cxn modelId="{98E37234-EBA2-406C-AA5E-0A0EF16E0066}" type="presParOf" srcId="{B6964A68-27A3-4875-827F-7CA6B2072D84}" destId="{FEF75987-807A-482A-8E4D-1050F479D89A}" srcOrd="2" destOrd="0" presId="urn:microsoft.com/office/officeart/2005/8/layout/vList2"/>
    <dgm:cxn modelId="{5D9EDF5E-554C-4F40-8EFF-A9B11C6E90E4}" type="presParOf" srcId="{B6964A68-27A3-4875-827F-7CA6B2072D84}" destId="{9998B0B6-8B38-4747-9222-D42A0F274063}" srcOrd="3" destOrd="0" presId="urn:microsoft.com/office/officeart/2005/8/layout/vList2"/>
    <dgm:cxn modelId="{3E57B93A-7794-49FC-BE79-C610936A6B0A}" type="presParOf" srcId="{B6964A68-27A3-4875-827F-7CA6B2072D84}" destId="{FFBB1A96-ADE4-46FF-B92B-920A6CF5439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7C6B79-9DD0-43D3-9136-2F377A7A1944}" type="doc">
      <dgm:prSet loTypeId="urn:microsoft.com/office/officeart/2018/2/layout/IconVerticalSolidList" loCatId="icon" qsTypeId="urn:microsoft.com/office/officeart/2005/8/quickstyle/simple5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89257CE-A092-4F17-88E9-7947CA74741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200" b="1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THÀNH PHẦN VÔ C</a:t>
          </a:r>
          <a:r>
            <a:rPr lang="vi-VN" sz="3200" b="1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Ơ</a:t>
          </a:r>
          <a:endParaRPr lang="en-US" sz="3200" b="1" cap="none" spc="0" dirty="0">
            <a:ln w="13462">
              <a:prstDash val="solid"/>
            </a:ln>
            <a:effectLst>
              <a:outerShdw dist="38100" dir="2700000" algn="bl" rotWithShape="0">
                <a:schemeClr val="accent5"/>
              </a:outerShdw>
            </a:effectLst>
          </a:endParaRPr>
        </a:p>
      </dgm:t>
    </dgm:pt>
    <dgm:pt modelId="{9C5D5F5C-8636-4213-87A1-CE20C773C104}" type="parTrans" cxnId="{1CF26C5B-48EF-464C-A9B9-FBE75251CC38}">
      <dgm:prSet/>
      <dgm:spPr/>
      <dgm:t>
        <a:bodyPr/>
        <a:lstStyle/>
        <a:p>
          <a:endParaRPr lang="en-US"/>
        </a:p>
      </dgm:t>
    </dgm:pt>
    <dgm:pt modelId="{A966B6E1-4E7E-47F1-86A6-5FCEF6B84B78}" type="sibTrans" cxnId="{1CF26C5B-48EF-464C-A9B9-FBE75251CC38}">
      <dgm:prSet/>
      <dgm:spPr/>
      <dgm:t>
        <a:bodyPr/>
        <a:lstStyle/>
        <a:p>
          <a:endParaRPr lang="en-US"/>
        </a:p>
      </dgm:t>
    </dgm:pt>
    <dgm:pt modelId="{893AA52C-80BF-460F-B318-8CCA73F24E8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200" b="1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THÀNH PHẦN HỮU C</a:t>
          </a:r>
          <a:r>
            <a:rPr lang="vi-VN" sz="3200" b="1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Ơ</a:t>
          </a:r>
          <a:endParaRPr lang="en-US" sz="3200" b="1" cap="none" spc="0" dirty="0">
            <a:ln w="13462">
              <a:prstDash val="solid"/>
            </a:ln>
            <a:effectLst>
              <a:outerShdw dist="38100" dir="2700000" algn="bl" rotWithShape="0">
                <a:schemeClr val="accent5"/>
              </a:outerShdw>
            </a:effectLst>
          </a:endParaRPr>
        </a:p>
      </dgm:t>
    </dgm:pt>
    <dgm:pt modelId="{8879DF75-0C13-4A3F-B66E-E7E9DB1C2472}" type="parTrans" cxnId="{B5C3B72D-F265-4255-A2A5-0D785384E82D}">
      <dgm:prSet/>
      <dgm:spPr/>
      <dgm:t>
        <a:bodyPr/>
        <a:lstStyle/>
        <a:p>
          <a:endParaRPr lang="en-US"/>
        </a:p>
      </dgm:t>
    </dgm:pt>
    <dgm:pt modelId="{7C756900-835D-4D48-9D81-53BF029FD274}" type="sibTrans" cxnId="{B5C3B72D-F265-4255-A2A5-0D785384E82D}">
      <dgm:prSet/>
      <dgm:spPr/>
      <dgm:t>
        <a:bodyPr/>
        <a:lstStyle/>
        <a:p>
          <a:endParaRPr lang="en-US"/>
        </a:p>
      </dgm:t>
    </dgm:pt>
    <dgm:pt modelId="{46B6D148-71FC-415F-BF02-652A288A8B6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200" b="1" cap="none" spc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DỊCH ĐẤT</a:t>
          </a:r>
          <a:endParaRPr lang="en-US" sz="3200" b="1" cap="none" spc="0" dirty="0">
            <a:ln w="13462">
              <a:prstDash val="solid"/>
            </a:ln>
            <a:effectLst>
              <a:outerShdw dist="38100" dir="2700000" algn="bl" rotWithShape="0">
                <a:schemeClr val="accent5"/>
              </a:outerShdw>
            </a:effectLst>
          </a:endParaRPr>
        </a:p>
      </dgm:t>
    </dgm:pt>
    <dgm:pt modelId="{1594AF8A-162B-4F3F-833A-63BFE5A123AE}" type="parTrans" cxnId="{EFD4A256-098C-40E0-B611-E1A644834694}">
      <dgm:prSet/>
      <dgm:spPr/>
      <dgm:t>
        <a:bodyPr/>
        <a:lstStyle/>
        <a:p>
          <a:endParaRPr lang="en-US"/>
        </a:p>
      </dgm:t>
    </dgm:pt>
    <dgm:pt modelId="{5D9C10EC-388F-4C58-A985-A9DD14A3E1AD}" type="sibTrans" cxnId="{EFD4A256-098C-40E0-B611-E1A644834694}">
      <dgm:prSet/>
      <dgm:spPr/>
      <dgm:t>
        <a:bodyPr/>
        <a:lstStyle/>
        <a:p>
          <a:endParaRPr lang="en-US"/>
        </a:p>
      </dgm:t>
    </dgm:pt>
    <dgm:pt modelId="{37545E20-9856-459E-8C99-58B1151749BD}" type="pres">
      <dgm:prSet presAssocID="{8B7C6B79-9DD0-43D3-9136-2F377A7A1944}" presName="root" presStyleCnt="0">
        <dgm:presLayoutVars>
          <dgm:dir/>
          <dgm:resizeHandles val="exact"/>
        </dgm:presLayoutVars>
      </dgm:prSet>
      <dgm:spPr/>
    </dgm:pt>
    <dgm:pt modelId="{1C86A000-00CE-4E53-83FE-925D7C810B88}" type="pres">
      <dgm:prSet presAssocID="{B89257CE-A092-4F17-88E9-7947CA747414}" presName="compNode" presStyleCnt="0"/>
      <dgm:spPr/>
    </dgm:pt>
    <dgm:pt modelId="{EB2E93BB-CA9F-41E6-8AC1-1CAF2D6BF9B3}" type="pres">
      <dgm:prSet presAssocID="{B89257CE-A092-4F17-88E9-7947CA747414}" presName="bgRect" presStyleLbl="bgShp" presStyleIdx="0" presStyleCnt="3"/>
      <dgm:spPr/>
    </dgm:pt>
    <dgm:pt modelId="{18561143-E21E-49FA-BC51-EE996DA2AE14}" type="pres">
      <dgm:prSet presAssocID="{B89257CE-A092-4F17-88E9-7947CA74741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guyên tử"/>
        </a:ext>
      </dgm:extLst>
    </dgm:pt>
    <dgm:pt modelId="{12F9B18B-3BE3-44E4-924F-B3CD3BB7D09B}" type="pres">
      <dgm:prSet presAssocID="{B89257CE-A092-4F17-88E9-7947CA747414}" presName="spaceRect" presStyleCnt="0"/>
      <dgm:spPr/>
    </dgm:pt>
    <dgm:pt modelId="{E896A415-211C-4BAB-A359-2BD6DA2FE1ED}" type="pres">
      <dgm:prSet presAssocID="{B89257CE-A092-4F17-88E9-7947CA747414}" presName="parTx" presStyleLbl="revTx" presStyleIdx="0" presStyleCnt="3">
        <dgm:presLayoutVars>
          <dgm:chMax val="0"/>
          <dgm:chPref val="0"/>
        </dgm:presLayoutVars>
      </dgm:prSet>
      <dgm:spPr/>
    </dgm:pt>
    <dgm:pt modelId="{298EFE5B-6D30-4437-80B4-A6DF270AA182}" type="pres">
      <dgm:prSet presAssocID="{A966B6E1-4E7E-47F1-86A6-5FCEF6B84B78}" presName="sibTrans" presStyleCnt="0"/>
      <dgm:spPr/>
    </dgm:pt>
    <dgm:pt modelId="{A807E29A-67BF-4869-BF53-918862216740}" type="pres">
      <dgm:prSet presAssocID="{893AA52C-80BF-460F-B318-8CCA73F24E84}" presName="compNode" presStyleCnt="0"/>
      <dgm:spPr/>
    </dgm:pt>
    <dgm:pt modelId="{1C8BD2F8-457A-4D83-8D87-BA74F35EC8A5}" type="pres">
      <dgm:prSet presAssocID="{893AA52C-80BF-460F-B318-8CCA73F24E84}" presName="bgRect" presStyleLbl="bgShp" presStyleIdx="1" presStyleCnt="3"/>
      <dgm:spPr/>
    </dgm:pt>
    <dgm:pt modelId="{28ECC51E-5827-4A5E-AEEF-DCD7FFE615C2}" type="pres">
      <dgm:prSet presAssocID="{893AA52C-80BF-460F-B318-8CCA73F24E8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ì ống"/>
        </a:ext>
      </dgm:extLst>
    </dgm:pt>
    <dgm:pt modelId="{3D180FC9-253A-4EBD-B534-F2AC16B6C1F1}" type="pres">
      <dgm:prSet presAssocID="{893AA52C-80BF-460F-B318-8CCA73F24E84}" presName="spaceRect" presStyleCnt="0"/>
      <dgm:spPr/>
    </dgm:pt>
    <dgm:pt modelId="{EBE910E1-1A9B-41B2-A5D3-0E1588CB4A21}" type="pres">
      <dgm:prSet presAssocID="{893AA52C-80BF-460F-B318-8CCA73F24E84}" presName="parTx" presStyleLbl="revTx" presStyleIdx="1" presStyleCnt="3">
        <dgm:presLayoutVars>
          <dgm:chMax val="0"/>
          <dgm:chPref val="0"/>
        </dgm:presLayoutVars>
      </dgm:prSet>
      <dgm:spPr/>
    </dgm:pt>
    <dgm:pt modelId="{48E842D8-3251-4445-8509-06F48B22C59B}" type="pres">
      <dgm:prSet presAssocID="{7C756900-835D-4D48-9D81-53BF029FD274}" presName="sibTrans" presStyleCnt="0"/>
      <dgm:spPr/>
    </dgm:pt>
    <dgm:pt modelId="{7F0D9C37-25FA-465F-8ACB-1A233E3B89B1}" type="pres">
      <dgm:prSet presAssocID="{46B6D148-71FC-415F-BF02-652A288A8B65}" presName="compNode" presStyleCnt="0"/>
      <dgm:spPr/>
    </dgm:pt>
    <dgm:pt modelId="{5CF2480C-127D-4679-B098-C75C730337EF}" type="pres">
      <dgm:prSet presAssocID="{46B6D148-71FC-415F-BF02-652A288A8B65}" presName="bgRect" presStyleLbl="bgShp" presStyleIdx="2" presStyleCnt="3"/>
      <dgm:spPr/>
    </dgm:pt>
    <dgm:pt modelId="{6B36344F-1DE2-4245-80B1-356BC798B96E}" type="pres">
      <dgm:prSet presAssocID="{46B6D148-71FC-415F-BF02-652A288A8B6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ình thót cổ"/>
        </a:ext>
      </dgm:extLst>
    </dgm:pt>
    <dgm:pt modelId="{B314914B-4FE6-4F16-9819-7DCA9F4F616C}" type="pres">
      <dgm:prSet presAssocID="{46B6D148-71FC-415F-BF02-652A288A8B65}" presName="spaceRect" presStyleCnt="0"/>
      <dgm:spPr/>
    </dgm:pt>
    <dgm:pt modelId="{682E2EAA-52DD-484D-A567-9E6DC1D27DC1}" type="pres">
      <dgm:prSet presAssocID="{46B6D148-71FC-415F-BF02-652A288A8B6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642A401-941D-42A9-B12C-89F7C4605DB5}" type="presOf" srcId="{46B6D148-71FC-415F-BF02-652A288A8B65}" destId="{682E2EAA-52DD-484D-A567-9E6DC1D27DC1}" srcOrd="0" destOrd="0" presId="urn:microsoft.com/office/officeart/2018/2/layout/IconVerticalSolidList"/>
    <dgm:cxn modelId="{B5C3B72D-F265-4255-A2A5-0D785384E82D}" srcId="{8B7C6B79-9DD0-43D3-9136-2F377A7A1944}" destId="{893AA52C-80BF-460F-B318-8CCA73F24E84}" srcOrd="1" destOrd="0" parTransId="{8879DF75-0C13-4A3F-B66E-E7E9DB1C2472}" sibTransId="{7C756900-835D-4D48-9D81-53BF029FD274}"/>
    <dgm:cxn modelId="{1CF26C5B-48EF-464C-A9B9-FBE75251CC38}" srcId="{8B7C6B79-9DD0-43D3-9136-2F377A7A1944}" destId="{B89257CE-A092-4F17-88E9-7947CA747414}" srcOrd="0" destOrd="0" parTransId="{9C5D5F5C-8636-4213-87A1-CE20C773C104}" sibTransId="{A966B6E1-4E7E-47F1-86A6-5FCEF6B84B78}"/>
    <dgm:cxn modelId="{954D1767-91BB-485C-A7BB-0DECCE819A67}" type="presOf" srcId="{8B7C6B79-9DD0-43D3-9136-2F377A7A1944}" destId="{37545E20-9856-459E-8C99-58B1151749BD}" srcOrd="0" destOrd="0" presId="urn:microsoft.com/office/officeart/2018/2/layout/IconVerticalSolidList"/>
    <dgm:cxn modelId="{EFD4A256-098C-40E0-B611-E1A644834694}" srcId="{8B7C6B79-9DD0-43D3-9136-2F377A7A1944}" destId="{46B6D148-71FC-415F-BF02-652A288A8B65}" srcOrd="2" destOrd="0" parTransId="{1594AF8A-162B-4F3F-833A-63BFE5A123AE}" sibTransId="{5D9C10EC-388F-4C58-A985-A9DD14A3E1AD}"/>
    <dgm:cxn modelId="{AF60C884-D3D2-4C77-91D6-2DEDC4ED09BF}" type="presOf" srcId="{B89257CE-A092-4F17-88E9-7947CA747414}" destId="{E896A415-211C-4BAB-A359-2BD6DA2FE1ED}" srcOrd="0" destOrd="0" presId="urn:microsoft.com/office/officeart/2018/2/layout/IconVerticalSolidList"/>
    <dgm:cxn modelId="{9F09EE8D-8C14-45B0-AE3A-66D4D1AE36E9}" type="presOf" srcId="{893AA52C-80BF-460F-B318-8CCA73F24E84}" destId="{EBE910E1-1A9B-41B2-A5D3-0E1588CB4A21}" srcOrd="0" destOrd="0" presId="urn:microsoft.com/office/officeart/2018/2/layout/IconVerticalSolidList"/>
    <dgm:cxn modelId="{4E784D98-19EE-43CA-9935-FFB618DBB419}" type="presParOf" srcId="{37545E20-9856-459E-8C99-58B1151749BD}" destId="{1C86A000-00CE-4E53-83FE-925D7C810B88}" srcOrd="0" destOrd="0" presId="urn:microsoft.com/office/officeart/2018/2/layout/IconVerticalSolidList"/>
    <dgm:cxn modelId="{EE527235-11ED-424F-9429-13DC1FB46E20}" type="presParOf" srcId="{1C86A000-00CE-4E53-83FE-925D7C810B88}" destId="{EB2E93BB-CA9F-41E6-8AC1-1CAF2D6BF9B3}" srcOrd="0" destOrd="0" presId="urn:microsoft.com/office/officeart/2018/2/layout/IconVerticalSolidList"/>
    <dgm:cxn modelId="{46C3E967-4022-45F9-AF0B-BD143016EB29}" type="presParOf" srcId="{1C86A000-00CE-4E53-83FE-925D7C810B88}" destId="{18561143-E21E-49FA-BC51-EE996DA2AE14}" srcOrd="1" destOrd="0" presId="urn:microsoft.com/office/officeart/2018/2/layout/IconVerticalSolidList"/>
    <dgm:cxn modelId="{6F24A411-BF85-4FA9-AE7A-68886D1DB293}" type="presParOf" srcId="{1C86A000-00CE-4E53-83FE-925D7C810B88}" destId="{12F9B18B-3BE3-44E4-924F-B3CD3BB7D09B}" srcOrd="2" destOrd="0" presId="urn:microsoft.com/office/officeart/2018/2/layout/IconVerticalSolidList"/>
    <dgm:cxn modelId="{8152CF3C-8BD6-4FFA-BC62-F14F785039FF}" type="presParOf" srcId="{1C86A000-00CE-4E53-83FE-925D7C810B88}" destId="{E896A415-211C-4BAB-A359-2BD6DA2FE1ED}" srcOrd="3" destOrd="0" presId="urn:microsoft.com/office/officeart/2018/2/layout/IconVerticalSolidList"/>
    <dgm:cxn modelId="{69FF3C1F-8867-4F6A-9006-6B995426C5DC}" type="presParOf" srcId="{37545E20-9856-459E-8C99-58B1151749BD}" destId="{298EFE5B-6D30-4437-80B4-A6DF270AA182}" srcOrd="1" destOrd="0" presId="urn:microsoft.com/office/officeart/2018/2/layout/IconVerticalSolidList"/>
    <dgm:cxn modelId="{9B9D969F-8AB3-4BBD-8EAD-2D5E759C9957}" type="presParOf" srcId="{37545E20-9856-459E-8C99-58B1151749BD}" destId="{A807E29A-67BF-4869-BF53-918862216740}" srcOrd="2" destOrd="0" presId="urn:microsoft.com/office/officeart/2018/2/layout/IconVerticalSolidList"/>
    <dgm:cxn modelId="{185A1379-16EB-4F75-93FE-47F027519D40}" type="presParOf" srcId="{A807E29A-67BF-4869-BF53-918862216740}" destId="{1C8BD2F8-457A-4D83-8D87-BA74F35EC8A5}" srcOrd="0" destOrd="0" presId="urn:microsoft.com/office/officeart/2018/2/layout/IconVerticalSolidList"/>
    <dgm:cxn modelId="{16C1639B-C2DE-47B6-A5A2-D4A8B2B7F731}" type="presParOf" srcId="{A807E29A-67BF-4869-BF53-918862216740}" destId="{28ECC51E-5827-4A5E-AEEF-DCD7FFE615C2}" srcOrd="1" destOrd="0" presId="urn:microsoft.com/office/officeart/2018/2/layout/IconVerticalSolidList"/>
    <dgm:cxn modelId="{EDF55A63-B34E-43B5-8A06-EC526D1103B5}" type="presParOf" srcId="{A807E29A-67BF-4869-BF53-918862216740}" destId="{3D180FC9-253A-4EBD-B534-F2AC16B6C1F1}" srcOrd="2" destOrd="0" presId="urn:microsoft.com/office/officeart/2018/2/layout/IconVerticalSolidList"/>
    <dgm:cxn modelId="{07E952B7-BB49-4668-999A-C478664FB635}" type="presParOf" srcId="{A807E29A-67BF-4869-BF53-918862216740}" destId="{EBE910E1-1A9B-41B2-A5D3-0E1588CB4A21}" srcOrd="3" destOrd="0" presId="urn:microsoft.com/office/officeart/2018/2/layout/IconVerticalSolidList"/>
    <dgm:cxn modelId="{70C2E0FF-A6B0-4554-815C-A3864792AF3A}" type="presParOf" srcId="{37545E20-9856-459E-8C99-58B1151749BD}" destId="{48E842D8-3251-4445-8509-06F48B22C59B}" srcOrd="3" destOrd="0" presId="urn:microsoft.com/office/officeart/2018/2/layout/IconVerticalSolidList"/>
    <dgm:cxn modelId="{242910D1-E932-4A14-98DB-4DA09AAD5A84}" type="presParOf" srcId="{37545E20-9856-459E-8C99-58B1151749BD}" destId="{7F0D9C37-25FA-465F-8ACB-1A233E3B89B1}" srcOrd="4" destOrd="0" presId="urn:microsoft.com/office/officeart/2018/2/layout/IconVerticalSolidList"/>
    <dgm:cxn modelId="{49176B73-3434-48B5-AFEB-9FBB7EE0504F}" type="presParOf" srcId="{7F0D9C37-25FA-465F-8ACB-1A233E3B89B1}" destId="{5CF2480C-127D-4679-B098-C75C730337EF}" srcOrd="0" destOrd="0" presId="urn:microsoft.com/office/officeart/2018/2/layout/IconVerticalSolidList"/>
    <dgm:cxn modelId="{41F2AE27-A4B9-4776-8836-DE1354283B1A}" type="presParOf" srcId="{7F0D9C37-25FA-465F-8ACB-1A233E3B89B1}" destId="{6B36344F-1DE2-4245-80B1-356BC798B96E}" srcOrd="1" destOrd="0" presId="urn:microsoft.com/office/officeart/2018/2/layout/IconVerticalSolidList"/>
    <dgm:cxn modelId="{05C1BA8C-122A-4A22-AA29-FE81B297AC59}" type="presParOf" srcId="{7F0D9C37-25FA-465F-8ACB-1A233E3B89B1}" destId="{B314914B-4FE6-4F16-9819-7DCA9F4F616C}" srcOrd="2" destOrd="0" presId="urn:microsoft.com/office/officeart/2018/2/layout/IconVerticalSolidList"/>
    <dgm:cxn modelId="{DC21F25D-103E-427C-9BE4-E7C49199D07F}" type="presParOf" srcId="{7F0D9C37-25FA-465F-8ACB-1A233E3B89B1}" destId="{682E2EAA-52DD-484D-A567-9E6DC1D27DC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F8438-F532-4964-A562-599EDC77388D}">
      <dsp:nvSpPr>
        <dsp:cNvPr id="0" name=""/>
        <dsp:cNvSpPr/>
      </dsp:nvSpPr>
      <dsp:spPr>
        <a:xfrm>
          <a:off x="0" y="347208"/>
          <a:ext cx="5115491" cy="1352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THÀNH PHẦN HÓA HỌC VÀ CÁC CHẤT TRONG ĐẤT</a:t>
          </a:r>
        </a:p>
      </dsp:txBody>
      <dsp:txXfrm>
        <a:off x="66025" y="413233"/>
        <a:ext cx="4983441" cy="1220470"/>
      </dsp:txXfrm>
    </dsp:sp>
    <dsp:sp modelId="{FEF75987-807A-482A-8E4D-1050F479D89A}">
      <dsp:nvSpPr>
        <dsp:cNvPr id="0" name=""/>
        <dsp:cNvSpPr/>
      </dsp:nvSpPr>
      <dsp:spPr>
        <a:xfrm>
          <a:off x="0" y="1797648"/>
          <a:ext cx="5115491" cy="135252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PHẢN ỨNG CỦA ĐẤT</a:t>
          </a:r>
        </a:p>
      </dsp:txBody>
      <dsp:txXfrm>
        <a:off x="66025" y="1863673"/>
        <a:ext cx="4983441" cy="1220470"/>
      </dsp:txXfrm>
    </dsp:sp>
    <dsp:sp modelId="{FFBB1A96-ADE4-46FF-B92B-920A6CF54395}">
      <dsp:nvSpPr>
        <dsp:cNvPr id="0" name=""/>
        <dsp:cNvSpPr/>
      </dsp:nvSpPr>
      <dsp:spPr>
        <a:xfrm>
          <a:off x="0" y="3248088"/>
          <a:ext cx="5115491" cy="13525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Ý NGHĨA NGHIÊN CỨU</a:t>
          </a:r>
        </a:p>
      </dsp:txBody>
      <dsp:txXfrm>
        <a:off x="66025" y="3314113"/>
        <a:ext cx="4983441" cy="12204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E93BB-CA9F-41E6-8AC1-1CAF2D6BF9B3}">
      <dsp:nvSpPr>
        <dsp:cNvPr id="0" name=""/>
        <dsp:cNvSpPr/>
      </dsp:nvSpPr>
      <dsp:spPr>
        <a:xfrm>
          <a:off x="0" y="718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8561143-E21E-49FA-BC51-EE996DA2AE14}">
      <dsp:nvSpPr>
        <dsp:cNvPr id="0" name=""/>
        <dsp:cNvSpPr/>
      </dsp:nvSpPr>
      <dsp:spPr>
        <a:xfrm>
          <a:off x="508544" y="378974"/>
          <a:ext cx="924626" cy="924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896A415-211C-4BAB-A359-2BD6DA2FE1ED}">
      <dsp:nvSpPr>
        <dsp:cNvPr id="0" name=""/>
        <dsp:cNvSpPr/>
      </dsp:nvSpPr>
      <dsp:spPr>
        <a:xfrm>
          <a:off x="1941716" y="718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THÀNH PHẦN VÔ C</a:t>
          </a:r>
          <a:r>
            <a:rPr lang="vi-VN" sz="3200" b="1" kern="1200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Ơ</a:t>
          </a:r>
          <a:endParaRPr lang="en-US" sz="3200" b="1" kern="1200" cap="none" spc="0" dirty="0">
            <a:ln w="13462">
              <a:prstDash val="solid"/>
            </a:ln>
            <a:effectLst>
              <a:outerShdw dist="38100" dir="2700000" algn="bl" rotWithShape="0">
                <a:schemeClr val="accent5"/>
              </a:outerShdw>
            </a:effectLst>
          </a:endParaRPr>
        </a:p>
      </dsp:txBody>
      <dsp:txXfrm>
        <a:off x="1941716" y="718"/>
        <a:ext cx="4571887" cy="1681139"/>
      </dsp:txXfrm>
    </dsp:sp>
    <dsp:sp modelId="{1C8BD2F8-457A-4D83-8D87-BA74F35EC8A5}">
      <dsp:nvSpPr>
        <dsp:cNvPr id="0" name=""/>
        <dsp:cNvSpPr/>
      </dsp:nvSpPr>
      <dsp:spPr>
        <a:xfrm>
          <a:off x="0" y="2102143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ECC51E-5827-4A5E-AEEF-DCD7FFE615C2}">
      <dsp:nvSpPr>
        <dsp:cNvPr id="0" name=""/>
        <dsp:cNvSpPr/>
      </dsp:nvSpPr>
      <dsp:spPr>
        <a:xfrm>
          <a:off x="508544" y="2480399"/>
          <a:ext cx="924626" cy="924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BE910E1-1A9B-41B2-A5D3-0E1588CB4A21}">
      <dsp:nvSpPr>
        <dsp:cNvPr id="0" name=""/>
        <dsp:cNvSpPr/>
      </dsp:nvSpPr>
      <dsp:spPr>
        <a:xfrm>
          <a:off x="1941716" y="2102143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THÀNH PHẦN HỮU C</a:t>
          </a:r>
          <a:r>
            <a:rPr lang="vi-VN" sz="3200" b="1" kern="1200" cap="none" spc="0" dirty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Ơ</a:t>
          </a:r>
          <a:endParaRPr lang="en-US" sz="3200" b="1" kern="1200" cap="none" spc="0" dirty="0">
            <a:ln w="13462">
              <a:prstDash val="solid"/>
            </a:ln>
            <a:effectLst>
              <a:outerShdw dist="38100" dir="2700000" algn="bl" rotWithShape="0">
                <a:schemeClr val="accent5"/>
              </a:outerShdw>
            </a:effectLst>
          </a:endParaRPr>
        </a:p>
      </dsp:txBody>
      <dsp:txXfrm>
        <a:off x="1941716" y="2102143"/>
        <a:ext cx="4571887" cy="1681139"/>
      </dsp:txXfrm>
    </dsp:sp>
    <dsp:sp modelId="{5CF2480C-127D-4679-B098-C75C730337EF}">
      <dsp:nvSpPr>
        <dsp:cNvPr id="0" name=""/>
        <dsp:cNvSpPr/>
      </dsp:nvSpPr>
      <dsp:spPr>
        <a:xfrm>
          <a:off x="0" y="4203567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36344F-1DE2-4245-80B1-356BC798B96E}">
      <dsp:nvSpPr>
        <dsp:cNvPr id="0" name=""/>
        <dsp:cNvSpPr/>
      </dsp:nvSpPr>
      <dsp:spPr>
        <a:xfrm>
          <a:off x="508544" y="4581824"/>
          <a:ext cx="924626" cy="9246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82E2EAA-52DD-484D-A567-9E6DC1D27DC1}">
      <dsp:nvSpPr>
        <dsp:cNvPr id="0" name=""/>
        <dsp:cNvSpPr/>
      </dsp:nvSpPr>
      <dsp:spPr>
        <a:xfrm>
          <a:off x="1941716" y="4203567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cap="none" spc="0">
              <a:ln w="13462"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rPr>
            <a:t>DỊCH ĐẤT</a:t>
          </a:r>
          <a:endParaRPr lang="en-US" sz="3200" b="1" kern="1200" cap="none" spc="0" dirty="0">
            <a:ln w="13462">
              <a:prstDash val="solid"/>
            </a:ln>
            <a:effectLst>
              <a:outerShdw dist="38100" dir="2700000" algn="bl" rotWithShape="0">
                <a:schemeClr val="accent5"/>
              </a:outerShdw>
            </a:effectLst>
          </a:endParaRPr>
        </a:p>
      </dsp:txBody>
      <dsp:txXfrm>
        <a:off x="1941716" y="4203567"/>
        <a:ext cx="4571887" cy="1681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0FB285-470E-4227-8E0D-CBAD258FD56D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A7479-5CFE-4F49-BD71-9E8857CF3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8945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DẤU HIỆU C</a:t>
            </a:r>
            <a:r>
              <a:rPr lang="vi-VN" dirty="0"/>
              <a:t>Ơ</a:t>
            </a:r>
            <a:r>
              <a:rPr lang="en-US" dirty="0"/>
              <a:t> BẢN LÀM ĐẤT </a:t>
            </a:r>
            <a:r>
              <a:rPr lang="en-US"/>
              <a:t>KHÁC VỚI ĐÁ ME</a:t>
            </a:r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42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TV </a:t>
            </a:r>
            <a:r>
              <a:rPr lang="en-US" dirty="0" err="1"/>
              <a:t>chiếm</a:t>
            </a:r>
            <a:r>
              <a:rPr lang="en-US" dirty="0"/>
              <a:t> 4/5,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đv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vsv</a:t>
            </a:r>
            <a:r>
              <a:rPr lang="en-US" dirty="0"/>
              <a:t> k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nh</a:t>
            </a:r>
            <a:r>
              <a:rPr lang="vi-VN" dirty="0"/>
              <a:t>ư</a:t>
            </a:r>
            <a:r>
              <a:rPr lang="en-US" dirty="0"/>
              <a:t>ng </a:t>
            </a:r>
            <a:r>
              <a:rPr lang="en-US" dirty="0" err="1"/>
              <a:t>chất</a:t>
            </a:r>
            <a:r>
              <a:rPr lang="en-US" dirty="0"/>
              <a:t> l</a:t>
            </a:r>
            <a:r>
              <a:rPr lang="vi-VN" dirty="0"/>
              <a:t>ư</a:t>
            </a:r>
            <a:r>
              <a:rPr lang="en-US" dirty="0" err="1"/>
              <a:t>ợng</a:t>
            </a:r>
            <a:r>
              <a:rPr lang="en-US" dirty="0"/>
              <a:t> </a:t>
            </a:r>
            <a:r>
              <a:rPr lang="en-US" dirty="0" err="1"/>
              <a:t>dinh</a:t>
            </a:r>
            <a:r>
              <a:rPr lang="en-US" dirty="0"/>
              <a:t> d</a:t>
            </a:r>
            <a:r>
              <a:rPr lang="vi-VN" dirty="0"/>
              <a:t>ư</a:t>
            </a:r>
            <a:r>
              <a:rPr lang="en-US" dirty="0" err="1"/>
              <a:t>ỡng</a:t>
            </a:r>
            <a:r>
              <a:rPr lang="en-US" dirty="0"/>
              <a:t> </a:t>
            </a:r>
            <a:r>
              <a:rPr lang="en-US" dirty="0" err="1"/>
              <a:t>tốt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trồng</a:t>
            </a:r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13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KHOÁNG HÓA LÀ PHÂN HỦY CÁC HỢP CHẤT HỮU C</a:t>
            </a:r>
            <a:r>
              <a:rPr lang="vi-VN" dirty="0"/>
              <a:t>Ơ</a:t>
            </a:r>
            <a:r>
              <a:rPr lang="en-US" dirty="0"/>
              <a:t> THÀNH CÁC HỢP CHẤT KHOÁNG Đ</a:t>
            </a:r>
            <a:r>
              <a:rPr lang="vi-VN" dirty="0"/>
              <a:t>Ơ</a:t>
            </a:r>
            <a:r>
              <a:rPr lang="en-US" dirty="0"/>
              <a:t>N GIẢN (TAN) VÀ KHÍ</a:t>
            </a:r>
          </a:p>
          <a:p>
            <a:r>
              <a:rPr lang="en-US" dirty="0"/>
              <a:t>MÙN HÓA TỔNG HỢP SẢN PHẨM PHÂN GIẢI XÁC HỮU C</a:t>
            </a:r>
            <a:r>
              <a:rPr lang="vi-VN" dirty="0"/>
              <a:t>Ơ</a:t>
            </a:r>
            <a:r>
              <a:rPr lang="en-US" dirty="0"/>
              <a:t> THÀNH HỢP CHẤT HỮU C</a:t>
            </a:r>
            <a:r>
              <a:rPr lang="vi-VN" dirty="0"/>
              <a:t>Ơ</a:t>
            </a:r>
            <a:r>
              <a:rPr lang="en-US" dirty="0"/>
              <a:t> CAO PHÂN TỬ MANG TÍNH ACID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20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600" dirty="0" err="1"/>
              <a:t>Thành</a:t>
            </a:r>
            <a:r>
              <a:rPr lang="en-US" sz="600" dirty="0"/>
              <a:t> </a:t>
            </a:r>
            <a:r>
              <a:rPr lang="en-US" sz="600" dirty="0" err="1"/>
              <a:t>phần</a:t>
            </a:r>
            <a:r>
              <a:rPr lang="en-US" sz="600" dirty="0"/>
              <a:t> </a:t>
            </a:r>
            <a:r>
              <a:rPr lang="en-US" sz="600" dirty="0" err="1"/>
              <a:t>xác</a:t>
            </a:r>
            <a:r>
              <a:rPr lang="en-US" sz="600" dirty="0"/>
              <a:t> </a:t>
            </a:r>
            <a:r>
              <a:rPr lang="en-US" sz="600" dirty="0" err="1"/>
              <a:t>hữu</a:t>
            </a:r>
            <a:r>
              <a:rPr lang="en-US" sz="600" dirty="0"/>
              <a:t> c</a:t>
            </a:r>
            <a:r>
              <a:rPr lang="vi-VN" sz="600" dirty="0"/>
              <a:t>ơ</a:t>
            </a:r>
            <a:r>
              <a:rPr lang="en-US" sz="600" dirty="0"/>
              <a:t>: </a:t>
            </a:r>
            <a:r>
              <a:rPr lang="en-US" sz="600" dirty="0" err="1"/>
              <a:t>tốc</a:t>
            </a:r>
            <a:r>
              <a:rPr lang="en-US" sz="600" dirty="0"/>
              <a:t> </a:t>
            </a:r>
            <a:r>
              <a:rPr lang="en-US" sz="600" dirty="0" err="1"/>
              <a:t>độ</a:t>
            </a:r>
            <a:r>
              <a:rPr lang="en-US" sz="600" dirty="0"/>
              <a:t> </a:t>
            </a:r>
            <a:r>
              <a:rPr lang="en-US" sz="600" dirty="0" err="1"/>
              <a:t>phân</a:t>
            </a:r>
            <a:r>
              <a:rPr lang="en-US" sz="600" dirty="0"/>
              <a:t> </a:t>
            </a:r>
            <a:r>
              <a:rPr lang="en-US" sz="600" dirty="0" err="1"/>
              <a:t>giải</a:t>
            </a:r>
            <a:r>
              <a:rPr lang="en-US" sz="600" dirty="0"/>
              <a:t> đ</a:t>
            </a:r>
            <a:r>
              <a:rPr lang="vi-VN" sz="600" dirty="0"/>
              <a:t>ư</a:t>
            </a:r>
            <a:r>
              <a:rPr lang="en-US" sz="600" dirty="0" err="1"/>
              <a:t>ờng</a:t>
            </a:r>
            <a:r>
              <a:rPr lang="en-US" sz="600" dirty="0"/>
              <a:t>, </a:t>
            </a:r>
            <a:r>
              <a:rPr lang="en-US" sz="600" dirty="0" err="1"/>
              <a:t>tinh</a:t>
            </a:r>
            <a:r>
              <a:rPr lang="en-US" sz="600" dirty="0"/>
              <a:t> </a:t>
            </a:r>
            <a:r>
              <a:rPr lang="en-US" sz="600" dirty="0" err="1"/>
              <a:t>bột</a:t>
            </a:r>
            <a:r>
              <a:rPr lang="en-US" sz="600" dirty="0"/>
              <a:t>&gt; protein&gt; </a:t>
            </a:r>
            <a:r>
              <a:rPr lang="en-US" sz="600" dirty="0" err="1"/>
              <a:t>xenlulose</a:t>
            </a:r>
            <a:r>
              <a:rPr lang="en-US" sz="600" dirty="0"/>
              <a:t>, hemi..&gt; lignin, </a:t>
            </a:r>
            <a:r>
              <a:rPr lang="en-US" sz="600" dirty="0" err="1"/>
              <a:t>sáp</a:t>
            </a:r>
            <a:r>
              <a:rPr lang="en-US" sz="600" dirty="0"/>
              <a:t>, </a:t>
            </a:r>
            <a:r>
              <a:rPr lang="en-US" sz="600" dirty="0" err="1"/>
              <a:t>nhựa</a:t>
            </a:r>
            <a:endParaRPr lang="en-US" sz="600" dirty="0"/>
          </a:p>
          <a:p>
            <a:r>
              <a:rPr lang="en-US" sz="600" dirty="0" err="1"/>
              <a:t>Đđ</a:t>
            </a:r>
            <a:r>
              <a:rPr lang="en-US" sz="600" dirty="0"/>
              <a:t> </a:t>
            </a:r>
            <a:r>
              <a:rPr lang="en-US" sz="600" dirty="0" err="1"/>
              <a:t>đất</a:t>
            </a:r>
            <a:r>
              <a:rPr lang="en-US" sz="600" dirty="0"/>
              <a:t> </a:t>
            </a:r>
            <a:r>
              <a:rPr lang="en-US" sz="600" dirty="0" err="1"/>
              <a:t>và</a:t>
            </a:r>
            <a:r>
              <a:rPr lang="en-US" sz="600" dirty="0"/>
              <a:t> </a:t>
            </a:r>
            <a:r>
              <a:rPr lang="en-US" sz="600" dirty="0" err="1"/>
              <a:t>khí</a:t>
            </a:r>
            <a:r>
              <a:rPr lang="en-US" sz="600" dirty="0"/>
              <a:t> </a:t>
            </a:r>
            <a:r>
              <a:rPr lang="en-US" sz="600" dirty="0" err="1"/>
              <a:t>hậu</a:t>
            </a:r>
            <a:r>
              <a:rPr lang="en-US" sz="600" dirty="0"/>
              <a:t>: pH, </a:t>
            </a:r>
            <a:r>
              <a:rPr lang="en-US" sz="600" dirty="0" err="1"/>
              <a:t>độ</a:t>
            </a:r>
            <a:r>
              <a:rPr lang="en-US" sz="600" dirty="0"/>
              <a:t> </a:t>
            </a:r>
            <a:r>
              <a:rPr lang="en-US" sz="600" dirty="0" err="1"/>
              <a:t>ẩm</a:t>
            </a:r>
            <a:r>
              <a:rPr lang="en-US" sz="600" dirty="0"/>
              <a:t>, </a:t>
            </a:r>
            <a:r>
              <a:rPr lang="en-US" sz="600" dirty="0" err="1"/>
              <a:t>nhiệt</a:t>
            </a:r>
            <a:r>
              <a:rPr lang="en-US" sz="600" dirty="0"/>
              <a:t> </a:t>
            </a:r>
            <a:r>
              <a:rPr lang="en-US" sz="600" dirty="0" err="1"/>
              <a:t>độ</a:t>
            </a:r>
            <a:r>
              <a:rPr lang="en-US" sz="600" dirty="0"/>
              <a:t>, </a:t>
            </a:r>
            <a:r>
              <a:rPr lang="en-US" sz="600" dirty="0" err="1"/>
              <a:t>tp</a:t>
            </a:r>
            <a:r>
              <a:rPr lang="en-US" sz="600" dirty="0"/>
              <a:t> c</a:t>
            </a:r>
            <a:r>
              <a:rPr lang="vi-VN" sz="600" dirty="0"/>
              <a:t>ơ</a:t>
            </a:r>
            <a:r>
              <a:rPr lang="en-US" sz="600" dirty="0"/>
              <a:t> </a:t>
            </a:r>
            <a:r>
              <a:rPr lang="en-US" sz="600" dirty="0" err="1"/>
              <a:t>giới</a:t>
            </a:r>
            <a:endParaRPr lang="en-US" sz="600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012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600" dirty="0"/>
              <a:t>C </a:t>
            </a:r>
            <a:r>
              <a:rPr lang="en-US" sz="600" dirty="0" err="1"/>
              <a:t>và</a:t>
            </a:r>
            <a:r>
              <a:rPr lang="en-US" sz="600" dirty="0"/>
              <a:t> N </a:t>
            </a:r>
            <a:r>
              <a:rPr lang="en-US" sz="600" dirty="0" err="1"/>
              <a:t>của</a:t>
            </a:r>
            <a:r>
              <a:rPr lang="en-US" sz="600" dirty="0"/>
              <a:t> fulvic &lt; </a:t>
            </a:r>
            <a:r>
              <a:rPr lang="en-US" sz="600" dirty="0" err="1"/>
              <a:t>humic</a:t>
            </a:r>
            <a:endParaRPr lang="en-US" sz="600" dirty="0"/>
          </a:p>
          <a:p>
            <a:r>
              <a:rPr lang="en-US" sz="600" dirty="0" err="1"/>
              <a:t>Yếu</a:t>
            </a:r>
            <a:r>
              <a:rPr lang="en-US" sz="600" dirty="0"/>
              <a:t> </a:t>
            </a:r>
            <a:r>
              <a:rPr lang="en-US" sz="600" dirty="0" err="1"/>
              <a:t>tố</a:t>
            </a:r>
            <a:r>
              <a:rPr lang="en-US" sz="600" dirty="0"/>
              <a:t> </a:t>
            </a:r>
            <a:r>
              <a:rPr lang="en-US" sz="600" dirty="0" err="1"/>
              <a:t>ảnh</a:t>
            </a:r>
            <a:r>
              <a:rPr lang="en-US" sz="600" dirty="0"/>
              <a:t> h</a:t>
            </a:r>
            <a:r>
              <a:rPr lang="vi-VN" sz="600" dirty="0"/>
              <a:t>ư</a:t>
            </a:r>
            <a:r>
              <a:rPr lang="en-US" sz="600" dirty="0" err="1"/>
              <a:t>ởng</a:t>
            </a:r>
            <a:r>
              <a:rPr lang="en-US" sz="600" dirty="0"/>
              <a:t>: </a:t>
            </a:r>
            <a:r>
              <a:rPr lang="en-US" sz="600" dirty="0" err="1"/>
              <a:t>chế</a:t>
            </a:r>
            <a:r>
              <a:rPr lang="en-US" sz="600" dirty="0"/>
              <a:t> </a:t>
            </a:r>
            <a:r>
              <a:rPr lang="en-US" sz="600" dirty="0" err="1"/>
              <a:t>độ</a:t>
            </a:r>
            <a:r>
              <a:rPr lang="en-US" sz="600" dirty="0"/>
              <a:t> </a:t>
            </a:r>
            <a:r>
              <a:rPr lang="en-US" sz="600" dirty="0" err="1"/>
              <a:t>nhiệt</a:t>
            </a:r>
            <a:r>
              <a:rPr lang="en-US" sz="600" dirty="0"/>
              <a:t>, kk, H20 </a:t>
            </a:r>
            <a:r>
              <a:rPr lang="en-US" sz="600" dirty="0" err="1"/>
              <a:t>của</a:t>
            </a:r>
            <a:r>
              <a:rPr lang="en-US" sz="600" dirty="0"/>
              <a:t> </a:t>
            </a:r>
            <a:r>
              <a:rPr lang="en-US" sz="600" dirty="0" err="1"/>
              <a:t>đất</a:t>
            </a:r>
            <a:r>
              <a:rPr lang="en-US" sz="600" dirty="0"/>
              <a:t>, </a:t>
            </a:r>
            <a:r>
              <a:rPr lang="en-US" sz="600" dirty="0" err="1"/>
              <a:t>thành</a:t>
            </a:r>
            <a:r>
              <a:rPr lang="en-US" sz="600" dirty="0"/>
              <a:t> </a:t>
            </a:r>
            <a:r>
              <a:rPr lang="en-US" sz="600" dirty="0" err="1"/>
              <a:t>phần</a:t>
            </a:r>
            <a:r>
              <a:rPr lang="en-US" sz="600" dirty="0"/>
              <a:t> c</a:t>
            </a:r>
            <a:r>
              <a:rPr lang="vi-VN" sz="600" dirty="0"/>
              <a:t>ơ</a:t>
            </a:r>
            <a:r>
              <a:rPr lang="en-US" sz="600" dirty="0"/>
              <a:t> </a:t>
            </a:r>
            <a:r>
              <a:rPr lang="en-US" sz="600" dirty="0" err="1"/>
              <a:t>giới</a:t>
            </a:r>
            <a:r>
              <a:rPr lang="en-US" sz="600" dirty="0"/>
              <a:t>, </a:t>
            </a:r>
            <a:r>
              <a:rPr lang="en-US" sz="600" dirty="0" err="1"/>
              <a:t>tp</a:t>
            </a:r>
            <a:r>
              <a:rPr lang="en-US" sz="600" dirty="0"/>
              <a:t> </a:t>
            </a:r>
            <a:r>
              <a:rPr lang="en-US" sz="600" dirty="0" err="1"/>
              <a:t>vsv</a:t>
            </a:r>
            <a:r>
              <a:rPr lang="en-US" sz="600" dirty="0"/>
              <a:t>,  </a:t>
            </a:r>
            <a:r>
              <a:rPr lang="en-US" sz="600" dirty="0" err="1"/>
              <a:t>tp</a:t>
            </a:r>
            <a:r>
              <a:rPr lang="en-US" sz="600" dirty="0"/>
              <a:t> </a:t>
            </a:r>
            <a:r>
              <a:rPr lang="en-US" sz="600" dirty="0" err="1"/>
              <a:t>xác</a:t>
            </a:r>
            <a:r>
              <a:rPr lang="en-US" sz="600" dirty="0"/>
              <a:t> </a:t>
            </a:r>
            <a:r>
              <a:rPr lang="en-US" sz="600" dirty="0" err="1"/>
              <a:t>hữu</a:t>
            </a:r>
            <a:r>
              <a:rPr lang="en-US" sz="600" dirty="0"/>
              <a:t> c</a:t>
            </a:r>
            <a:r>
              <a:rPr lang="vi-VN" sz="600" dirty="0"/>
              <a:t>ơ</a:t>
            </a:r>
            <a:r>
              <a:rPr lang="en-US" sz="600" dirty="0"/>
              <a:t>, </a:t>
            </a:r>
            <a:r>
              <a:rPr lang="en-US" sz="600" dirty="0" err="1"/>
              <a:t>tính</a:t>
            </a:r>
            <a:r>
              <a:rPr lang="en-US" sz="600" dirty="0"/>
              <a:t> </a:t>
            </a:r>
            <a:r>
              <a:rPr lang="en-US" sz="600" dirty="0" err="1"/>
              <a:t>lý</a:t>
            </a:r>
            <a:r>
              <a:rPr lang="en-US" sz="600" dirty="0"/>
              <a:t> </a:t>
            </a:r>
            <a:r>
              <a:rPr lang="en-US" sz="600" dirty="0" err="1"/>
              <a:t>hóa</a:t>
            </a:r>
            <a:r>
              <a:rPr lang="en-US" sz="600" dirty="0"/>
              <a:t> </a:t>
            </a:r>
            <a:r>
              <a:rPr lang="en-US" sz="600" dirty="0" err="1"/>
              <a:t>của</a:t>
            </a:r>
            <a:r>
              <a:rPr lang="en-US" sz="600" dirty="0"/>
              <a:t> </a:t>
            </a:r>
            <a:r>
              <a:rPr lang="en-US" sz="600" dirty="0" err="1"/>
              <a:t>đất</a:t>
            </a:r>
            <a:endParaRPr lang="en-US" sz="600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9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: CATION( CA2+, MG2+, NH4+, NA+, K+,… ; ANION( CO32-, NO3- NO22-, HCO3-,…</a:t>
            </a:r>
          </a:p>
          <a:p>
            <a:r>
              <a:rPr lang="en-US" dirty="0"/>
              <a:t>: AXIT HỮU CƠ, AA, Đ</a:t>
            </a:r>
            <a:r>
              <a:rPr lang="vi-VN" dirty="0"/>
              <a:t>Ư</a:t>
            </a:r>
            <a:r>
              <a:rPr lang="en-US" dirty="0"/>
              <a:t>ỜNG, R</a:t>
            </a:r>
            <a:r>
              <a:rPr lang="vi-VN" dirty="0"/>
              <a:t>Ư</a:t>
            </a:r>
            <a:r>
              <a:rPr lang="en-US" dirty="0"/>
              <a:t>ỢU,… VÀ CÁC CHẤT MÙN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: CÁC AXIT MÙN, POLIPHENOL,…</a:t>
            </a:r>
          </a:p>
          <a:p>
            <a:r>
              <a:rPr lang="en-US" dirty="0"/>
              <a:t>; CO2, O2, NH3, N2,…</a:t>
            </a:r>
          </a:p>
          <a:p>
            <a:r>
              <a:rPr lang="en-US" dirty="0"/>
              <a:t>: KEO HỮU CƠ, KEO HỮU CƠ – VÔ COW, KEO SÉT, KEO SILIC, HIDROXIT CỦA SẮT VÀ NHÔM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01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5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10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000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165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CHIẾM 60-90% TRONG ĐẤT BỀN VS PHONG HÓA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98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Gipxit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khoáng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ở </a:t>
            </a:r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đồi</a:t>
            </a:r>
            <a:r>
              <a:rPr lang="en-US" dirty="0"/>
              <a:t> </a:t>
            </a:r>
            <a:r>
              <a:rPr lang="en-US" dirty="0" err="1"/>
              <a:t>núi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nam</a:t>
            </a:r>
            <a:endParaRPr lang="en-US" dirty="0"/>
          </a:p>
          <a:p>
            <a:r>
              <a:rPr lang="en-US" dirty="0" err="1"/>
              <a:t>Tỉ</a:t>
            </a:r>
            <a:r>
              <a:rPr lang="en-US" dirty="0"/>
              <a:t> </a:t>
            </a:r>
            <a:r>
              <a:rPr lang="en-US" dirty="0" err="1"/>
              <a:t>lệ</a:t>
            </a:r>
            <a:r>
              <a:rPr lang="en-US" dirty="0"/>
              <a:t> Al2O3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khoảng</a:t>
            </a:r>
            <a:r>
              <a:rPr lang="en-US" dirty="0"/>
              <a:t> ~10-20%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47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VÙNG ĐẤT CÓ P</a:t>
            </a:r>
            <a:r>
              <a:rPr lang="vi-VN" dirty="0"/>
              <a:t>Ư</a:t>
            </a:r>
            <a:r>
              <a:rPr lang="en-US" dirty="0"/>
              <a:t> KIỀM YẾU VS QUÁ TRÌNH OXY HÓA MẠNH CÂY CÓ THỂ THIẾU SẮT</a:t>
            </a:r>
          </a:p>
          <a:p>
            <a:r>
              <a:rPr lang="en-US" dirty="0"/>
              <a:t>HÀM L</a:t>
            </a:r>
            <a:r>
              <a:rPr lang="vi-VN" dirty="0"/>
              <a:t>Ư</a:t>
            </a:r>
            <a:r>
              <a:rPr lang="en-US" dirty="0"/>
              <a:t>ỢNG SẮT TRONG DDAATS~2-10% PHỤ THUỘC THÀNH PHẦN ĐÁ MẸ, KHÍ HẬU, ĐK KHỬ, RỬA TRÔI, </a:t>
            </a:r>
          </a:p>
          <a:p>
            <a:r>
              <a:rPr lang="en-US" dirty="0"/>
              <a:t>ĐỒI NÚI N</a:t>
            </a:r>
            <a:r>
              <a:rPr lang="vi-VN" dirty="0"/>
              <a:t>Ư</a:t>
            </a:r>
            <a:r>
              <a:rPr lang="en-US" dirty="0"/>
              <a:t>ỚC TA CHỨA NHIỀU SẮT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47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73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SỰ TÍCH LŨY S TRONG TẦNG MẶT PHỤ THUỘC SỰ HÌNH THÀNH ĐẤT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39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ĐA SỐ ĐẤT VN CHỨA KHOẢNG 0.1-0.2%</a:t>
            </a:r>
          </a:p>
          <a:p>
            <a:r>
              <a:rPr lang="en-US" dirty="0"/>
              <a:t>N TAN: AA Đ</a:t>
            </a:r>
            <a:r>
              <a:rPr lang="vi-VN" dirty="0"/>
              <a:t>Ơ</a:t>
            </a:r>
            <a:r>
              <a:rPr lang="en-US" dirty="0"/>
              <a:t>N GIẢN, CÁC HỢP CHẤT MUỐI AMON &lt; 5%</a:t>
            </a:r>
          </a:p>
          <a:p>
            <a:r>
              <a:rPr lang="en-US" dirty="0"/>
              <a:t>N THỦY PHÂN: PROTEIN, NUCLEOPROTEIN, AZAZON &gt; 50% N TỔNG, DỄ TAN TRONG N</a:t>
            </a:r>
            <a:r>
              <a:rPr lang="vi-VN" dirty="0"/>
              <a:t>Ư</a:t>
            </a:r>
            <a:r>
              <a:rPr lang="en-US" dirty="0"/>
              <a:t>ỚC TRONG MÔI TR</a:t>
            </a:r>
            <a:r>
              <a:rPr lang="vi-VN" dirty="0"/>
              <a:t>Ư</a:t>
            </a:r>
            <a:r>
              <a:rPr lang="en-US" dirty="0"/>
              <a:t>ỜNG KIỀM AXIT.</a:t>
            </a:r>
          </a:p>
          <a:p>
            <a:r>
              <a:rPr lang="en-US" dirty="0"/>
              <a:t>N THỦY PHÂN CHIẾM TỪ 30 – 50% N TỔNG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55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26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A7479-5CFE-4F49-BD71-9E8857CF30C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96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84F65F4-79A0-44A2-A9DB-773A295BD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CBCAA280-E907-4B5D-ADE3-7ACDA9C83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831FD3E1-06C4-465D-A82D-A1EBCE6EE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E3A4-4E4A-48BF-A7A6-4588100916BA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A763583-20F7-49CB-9070-58DE81D04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0920C70-83B0-4739-915F-85656F8B8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1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CCCC472-A4FA-4077-96B8-77EA6F08D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C37CDCA-AEAA-4FCE-B383-21E361CC4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2948854-70D2-4500-B878-B60D58C8D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F54C-6A09-45DD-A87E-DB660DC8A095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E97065F-A3FA-4812-A31D-C273CDD5D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E0A7B12-0BC9-4D72-A509-EA4596BDF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26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C7B1BCA-541B-43B6-86A7-BC702711FD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B963337-D3F5-4FBF-B26D-9778C19AF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018D13D-DBC4-4504-9C75-B80E59864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7E73-2244-4D23-8C62-AA17751BBCE4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84CFD23-F8D3-4E5C-9E83-A487CEE70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83DE3F7-DDCB-43AA-91EC-8BE7288A5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5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397865E-7568-45B0-8622-9D421B601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B83B00A-64C0-400F-86EE-4D616268A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A3FFA80-B15A-4D7D-8AAB-F10BD64E4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9D65-7BA6-4A4E-A7AF-9BCF3FDE6359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7C5EEC4-BD7B-419A-9CCF-256F95F47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7823F05-03CC-4E1A-834F-E8BFAB5EA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84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BC5F595-3030-4C7D-9A13-B5B154264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A199374D-6992-4892-888B-3F45088D12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38CC7BB-E10B-4037-B2CB-9C03D9EC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532-C6CB-4A9C-B49A-94CBA44FD32F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928E001-05BE-4C8C-A4B9-6C6457E8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3D43E65-45D6-4CB5-867D-6411204B7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78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1A98187-B06C-4530-9C47-DB460F0F3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4B4764B-BEA2-4E4C-B90E-B219655840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62E93F22-AD11-4C06-ABB0-B60A92A19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6F7D10A-BAE4-4AB5-B179-19FC5C7C5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7C1A6-FB8E-46FE-B079-2BA756C0536A}" type="datetime1">
              <a:rPr lang="en-US" smtClean="0"/>
              <a:t>10/16/2019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CC46C49C-57F3-4910-9BC5-E1F9B389A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CD5C2E2-2D26-4D47-A42E-4985AB148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43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7CB8F08-7E00-4178-84AD-03832A07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F509EE0-9F84-41D3-9E0C-6930864A3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9C2C9EF-0593-470F-8E8E-ECF1813F7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446CC03B-4DBD-46C8-A95F-D92D9D99A6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BA2181DC-592A-4919-A954-97EA90E8F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52D0E0AB-7A84-4431-B7BB-3F6981C53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71A70-1B48-4424-ACD8-5977AAD5DB30}" type="datetime1">
              <a:rPr lang="en-US" smtClean="0"/>
              <a:t>10/16/2019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8CA428A6-85D5-4936-83A6-6842054FD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AFB0713E-FDAE-40BB-B13E-6AFCBCEEF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6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749615D-331E-4569-8873-9A6EC488F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CB9D8DA5-158A-44DA-99DC-000F16FDD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B2799-96AC-42BC-9AD2-5FDC447143A7}" type="datetime1">
              <a:rPr lang="en-US" smtClean="0"/>
              <a:t>10/16/2019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5443A39-3714-452E-8243-1CE3DB44D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1547813-B9D2-4AA6-8B00-C1936EB49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1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DE4283A8-A432-49C8-AFFC-CDF95AA25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4C1A7-9CD5-4CE5-AB53-F30A98C9AB4A}" type="datetime1">
              <a:rPr lang="en-US" smtClean="0"/>
              <a:t>10/16/2019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080313BD-AAFE-40AC-8702-69272F740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EA481F3B-03CE-4A24-931F-8D222AE24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2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BC43831-800F-42F4-AC39-0B45424FF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2A5AABA-49FF-45D7-A42E-54A8E37A1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40CED10D-93ED-4C6C-B2E8-09B8850E8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E4EE949F-9713-4B8C-A923-535B0066B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2AE87-1952-47FC-96DD-152259722D57}" type="datetime1">
              <a:rPr lang="en-US" smtClean="0"/>
              <a:t>10/16/2019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05B8B47-94AA-44A0-9B10-77ADB2149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2E66DC1-1F77-4AFF-A500-B9373732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74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BFF9BFC-AD1E-4A64-A45C-6E24E7771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4917405E-D8CA-4AFF-BA1E-D2D90692F8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09AC8FE5-CFC7-4282-A600-C2AAD3969E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D82E5CF-4FF4-4FDF-9FAC-10C0AC37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C230-CC14-4DBD-ADFF-4399F8765C5B}" type="datetime1">
              <a:rPr lang="en-US" smtClean="0"/>
              <a:t>10/16/2019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4544F222-2967-4759-A2C7-6CC596CF0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DBD627-C895-4813-8C9C-7CB14538D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6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E39932B5-0C42-469B-B729-AE16B8D53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A9A93BE-C49E-4735-A722-8FEBACCA2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47BA0D4-BB54-4131-908D-B5CDDF1C2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5F4BC-7F10-4967-B2C5-8FFC8D4D3D16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68EA560-7B5D-4035-B063-5AF483B45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7FDC8A4-1165-45D1-AEDC-6E1372AE28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7DDBB-AAE4-4055-9161-D872A77A2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5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voer.edu.vn/m/kha-nang-cua-vi-sinh-vat-phan-huy-mot-so-nhom-chat/3e9bcf9e" TargetMode="External"/><Relationship Id="rId2" Type="http://schemas.openxmlformats.org/officeDocument/2006/relationships/hyperlink" Target="https://voer.edu.vn/c/oxi-hoa-cac-phan-tu-huu-co/7da56961/5c43b042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Hình ảnh 4" descr="Ảnh có chứa thực phẩm, hoa, bánh, hoa quả&#10;&#10;Mô tả được tạo tự động">
            <a:extLst>
              <a:ext uri="{FF2B5EF4-FFF2-40B4-BE49-F238E27FC236}">
                <a16:creationId xmlns:a16="http://schemas.microsoft.com/office/drawing/2014/main" id="{C1A5B8FA-C0D3-4048-84E6-D8D3344C4F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A86A6EF3-43B3-46F0-9FC9-AD448A8A7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1255" y="3394734"/>
            <a:ext cx="5966565" cy="1477392"/>
          </a:xfrm>
        </p:spPr>
        <p:txBody>
          <a:bodyPr>
            <a:noAutofit/>
          </a:bodyPr>
          <a:lstStyle/>
          <a:p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Thành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phần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hóa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học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và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các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chất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trong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đất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ED146AFE-82EF-4A98-AC78-4111E5CA37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312" y="4998161"/>
            <a:ext cx="3383280" cy="4735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GVHD: TS. Lê </a:t>
            </a:r>
            <a:r>
              <a:rPr lang="en-US" dirty="0" err="1">
                <a:solidFill>
                  <a:srgbClr val="FFFFFF"/>
                </a:solidFill>
              </a:rPr>
              <a:t>Công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Mẫn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3B90404-4844-40B5-956B-B78B0678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7DDBB-AAE4-4055-9161-D872A77A2877}" type="slidenum">
              <a:rPr lang="en-US" smtClean="0"/>
              <a:t>1</a:t>
            </a:fld>
            <a:endParaRPr lang="en-US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7483B42-C66A-4EB1-AE4C-A4CABEA13BD7}"/>
              </a:ext>
            </a:extLst>
          </p:cNvPr>
          <p:cNvSpPr txBox="1"/>
          <p:nvPr/>
        </p:nvSpPr>
        <p:spPr>
          <a:xfrm>
            <a:off x="7536180" y="5433020"/>
            <a:ext cx="3383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Nhóm</a:t>
            </a:r>
            <a:r>
              <a:rPr lang="en-US" dirty="0"/>
              <a:t>:</a:t>
            </a:r>
          </a:p>
          <a:p>
            <a:r>
              <a:rPr lang="en-US" dirty="0" err="1"/>
              <a:t>Hà</a:t>
            </a:r>
            <a:r>
              <a:rPr lang="en-US" dirty="0"/>
              <a:t> Thanh </a:t>
            </a:r>
            <a:r>
              <a:rPr lang="en-US" dirty="0" err="1"/>
              <a:t>Thịnh</a:t>
            </a:r>
            <a:r>
              <a:rPr lang="en-US" dirty="0"/>
              <a:t> - 1615338</a:t>
            </a:r>
          </a:p>
          <a:p>
            <a:r>
              <a:rPr lang="en-US" dirty="0" err="1"/>
              <a:t>Châu</a:t>
            </a:r>
            <a:r>
              <a:rPr lang="en-US" dirty="0"/>
              <a:t> Quang Vinh - 1615437</a:t>
            </a:r>
          </a:p>
        </p:txBody>
      </p:sp>
      <p:sp>
        <p:nvSpPr>
          <p:cNvPr id="9" name="Hình chữ nhật 8">
            <a:extLst>
              <a:ext uri="{FF2B5EF4-FFF2-40B4-BE49-F238E27FC236}">
                <a16:creationId xmlns:a16="http://schemas.microsoft.com/office/drawing/2014/main" id="{29F5D643-0C56-4F6A-979A-5BC832E6DCE1}"/>
              </a:ext>
            </a:extLst>
          </p:cNvPr>
          <p:cNvSpPr/>
          <p:nvPr/>
        </p:nvSpPr>
        <p:spPr>
          <a:xfrm>
            <a:off x="1502079" y="228489"/>
            <a:ext cx="8480121" cy="14773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66800" algn="ctr"/>
            <a:r>
              <a:rPr lang="vi-VN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ĐẠI HỌC QUỐC GIA THÀNH PHỐ HỒ CHÍ MINH</a:t>
            </a:r>
            <a:endParaRPr lang="vi-VN" sz="1200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lnSpc>
                <a:spcPts val="5"/>
              </a:lnSpc>
            </a:pPr>
            <a:r>
              <a:rPr lang="vi-VN" sz="16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vi-VN" sz="1200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82700" algn="ctr"/>
            <a:r>
              <a:rPr lang="vi-VN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TRƯỜNG ĐẠI HỌC KHOA HỌC TỰ NHIÊN</a:t>
            </a:r>
            <a:endParaRPr lang="en-US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82700" algn="ctr"/>
            <a:endParaRPr lang="en-US" sz="1200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82700" algn="ctr"/>
            <a:endParaRPr lang="en-US" sz="12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82700" algn="ctr"/>
            <a:endParaRPr lang="vi-VN" sz="1200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/>
            <a:r>
              <a:rPr lang="vi-VN" sz="16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      </a:t>
            </a:r>
            <a:r>
              <a:rPr lang="vi-VN" sz="16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KHOA SINH HỌC – CÔNG NGHỆ SINH HỌC</a:t>
            </a:r>
            <a:endParaRPr lang="vi-VN" sz="1200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Hình chữ nhật 10">
            <a:extLst>
              <a:ext uri="{FF2B5EF4-FFF2-40B4-BE49-F238E27FC236}">
                <a16:creationId xmlns:a16="http://schemas.microsoft.com/office/drawing/2014/main" id="{F91B3F8D-433A-41DE-ABB7-CF6DFDA3DAC8}"/>
              </a:ext>
            </a:extLst>
          </p:cNvPr>
          <p:cNvSpPr/>
          <p:nvPr/>
        </p:nvSpPr>
        <p:spPr>
          <a:xfrm>
            <a:off x="2330153" y="1862542"/>
            <a:ext cx="782876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kern="100" dirty="0">
                <a:solidFill>
                  <a:srgbClr val="2E74B5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MÔN: ỨNG DỤNG SINH THÁI HỌC TRONG SỬ DỤNG ĐẤT</a:t>
            </a:r>
            <a:endParaRPr lang="en-US" sz="2800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666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464" y="254685"/>
            <a:ext cx="5314536" cy="1325563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762000" y="1219200"/>
            <a:ext cx="5988141" cy="443573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NGUỒN GỐC TỪ TÀN TÍCH SV; BÓN PHÂN; CỐ ĐỊNH ĐẠM TỪ VSV; SẤM SÉT OXY  N=&gt; NO, NO2; TỪ N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ỚC T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ỚI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HÀM L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ỢNG N TRONG ĐẤT PHỤ THUỘC CHỦ YẾU VÀO HÀM L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ỢNG HỮU CƠ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ĐẠM VÔ C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Ơ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 L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ỢNG N ĐẤT MẶT RẤT ÍT, CHỈ CHIẾM 1 – 2% N TỔNG SỐ; QUÁ TRÌNH AMON HÓA VÀ NITRAT HÓA N TỒN TẠI D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ỚI DẠNG NH4+, NO3-,NO2-; CÁC DẠNG NÀY DỄ TAN; NH4+ DỄ BỊ ĐẤT HẤP PHỤ, CÒN NO3- TỒN TẠI CHỦ YẾU TRONG DỊCH ĐẤT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ĐẠM HỮU CƠ DẠNH N CHỦ YẾU TRONG ĐẤT CHIẾM 95% N TỔNG; CÓ 3 LOẠI: N TAN TRONG N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ỚC, N THỦY PHÂN, N KHÔNG THỦY PHÂN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Hình ảnh 4" descr="Ảnh có chứa ô tô, màn hình, đang ngồi, lò vi sóng&#10;&#10;Mô tả được tạo tự động">
            <a:extLst>
              <a:ext uri="{FF2B5EF4-FFF2-40B4-BE49-F238E27FC236}">
                <a16:creationId xmlns:a16="http://schemas.microsoft.com/office/drawing/2014/main" id="{56475381-A0E0-44B1-8225-B7094A8CCE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6" b="-2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0232" y="6108192"/>
            <a:ext cx="548640" cy="548640"/>
          </a:xfrm>
          <a:prstGeom prst="ellipse">
            <a:avLst/>
          </a:prstGeom>
          <a:solidFill>
            <a:srgbClr val="73555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fld id="{5857DDBB-AAE4-4055-9161-D872A77A2877}" type="slidenum">
              <a:rPr lang="en-US" sz="1500">
                <a:solidFill>
                  <a:srgbClr val="FFFFFF"/>
                </a:solidFill>
                <a:latin typeface="Calibri" panose="020F0502020204030204"/>
              </a:rPr>
              <a:pPr algn="ctr">
                <a:spcAft>
                  <a:spcPts val="600"/>
                </a:spcAft>
                <a:defRPr/>
              </a:pPr>
              <a:t>10</a:t>
            </a:fld>
            <a:endParaRPr lang="en-US" sz="15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57289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3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C96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pic>
        <p:nvPicPr>
          <p:cNvPr id="6" name="Hình ảnh 5" descr="Ảnh có chứa ký hiệu&#10;&#10;Mô tả được tạo tự động">
            <a:extLst>
              <a:ext uri="{FF2B5EF4-FFF2-40B4-BE49-F238E27FC236}">
                <a16:creationId xmlns:a16="http://schemas.microsoft.com/office/drawing/2014/main" id="{6F2A0698-995D-4C6F-8DB0-E412A98804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6629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49" name="Rectangle 45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8029319" y="917725"/>
            <a:ext cx="3424739" cy="485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P LÀ NGUYÊN TỐ DINH D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ỠNG ĐA LƯỢNG VỚI CÂY TRỒNG, HÀM L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ỢNG P TỔNG TRONG ĐẤT Ở VIỆT NAM KHOẢNG O.03 – 0.2% 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ĐẤT ĐỎ BAZAN GIÀU P, ĐẤT BẠC MÀU VÀ ĐẤT CÁT NGHÈO P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HÀM L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Ư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ỢNG P TỔNG TRONG ĐÁT PHỤ THUỘC VÀO THÀNH PHÂN KHOÁNG VẬT CỦA ĐÁ MẸ, THÀNH PHẦN C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Ơ</a:t>
            </a: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 GIỚI, CHẾ ĐỘ CANH TÁC, BÓN PHÂN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P TRONG ĐẤT TỒN TẠI TRONG CÁC HỢP CHẤT HỮU VƠ VÀ VÔ C</a:t>
            </a:r>
            <a:r>
              <a:rPr lang="vi-VN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Ơ</a:t>
            </a:r>
            <a:endParaRPr lang="en-US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535157"/>
            <a:ext cx="973667" cy="274320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5857DDBB-AAE4-4055-9161-D872A77A2877}" type="slidenum">
              <a:rPr lang="en-US" sz="7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11</a:t>
            </a:fld>
            <a:endParaRPr lang="en-US" sz="7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46021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6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3F5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pic>
        <p:nvPicPr>
          <p:cNvPr id="6" name="Hình ảnh 5" descr="Ảnh có chứa thực phẩm, món salad, hoa quả, hoa&#10;&#10;Mô tả được tạo tự động">
            <a:extLst>
              <a:ext uri="{FF2B5EF4-FFF2-40B4-BE49-F238E27FC236}">
                <a16:creationId xmlns:a16="http://schemas.microsoft.com/office/drawing/2014/main" id="{0DB05E20-9554-499C-B68A-494CE0BCC7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" r="-1" b="21722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8029319" y="917725"/>
            <a:ext cx="3424739" cy="485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K LÀ NGUYÊN TỐ DINH D</a:t>
            </a:r>
            <a:r>
              <a:rPr lang="vi-VN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Ư</a:t>
            </a: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ỠNG ĐA L</a:t>
            </a:r>
            <a:r>
              <a:rPr lang="vi-VN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Ư</a:t>
            </a: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ỢNG ĐỐI VỚI CÂY TRỒNG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HÀM L</a:t>
            </a:r>
            <a:r>
              <a:rPr lang="vi-VN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Ư</a:t>
            </a: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ỢNG K TRONG ĐẤT PHỤ THUỘC VÀO THÀNH PHẦN KHOÁNG CỦA ĐÁ MẸ, THÀNH PHẦN C</a:t>
            </a:r>
            <a:r>
              <a:rPr lang="vi-VN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Ơ</a:t>
            </a: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GIỚI, CHẾ ĐỘ CANH TÁC, BÓN PHÂN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ĐÁT MẶN, ĐÁT PHÈN, ĐẤT ĐỎ VÀNG PHÁT TRIỂN TRÊN ĐÁ PHIẾN MIUCA GIÀU K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CÁC DẠNG K TRONG ĐẤT: K HÒA TAN, K HẤP PHỤ TRÊN BỀ MẶT KEO ĐẤT, K CHẬM TIÊU, K TRONG KHOÁNG NGUYÊN SINH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535157"/>
            <a:ext cx="973667" cy="274320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5857DDBB-AAE4-4055-9161-D872A77A2877}" type="slidenum">
              <a:rPr lang="en-US" sz="7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12</a:t>
            </a:fld>
            <a:endParaRPr lang="en-US" sz="7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7927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wn Arrow 7">
            <a:extLst>
              <a:ext uri="{FF2B5EF4-FFF2-40B4-BE49-F238E27FC236}">
                <a16:creationId xmlns:a16="http://schemas.microsoft.com/office/drawing/2014/main" id="{B547373F-AF2E-4907-B442-9F902B387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0100" y="-4763"/>
            <a:ext cx="3333749" cy="3338514"/>
          </a:xfrm>
          <a:prstGeom prst="downArrow">
            <a:avLst>
              <a:gd name="adj1" fmla="val 100000"/>
              <a:gd name="adj2" fmla="val 26890"/>
            </a:avLst>
          </a:prstGeom>
          <a:solidFill>
            <a:schemeClr val="tx1">
              <a:lumMod val="85000"/>
              <a:lumOff val="15000"/>
            </a:scheme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C7163B59-4DA8-4CED-91BA-C31AC2273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0501"/>
            <a:ext cx="2886075" cy="2486024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</a:rPr>
              <a:t>NGUYÊN TỐ VI LƯỢNG 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E58249A4-AEF2-4785-B79F-C35979160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fld id="{5857DDBB-AAE4-4055-9161-D872A77A2877}" type="slidenum">
              <a:rPr lang="en-US" smtClean="0"/>
              <a:pPr defTabSz="457200">
                <a:spcAft>
                  <a:spcPts val="600"/>
                </a:spcAft>
              </a:pPr>
              <a:t>13</a:t>
            </a:fld>
            <a:endParaRPr lang="en-US"/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A3068DBA-681D-48D4-97ED-0F6FA9BCA7E0}"/>
              </a:ext>
            </a:extLst>
          </p:cNvPr>
          <p:cNvSpPr txBox="1"/>
          <p:nvPr/>
        </p:nvSpPr>
        <p:spPr>
          <a:xfrm>
            <a:off x="4676503" y="914400"/>
            <a:ext cx="64867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LÀ CÁC NGUYÊN TỐ DINH D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ỠNG ĐÓNG VAI TRÒ TRONG HOẠT ĐỌNG SỐNG CỦA CÂY NH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 HÀM L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ỢNG CÂY CẦN RẤT ÍT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 ĐẤT CÁC NGUYÊN TỐ VI L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ỢNG NẰM TRONG MẠNG L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ỚI TINH THỂ CỦA CÁC KHOÁNG NGUYÊN SINH VÀ THỨ SINH, TRONG CÁC HỢP CHẤT VÔ C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Ơ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VÀ H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 C</a:t>
            </a:r>
            <a:r>
              <a:rPr lang="vi-VN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Ơ</a:t>
            </a:r>
            <a:endParaRPr lang="en-US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8A6AECF1-ECFA-497B-8FB2-D0AE5DDA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889" y="3333751"/>
            <a:ext cx="7731772" cy="311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5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HỮU CƠ</a:t>
            </a:r>
          </a:p>
        </p:txBody>
      </p:sp>
      <p:pic>
        <p:nvPicPr>
          <p:cNvPr id="10" name="Chỗ dành sẵn cho Nội dung 9" descr="Ảnh có chứa ảnh chụp màn hình, ký hiệu&#10;&#10;Mô tả được tạo tự động">
            <a:extLst>
              <a:ext uri="{FF2B5EF4-FFF2-40B4-BE49-F238E27FC236}">
                <a16:creationId xmlns:a16="http://schemas.microsoft.com/office/drawing/2014/main" id="{744A5B42-6DD3-4B50-A78D-05A1F35D1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220" y="2818356"/>
            <a:ext cx="6001336" cy="3701790"/>
          </a:xfrm>
          <a:prstGeom prst="rect">
            <a:avLst/>
          </a:prstGeom>
        </p:spPr>
      </p:pic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4978" y="6356350"/>
            <a:ext cx="146882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Hình chữ nhật 12">
            <a:extLst>
              <a:ext uri="{FF2B5EF4-FFF2-40B4-BE49-F238E27FC236}">
                <a16:creationId xmlns:a16="http://schemas.microsoft.com/office/drawing/2014/main" id="{A5125C43-E05C-425A-8C02-9F52D950C823}"/>
              </a:ext>
            </a:extLst>
          </p:cNvPr>
          <p:cNvSpPr/>
          <p:nvPr/>
        </p:nvSpPr>
        <p:spPr>
          <a:xfrm>
            <a:off x="5912622" y="1487272"/>
            <a:ext cx="3594632" cy="621091"/>
          </a:xfrm>
          <a:prstGeom prst="rect">
            <a:avLst/>
          </a:prstGeom>
          <a:solidFill>
            <a:srgbClr val="38A8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 err="1">
                <a:solidFill>
                  <a:sysClr val="windowText" lastClr="000000"/>
                </a:solidFill>
              </a:rPr>
              <a:t>Tàn</a:t>
            </a:r>
            <a:r>
              <a:rPr lang="en-US" sz="1900" dirty="0">
                <a:solidFill>
                  <a:sysClr val="windowText" lastClr="000000"/>
                </a:solidFill>
              </a:rPr>
              <a:t> </a:t>
            </a:r>
            <a:r>
              <a:rPr lang="en-US" sz="1900" dirty="0" err="1">
                <a:solidFill>
                  <a:sysClr val="windowText" lastClr="000000"/>
                </a:solidFill>
              </a:rPr>
              <a:t>tích</a:t>
            </a:r>
            <a:r>
              <a:rPr lang="en-US" sz="1900" dirty="0">
                <a:solidFill>
                  <a:sysClr val="windowText" lastClr="000000"/>
                </a:solidFill>
              </a:rPr>
              <a:t> </a:t>
            </a:r>
            <a:r>
              <a:rPr lang="en-US" sz="1900" dirty="0" err="1">
                <a:solidFill>
                  <a:sysClr val="windowText" lastClr="000000"/>
                </a:solidFill>
              </a:rPr>
              <a:t>hữu</a:t>
            </a:r>
            <a:r>
              <a:rPr lang="en-US" sz="1900" dirty="0">
                <a:solidFill>
                  <a:sysClr val="windowText" lastClr="000000"/>
                </a:solidFill>
              </a:rPr>
              <a:t> </a:t>
            </a:r>
            <a:r>
              <a:rPr lang="en-US" sz="1900" dirty="0" err="1">
                <a:solidFill>
                  <a:sysClr val="windowText" lastClr="000000"/>
                </a:solidFill>
              </a:rPr>
              <a:t>cơ</a:t>
            </a:r>
            <a:r>
              <a:rPr lang="en-US" sz="1900" dirty="0">
                <a:solidFill>
                  <a:sysClr val="windowText" lastClr="000000"/>
                </a:solidFill>
              </a:rPr>
              <a:t> </a:t>
            </a:r>
            <a:r>
              <a:rPr lang="en-US" sz="1900" dirty="0" err="1">
                <a:solidFill>
                  <a:sysClr val="windowText" lastClr="000000"/>
                </a:solidFill>
              </a:rPr>
              <a:t>ch</a:t>
            </a:r>
            <a:r>
              <a:rPr lang="vi-VN" sz="1900" dirty="0">
                <a:solidFill>
                  <a:sysClr val="windowText" lastClr="000000"/>
                </a:solidFill>
              </a:rPr>
              <a:t>ư</a:t>
            </a:r>
            <a:r>
              <a:rPr lang="en-US" sz="1900" dirty="0">
                <a:solidFill>
                  <a:sysClr val="windowText" lastClr="000000"/>
                </a:solidFill>
              </a:rPr>
              <a:t>a </a:t>
            </a:r>
            <a:r>
              <a:rPr lang="en-US" sz="1900" dirty="0" err="1">
                <a:solidFill>
                  <a:sysClr val="windowText" lastClr="000000"/>
                </a:solidFill>
              </a:rPr>
              <a:t>bị</a:t>
            </a:r>
            <a:r>
              <a:rPr lang="en-US" sz="1900" dirty="0">
                <a:solidFill>
                  <a:sysClr val="windowText" lastClr="000000"/>
                </a:solidFill>
              </a:rPr>
              <a:t> </a:t>
            </a:r>
            <a:r>
              <a:rPr lang="en-US" sz="1900" dirty="0" err="1">
                <a:solidFill>
                  <a:sysClr val="windowText" lastClr="000000"/>
                </a:solidFill>
              </a:rPr>
              <a:t>phân</a:t>
            </a:r>
            <a:r>
              <a:rPr lang="en-US" sz="1900" dirty="0">
                <a:solidFill>
                  <a:sysClr val="windowText" lastClr="000000"/>
                </a:solidFill>
              </a:rPr>
              <a:t> </a:t>
            </a:r>
            <a:r>
              <a:rPr lang="en-US" sz="1900" dirty="0" err="1">
                <a:solidFill>
                  <a:sysClr val="windowText" lastClr="000000"/>
                </a:solidFill>
              </a:rPr>
              <a:t>giải</a:t>
            </a:r>
            <a:endParaRPr lang="en-US" sz="19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35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1487272"/>
            <a:ext cx="2860766" cy="258833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HỮU CƠ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4978" y="6356350"/>
            <a:ext cx="146882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0305BD0-C636-45CC-BBDD-A39413E681BB}"/>
              </a:ext>
            </a:extLst>
          </p:cNvPr>
          <p:cNvSpPr txBox="1"/>
          <p:nvPr/>
        </p:nvSpPr>
        <p:spPr>
          <a:xfrm>
            <a:off x="5384075" y="201487"/>
            <a:ext cx="2690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NGUỒN GỐC</a:t>
            </a:r>
            <a:endParaRPr lang="en-US" sz="3200" dirty="0"/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61C3875-1842-4EBE-9C11-DE3FDA5E195B}"/>
              </a:ext>
            </a:extLst>
          </p:cNvPr>
          <p:cNvSpPr txBox="1"/>
          <p:nvPr/>
        </p:nvSpPr>
        <p:spPr>
          <a:xfrm>
            <a:off x="3435532" y="1025607"/>
            <a:ext cx="6283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400" dirty="0" err="1"/>
              <a:t>Tàn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: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,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, VSV,….</a:t>
            </a: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11DFB591-8D33-4FC9-BA75-AC1657DF31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06"/>
          <a:stretch/>
        </p:blipFill>
        <p:spPr>
          <a:xfrm>
            <a:off x="3683010" y="1459833"/>
            <a:ext cx="6246042" cy="3647379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5C22FF9-56ED-498B-AEE1-FC640DF980D8}"/>
              </a:ext>
            </a:extLst>
          </p:cNvPr>
          <p:cNvSpPr txBox="1"/>
          <p:nvPr/>
        </p:nvSpPr>
        <p:spPr>
          <a:xfrm>
            <a:off x="3683010" y="5055325"/>
            <a:ext cx="7146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Hình</a:t>
            </a:r>
            <a:r>
              <a:rPr lang="en-US" b="1" dirty="0"/>
              <a:t> 2.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%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khô</a:t>
            </a:r>
            <a:r>
              <a:rPr lang="en-US" dirty="0"/>
              <a:t> (A. E. </a:t>
            </a:r>
            <a:r>
              <a:rPr lang="en-US" dirty="0" err="1"/>
              <a:t>Vozbutskaia</a:t>
            </a:r>
            <a:r>
              <a:rPr lang="en-US" dirty="0"/>
              <a:t>)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F3CA1BFF-55D9-419A-9637-1208E2B40840}"/>
              </a:ext>
            </a:extLst>
          </p:cNvPr>
          <p:cNvSpPr txBox="1"/>
          <p:nvPr/>
        </p:nvSpPr>
        <p:spPr>
          <a:xfrm>
            <a:off x="3683010" y="5669280"/>
            <a:ext cx="6035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6322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1487272"/>
            <a:ext cx="2860766" cy="258833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HỮU CƠ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4978" y="6356350"/>
            <a:ext cx="146882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0305BD0-C636-45CC-BBDD-A39413E681BB}"/>
              </a:ext>
            </a:extLst>
          </p:cNvPr>
          <p:cNvSpPr txBox="1"/>
          <p:nvPr/>
        </p:nvSpPr>
        <p:spPr>
          <a:xfrm>
            <a:off x="3148149" y="201487"/>
            <a:ext cx="8699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QUÁ TRÌNH BIẾN HÓA XÁC HỮU CƠ TRONG ĐẤT</a:t>
            </a:r>
            <a:endParaRPr lang="en-US" sz="3200" dirty="0"/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61C3875-1842-4EBE-9C11-DE3FDA5E195B}"/>
              </a:ext>
            </a:extLst>
          </p:cNvPr>
          <p:cNvSpPr txBox="1"/>
          <p:nvPr/>
        </p:nvSpPr>
        <p:spPr>
          <a:xfrm>
            <a:off x="3435532" y="1025607"/>
            <a:ext cx="6884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400" dirty="0"/>
              <a:t>LÀ MỘT QUÁ TRÌNH SINH HÓA HỌC PHỨC TẠP CÓ SỰ THAM GIA CỦA VSV,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, O</a:t>
            </a:r>
            <a:r>
              <a:rPr lang="en-US" dirty="0"/>
              <a:t>2</a:t>
            </a:r>
            <a:r>
              <a:rPr lang="en-US" sz="2400" dirty="0"/>
              <a:t>, H</a:t>
            </a:r>
            <a:r>
              <a:rPr lang="en-US" dirty="0"/>
              <a:t>2</a:t>
            </a:r>
            <a:r>
              <a:rPr lang="en-US" sz="2400" dirty="0"/>
              <a:t>O,…</a:t>
            </a:r>
          </a:p>
        </p:txBody>
      </p:sp>
      <p:pic>
        <p:nvPicPr>
          <p:cNvPr id="7" name="Hình ảnh 6" descr="Ảnh có chứa ảnh chụp màn hình&#10;&#10;Mô tả được tạo tự động">
            <a:extLst>
              <a:ext uri="{FF2B5EF4-FFF2-40B4-BE49-F238E27FC236}">
                <a16:creationId xmlns:a16="http://schemas.microsoft.com/office/drawing/2014/main" id="{5C5A3A92-0575-4E46-A360-87A4834A8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768" y="2586447"/>
            <a:ext cx="7899237" cy="2685328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051BDD9F-79C8-4430-82F8-CEDD47E657E1}"/>
              </a:ext>
            </a:extLst>
          </p:cNvPr>
          <p:cNvSpPr txBox="1"/>
          <p:nvPr/>
        </p:nvSpPr>
        <p:spPr>
          <a:xfrm>
            <a:off x="5608461" y="5071720"/>
            <a:ext cx="3927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Hình</a:t>
            </a:r>
            <a:r>
              <a:rPr lang="en-US" sz="2000" b="1" dirty="0"/>
              <a:t> 3. </a:t>
            </a:r>
            <a:r>
              <a:rPr lang="en-US" sz="2000" dirty="0" err="1"/>
              <a:t>sơ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xác</a:t>
            </a:r>
            <a:r>
              <a:rPr lang="en-US" sz="2000" dirty="0"/>
              <a:t> </a:t>
            </a:r>
            <a:r>
              <a:rPr lang="en-US" sz="2000" dirty="0" err="1"/>
              <a:t>hữu</a:t>
            </a:r>
            <a:r>
              <a:rPr lang="en-US" sz="2000" dirty="0"/>
              <a:t> </a:t>
            </a:r>
            <a:r>
              <a:rPr lang="en-US" sz="2000" dirty="0" err="1"/>
              <a:t>cơ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47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1487272"/>
            <a:ext cx="2860766" cy="258833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HỮU CƠ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4978" y="6356350"/>
            <a:ext cx="146882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0305BD0-C636-45CC-BBDD-A39413E681BB}"/>
              </a:ext>
            </a:extLst>
          </p:cNvPr>
          <p:cNvSpPr txBox="1"/>
          <p:nvPr/>
        </p:nvSpPr>
        <p:spPr>
          <a:xfrm>
            <a:off x="3148149" y="201487"/>
            <a:ext cx="8699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QUÁ TRÌNH BIẾN HÓA XÁC HỮU CƠ TRONG ĐẤT</a:t>
            </a:r>
            <a:endParaRPr lang="en-US" sz="3200" dirty="0"/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61C3875-1842-4EBE-9C11-DE3FDA5E195B}"/>
              </a:ext>
            </a:extLst>
          </p:cNvPr>
          <p:cNvSpPr txBox="1"/>
          <p:nvPr/>
        </p:nvSpPr>
        <p:spPr>
          <a:xfrm>
            <a:off x="3435532" y="1025607"/>
            <a:ext cx="5608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QUÁ TRÌNH KHOÁNG HÓA XÁC HỮU CƠ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1BB113A-26BB-4690-AA40-F75F65B627A1}"/>
              </a:ext>
            </a:extLst>
          </p:cNvPr>
          <p:cNvSpPr txBox="1"/>
          <p:nvPr/>
        </p:nvSpPr>
        <p:spPr>
          <a:xfrm>
            <a:off x="3545702" y="1726617"/>
            <a:ext cx="4807131" cy="6463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XÁC HỮU CƠ GỒM CÁC THÀNH PHẦN: PROTEIN, GLUXIT, LIPIT, LIGNIN, TANIN, NHỰA</a:t>
            </a:r>
          </a:p>
        </p:txBody>
      </p:sp>
      <p:sp>
        <p:nvSpPr>
          <p:cNvPr id="9" name="Mũi tên: Cong 8">
            <a:extLst>
              <a:ext uri="{FF2B5EF4-FFF2-40B4-BE49-F238E27FC236}">
                <a16:creationId xmlns:a16="http://schemas.microsoft.com/office/drawing/2014/main" id="{6CCF5137-B684-4185-95AB-AF0509C8DF63}"/>
              </a:ext>
            </a:extLst>
          </p:cNvPr>
          <p:cNvSpPr/>
          <p:nvPr/>
        </p:nvSpPr>
        <p:spPr>
          <a:xfrm rot="5400000">
            <a:off x="8349294" y="1861744"/>
            <a:ext cx="1120126" cy="1113049"/>
          </a:xfrm>
          <a:prstGeom prst="bentArrow">
            <a:avLst>
              <a:gd name="adj1" fmla="val 37796"/>
              <a:gd name="adj2" fmla="val 50000"/>
              <a:gd name="adj3" fmla="val 50000"/>
              <a:gd name="adj4" fmla="val 26085"/>
            </a:avLst>
          </a:prstGeom>
          <a:solidFill>
            <a:srgbClr val="A4CA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MEN VSV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14E7F6D-15B6-483A-848E-1967EA0E17A9}"/>
              </a:ext>
            </a:extLst>
          </p:cNvPr>
          <p:cNvSpPr txBox="1"/>
          <p:nvPr/>
        </p:nvSpPr>
        <p:spPr>
          <a:xfrm>
            <a:off x="6322911" y="3024052"/>
            <a:ext cx="5172892" cy="64633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Đ</a:t>
            </a:r>
            <a:r>
              <a:rPr lang="vi-VN" dirty="0"/>
              <a:t>Ư</a:t>
            </a:r>
            <a:r>
              <a:rPr lang="en-US" dirty="0"/>
              <a:t>ỜNG Đ</a:t>
            </a:r>
            <a:r>
              <a:rPr lang="vi-VN" dirty="0"/>
              <a:t>Ơ</a:t>
            </a:r>
            <a:r>
              <a:rPr lang="en-US" dirty="0"/>
              <a:t>N (5C,6C), Đ</a:t>
            </a:r>
            <a:r>
              <a:rPr lang="vi-VN" dirty="0"/>
              <a:t>Ư</a:t>
            </a:r>
            <a:r>
              <a:rPr lang="en-US" dirty="0"/>
              <a:t>ỜNG ĐÔI, XENLULOSE, aa, A. URONIC, A. BÉO, GLYXERIN, POLYPHENOL,…</a:t>
            </a:r>
          </a:p>
        </p:txBody>
      </p:sp>
      <p:sp>
        <p:nvSpPr>
          <p:cNvPr id="13" name="Mũi tên: Cong Phải 12">
            <a:extLst>
              <a:ext uri="{FF2B5EF4-FFF2-40B4-BE49-F238E27FC236}">
                <a16:creationId xmlns:a16="http://schemas.microsoft.com/office/drawing/2014/main" id="{DD71CA6A-22F2-4CC6-B3B3-A6790A8A1A78}"/>
              </a:ext>
            </a:extLst>
          </p:cNvPr>
          <p:cNvSpPr/>
          <p:nvPr/>
        </p:nvSpPr>
        <p:spPr>
          <a:xfrm>
            <a:off x="4537654" y="3024052"/>
            <a:ext cx="1785257" cy="1792285"/>
          </a:xfrm>
          <a:prstGeom prst="curvedRightArrow">
            <a:avLst>
              <a:gd name="adj1" fmla="val 35355"/>
              <a:gd name="adj2" fmla="val 50000"/>
              <a:gd name="adj3" fmla="val 25000"/>
            </a:avLst>
          </a:prstGeom>
          <a:solidFill>
            <a:srgbClr val="C8C8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PHẢN ỨNG </a:t>
            </a:r>
          </a:p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OXY HÓA – KHỬ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0BA05401-FAAC-4879-ABD1-A9D47F7D594C}"/>
              </a:ext>
            </a:extLst>
          </p:cNvPr>
          <p:cNvSpPr txBox="1"/>
          <p:nvPr/>
        </p:nvSpPr>
        <p:spPr>
          <a:xfrm>
            <a:off x="6322911" y="3964407"/>
            <a:ext cx="4979125" cy="646331"/>
          </a:xfrm>
          <a:prstGeom prst="rect">
            <a:avLst/>
          </a:prstGeom>
          <a:effectLst>
            <a:glow rad="228600">
              <a:srgbClr val="C2C2C2"/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ACID HỮU CƠ, ACID VÔ C</a:t>
            </a:r>
            <a:r>
              <a:rPr lang="vi-VN" dirty="0"/>
              <a:t>Ơ</a:t>
            </a:r>
            <a:r>
              <a:rPr lang="en-US" dirty="0"/>
              <a:t>, ACID BÉO, ANDEHIT, R</a:t>
            </a:r>
            <a:r>
              <a:rPr lang="vi-VN" dirty="0"/>
              <a:t>Ư</a:t>
            </a:r>
            <a:r>
              <a:rPr lang="en-US" dirty="0"/>
              <a:t>ỢU, SẢN PHẨM CỦA PHENOL, QUINOL,…</a:t>
            </a:r>
          </a:p>
        </p:txBody>
      </p:sp>
      <p:cxnSp>
        <p:nvCxnSpPr>
          <p:cNvPr id="18" name="Đường kết nối Mũi tên Thẳng 17">
            <a:extLst>
              <a:ext uri="{FF2B5EF4-FFF2-40B4-BE49-F238E27FC236}">
                <a16:creationId xmlns:a16="http://schemas.microsoft.com/office/drawing/2014/main" id="{BE5668A0-590C-4487-8C74-3B2977231234}"/>
              </a:ext>
            </a:extLst>
          </p:cNvPr>
          <p:cNvCxnSpPr>
            <a:cxnSpLocks/>
          </p:cNvCxnSpPr>
          <p:nvPr/>
        </p:nvCxnSpPr>
        <p:spPr>
          <a:xfrm>
            <a:off x="8778370" y="4610738"/>
            <a:ext cx="893229" cy="91440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Đường kết nối Mũi tên Thẳng 19" descr="SDFVS">
            <a:extLst>
              <a:ext uri="{FF2B5EF4-FFF2-40B4-BE49-F238E27FC236}">
                <a16:creationId xmlns:a16="http://schemas.microsoft.com/office/drawing/2014/main" id="{7DD2F00F-3B3F-41A9-972F-1D92AA7A139F}"/>
              </a:ext>
            </a:extLst>
          </p:cNvPr>
          <p:cNvCxnSpPr>
            <a:cxnSpLocks/>
          </p:cNvCxnSpPr>
          <p:nvPr/>
        </p:nvCxnSpPr>
        <p:spPr>
          <a:xfrm flipH="1">
            <a:off x="4820194" y="4610738"/>
            <a:ext cx="3983570" cy="856703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B8B11044-1DAC-42A3-82CF-C0070B4ABBCF}"/>
              </a:ext>
            </a:extLst>
          </p:cNvPr>
          <p:cNvSpPr txBox="1"/>
          <p:nvPr/>
        </p:nvSpPr>
        <p:spPr>
          <a:xfrm rot="20988010">
            <a:off x="6106008" y="4756003"/>
            <a:ext cx="154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HIẾU KHÍ</a:t>
            </a:r>
          </a:p>
        </p:txBody>
      </p: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D581E734-9C17-4EA9-ABA2-AB5472777F56}"/>
              </a:ext>
            </a:extLst>
          </p:cNvPr>
          <p:cNvSpPr txBox="1"/>
          <p:nvPr/>
        </p:nvSpPr>
        <p:spPr>
          <a:xfrm>
            <a:off x="8824577" y="4859402"/>
            <a:ext cx="154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KỴ KHÍ</a:t>
            </a:r>
          </a:p>
        </p:txBody>
      </p:sp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48304EA3-9D76-44EF-9B7A-B211BD7467D2}"/>
              </a:ext>
            </a:extLst>
          </p:cNvPr>
          <p:cNvSpPr txBox="1"/>
          <p:nvPr/>
        </p:nvSpPr>
        <p:spPr>
          <a:xfrm>
            <a:off x="2973834" y="5525138"/>
            <a:ext cx="286076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MUỐI (PO</a:t>
            </a:r>
            <a:r>
              <a:rPr lang="en-US" sz="1400" dirty="0"/>
              <a:t>4</a:t>
            </a:r>
            <a:r>
              <a:rPr lang="en-US" dirty="0"/>
              <a:t>,SO</a:t>
            </a:r>
            <a:r>
              <a:rPr lang="en-US" sz="1400" dirty="0"/>
              <a:t>4</a:t>
            </a:r>
            <a:r>
              <a:rPr lang="en-US" dirty="0"/>
              <a:t>,NO</a:t>
            </a:r>
            <a:r>
              <a:rPr lang="en-US" sz="1400" dirty="0"/>
              <a:t>2</a:t>
            </a:r>
            <a:r>
              <a:rPr lang="en-US" dirty="0"/>
              <a:t>,NO</a:t>
            </a:r>
            <a:r>
              <a:rPr lang="en-US" sz="1400" dirty="0"/>
              <a:t>3</a:t>
            </a:r>
            <a:r>
              <a:rPr lang="en-US" dirty="0"/>
              <a:t>), NH</a:t>
            </a:r>
            <a:r>
              <a:rPr lang="en-US" sz="1400" dirty="0"/>
              <a:t>3,</a:t>
            </a:r>
            <a:r>
              <a:rPr lang="en-US" dirty="0"/>
              <a:t> H</a:t>
            </a:r>
            <a:r>
              <a:rPr lang="en-US" sz="1400" dirty="0"/>
              <a:t>2</a:t>
            </a:r>
            <a:r>
              <a:rPr lang="en-US" dirty="0"/>
              <a:t>O,CO</a:t>
            </a:r>
            <a:r>
              <a:rPr lang="en-US" sz="1400" dirty="0"/>
              <a:t>2</a:t>
            </a:r>
            <a:endParaRPr lang="en-US" dirty="0"/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0A1219DE-B57C-4370-A017-862C7CF62829}"/>
              </a:ext>
            </a:extLst>
          </p:cNvPr>
          <p:cNvSpPr txBox="1"/>
          <p:nvPr/>
        </p:nvSpPr>
        <p:spPr>
          <a:xfrm>
            <a:off x="8241216" y="5507270"/>
            <a:ext cx="2860765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NH</a:t>
            </a:r>
            <a:r>
              <a:rPr lang="en-US" sz="1400" dirty="0"/>
              <a:t>3</a:t>
            </a:r>
            <a:r>
              <a:rPr lang="en-US" dirty="0"/>
              <a:t>, H</a:t>
            </a:r>
            <a:r>
              <a:rPr lang="en-US" sz="1400" dirty="0"/>
              <a:t>2</a:t>
            </a:r>
            <a:r>
              <a:rPr lang="en-US" dirty="0"/>
              <a:t>O, CO</a:t>
            </a:r>
            <a:r>
              <a:rPr lang="en-US" sz="1400" dirty="0"/>
              <a:t>2</a:t>
            </a:r>
            <a:r>
              <a:rPr lang="en-US" dirty="0"/>
              <a:t>, CH</a:t>
            </a:r>
            <a:r>
              <a:rPr lang="en-US" sz="1400" dirty="0"/>
              <a:t>4</a:t>
            </a:r>
            <a:r>
              <a:rPr lang="en-US" dirty="0"/>
              <a:t>, H</a:t>
            </a:r>
            <a:r>
              <a:rPr lang="en-US" sz="1400" dirty="0"/>
              <a:t>2</a:t>
            </a:r>
            <a:r>
              <a:rPr lang="en-US" dirty="0"/>
              <a:t>, N</a:t>
            </a:r>
            <a:r>
              <a:rPr lang="en-US" sz="1400" dirty="0"/>
              <a:t>2</a:t>
            </a:r>
            <a:r>
              <a:rPr lang="en-US" dirty="0"/>
              <a:t>, H</a:t>
            </a:r>
            <a:r>
              <a:rPr lang="en-US" sz="1400" dirty="0"/>
              <a:t>2</a:t>
            </a:r>
            <a:r>
              <a:rPr lang="en-US" dirty="0"/>
              <a:t>S, PH</a:t>
            </a:r>
            <a:r>
              <a:rPr lang="en-US" sz="1400" dirty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98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9" grpId="0" animBg="1"/>
      <p:bldP spid="10" grpId="0" animBg="1"/>
      <p:bldP spid="13" grpId="0" animBg="1"/>
      <p:bldP spid="14" grpId="0" animBg="1"/>
      <p:bldP spid="24" grpId="0"/>
      <p:bldP spid="25" grpId="0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83" y="1487272"/>
            <a:ext cx="2860766" cy="258833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HỮU CƠ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0305BD0-C636-45CC-BBDD-A39413E681BB}"/>
              </a:ext>
            </a:extLst>
          </p:cNvPr>
          <p:cNvSpPr txBox="1"/>
          <p:nvPr/>
        </p:nvSpPr>
        <p:spPr>
          <a:xfrm>
            <a:off x="3148149" y="201487"/>
            <a:ext cx="8699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QUÁ TRÌNH BIẾN HÓA XÁC HỮU CƠ TRONG ĐẤT</a:t>
            </a:r>
            <a:endParaRPr lang="en-US" sz="3200" dirty="0"/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61C3875-1842-4EBE-9C11-DE3FDA5E195B}"/>
              </a:ext>
            </a:extLst>
          </p:cNvPr>
          <p:cNvSpPr txBox="1"/>
          <p:nvPr/>
        </p:nvSpPr>
        <p:spPr>
          <a:xfrm>
            <a:off x="3435532" y="1025607"/>
            <a:ext cx="6030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QUÁ TRÌNH MÙN HÓA HÓA XÁC HỮU CƠ</a:t>
            </a:r>
          </a:p>
        </p:txBody>
      </p:sp>
      <p:pic>
        <p:nvPicPr>
          <p:cNvPr id="8" name="Hình ảnh 7" descr="Ảnh có chứa văn bản, bản đồ&#10;&#10;Mô tả được tạo tự động">
            <a:extLst>
              <a:ext uri="{FF2B5EF4-FFF2-40B4-BE49-F238E27FC236}">
                <a16:creationId xmlns:a16="http://schemas.microsoft.com/office/drawing/2014/main" id="{CF32ABF0-E177-487A-ADFC-462A8FC32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590" y="1906575"/>
            <a:ext cx="6176387" cy="4631710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A69C66F7-EE6D-4FF3-A9B0-49DA86ECFEC2}"/>
              </a:ext>
            </a:extLst>
          </p:cNvPr>
          <p:cNvSpPr txBox="1"/>
          <p:nvPr/>
        </p:nvSpPr>
        <p:spPr>
          <a:xfrm>
            <a:off x="6413863" y="1487272"/>
            <a:ext cx="186798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MÙN</a:t>
            </a:r>
          </a:p>
        </p:txBody>
      </p:sp>
      <p:cxnSp>
        <p:nvCxnSpPr>
          <p:cNvPr id="15" name="Đường kết nối: Mũi tên Gấp khúc 14">
            <a:extLst>
              <a:ext uri="{FF2B5EF4-FFF2-40B4-BE49-F238E27FC236}">
                <a16:creationId xmlns:a16="http://schemas.microsoft.com/office/drawing/2014/main" id="{888A71BC-C0CF-4FD8-B691-591522023B86}"/>
              </a:ext>
            </a:extLst>
          </p:cNvPr>
          <p:cNvCxnSpPr>
            <a:cxnSpLocks/>
            <a:stCxn id="11" idx="1"/>
          </p:cNvCxnSpPr>
          <p:nvPr/>
        </p:nvCxnSpPr>
        <p:spPr>
          <a:xfrm rot="10800000" flipV="1">
            <a:off x="4036423" y="1671938"/>
            <a:ext cx="2377440" cy="369330"/>
          </a:xfrm>
          <a:prstGeom prst="bentConnector3">
            <a:avLst>
              <a:gd name="adj1" fmla="val 10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Đường kết nối: Mũi tên Gấp khúc 25">
            <a:extLst>
              <a:ext uri="{FF2B5EF4-FFF2-40B4-BE49-F238E27FC236}">
                <a16:creationId xmlns:a16="http://schemas.microsoft.com/office/drawing/2014/main" id="{4397AD5D-D210-4A4F-B124-9CC057687EC4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8281851" y="1671938"/>
            <a:ext cx="2612572" cy="276999"/>
          </a:xfrm>
          <a:prstGeom prst="bentConnector3">
            <a:avLst>
              <a:gd name="adj1" fmla="val 10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Đường kết nối Mũi tên Thẳng 40">
            <a:extLst>
              <a:ext uri="{FF2B5EF4-FFF2-40B4-BE49-F238E27FC236}">
                <a16:creationId xmlns:a16="http://schemas.microsoft.com/office/drawing/2014/main" id="{DB6D086A-BF50-4EC3-8AFE-E366A9117ED3}"/>
              </a:ext>
            </a:extLst>
          </p:cNvPr>
          <p:cNvCxnSpPr>
            <a:stCxn id="11" idx="2"/>
          </p:cNvCxnSpPr>
          <p:nvPr/>
        </p:nvCxnSpPr>
        <p:spPr>
          <a:xfrm>
            <a:off x="7347857" y="1856604"/>
            <a:ext cx="0" cy="2346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Hộp Văn bản 41">
            <a:extLst>
              <a:ext uri="{FF2B5EF4-FFF2-40B4-BE49-F238E27FC236}">
                <a16:creationId xmlns:a16="http://schemas.microsoft.com/office/drawing/2014/main" id="{67002F18-A0E7-4B8D-8192-6907136ADA20}"/>
              </a:ext>
            </a:extLst>
          </p:cNvPr>
          <p:cNvSpPr txBox="1"/>
          <p:nvPr/>
        </p:nvSpPr>
        <p:spPr>
          <a:xfrm>
            <a:off x="3342233" y="2041268"/>
            <a:ext cx="1414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AXIT HUMIC</a:t>
            </a:r>
          </a:p>
        </p:txBody>
      </p:sp>
      <p:sp>
        <p:nvSpPr>
          <p:cNvPr id="43" name="Hộp Văn bản 42">
            <a:extLst>
              <a:ext uri="{FF2B5EF4-FFF2-40B4-BE49-F238E27FC236}">
                <a16:creationId xmlns:a16="http://schemas.microsoft.com/office/drawing/2014/main" id="{42E899DC-949E-4E4C-BD11-93C9BFC3D63C}"/>
              </a:ext>
            </a:extLst>
          </p:cNvPr>
          <p:cNvSpPr txBox="1"/>
          <p:nvPr/>
        </p:nvSpPr>
        <p:spPr>
          <a:xfrm>
            <a:off x="6640604" y="2032357"/>
            <a:ext cx="1414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AXIT FULVIC</a:t>
            </a:r>
          </a:p>
        </p:txBody>
      </p:sp>
      <p:sp>
        <p:nvSpPr>
          <p:cNvPr id="44" name="Hộp Văn bản 43">
            <a:extLst>
              <a:ext uri="{FF2B5EF4-FFF2-40B4-BE49-F238E27FC236}">
                <a16:creationId xmlns:a16="http://schemas.microsoft.com/office/drawing/2014/main" id="{1C29F752-5453-457F-9E6A-E3813D1F1198}"/>
              </a:ext>
            </a:extLst>
          </p:cNvPr>
          <p:cNvSpPr txBox="1"/>
          <p:nvPr/>
        </p:nvSpPr>
        <p:spPr>
          <a:xfrm>
            <a:off x="9923097" y="1948937"/>
            <a:ext cx="1981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HỢP CHẤT HUMIN</a:t>
            </a:r>
          </a:p>
        </p:txBody>
      </p:sp>
      <p:sp>
        <p:nvSpPr>
          <p:cNvPr id="45" name="Hình chữ nhật 44">
            <a:extLst>
              <a:ext uri="{FF2B5EF4-FFF2-40B4-BE49-F238E27FC236}">
                <a16:creationId xmlns:a16="http://schemas.microsoft.com/office/drawing/2014/main" id="{411D125C-AFEE-414E-ABDC-C3CE646615E3}"/>
              </a:ext>
            </a:extLst>
          </p:cNvPr>
          <p:cNvSpPr/>
          <p:nvPr/>
        </p:nvSpPr>
        <p:spPr>
          <a:xfrm>
            <a:off x="3273167" y="2401689"/>
            <a:ext cx="2660601" cy="15634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Axit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hữu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cơ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cao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phân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tử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,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chứa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C,H,O, N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và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P, S, Al, Fe, Si,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hình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thành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trong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môi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trường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trung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tính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46" name="Hình chữ nhật 45">
            <a:extLst>
              <a:ext uri="{FF2B5EF4-FFF2-40B4-BE49-F238E27FC236}">
                <a16:creationId xmlns:a16="http://schemas.microsoft.com/office/drawing/2014/main" id="{65FE48C2-4057-4DC2-8C07-E65F1FCD6B7B}"/>
              </a:ext>
            </a:extLst>
          </p:cNvPr>
          <p:cNvSpPr/>
          <p:nvPr/>
        </p:nvSpPr>
        <p:spPr>
          <a:xfrm>
            <a:off x="6193635" y="2401812"/>
            <a:ext cx="2971801" cy="13341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Axit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hữu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cơ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cao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tử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chứa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C, H, O, N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P, S, Al, Fe, Si,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thành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môi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chua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Hình chữ nhật 46">
            <a:extLst>
              <a:ext uri="{FF2B5EF4-FFF2-40B4-BE49-F238E27FC236}">
                <a16:creationId xmlns:a16="http://schemas.microsoft.com/office/drawing/2014/main" id="{3E6D3A45-124C-4410-9A6C-465729E998AB}"/>
              </a:ext>
            </a:extLst>
          </p:cNvPr>
          <p:cNvSpPr/>
          <p:nvPr/>
        </p:nvSpPr>
        <p:spPr>
          <a:xfrm>
            <a:off x="9465882" y="2410600"/>
            <a:ext cx="2612858" cy="620492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mùn</a:t>
            </a:r>
            <a:endParaRPr lang="en-US" dirty="0"/>
          </a:p>
        </p:txBody>
      </p:sp>
      <p:sp>
        <p:nvSpPr>
          <p:cNvPr id="48" name="Hình chữ nhật 47">
            <a:extLst>
              <a:ext uri="{FF2B5EF4-FFF2-40B4-BE49-F238E27FC236}">
                <a16:creationId xmlns:a16="http://schemas.microsoft.com/office/drawing/2014/main" id="{8057D444-E74B-4EA3-83B0-DC2A8B76CC86}"/>
              </a:ext>
            </a:extLst>
          </p:cNvPr>
          <p:cNvSpPr/>
          <p:nvPr/>
        </p:nvSpPr>
        <p:spPr>
          <a:xfrm>
            <a:off x="3207851" y="2482206"/>
            <a:ext cx="2860766" cy="6204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b="1" dirty="0" err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màu</a:t>
            </a:r>
            <a:r>
              <a:rPr lang="en-US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b="1" dirty="0" err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nâu</a:t>
            </a:r>
            <a:r>
              <a:rPr lang="en-US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b="1" dirty="0" err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sẫm</a:t>
            </a:r>
            <a:r>
              <a:rPr lang="en-US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 hay </a:t>
            </a:r>
            <a:r>
              <a:rPr lang="en-US" b="1" dirty="0" err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nâu</a:t>
            </a:r>
            <a:r>
              <a:rPr lang="en-US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b="1" dirty="0" err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/>
                </a:solidFill>
              </a:rPr>
              <a:t>đen</a:t>
            </a:r>
            <a:endParaRPr lang="en-US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60" name="Hình chữ nhật 59">
            <a:extLst>
              <a:ext uri="{FF2B5EF4-FFF2-40B4-BE49-F238E27FC236}">
                <a16:creationId xmlns:a16="http://schemas.microsoft.com/office/drawing/2014/main" id="{7DAACC82-AF0D-4AB2-9F41-30B44DA77483}"/>
              </a:ext>
            </a:extLst>
          </p:cNvPr>
          <p:cNvSpPr/>
          <p:nvPr/>
        </p:nvSpPr>
        <p:spPr>
          <a:xfrm>
            <a:off x="3307933" y="2401626"/>
            <a:ext cx="2660601" cy="15634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Không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tan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trong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nước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và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axit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vô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cơ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,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dễ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tan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trong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dd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kiềm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loãng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NaOH, Na2CO3</a:t>
            </a:r>
          </a:p>
        </p:txBody>
      </p:sp>
      <p:sp>
        <p:nvSpPr>
          <p:cNvPr id="61" name="Hình chữ nhật 60">
            <a:extLst>
              <a:ext uri="{FF2B5EF4-FFF2-40B4-BE49-F238E27FC236}">
                <a16:creationId xmlns:a16="http://schemas.microsoft.com/office/drawing/2014/main" id="{1DEEBA10-83AB-4A4A-B4DD-42F59AF637F3}"/>
              </a:ext>
            </a:extLst>
          </p:cNvPr>
          <p:cNvSpPr/>
          <p:nvPr/>
        </p:nvSpPr>
        <p:spPr>
          <a:xfrm>
            <a:off x="3199515" y="2401626"/>
            <a:ext cx="2660601" cy="43712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-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Trạng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thái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tự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do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tồn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tại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ở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dạng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keo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tụ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nhưng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dễ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phân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tán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bởi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dd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kiềm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-&gt; dd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phân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tử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hoặc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dd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keo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Dạng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keo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có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khả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năng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trao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đổi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hấp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phụ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ion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cao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Có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thể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liên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kết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với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các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khoáng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sét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-&gt;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keo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sắt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mùn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bền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vững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và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hệ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hấp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phụ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tốt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nhất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của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đất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  <a:p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62" name="Hình chữ nhật 61">
            <a:extLst>
              <a:ext uri="{FF2B5EF4-FFF2-40B4-BE49-F238E27FC236}">
                <a16:creationId xmlns:a16="http://schemas.microsoft.com/office/drawing/2014/main" id="{B6B7FF9A-2045-495D-A216-47570F211982}"/>
              </a:ext>
            </a:extLst>
          </p:cNvPr>
          <p:cNvSpPr/>
          <p:nvPr/>
        </p:nvSpPr>
        <p:spPr>
          <a:xfrm>
            <a:off x="6214137" y="2398487"/>
            <a:ext cx="2971801" cy="52845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hay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nhạt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3" name="Hình chữ nhật 62">
            <a:extLst>
              <a:ext uri="{FF2B5EF4-FFF2-40B4-BE49-F238E27FC236}">
                <a16:creationId xmlns:a16="http://schemas.microsoft.com/office/drawing/2014/main" id="{577673B7-0FC2-47C9-9528-CE013451591F}"/>
              </a:ext>
            </a:extLst>
          </p:cNvPr>
          <p:cNvSpPr/>
          <p:nvPr/>
        </p:nvSpPr>
        <p:spPr>
          <a:xfrm>
            <a:off x="6203886" y="2398488"/>
            <a:ext cx="2971801" cy="93254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Dễ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tan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H2O,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bazo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axit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dung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môi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hữu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cơ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khác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4" name="Hình chữ nhật 63">
            <a:extLst>
              <a:ext uri="{FF2B5EF4-FFF2-40B4-BE49-F238E27FC236}">
                <a16:creationId xmlns:a16="http://schemas.microsoft.com/office/drawing/2014/main" id="{BAF7DB53-7B9E-43F6-B8B5-DCAB3A68F18B}"/>
              </a:ext>
            </a:extLst>
          </p:cNvPr>
          <p:cNvSpPr/>
          <p:nvPr/>
        </p:nvSpPr>
        <p:spPr>
          <a:xfrm>
            <a:off x="6220900" y="2383327"/>
            <a:ext cx="2971801" cy="13341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Ở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trạng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thái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tự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do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không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nhiều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như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axit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humic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chủ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yếu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tồn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tại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ở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liên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kết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5" name="Hình chữ nhật 64">
            <a:extLst>
              <a:ext uri="{FF2B5EF4-FFF2-40B4-BE49-F238E27FC236}">
                <a16:creationId xmlns:a16="http://schemas.microsoft.com/office/drawing/2014/main" id="{514888F7-D3C3-410B-949E-CCFF9902E60C}"/>
              </a:ext>
            </a:extLst>
          </p:cNvPr>
          <p:cNvSpPr/>
          <p:nvPr/>
        </p:nvSpPr>
        <p:spPr>
          <a:xfrm>
            <a:off x="9476353" y="2393297"/>
            <a:ext cx="2612858" cy="620492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đen</a:t>
            </a:r>
            <a:endParaRPr lang="en-US" dirty="0"/>
          </a:p>
        </p:txBody>
      </p:sp>
      <p:sp>
        <p:nvSpPr>
          <p:cNvPr id="66" name="Hình chữ nhật 65">
            <a:extLst>
              <a:ext uri="{FF2B5EF4-FFF2-40B4-BE49-F238E27FC236}">
                <a16:creationId xmlns:a16="http://schemas.microsoft.com/office/drawing/2014/main" id="{13200BED-3EA0-442C-9113-2A3FA9AFC4D1}"/>
              </a:ext>
            </a:extLst>
          </p:cNvPr>
          <p:cNvSpPr/>
          <p:nvPr/>
        </p:nvSpPr>
        <p:spPr>
          <a:xfrm>
            <a:off x="9512649" y="2393297"/>
            <a:ext cx="2612858" cy="620492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Không</a:t>
            </a:r>
            <a:r>
              <a:rPr lang="en-US" dirty="0"/>
              <a:t> tan </a:t>
            </a:r>
            <a:r>
              <a:rPr lang="en-US" dirty="0" err="1"/>
              <a:t>trong</a:t>
            </a:r>
            <a:r>
              <a:rPr lang="en-US" dirty="0"/>
              <a:t> dd </a:t>
            </a:r>
            <a:r>
              <a:rPr lang="en-US" dirty="0" err="1"/>
              <a:t>kiềm</a:t>
            </a:r>
            <a:r>
              <a:rPr lang="en-US" dirty="0"/>
              <a:t> </a:t>
            </a:r>
            <a:r>
              <a:rPr lang="en-US" dirty="0" err="1"/>
              <a:t>lẫn</a:t>
            </a:r>
            <a:r>
              <a:rPr lang="en-US" dirty="0"/>
              <a:t> </a:t>
            </a:r>
            <a:r>
              <a:rPr lang="en-US" dirty="0" err="1"/>
              <a:t>axit</a:t>
            </a:r>
            <a:endParaRPr lang="en-US" dirty="0"/>
          </a:p>
        </p:txBody>
      </p:sp>
      <p:sp>
        <p:nvSpPr>
          <p:cNvPr id="68" name="Hình chữ nhật 67">
            <a:extLst>
              <a:ext uri="{FF2B5EF4-FFF2-40B4-BE49-F238E27FC236}">
                <a16:creationId xmlns:a16="http://schemas.microsoft.com/office/drawing/2014/main" id="{95BF9935-9A53-47D5-9082-8FE6C74ABBD0}"/>
              </a:ext>
            </a:extLst>
          </p:cNvPr>
          <p:cNvSpPr/>
          <p:nvPr/>
        </p:nvSpPr>
        <p:spPr>
          <a:xfrm>
            <a:off x="3290181" y="2417371"/>
            <a:ext cx="2660601" cy="43712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342900" indent="-342900">
              <a:buFontTx/>
              <a:buChar char="-"/>
            </a:pP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Là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tổ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hợp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mùn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tốt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nhất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của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hợp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chất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mùn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vì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:</a:t>
            </a:r>
          </a:p>
          <a:p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+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ít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chua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  <a:p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+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bền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vững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  <a:p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+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khả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năng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hấp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phụ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trao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đổi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ion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lớn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  <a:p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+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đất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giàu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axit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humic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có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độ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phì</a:t>
            </a:r>
            <a:r>
              <a:rPr lang="en-US" sz="2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en-US" sz="2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/>
                </a:solidFill>
              </a:rPr>
              <a:t>cao</a:t>
            </a:r>
            <a:endParaRPr lang="en-US" sz="2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69" name="Hình chữ nhật 68">
            <a:extLst>
              <a:ext uri="{FF2B5EF4-FFF2-40B4-BE49-F238E27FC236}">
                <a16:creationId xmlns:a16="http://schemas.microsoft.com/office/drawing/2014/main" id="{D6CA9435-8D44-4C09-A2BF-20B68EB7CC95}"/>
              </a:ext>
            </a:extLst>
          </p:cNvPr>
          <p:cNvSpPr/>
          <p:nvPr/>
        </p:nvSpPr>
        <p:spPr>
          <a:xfrm>
            <a:off x="6210429" y="2367688"/>
            <a:ext cx="2971801" cy="244904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Tổ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hợp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xấu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hơn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so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với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axit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humic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Đất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giàu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axit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fulvic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thường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bị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chua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nghèo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tố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dễ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bị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rửa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trôi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dưới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dạng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muối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fulvat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dễ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hòa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tan</a:t>
            </a:r>
          </a:p>
        </p:txBody>
      </p:sp>
      <p:sp>
        <p:nvSpPr>
          <p:cNvPr id="70" name="Hình chữ nhật 69">
            <a:extLst>
              <a:ext uri="{FF2B5EF4-FFF2-40B4-BE49-F238E27FC236}">
                <a16:creationId xmlns:a16="http://schemas.microsoft.com/office/drawing/2014/main" id="{EAE582F8-CD6A-4F0D-BAC6-469F8A04CF03}"/>
              </a:ext>
            </a:extLst>
          </p:cNvPr>
          <p:cNvSpPr/>
          <p:nvPr/>
        </p:nvSpPr>
        <p:spPr>
          <a:xfrm>
            <a:off x="9507311" y="2375994"/>
            <a:ext cx="2612858" cy="955036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bền</a:t>
            </a:r>
            <a:r>
              <a:rPr lang="en-US" dirty="0"/>
              <a:t> </a:t>
            </a:r>
            <a:r>
              <a:rPr lang="en-US" dirty="0" err="1"/>
              <a:t>vững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trồng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được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7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 animBg="1"/>
      <p:bldP spid="42" grpId="0"/>
      <p:bldP spid="43" grpId="0"/>
      <p:bldP spid="44" grpId="0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78B1E5FB-B62D-43AC-A5DA-D5CF903AC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8037" y="2058903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DỊCH ĐẤT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75264389-F238-4A54-81FE-169E6CFF6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19</a:t>
            </a:fld>
            <a:endParaRPr lang="en-US" sz="1000">
              <a:solidFill>
                <a:srgbClr val="898989"/>
              </a:solidFill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51DEB59-11B8-4781-9F80-009AE969984B}"/>
              </a:ext>
            </a:extLst>
          </p:cNvPr>
          <p:cNvSpPr txBox="1"/>
          <p:nvPr/>
        </p:nvSpPr>
        <p:spPr>
          <a:xfrm>
            <a:off x="3551978" y="997562"/>
            <a:ext cx="52261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VAI TRÒ QUAN TRỌNG TRONG QUÁ TRÌNH HÌNH THÀNH ĐẤT VÀ ĐỘ PHÌ NHIÊU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r>
              <a:rPr lang="vi-VN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ỚC MƯA THẤM VÀO ĐẤT =&gt;DD ĐẤT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DỊCH ĐẤT TRỰC TIẾP THAM GIA VÀO QUÁ TRÌNH HÌNH THÀNH ĐẤT CŨNG NH</a:t>
            </a:r>
            <a:r>
              <a:rPr lang="vi-VN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CÁC PHẢN ỨNG LÝ, HOÁ, SINH VÀ SỰ TRAO ĐỔI CHẤT DINH D</a:t>
            </a:r>
            <a:r>
              <a:rPr lang="vi-VN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0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ỠNG VỚI THỰC VẬT 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E782020F-4A70-4D60-8BE3-E5F93C3EFA10}"/>
              </a:ext>
            </a:extLst>
          </p:cNvPr>
          <p:cNvSpPr txBox="1"/>
          <p:nvPr/>
        </p:nvSpPr>
        <p:spPr>
          <a:xfrm>
            <a:off x="4852166" y="4106112"/>
            <a:ext cx="29391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THÀNH PHẦN CỦA DỊCH ĐẤT:</a:t>
            </a:r>
          </a:p>
          <a:p>
            <a:r>
              <a:rPr lang="en-US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CHẤT VÔ C</a:t>
            </a:r>
            <a:r>
              <a:rPr lang="vi-VN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Ơ</a:t>
            </a:r>
            <a:endParaRPr lang="en-US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a:endParaRPr>
          </a:p>
          <a:p>
            <a:r>
              <a:rPr lang="en-US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CHẤT HỮU CƠ</a:t>
            </a:r>
          </a:p>
          <a:p>
            <a:r>
              <a:rPr lang="en-US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CHẤT HỮU CƠ – VÔ C</a:t>
            </a:r>
            <a:r>
              <a:rPr lang="vi-VN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Ơ</a:t>
            </a:r>
            <a:endParaRPr lang="en-US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a:endParaRPr>
          </a:p>
          <a:p>
            <a:r>
              <a:rPr lang="en-US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CHẤT KHÍ HÒA TAN</a:t>
            </a:r>
          </a:p>
          <a:p>
            <a:r>
              <a:rPr lang="en-US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CÁC CHẤT KHÔNG HÒA TAN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AB2BB0B-7422-4428-833B-03CF64233C59}"/>
              </a:ext>
            </a:extLst>
          </p:cNvPr>
          <p:cNvSpPr txBox="1"/>
          <p:nvPr/>
        </p:nvSpPr>
        <p:spPr>
          <a:xfrm>
            <a:off x="4046637" y="1075636"/>
            <a:ext cx="4896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THÀNH PHẦN DỊCH ĐẤT BỔ SUNG TỪ CÁC NGUỒN: PHÂN BÓN, M</a:t>
            </a:r>
            <a:r>
              <a:rPr lang="vi-VN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Ư</a:t>
            </a:r>
            <a:r>
              <a:rPr lang="en-US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A, N</a:t>
            </a:r>
            <a:r>
              <a:rPr lang="vi-VN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Ư</a:t>
            </a:r>
            <a:r>
              <a:rPr lang="en-US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ỚC NGẦM, QUÁ TRÌNH TRAO ĐỔI ION, QUÁ TRÌNH PHONG HÓA VÀ PHÂN GIẢI</a:t>
            </a:r>
          </a:p>
          <a:p>
            <a:r>
              <a:rPr lang="en-US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THÀNH PHẦN VÀ NỒNG ĐỘ PHỤ THUỘC VÀO KHÍ HẬU, THỜI TIẾT, HÀM L</a:t>
            </a:r>
            <a:r>
              <a:rPr lang="vi-VN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Ư</a:t>
            </a:r>
            <a:r>
              <a:rPr lang="en-US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ỢNG N</a:t>
            </a:r>
            <a:r>
              <a:rPr lang="vi-VN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Ư</a:t>
            </a:r>
            <a:r>
              <a:rPr lang="en-US" b="1" dirty="0">
                <a:ln w="13462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231815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ỚC, CHẾ ĐỘ CANH TÁC, ĐÁ MẸ,….</a:t>
            </a:r>
          </a:p>
        </p:txBody>
      </p:sp>
    </p:spTree>
    <p:extLst>
      <p:ext uri="{BB962C8B-B14F-4D97-AF65-F5344CB8AC3E}">
        <p14:creationId xmlns:p14="http://schemas.microsoft.com/office/powerpoint/2010/main" val="417884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499AD7B-99D4-4755-8966-F7BA04269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46920" cy="6858000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A06F89A-489D-4383-94C5-42F7FF2E9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DBD15F8E-F9B4-457F-9A0D-C56484A75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23236"/>
            <a:ext cx="3659777" cy="2820908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NỘI DUNG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59289795-9826-46CE-B12D-F42E86776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 sz="1000">
              <a:solidFill>
                <a:srgbClr val="898989"/>
              </a:solidFill>
            </a:endParaRPr>
          </a:p>
        </p:txBody>
      </p:sp>
      <p:graphicFrame>
        <p:nvGraphicFramePr>
          <p:cNvPr id="6" name="Chỗ dành sẵn cho Nội dung 2">
            <a:extLst>
              <a:ext uri="{FF2B5EF4-FFF2-40B4-BE49-F238E27FC236}">
                <a16:creationId xmlns:a16="http://schemas.microsoft.com/office/drawing/2014/main" id="{D33FA882-54D1-42C6-B91B-0FD452C740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3259511"/>
              </p:ext>
            </p:extLst>
          </p:nvPr>
        </p:nvGraphicFramePr>
        <p:xfrm>
          <a:off x="6091238" y="955653"/>
          <a:ext cx="5115491" cy="4947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99677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BE052B61-8517-48C5-B441-C7EECB11D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PHẢN ỨNG CỦA ĐẤT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C34F1C6-4136-4317-8EBD-ABF65B562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13000" y="1691640"/>
            <a:ext cx="7638921" cy="37469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ĐẤT CHUA CÓ SỰ HIỆN DIỆN CỦA H+ VÀ Al3+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 NHÂN: YẾU TỐ KHÍ HẬU; SINH VẬT, CON NG</a:t>
            </a:r>
            <a:r>
              <a:rPr lang="vi-VN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ỜI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 LOẠI: 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CHUA HOẠT TÍNH: DO [H+]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CHUA TIỀM TÀNG: CH</a:t>
            </a:r>
            <a:r>
              <a:rPr lang="vi-VN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</a:t>
            </a: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GÂY HẠI, LIÊN QUAN H+, Al3+</a:t>
            </a:r>
          </a:p>
          <a:p>
            <a:pPr marL="0" indent="0">
              <a:buNone/>
            </a:pP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DB37EBF-CBDE-420D-8E90-6F8991EC0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20</a:t>
            </a:fld>
            <a:endParaRPr lang="en-US" sz="1000">
              <a:solidFill>
                <a:srgbClr val="898989"/>
              </a:solidFill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BE3FE050-EF04-4271-AAB6-3532D9A88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52" y="1020316"/>
            <a:ext cx="7937369" cy="5203386"/>
          </a:xfrm>
          <a:prstGeom prst="rect">
            <a:avLst/>
          </a:prstGeom>
        </p:spPr>
      </p:pic>
      <p:sp>
        <p:nvSpPr>
          <p:cNvPr id="8" name="Hình chữ nhật 7">
            <a:extLst>
              <a:ext uri="{FF2B5EF4-FFF2-40B4-BE49-F238E27FC236}">
                <a16:creationId xmlns:a16="http://schemas.microsoft.com/office/drawing/2014/main" id="{ECD2AD55-3ADD-430D-B449-2439C5DA9078}"/>
              </a:ext>
            </a:extLst>
          </p:cNvPr>
          <p:cNvSpPr/>
          <p:nvPr/>
        </p:nvSpPr>
        <p:spPr>
          <a:xfrm>
            <a:off x="4309240" y="320231"/>
            <a:ext cx="4189301" cy="54038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PHẢ ỨNG CHUA</a:t>
            </a:r>
          </a:p>
        </p:txBody>
      </p:sp>
    </p:spTree>
    <p:extLst>
      <p:ext uri="{BB962C8B-B14F-4D97-AF65-F5344CB8AC3E}">
        <p14:creationId xmlns:p14="http://schemas.microsoft.com/office/powerpoint/2010/main" val="224946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BE052B61-8517-48C5-B441-C7EECB11D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PHẢN ỨNG CỦA ĐẤT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C34F1C6-4136-4317-8EBD-ABF65B562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44872" y="1175658"/>
            <a:ext cx="7638921" cy="58652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 ION OH- GÂY RA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 NHÂN: 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CÁC LOẠI ĐÁ MẸ CHỨA NGUYÊN TỐ KIỀM HOẶC KIỀM THỔ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ĐẤT VEN BIỂN CHỨA NHIỀU MUỐI TAN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ĐẤT NGẬP NƯỚC, VSV YẾM KHÍ PHÂN GIẢI MUỐI SUNFAT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ĐẤT MĂN CHỨA NHIỀU Na+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MÙN CHỨA  NHIỀU Na, K, Ca, Mg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 LOẠI: </a:t>
            </a:r>
          </a:p>
          <a:p>
            <a:pPr marL="0" indent="0">
              <a:buNone/>
            </a:pP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DB37EBF-CBDE-420D-8E90-6F8991EC0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21</a:t>
            </a:fld>
            <a:endParaRPr lang="en-US" sz="1000">
              <a:solidFill>
                <a:srgbClr val="898989"/>
              </a:solidFill>
            </a:endParaRP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C0617F26-EDC2-4C04-AC70-4365B00E3FA6}"/>
              </a:ext>
            </a:extLst>
          </p:cNvPr>
          <p:cNvSpPr/>
          <p:nvPr/>
        </p:nvSpPr>
        <p:spPr>
          <a:xfrm>
            <a:off x="4781006" y="483326"/>
            <a:ext cx="3814354" cy="535577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PHẢN ỨNG KIỀM</a:t>
            </a:r>
          </a:p>
        </p:txBody>
      </p:sp>
    </p:spTree>
    <p:extLst>
      <p:ext uri="{BB962C8B-B14F-4D97-AF65-F5344CB8AC3E}">
        <p14:creationId xmlns:p14="http://schemas.microsoft.com/office/powerpoint/2010/main" val="30677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BE052B61-8517-48C5-B441-C7EECB11D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PHẢN ỨNG CỦA ĐẤT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C34F1C6-4136-4317-8EBD-ABF65B562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44872" y="1175658"/>
            <a:ext cx="7638921" cy="58652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TÍNH ĐỆM CỦA ĐẤT LÀ SỰ CHỐNG LẠI SỰ THẠY ĐỔI pH CỦA ĐẤT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 NHÂN: 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ĐẤT CHỨA CÁC MUỐI CACBONAT, PHOTPHAT, CỦA Fe, Al, Ca,…. CŨNG NHƯ HYDROXIT CỦA CHÚNG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CHỨA CÁC ACID HỮU CƠ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ĐẤT CHỨA NHIỀU MÙN CÓ KHẢ NĂNG TẠO ĐỆM CAO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HOẠT ĐỘNG TRAO ĐỔI CATION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TÁC DỤNG CỦA Al3+</a:t>
            </a:r>
          </a:p>
          <a:p>
            <a:pPr marL="0" indent="0">
              <a:buNone/>
            </a:pP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DB37EBF-CBDE-420D-8E90-6F8991EC0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22</a:t>
            </a:fld>
            <a:endParaRPr lang="en-US" sz="1000">
              <a:solidFill>
                <a:srgbClr val="898989"/>
              </a:solidFill>
            </a:endParaRP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C0617F26-EDC2-4C04-AC70-4365B00E3FA6}"/>
              </a:ext>
            </a:extLst>
          </p:cNvPr>
          <p:cNvSpPr/>
          <p:nvPr/>
        </p:nvSpPr>
        <p:spPr>
          <a:xfrm>
            <a:off x="4781006" y="483326"/>
            <a:ext cx="3814354" cy="5355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PHẢN ỨNG ĐỆM</a:t>
            </a:r>
          </a:p>
        </p:txBody>
      </p:sp>
    </p:spTree>
    <p:extLst>
      <p:ext uri="{BB962C8B-B14F-4D97-AF65-F5344CB8AC3E}">
        <p14:creationId xmlns:p14="http://schemas.microsoft.com/office/powerpoint/2010/main" val="152732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BE052B61-8517-48C5-B441-C7EECB11D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PHẢN ỨNG CỦA ĐẤT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C34F1C6-4136-4317-8EBD-ABF65B562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44872" y="1175658"/>
            <a:ext cx="7638921" cy="58652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DIỄN RA PHỔ BIẾN TRONG ĐẤT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 NHÂN: 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HOẠT ĐỘNG CỦA VSV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CHẤT OXY HÓA O2, Fe3+, Mn4+,…</a:t>
            </a:r>
          </a:p>
          <a:p>
            <a:pPr marL="0" indent="0">
              <a:buNone/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CHẤT KHỬ H2, Fe2+, Mn2+,…</a:t>
            </a:r>
          </a:p>
          <a:p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YẾU TỐ ẢNH HƯỞNG: [O2], ĐỘ ẨM, LOẠI CÂY TRỒNG, pH</a:t>
            </a:r>
          </a:p>
          <a:p>
            <a:pPr marL="0" indent="0">
              <a:buNone/>
            </a:pP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DB37EBF-CBDE-420D-8E90-6F8991EC0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23</a:t>
            </a:fld>
            <a:endParaRPr lang="en-US" sz="1000">
              <a:solidFill>
                <a:srgbClr val="898989"/>
              </a:solidFill>
            </a:endParaRP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C0617F26-EDC2-4C04-AC70-4365B00E3FA6}"/>
              </a:ext>
            </a:extLst>
          </p:cNvPr>
          <p:cNvSpPr/>
          <p:nvPr/>
        </p:nvSpPr>
        <p:spPr>
          <a:xfrm>
            <a:off x="4781006" y="483326"/>
            <a:ext cx="3814354" cy="5355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PHẢN ỨNG OXI HÓA-KHỬ</a:t>
            </a:r>
          </a:p>
        </p:txBody>
      </p:sp>
    </p:spTree>
    <p:extLst>
      <p:ext uri="{BB962C8B-B14F-4D97-AF65-F5344CB8AC3E}">
        <p14:creationId xmlns:p14="http://schemas.microsoft.com/office/powerpoint/2010/main" val="101085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hỗ dành sẵn cho Nội dung 8" descr="Ảnh có chứa nước, ngoài trời, cưỡi, người đàn ông&#10;&#10;Mô tả được tạo tự động">
            <a:extLst>
              <a:ext uri="{FF2B5EF4-FFF2-40B4-BE49-F238E27FC236}">
                <a16:creationId xmlns:a16="http://schemas.microsoft.com/office/drawing/2014/main" id="{1BA9741B-87C4-4861-AA65-9D2C9E3F3A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24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6" name="Tiêu đề 5">
            <a:extLst>
              <a:ext uri="{FF2B5EF4-FFF2-40B4-BE49-F238E27FC236}">
                <a16:creationId xmlns:a16="http://schemas.microsoft.com/office/drawing/2014/main" id="{39813D40-97CB-46EF-9944-2AE0C5D37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en-US" sz="3600"/>
              <a:t>Ý nghĩa nghiên cứu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EDBC02D-9018-4A8C-9F47-8BA081608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68203" y="1232300"/>
            <a:ext cx="365760" cy="365125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normAutofit fontScale="55000" lnSpcReduction="20000"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fld id="{5857DDBB-AAE4-4055-9161-D872A77A2877}" type="slidenum">
              <a:rPr lang="en-US">
                <a:solidFill>
                  <a:schemeClr val="tx1"/>
                </a:solidFill>
              </a:rPr>
              <a:pPr algn="ctr">
                <a:lnSpc>
                  <a:spcPct val="90000"/>
                </a:lnSpc>
                <a:spcAft>
                  <a:spcPts val="600"/>
                </a:spcAft>
              </a:pPr>
              <a:t>24</a:t>
            </a:fld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8D46BACA-1564-48BF-8391-BA15C90FC6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/>
          </a:bodyPr>
          <a:lstStyle/>
          <a:p>
            <a:r>
              <a:rPr lang="en-US" sz="40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BÓN VÔI CẢI TẠO ĐẤT CHUA</a:t>
            </a:r>
          </a:p>
        </p:txBody>
      </p:sp>
    </p:spTree>
    <p:extLst>
      <p:ext uri="{BB962C8B-B14F-4D97-AF65-F5344CB8AC3E}">
        <p14:creationId xmlns:p14="http://schemas.microsoft.com/office/powerpoint/2010/main" val="35281912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4F21E52-4890-4FD6-A546-F57214439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847" y="1396289"/>
            <a:ext cx="5821706" cy="1325563"/>
          </a:xfrm>
        </p:spPr>
        <p:txBody>
          <a:bodyPr>
            <a:normAutofit/>
          </a:bodyPr>
          <a:lstStyle/>
          <a:p>
            <a:r>
              <a:rPr lang="en-US" dirty="0"/>
              <a:t>Ý NGHĨA NGHIÊNG CỨU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EEE8F11-3582-44B7-9869-F2D26D7DD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133221" cy="3548529"/>
          </a:xfrm>
          <a:custGeom>
            <a:avLst/>
            <a:gdLst>
              <a:gd name="connsiteX0" fmla="*/ 0 w 4133221"/>
              <a:gd name="connsiteY0" fmla="*/ 0 h 3548529"/>
              <a:gd name="connsiteX1" fmla="*/ 3798429 w 4133221"/>
              <a:gd name="connsiteY1" fmla="*/ 0 h 3548529"/>
              <a:gd name="connsiteX2" fmla="*/ 3850140 w 4133221"/>
              <a:gd name="connsiteY2" fmla="*/ 85119 h 3548529"/>
              <a:gd name="connsiteX3" fmla="*/ 4133221 w 4133221"/>
              <a:gd name="connsiteY3" fmla="*/ 1203093 h 3548529"/>
              <a:gd name="connsiteX4" fmla="*/ 1787785 w 4133221"/>
              <a:gd name="connsiteY4" fmla="*/ 3548529 h 3548529"/>
              <a:gd name="connsiteX5" fmla="*/ 129311 w 4133221"/>
              <a:gd name="connsiteY5" fmla="*/ 2861567 h 3548529"/>
              <a:gd name="connsiteX6" fmla="*/ 0 w 4133221"/>
              <a:gd name="connsiteY6" fmla="*/ 2719289 h 354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3221" h="3548529">
                <a:moveTo>
                  <a:pt x="0" y="0"/>
                </a:moveTo>
                <a:lnTo>
                  <a:pt x="3798429" y="0"/>
                </a:lnTo>
                <a:lnTo>
                  <a:pt x="3850140" y="85119"/>
                </a:lnTo>
                <a:cubicBezTo>
                  <a:pt x="4030674" y="417451"/>
                  <a:pt x="4133221" y="798296"/>
                  <a:pt x="4133221" y="1203093"/>
                </a:cubicBezTo>
                <a:cubicBezTo>
                  <a:pt x="4133221" y="2498442"/>
                  <a:pt x="3083134" y="3548529"/>
                  <a:pt x="1787785" y="3548529"/>
                </a:cubicBezTo>
                <a:cubicBezTo>
                  <a:pt x="1140111" y="3548529"/>
                  <a:pt x="553752" y="3286007"/>
                  <a:pt x="129311" y="2861567"/>
                </a:cubicBezTo>
                <a:lnTo>
                  <a:pt x="0" y="271928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4EF751FD-D89B-48DC-84C4-35F3E8AE4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0232" y="599325"/>
            <a:ext cx="548640" cy="548640"/>
          </a:xfrm>
          <a:prstGeom prst="ellipse">
            <a:avLst/>
          </a:prstGeom>
          <a:solidFill>
            <a:srgbClr val="4F5038"/>
          </a:solidFill>
        </p:spPr>
        <p:txBody>
          <a:bodyPr anchor="ctr">
            <a:normAutofit/>
          </a:bodyPr>
          <a:lstStyle/>
          <a:p>
            <a:pPr algn="ctr">
              <a:spcAft>
                <a:spcPts val="600"/>
              </a:spcAft>
            </a:pPr>
            <a:fld id="{5857DDBB-AAE4-4055-9161-D872A77A2877}" type="slidenum">
              <a:rPr lang="en-US" sz="1500">
                <a:solidFill>
                  <a:srgbClr val="FFFFFF"/>
                </a:solidFill>
              </a:rPr>
              <a:pPr algn="ctr">
                <a:spcAft>
                  <a:spcPts val="600"/>
                </a:spcAft>
              </a:pPr>
              <a:t>25</a:t>
            </a:fld>
            <a:endParaRPr lang="en-US" sz="1500">
              <a:solidFill>
                <a:srgbClr val="FFFFFF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141F1CC-6A53-4BCF-9127-AABB52E24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1" y="3842187"/>
            <a:ext cx="3321156" cy="3015812"/>
          </a:xfrm>
          <a:custGeom>
            <a:avLst/>
            <a:gdLst>
              <a:gd name="connsiteX0" fmla="*/ 1359768 w 3321156"/>
              <a:gd name="connsiteY0" fmla="*/ 0 h 3015812"/>
              <a:gd name="connsiteX1" fmla="*/ 3321156 w 3321156"/>
              <a:gd name="connsiteY1" fmla="*/ 1961388 h 3015812"/>
              <a:gd name="connsiteX2" fmla="*/ 3084427 w 3321156"/>
              <a:gd name="connsiteY2" fmla="*/ 2896302 h 3015812"/>
              <a:gd name="connsiteX3" fmla="*/ 3011823 w 3321156"/>
              <a:gd name="connsiteY3" fmla="*/ 3015812 h 3015812"/>
              <a:gd name="connsiteX4" fmla="*/ 0 w 3321156"/>
              <a:gd name="connsiteY4" fmla="*/ 3015812 h 3015812"/>
              <a:gd name="connsiteX5" fmla="*/ 0 w 3321156"/>
              <a:gd name="connsiteY5" fmla="*/ 549808 h 3015812"/>
              <a:gd name="connsiteX6" fmla="*/ 112143 w 3321156"/>
              <a:gd name="connsiteY6" fmla="*/ 447886 h 3015812"/>
              <a:gd name="connsiteX7" fmla="*/ 1359768 w 3321156"/>
              <a:gd name="connsiteY7" fmla="*/ 0 h 301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1156" h="3015812">
                <a:moveTo>
                  <a:pt x="1359768" y="0"/>
                </a:moveTo>
                <a:cubicBezTo>
                  <a:pt x="2443013" y="0"/>
                  <a:pt x="3321156" y="878143"/>
                  <a:pt x="3321156" y="1961388"/>
                </a:cubicBezTo>
                <a:cubicBezTo>
                  <a:pt x="3321156" y="2299902"/>
                  <a:pt x="3235400" y="2618387"/>
                  <a:pt x="3084427" y="2896302"/>
                </a:cubicBezTo>
                <a:lnTo>
                  <a:pt x="3011823" y="3015812"/>
                </a:lnTo>
                <a:lnTo>
                  <a:pt x="0" y="3015812"/>
                </a:lnTo>
                <a:lnTo>
                  <a:pt x="0" y="549808"/>
                </a:lnTo>
                <a:lnTo>
                  <a:pt x="112143" y="447886"/>
                </a:lnTo>
                <a:cubicBezTo>
                  <a:pt x="451187" y="168082"/>
                  <a:pt x="885848" y="0"/>
                  <a:pt x="1359768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61B2B49-7142-4CA8-A929-4671548E6A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94530" y="2496668"/>
            <a:ext cx="3118104" cy="311810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Hình ảnh 7" descr="Ảnh có chứa cỏ, ngoài trời, người, nhỏ&#10;&#10;Mô tả được tạo tự động">
            <a:extLst>
              <a:ext uri="{FF2B5EF4-FFF2-40B4-BE49-F238E27FC236}">
                <a16:creationId xmlns:a16="http://schemas.microsoft.com/office/drawing/2014/main" id="{72B25713-DD33-4950-8D02-CF0A599434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1" r="34109" b="-2"/>
          <a:stretch/>
        </p:blipFill>
        <p:spPr>
          <a:xfrm>
            <a:off x="3559122" y="2661260"/>
            <a:ext cx="2788920" cy="2788920"/>
          </a:xfrm>
          <a:custGeom>
            <a:avLst/>
            <a:gdLst>
              <a:gd name="connsiteX0" fmla="*/ 1440180 w 2880360"/>
              <a:gd name="connsiteY0" fmla="*/ 0 h 2880360"/>
              <a:gd name="connsiteX1" fmla="*/ 2880360 w 2880360"/>
              <a:gd name="connsiteY1" fmla="*/ 1440180 h 2880360"/>
              <a:gd name="connsiteX2" fmla="*/ 1440180 w 2880360"/>
              <a:gd name="connsiteY2" fmla="*/ 2880360 h 2880360"/>
              <a:gd name="connsiteX3" fmla="*/ 0 w 2880360"/>
              <a:gd name="connsiteY3" fmla="*/ 1440180 h 2880360"/>
              <a:gd name="connsiteX4" fmla="*/ 1440180 w 2880360"/>
              <a:gd name="connsiteY4" fmla="*/ 0 h 288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6" name="Chỗ dành sẵn cho Nội dung 5" descr="Ảnh có chứa cỏ, ngoài trời, xanh lục, đứng&#10;&#10;Mô tả được tạo tự động">
            <a:extLst>
              <a:ext uri="{FF2B5EF4-FFF2-40B4-BE49-F238E27FC236}">
                <a16:creationId xmlns:a16="http://schemas.microsoft.com/office/drawing/2014/main" id="{FAFB7779-AB87-42AC-8993-23B5EC6C79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" r="15339"/>
          <a:stretch/>
        </p:blipFill>
        <p:spPr>
          <a:xfrm>
            <a:off x="20" y="10"/>
            <a:ext cx="3967953" cy="3383270"/>
          </a:xfrm>
          <a:custGeom>
            <a:avLst/>
            <a:gdLst>
              <a:gd name="connsiteX0" fmla="*/ 0 w 3967973"/>
              <a:gd name="connsiteY0" fmla="*/ 0 h 3383280"/>
              <a:gd name="connsiteX1" fmla="*/ 3605273 w 3967973"/>
              <a:gd name="connsiteY1" fmla="*/ 0 h 3383280"/>
              <a:gd name="connsiteX2" fmla="*/ 3704836 w 3967973"/>
              <a:gd name="connsiteY2" fmla="*/ 163887 h 3383280"/>
              <a:gd name="connsiteX3" fmla="*/ 3967973 w 3967973"/>
              <a:gd name="connsiteY3" fmla="*/ 1203093 h 3383280"/>
              <a:gd name="connsiteX4" fmla="*/ 1787786 w 3967973"/>
              <a:gd name="connsiteY4" fmla="*/ 3383280 h 3383280"/>
              <a:gd name="connsiteX5" fmla="*/ 105448 w 3967973"/>
              <a:gd name="connsiteY5" fmla="*/ 2589894 h 3383280"/>
              <a:gd name="connsiteX6" fmla="*/ 0 w 3967973"/>
              <a:gd name="connsiteY6" fmla="*/ 2448881 h 338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7973" h="3383280">
                <a:moveTo>
                  <a:pt x="0" y="0"/>
                </a:moveTo>
                <a:lnTo>
                  <a:pt x="3605273" y="0"/>
                </a:lnTo>
                <a:lnTo>
                  <a:pt x="3704836" y="163887"/>
                </a:lnTo>
                <a:cubicBezTo>
                  <a:pt x="3872651" y="472804"/>
                  <a:pt x="3967973" y="826817"/>
                  <a:pt x="3967973" y="1203093"/>
                </a:cubicBezTo>
                <a:cubicBezTo>
                  <a:pt x="3967973" y="2407177"/>
                  <a:pt x="2991870" y="3383280"/>
                  <a:pt x="1787786" y="3383280"/>
                </a:cubicBezTo>
                <a:cubicBezTo>
                  <a:pt x="1110489" y="3383280"/>
                  <a:pt x="505326" y="3074435"/>
                  <a:pt x="105448" y="2589894"/>
                </a:cubicBezTo>
                <a:lnTo>
                  <a:pt x="0" y="2448881"/>
                </a:lnTo>
                <a:close/>
              </a:path>
            </a:pathLst>
          </a:custGeom>
        </p:spPr>
      </p:pic>
      <p:pic>
        <p:nvPicPr>
          <p:cNvPr id="10" name="Hình ảnh 9" descr="Ảnh có chứa cỏ, bánh, mảnh, đang ngồi&#10;&#10;Mô tả được tạo tự động">
            <a:extLst>
              <a:ext uri="{FF2B5EF4-FFF2-40B4-BE49-F238E27FC236}">
                <a16:creationId xmlns:a16="http://schemas.microsoft.com/office/drawing/2014/main" id="{3DB0657A-2970-46BD-A5C7-63246BF517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77" b="-1"/>
          <a:stretch/>
        </p:blipFill>
        <p:spPr>
          <a:xfrm>
            <a:off x="4825" y="4007260"/>
            <a:ext cx="3155071" cy="2850749"/>
          </a:xfrm>
          <a:custGeom>
            <a:avLst/>
            <a:gdLst>
              <a:gd name="connsiteX0" fmla="*/ 1358746 w 3155071"/>
              <a:gd name="connsiteY0" fmla="*/ 0 h 2850749"/>
              <a:gd name="connsiteX1" fmla="*/ 3155071 w 3155071"/>
              <a:gd name="connsiteY1" fmla="*/ 1796325 h 2850749"/>
              <a:gd name="connsiteX2" fmla="*/ 2848287 w 3155071"/>
              <a:gd name="connsiteY2" fmla="*/ 2800668 h 2850749"/>
              <a:gd name="connsiteX3" fmla="*/ 2810837 w 3155071"/>
              <a:gd name="connsiteY3" fmla="*/ 2850749 h 2850749"/>
              <a:gd name="connsiteX4" fmla="*/ 0 w 3155071"/>
              <a:gd name="connsiteY4" fmla="*/ 2850749 h 2850749"/>
              <a:gd name="connsiteX5" fmla="*/ 0 w 3155071"/>
              <a:gd name="connsiteY5" fmla="*/ 623564 h 2850749"/>
              <a:gd name="connsiteX6" fmla="*/ 88552 w 3155071"/>
              <a:gd name="connsiteY6" fmla="*/ 526132 h 2850749"/>
              <a:gd name="connsiteX7" fmla="*/ 1358746 w 3155071"/>
              <a:gd name="connsiteY7" fmla="*/ 0 h 285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55071" h="2850749">
                <a:moveTo>
                  <a:pt x="1358746" y="0"/>
                </a:moveTo>
                <a:cubicBezTo>
                  <a:pt x="2350829" y="0"/>
                  <a:pt x="3155071" y="804242"/>
                  <a:pt x="3155071" y="1796325"/>
                </a:cubicBezTo>
                <a:cubicBezTo>
                  <a:pt x="3155071" y="2168356"/>
                  <a:pt x="3041975" y="2513972"/>
                  <a:pt x="2848287" y="2800668"/>
                </a:cubicBezTo>
                <a:lnTo>
                  <a:pt x="2810837" y="2850749"/>
                </a:lnTo>
                <a:lnTo>
                  <a:pt x="0" y="2850749"/>
                </a:lnTo>
                <a:lnTo>
                  <a:pt x="0" y="623564"/>
                </a:lnTo>
                <a:lnTo>
                  <a:pt x="88552" y="526132"/>
                </a:lnTo>
                <a:cubicBezTo>
                  <a:pt x="413623" y="201061"/>
                  <a:pt x="862705" y="0"/>
                  <a:pt x="1358746" y="0"/>
                </a:cubicBezTo>
                <a:close/>
              </a:path>
            </a:pathLst>
          </a:custGeo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8C552BDF-197E-4E9A-A5EC-E3AA0D737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042" y="2871982"/>
            <a:ext cx="5260510" cy="3181684"/>
          </a:xfrm>
        </p:spPr>
        <p:txBody>
          <a:bodyPr anchor="t">
            <a:normAutofit/>
          </a:bodyPr>
          <a:lstStyle/>
          <a:p>
            <a:r>
              <a:rPr lang="en-US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ĐIỀU TIẾT PHẢN ỨNG OXY HÓA – KHỬ</a:t>
            </a:r>
          </a:p>
        </p:txBody>
      </p:sp>
    </p:spTree>
    <p:extLst>
      <p:ext uri="{BB962C8B-B14F-4D97-AF65-F5344CB8AC3E}">
        <p14:creationId xmlns:p14="http://schemas.microsoft.com/office/powerpoint/2010/main" val="1089411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0095F8F-1CDF-4C05-B5E2-C3C7A7A9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5712824" cy="1325563"/>
          </a:xfrm>
        </p:spPr>
        <p:txBody>
          <a:bodyPr>
            <a:normAutofit/>
          </a:bodyPr>
          <a:lstStyle/>
          <a:p>
            <a:r>
              <a:rPr lang="en-US"/>
              <a:t>Ý NGHĨA NGHIÊN CỨU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897F668A-0CF4-4388-B082-A94954C22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4484" y="599325"/>
            <a:ext cx="548640" cy="548640"/>
          </a:xfrm>
          <a:prstGeom prst="ellipse">
            <a:avLst/>
          </a:prstGeom>
          <a:solidFill>
            <a:srgbClr val="764A3F"/>
          </a:solidFill>
        </p:spPr>
        <p:txBody>
          <a:bodyPr anchor="ctr">
            <a:normAutofit/>
          </a:bodyPr>
          <a:lstStyle/>
          <a:p>
            <a:pPr algn="ctr">
              <a:spcAft>
                <a:spcPts val="600"/>
              </a:spcAft>
            </a:pPr>
            <a:fld id="{5857DDBB-AAE4-4055-9161-D872A77A2877}" type="slidenum">
              <a:rPr lang="en-US" sz="1500">
                <a:solidFill>
                  <a:srgbClr val="FFFFFF"/>
                </a:solidFill>
              </a:rPr>
              <a:pPr algn="ctr">
                <a:spcAft>
                  <a:spcPts val="600"/>
                </a:spcAft>
              </a:pPr>
              <a:t>26</a:t>
            </a:fld>
            <a:endParaRPr lang="en-US" sz="1500">
              <a:solidFill>
                <a:srgbClr val="FFFFFF"/>
              </a:solidFill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EC847CF-96BD-4094-8377-C71D7253C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3" y="2871982"/>
            <a:ext cx="4999218" cy="3181684"/>
          </a:xfrm>
        </p:spPr>
        <p:txBody>
          <a:bodyPr anchor="t">
            <a:normAutofit/>
          </a:bodyPr>
          <a:lstStyle/>
          <a:p>
            <a:r>
              <a:rPr lang="en-US" sz="3200" dirty="0"/>
              <a:t>CÓ BIỆN PHÁP CẢI TẠO, QUY HOẠCH ĐẤT HỢP LÝ</a:t>
            </a:r>
          </a:p>
          <a:p>
            <a:r>
              <a:rPr lang="en-US" sz="3200" dirty="0"/>
              <a:t>BÓN PHÂN ĐÚNG CÁCH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99A8FB7-A79B-4BC9-9D56-B79587F6A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04761" y="2650637"/>
            <a:ext cx="3118104" cy="311810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23893E2-3349-46D7-A7AA-B9E447957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96859" y="0"/>
            <a:ext cx="4198060" cy="3650200"/>
          </a:xfrm>
          <a:custGeom>
            <a:avLst/>
            <a:gdLst>
              <a:gd name="connsiteX0" fmla="*/ 262846 w 4198060"/>
              <a:gd name="connsiteY0" fmla="*/ 0 h 3650200"/>
              <a:gd name="connsiteX1" fmla="*/ 4198060 w 4198060"/>
              <a:gd name="connsiteY1" fmla="*/ 0 h 3650200"/>
              <a:gd name="connsiteX2" fmla="*/ 4198060 w 4198060"/>
              <a:gd name="connsiteY2" fmla="*/ 3021648 h 3650200"/>
              <a:gd name="connsiteX3" fmla="*/ 4142653 w 4198060"/>
              <a:gd name="connsiteY3" fmla="*/ 3072005 h 3650200"/>
              <a:gd name="connsiteX4" fmla="*/ 2532040 w 4198060"/>
              <a:gd name="connsiteY4" fmla="*/ 3650200 h 3650200"/>
              <a:gd name="connsiteX5" fmla="*/ 0 w 4198060"/>
              <a:gd name="connsiteY5" fmla="*/ 1118160 h 3650200"/>
              <a:gd name="connsiteX6" fmla="*/ 198981 w 4198060"/>
              <a:gd name="connsiteY6" fmla="*/ 132576 h 365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8060" h="3650200">
                <a:moveTo>
                  <a:pt x="262846" y="0"/>
                </a:moveTo>
                <a:lnTo>
                  <a:pt x="4198060" y="0"/>
                </a:lnTo>
                <a:lnTo>
                  <a:pt x="4198060" y="3021648"/>
                </a:lnTo>
                <a:lnTo>
                  <a:pt x="4142653" y="3072005"/>
                </a:lnTo>
                <a:cubicBezTo>
                  <a:pt x="3704967" y="3433216"/>
                  <a:pt x="3143843" y="3650200"/>
                  <a:pt x="2532040" y="3650200"/>
                </a:cubicBezTo>
                <a:cubicBezTo>
                  <a:pt x="1133633" y="3650200"/>
                  <a:pt x="0" y="2516567"/>
                  <a:pt x="0" y="1118160"/>
                </a:cubicBezTo>
                <a:cubicBezTo>
                  <a:pt x="0" y="768558"/>
                  <a:pt x="70852" y="435505"/>
                  <a:pt x="198981" y="132576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hỗ dành sẵn cho Nội dung 5" descr="Ảnh có chứa thực phẩm, hoa quả&#10;&#10;Mô tả được tạo tự động">
            <a:extLst>
              <a:ext uri="{FF2B5EF4-FFF2-40B4-BE49-F238E27FC236}">
                <a16:creationId xmlns:a16="http://schemas.microsoft.com/office/drawing/2014/main" id="{BAC99ACD-78FE-4852-969C-127633FFC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3" r="12404" b="-4"/>
          <a:stretch/>
        </p:blipFill>
        <p:spPr>
          <a:xfrm>
            <a:off x="5969353" y="2815228"/>
            <a:ext cx="2788920" cy="2788920"/>
          </a:xfrm>
          <a:custGeom>
            <a:avLst/>
            <a:gdLst>
              <a:gd name="connsiteX0" fmla="*/ 1440180 w 2880360"/>
              <a:gd name="connsiteY0" fmla="*/ 0 h 2880360"/>
              <a:gd name="connsiteX1" fmla="*/ 2880360 w 2880360"/>
              <a:gd name="connsiteY1" fmla="*/ 1440180 h 2880360"/>
              <a:gd name="connsiteX2" fmla="*/ 1440180 w 2880360"/>
              <a:gd name="connsiteY2" fmla="*/ 2880360 h 2880360"/>
              <a:gd name="connsiteX3" fmla="*/ 0 w 2880360"/>
              <a:gd name="connsiteY3" fmla="*/ 1440180 h 2880360"/>
              <a:gd name="connsiteX4" fmla="*/ 1440180 w 2880360"/>
              <a:gd name="connsiteY4" fmla="*/ 0 h 288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8" name="Hình ảnh 7" descr="Ảnh có chứa cỏ, người, thực phẩm, nhỏ&#10;&#10;Mô tả được tạo tự động">
            <a:extLst>
              <a:ext uri="{FF2B5EF4-FFF2-40B4-BE49-F238E27FC236}">
                <a16:creationId xmlns:a16="http://schemas.microsoft.com/office/drawing/2014/main" id="{2316996B-5620-456C-9DE5-3DC09F8DE7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8" r="13244" b="1"/>
          <a:stretch/>
        </p:blipFill>
        <p:spPr>
          <a:xfrm>
            <a:off x="8160603" y="2"/>
            <a:ext cx="4034316" cy="3486455"/>
          </a:xfrm>
          <a:custGeom>
            <a:avLst/>
            <a:gdLst>
              <a:gd name="connsiteX0" fmla="*/ 280681 w 4034316"/>
              <a:gd name="connsiteY0" fmla="*/ 0 h 3486455"/>
              <a:gd name="connsiteX1" fmla="*/ 4034316 w 4034316"/>
              <a:gd name="connsiteY1" fmla="*/ 0 h 3486455"/>
              <a:gd name="connsiteX2" fmla="*/ 4034316 w 4034316"/>
              <a:gd name="connsiteY2" fmla="*/ 2800630 h 3486455"/>
              <a:gd name="connsiteX3" fmla="*/ 3874752 w 4034316"/>
              <a:gd name="connsiteY3" fmla="*/ 2945652 h 3486455"/>
              <a:gd name="connsiteX4" fmla="*/ 2368296 w 4034316"/>
              <a:gd name="connsiteY4" fmla="*/ 3486455 h 3486455"/>
              <a:gd name="connsiteX5" fmla="*/ 0 w 4034316"/>
              <a:gd name="connsiteY5" fmla="*/ 1118159 h 3486455"/>
              <a:gd name="connsiteX6" fmla="*/ 186113 w 4034316"/>
              <a:gd name="connsiteY6" fmla="*/ 196311 h 348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316" h="3486455">
                <a:moveTo>
                  <a:pt x="280681" y="0"/>
                </a:moveTo>
                <a:lnTo>
                  <a:pt x="4034316" y="0"/>
                </a:lnTo>
                <a:lnTo>
                  <a:pt x="4034316" y="2800630"/>
                </a:lnTo>
                <a:lnTo>
                  <a:pt x="3874752" y="2945652"/>
                </a:lnTo>
                <a:cubicBezTo>
                  <a:pt x="3465371" y="3283503"/>
                  <a:pt x="2940535" y="3486455"/>
                  <a:pt x="2368296" y="3486455"/>
                </a:cubicBezTo>
                <a:cubicBezTo>
                  <a:pt x="1060322" y="3486455"/>
                  <a:pt x="0" y="2426133"/>
                  <a:pt x="0" y="1118159"/>
                </a:cubicBezTo>
                <a:cubicBezTo>
                  <a:pt x="0" y="791166"/>
                  <a:pt x="66270" y="479650"/>
                  <a:pt x="186113" y="196311"/>
                </a:cubicBezTo>
                <a:close/>
              </a:path>
            </a:pathLst>
          </a:cu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B7592FE-10D1-4664-B623-353F47C8D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88132" y="4032250"/>
            <a:ext cx="3303868" cy="2825750"/>
          </a:xfrm>
          <a:custGeom>
            <a:avLst/>
            <a:gdLst>
              <a:gd name="connsiteX0" fmla="*/ 1888600 w 3303868"/>
              <a:gd name="connsiteY0" fmla="*/ 0 h 2825750"/>
              <a:gd name="connsiteX1" fmla="*/ 3224042 w 3303868"/>
              <a:gd name="connsiteY1" fmla="*/ 553158 h 2825750"/>
              <a:gd name="connsiteX2" fmla="*/ 3303868 w 3303868"/>
              <a:gd name="connsiteY2" fmla="*/ 640989 h 2825750"/>
              <a:gd name="connsiteX3" fmla="*/ 3303868 w 3303868"/>
              <a:gd name="connsiteY3" fmla="*/ 2825750 h 2825750"/>
              <a:gd name="connsiteX4" fmla="*/ 250380 w 3303868"/>
              <a:gd name="connsiteY4" fmla="*/ 2825750 h 2825750"/>
              <a:gd name="connsiteX5" fmla="*/ 227944 w 3303868"/>
              <a:gd name="connsiteY5" fmla="*/ 2788819 h 2825750"/>
              <a:gd name="connsiteX6" fmla="*/ 0 w 3303868"/>
              <a:gd name="connsiteY6" fmla="*/ 1888600 h 2825750"/>
              <a:gd name="connsiteX7" fmla="*/ 1888600 w 3303868"/>
              <a:gd name="connsiteY7" fmla="*/ 0 h 282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3868" h="2825750">
                <a:moveTo>
                  <a:pt x="1888600" y="0"/>
                </a:moveTo>
                <a:cubicBezTo>
                  <a:pt x="2410123" y="0"/>
                  <a:pt x="2882273" y="211389"/>
                  <a:pt x="3224042" y="553158"/>
                </a:cubicBezTo>
                <a:lnTo>
                  <a:pt x="3303868" y="640989"/>
                </a:lnTo>
                <a:lnTo>
                  <a:pt x="3303868" y="2825750"/>
                </a:lnTo>
                <a:lnTo>
                  <a:pt x="250380" y="2825750"/>
                </a:lnTo>
                <a:lnTo>
                  <a:pt x="227944" y="2788819"/>
                </a:lnTo>
                <a:cubicBezTo>
                  <a:pt x="82574" y="2521217"/>
                  <a:pt x="0" y="2214552"/>
                  <a:pt x="0" y="1888600"/>
                </a:cubicBezTo>
                <a:cubicBezTo>
                  <a:pt x="0" y="845555"/>
                  <a:pt x="845555" y="0"/>
                  <a:pt x="188860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Hình ảnh 9" descr="Ảnh có chứa người, cỏ, người đàn ông, ngoài trời&#10;&#10;Mô tả được tạo tự động">
            <a:extLst>
              <a:ext uri="{FF2B5EF4-FFF2-40B4-BE49-F238E27FC236}">
                <a16:creationId xmlns:a16="http://schemas.microsoft.com/office/drawing/2014/main" id="{BB3BFCD4-741F-4E12-9D86-67BD18975D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6" r="-5" b="-5"/>
          <a:stretch/>
        </p:blipFill>
        <p:spPr>
          <a:xfrm>
            <a:off x="9053088" y="4197217"/>
            <a:ext cx="3138912" cy="2660795"/>
          </a:xfrm>
          <a:custGeom>
            <a:avLst/>
            <a:gdLst>
              <a:gd name="connsiteX0" fmla="*/ 1723644 w 3138912"/>
              <a:gd name="connsiteY0" fmla="*/ 0 h 2660795"/>
              <a:gd name="connsiteX1" fmla="*/ 3053691 w 3138912"/>
              <a:gd name="connsiteY1" fmla="*/ 627247 h 2660795"/>
              <a:gd name="connsiteX2" fmla="*/ 3138912 w 3138912"/>
              <a:gd name="connsiteY2" fmla="*/ 741211 h 2660795"/>
              <a:gd name="connsiteX3" fmla="*/ 3138912 w 3138912"/>
              <a:gd name="connsiteY3" fmla="*/ 2660795 h 2660795"/>
              <a:gd name="connsiteX4" fmla="*/ 278239 w 3138912"/>
              <a:gd name="connsiteY4" fmla="*/ 2660795 h 2660795"/>
              <a:gd name="connsiteX5" fmla="*/ 208035 w 3138912"/>
              <a:gd name="connsiteY5" fmla="*/ 2545235 h 2660795"/>
              <a:gd name="connsiteX6" fmla="*/ 0 w 3138912"/>
              <a:gd name="connsiteY6" fmla="*/ 1723644 h 2660795"/>
              <a:gd name="connsiteX7" fmla="*/ 1723644 w 3138912"/>
              <a:gd name="connsiteY7" fmla="*/ 0 h 266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8912" h="2660795">
                <a:moveTo>
                  <a:pt x="1723644" y="0"/>
                </a:moveTo>
                <a:cubicBezTo>
                  <a:pt x="2259111" y="0"/>
                  <a:pt x="2737550" y="244172"/>
                  <a:pt x="3053691" y="627247"/>
                </a:cubicBezTo>
                <a:lnTo>
                  <a:pt x="3138912" y="741211"/>
                </a:lnTo>
                <a:lnTo>
                  <a:pt x="3138912" y="2660795"/>
                </a:lnTo>
                <a:lnTo>
                  <a:pt x="278239" y="2660795"/>
                </a:lnTo>
                <a:lnTo>
                  <a:pt x="208035" y="2545235"/>
                </a:lnTo>
                <a:cubicBezTo>
                  <a:pt x="75362" y="2301006"/>
                  <a:pt x="0" y="2021126"/>
                  <a:pt x="0" y="1723644"/>
                </a:cubicBezTo>
                <a:cubicBezTo>
                  <a:pt x="0" y="771702"/>
                  <a:pt x="771702" y="0"/>
                  <a:pt x="172364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294431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1078495C-498E-46A4-9A0B-3F05F0FEC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>
                <a:solidFill>
                  <a:schemeClr val="accent1"/>
                </a:solidFill>
              </a:rPr>
              <a:t>TÀI LIỆU THAM KHẢO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A954AA4-FCDD-45DD-B6CD-81F50FBE2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vi-VN" sz="1900" b="1"/>
              <a:t>Tài liệu tiếng Việt</a:t>
            </a:r>
            <a:endParaRPr lang="vi-VN" sz="1900"/>
          </a:p>
          <a:p>
            <a:pPr lvl="0"/>
            <a:r>
              <a:rPr lang="vi-VN" sz="1900" i="1"/>
              <a:t>Trần Văn Chính; 2006; Giáo trình Thổ Nhưỡng Học; Nhà xuất bản Nông Nghiệp; trang 62-80, trang 108-139.</a:t>
            </a:r>
            <a:endParaRPr lang="vi-VN" sz="1900"/>
          </a:p>
          <a:p>
            <a:pPr lvl="0"/>
            <a:r>
              <a:rPr lang="vi-VN" sz="1900" i="1"/>
              <a:t>Nguyễn Lân Dũng; 2010; Vi sinh vật học; Nhà xuất bản Giáo Dục, phần Oxi hóa các phân tử hữu cơ, </a:t>
            </a:r>
            <a:r>
              <a:rPr lang="vi-VN" sz="1900" u="sng">
                <a:hlinkClick r:id="rId2"/>
              </a:rPr>
              <a:t>https://voer.edu.vn/c/oxi-hoa-cac-phan-tu-huu-co/7da56961/5c43b042</a:t>
            </a:r>
            <a:r>
              <a:rPr lang="vi-VN" sz="1900"/>
              <a:t>.</a:t>
            </a:r>
          </a:p>
          <a:p>
            <a:pPr lvl="0"/>
            <a:r>
              <a:rPr lang="vi-VN" sz="1900" i="1"/>
              <a:t>Bạch Phương Lan; 2004; Giáo trình Hoạt tính vi sinh vật đất; Trường Đại học Đà Lạt; trang 10-29.</a:t>
            </a:r>
            <a:endParaRPr lang="vi-VN" sz="1900"/>
          </a:p>
          <a:p>
            <a:pPr lvl="0"/>
            <a:r>
              <a:rPr lang="vi-VN" sz="1900" i="1"/>
              <a:t>Trang web: </a:t>
            </a:r>
            <a:r>
              <a:rPr lang="vi-VN" sz="1900" u="sng">
                <a:hlinkClick r:id="rId3"/>
              </a:rPr>
              <a:t>https://voer.edu.vn/m/kha-nang-cua-vi-sinh-vat-phan-huy-mot-so-nhom-chat/3e9bcf9e</a:t>
            </a:r>
            <a:r>
              <a:rPr lang="vi-VN" sz="1900"/>
              <a:t> _ Khả năng của vi sinh vật phân hủy một số nhóm chất, Ngô Tự Thành.</a:t>
            </a:r>
          </a:p>
          <a:p>
            <a:br>
              <a:rPr lang="vi-VN" sz="1900" b="1"/>
            </a:br>
            <a:endParaRPr lang="vi-VN" sz="1900"/>
          </a:p>
          <a:p>
            <a:endParaRPr lang="en-US" sz="1900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1E4069C2-743E-458A-BA42-2EA13EA36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71516" y="6033479"/>
            <a:ext cx="782283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 sz="1050">
                <a:solidFill>
                  <a:schemeClr val="tx1">
                    <a:alpha val="80000"/>
                  </a:schemeClr>
                </a:solidFill>
              </a:rPr>
              <a:pPr>
                <a:spcAft>
                  <a:spcPts val="600"/>
                </a:spcAft>
              </a:pPr>
              <a:t>27</a:t>
            </a:fld>
            <a:endParaRPr lang="en-US" sz="1050">
              <a:solidFill>
                <a:schemeClr val="tx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595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97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00468F3E-9590-4EB1-BFF2-CE6596BFA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" y="1144723"/>
            <a:ext cx="3489960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CẢM ƠN THẦY VÀ CÁC BẠN ĐÃ LẮNG NGHE</a:t>
            </a:r>
          </a:p>
        </p:txBody>
      </p:sp>
      <p:pic>
        <p:nvPicPr>
          <p:cNvPr id="6" name="Chỗ dành sẵn cho Nội dung 5">
            <a:extLst>
              <a:ext uri="{FF2B5EF4-FFF2-40B4-BE49-F238E27FC236}">
                <a16:creationId xmlns:a16="http://schemas.microsoft.com/office/drawing/2014/main" id="{980FBC76-4682-494D-B834-0DC989E6A0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035596"/>
            <a:ext cx="7188199" cy="4783419"/>
          </a:xfrm>
          <a:prstGeom prst="rect">
            <a:avLst/>
          </a:prstGeom>
        </p:spPr>
      </p:pic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3BBB5E9-30C1-48B9-A008-6809190A0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257" y="6356350"/>
            <a:ext cx="56000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28</a:t>
            </a:fld>
            <a:endParaRPr lang="en-US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74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483CE4BF-AB59-4BF6-BBCE-5B39A5505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THÀNH PHẦN HÓA HỌC VÀ CÁC CHẤT TRONG ĐẤT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C0E16D48-83BF-4696-84AA-13EE9D9D7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6220" y="6356350"/>
            <a:ext cx="62758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Chỗ dành sẵn cho Nội dung 2">
            <a:extLst>
              <a:ext uri="{FF2B5EF4-FFF2-40B4-BE49-F238E27FC236}">
                <a16:creationId xmlns:a16="http://schemas.microsoft.com/office/drawing/2014/main" id="{CFF424D2-70DF-4657-A5D4-AD50B2101A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5292465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5576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5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b="1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V</a:t>
            </a:r>
            <a:r>
              <a:rPr lang="en-US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Ô C</a:t>
            </a:r>
            <a:r>
              <a:rPr lang="vi-VN" sz="2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Ơ</a:t>
            </a:r>
            <a:endParaRPr lang="en-US" sz="2600" b="1" kern="1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4978" y="6356350"/>
            <a:ext cx="146882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56E2FD31-8352-4B12-8F58-E7DA247909B5}"/>
              </a:ext>
            </a:extLst>
          </p:cNvPr>
          <p:cNvSpPr txBox="1"/>
          <p:nvPr/>
        </p:nvSpPr>
        <p:spPr>
          <a:xfrm>
            <a:off x="4132220" y="1162594"/>
            <a:ext cx="73652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 HẦU HẾT CÁC LOẠI ĐẤT THÀNH PHẦN VÔ C</a:t>
            </a:r>
            <a:r>
              <a:rPr lang="vi-VN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Ơ</a:t>
            </a:r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CHIẾM 80-90% TRỌNG L</a:t>
            </a:r>
            <a:r>
              <a:rPr lang="vi-VN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Ư</a:t>
            </a:r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ỢNG ĐẤT</a:t>
            </a:r>
          </a:p>
          <a:p>
            <a:pPr marL="285750" indent="-285750">
              <a:buFontTx/>
              <a:buChar char="-"/>
            </a:pPr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PHỤ THUỘC VÀO THÀNH PHẦN HÓA HỌC CỦA ĐÁ MẸ</a:t>
            </a:r>
          </a:p>
          <a:p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-&gt; THÀNH PHẦN HÓA HỌC CỦA CÁC LOẠI ĐẤT KHÁC NHAU CŨNG KHÁC NHAU</a:t>
            </a:r>
          </a:p>
          <a:p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 TRONG QUÁ TRÌNH SINH TR</a:t>
            </a:r>
            <a:r>
              <a:rPr lang="vi-VN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Ư</a:t>
            </a:r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ỞNG VÀ PHÁT TRIỂN THỰC VẬT SỬ DỤNG CÁC NGUYÊN TỐ ĐA SỐ LÀ TỪ ĐẤT =&gt; C</a:t>
            </a:r>
            <a:r>
              <a:rPr lang="vi-VN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Ơ</a:t>
            </a:r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SỞ ĐỘ PHÌ NHIÊU</a:t>
            </a:r>
          </a:p>
        </p:txBody>
      </p:sp>
    </p:spTree>
    <p:extLst>
      <p:ext uri="{BB962C8B-B14F-4D97-AF65-F5344CB8AC3E}">
        <p14:creationId xmlns:p14="http://schemas.microsoft.com/office/powerpoint/2010/main" val="350832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33"/>
            <a:ext cx="5775434" cy="1692794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655321" y="2575034"/>
            <a:ext cx="5120113" cy="3462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 TỐ CÓ TỶ LỚN THỨ 2 (27.6%)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DẠNG THƯỜNG GẶP LÀ THẠCH ANH (SO2)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TỒN TẠI TRONG THÀNH PHẦN MUỐI SILICAT BỊ PHONG HÓA =&gt; ANION CỦA AXIT SILISIC, MUỐI SILICAT K, Na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SiO2 TRONG ĐẤT CHIẾM 50-70%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1820" y="6356350"/>
            <a:ext cx="116586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5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7" name="Hình ảnh 6" descr="Ảnh có chứa vẽ, ký hiệu&#10;&#10;Mô tả được tạo tự động">
            <a:extLst>
              <a:ext uri="{FF2B5EF4-FFF2-40B4-BE49-F238E27FC236}">
                <a16:creationId xmlns:a16="http://schemas.microsoft.com/office/drawing/2014/main" id="{AB0B1CEC-3184-4241-A704-325E132D6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r="19275" b="-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65136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5775434" cy="1692794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655321" y="2575034"/>
            <a:ext cx="5120113" cy="34622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</a:rPr>
              <a:t> TỒN TẠI TRONG CÁC KHOÁNG NGUYÊN SINH, THỨ SINH, PHỨC CHẤT HỮU CƠ- VÔ CƠ, ĐẤT CHUA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</a:rPr>
              <a:t>SỰ PHÁ HỦY KHOÁNG GIẢI PHÓNG NHÔM DẠNG Al(OH)3 (KEO VÔ ĐỊNH HÌNH)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</a:rPr>
              <a:t>Ở MÔI TRƯỜNG TRUNG TÍNH VÀ KIỀM YẾU Al(OH)3=&gt; GEL (AL2O3.nH2O) =&gt; gipxit, bơmit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</a:rPr>
              <a:t>Al làm giảm hiệu lực của P  trong phân lân khi bón vào đất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1820" y="6356350"/>
            <a:ext cx="116586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6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AB0B1CEC-3184-4241-A704-325E132D6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1" r="956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6790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762000" y="2279018"/>
            <a:ext cx="5609220" cy="38291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 SẮT TH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ỜNG GẶP TRONG THÀNH PHẦN </a:t>
            </a:r>
            <a:r>
              <a:rPr lang="en-US" sz="2400" b="1" dirty="0" err="1">
                <a:ln w="22225">
                  <a:solidFill>
                    <a:schemeClr val="accent2"/>
                  </a:solidFill>
                  <a:prstDash val="solid"/>
                </a:ln>
              </a:rPr>
              <a:t>Ferosilicat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, OXIT, HYDROXIT, MUỐI VÀ CÁC PHỨC CHẤT HỮU CƠ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CÁC KHOÁNG HEMATIT, MANHETIT, LIMONIT, PYRIT,… BỊ PHONG HÓA=&gt; Fe2O3.nH2O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MUỐI SẮT(II) DỄ TAN BỊ THỦY PHÂN LÀM ĐẤT CHUA, MUỐI SẮT(III) KHÓ TAN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SẮT CẦN THIẾT CHO THỰC VẬT NH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NG SẼ GÂY ĐỘC KHI HÀM L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ỢNG QUÁ CAO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15" name="Freeform: Shape 12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AB0B1CEC-3184-4241-A704-325E132D6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" r="-2" b="-2"/>
          <a:stretch/>
        </p:blipFill>
        <p:spPr>
          <a:xfrm>
            <a:off x="6666460" y="-2008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0232" y="6108192"/>
            <a:ext cx="548640" cy="548640"/>
          </a:xfrm>
          <a:prstGeom prst="ellipse">
            <a:avLst/>
          </a:prstGeom>
          <a:solidFill>
            <a:srgbClr val="7C603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fld id="{5857DDBB-AAE4-4055-9161-D872A77A2877}" type="slidenum">
              <a:rPr lang="en-US" sz="1500">
                <a:solidFill>
                  <a:srgbClr val="FFFFFF"/>
                </a:solidFill>
                <a:latin typeface="Calibri" panose="020F0502020204030204"/>
              </a:rPr>
              <a:pPr algn="ctr">
                <a:spcAft>
                  <a:spcPts val="600"/>
                </a:spcAft>
                <a:defRPr/>
              </a:pPr>
              <a:t>7</a:t>
            </a:fld>
            <a:endParaRPr lang="en-US" sz="15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628834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 descr="Ảnh có chứa vẽ&#10;&#10;Mô tả được tạo tự động">
            <a:extLst>
              <a:ext uri="{FF2B5EF4-FFF2-40B4-BE49-F238E27FC236}">
                <a16:creationId xmlns:a16="http://schemas.microsoft.com/office/drawing/2014/main" id="{85386B01-3FE5-4D7E-86F2-7B7E6ECA23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" r="-2" b="3365"/>
          <a:stretch/>
        </p:blipFill>
        <p:spPr>
          <a:xfrm>
            <a:off x="6083786" y="-168318"/>
            <a:ext cx="6261330" cy="3932313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5" name="Hình ảnh 4" descr="Ảnh có chứa thực phẩm&#10;&#10;Mô tả được tạo tự động">
            <a:extLst>
              <a:ext uri="{FF2B5EF4-FFF2-40B4-BE49-F238E27FC236}">
                <a16:creationId xmlns:a16="http://schemas.microsoft.com/office/drawing/2014/main" id="{48C4C3B5-0E82-41F5-B66E-8A49808DEF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9" r="-1" b="18280"/>
          <a:stretch/>
        </p:blipFill>
        <p:spPr>
          <a:xfrm>
            <a:off x="6089904" y="2487168"/>
            <a:ext cx="6263640" cy="4215384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2901FED-4FC9-4ED5-8123-C98BCD1616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678" y="266963"/>
            <a:ext cx="4803636" cy="1311664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THÀNH PHẦN VÔ CƠ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804997" y="1234440"/>
            <a:ext cx="5778371" cy="48265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 Ca &amp; Mg CÓ TRONG KHOÁNG CANXIT, DOLOMIT, OGIT, AMPHIBON,…=&gt; MUỐI CACBONAT &amp; BICACBONAT CỦA Ca &amp; Mg =&gt; MUỐI CLORUA, NITRAT, SUNFAT, PHOTPHAT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CÁC MUỐI Đ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Ơ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N GIẢN TỒN TẠI PHỔ BIẾN TRONG ĐẤT Đ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Ư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ỢC HẤP PHỤ TRÊN KEO ĐẤT HÒA TAN VÀO DD ĐẤT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LÀ 2 NGUYÊN TỐ DINH D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Ư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ỠNG TRUNG L</a:t>
            </a:r>
            <a:r>
              <a:rPr lang="vi-VN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Ư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ỢNG VỚI THỰC VẬT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</a:rPr>
              <a:t>ĐẤT CHUA THIẾU Ca &amp; Mg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5930" y="6223702"/>
            <a:ext cx="570728" cy="314067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5857DDBB-AAE4-4055-9161-D872A77A2877}" type="slidenum">
              <a:rPr lang="en-US" sz="900">
                <a:solidFill>
                  <a:srgbClr val="898989"/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8</a:t>
            </a:fld>
            <a:endParaRPr lang="en-US" sz="9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90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0141DB-8801-4B48-B7F2-D1CE7ED9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THÀNH PHẦN VÔ CƠ</a:t>
            </a:r>
          </a:p>
        </p:txBody>
      </p:sp>
      <p:cxnSp>
        <p:nvCxnSpPr>
          <p:cNvPr id="27" name="Straight Arrow Connector 24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FF57F866-D863-40F7-AF37-509048B44728}"/>
              </a:ext>
            </a:extLst>
          </p:cNvPr>
          <p:cNvSpPr txBox="1"/>
          <p:nvPr/>
        </p:nvSpPr>
        <p:spPr>
          <a:xfrm>
            <a:off x="655321" y="2453643"/>
            <a:ext cx="5120113" cy="3583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</a:rPr>
              <a:t>TỒN TẠI D</a:t>
            </a:r>
            <a:r>
              <a:rPr lang="vi-VN" sz="2800" b="1" dirty="0">
                <a:ln w="22225">
                  <a:solidFill>
                    <a:schemeClr val="accent2"/>
                  </a:solidFill>
                  <a:prstDash val="solid"/>
                </a:ln>
              </a:rPr>
              <a:t>Ư</a:t>
            </a: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</a:rPr>
              <a:t>ỚI DẠNG MUỐI SUNFAT, SUNFIT, HỢP CHẤT HỮU CƠ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</a:rPr>
              <a:t>ION SUNFAT,  SUNFIT TỪ QUÁ TRÌNH KHOÁNG HÓA HỢP CHẤT HỮU CƠ CHỨA 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</a:rPr>
              <a:t>KEO ĐẤT HẤP PHỤ KÉM ION SUNFAT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1D382FE-C9DD-4175-8B0E-A122BC69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1820" y="6356350"/>
            <a:ext cx="1165860" cy="365125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5857DDBB-AAE4-4055-9161-D872A77A2877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9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6" name="Hình ảnh 5" descr="Ảnh có chứa bàn, thực phẩm, vàng, đang ngồi&#10;&#10;Mô tả được tạo tự động">
            <a:extLst>
              <a:ext uri="{FF2B5EF4-FFF2-40B4-BE49-F238E27FC236}">
                <a16:creationId xmlns:a16="http://schemas.microsoft.com/office/drawing/2014/main" id="{CA66D0E1-2338-4997-B56C-97635FB99B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4" r="16918" b="-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20152004"/>
      </p:ext>
    </p:extLst>
  </p:cSld>
  <p:clrMapOvr>
    <a:masterClrMapping/>
  </p:clrMapOvr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2549</Words>
  <Application>Microsoft Office PowerPoint</Application>
  <PresentationFormat>Màn hình rộng</PresentationFormat>
  <Paragraphs>253</Paragraphs>
  <Slides>28</Slides>
  <Notes>19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Wingdings</vt:lpstr>
      <vt:lpstr>Chủ đề Office</vt:lpstr>
      <vt:lpstr>Thành phần hóa học và các chất trong đất</vt:lpstr>
      <vt:lpstr>NỘI DUNG</vt:lpstr>
      <vt:lpstr>THÀNH PHẦN HÓA HỌC VÀ CÁC CHẤT TRONG ĐẤT</vt:lpstr>
      <vt:lpstr>THÀNH PHẦN VÔ CƠ</vt:lpstr>
      <vt:lpstr>THÀNH PHẦN VÔ CƠ</vt:lpstr>
      <vt:lpstr>THÀNH PHẦN VÔ CƠ</vt:lpstr>
      <vt:lpstr>THÀNH PHẦN VÔ CƠ</vt:lpstr>
      <vt:lpstr>THÀNH PHẦN VÔ CƠ</vt:lpstr>
      <vt:lpstr>THÀNH PHẦN VÔ CƠ</vt:lpstr>
      <vt:lpstr>THÀNH PHẦN VÔ CƠ</vt:lpstr>
      <vt:lpstr>THÀNH PHẦN VÔ CƠ</vt:lpstr>
      <vt:lpstr>THÀNH PHẦN VÔ CƠ</vt:lpstr>
      <vt:lpstr>NGUYÊN TỐ VI LƯỢNG </vt:lpstr>
      <vt:lpstr>THÀNH PHẦN HỮU CƠ</vt:lpstr>
      <vt:lpstr>THÀNH PHẦN HỮU CƠ</vt:lpstr>
      <vt:lpstr>THÀNH PHẦN HỮU CƠ</vt:lpstr>
      <vt:lpstr>THÀNH PHẦN HỮU CƠ</vt:lpstr>
      <vt:lpstr>THÀNH PHẦN HỮU CƠ</vt:lpstr>
      <vt:lpstr>DỊCH ĐẤT</vt:lpstr>
      <vt:lpstr>PHẢN ỨNG CỦA ĐẤT</vt:lpstr>
      <vt:lpstr>PHẢN ỨNG CỦA ĐẤT</vt:lpstr>
      <vt:lpstr>PHẢN ỨNG CỦA ĐẤT</vt:lpstr>
      <vt:lpstr>PHẢN ỨNG CỦA ĐẤT</vt:lpstr>
      <vt:lpstr>Ý nghĩa nghiên cứu</vt:lpstr>
      <vt:lpstr>Ý NGHĨA NGHIÊNG CỨU</vt:lpstr>
      <vt:lpstr>Ý NGHĨA NGHIÊN CỨU</vt:lpstr>
      <vt:lpstr>TÀI LIỆU THAM KHẢO</vt:lpstr>
      <vt:lpstr>CẢM ƠN THẦY VÀ CÁC BẠN ĐÃ LẮNG NGHE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Thành phần hóa học và các chất trong đất</dc:title>
  <dc:creator>USER</dc:creator>
  <cp:lastModifiedBy>USER</cp:lastModifiedBy>
  <cp:revision>1</cp:revision>
  <dcterms:created xsi:type="dcterms:W3CDTF">2019-10-16T18:01:04Z</dcterms:created>
  <dcterms:modified xsi:type="dcterms:W3CDTF">2019-10-16T18:02:07Z</dcterms:modified>
</cp:coreProperties>
</file>