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8" r:id="rId1"/>
  </p:sldMasterIdLst>
  <p:notesMasterIdLst>
    <p:notesMasterId r:id="rId35"/>
  </p:notesMasterIdLst>
  <p:sldIdLst>
    <p:sldId id="284" r:id="rId2"/>
    <p:sldId id="257" r:id="rId3"/>
    <p:sldId id="258" r:id="rId4"/>
    <p:sldId id="285" r:id="rId5"/>
    <p:sldId id="286" r:id="rId6"/>
    <p:sldId id="287" r:id="rId7"/>
    <p:sldId id="288" r:id="rId8"/>
    <p:sldId id="289" r:id="rId9"/>
    <p:sldId id="290" r:id="rId10"/>
    <p:sldId id="291" r:id="rId11"/>
    <p:sldId id="293" r:id="rId12"/>
    <p:sldId id="294" r:id="rId13"/>
    <p:sldId id="295" r:id="rId14"/>
    <p:sldId id="296" r:id="rId15"/>
    <p:sldId id="298" r:id="rId16"/>
    <p:sldId id="301" r:id="rId17"/>
    <p:sldId id="302" r:id="rId18"/>
    <p:sldId id="319" r:id="rId19"/>
    <p:sldId id="303" r:id="rId20"/>
    <p:sldId id="316" r:id="rId21"/>
    <p:sldId id="305" r:id="rId22"/>
    <p:sldId id="306" r:id="rId23"/>
    <p:sldId id="317" r:id="rId24"/>
    <p:sldId id="308" r:id="rId25"/>
    <p:sldId id="309" r:id="rId26"/>
    <p:sldId id="310" r:id="rId27"/>
    <p:sldId id="311" r:id="rId28"/>
    <p:sldId id="318" r:id="rId29"/>
    <p:sldId id="313" r:id="rId30"/>
    <p:sldId id="314" r:id="rId31"/>
    <p:sldId id="315" r:id="rId32"/>
    <p:sldId id="278" r:id="rId33"/>
    <p:sldId id="280" r:id="rId34"/>
  </p:sldIdLst>
  <p:sldSz cx="9144000" cy="5143500" type="screen16x9"/>
  <p:notesSz cx="6858000" cy="9144000"/>
  <p:embeddedFontLst>
    <p:embeddedFont>
      <p:font typeface="Helvetica" pitchFamily="34" charset="0"/>
      <p:regular r:id="rId36"/>
      <p:bold r:id="rId37"/>
      <p:italic r:id="rId38"/>
      <p:boldItalic r:id="rId39"/>
    </p:embeddedFont>
    <p:embeddedFont>
      <p:font typeface="Montserrat Light" charset="0"/>
      <p:regular r:id="rId40"/>
      <p:bold r:id="rId41"/>
      <p:italic r:id="rId42"/>
      <p:boldItalic r:id="rId43"/>
    </p:embeddedFont>
    <p:embeddedFont>
      <p:font typeface="Poppins" charset="0"/>
      <p:regular r:id="rId44"/>
      <p:bold r:id="rId45"/>
      <p:italic r:id="rId46"/>
      <p:boldItalic r:id="rId47"/>
    </p:embeddedFont>
    <p:embeddedFont>
      <p:font typeface="Calibri" pitchFamily="34" charset="0"/>
      <p:regular r:id="rId48"/>
      <p:bold r:id="rId49"/>
      <p:italic r:id="rId50"/>
      <p:boldItalic r:id="rId5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E5087655-1290-4A2D-AA33-F996692907D8}">
  <a:tblStyle styleId="{E5087655-1290-4A2D-AA33-F996692907D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2" d="100"/>
          <a:sy n="92" d="100"/>
        </p:scale>
        <p:origin x="-464" y="2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4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7.fntdata"/><Relationship Id="rId47" Type="http://schemas.openxmlformats.org/officeDocument/2006/relationships/font" Target="fonts/font12.fntdata"/><Relationship Id="rId50" Type="http://schemas.openxmlformats.org/officeDocument/2006/relationships/font" Target="fonts/font15.fntdata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3.fntdata"/><Relationship Id="rId46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6.fntdata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font" Target="fonts/font10.fntdata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1.fntdata"/><Relationship Id="rId49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9.fntdata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43" Type="http://schemas.openxmlformats.org/officeDocument/2006/relationships/font" Target="fonts/font8.fntdata"/><Relationship Id="rId48" Type="http://schemas.openxmlformats.org/officeDocument/2006/relationships/font" Target="fonts/font13.fntdata"/><Relationship Id="rId8" Type="http://schemas.openxmlformats.org/officeDocument/2006/relationships/slide" Target="slides/slide7.xml"/><Relationship Id="rId51" Type="http://schemas.openxmlformats.org/officeDocument/2006/relationships/font" Target="fonts/font16.fntdata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8517EE-EC81-49EC-A577-3ACEC3B9082D}" type="doc">
      <dgm:prSet loTypeId="urn:microsoft.com/office/officeart/2005/8/layout/lProcess2" loCatId="list" qsTypeId="urn:microsoft.com/office/officeart/2005/8/quickstyle/simple5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A248FA5C-4DB8-492D-AA15-12CF82B96EC7}">
      <dgm:prSet phldrT="[Text]"/>
      <dgm:spPr/>
      <dgm:t>
        <a:bodyPr/>
        <a:lstStyle/>
        <a:p>
          <a:r>
            <a:rPr lang="en-US" dirty="0" err="1" smtClean="0"/>
            <a:t>Sử</a:t>
          </a:r>
          <a:r>
            <a:rPr lang="en-US" dirty="0" smtClean="0"/>
            <a:t> </a:t>
          </a:r>
          <a:r>
            <a:rPr lang="en-US" dirty="0" err="1" smtClean="0"/>
            <a:t>dụng</a:t>
          </a:r>
          <a:r>
            <a:rPr lang="en-US" dirty="0" smtClean="0"/>
            <a:t> </a:t>
          </a:r>
          <a:r>
            <a:rPr lang="en-US" dirty="0" err="1" smtClean="0"/>
            <a:t>các</a:t>
          </a:r>
          <a:r>
            <a:rPr lang="en-US" dirty="0" smtClean="0"/>
            <a:t> </a:t>
          </a:r>
          <a:r>
            <a:rPr lang="en-US" dirty="0" err="1" smtClean="0"/>
            <a:t>nấm</a:t>
          </a:r>
          <a:r>
            <a:rPr lang="en-US" dirty="0" smtClean="0"/>
            <a:t> </a:t>
          </a:r>
          <a:r>
            <a:rPr lang="en-US" dirty="0" err="1" smtClean="0"/>
            <a:t>đối</a:t>
          </a:r>
          <a:r>
            <a:rPr lang="en-US" dirty="0" smtClean="0"/>
            <a:t> </a:t>
          </a:r>
          <a:r>
            <a:rPr lang="en-US" dirty="0" err="1" smtClean="0"/>
            <a:t>kháng</a:t>
          </a:r>
          <a:r>
            <a:rPr lang="en-US" dirty="0" smtClean="0"/>
            <a:t> </a:t>
          </a:r>
          <a:r>
            <a:rPr lang="en-US" dirty="0" err="1" smtClean="0"/>
            <a:t>để</a:t>
          </a:r>
          <a:r>
            <a:rPr lang="en-US" dirty="0" smtClean="0"/>
            <a:t> </a:t>
          </a:r>
          <a:r>
            <a:rPr lang="en-US" dirty="0" err="1" smtClean="0"/>
            <a:t>kiểm</a:t>
          </a:r>
          <a:r>
            <a:rPr lang="en-US" dirty="0" smtClean="0"/>
            <a:t> </a:t>
          </a:r>
          <a:r>
            <a:rPr lang="en-US" dirty="0" err="1" smtClean="0"/>
            <a:t>soát</a:t>
          </a:r>
          <a:r>
            <a:rPr lang="en-US" dirty="0" smtClean="0"/>
            <a:t> </a:t>
          </a:r>
          <a:r>
            <a:rPr lang="en-US" dirty="0" err="1" smtClean="0"/>
            <a:t>tuyến</a:t>
          </a:r>
          <a:r>
            <a:rPr lang="en-US" dirty="0" smtClean="0"/>
            <a:t> </a:t>
          </a:r>
          <a:r>
            <a:rPr lang="en-US" dirty="0" err="1" smtClean="0"/>
            <a:t>trùng</a:t>
          </a:r>
          <a:r>
            <a:rPr lang="en-US" dirty="0" smtClean="0"/>
            <a:t> </a:t>
          </a:r>
          <a:endParaRPr lang="en-US" dirty="0"/>
        </a:p>
      </dgm:t>
    </dgm:pt>
    <dgm:pt modelId="{806522A3-1F22-4BC2-97C0-A61A5630084F}" type="parTrans" cxnId="{9B9D7E25-E857-4CEB-B840-9CDC916543C7}">
      <dgm:prSet/>
      <dgm:spPr/>
      <dgm:t>
        <a:bodyPr/>
        <a:lstStyle/>
        <a:p>
          <a:endParaRPr lang="en-US"/>
        </a:p>
      </dgm:t>
    </dgm:pt>
    <dgm:pt modelId="{C4DD70DA-7F66-42E0-B3E1-426D93A25810}" type="sibTrans" cxnId="{9B9D7E25-E857-4CEB-B840-9CDC916543C7}">
      <dgm:prSet/>
      <dgm:spPr/>
      <dgm:t>
        <a:bodyPr/>
        <a:lstStyle/>
        <a:p>
          <a:endParaRPr lang="en-US"/>
        </a:p>
      </dgm:t>
    </dgm:pt>
    <dgm:pt modelId="{323302E8-8EF2-4FF4-9CBF-5D40B7A7E393}">
      <dgm:prSet phldrT="[Text]" custT="1"/>
      <dgm:spPr/>
      <dgm:t>
        <a:bodyPr/>
        <a:lstStyle/>
        <a:p>
          <a:r>
            <a:rPr lang="en-US" sz="2800" dirty="0" err="1" smtClean="0"/>
            <a:t>Biện</a:t>
          </a:r>
          <a:r>
            <a:rPr lang="en-US" sz="2800" dirty="0" smtClean="0"/>
            <a:t> </a:t>
          </a:r>
          <a:r>
            <a:rPr lang="en-US" sz="2800" dirty="0" err="1" smtClean="0"/>
            <a:t>pháp</a:t>
          </a:r>
          <a:r>
            <a:rPr lang="en-US" sz="2800" dirty="0" smtClean="0"/>
            <a:t> </a:t>
          </a:r>
          <a:r>
            <a:rPr lang="en-US" sz="2800" dirty="0" err="1" smtClean="0"/>
            <a:t>phòng</a:t>
          </a:r>
          <a:r>
            <a:rPr lang="en-US" sz="2800" dirty="0" smtClean="0"/>
            <a:t> </a:t>
          </a:r>
          <a:r>
            <a:rPr lang="en-US" sz="2800" dirty="0" err="1" smtClean="0"/>
            <a:t>trừ</a:t>
          </a:r>
          <a:endParaRPr lang="en-US" sz="2800" dirty="0"/>
        </a:p>
      </dgm:t>
    </dgm:pt>
    <dgm:pt modelId="{1F542578-A8FC-41DF-A9BC-811C6A785F8D}" type="sibTrans" cxnId="{33119232-2924-43A1-873C-54B2EE0D0474}">
      <dgm:prSet/>
      <dgm:spPr/>
      <dgm:t>
        <a:bodyPr/>
        <a:lstStyle/>
        <a:p>
          <a:endParaRPr lang="en-US"/>
        </a:p>
      </dgm:t>
    </dgm:pt>
    <dgm:pt modelId="{F8AEF82E-5800-4039-A0C4-F5425656DC79}" type="parTrans" cxnId="{33119232-2924-43A1-873C-54B2EE0D0474}">
      <dgm:prSet/>
      <dgm:spPr/>
      <dgm:t>
        <a:bodyPr/>
        <a:lstStyle/>
        <a:p>
          <a:endParaRPr lang="en-US"/>
        </a:p>
      </dgm:t>
    </dgm:pt>
    <dgm:pt modelId="{73D76430-0436-4CAA-9179-D32DD7FB45C3}">
      <dgm:prSet phldrT="[Text]"/>
      <dgm:spPr/>
      <dgm:t>
        <a:bodyPr/>
        <a:lstStyle/>
        <a:p>
          <a:r>
            <a:rPr lang="en-US" dirty="0" err="1" smtClean="0"/>
            <a:t>Giới</a:t>
          </a:r>
          <a:r>
            <a:rPr lang="en-US" dirty="0" smtClean="0"/>
            <a:t> </a:t>
          </a:r>
          <a:r>
            <a:rPr lang="en-US" dirty="0" err="1" smtClean="0"/>
            <a:t>thiệu</a:t>
          </a:r>
          <a:endParaRPr lang="en-US" dirty="0"/>
        </a:p>
      </dgm:t>
    </dgm:pt>
    <dgm:pt modelId="{14606837-3666-4C21-8CE7-2DA4B3E6DE8C}" type="sibTrans" cxnId="{375C1C41-EF4C-4F2D-973A-63073FC3E16D}">
      <dgm:prSet/>
      <dgm:spPr/>
      <dgm:t>
        <a:bodyPr/>
        <a:lstStyle/>
        <a:p>
          <a:endParaRPr lang="en-US"/>
        </a:p>
      </dgm:t>
    </dgm:pt>
    <dgm:pt modelId="{A2556F92-E40A-410A-B998-C266CBF6B140}" type="parTrans" cxnId="{375C1C41-EF4C-4F2D-973A-63073FC3E16D}">
      <dgm:prSet/>
      <dgm:spPr/>
      <dgm:t>
        <a:bodyPr/>
        <a:lstStyle/>
        <a:p>
          <a:endParaRPr lang="en-US"/>
        </a:p>
      </dgm:t>
    </dgm:pt>
    <dgm:pt modelId="{A2BDDF0D-24C3-43FF-A5E0-6DCC979B763C}">
      <dgm:prSet phldrT="[Text]" custT="1"/>
      <dgm:spPr/>
      <dgm:t>
        <a:bodyPr/>
        <a:lstStyle/>
        <a:p>
          <a:r>
            <a:rPr lang="en-US" sz="2800" dirty="0" err="1" smtClean="0"/>
            <a:t>Tuyến</a:t>
          </a:r>
          <a:r>
            <a:rPr lang="en-US" sz="2800" dirty="0" smtClean="0"/>
            <a:t> </a:t>
          </a:r>
          <a:r>
            <a:rPr lang="en-US" sz="2800" dirty="0" err="1" smtClean="0"/>
            <a:t>trùng</a:t>
          </a:r>
          <a:r>
            <a:rPr lang="en-US" sz="2800" dirty="0" smtClean="0"/>
            <a:t> </a:t>
          </a:r>
          <a:r>
            <a:rPr lang="en-US" sz="2800" dirty="0" err="1" smtClean="0"/>
            <a:t>gây</a:t>
          </a:r>
          <a:r>
            <a:rPr lang="en-US" sz="2800" dirty="0" smtClean="0"/>
            <a:t> </a:t>
          </a:r>
          <a:r>
            <a:rPr lang="en-US" sz="2800" dirty="0" err="1" smtClean="0"/>
            <a:t>hại</a:t>
          </a:r>
          <a:endParaRPr lang="en-US" sz="2800" dirty="0"/>
        </a:p>
      </dgm:t>
    </dgm:pt>
    <dgm:pt modelId="{BB7BA339-4023-4B5F-9012-95020B113DA0}" type="sibTrans" cxnId="{7E8982DA-56D9-483F-B626-839C976A7678}">
      <dgm:prSet/>
      <dgm:spPr/>
      <dgm:t>
        <a:bodyPr/>
        <a:lstStyle/>
        <a:p>
          <a:endParaRPr lang="en-US"/>
        </a:p>
      </dgm:t>
    </dgm:pt>
    <dgm:pt modelId="{941AFBA7-24E8-44D0-A2C7-687922BC59A5}" type="parTrans" cxnId="{7E8982DA-56D9-483F-B626-839C976A7678}">
      <dgm:prSet/>
      <dgm:spPr/>
      <dgm:t>
        <a:bodyPr/>
        <a:lstStyle/>
        <a:p>
          <a:endParaRPr lang="en-US"/>
        </a:p>
      </dgm:t>
    </dgm:pt>
    <dgm:pt modelId="{6D0752A6-01D2-4BCD-994D-7E88A0BF677B}">
      <dgm:prSet phldrT="[Text]"/>
      <dgm:spPr/>
      <dgm:t>
        <a:bodyPr/>
        <a:lstStyle/>
        <a:p>
          <a:r>
            <a:rPr lang="en-US" dirty="0" err="1" smtClean="0"/>
            <a:t>Hình</a:t>
          </a:r>
          <a:r>
            <a:rPr lang="en-US" dirty="0" smtClean="0"/>
            <a:t> </a:t>
          </a:r>
          <a:r>
            <a:rPr lang="en-US" dirty="0" err="1" smtClean="0"/>
            <a:t>thái</a:t>
          </a:r>
          <a:endParaRPr lang="en-US" dirty="0"/>
        </a:p>
      </dgm:t>
    </dgm:pt>
    <dgm:pt modelId="{B5A6A9B6-E890-495D-B033-04E1173271CC}" type="parTrans" cxnId="{8E3FC888-6D81-4A64-9640-CCB91342B7B8}">
      <dgm:prSet/>
      <dgm:spPr/>
      <dgm:t>
        <a:bodyPr/>
        <a:lstStyle/>
        <a:p>
          <a:endParaRPr lang="en-US"/>
        </a:p>
      </dgm:t>
    </dgm:pt>
    <dgm:pt modelId="{A7BFF450-0ED1-4E9C-8894-684FDA3F6249}" type="sibTrans" cxnId="{8E3FC888-6D81-4A64-9640-CCB91342B7B8}">
      <dgm:prSet/>
      <dgm:spPr/>
      <dgm:t>
        <a:bodyPr/>
        <a:lstStyle/>
        <a:p>
          <a:endParaRPr lang="en-US"/>
        </a:p>
      </dgm:t>
    </dgm:pt>
    <dgm:pt modelId="{BE993631-6C16-4A60-B057-7CF4D62AFF5C}">
      <dgm:prSet phldrT="[Text]"/>
      <dgm:spPr/>
      <dgm:t>
        <a:bodyPr/>
        <a:lstStyle/>
        <a:p>
          <a:r>
            <a:rPr lang="en-US" dirty="0" err="1" smtClean="0"/>
            <a:t>Hình</a:t>
          </a:r>
          <a:r>
            <a:rPr lang="en-US" dirty="0" smtClean="0"/>
            <a:t> </a:t>
          </a:r>
          <a:r>
            <a:rPr lang="en-US" dirty="0" err="1" smtClean="0"/>
            <a:t>thức</a:t>
          </a:r>
          <a:r>
            <a:rPr lang="en-US" dirty="0" smtClean="0"/>
            <a:t> </a:t>
          </a:r>
          <a:r>
            <a:rPr lang="en-US" dirty="0" err="1" smtClean="0"/>
            <a:t>sinh</a:t>
          </a:r>
          <a:r>
            <a:rPr lang="en-US" dirty="0" smtClean="0"/>
            <a:t> </a:t>
          </a:r>
          <a:r>
            <a:rPr lang="en-US" dirty="0" err="1" smtClean="0"/>
            <a:t>sản</a:t>
          </a:r>
          <a:endParaRPr lang="en-US" dirty="0"/>
        </a:p>
      </dgm:t>
    </dgm:pt>
    <dgm:pt modelId="{9B27D77B-4258-4249-A9EB-751A3AF0B0F2}" type="parTrans" cxnId="{85C3302B-E034-4FC4-8B52-CCF4CDA35122}">
      <dgm:prSet/>
      <dgm:spPr/>
      <dgm:t>
        <a:bodyPr/>
        <a:lstStyle/>
        <a:p>
          <a:endParaRPr lang="en-US"/>
        </a:p>
      </dgm:t>
    </dgm:pt>
    <dgm:pt modelId="{99B65C5D-893F-456E-8037-B7FFDF5ABAE0}" type="sibTrans" cxnId="{85C3302B-E034-4FC4-8B52-CCF4CDA35122}">
      <dgm:prSet/>
      <dgm:spPr/>
      <dgm:t>
        <a:bodyPr/>
        <a:lstStyle/>
        <a:p>
          <a:endParaRPr lang="en-US"/>
        </a:p>
      </dgm:t>
    </dgm:pt>
    <dgm:pt modelId="{1C299E02-A8B4-4BC4-8A61-5A26238E82A4}">
      <dgm:prSet phldrT="[Text]"/>
      <dgm:spPr/>
      <dgm:t>
        <a:bodyPr/>
        <a:lstStyle/>
        <a:p>
          <a:r>
            <a:rPr lang="en-US" dirty="0" err="1" smtClean="0"/>
            <a:t>Hình</a:t>
          </a:r>
          <a:r>
            <a:rPr lang="en-US" dirty="0" smtClean="0"/>
            <a:t> </a:t>
          </a:r>
          <a:r>
            <a:rPr lang="en-US" dirty="0" err="1" smtClean="0"/>
            <a:t>thức</a:t>
          </a:r>
          <a:r>
            <a:rPr lang="en-US" dirty="0" smtClean="0"/>
            <a:t> </a:t>
          </a:r>
          <a:r>
            <a:rPr lang="en-US" dirty="0" err="1" smtClean="0"/>
            <a:t>ký</a:t>
          </a:r>
          <a:r>
            <a:rPr lang="en-US" dirty="0" smtClean="0"/>
            <a:t> </a:t>
          </a:r>
          <a:r>
            <a:rPr lang="en-US" dirty="0" err="1" smtClean="0"/>
            <a:t>sinh</a:t>
          </a:r>
          <a:endParaRPr lang="en-US" dirty="0"/>
        </a:p>
      </dgm:t>
    </dgm:pt>
    <dgm:pt modelId="{20CFC666-6F2C-464A-A2F9-9D09CE0C452D}" type="parTrans" cxnId="{4530FAAD-B8F8-4944-B4DF-24ACD57884EB}">
      <dgm:prSet/>
      <dgm:spPr/>
      <dgm:t>
        <a:bodyPr/>
        <a:lstStyle/>
        <a:p>
          <a:endParaRPr lang="en-US"/>
        </a:p>
      </dgm:t>
    </dgm:pt>
    <dgm:pt modelId="{288CCD1A-85DC-46DB-8445-4C3416AD1AD2}" type="sibTrans" cxnId="{4530FAAD-B8F8-4944-B4DF-24ACD57884EB}">
      <dgm:prSet/>
      <dgm:spPr/>
      <dgm:t>
        <a:bodyPr/>
        <a:lstStyle/>
        <a:p>
          <a:endParaRPr lang="en-US"/>
        </a:p>
      </dgm:t>
    </dgm:pt>
    <dgm:pt modelId="{3656929E-6949-465C-B602-235E21D98815}">
      <dgm:prSet phldrT="[Text]"/>
      <dgm:spPr/>
      <dgm:t>
        <a:bodyPr/>
        <a:lstStyle/>
        <a:p>
          <a:r>
            <a:rPr lang="en-US" dirty="0" err="1" smtClean="0"/>
            <a:t>Điều</a:t>
          </a:r>
          <a:r>
            <a:rPr lang="en-US" dirty="0" smtClean="0"/>
            <a:t> </a:t>
          </a:r>
          <a:r>
            <a:rPr lang="en-US" dirty="0" err="1" smtClean="0"/>
            <a:t>kiện</a:t>
          </a:r>
          <a:r>
            <a:rPr lang="en-US" dirty="0" smtClean="0"/>
            <a:t> </a:t>
          </a:r>
          <a:r>
            <a:rPr lang="en-US" dirty="0" err="1" smtClean="0"/>
            <a:t>sinh</a:t>
          </a:r>
          <a:r>
            <a:rPr lang="en-US" dirty="0" smtClean="0"/>
            <a:t> </a:t>
          </a:r>
          <a:r>
            <a:rPr lang="en-US" dirty="0" err="1" smtClean="0"/>
            <a:t>sống</a:t>
          </a:r>
          <a:endParaRPr lang="en-US" dirty="0"/>
        </a:p>
      </dgm:t>
    </dgm:pt>
    <dgm:pt modelId="{3C5ED83B-4B0B-4B70-A30E-94298B27451F}" type="parTrans" cxnId="{B27B221E-F63C-4762-A151-799F4A719538}">
      <dgm:prSet/>
      <dgm:spPr/>
      <dgm:t>
        <a:bodyPr/>
        <a:lstStyle/>
        <a:p>
          <a:endParaRPr lang="en-US"/>
        </a:p>
      </dgm:t>
    </dgm:pt>
    <dgm:pt modelId="{EFCF55C5-6396-43AE-9D80-2F1C9B1E3587}" type="sibTrans" cxnId="{B27B221E-F63C-4762-A151-799F4A719538}">
      <dgm:prSet/>
      <dgm:spPr/>
      <dgm:t>
        <a:bodyPr/>
        <a:lstStyle/>
        <a:p>
          <a:endParaRPr lang="en-US"/>
        </a:p>
      </dgm:t>
    </dgm:pt>
    <dgm:pt modelId="{D7B84ADE-DE54-419F-8F6E-FE72913AAE80}">
      <dgm:prSet phldrT="[Text]"/>
      <dgm:spPr/>
      <dgm:t>
        <a:bodyPr/>
        <a:lstStyle/>
        <a:p>
          <a:r>
            <a:rPr lang="en-US" dirty="0" err="1" smtClean="0"/>
            <a:t>Khảo</a:t>
          </a:r>
          <a:r>
            <a:rPr lang="en-US" dirty="0" smtClean="0"/>
            <a:t> </a:t>
          </a:r>
          <a:r>
            <a:rPr lang="en-US" dirty="0" err="1" smtClean="0"/>
            <a:t>sát</a:t>
          </a:r>
          <a:r>
            <a:rPr lang="en-US" dirty="0" smtClean="0"/>
            <a:t> </a:t>
          </a:r>
          <a:r>
            <a:rPr lang="en-US" dirty="0" err="1" smtClean="0"/>
            <a:t>mật</a:t>
          </a:r>
          <a:r>
            <a:rPr lang="en-US" dirty="0" smtClean="0"/>
            <a:t> </a:t>
          </a:r>
          <a:r>
            <a:rPr lang="en-US" dirty="0" err="1" smtClean="0"/>
            <a:t>độ</a:t>
          </a:r>
          <a:r>
            <a:rPr lang="en-US" dirty="0" smtClean="0"/>
            <a:t> </a:t>
          </a:r>
          <a:r>
            <a:rPr lang="en-US" dirty="0" err="1" smtClean="0"/>
            <a:t>tuyến</a:t>
          </a:r>
          <a:r>
            <a:rPr lang="en-US" dirty="0" smtClean="0"/>
            <a:t> </a:t>
          </a:r>
          <a:r>
            <a:rPr lang="en-US" dirty="0" err="1" smtClean="0"/>
            <a:t>trùng</a:t>
          </a:r>
          <a:endParaRPr lang="en-US" dirty="0"/>
        </a:p>
      </dgm:t>
    </dgm:pt>
    <dgm:pt modelId="{7E8F7A96-2E9B-4339-AF15-28536CA4672C}" type="parTrans" cxnId="{14323176-82A9-4900-AFAE-6A03A73FA491}">
      <dgm:prSet/>
      <dgm:spPr/>
      <dgm:t>
        <a:bodyPr/>
        <a:lstStyle/>
        <a:p>
          <a:endParaRPr lang="en-US"/>
        </a:p>
      </dgm:t>
    </dgm:pt>
    <dgm:pt modelId="{E95C7147-7679-4543-ABEE-14050A431931}" type="sibTrans" cxnId="{14323176-82A9-4900-AFAE-6A03A73FA491}">
      <dgm:prSet/>
      <dgm:spPr/>
      <dgm:t>
        <a:bodyPr/>
        <a:lstStyle/>
        <a:p>
          <a:endParaRPr lang="en-US"/>
        </a:p>
      </dgm:t>
    </dgm:pt>
    <dgm:pt modelId="{F13DAC57-D53F-4757-B1BF-0431AE2F648F}">
      <dgm:prSet phldrT="[Text]"/>
      <dgm:spPr/>
      <dgm:t>
        <a:bodyPr/>
        <a:lstStyle/>
        <a:p>
          <a:r>
            <a:rPr lang="en-US" dirty="0" err="1" smtClean="0"/>
            <a:t>Sử</a:t>
          </a:r>
          <a:r>
            <a:rPr lang="en-US" dirty="0" smtClean="0"/>
            <a:t> </a:t>
          </a:r>
          <a:r>
            <a:rPr lang="en-US" dirty="0" err="1" smtClean="0"/>
            <a:t>dụng</a:t>
          </a:r>
          <a:r>
            <a:rPr lang="en-US" dirty="0" smtClean="0"/>
            <a:t> </a:t>
          </a:r>
          <a:r>
            <a:rPr lang="en-US" dirty="0" err="1" smtClean="0"/>
            <a:t>hoạt</a:t>
          </a:r>
          <a:r>
            <a:rPr lang="en-US" dirty="0" smtClean="0"/>
            <a:t> </a:t>
          </a:r>
          <a:r>
            <a:rPr lang="en-US" dirty="0" err="1" smtClean="0"/>
            <a:t>chất</a:t>
          </a:r>
          <a:r>
            <a:rPr lang="en-US" dirty="0" smtClean="0"/>
            <a:t> </a:t>
          </a:r>
          <a:r>
            <a:rPr lang="en-US" dirty="0" err="1" smtClean="0"/>
            <a:t>sinh</a:t>
          </a:r>
          <a:r>
            <a:rPr lang="en-US" dirty="0" smtClean="0"/>
            <a:t> </a:t>
          </a:r>
          <a:r>
            <a:rPr lang="en-US" dirty="0" err="1" smtClean="0"/>
            <a:t>học</a:t>
          </a:r>
          <a:r>
            <a:rPr lang="en-US" dirty="0" smtClean="0"/>
            <a:t> </a:t>
          </a:r>
          <a:r>
            <a:rPr lang="en-US" dirty="0" err="1" smtClean="0"/>
            <a:t>từ</a:t>
          </a:r>
          <a:r>
            <a:rPr lang="en-US" dirty="0" smtClean="0"/>
            <a:t> </a:t>
          </a:r>
          <a:r>
            <a:rPr lang="en-US" dirty="0" err="1" smtClean="0"/>
            <a:t>cây</a:t>
          </a:r>
          <a:r>
            <a:rPr lang="en-US" dirty="0" smtClean="0"/>
            <a:t> </a:t>
          </a:r>
          <a:r>
            <a:rPr lang="en-US" dirty="0" err="1" smtClean="0"/>
            <a:t>Neem</a:t>
          </a:r>
          <a:endParaRPr lang="en-US" dirty="0"/>
        </a:p>
      </dgm:t>
    </dgm:pt>
    <dgm:pt modelId="{38AD5AB1-1B9D-47E0-B375-20F414A212B6}" type="parTrans" cxnId="{FA7D2DD1-5552-4C2B-8226-FCFA2E7FDA7A}">
      <dgm:prSet/>
      <dgm:spPr/>
      <dgm:t>
        <a:bodyPr/>
        <a:lstStyle/>
        <a:p>
          <a:endParaRPr lang="en-US"/>
        </a:p>
      </dgm:t>
    </dgm:pt>
    <dgm:pt modelId="{4851C115-753D-41D8-AFB7-11973256CD8F}" type="sibTrans" cxnId="{FA7D2DD1-5552-4C2B-8226-FCFA2E7FDA7A}">
      <dgm:prSet/>
      <dgm:spPr/>
      <dgm:t>
        <a:bodyPr/>
        <a:lstStyle/>
        <a:p>
          <a:endParaRPr lang="en-US"/>
        </a:p>
      </dgm:t>
    </dgm:pt>
    <dgm:pt modelId="{268D24D3-92BC-4745-AF6C-C19F3069A8AA}" type="pres">
      <dgm:prSet presAssocID="{CF8517EE-EC81-49EC-A577-3ACEC3B9082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CDAB127-5A59-419A-99A1-7E3312A6336F}" type="pres">
      <dgm:prSet presAssocID="{A2BDDF0D-24C3-43FF-A5E0-6DCC979B763C}" presName="compNode" presStyleCnt="0"/>
      <dgm:spPr/>
    </dgm:pt>
    <dgm:pt modelId="{D3DB5EB7-D9D9-4036-AEBC-69C1093CBCDC}" type="pres">
      <dgm:prSet presAssocID="{A2BDDF0D-24C3-43FF-A5E0-6DCC979B763C}" presName="aNode" presStyleLbl="bgShp" presStyleIdx="0" presStyleCnt="2"/>
      <dgm:spPr/>
      <dgm:t>
        <a:bodyPr/>
        <a:lstStyle/>
        <a:p>
          <a:endParaRPr lang="en-US"/>
        </a:p>
      </dgm:t>
    </dgm:pt>
    <dgm:pt modelId="{BFF23F26-84C3-47FA-9C18-FFC5E94F2093}" type="pres">
      <dgm:prSet presAssocID="{A2BDDF0D-24C3-43FF-A5E0-6DCC979B763C}" presName="textNode" presStyleLbl="bgShp" presStyleIdx="0" presStyleCnt="2"/>
      <dgm:spPr/>
      <dgm:t>
        <a:bodyPr/>
        <a:lstStyle/>
        <a:p>
          <a:endParaRPr lang="en-US"/>
        </a:p>
      </dgm:t>
    </dgm:pt>
    <dgm:pt modelId="{CB882874-7746-4186-91DB-32CF21CC4867}" type="pres">
      <dgm:prSet presAssocID="{A2BDDF0D-24C3-43FF-A5E0-6DCC979B763C}" presName="compChildNode" presStyleCnt="0"/>
      <dgm:spPr/>
    </dgm:pt>
    <dgm:pt modelId="{EA871533-E349-481A-8032-B2657A6CAB06}" type="pres">
      <dgm:prSet presAssocID="{A2BDDF0D-24C3-43FF-A5E0-6DCC979B763C}" presName="theInnerList" presStyleCnt="0"/>
      <dgm:spPr/>
    </dgm:pt>
    <dgm:pt modelId="{ADF96296-25E4-4A49-A443-613033D6C0E7}" type="pres">
      <dgm:prSet presAssocID="{73D76430-0436-4CAA-9179-D32DD7FB45C3}" presName="child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30EF168-D17A-41DB-AEC6-10E51BEA5CDD}" type="pres">
      <dgm:prSet presAssocID="{73D76430-0436-4CAA-9179-D32DD7FB45C3}" presName="aSpace2" presStyleCnt="0"/>
      <dgm:spPr/>
    </dgm:pt>
    <dgm:pt modelId="{36A4C2A2-3B83-4BE2-BB1D-156F5ECCED9C}" type="pres">
      <dgm:prSet presAssocID="{6D0752A6-01D2-4BCD-994D-7E88A0BF677B}" presName="child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0872D5-85AC-4738-AEB0-86913C1E8849}" type="pres">
      <dgm:prSet presAssocID="{6D0752A6-01D2-4BCD-994D-7E88A0BF677B}" presName="aSpace2" presStyleCnt="0"/>
      <dgm:spPr/>
    </dgm:pt>
    <dgm:pt modelId="{B83C5A29-D39B-4210-8396-7F14B50CDA7D}" type="pres">
      <dgm:prSet presAssocID="{BE993631-6C16-4A60-B057-7CF4D62AFF5C}" presName="child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866ABD-6D94-4E8B-99B0-EDC916F9F155}" type="pres">
      <dgm:prSet presAssocID="{BE993631-6C16-4A60-B057-7CF4D62AFF5C}" presName="aSpace2" presStyleCnt="0"/>
      <dgm:spPr/>
    </dgm:pt>
    <dgm:pt modelId="{3D352A03-F9B8-48CA-BA1D-2CC958567E31}" type="pres">
      <dgm:prSet presAssocID="{1C299E02-A8B4-4BC4-8A61-5A26238E82A4}" presName="child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F94B45C-E075-47CD-A3EC-2CAEA105C004}" type="pres">
      <dgm:prSet presAssocID="{1C299E02-A8B4-4BC4-8A61-5A26238E82A4}" presName="aSpace2" presStyleCnt="0"/>
      <dgm:spPr/>
    </dgm:pt>
    <dgm:pt modelId="{946CEAFB-4EFF-4822-A8FC-E35A6EA2BEF1}" type="pres">
      <dgm:prSet presAssocID="{3656929E-6949-465C-B602-235E21D98815}" presName="child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FD51EDE-21DD-4C9B-BCA0-B3A22036C305}" type="pres">
      <dgm:prSet presAssocID="{3656929E-6949-465C-B602-235E21D98815}" presName="aSpace2" presStyleCnt="0"/>
      <dgm:spPr/>
    </dgm:pt>
    <dgm:pt modelId="{2FE34575-709F-4AC3-A62F-60A94E7A0D3C}" type="pres">
      <dgm:prSet presAssocID="{D7B84ADE-DE54-419F-8F6E-FE72913AAE80}" presName="child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F25439-5720-441E-8D2D-FF22FDF755AF}" type="pres">
      <dgm:prSet presAssocID="{A2BDDF0D-24C3-43FF-A5E0-6DCC979B763C}" presName="aSpace" presStyleCnt="0"/>
      <dgm:spPr/>
    </dgm:pt>
    <dgm:pt modelId="{B8D245ED-62DE-481A-91F3-83F5ACA1C034}" type="pres">
      <dgm:prSet presAssocID="{323302E8-8EF2-4FF4-9CBF-5D40B7A7E393}" presName="compNode" presStyleCnt="0"/>
      <dgm:spPr/>
    </dgm:pt>
    <dgm:pt modelId="{01A376DD-9ED5-417E-B13D-F45A000F1308}" type="pres">
      <dgm:prSet presAssocID="{323302E8-8EF2-4FF4-9CBF-5D40B7A7E393}" presName="aNode" presStyleLbl="bgShp" presStyleIdx="1" presStyleCnt="2"/>
      <dgm:spPr/>
      <dgm:t>
        <a:bodyPr/>
        <a:lstStyle/>
        <a:p>
          <a:endParaRPr lang="en-US"/>
        </a:p>
      </dgm:t>
    </dgm:pt>
    <dgm:pt modelId="{A71E9CAE-8824-4B1C-89A2-9E76E16910FF}" type="pres">
      <dgm:prSet presAssocID="{323302E8-8EF2-4FF4-9CBF-5D40B7A7E393}" presName="textNode" presStyleLbl="bgShp" presStyleIdx="1" presStyleCnt="2"/>
      <dgm:spPr/>
      <dgm:t>
        <a:bodyPr/>
        <a:lstStyle/>
        <a:p>
          <a:endParaRPr lang="en-US"/>
        </a:p>
      </dgm:t>
    </dgm:pt>
    <dgm:pt modelId="{6F850C53-83F8-4481-9B81-B1CDA2549622}" type="pres">
      <dgm:prSet presAssocID="{323302E8-8EF2-4FF4-9CBF-5D40B7A7E393}" presName="compChildNode" presStyleCnt="0"/>
      <dgm:spPr/>
    </dgm:pt>
    <dgm:pt modelId="{58451140-B80F-438C-8ACF-CD723B7F44F7}" type="pres">
      <dgm:prSet presAssocID="{323302E8-8EF2-4FF4-9CBF-5D40B7A7E393}" presName="theInnerList" presStyleCnt="0"/>
      <dgm:spPr/>
    </dgm:pt>
    <dgm:pt modelId="{B0B31D87-B2FE-4F7F-A075-FD18F0F5AE64}" type="pres">
      <dgm:prSet presAssocID="{A248FA5C-4DB8-492D-AA15-12CF82B96EC7}" presName="child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666D44-2003-4A62-B868-3B00DA170144}" type="pres">
      <dgm:prSet presAssocID="{A248FA5C-4DB8-492D-AA15-12CF82B96EC7}" presName="aSpace2" presStyleCnt="0"/>
      <dgm:spPr/>
    </dgm:pt>
    <dgm:pt modelId="{589760A5-4556-499E-A853-25F994E249E4}" type="pres">
      <dgm:prSet presAssocID="{F13DAC57-D53F-4757-B1BF-0431AE2F648F}" presName="child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B9D7E25-E857-4CEB-B840-9CDC916543C7}" srcId="{323302E8-8EF2-4FF4-9CBF-5D40B7A7E393}" destId="{A248FA5C-4DB8-492D-AA15-12CF82B96EC7}" srcOrd="0" destOrd="0" parTransId="{806522A3-1F22-4BC2-97C0-A61A5630084F}" sibTransId="{C4DD70DA-7F66-42E0-B3E1-426D93A25810}"/>
    <dgm:cxn modelId="{4530FAAD-B8F8-4944-B4DF-24ACD57884EB}" srcId="{A2BDDF0D-24C3-43FF-A5E0-6DCC979B763C}" destId="{1C299E02-A8B4-4BC4-8A61-5A26238E82A4}" srcOrd="3" destOrd="0" parTransId="{20CFC666-6F2C-464A-A2F9-9D09CE0C452D}" sibTransId="{288CCD1A-85DC-46DB-8445-4C3416AD1AD2}"/>
    <dgm:cxn modelId="{6C49B36E-B6F2-4CEE-9314-A5CCF2E4DEA5}" type="presOf" srcId="{F13DAC57-D53F-4757-B1BF-0431AE2F648F}" destId="{589760A5-4556-499E-A853-25F994E249E4}" srcOrd="0" destOrd="0" presId="urn:microsoft.com/office/officeart/2005/8/layout/lProcess2"/>
    <dgm:cxn modelId="{0DDEE577-1578-4C82-A918-5A0964018597}" type="presOf" srcId="{A248FA5C-4DB8-492D-AA15-12CF82B96EC7}" destId="{B0B31D87-B2FE-4F7F-A075-FD18F0F5AE64}" srcOrd="0" destOrd="0" presId="urn:microsoft.com/office/officeart/2005/8/layout/lProcess2"/>
    <dgm:cxn modelId="{7816E7BA-84BD-4C43-A027-62376D02A0FA}" type="presOf" srcId="{1C299E02-A8B4-4BC4-8A61-5A26238E82A4}" destId="{3D352A03-F9B8-48CA-BA1D-2CC958567E31}" srcOrd="0" destOrd="0" presId="urn:microsoft.com/office/officeart/2005/8/layout/lProcess2"/>
    <dgm:cxn modelId="{33119232-2924-43A1-873C-54B2EE0D0474}" srcId="{CF8517EE-EC81-49EC-A577-3ACEC3B9082D}" destId="{323302E8-8EF2-4FF4-9CBF-5D40B7A7E393}" srcOrd="1" destOrd="0" parTransId="{F8AEF82E-5800-4039-A0C4-F5425656DC79}" sibTransId="{1F542578-A8FC-41DF-A9BC-811C6A785F8D}"/>
    <dgm:cxn modelId="{7E8982DA-56D9-483F-B626-839C976A7678}" srcId="{CF8517EE-EC81-49EC-A577-3ACEC3B9082D}" destId="{A2BDDF0D-24C3-43FF-A5E0-6DCC979B763C}" srcOrd="0" destOrd="0" parTransId="{941AFBA7-24E8-44D0-A2C7-687922BC59A5}" sibTransId="{BB7BA339-4023-4B5F-9012-95020B113DA0}"/>
    <dgm:cxn modelId="{85C3302B-E034-4FC4-8B52-CCF4CDA35122}" srcId="{A2BDDF0D-24C3-43FF-A5E0-6DCC979B763C}" destId="{BE993631-6C16-4A60-B057-7CF4D62AFF5C}" srcOrd="2" destOrd="0" parTransId="{9B27D77B-4258-4249-A9EB-751A3AF0B0F2}" sibTransId="{99B65C5D-893F-456E-8037-B7FFDF5ABAE0}"/>
    <dgm:cxn modelId="{9F1206A2-A8DF-46B7-A2E5-EE6B72A7F2E1}" type="presOf" srcId="{A2BDDF0D-24C3-43FF-A5E0-6DCC979B763C}" destId="{BFF23F26-84C3-47FA-9C18-FFC5E94F2093}" srcOrd="1" destOrd="0" presId="urn:microsoft.com/office/officeart/2005/8/layout/lProcess2"/>
    <dgm:cxn modelId="{B27B221E-F63C-4762-A151-799F4A719538}" srcId="{A2BDDF0D-24C3-43FF-A5E0-6DCC979B763C}" destId="{3656929E-6949-465C-B602-235E21D98815}" srcOrd="4" destOrd="0" parTransId="{3C5ED83B-4B0B-4B70-A30E-94298B27451F}" sibTransId="{EFCF55C5-6396-43AE-9D80-2F1C9B1E3587}"/>
    <dgm:cxn modelId="{24E2A4EF-F6BF-450D-8E68-C69C43E219A2}" type="presOf" srcId="{323302E8-8EF2-4FF4-9CBF-5D40B7A7E393}" destId="{A71E9CAE-8824-4B1C-89A2-9E76E16910FF}" srcOrd="1" destOrd="0" presId="urn:microsoft.com/office/officeart/2005/8/layout/lProcess2"/>
    <dgm:cxn modelId="{328B5C57-F109-40C6-8509-D229E7AE1BE4}" type="presOf" srcId="{A2BDDF0D-24C3-43FF-A5E0-6DCC979B763C}" destId="{D3DB5EB7-D9D9-4036-AEBC-69C1093CBCDC}" srcOrd="0" destOrd="0" presId="urn:microsoft.com/office/officeart/2005/8/layout/lProcess2"/>
    <dgm:cxn modelId="{46D00767-B6E9-4F0C-AABE-CB44A18694B0}" type="presOf" srcId="{323302E8-8EF2-4FF4-9CBF-5D40B7A7E393}" destId="{01A376DD-9ED5-417E-B13D-F45A000F1308}" srcOrd="0" destOrd="0" presId="urn:microsoft.com/office/officeart/2005/8/layout/lProcess2"/>
    <dgm:cxn modelId="{4A3CBB66-718B-4B38-8F3E-2521F4D267F2}" type="presOf" srcId="{CF8517EE-EC81-49EC-A577-3ACEC3B9082D}" destId="{268D24D3-92BC-4745-AF6C-C19F3069A8AA}" srcOrd="0" destOrd="0" presId="urn:microsoft.com/office/officeart/2005/8/layout/lProcess2"/>
    <dgm:cxn modelId="{FF8BC6B7-BA16-4CDA-A750-B26F4F38B4D4}" type="presOf" srcId="{73D76430-0436-4CAA-9179-D32DD7FB45C3}" destId="{ADF96296-25E4-4A49-A443-613033D6C0E7}" srcOrd="0" destOrd="0" presId="urn:microsoft.com/office/officeart/2005/8/layout/lProcess2"/>
    <dgm:cxn modelId="{375C1C41-EF4C-4F2D-973A-63073FC3E16D}" srcId="{A2BDDF0D-24C3-43FF-A5E0-6DCC979B763C}" destId="{73D76430-0436-4CAA-9179-D32DD7FB45C3}" srcOrd="0" destOrd="0" parTransId="{A2556F92-E40A-410A-B998-C266CBF6B140}" sibTransId="{14606837-3666-4C21-8CE7-2DA4B3E6DE8C}"/>
    <dgm:cxn modelId="{8E3FC888-6D81-4A64-9640-CCB91342B7B8}" srcId="{A2BDDF0D-24C3-43FF-A5E0-6DCC979B763C}" destId="{6D0752A6-01D2-4BCD-994D-7E88A0BF677B}" srcOrd="1" destOrd="0" parTransId="{B5A6A9B6-E890-495D-B033-04E1173271CC}" sibTransId="{A7BFF450-0ED1-4E9C-8894-684FDA3F6249}"/>
    <dgm:cxn modelId="{FA7D2DD1-5552-4C2B-8226-FCFA2E7FDA7A}" srcId="{323302E8-8EF2-4FF4-9CBF-5D40B7A7E393}" destId="{F13DAC57-D53F-4757-B1BF-0431AE2F648F}" srcOrd="1" destOrd="0" parTransId="{38AD5AB1-1B9D-47E0-B375-20F414A212B6}" sibTransId="{4851C115-753D-41D8-AFB7-11973256CD8F}"/>
    <dgm:cxn modelId="{BC4FAA40-86A4-4BFF-8407-C215029F936C}" type="presOf" srcId="{D7B84ADE-DE54-419F-8F6E-FE72913AAE80}" destId="{2FE34575-709F-4AC3-A62F-60A94E7A0D3C}" srcOrd="0" destOrd="0" presId="urn:microsoft.com/office/officeart/2005/8/layout/lProcess2"/>
    <dgm:cxn modelId="{14323176-82A9-4900-AFAE-6A03A73FA491}" srcId="{A2BDDF0D-24C3-43FF-A5E0-6DCC979B763C}" destId="{D7B84ADE-DE54-419F-8F6E-FE72913AAE80}" srcOrd="5" destOrd="0" parTransId="{7E8F7A96-2E9B-4339-AF15-28536CA4672C}" sibTransId="{E95C7147-7679-4543-ABEE-14050A431931}"/>
    <dgm:cxn modelId="{15AD1FFD-A736-4C06-B2E8-E25A0A7844E8}" type="presOf" srcId="{BE993631-6C16-4A60-B057-7CF4D62AFF5C}" destId="{B83C5A29-D39B-4210-8396-7F14B50CDA7D}" srcOrd="0" destOrd="0" presId="urn:microsoft.com/office/officeart/2005/8/layout/lProcess2"/>
    <dgm:cxn modelId="{9E6AFEAC-5AC5-425F-886D-F315D0B5A9C5}" type="presOf" srcId="{6D0752A6-01D2-4BCD-994D-7E88A0BF677B}" destId="{36A4C2A2-3B83-4BE2-BB1D-156F5ECCED9C}" srcOrd="0" destOrd="0" presId="urn:microsoft.com/office/officeart/2005/8/layout/lProcess2"/>
    <dgm:cxn modelId="{5709414E-797E-4484-B805-1D42507A3F2B}" type="presOf" srcId="{3656929E-6949-465C-B602-235E21D98815}" destId="{946CEAFB-4EFF-4822-A8FC-E35A6EA2BEF1}" srcOrd="0" destOrd="0" presId="urn:microsoft.com/office/officeart/2005/8/layout/lProcess2"/>
    <dgm:cxn modelId="{B2E9BB8B-5E80-49E4-BD84-90EEA307BAA4}" type="presParOf" srcId="{268D24D3-92BC-4745-AF6C-C19F3069A8AA}" destId="{8CDAB127-5A59-419A-99A1-7E3312A6336F}" srcOrd="0" destOrd="0" presId="urn:microsoft.com/office/officeart/2005/8/layout/lProcess2"/>
    <dgm:cxn modelId="{80942176-9B46-4EFE-AD91-21AD21F222DF}" type="presParOf" srcId="{8CDAB127-5A59-419A-99A1-7E3312A6336F}" destId="{D3DB5EB7-D9D9-4036-AEBC-69C1093CBCDC}" srcOrd="0" destOrd="0" presId="urn:microsoft.com/office/officeart/2005/8/layout/lProcess2"/>
    <dgm:cxn modelId="{96C311A4-DD2C-4C7B-B063-5CD9359924E5}" type="presParOf" srcId="{8CDAB127-5A59-419A-99A1-7E3312A6336F}" destId="{BFF23F26-84C3-47FA-9C18-FFC5E94F2093}" srcOrd="1" destOrd="0" presId="urn:microsoft.com/office/officeart/2005/8/layout/lProcess2"/>
    <dgm:cxn modelId="{64439218-E427-4AF3-BB41-885A875C535E}" type="presParOf" srcId="{8CDAB127-5A59-419A-99A1-7E3312A6336F}" destId="{CB882874-7746-4186-91DB-32CF21CC4867}" srcOrd="2" destOrd="0" presId="urn:microsoft.com/office/officeart/2005/8/layout/lProcess2"/>
    <dgm:cxn modelId="{6F20223E-5BA5-4D96-A0DC-D4667454093F}" type="presParOf" srcId="{CB882874-7746-4186-91DB-32CF21CC4867}" destId="{EA871533-E349-481A-8032-B2657A6CAB06}" srcOrd="0" destOrd="0" presId="urn:microsoft.com/office/officeart/2005/8/layout/lProcess2"/>
    <dgm:cxn modelId="{8DC8E51C-A50A-4DC8-AD81-8BA182AD130D}" type="presParOf" srcId="{EA871533-E349-481A-8032-B2657A6CAB06}" destId="{ADF96296-25E4-4A49-A443-613033D6C0E7}" srcOrd="0" destOrd="0" presId="urn:microsoft.com/office/officeart/2005/8/layout/lProcess2"/>
    <dgm:cxn modelId="{D286A31E-A881-4221-A04D-69E7500B3B1E}" type="presParOf" srcId="{EA871533-E349-481A-8032-B2657A6CAB06}" destId="{C30EF168-D17A-41DB-AEC6-10E51BEA5CDD}" srcOrd="1" destOrd="0" presId="urn:microsoft.com/office/officeart/2005/8/layout/lProcess2"/>
    <dgm:cxn modelId="{B4F17004-DEC1-4145-827C-B0813507F84F}" type="presParOf" srcId="{EA871533-E349-481A-8032-B2657A6CAB06}" destId="{36A4C2A2-3B83-4BE2-BB1D-156F5ECCED9C}" srcOrd="2" destOrd="0" presId="urn:microsoft.com/office/officeart/2005/8/layout/lProcess2"/>
    <dgm:cxn modelId="{198D1E88-A234-49C0-B2D6-DBE92946FBE5}" type="presParOf" srcId="{EA871533-E349-481A-8032-B2657A6CAB06}" destId="{CF0872D5-85AC-4738-AEB0-86913C1E8849}" srcOrd="3" destOrd="0" presId="urn:microsoft.com/office/officeart/2005/8/layout/lProcess2"/>
    <dgm:cxn modelId="{28D49D77-7A0E-4457-946B-8BB1843C040E}" type="presParOf" srcId="{EA871533-E349-481A-8032-B2657A6CAB06}" destId="{B83C5A29-D39B-4210-8396-7F14B50CDA7D}" srcOrd="4" destOrd="0" presId="urn:microsoft.com/office/officeart/2005/8/layout/lProcess2"/>
    <dgm:cxn modelId="{30A0F9B8-6B30-4248-BA3D-09C5D30798EF}" type="presParOf" srcId="{EA871533-E349-481A-8032-B2657A6CAB06}" destId="{8A866ABD-6D94-4E8B-99B0-EDC916F9F155}" srcOrd="5" destOrd="0" presId="urn:microsoft.com/office/officeart/2005/8/layout/lProcess2"/>
    <dgm:cxn modelId="{25405CAD-F568-4254-8F7C-F054D0F33978}" type="presParOf" srcId="{EA871533-E349-481A-8032-B2657A6CAB06}" destId="{3D352A03-F9B8-48CA-BA1D-2CC958567E31}" srcOrd="6" destOrd="0" presId="urn:microsoft.com/office/officeart/2005/8/layout/lProcess2"/>
    <dgm:cxn modelId="{E80A90C1-473E-4BE4-9021-ADF95ECF12D2}" type="presParOf" srcId="{EA871533-E349-481A-8032-B2657A6CAB06}" destId="{4F94B45C-E075-47CD-A3EC-2CAEA105C004}" srcOrd="7" destOrd="0" presId="urn:microsoft.com/office/officeart/2005/8/layout/lProcess2"/>
    <dgm:cxn modelId="{FD211B1F-7EB8-4348-ACF6-BCDC1A7BC665}" type="presParOf" srcId="{EA871533-E349-481A-8032-B2657A6CAB06}" destId="{946CEAFB-4EFF-4822-A8FC-E35A6EA2BEF1}" srcOrd="8" destOrd="0" presId="urn:microsoft.com/office/officeart/2005/8/layout/lProcess2"/>
    <dgm:cxn modelId="{6015920E-5DE9-4405-9ECC-3008FF711BDB}" type="presParOf" srcId="{EA871533-E349-481A-8032-B2657A6CAB06}" destId="{4FD51EDE-21DD-4C9B-BCA0-B3A22036C305}" srcOrd="9" destOrd="0" presId="urn:microsoft.com/office/officeart/2005/8/layout/lProcess2"/>
    <dgm:cxn modelId="{816BB43D-047A-418C-9B68-493B7382FD43}" type="presParOf" srcId="{EA871533-E349-481A-8032-B2657A6CAB06}" destId="{2FE34575-709F-4AC3-A62F-60A94E7A0D3C}" srcOrd="10" destOrd="0" presId="urn:microsoft.com/office/officeart/2005/8/layout/lProcess2"/>
    <dgm:cxn modelId="{B389D52F-6196-456A-BD4F-6DD54F0F259D}" type="presParOf" srcId="{268D24D3-92BC-4745-AF6C-C19F3069A8AA}" destId="{B2F25439-5720-441E-8D2D-FF22FDF755AF}" srcOrd="1" destOrd="0" presId="urn:microsoft.com/office/officeart/2005/8/layout/lProcess2"/>
    <dgm:cxn modelId="{920DCEAA-89B6-4159-9564-5B71A6558D9A}" type="presParOf" srcId="{268D24D3-92BC-4745-AF6C-C19F3069A8AA}" destId="{B8D245ED-62DE-481A-91F3-83F5ACA1C034}" srcOrd="2" destOrd="0" presId="urn:microsoft.com/office/officeart/2005/8/layout/lProcess2"/>
    <dgm:cxn modelId="{F3BC0C30-F142-4874-AB64-A9F7EC29A6FC}" type="presParOf" srcId="{B8D245ED-62DE-481A-91F3-83F5ACA1C034}" destId="{01A376DD-9ED5-417E-B13D-F45A000F1308}" srcOrd="0" destOrd="0" presId="urn:microsoft.com/office/officeart/2005/8/layout/lProcess2"/>
    <dgm:cxn modelId="{3E2D8990-4BFD-4ADE-A24E-6D51E2A8EBB1}" type="presParOf" srcId="{B8D245ED-62DE-481A-91F3-83F5ACA1C034}" destId="{A71E9CAE-8824-4B1C-89A2-9E76E16910FF}" srcOrd="1" destOrd="0" presId="urn:microsoft.com/office/officeart/2005/8/layout/lProcess2"/>
    <dgm:cxn modelId="{615A09D8-2166-4A36-B174-15B498DCEE49}" type="presParOf" srcId="{B8D245ED-62DE-481A-91F3-83F5ACA1C034}" destId="{6F850C53-83F8-4481-9B81-B1CDA2549622}" srcOrd="2" destOrd="0" presId="urn:microsoft.com/office/officeart/2005/8/layout/lProcess2"/>
    <dgm:cxn modelId="{9C80D804-9706-4C0A-B8FE-41E4E24C7BDA}" type="presParOf" srcId="{6F850C53-83F8-4481-9B81-B1CDA2549622}" destId="{58451140-B80F-438C-8ACF-CD723B7F44F7}" srcOrd="0" destOrd="0" presId="urn:microsoft.com/office/officeart/2005/8/layout/lProcess2"/>
    <dgm:cxn modelId="{AFB57D35-D0F3-4409-9C2F-5BDD6EC9078F}" type="presParOf" srcId="{58451140-B80F-438C-8ACF-CD723B7F44F7}" destId="{B0B31D87-B2FE-4F7F-A075-FD18F0F5AE64}" srcOrd="0" destOrd="0" presId="urn:microsoft.com/office/officeart/2005/8/layout/lProcess2"/>
    <dgm:cxn modelId="{329D8C3D-4AFD-48E0-9317-0ADF5F71E088}" type="presParOf" srcId="{58451140-B80F-438C-8ACF-CD723B7F44F7}" destId="{CB666D44-2003-4A62-B868-3B00DA170144}" srcOrd="1" destOrd="0" presId="urn:microsoft.com/office/officeart/2005/8/layout/lProcess2"/>
    <dgm:cxn modelId="{E2A67539-988B-4AAF-9700-685490E6504D}" type="presParOf" srcId="{58451140-B80F-438C-8ACF-CD723B7F44F7}" destId="{589760A5-4556-499E-A853-25F994E249E4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DB5EB7-D9D9-4036-AEBC-69C1093CBCDC}">
      <dsp:nvSpPr>
        <dsp:cNvPr id="0" name=""/>
        <dsp:cNvSpPr/>
      </dsp:nvSpPr>
      <dsp:spPr>
        <a:xfrm>
          <a:off x="3928" y="0"/>
          <a:ext cx="3778671" cy="38862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/>
            <a:t>Tuyến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trùng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gây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hại</a:t>
          </a:r>
          <a:endParaRPr lang="en-US" sz="2800" kern="1200" dirty="0"/>
        </a:p>
      </dsp:txBody>
      <dsp:txXfrm>
        <a:off x="3928" y="0"/>
        <a:ext cx="3778671" cy="1165860"/>
      </dsp:txXfrm>
    </dsp:sp>
    <dsp:sp modelId="{ADF96296-25E4-4A49-A443-613033D6C0E7}">
      <dsp:nvSpPr>
        <dsp:cNvPr id="0" name=""/>
        <dsp:cNvSpPr/>
      </dsp:nvSpPr>
      <dsp:spPr>
        <a:xfrm>
          <a:off x="381795" y="1166049"/>
          <a:ext cx="3022937" cy="3731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Giới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thiệu</a:t>
          </a:r>
          <a:endParaRPr lang="en-US" sz="1800" kern="1200" dirty="0"/>
        </a:p>
      </dsp:txBody>
      <dsp:txXfrm>
        <a:off x="392723" y="1176977"/>
        <a:ext cx="3001081" cy="351251"/>
      </dsp:txXfrm>
    </dsp:sp>
    <dsp:sp modelId="{36A4C2A2-3B83-4BE2-BB1D-156F5ECCED9C}">
      <dsp:nvSpPr>
        <dsp:cNvPr id="0" name=""/>
        <dsp:cNvSpPr/>
      </dsp:nvSpPr>
      <dsp:spPr>
        <a:xfrm>
          <a:off x="381795" y="1596558"/>
          <a:ext cx="3022937" cy="3731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Hình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thái</a:t>
          </a:r>
          <a:endParaRPr lang="en-US" sz="1800" kern="1200" dirty="0"/>
        </a:p>
      </dsp:txBody>
      <dsp:txXfrm>
        <a:off x="392723" y="1607486"/>
        <a:ext cx="3001081" cy="351251"/>
      </dsp:txXfrm>
    </dsp:sp>
    <dsp:sp modelId="{B83C5A29-D39B-4210-8396-7F14B50CDA7D}">
      <dsp:nvSpPr>
        <dsp:cNvPr id="0" name=""/>
        <dsp:cNvSpPr/>
      </dsp:nvSpPr>
      <dsp:spPr>
        <a:xfrm>
          <a:off x="381795" y="2027066"/>
          <a:ext cx="3022937" cy="3731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Hình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thức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sinh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sản</a:t>
          </a:r>
          <a:endParaRPr lang="en-US" sz="1800" kern="1200" dirty="0"/>
        </a:p>
      </dsp:txBody>
      <dsp:txXfrm>
        <a:off x="392723" y="2037994"/>
        <a:ext cx="3001081" cy="351251"/>
      </dsp:txXfrm>
    </dsp:sp>
    <dsp:sp modelId="{3D352A03-F9B8-48CA-BA1D-2CC958567E31}">
      <dsp:nvSpPr>
        <dsp:cNvPr id="0" name=""/>
        <dsp:cNvSpPr/>
      </dsp:nvSpPr>
      <dsp:spPr>
        <a:xfrm>
          <a:off x="381795" y="2457575"/>
          <a:ext cx="3022937" cy="3731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Hình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thức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ký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sinh</a:t>
          </a:r>
          <a:endParaRPr lang="en-US" sz="1800" kern="1200" dirty="0"/>
        </a:p>
      </dsp:txBody>
      <dsp:txXfrm>
        <a:off x="392723" y="2468503"/>
        <a:ext cx="3001081" cy="351251"/>
      </dsp:txXfrm>
    </dsp:sp>
    <dsp:sp modelId="{946CEAFB-4EFF-4822-A8FC-E35A6EA2BEF1}">
      <dsp:nvSpPr>
        <dsp:cNvPr id="0" name=""/>
        <dsp:cNvSpPr/>
      </dsp:nvSpPr>
      <dsp:spPr>
        <a:xfrm>
          <a:off x="381795" y="2888084"/>
          <a:ext cx="3022937" cy="3731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Điều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kiện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sinh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sống</a:t>
          </a:r>
          <a:endParaRPr lang="en-US" sz="1800" kern="1200" dirty="0"/>
        </a:p>
      </dsp:txBody>
      <dsp:txXfrm>
        <a:off x="392723" y="2899012"/>
        <a:ext cx="3001081" cy="351251"/>
      </dsp:txXfrm>
    </dsp:sp>
    <dsp:sp modelId="{2FE34575-709F-4AC3-A62F-60A94E7A0D3C}">
      <dsp:nvSpPr>
        <dsp:cNvPr id="0" name=""/>
        <dsp:cNvSpPr/>
      </dsp:nvSpPr>
      <dsp:spPr>
        <a:xfrm>
          <a:off x="381795" y="3318592"/>
          <a:ext cx="3022937" cy="3731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Khảo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sát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mật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độ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tuyến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trùng</a:t>
          </a:r>
          <a:endParaRPr lang="en-US" sz="1800" kern="1200" dirty="0"/>
        </a:p>
      </dsp:txBody>
      <dsp:txXfrm>
        <a:off x="392723" y="3329520"/>
        <a:ext cx="3001081" cy="351251"/>
      </dsp:txXfrm>
    </dsp:sp>
    <dsp:sp modelId="{01A376DD-9ED5-417E-B13D-F45A000F1308}">
      <dsp:nvSpPr>
        <dsp:cNvPr id="0" name=""/>
        <dsp:cNvSpPr/>
      </dsp:nvSpPr>
      <dsp:spPr>
        <a:xfrm>
          <a:off x="4066000" y="0"/>
          <a:ext cx="3778671" cy="38862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/>
            <a:t>Biện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pháp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phòng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trừ</a:t>
          </a:r>
          <a:endParaRPr lang="en-US" sz="2800" kern="1200" dirty="0"/>
        </a:p>
      </dsp:txBody>
      <dsp:txXfrm>
        <a:off x="4066000" y="0"/>
        <a:ext cx="3778671" cy="1165860"/>
      </dsp:txXfrm>
    </dsp:sp>
    <dsp:sp modelId="{B0B31D87-B2FE-4F7F-A075-FD18F0F5AE64}">
      <dsp:nvSpPr>
        <dsp:cNvPr id="0" name=""/>
        <dsp:cNvSpPr/>
      </dsp:nvSpPr>
      <dsp:spPr>
        <a:xfrm>
          <a:off x="4443867" y="1166998"/>
          <a:ext cx="3022937" cy="117174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Sử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dụng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các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nấm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đối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kháng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để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kiểm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soát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tuyến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trùng</a:t>
          </a:r>
          <a:r>
            <a:rPr lang="en-US" sz="1800" kern="1200" dirty="0" smtClean="0"/>
            <a:t> </a:t>
          </a:r>
          <a:endParaRPr lang="en-US" sz="1800" kern="1200" dirty="0"/>
        </a:p>
      </dsp:txBody>
      <dsp:txXfrm>
        <a:off x="4478186" y="1201317"/>
        <a:ext cx="2954299" cy="1103104"/>
      </dsp:txXfrm>
    </dsp:sp>
    <dsp:sp modelId="{589760A5-4556-499E-A853-25F994E249E4}">
      <dsp:nvSpPr>
        <dsp:cNvPr id="0" name=""/>
        <dsp:cNvSpPr/>
      </dsp:nvSpPr>
      <dsp:spPr>
        <a:xfrm>
          <a:off x="4443867" y="2519009"/>
          <a:ext cx="3022937" cy="117174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err="1" smtClean="0"/>
            <a:t>Sử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dụng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hoạt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chất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sinh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học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từ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cây</a:t>
          </a:r>
          <a:r>
            <a:rPr lang="en-US" sz="1800" kern="1200" dirty="0" smtClean="0"/>
            <a:t> </a:t>
          </a:r>
          <a:r>
            <a:rPr lang="en-US" sz="1800" kern="1200" dirty="0" err="1" smtClean="0"/>
            <a:t>Neem</a:t>
          </a:r>
          <a:endParaRPr lang="en-US" sz="1800" kern="1200" dirty="0"/>
        </a:p>
      </dsp:txBody>
      <dsp:txXfrm>
        <a:off x="4478186" y="2553328"/>
        <a:ext cx="2954299" cy="11031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9538396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4" name="Google Shape;314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Giai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đoạn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trứng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à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ấu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trùng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tuổi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1 (IJ1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vẫn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còn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trong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vỏ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bọc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của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trứng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)</a:t>
            </a:r>
          </a:p>
          <a:p>
            <a:pPr lvl="0"/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Ấu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trùng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tuổi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2 (IJ2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bắt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đầu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phá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vỡ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vỏ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bọc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chui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ngoài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và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thâm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nhập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vào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 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cây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ký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chủ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).</a:t>
            </a:r>
          </a:p>
          <a:p>
            <a:pPr lvl="0"/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Sau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khi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xâm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nhập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vào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rễ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Tuyến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Trùng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chích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hút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lấy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chất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dinh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dưỡng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từ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các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tế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bào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rễ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chúng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sinh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trưởng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và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phát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triển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thành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ấu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trùng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tuổi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3,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tuổi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4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và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trưởng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thành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Vòng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đời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từ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20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đến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60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ngày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tùy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vào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loài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điều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kiện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môi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trường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sống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và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cây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ký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chủ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 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Một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con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Tuyến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Trùng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cái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có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thể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đẻ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một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hoặc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cả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ngàn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trứng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được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chứa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trong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túi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trứng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Tuyến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Trùng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tồn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tại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từ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mùa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này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sang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mùa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khác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chủ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yếu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là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từ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trứng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trong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đất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Sau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khi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 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trứng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nở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giai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đoạn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IJ2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xâm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nhập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rễ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thường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là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ở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đầu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rễ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làm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cho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một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số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tế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bào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gốc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rễ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 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thối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nhũn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hoặc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phình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to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nơi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mà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Tuyến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Trùng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ăn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và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phát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triển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- 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Nội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ký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sinh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: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 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bao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gồm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những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tuyến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trùng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chui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vào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trong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rễ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nằm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bên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trong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và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 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chích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hút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các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tế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bào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trong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rễ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 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Hình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thức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này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làm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cho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các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tế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bào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rễ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trương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phình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gây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những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nốt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sần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trên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 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rễ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nên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người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ta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còn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gọi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nhóm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 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tuyến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trùng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này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là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tuyến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trùng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nốt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sần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Ngoai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ký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sinh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: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 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tuyến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trùng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di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chuyển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bên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ngoài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môi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trường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đất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và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nước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khi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cần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thiết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sẽ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sử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dụng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kim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chích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hút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chích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vào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rễ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nhưng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không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chui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vào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bên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trong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rễ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Nhóm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tuyến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trùng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này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còn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được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gọi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là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tuyến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trùng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gây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thối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nhũng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r>
              <a:rPr lang="en-US" sz="1100" b="0" i="1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nhóm</a:t>
            </a:r>
            <a:r>
              <a:rPr lang="en-US" sz="1100" b="0" i="1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1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Tuyến</a:t>
            </a:r>
            <a:r>
              <a:rPr lang="en-US" sz="1100" b="0" i="1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1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Trùng</a:t>
            </a:r>
            <a:r>
              <a:rPr lang="en-US" sz="1100" b="0" i="1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1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sống</a:t>
            </a:r>
            <a:r>
              <a:rPr lang="en-US" sz="1100" b="0" i="1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1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tự</a:t>
            </a:r>
            <a:r>
              <a:rPr lang="en-US" sz="1100" b="0" i="1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1100" b="0" i="1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trong</a:t>
            </a:r>
            <a:r>
              <a:rPr lang="en-US" sz="1100" b="0" i="1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1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đất</a:t>
            </a:r>
            <a:r>
              <a:rPr lang="en-US" sz="1100" b="0" i="1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1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và</a:t>
            </a:r>
            <a:r>
              <a:rPr lang="en-US" sz="1100" b="0" i="1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di </a:t>
            </a:r>
            <a:r>
              <a:rPr lang="en-US" sz="1100" b="0" i="1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chuyển</a:t>
            </a:r>
            <a:r>
              <a:rPr lang="en-US" sz="1100" b="0" i="1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1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xung</a:t>
            </a:r>
            <a:r>
              <a:rPr lang="en-US" sz="1100" b="0" i="1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1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quanh</a:t>
            </a:r>
            <a:r>
              <a:rPr lang="en-US" sz="1100" b="0" i="1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1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bề</a:t>
            </a:r>
            <a:r>
              <a:rPr lang="en-US" sz="1100" b="0" i="1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1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mặt</a:t>
            </a:r>
            <a:r>
              <a:rPr lang="en-US" sz="1100" b="0" i="1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1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rễ</a:t>
            </a:r>
            <a:r>
              <a:rPr lang="en-US" sz="1100" b="0" i="1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1100" b="0" i="1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Các</a:t>
            </a:r>
            <a:r>
              <a:rPr lang="en-US" sz="1100" b="0" i="1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1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loài</a:t>
            </a:r>
            <a:r>
              <a:rPr lang="en-US" sz="1100" b="0" i="1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1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như</a:t>
            </a:r>
            <a:r>
              <a:rPr lang="en-US" sz="1100" b="0" i="1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: </a:t>
            </a:r>
            <a:r>
              <a:rPr lang="en-US" sz="1100" b="0" i="1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Pratylenchus</a:t>
            </a:r>
            <a:r>
              <a:rPr lang="en-US" sz="1100" b="0" i="1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 spp., </a:t>
            </a:r>
            <a:r>
              <a:rPr lang="en-US" sz="1100" b="0" i="1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Criconemoides</a:t>
            </a:r>
            <a:r>
              <a:rPr lang="en-US" sz="1100" b="0" i="1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 spp.</a:t>
            </a:r>
            <a:endParaRPr lang="en-US" sz="1100" b="0" i="0" u="none" strike="noStrike" cap="none" dirty="0" smtClean="0">
              <a:solidFill>
                <a:srgbClr val="000000"/>
              </a:solidFill>
              <a:effectLst/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Bán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nội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ký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sinh</a:t>
            </a:r>
            <a:r>
              <a:rPr lang="en-US" sz="1100" b="1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: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 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tuyến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trùng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chui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một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phần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cơ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thể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(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phần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đầu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)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vào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bên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trong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rễ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nhưng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phần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còn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lại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vẫn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ở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ngoài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môi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trường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đất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Nhóm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tuyến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trùng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này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cũng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gây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ra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nốt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sần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cho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rễ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0" i="0" u="none" strike="noStrike" cap="none" dirty="0" err="1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cây</a:t>
            </a:r>
            <a:r>
              <a:rPr lang="en-US" sz="1100" b="0" i="0" u="none" strike="noStrike" cap="none" dirty="0" smtClean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/>
              <a:t>Mật</a:t>
            </a:r>
            <a:r>
              <a:rPr lang="en-US" dirty="0" smtClean="0"/>
              <a:t> </a:t>
            </a: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tuyến</a:t>
            </a:r>
            <a:r>
              <a:rPr lang="en-US" dirty="0" smtClean="0"/>
              <a:t> </a:t>
            </a:r>
            <a:r>
              <a:rPr lang="en-US" dirty="0" err="1" smtClean="0"/>
              <a:t>trùng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khảo</a:t>
            </a:r>
            <a:r>
              <a:rPr lang="en-US" dirty="0" smtClean="0"/>
              <a:t> </a:t>
            </a:r>
            <a:r>
              <a:rPr lang="en-US" dirty="0" err="1" smtClean="0"/>
              <a:t>sát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 </a:t>
            </a:r>
            <a:r>
              <a:rPr lang="en-US" dirty="0" err="1" smtClean="0"/>
              <a:t>phương</a:t>
            </a:r>
            <a:r>
              <a:rPr lang="en-US" dirty="0" smtClean="0"/>
              <a:t> </a:t>
            </a:r>
            <a:r>
              <a:rPr lang="en-US" dirty="0" err="1" smtClean="0"/>
              <a:t>pháp</a:t>
            </a:r>
            <a:r>
              <a:rPr lang="en-US" dirty="0" smtClean="0"/>
              <a:t> </a:t>
            </a:r>
            <a:r>
              <a:rPr lang="en-US" dirty="0" err="1" smtClean="0"/>
              <a:t>khay</a:t>
            </a:r>
            <a:r>
              <a:rPr lang="en-US" dirty="0" smtClean="0"/>
              <a:t> Whitehead. 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r>
              <a:rPr lang="en-US" dirty="0" smtClean="0"/>
              <a:t> </a:t>
            </a:r>
            <a:r>
              <a:rPr lang="en-US" dirty="0" err="1" smtClean="0"/>
              <a:t>đất</a:t>
            </a:r>
            <a:r>
              <a:rPr lang="en-US" dirty="0" smtClean="0"/>
              <a:t> </a:t>
            </a:r>
            <a:r>
              <a:rPr lang="en-US" dirty="0" err="1" smtClean="0"/>
              <a:t>thu</a:t>
            </a:r>
            <a:r>
              <a:rPr lang="en-US" dirty="0" smtClean="0"/>
              <a:t> </a:t>
            </a:r>
            <a:r>
              <a:rPr lang="en-US" dirty="0" err="1" smtClean="0"/>
              <a:t>thập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r>
              <a:rPr lang="en-US" dirty="0" smtClean="0"/>
              <a:t> 2 </a:t>
            </a:r>
            <a:r>
              <a:rPr lang="en-US" dirty="0" err="1" smtClean="0"/>
              <a:t>nhóm</a:t>
            </a:r>
            <a:r>
              <a:rPr lang="en-US" dirty="0" smtClean="0"/>
              <a:t>: </a:t>
            </a:r>
            <a:r>
              <a:rPr lang="en-US" dirty="0" err="1" smtClean="0"/>
              <a:t>vườn</a:t>
            </a:r>
            <a:r>
              <a:rPr lang="en-US" dirty="0" smtClean="0"/>
              <a:t> </a:t>
            </a:r>
            <a:r>
              <a:rPr lang="en-US" dirty="0" err="1" smtClean="0"/>
              <a:t>xanh</a:t>
            </a:r>
            <a:r>
              <a:rPr lang="en-US" dirty="0" smtClean="0"/>
              <a:t> </a:t>
            </a:r>
            <a:r>
              <a:rPr lang="en-US" dirty="0" err="1" smtClean="0"/>
              <a:t>tốt</a:t>
            </a:r>
            <a:r>
              <a:rPr lang="en-US" dirty="0" smtClean="0"/>
              <a:t>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biểu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 </a:t>
            </a:r>
            <a:r>
              <a:rPr lang="en-US" dirty="0" err="1" smtClean="0"/>
              <a:t>bệnh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nhóm</a:t>
            </a:r>
            <a:r>
              <a:rPr lang="en-US" dirty="0" smtClean="0"/>
              <a:t> </a:t>
            </a:r>
            <a:r>
              <a:rPr lang="en-US" dirty="0" err="1" smtClean="0"/>
              <a:t>vườn</a:t>
            </a:r>
            <a:r>
              <a:rPr lang="en-US" dirty="0" smtClean="0"/>
              <a:t> </a:t>
            </a:r>
            <a:r>
              <a:rPr lang="en-US" dirty="0" err="1" smtClean="0"/>
              <a:t>cây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biểu</a:t>
            </a:r>
            <a:r>
              <a:rPr lang="en-US" dirty="0" smtClean="0"/>
              <a:t> </a:t>
            </a:r>
            <a:r>
              <a:rPr lang="en-US" dirty="0" err="1" smtClean="0"/>
              <a:t>hiện</a:t>
            </a:r>
            <a:r>
              <a:rPr lang="en-US" dirty="0" smtClean="0"/>
              <a:t> </a:t>
            </a:r>
            <a:r>
              <a:rPr lang="en-US" dirty="0" err="1" smtClean="0"/>
              <a:t>bệnh</a:t>
            </a:r>
            <a:r>
              <a:rPr lang="en-US" dirty="0" smtClean="0"/>
              <a:t>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/>
              <a:t>Kết</a:t>
            </a:r>
            <a:r>
              <a:rPr lang="en-US" dirty="0" smtClean="0"/>
              <a:t> </a:t>
            </a:r>
            <a:r>
              <a:rPr lang="en-US" dirty="0" err="1" smtClean="0"/>
              <a:t>quả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thấy</a:t>
            </a:r>
            <a:r>
              <a:rPr lang="en-US" dirty="0" smtClean="0"/>
              <a:t> </a:t>
            </a:r>
            <a:r>
              <a:rPr lang="en-US" dirty="0" err="1" smtClean="0"/>
              <a:t>hầu</a:t>
            </a:r>
            <a:r>
              <a:rPr lang="en-US" dirty="0" smtClean="0"/>
              <a:t> </a:t>
            </a:r>
            <a:r>
              <a:rPr lang="en-US" dirty="0" err="1" smtClean="0"/>
              <a:t>hết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vùng</a:t>
            </a:r>
            <a:r>
              <a:rPr lang="en-US" dirty="0" smtClean="0"/>
              <a:t> </a:t>
            </a:r>
            <a:r>
              <a:rPr lang="en-US" dirty="0" err="1" smtClean="0"/>
              <a:t>lấy</a:t>
            </a:r>
            <a:r>
              <a:rPr lang="en-US" dirty="0" smtClean="0"/>
              <a:t> </a:t>
            </a:r>
            <a:r>
              <a:rPr lang="en-US" dirty="0" err="1" smtClean="0"/>
              <a:t>mẫu</a:t>
            </a:r>
            <a:r>
              <a:rPr lang="en-US" dirty="0" smtClean="0"/>
              <a:t> </a:t>
            </a:r>
            <a:r>
              <a:rPr lang="en-US" dirty="0" err="1" smtClean="0"/>
              <a:t>đều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mật</a:t>
            </a:r>
            <a:r>
              <a:rPr lang="en-US" dirty="0" smtClean="0"/>
              <a:t> </a:t>
            </a: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tuyến</a:t>
            </a:r>
            <a:r>
              <a:rPr lang="en-US" dirty="0" smtClean="0"/>
              <a:t> </a:t>
            </a:r>
            <a:r>
              <a:rPr lang="en-US" dirty="0" err="1" smtClean="0"/>
              <a:t>trùng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 </a:t>
            </a:r>
            <a:r>
              <a:rPr lang="en-US" dirty="0" err="1" smtClean="0"/>
              <a:t>đáng</a:t>
            </a:r>
            <a:r>
              <a:rPr lang="en-US" dirty="0" smtClean="0"/>
              <a:t> </a:t>
            </a:r>
            <a:r>
              <a:rPr lang="en-US" dirty="0" err="1" smtClean="0"/>
              <a:t>kể</a:t>
            </a:r>
            <a:r>
              <a:rPr lang="en-US" dirty="0" smtClean="0"/>
              <a:t> </a:t>
            </a:r>
            <a:r>
              <a:rPr lang="en-US" dirty="0" err="1" smtClean="0"/>
              <a:t>trên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vườn</a:t>
            </a:r>
            <a:r>
              <a:rPr lang="en-US" dirty="0" smtClean="0"/>
              <a:t> </a:t>
            </a:r>
            <a:r>
              <a:rPr lang="en-US" dirty="0" err="1" smtClean="0"/>
              <a:t>cây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dấu</a:t>
            </a:r>
            <a:r>
              <a:rPr lang="en-US" dirty="0" smtClean="0"/>
              <a:t> </a:t>
            </a:r>
            <a:r>
              <a:rPr lang="en-US" dirty="0" err="1" smtClean="0"/>
              <a:t>hiệu</a:t>
            </a:r>
            <a:r>
              <a:rPr lang="en-US" dirty="0" smtClean="0"/>
              <a:t> </a:t>
            </a:r>
            <a:r>
              <a:rPr lang="en-US" dirty="0" err="1" smtClean="0"/>
              <a:t>bệnh</a:t>
            </a:r>
            <a:r>
              <a:rPr lang="en-US" dirty="0" smtClean="0"/>
              <a:t>. 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/>
              <a:t>Đăc</a:t>
            </a:r>
            <a:r>
              <a:rPr lang="en-US" dirty="0" smtClean="0"/>
              <a:t> </a:t>
            </a:r>
            <a:r>
              <a:rPr lang="en-US" dirty="0" err="1" smtClean="0"/>
              <a:t>biệt</a:t>
            </a:r>
            <a:r>
              <a:rPr lang="en-US" dirty="0" smtClean="0"/>
              <a:t> </a:t>
            </a:r>
            <a:r>
              <a:rPr lang="en-US" dirty="0" err="1" smtClean="0"/>
              <a:t>mật</a:t>
            </a:r>
            <a:r>
              <a:rPr lang="en-US" dirty="0" smtClean="0"/>
              <a:t> </a:t>
            </a: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 smtClean="0"/>
              <a:t>tuyến</a:t>
            </a:r>
            <a:r>
              <a:rPr lang="en-US" dirty="0" smtClean="0"/>
              <a:t> </a:t>
            </a:r>
            <a:r>
              <a:rPr lang="en-US" dirty="0" err="1" smtClean="0"/>
              <a:t>trùng</a:t>
            </a:r>
            <a:r>
              <a:rPr lang="en-US" dirty="0" smtClean="0"/>
              <a:t> </a:t>
            </a:r>
            <a:r>
              <a:rPr lang="en-US" dirty="0" err="1" smtClean="0"/>
              <a:t>rất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 (&gt;1000tt/100g </a:t>
            </a:r>
            <a:r>
              <a:rPr lang="en-US" dirty="0" err="1" smtClean="0"/>
              <a:t>đất</a:t>
            </a:r>
            <a:r>
              <a:rPr lang="en-US" dirty="0" smtClean="0"/>
              <a:t>) 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vùng</a:t>
            </a:r>
            <a:r>
              <a:rPr lang="en-US" dirty="0" smtClean="0"/>
              <a:t> </a:t>
            </a:r>
            <a:r>
              <a:rPr lang="en-US" dirty="0" err="1" smtClean="0"/>
              <a:t>trồng</a:t>
            </a:r>
            <a:r>
              <a:rPr lang="en-US" dirty="0" smtClean="0"/>
              <a:t> </a:t>
            </a:r>
            <a:r>
              <a:rPr lang="en-US" dirty="0" err="1" smtClean="0"/>
              <a:t>tiêu</a:t>
            </a:r>
            <a:r>
              <a:rPr lang="en-US" dirty="0" smtClean="0"/>
              <a:t> </a:t>
            </a:r>
            <a:r>
              <a:rPr lang="en-US" dirty="0" err="1" smtClean="0"/>
              <a:t>Bình</a:t>
            </a:r>
            <a:r>
              <a:rPr lang="en-US" dirty="0" smtClean="0"/>
              <a:t> </a:t>
            </a:r>
            <a:r>
              <a:rPr lang="en-US" dirty="0" err="1" smtClean="0"/>
              <a:t>Phước</a:t>
            </a:r>
            <a:r>
              <a:rPr lang="en-US" dirty="0" smtClean="0"/>
              <a:t>, </a:t>
            </a:r>
            <a:r>
              <a:rPr lang="en-US" dirty="0" err="1" smtClean="0"/>
              <a:t>Bà</a:t>
            </a:r>
            <a:r>
              <a:rPr lang="en-US" dirty="0" smtClean="0"/>
              <a:t> </a:t>
            </a:r>
            <a:r>
              <a:rPr lang="en-US" dirty="0" err="1" smtClean="0"/>
              <a:t>Rịa</a:t>
            </a:r>
            <a:r>
              <a:rPr lang="en-US" dirty="0" smtClean="0"/>
              <a:t> </a:t>
            </a:r>
            <a:r>
              <a:rPr lang="en-US" dirty="0" err="1" smtClean="0"/>
              <a:t>Vũng</a:t>
            </a:r>
            <a:r>
              <a:rPr lang="en-US" dirty="0" smtClean="0"/>
              <a:t> </a:t>
            </a:r>
            <a:r>
              <a:rPr lang="en-US" dirty="0" err="1" smtClean="0"/>
              <a:t>Tàu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vùng</a:t>
            </a:r>
            <a:r>
              <a:rPr lang="en-US" dirty="0" smtClean="0"/>
              <a:t> </a:t>
            </a:r>
            <a:r>
              <a:rPr lang="en-US" dirty="0" err="1" smtClean="0"/>
              <a:t>trồng</a:t>
            </a:r>
            <a:r>
              <a:rPr lang="en-US" dirty="0" smtClean="0"/>
              <a:t> </a:t>
            </a:r>
            <a:r>
              <a:rPr lang="en-US" dirty="0" err="1" smtClean="0"/>
              <a:t>cây</a:t>
            </a:r>
            <a:r>
              <a:rPr lang="en-US" dirty="0" smtClean="0"/>
              <a:t> </a:t>
            </a:r>
            <a:r>
              <a:rPr lang="en-US" dirty="0" err="1" smtClean="0"/>
              <a:t>ăn</a:t>
            </a:r>
            <a:r>
              <a:rPr lang="en-US" dirty="0" smtClean="0"/>
              <a:t> </a:t>
            </a:r>
            <a:r>
              <a:rPr lang="en-US" dirty="0" err="1" smtClean="0"/>
              <a:t>trái</a:t>
            </a:r>
            <a:r>
              <a:rPr lang="en-US" dirty="0" smtClean="0"/>
              <a:t> </a:t>
            </a:r>
            <a:r>
              <a:rPr lang="en-US" dirty="0" err="1" smtClean="0"/>
              <a:t>Bình</a:t>
            </a:r>
            <a:r>
              <a:rPr lang="en-US" dirty="0" smtClean="0"/>
              <a:t> </a:t>
            </a:r>
            <a:r>
              <a:rPr lang="en-US" dirty="0" err="1" smtClean="0"/>
              <a:t>Thuận</a:t>
            </a:r>
            <a:r>
              <a:rPr lang="en-US" dirty="0" smtClean="0"/>
              <a:t> (</a:t>
            </a:r>
            <a:r>
              <a:rPr lang="en-US" dirty="0" err="1" smtClean="0"/>
              <a:t>Thanh</a:t>
            </a:r>
            <a:r>
              <a:rPr lang="en-US" dirty="0" smtClean="0"/>
              <a:t> long), </a:t>
            </a:r>
            <a:r>
              <a:rPr lang="en-US" dirty="0" err="1" smtClean="0"/>
              <a:t>Bến</a:t>
            </a:r>
            <a:r>
              <a:rPr lang="en-US" dirty="0" smtClean="0"/>
              <a:t> </a:t>
            </a:r>
            <a:r>
              <a:rPr lang="en-US" dirty="0" err="1" smtClean="0"/>
              <a:t>tre</a:t>
            </a:r>
            <a:r>
              <a:rPr lang="en-US" dirty="0" smtClean="0"/>
              <a:t> (</a:t>
            </a:r>
            <a:r>
              <a:rPr lang="en-US" dirty="0" err="1" smtClean="0"/>
              <a:t>bưởi</a:t>
            </a:r>
            <a:r>
              <a:rPr lang="en-US" dirty="0" smtClean="0"/>
              <a:t>).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/>
          <a:lstStyle/>
          <a:p>
            <a:fld id="{651437F1-5B7D-4FD0-AD7A-85E18BD432D4}" type="slidenum">
              <a:rPr lang="vi-VN" smtClean="0"/>
              <a:t>26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4485473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Google Shape;552;g35ed75ccf_0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3" name="Google Shape;553;g35ed75ccf_0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g35ed75ccf_0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7" name="Google Shape;567;g35ed75ccf_01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5" name="Google Shape;115;p5"/>
          <p:cNvGrpSpPr/>
          <p:nvPr/>
        </p:nvGrpSpPr>
        <p:grpSpPr>
          <a:xfrm flipH="1">
            <a:off x="4363774" y="-3213"/>
            <a:ext cx="4780226" cy="2116171"/>
            <a:chOff x="0" y="0"/>
            <a:chExt cx="5072935" cy="2245751"/>
          </a:xfrm>
        </p:grpSpPr>
        <p:pic>
          <p:nvPicPr>
            <p:cNvPr id="116" name="Google Shape;116;p5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0" y="1693130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7" name="Google Shape;117;p5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422766" y="1270348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18" name="Google Shape;118;p5"/>
            <p:cNvGrpSpPr/>
            <p:nvPr/>
          </p:nvGrpSpPr>
          <p:grpSpPr>
            <a:xfrm>
              <a:off x="0" y="846565"/>
              <a:ext cx="3381962" cy="552621"/>
              <a:chOff x="0" y="0"/>
              <a:chExt cx="5487525" cy="896675"/>
            </a:xfrm>
          </p:grpSpPr>
          <p:pic>
            <p:nvPicPr>
              <p:cNvPr id="119" name="Google Shape;119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0" name="Google Shape;120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1" name="Google Shape;121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22" name="Google Shape;122;p5"/>
            <p:cNvGrpSpPr/>
            <p:nvPr/>
          </p:nvGrpSpPr>
          <p:grpSpPr>
            <a:xfrm>
              <a:off x="422766" y="423783"/>
              <a:ext cx="4650168" cy="552621"/>
              <a:chOff x="0" y="0"/>
              <a:chExt cx="7545300" cy="896675"/>
            </a:xfrm>
          </p:grpSpPr>
          <p:pic>
            <p:nvPicPr>
              <p:cNvPr id="123" name="Google Shape;123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4" name="Google Shape;124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5" name="Google Shape;125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6" name="Google Shape;126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27" name="Google Shape;127;p5"/>
            <p:cNvGrpSpPr/>
            <p:nvPr/>
          </p:nvGrpSpPr>
          <p:grpSpPr>
            <a:xfrm>
              <a:off x="0" y="0"/>
              <a:ext cx="4650168" cy="552621"/>
              <a:chOff x="0" y="0"/>
              <a:chExt cx="7545300" cy="896675"/>
            </a:xfrm>
          </p:grpSpPr>
          <p:pic>
            <p:nvPicPr>
              <p:cNvPr id="128" name="Google Shape;128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29" name="Google Shape;129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30" name="Google Shape;130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31" name="Google Shape;131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132" name="Google Shape;132;p5"/>
          <p:cNvGrpSpPr/>
          <p:nvPr/>
        </p:nvGrpSpPr>
        <p:grpSpPr>
          <a:xfrm flipH="1">
            <a:off x="6" y="3953174"/>
            <a:ext cx="2390164" cy="1318453"/>
            <a:chOff x="6607482" y="3879952"/>
            <a:chExt cx="2536521" cy="1399186"/>
          </a:xfrm>
        </p:grpSpPr>
        <p:grpSp>
          <p:nvGrpSpPr>
            <p:cNvPr id="133" name="Google Shape;133;p5"/>
            <p:cNvGrpSpPr/>
            <p:nvPr/>
          </p:nvGrpSpPr>
          <p:grpSpPr>
            <a:xfrm>
              <a:off x="6607482" y="4726517"/>
              <a:ext cx="2113755" cy="552621"/>
              <a:chOff x="2057775" y="0"/>
              <a:chExt cx="3429750" cy="896675"/>
            </a:xfrm>
          </p:grpSpPr>
          <p:pic>
            <p:nvPicPr>
              <p:cNvPr id="134" name="Google Shape;134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35" name="Google Shape;135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36" name="Google Shape;136;p5"/>
            <p:cNvGrpSpPr/>
            <p:nvPr/>
          </p:nvGrpSpPr>
          <p:grpSpPr>
            <a:xfrm>
              <a:off x="7030248" y="4303735"/>
              <a:ext cx="2113755" cy="552621"/>
              <a:chOff x="2057775" y="0"/>
              <a:chExt cx="3429750" cy="896675"/>
            </a:xfrm>
          </p:grpSpPr>
          <p:pic>
            <p:nvPicPr>
              <p:cNvPr id="137" name="Google Shape;137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38" name="Google Shape;138;p5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39" name="Google Shape;139;p5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875688" y="3879952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40" name="Google Shape;140;p5"/>
          <p:cNvSpPr txBox="1">
            <a:spLocks noGrp="1"/>
          </p:cNvSpPr>
          <p:nvPr>
            <p:ph type="title"/>
          </p:nvPr>
        </p:nvSpPr>
        <p:spPr>
          <a:xfrm>
            <a:off x="776450" y="402700"/>
            <a:ext cx="3587400" cy="85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41" name="Google Shape;141;p5"/>
          <p:cNvSpPr txBox="1">
            <a:spLocks noGrp="1"/>
          </p:cNvSpPr>
          <p:nvPr>
            <p:ph type="body" idx="1"/>
          </p:nvPr>
        </p:nvSpPr>
        <p:spPr>
          <a:xfrm>
            <a:off x="776450" y="1524375"/>
            <a:ext cx="7591200" cy="2932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❑"/>
              <a:defRPr/>
            </a:lvl1pPr>
            <a:lvl2pPr marL="914400" lvl="1" indent="-355600">
              <a:spcBef>
                <a:spcPts val="600"/>
              </a:spcBef>
              <a:spcAft>
                <a:spcPts val="0"/>
              </a:spcAft>
              <a:buSzPts val="2000"/>
              <a:buChar char="❏"/>
              <a:defRPr/>
            </a:lvl2pPr>
            <a:lvl3pPr marL="1371600" lvl="2" indent="-355600">
              <a:spcBef>
                <a:spcPts val="600"/>
              </a:spcBef>
              <a:spcAft>
                <a:spcPts val="0"/>
              </a:spcAft>
              <a:buSzPts val="2000"/>
              <a:buChar char="❏"/>
              <a:defRPr/>
            </a:lvl3pPr>
            <a:lvl4pPr marL="1828800" lvl="3" indent="-355600">
              <a:spcBef>
                <a:spcPts val="600"/>
              </a:spcBef>
              <a:spcAft>
                <a:spcPts val="0"/>
              </a:spcAft>
              <a:buSzPts val="2000"/>
              <a:buChar char="❏"/>
              <a:defRPr/>
            </a:lvl4pPr>
            <a:lvl5pPr marL="2286000" lvl="4" indent="-355600">
              <a:spcBef>
                <a:spcPts val="600"/>
              </a:spcBef>
              <a:spcAft>
                <a:spcPts val="0"/>
              </a:spcAft>
              <a:buSzPts val="2000"/>
              <a:buChar char="❏"/>
              <a:defRPr/>
            </a:lvl5pPr>
            <a:lvl6pPr marL="2743200" lvl="5" indent="-355600">
              <a:spcBef>
                <a:spcPts val="600"/>
              </a:spcBef>
              <a:spcAft>
                <a:spcPts val="0"/>
              </a:spcAft>
              <a:buSzPts val="2000"/>
              <a:buChar char="❏"/>
              <a:defRPr/>
            </a:lvl6pPr>
            <a:lvl7pPr marL="3200400" lvl="6" indent="-355600">
              <a:spcBef>
                <a:spcPts val="600"/>
              </a:spcBef>
              <a:spcAft>
                <a:spcPts val="0"/>
              </a:spcAft>
              <a:buSzPts val="2000"/>
              <a:buChar char="❏"/>
              <a:defRPr/>
            </a:lvl7pPr>
            <a:lvl8pPr marL="3657600" lvl="7" indent="-355600">
              <a:spcBef>
                <a:spcPts val="600"/>
              </a:spcBef>
              <a:spcAft>
                <a:spcPts val="0"/>
              </a:spcAft>
              <a:buSzPts val="2000"/>
              <a:buChar char="❏"/>
              <a:defRPr/>
            </a:lvl8pPr>
            <a:lvl9pPr marL="4114800" lvl="8" indent="-355600">
              <a:spcBef>
                <a:spcPts val="600"/>
              </a:spcBef>
              <a:spcAft>
                <a:spcPts val="0"/>
              </a:spcAft>
              <a:buSzPts val="2000"/>
              <a:buChar char="❏"/>
              <a:defRPr/>
            </a:lvl9pPr>
          </a:lstStyle>
          <a:p>
            <a:endParaRPr/>
          </a:p>
        </p:txBody>
      </p:sp>
      <p:sp>
        <p:nvSpPr>
          <p:cNvPr id="142" name="Google Shape;142;p5"/>
          <p:cNvSpPr txBox="1">
            <a:spLocks noGrp="1"/>
          </p:cNvSpPr>
          <p:nvPr>
            <p:ph type="sldNum" idx="12"/>
          </p:nvPr>
        </p:nvSpPr>
        <p:spPr>
          <a:xfrm>
            <a:off x="8729400" y="4734075"/>
            <a:ext cx="414600" cy="409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" name="Google Shape;144;p6"/>
          <p:cNvGrpSpPr/>
          <p:nvPr/>
        </p:nvGrpSpPr>
        <p:grpSpPr>
          <a:xfrm flipH="1">
            <a:off x="4363774" y="-3213"/>
            <a:ext cx="4780226" cy="2116171"/>
            <a:chOff x="0" y="0"/>
            <a:chExt cx="5072935" cy="2245751"/>
          </a:xfrm>
        </p:grpSpPr>
        <p:pic>
          <p:nvPicPr>
            <p:cNvPr id="145" name="Google Shape;145;p6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0" y="1693130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6" name="Google Shape;146;p6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422766" y="1270348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47" name="Google Shape;147;p6"/>
            <p:cNvGrpSpPr/>
            <p:nvPr/>
          </p:nvGrpSpPr>
          <p:grpSpPr>
            <a:xfrm>
              <a:off x="0" y="846565"/>
              <a:ext cx="3381962" cy="552621"/>
              <a:chOff x="0" y="0"/>
              <a:chExt cx="5487525" cy="896675"/>
            </a:xfrm>
          </p:grpSpPr>
          <p:pic>
            <p:nvPicPr>
              <p:cNvPr id="148" name="Google Shape;148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49" name="Google Shape;149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50" name="Google Shape;150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51" name="Google Shape;151;p6"/>
            <p:cNvGrpSpPr/>
            <p:nvPr/>
          </p:nvGrpSpPr>
          <p:grpSpPr>
            <a:xfrm>
              <a:off x="422766" y="423783"/>
              <a:ext cx="4650168" cy="552621"/>
              <a:chOff x="0" y="0"/>
              <a:chExt cx="7545300" cy="896675"/>
            </a:xfrm>
          </p:grpSpPr>
          <p:pic>
            <p:nvPicPr>
              <p:cNvPr id="152" name="Google Shape;152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53" name="Google Shape;153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54" name="Google Shape;154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55" name="Google Shape;155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56" name="Google Shape;156;p6"/>
            <p:cNvGrpSpPr/>
            <p:nvPr/>
          </p:nvGrpSpPr>
          <p:grpSpPr>
            <a:xfrm>
              <a:off x="0" y="0"/>
              <a:ext cx="4650168" cy="552621"/>
              <a:chOff x="0" y="0"/>
              <a:chExt cx="7545300" cy="896675"/>
            </a:xfrm>
          </p:grpSpPr>
          <p:pic>
            <p:nvPicPr>
              <p:cNvPr id="157" name="Google Shape;157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58" name="Google Shape;158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59" name="Google Shape;159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60" name="Google Shape;160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161" name="Google Shape;161;p6"/>
          <p:cNvGrpSpPr/>
          <p:nvPr/>
        </p:nvGrpSpPr>
        <p:grpSpPr>
          <a:xfrm flipH="1">
            <a:off x="6" y="3953174"/>
            <a:ext cx="2390164" cy="1318453"/>
            <a:chOff x="6607482" y="3879952"/>
            <a:chExt cx="2536521" cy="1399186"/>
          </a:xfrm>
        </p:grpSpPr>
        <p:grpSp>
          <p:nvGrpSpPr>
            <p:cNvPr id="162" name="Google Shape;162;p6"/>
            <p:cNvGrpSpPr/>
            <p:nvPr/>
          </p:nvGrpSpPr>
          <p:grpSpPr>
            <a:xfrm>
              <a:off x="6607482" y="4726517"/>
              <a:ext cx="2113755" cy="552621"/>
              <a:chOff x="2057775" y="0"/>
              <a:chExt cx="3429750" cy="896675"/>
            </a:xfrm>
          </p:grpSpPr>
          <p:pic>
            <p:nvPicPr>
              <p:cNvPr id="163" name="Google Shape;163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64" name="Google Shape;164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65" name="Google Shape;165;p6"/>
            <p:cNvGrpSpPr/>
            <p:nvPr/>
          </p:nvGrpSpPr>
          <p:grpSpPr>
            <a:xfrm>
              <a:off x="7030248" y="4303735"/>
              <a:ext cx="2113755" cy="552621"/>
              <a:chOff x="2057775" y="0"/>
              <a:chExt cx="3429750" cy="896675"/>
            </a:xfrm>
          </p:grpSpPr>
          <p:pic>
            <p:nvPicPr>
              <p:cNvPr id="166" name="Google Shape;166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167" name="Google Shape;167;p6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168" name="Google Shape;168;p6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875688" y="3879952"/>
              <a:ext cx="845548" cy="55262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69" name="Google Shape;169;p6"/>
          <p:cNvSpPr txBox="1">
            <a:spLocks noGrp="1"/>
          </p:cNvSpPr>
          <p:nvPr>
            <p:ph type="title"/>
          </p:nvPr>
        </p:nvSpPr>
        <p:spPr>
          <a:xfrm>
            <a:off x="776450" y="402700"/>
            <a:ext cx="3587400" cy="856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70" name="Google Shape;170;p6"/>
          <p:cNvSpPr txBox="1">
            <a:spLocks noGrp="1"/>
          </p:cNvSpPr>
          <p:nvPr>
            <p:ph type="body" idx="1"/>
          </p:nvPr>
        </p:nvSpPr>
        <p:spPr>
          <a:xfrm>
            <a:off x="776450" y="1524375"/>
            <a:ext cx="3587400" cy="3077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❑"/>
              <a:defRPr/>
            </a:lvl1pPr>
            <a:lvl2pPr marL="914400" lvl="1" indent="-355600">
              <a:spcBef>
                <a:spcPts val="600"/>
              </a:spcBef>
              <a:spcAft>
                <a:spcPts val="0"/>
              </a:spcAft>
              <a:buSzPts val="2000"/>
              <a:buChar char="❏"/>
              <a:defRPr/>
            </a:lvl2pPr>
            <a:lvl3pPr marL="1371600" lvl="2" indent="-355600">
              <a:spcBef>
                <a:spcPts val="600"/>
              </a:spcBef>
              <a:spcAft>
                <a:spcPts val="0"/>
              </a:spcAft>
              <a:buSzPts val="2000"/>
              <a:buChar char="❏"/>
              <a:defRPr/>
            </a:lvl3pPr>
            <a:lvl4pPr marL="1828800" lvl="3" indent="-355600">
              <a:spcBef>
                <a:spcPts val="600"/>
              </a:spcBef>
              <a:spcAft>
                <a:spcPts val="0"/>
              </a:spcAft>
              <a:buSzPts val="2000"/>
              <a:buChar char="❏"/>
              <a:defRPr/>
            </a:lvl4pPr>
            <a:lvl5pPr marL="2286000" lvl="4" indent="-355600">
              <a:spcBef>
                <a:spcPts val="600"/>
              </a:spcBef>
              <a:spcAft>
                <a:spcPts val="0"/>
              </a:spcAft>
              <a:buSzPts val="2000"/>
              <a:buChar char="❏"/>
              <a:defRPr/>
            </a:lvl5pPr>
            <a:lvl6pPr marL="2743200" lvl="5" indent="-355600">
              <a:spcBef>
                <a:spcPts val="600"/>
              </a:spcBef>
              <a:spcAft>
                <a:spcPts val="0"/>
              </a:spcAft>
              <a:buSzPts val="2000"/>
              <a:buChar char="❏"/>
              <a:defRPr/>
            </a:lvl6pPr>
            <a:lvl7pPr marL="3200400" lvl="6" indent="-355600">
              <a:spcBef>
                <a:spcPts val="600"/>
              </a:spcBef>
              <a:spcAft>
                <a:spcPts val="0"/>
              </a:spcAft>
              <a:buSzPts val="2000"/>
              <a:buChar char="❏"/>
              <a:defRPr/>
            </a:lvl7pPr>
            <a:lvl8pPr marL="3657600" lvl="7" indent="-355600">
              <a:spcBef>
                <a:spcPts val="600"/>
              </a:spcBef>
              <a:spcAft>
                <a:spcPts val="0"/>
              </a:spcAft>
              <a:buSzPts val="2000"/>
              <a:buChar char="❏"/>
              <a:defRPr/>
            </a:lvl8pPr>
            <a:lvl9pPr marL="4114800" lvl="8" indent="-355600">
              <a:spcBef>
                <a:spcPts val="600"/>
              </a:spcBef>
              <a:spcAft>
                <a:spcPts val="0"/>
              </a:spcAft>
              <a:buSzPts val="2000"/>
              <a:buChar char="❏"/>
              <a:defRPr/>
            </a:lvl9pPr>
          </a:lstStyle>
          <a:p>
            <a:endParaRPr/>
          </a:p>
        </p:txBody>
      </p:sp>
      <p:sp>
        <p:nvSpPr>
          <p:cNvPr id="171" name="Google Shape;171;p6"/>
          <p:cNvSpPr txBox="1">
            <a:spLocks noGrp="1"/>
          </p:cNvSpPr>
          <p:nvPr>
            <p:ph type="body" idx="2"/>
          </p:nvPr>
        </p:nvSpPr>
        <p:spPr>
          <a:xfrm>
            <a:off x="4780150" y="1524375"/>
            <a:ext cx="3587400" cy="30771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❑"/>
              <a:defRPr/>
            </a:lvl1pPr>
            <a:lvl2pPr marL="914400" lvl="1" indent="-355600">
              <a:spcBef>
                <a:spcPts val="600"/>
              </a:spcBef>
              <a:spcAft>
                <a:spcPts val="0"/>
              </a:spcAft>
              <a:buSzPts val="2000"/>
              <a:buChar char="❏"/>
              <a:defRPr/>
            </a:lvl2pPr>
            <a:lvl3pPr marL="1371600" lvl="2" indent="-355600">
              <a:spcBef>
                <a:spcPts val="600"/>
              </a:spcBef>
              <a:spcAft>
                <a:spcPts val="0"/>
              </a:spcAft>
              <a:buSzPts val="2000"/>
              <a:buChar char="❏"/>
              <a:defRPr/>
            </a:lvl3pPr>
            <a:lvl4pPr marL="1828800" lvl="3" indent="-355600">
              <a:spcBef>
                <a:spcPts val="600"/>
              </a:spcBef>
              <a:spcAft>
                <a:spcPts val="0"/>
              </a:spcAft>
              <a:buSzPts val="2000"/>
              <a:buChar char="❏"/>
              <a:defRPr/>
            </a:lvl4pPr>
            <a:lvl5pPr marL="2286000" lvl="4" indent="-355600">
              <a:spcBef>
                <a:spcPts val="600"/>
              </a:spcBef>
              <a:spcAft>
                <a:spcPts val="0"/>
              </a:spcAft>
              <a:buSzPts val="2000"/>
              <a:buChar char="❏"/>
              <a:defRPr/>
            </a:lvl5pPr>
            <a:lvl6pPr marL="2743200" lvl="5" indent="-355600">
              <a:spcBef>
                <a:spcPts val="600"/>
              </a:spcBef>
              <a:spcAft>
                <a:spcPts val="0"/>
              </a:spcAft>
              <a:buSzPts val="2000"/>
              <a:buChar char="❏"/>
              <a:defRPr/>
            </a:lvl6pPr>
            <a:lvl7pPr marL="3200400" lvl="6" indent="-355600">
              <a:spcBef>
                <a:spcPts val="600"/>
              </a:spcBef>
              <a:spcAft>
                <a:spcPts val="0"/>
              </a:spcAft>
              <a:buSzPts val="2000"/>
              <a:buChar char="❏"/>
              <a:defRPr/>
            </a:lvl7pPr>
            <a:lvl8pPr marL="3657600" lvl="7" indent="-355600">
              <a:spcBef>
                <a:spcPts val="600"/>
              </a:spcBef>
              <a:spcAft>
                <a:spcPts val="0"/>
              </a:spcAft>
              <a:buSzPts val="2000"/>
              <a:buChar char="❏"/>
              <a:defRPr/>
            </a:lvl8pPr>
            <a:lvl9pPr marL="4114800" lvl="8" indent="-355600">
              <a:spcBef>
                <a:spcPts val="600"/>
              </a:spcBef>
              <a:spcAft>
                <a:spcPts val="0"/>
              </a:spcAft>
              <a:buSzPts val="2000"/>
              <a:buChar char="❏"/>
              <a:defRPr/>
            </a:lvl9pPr>
          </a:lstStyle>
          <a:p>
            <a:endParaRPr/>
          </a:p>
        </p:txBody>
      </p:sp>
      <p:sp>
        <p:nvSpPr>
          <p:cNvPr id="172" name="Google Shape;172;p6"/>
          <p:cNvSpPr txBox="1">
            <a:spLocks noGrp="1"/>
          </p:cNvSpPr>
          <p:nvPr>
            <p:ph type="sldNum" idx="12"/>
          </p:nvPr>
        </p:nvSpPr>
        <p:spPr>
          <a:xfrm>
            <a:off x="8729400" y="4734075"/>
            <a:ext cx="414600" cy="409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big emboss" type="blank">
  <p:cSld name="BLANK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0"/>
          <p:cNvSpPr txBox="1">
            <a:spLocks noGrp="1"/>
          </p:cNvSpPr>
          <p:nvPr>
            <p:ph type="sldNum" idx="12"/>
          </p:nvPr>
        </p:nvSpPr>
        <p:spPr>
          <a:xfrm>
            <a:off x="8729400" y="4734075"/>
            <a:ext cx="414600" cy="409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262" name="Google Shape;262;p10"/>
          <p:cNvGrpSpPr/>
          <p:nvPr/>
        </p:nvGrpSpPr>
        <p:grpSpPr>
          <a:xfrm flipH="1">
            <a:off x="5714250" y="0"/>
            <a:ext cx="3429750" cy="3643925"/>
            <a:chOff x="0" y="0"/>
            <a:chExt cx="3429750" cy="3643925"/>
          </a:xfrm>
        </p:grpSpPr>
        <p:pic>
          <p:nvPicPr>
            <p:cNvPr id="263" name="Google Shape;263;p10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0" y="2747250"/>
              <a:ext cx="1371975" cy="8966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64" name="Google Shape;264;p10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685975" y="2061250"/>
              <a:ext cx="1371975" cy="8966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65" name="Google Shape;265;p10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0" y="1373625"/>
              <a:ext cx="1371975" cy="8966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66" name="Google Shape;266;p10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685975" y="687625"/>
              <a:ext cx="1371975" cy="896675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267" name="Google Shape;267;p10"/>
            <p:cNvGrpSpPr/>
            <p:nvPr/>
          </p:nvGrpSpPr>
          <p:grpSpPr>
            <a:xfrm>
              <a:off x="0" y="0"/>
              <a:ext cx="3429750" cy="896675"/>
              <a:chOff x="0" y="0"/>
              <a:chExt cx="3429750" cy="896675"/>
            </a:xfrm>
          </p:grpSpPr>
          <p:pic>
            <p:nvPicPr>
              <p:cNvPr id="268" name="Google Shape;268;p10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69" name="Google Shape;269;p10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270" name="Google Shape;270;p10"/>
          <p:cNvGrpSpPr/>
          <p:nvPr/>
        </p:nvGrpSpPr>
        <p:grpSpPr>
          <a:xfrm flipH="1">
            <a:off x="0" y="3095415"/>
            <a:ext cx="5487525" cy="2270300"/>
            <a:chOff x="2743750" y="2061250"/>
            <a:chExt cx="5487525" cy="2270300"/>
          </a:xfrm>
        </p:grpSpPr>
        <p:grpSp>
          <p:nvGrpSpPr>
            <p:cNvPr id="271" name="Google Shape;271;p10"/>
            <p:cNvGrpSpPr/>
            <p:nvPr/>
          </p:nvGrpSpPr>
          <p:grpSpPr>
            <a:xfrm>
              <a:off x="2743750" y="3434875"/>
              <a:ext cx="5487525" cy="896675"/>
              <a:chOff x="2057775" y="0"/>
              <a:chExt cx="5487525" cy="896675"/>
            </a:xfrm>
          </p:grpSpPr>
          <p:pic>
            <p:nvPicPr>
              <p:cNvPr id="272" name="Google Shape;272;p10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73" name="Google Shape;273;p10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74" name="Google Shape;274;p10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75" name="Google Shape;275;p10"/>
            <p:cNvGrpSpPr/>
            <p:nvPr/>
          </p:nvGrpSpPr>
          <p:grpSpPr>
            <a:xfrm>
              <a:off x="4115550" y="2747250"/>
              <a:ext cx="3429750" cy="896675"/>
              <a:chOff x="4115550" y="0"/>
              <a:chExt cx="3429750" cy="896675"/>
            </a:xfrm>
          </p:grpSpPr>
          <p:pic>
            <p:nvPicPr>
              <p:cNvPr id="276" name="Google Shape;276;p10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77" name="Google Shape;277;p10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278" name="Google Shape;278;p10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6859300" y="2061250"/>
              <a:ext cx="1371975" cy="896675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_1"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11"/>
          <p:cNvSpPr txBox="1">
            <a:spLocks noGrp="1"/>
          </p:cNvSpPr>
          <p:nvPr>
            <p:ph type="sldNum" idx="12"/>
          </p:nvPr>
        </p:nvSpPr>
        <p:spPr>
          <a:xfrm>
            <a:off x="8729400" y="4734075"/>
            <a:ext cx="414600" cy="409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281" name="Google Shape;281;p11"/>
          <p:cNvGrpSpPr/>
          <p:nvPr/>
        </p:nvGrpSpPr>
        <p:grpSpPr>
          <a:xfrm>
            <a:off x="-4" y="2743188"/>
            <a:ext cx="3186606" cy="2524130"/>
            <a:chOff x="4364071" y="-3213"/>
            <a:chExt cx="3186606" cy="2524130"/>
          </a:xfrm>
        </p:grpSpPr>
        <p:grpSp>
          <p:nvGrpSpPr>
            <p:cNvPr id="282" name="Google Shape;282;p11"/>
            <p:cNvGrpSpPr/>
            <p:nvPr/>
          </p:nvGrpSpPr>
          <p:grpSpPr>
            <a:xfrm flipH="1">
              <a:off x="4364072" y="2000218"/>
              <a:ext cx="3186606" cy="520699"/>
              <a:chOff x="2057775" y="0"/>
              <a:chExt cx="5487525" cy="896675"/>
            </a:xfrm>
          </p:grpSpPr>
          <p:pic>
            <p:nvPicPr>
              <p:cNvPr id="283" name="Google Shape;283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84" name="Google Shape;284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85" name="Google Shape;285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86" name="Google Shape;286;p11"/>
            <p:cNvGrpSpPr/>
            <p:nvPr/>
          </p:nvGrpSpPr>
          <p:grpSpPr>
            <a:xfrm flipH="1">
              <a:off x="4762444" y="1600887"/>
              <a:ext cx="1991656" cy="520699"/>
              <a:chOff x="4115550" y="0"/>
              <a:chExt cx="3429750" cy="896675"/>
            </a:xfrm>
          </p:grpSpPr>
          <p:pic>
            <p:nvPicPr>
              <p:cNvPr id="287" name="Google Shape;287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88" name="Google Shape;288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89" name="Google Shape;289;p11"/>
            <p:cNvGrpSpPr/>
            <p:nvPr/>
          </p:nvGrpSpPr>
          <p:grpSpPr>
            <a:xfrm flipH="1">
              <a:off x="4364072" y="1198193"/>
              <a:ext cx="1991656" cy="520699"/>
              <a:chOff x="4115550" y="0"/>
              <a:chExt cx="3429750" cy="896675"/>
            </a:xfrm>
          </p:grpSpPr>
          <p:pic>
            <p:nvPicPr>
              <p:cNvPr id="290" name="Google Shape;290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91" name="Google Shape;291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617332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292" name="Google Shape;292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4762444" y="798862"/>
              <a:ext cx="796706" cy="52069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93" name="Google Shape;293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4364071" y="396118"/>
              <a:ext cx="796706" cy="52069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94" name="Google Shape;294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4762444" y="-3213"/>
              <a:ext cx="796706" cy="520699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95" name="Google Shape;295;p11"/>
          <p:cNvGrpSpPr/>
          <p:nvPr/>
        </p:nvGrpSpPr>
        <p:grpSpPr>
          <a:xfrm>
            <a:off x="5957394" y="-3213"/>
            <a:ext cx="3186606" cy="2124799"/>
            <a:chOff x="5957394" y="-3213"/>
            <a:chExt cx="3186606" cy="2124799"/>
          </a:xfrm>
        </p:grpSpPr>
        <p:grpSp>
          <p:nvGrpSpPr>
            <p:cNvPr id="296" name="Google Shape;296;p11"/>
            <p:cNvGrpSpPr/>
            <p:nvPr/>
          </p:nvGrpSpPr>
          <p:grpSpPr>
            <a:xfrm flipH="1">
              <a:off x="5957394" y="-3213"/>
              <a:ext cx="3186606" cy="520699"/>
              <a:chOff x="0" y="0"/>
              <a:chExt cx="5487525" cy="896675"/>
            </a:xfrm>
          </p:grpSpPr>
          <p:pic>
            <p:nvPicPr>
              <p:cNvPr id="297" name="Google Shape;297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98" name="Google Shape;298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299" name="Google Shape;299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411555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300" name="Google Shape;300;p11"/>
            <p:cNvGrpSpPr/>
            <p:nvPr/>
          </p:nvGrpSpPr>
          <p:grpSpPr>
            <a:xfrm flipH="1">
              <a:off x="6753972" y="396118"/>
              <a:ext cx="1991656" cy="520699"/>
              <a:chOff x="0" y="0"/>
              <a:chExt cx="3429750" cy="896675"/>
            </a:xfrm>
          </p:grpSpPr>
          <p:pic>
            <p:nvPicPr>
              <p:cNvPr id="301" name="Google Shape;301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02" name="Google Shape;302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pic>
          <p:nvPicPr>
            <p:cNvPr id="303" name="Google Shape;303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8347294" y="1600887"/>
              <a:ext cx="796706" cy="520699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304" name="Google Shape;304;p11"/>
            <p:cNvGrpSpPr/>
            <p:nvPr/>
          </p:nvGrpSpPr>
          <p:grpSpPr>
            <a:xfrm flipH="1">
              <a:off x="7152344" y="798862"/>
              <a:ext cx="1991656" cy="520699"/>
              <a:chOff x="0" y="0"/>
              <a:chExt cx="3429750" cy="896675"/>
            </a:xfrm>
          </p:grpSpPr>
          <p:pic>
            <p:nvPicPr>
              <p:cNvPr id="305" name="Google Shape;305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0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306" name="Google Shape;306;p11"/>
              <p:cNvPicPr preferRelativeResize="0"/>
              <p:nvPr/>
            </p:nvPicPr>
            <p:blipFill>
              <a:blip r:embed="rId2">
                <a:alphaModFix/>
              </a:blip>
              <a:stretch>
                <a:fillRect/>
              </a:stretch>
            </p:blipFill>
            <p:spPr>
              <a:xfrm>
                <a:off x="2057775" y="0"/>
                <a:ext cx="1371975" cy="896675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2D39E54-CC27-4E41-AA6B-55A91B981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475EB47-8B67-4071-8305-8CA1515FDE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84A9DA4-C29C-4641-AB16-C9373760A24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FF116861-71F0-490E-AD24-85DE211F86A8}" type="datetimeFigureOut">
              <a:rPr lang="vi-VN" smtClean="0"/>
              <a:t>24/11/2019</a:t>
            </a:fld>
            <a:endParaRPr lang="vi-V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91D37E9-4103-4B08-919A-5C77109C01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lang="vi-V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E64DD0B-F240-4C9F-9C04-EEEED400A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5BCA6-79E0-4389-92F8-2A84A277DDE8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08525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EAB5A91-40C7-4171-B640-A19B34859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38DE8D9-629B-408C-B3E7-DD43A0FC5E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8FAC7E9-51E3-4736-B5BC-6666A5B589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858ADD64-AC8C-443F-BE00-FC9D3D8767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1E548780-74AD-4BCB-9C3A-0954227195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42E1B609-A7D3-44B4-A6D5-9C035B1AB76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FF116861-71F0-490E-AD24-85DE211F86A8}" type="datetimeFigureOut">
              <a:rPr lang="vi-VN" smtClean="0"/>
              <a:t>24/11/2019</a:t>
            </a:fld>
            <a:endParaRPr lang="vi-V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E4849685-D5F6-4F0D-8B88-15CFA21EE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lang="vi-V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3D9037FD-DF56-41B0-BE81-1E8634CD4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5BCA6-79E0-4389-92F8-2A84A277DDE8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581298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2D08F72-1666-4924-9192-89A6686CB2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B2931483-44E3-4E44-BE8A-F7A8411CA9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vi-V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9213518-3F3F-4938-9085-4E0F6C5FCA5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FF116861-71F0-490E-AD24-85DE211F86A8}" type="datetimeFigureOut">
              <a:rPr lang="vi-VN" smtClean="0"/>
              <a:t>24/11/2019</a:t>
            </a:fld>
            <a:endParaRPr lang="vi-V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E78726-A5C6-43E4-980B-3780347C7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lang="vi-V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D712911-1D99-4DB1-8D7A-2F1F9AC28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5BCA6-79E0-4389-92F8-2A84A277DDE8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383510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gradFill>
          <a:gsLst>
            <a:gs pos="0">
              <a:schemeClr val="lt1"/>
            </a:gs>
            <a:gs pos="44000">
              <a:schemeClr val="lt2"/>
            </a:gs>
            <a:gs pos="72000">
              <a:schemeClr val="lt2"/>
            </a:gs>
            <a:gs pos="100000">
              <a:srgbClr val="D0D8E5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76450" y="402700"/>
            <a:ext cx="3587400" cy="8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None/>
              <a:defRPr sz="1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None/>
              <a:defRPr sz="1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None/>
              <a:defRPr sz="1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None/>
              <a:defRPr sz="1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None/>
              <a:defRPr sz="1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None/>
              <a:defRPr sz="1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None/>
              <a:defRPr sz="1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None/>
              <a:defRPr sz="1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Poppins"/>
              <a:buNone/>
              <a:defRPr sz="180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76450" y="1524375"/>
            <a:ext cx="7591200" cy="293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Montserrat Light"/>
              <a:buChar char="❑"/>
              <a:defRPr sz="20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marL="914400" lvl="1" indent="-355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Montserrat Light"/>
              <a:buChar char="❏"/>
              <a:defRPr sz="20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2pPr>
            <a:lvl3pPr marL="1371600" lvl="2" indent="-355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Montserrat Light"/>
              <a:buChar char="❏"/>
              <a:defRPr sz="20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3pPr>
            <a:lvl4pPr marL="1828800" lvl="3" indent="-355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Montserrat Light"/>
              <a:buChar char="❏"/>
              <a:defRPr sz="20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4pPr>
            <a:lvl5pPr marL="2286000" lvl="4" indent="-355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Montserrat Light"/>
              <a:buChar char="❏"/>
              <a:defRPr sz="20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5pPr>
            <a:lvl6pPr marL="2743200" lvl="5" indent="-355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Montserrat Light"/>
              <a:buChar char="❏"/>
              <a:defRPr sz="20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6pPr>
            <a:lvl7pPr marL="3200400" lvl="6" indent="-355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Montserrat Light"/>
              <a:buChar char="❏"/>
              <a:defRPr sz="20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7pPr>
            <a:lvl8pPr marL="3657600" lvl="7" indent="-355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Montserrat Light"/>
              <a:buChar char="❏"/>
              <a:defRPr sz="20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8pPr>
            <a:lvl9pPr marL="4114800" lvl="8" indent="-355600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Montserrat Light"/>
              <a:buChar char="❏"/>
              <a:defRPr sz="2000">
                <a:solidFill>
                  <a:schemeClr val="dk1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729400" y="4734075"/>
            <a:ext cx="414600" cy="40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buNone/>
              <a:defRPr sz="13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1pPr>
            <a:lvl2pPr lvl="1" algn="ctr">
              <a:buNone/>
              <a:defRPr sz="13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2pPr>
            <a:lvl3pPr lvl="2" algn="ctr">
              <a:buNone/>
              <a:defRPr sz="13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3pPr>
            <a:lvl4pPr lvl="3" algn="ctr">
              <a:buNone/>
              <a:defRPr sz="13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4pPr>
            <a:lvl5pPr lvl="4" algn="ctr">
              <a:buNone/>
              <a:defRPr sz="13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5pPr>
            <a:lvl6pPr lvl="5" algn="ctr">
              <a:buNone/>
              <a:defRPr sz="13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6pPr>
            <a:lvl7pPr lvl="6" algn="ctr">
              <a:buNone/>
              <a:defRPr sz="13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7pPr>
            <a:lvl8pPr lvl="7" algn="ctr">
              <a:buNone/>
              <a:defRPr sz="13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8pPr>
            <a:lvl9pPr lvl="8" algn="ctr">
              <a:buNone/>
              <a:defRPr sz="1300">
                <a:solidFill>
                  <a:schemeClr val="dk2"/>
                </a:solidFill>
                <a:latin typeface="Montserrat Light"/>
                <a:ea typeface="Montserrat Light"/>
                <a:cs typeface="Montserrat Light"/>
                <a:sym typeface="Montserrat Light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6" r:id="rId3"/>
    <p:sldLayoutId id="2147483657" r:id="rId4"/>
    <p:sldLayoutId id="2147483659" r:id="rId5"/>
    <p:sldLayoutId id="2147483660" r:id="rId6"/>
    <p:sldLayoutId id="2147483661" r:id="rId7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ebside.nbm-mnb.ca/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phanbondientrang.vn/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0"/>
          <p:cNvSpPr txBox="1">
            <a:spLocks noGrp="1"/>
          </p:cNvSpPr>
          <p:nvPr>
            <p:ph type="ctrTitle" idx="4294967295"/>
          </p:nvPr>
        </p:nvSpPr>
        <p:spPr>
          <a:xfrm>
            <a:off x="2057400" y="361950"/>
            <a:ext cx="4876800" cy="11598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en-US" sz="14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TR</a:t>
            </a:r>
            <a:r>
              <a:rPr lang="vi-VN" sz="14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Ư</a:t>
            </a:r>
            <a:r>
              <a:rPr lang="en-US" sz="14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ỜNG ĐẠI HỌC KHOA HỌC TỰ NHIÊN TP.HCM</a:t>
            </a:r>
            <a:br>
              <a:rPr lang="en-US" sz="14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</a:br>
            <a:r>
              <a:rPr lang="en-US" sz="14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KHOA SINH HỌC – CÔNG NGHỆ SINH HỌC</a:t>
            </a:r>
            <a:br>
              <a:rPr lang="en-US" sz="14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</a:br>
            <a:r>
              <a:rPr lang="en-US" sz="14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/>
            </a:r>
            <a:br>
              <a:rPr lang="en-US" sz="14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</a:br>
            <a:r>
              <a:rPr lang="en-US" sz="14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MÔN HỌC: VI SINH HỌC NÔNG NGHIỆP</a:t>
            </a:r>
            <a:endParaRPr sz="1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52" name="Google Shape;152;p20"/>
          <p:cNvSpPr txBox="1">
            <a:spLocks noGrp="1"/>
          </p:cNvSpPr>
          <p:nvPr>
            <p:ph type="subTitle" idx="4294967295"/>
          </p:nvPr>
        </p:nvSpPr>
        <p:spPr>
          <a:xfrm>
            <a:off x="1447800" y="1885950"/>
            <a:ext cx="6324600" cy="914400"/>
          </a:xfrm>
          <a:prstGeom prst="rect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  <a:prstDash val="dash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buNone/>
            </a:pPr>
            <a:r>
              <a:rPr lang="en-US" sz="1800" dirty="0" smtClean="0">
                <a:solidFill>
                  <a:schemeClr val="tx1"/>
                </a:solidFill>
                <a:latin typeface="+mj-lt"/>
              </a:rPr>
              <a:t>CHỦ ĐỀ: TUYẾN TRÙNG GÂY HẠI VÀ BIỆN PHÁP PHÒNG TRỪ BẰNG VI SINH VẬT</a:t>
            </a:r>
            <a:endParaRPr lang="en-US" sz="18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53" name="Google Shape;153;p20"/>
          <p:cNvSpPr txBox="1">
            <a:spLocks noGrp="1"/>
          </p:cNvSpPr>
          <p:nvPr>
            <p:ph type="sldNum" idx="12"/>
          </p:nvPr>
        </p:nvSpPr>
        <p:spPr>
          <a:xfrm>
            <a:off x="76209" y="47498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</a:t>
            </a:fld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019800" y="2952750"/>
            <a:ext cx="2590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GVHD: </a:t>
            </a:r>
            <a:r>
              <a:rPr lang="en-US" dirty="0" err="1" smtClean="0">
                <a:solidFill>
                  <a:schemeClr val="tx1"/>
                </a:solidFill>
              </a:rPr>
              <a:t>Nguyễn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Mỹ</a:t>
            </a:r>
            <a:r>
              <a:rPr lang="en-US" dirty="0" smtClean="0">
                <a:solidFill>
                  <a:schemeClr val="tx1"/>
                </a:solidFill>
              </a:rPr>
              <a:t> Phi Long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15000" y="3562350"/>
            <a:ext cx="32004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Thành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viên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nhóm</a:t>
            </a:r>
            <a:r>
              <a:rPr lang="en-US" dirty="0" smtClean="0">
                <a:solidFill>
                  <a:schemeClr val="tx1"/>
                </a:solidFill>
              </a:rPr>
              <a:t> 8: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1.Nguyễn Thu </a:t>
            </a:r>
            <a:r>
              <a:rPr lang="en-US" dirty="0" err="1" smtClean="0">
                <a:solidFill>
                  <a:schemeClr val="tx1"/>
                </a:solidFill>
              </a:rPr>
              <a:t>Yên</a:t>
            </a:r>
            <a:r>
              <a:rPr lang="en-US" dirty="0" smtClean="0">
                <a:solidFill>
                  <a:schemeClr val="tx1"/>
                </a:solidFill>
              </a:rPr>
              <a:t> Ly       - 1615206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2.Nguyễn </a:t>
            </a:r>
            <a:r>
              <a:rPr lang="en-US" dirty="0" err="1" smtClean="0">
                <a:solidFill>
                  <a:schemeClr val="tx1"/>
                </a:solidFill>
              </a:rPr>
              <a:t>Thị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Cẩm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Huyền</a:t>
            </a:r>
            <a:r>
              <a:rPr lang="en-US" dirty="0" smtClean="0">
                <a:solidFill>
                  <a:schemeClr val="tx1"/>
                </a:solidFill>
              </a:rPr>
              <a:t> - 1615149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285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13"/>
          <p:cNvSpPr txBox="1">
            <a:spLocks noGrp="1"/>
          </p:cNvSpPr>
          <p:nvPr>
            <p:ph type="sldNum" idx="12"/>
          </p:nvPr>
        </p:nvSpPr>
        <p:spPr>
          <a:xfrm>
            <a:off x="8729400" y="4734075"/>
            <a:ext cx="414600" cy="409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725445210"/>
              </p:ext>
            </p:extLst>
          </p:nvPr>
        </p:nvGraphicFramePr>
        <p:xfrm>
          <a:off x="762000" y="438150"/>
          <a:ext cx="7848600" cy="3886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14"/>
          <p:cNvSpPr txBox="1">
            <a:spLocks noGrp="1"/>
          </p:cNvSpPr>
          <p:nvPr>
            <p:ph type="ctrTitle" idx="4294967295"/>
          </p:nvPr>
        </p:nvSpPr>
        <p:spPr>
          <a:xfrm>
            <a:off x="304800" y="1276350"/>
            <a:ext cx="6858000" cy="167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1. Tuyến trùng gây hại</a:t>
            </a:r>
            <a:endParaRPr sz="60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28" name="Google Shape;328;p14"/>
          <p:cNvSpPr txBox="1">
            <a:spLocks noGrp="1"/>
          </p:cNvSpPr>
          <p:nvPr>
            <p:ph type="sldNum" idx="12"/>
          </p:nvPr>
        </p:nvSpPr>
        <p:spPr>
          <a:xfrm>
            <a:off x="8729400" y="4734075"/>
            <a:ext cx="414600" cy="409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14"/>
          <p:cNvSpPr txBox="1">
            <a:spLocks noGrp="1"/>
          </p:cNvSpPr>
          <p:nvPr>
            <p:ph type="ctrTitle" idx="4294967295"/>
          </p:nvPr>
        </p:nvSpPr>
        <p:spPr>
          <a:xfrm>
            <a:off x="228600" y="316056"/>
            <a:ext cx="4343400" cy="685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1.1.Giới </a:t>
            </a:r>
            <a:r>
              <a:rPr lang="en-US" sz="32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thiệu</a:t>
            </a:r>
            <a:endParaRPr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28" name="Google Shape;328;p14"/>
          <p:cNvSpPr txBox="1">
            <a:spLocks noGrp="1"/>
          </p:cNvSpPr>
          <p:nvPr>
            <p:ph type="sldNum" idx="12"/>
          </p:nvPr>
        </p:nvSpPr>
        <p:spPr>
          <a:xfrm>
            <a:off x="8729400" y="4734075"/>
            <a:ext cx="414600" cy="409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2" name="TextBox 1"/>
          <p:cNvSpPr txBox="1"/>
          <p:nvPr/>
        </p:nvSpPr>
        <p:spPr>
          <a:xfrm>
            <a:off x="422564" y="1137588"/>
            <a:ext cx="4530436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/>
              <a:t>Tuyến</a:t>
            </a:r>
            <a:r>
              <a:rPr lang="en-US" dirty="0" smtClean="0"/>
              <a:t> </a:t>
            </a:r>
            <a:r>
              <a:rPr lang="en-US" dirty="0" err="1"/>
              <a:t>trùng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đ</a:t>
            </a:r>
            <a:r>
              <a:rPr lang="en-US" dirty="0" err="1" smtClean="0"/>
              <a:t>ộng</a:t>
            </a:r>
            <a:r>
              <a:rPr lang="en-US" dirty="0" smtClean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xương</a:t>
            </a:r>
            <a:r>
              <a:rPr lang="en-US" dirty="0"/>
              <a:t> </a:t>
            </a:r>
            <a:r>
              <a:rPr lang="en-US" dirty="0" err="1"/>
              <a:t>sống</a:t>
            </a:r>
            <a:r>
              <a:rPr lang="en-US" dirty="0"/>
              <a:t>, </a:t>
            </a:r>
            <a:r>
              <a:rPr lang="en-US" dirty="0" err="1"/>
              <a:t>thuộc</a:t>
            </a:r>
            <a:r>
              <a:rPr lang="en-US" dirty="0"/>
              <a:t> </a:t>
            </a:r>
            <a:r>
              <a:rPr lang="en-US" dirty="0" err="1"/>
              <a:t>ngành</a:t>
            </a:r>
            <a:r>
              <a:rPr lang="en-US" dirty="0"/>
              <a:t> </a:t>
            </a:r>
            <a:r>
              <a:rPr lang="en-US" dirty="0" err="1"/>
              <a:t>Giun</a:t>
            </a:r>
            <a:r>
              <a:rPr lang="en-US" dirty="0"/>
              <a:t> </a:t>
            </a:r>
            <a:r>
              <a:rPr lang="en-US" dirty="0" err="1"/>
              <a:t>tròn</a:t>
            </a:r>
            <a:r>
              <a:rPr lang="en-US" dirty="0"/>
              <a:t>. </a:t>
            </a:r>
            <a:endParaRPr lang="en-US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/>
              <a:t>Kích</a:t>
            </a:r>
            <a:r>
              <a:rPr lang="en-US" dirty="0" smtClean="0"/>
              <a:t> </a:t>
            </a:r>
            <a:r>
              <a:rPr lang="en-US" dirty="0" err="1"/>
              <a:t>thước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tuyến</a:t>
            </a:r>
            <a:r>
              <a:rPr lang="en-US" dirty="0"/>
              <a:t> </a:t>
            </a:r>
            <a:r>
              <a:rPr lang="en-US" dirty="0" err="1"/>
              <a:t>trùng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 </a:t>
            </a:r>
            <a:r>
              <a:rPr lang="en-US" dirty="0" err="1"/>
              <a:t>nhỏ</a:t>
            </a:r>
            <a:r>
              <a:rPr lang="en-US" dirty="0"/>
              <a:t>, </a:t>
            </a:r>
            <a:r>
              <a:rPr lang="en-US" dirty="0" err="1"/>
              <a:t>nhỏ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1mm </a:t>
            </a:r>
            <a:r>
              <a:rPr lang="en-US" dirty="0" err="1"/>
              <a:t>chỉ</a:t>
            </a:r>
            <a:r>
              <a:rPr lang="en-US" dirty="0"/>
              <a:t> 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sát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dưới</a:t>
            </a:r>
            <a:r>
              <a:rPr lang="en-US" dirty="0"/>
              <a:t> </a:t>
            </a:r>
            <a:r>
              <a:rPr lang="en-US" dirty="0" err="1"/>
              <a:t>kính</a:t>
            </a:r>
            <a:r>
              <a:rPr lang="en-US" dirty="0"/>
              <a:t> </a:t>
            </a:r>
            <a:r>
              <a:rPr lang="en-US" dirty="0" err="1"/>
              <a:t>hiền</a:t>
            </a:r>
            <a:r>
              <a:rPr lang="en-US" dirty="0"/>
              <a:t> vi. 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/>
              <a:t>Lần</a:t>
            </a:r>
            <a:r>
              <a:rPr lang="en-US" dirty="0" smtClean="0"/>
              <a:t>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tiên</a:t>
            </a:r>
            <a:r>
              <a:rPr lang="en-US" dirty="0"/>
              <a:t> </a:t>
            </a:r>
            <a:r>
              <a:rPr lang="en-US" dirty="0" err="1"/>
              <a:t>tuyến</a:t>
            </a:r>
            <a:r>
              <a:rPr lang="en-US" dirty="0"/>
              <a:t> </a:t>
            </a:r>
            <a:r>
              <a:rPr lang="en-US" dirty="0" err="1"/>
              <a:t>trùng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mô</a:t>
            </a:r>
            <a:r>
              <a:rPr lang="en-US" dirty="0"/>
              <a:t> </a:t>
            </a:r>
            <a:r>
              <a:rPr lang="en-US" dirty="0" err="1"/>
              <a:t>tả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năm</a:t>
            </a:r>
            <a:r>
              <a:rPr lang="en-US" dirty="0"/>
              <a:t> 1745 </a:t>
            </a:r>
            <a:r>
              <a:rPr lang="en-US" dirty="0" err="1"/>
              <a:t>bởi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khoa</a:t>
            </a:r>
            <a:r>
              <a:rPr lang="en-US" dirty="0"/>
              <a:t> </a:t>
            </a:r>
            <a:r>
              <a:rPr lang="en-US" dirty="0" err="1"/>
              <a:t>học</a:t>
            </a:r>
            <a:r>
              <a:rPr lang="en-US" dirty="0"/>
              <a:t> F. Needham,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ông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sát</a:t>
            </a:r>
            <a:r>
              <a:rPr lang="en-US" dirty="0"/>
              <a:t> </a:t>
            </a:r>
            <a:r>
              <a:rPr lang="en-US" dirty="0" err="1"/>
              <a:t>hạt</a:t>
            </a:r>
            <a:r>
              <a:rPr lang="en-US" dirty="0"/>
              <a:t> </a:t>
            </a:r>
            <a:r>
              <a:rPr lang="en-US" dirty="0" err="1"/>
              <a:t>lúa</a:t>
            </a:r>
            <a:r>
              <a:rPr lang="en-US" dirty="0"/>
              <a:t> </a:t>
            </a:r>
            <a:r>
              <a:rPr lang="en-US" dirty="0" err="1"/>
              <a:t>mì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dưới</a:t>
            </a:r>
            <a:r>
              <a:rPr lang="en-US" dirty="0"/>
              <a:t> </a:t>
            </a:r>
            <a:r>
              <a:rPr lang="en-US" dirty="0" err="1"/>
              <a:t>kính</a:t>
            </a:r>
            <a:r>
              <a:rPr lang="en-US" dirty="0"/>
              <a:t> </a:t>
            </a:r>
            <a:r>
              <a:rPr lang="en-US" dirty="0" err="1"/>
              <a:t>hiển</a:t>
            </a:r>
            <a:r>
              <a:rPr lang="en-US" dirty="0"/>
              <a:t> </a:t>
            </a:r>
            <a:r>
              <a:rPr lang="en-US" dirty="0" err="1"/>
              <a:t>vì</a:t>
            </a:r>
            <a:r>
              <a:rPr lang="en-US" dirty="0"/>
              <a:t> 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thấy</a:t>
            </a:r>
            <a:r>
              <a:rPr lang="en-US" dirty="0"/>
              <a:t> 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giun</a:t>
            </a:r>
            <a:r>
              <a:rPr lang="en-US" dirty="0"/>
              <a:t> </a:t>
            </a:r>
            <a:r>
              <a:rPr lang="en-US" dirty="0" err="1"/>
              <a:t>đang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ở 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hạt</a:t>
            </a:r>
            <a:r>
              <a:rPr lang="en-US" dirty="0"/>
              <a:t> </a:t>
            </a:r>
            <a:r>
              <a:rPr lang="en-US" dirty="0" err="1"/>
              <a:t>lúa</a:t>
            </a:r>
            <a:r>
              <a:rPr lang="en-US" dirty="0"/>
              <a:t>. </a:t>
            </a:r>
            <a:endParaRPr lang="en-US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/>
              <a:t>Tuyến</a:t>
            </a:r>
            <a:r>
              <a:rPr lang="en-US" dirty="0" smtClean="0"/>
              <a:t> </a:t>
            </a:r>
            <a:r>
              <a:rPr lang="en-US" dirty="0" err="1"/>
              <a:t>trùng</a:t>
            </a:r>
            <a:r>
              <a:rPr lang="en-US" dirty="0"/>
              <a:t> </a:t>
            </a:r>
            <a:r>
              <a:rPr lang="en-US" dirty="0" err="1"/>
              <a:t>lần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tiên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danh</a:t>
            </a:r>
            <a:r>
              <a:rPr lang="en-US" dirty="0"/>
              <a:t> </a:t>
            </a:r>
            <a:r>
              <a:rPr lang="en-US" dirty="0" err="1"/>
              <a:t>thuộc</a:t>
            </a:r>
            <a:r>
              <a:rPr lang="en-US" dirty="0"/>
              <a:t> </a:t>
            </a:r>
            <a:r>
              <a:rPr lang="en-US" dirty="0" err="1"/>
              <a:t>loài</a:t>
            </a:r>
            <a:r>
              <a:rPr lang="en-US" dirty="0"/>
              <a:t> </a:t>
            </a:r>
            <a:r>
              <a:rPr lang="en-US" i="1" dirty="0" err="1"/>
              <a:t>Anguina</a:t>
            </a:r>
            <a:r>
              <a:rPr lang="en-US" i="1" dirty="0"/>
              <a:t> </a:t>
            </a:r>
            <a:r>
              <a:rPr lang="en-US" i="1" dirty="0" err="1"/>
              <a:t>tritici</a:t>
            </a:r>
            <a:r>
              <a:rPr lang="en-US" i="1" dirty="0"/>
              <a:t>.</a:t>
            </a:r>
            <a:endParaRPr lang="en-US" dirty="0"/>
          </a:p>
        </p:txBody>
      </p:sp>
      <p:pic>
        <p:nvPicPr>
          <p:cNvPr id="6" name="Picture 5" descr="https://phanbondientrang.vn/upload/tuyen_trung_10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1160318"/>
            <a:ext cx="2273935" cy="171513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5867400" y="3099955"/>
            <a:ext cx="1905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Hình</a:t>
            </a:r>
            <a:r>
              <a:rPr lang="en-US" dirty="0" smtClean="0"/>
              <a:t> 1: </a:t>
            </a:r>
            <a:r>
              <a:rPr lang="en-US" dirty="0" err="1" smtClean="0"/>
              <a:t>Tuyến</a:t>
            </a:r>
            <a:r>
              <a:rPr lang="en-US" dirty="0" smtClean="0"/>
              <a:t> </a:t>
            </a:r>
            <a:r>
              <a:rPr lang="en-US" dirty="0" err="1" smtClean="0"/>
              <a:t>trùng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697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14"/>
          <p:cNvSpPr txBox="1">
            <a:spLocks noGrp="1"/>
          </p:cNvSpPr>
          <p:nvPr>
            <p:ph type="ctrTitle" idx="4294967295"/>
          </p:nvPr>
        </p:nvSpPr>
        <p:spPr>
          <a:xfrm>
            <a:off x="228600" y="316056"/>
            <a:ext cx="7162800" cy="685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1.2.Hình </a:t>
            </a: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thái</a:t>
            </a: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cơ</a:t>
            </a: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bản</a:t>
            </a: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của</a:t>
            </a: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tuyến</a:t>
            </a: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trùng</a:t>
            </a:r>
            <a:endParaRPr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28" name="Google Shape;328;p14"/>
          <p:cNvSpPr txBox="1">
            <a:spLocks noGrp="1"/>
          </p:cNvSpPr>
          <p:nvPr>
            <p:ph type="sldNum" idx="12"/>
          </p:nvPr>
        </p:nvSpPr>
        <p:spPr>
          <a:xfrm>
            <a:off x="8729400" y="4734075"/>
            <a:ext cx="414600" cy="409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228600" y="895350"/>
            <a:ext cx="6172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Tuyến</a:t>
            </a:r>
            <a:r>
              <a:rPr lang="en-US" dirty="0"/>
              <a:t> </a:t>
            </a:r>
            <a:r>
              <a:rPr lang="en-US" dirty="0" err="1"/>
              <a:t>Trùng</a:t>
            </a:r>
            <a:r>
              <a:rPr lang="en-US" dirty="0"/>
              <a:t> chia </a:t>
            </a:r>
            <a:r>
              <a:rPr lang="en-US" dirty="0" err="1"/>
              <a:t>làm</a:t>
            </a:r>
            <a:r>
              <a:rPr lang="en-US" dirty="0"/>
              <a:t> 3 </a:t>
            </a:r>
            <a:r>
              <a:rPr lang="en-US" dirty="0" err="1"/>
              <a:t>phần</a:t>
            </a:r>
            <a:r>
              <a:rPr lang="en-US" dirty="0"/>
              <a:t>: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,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thân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đuôi</a:t>
            </a:r>
            <a:r>
              <a:rPr lang="en-US" dirty="0"/>
              <a:t>.</a:t>
            </a:r>
          </a:p>
        </p:txBody>
      </p:sp>
      <p:pic>
        <p:nvPicPr>
          <p:cNvPr id="7" name="Picture 6" descr="https://phanbondientrang.vn/upload/hinh_thai_tuyen_trung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634" y="1218713"/>
            <a:ext cx="3642766" cy="341043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4038600" y="1381991"/>
            <a:ext cx="32766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Chú</a:t>
            </a:r>
            <a:r>
              <a:rPr lang="en-US" dirty="0" smtClean="0"/>
              <a:t> </a:t>
            </a:r>
            <a:r>
              <a:rPr lang="en-US" dirty="0" err="1" smtClean="0"/>
              <a:t>thích</a:t>
            </a:r>
            <a:r>
              <a:rPr lang="en-US" dirty="0" smtClean="0"/>
              <a:t>:</a:t>
            </a:r>
          </a:p>
          <a:p>
            <a:r>
              <a:rPr lang="en-US" dirty="0" smtClean="0"/>
              <a:t> </a:t>
            </a:r>
            <a:r>
              <a:rPr lang="en-US" dirty="0" err="1" smtClean="0"/>
              <a:t>A.Tuyến</a:t>
            </a:r>
            <a:r>
              <a:rPr lang="en-US" dirty="0" smtClean="0"/>
              <a:t> </a:t>
            </a:r>
            <a:r>
              <a:rPr lang="en-US" dirty="0" err="1" smtClean="0"/>
              <a:t>trùng</a:t>
            </a:r>
            <a:r>
              <a:rPr lang="en-US" dirty="0" smtClean="0"/>
              <a:t> </a:t>
            </a:r>
            <a:r>
              <a:rPr lang="en-US" dirty="0" err="1" smtClean="0"/>
              <a:t>ký</a:t>
            </a:r>
            <a:r>
              <a:rPr lang="en-US" dirty="0" smtClean="0"/>
              <a:t> </a:t>
            </a:r>
            <a:r>
              <a:rPr lang="en-US" dirty="0" err="1" smtClean="0"/>
              <a:t>sinh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vật</a:t>
            </a:r>
            <a:r>
              <a:rPr lang="en-US" dirty="0" smtClean="0"/>
              <a:t>- con </a:t>
            </a:r>
            <a:r>
              <a:rPr lang="en-US" dirty="0" err="1" smtClean="0"/>
              <a:t>cái</a:t>
            </a:r>
            <a:r>
              <a:rPr lang="en-US" dirty="0" smtClean="0"/>
              <a:t>.</a:t>
            </a:r>
          </a:p>
          <a:p>
            <a:r>
              <a:rPr lang="en-US" dirty="0" smtClean="0"/>
              <a:t>B. </a:t>
            </a:r>
            <a:r>
              <a:rPr lang="en-US" dirty="0" err="1" smtClean="0"/>
              <a:t>Tuyến</a:t>
            </a:r>
            <a:r>
              <a:rPr lang="en-US" dirty="0" smtClean="0"/>
              <a:t> </a:t>
            </a:r>
            <a:r>
              <a:rPr lang="en-US" dirty="0" err="1" smtClean="0"/>
              <a:t>trùng</a:t>
            </a:r>
            <a:r>
              <a:rPr lang="en-US" dirty="0" smtClean="0"/>
              <a:t> </a:t>
            </a:r>
            <a:r>
              <a:rPr lang="en-US" dirty="0" err="1" smtClean="0"/>
              <a:t>ký</a:t>
            </a:r>
            <a:r>
              <a:rPr lang="en-US" dirty="0" smtClean="0"/>
              <a:t> </a:t>
            </a:r>
            <a:r>
              <a:rPr lang="en-US" dirty="0" err="1" smtClean="0"/>
              <a:t>sinh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vật</a:t>
            </a:r>
            <a:r>
              <a:rPr lang="en-US" dirty="0" smtClean="0"/>
              <a:t>- con </a:t>
            </a:r>
            <a:r>
              <a:rPr lang="en-US" dirty="0" err="1" smtClean="0"/>
              <a:t>đực</a:t>
            </a:r>
            <a:endParaRPr lang="en-US" dirty="0" smtClean="0"/>
          </a:p>
          <a:p>
            <a:r>
              <a:rPr lang="en-US" dirty="0" err="1" smtClean="0"/>
              <a:t>C.Thực</a:t>
            </a:r>
            <a:r>
              <a:rPr lang="en-US" dirty="0" smtClean="0"/>
              <a:t> </a:t>
            </a:r>
            <a:r>
              <a:rPr lang="en-US" dirty="0" err="1" smtClean="0"/>
              <a:t>quản</a:t>
            </a:r>
            <a:endParaRPr lang="en-US" dirty="0" smtClean="0"/>
          </a:p>
          <a:p>
            <a:r>
              <a:rPr lang="en-US" dirty="0" err="1" smtClean="0"/>
              <a:t>D.Cơ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sinh</a:t>
            </a:r>
            <a:r>
              <a:rPr lang="en-US" dirty="0" smtClean="0"/>
              <a:t> </a:t>
            </a:r>
            <a:r>
              <a:rPr lang="en-US" dirty="0" err="1" smtClean="0"/>
              <a:t>dục</a:t>
            </a:r>
            <a:r>
              <a:rPr lang="en-US" dirty="0" smtClean="0"/>
              <a:t> </a:t>
            </a:r>
            <a:r>
              <a:rPr lang="en-US" dirty="0" err="1" smtClean="0"/>
              <a:t>cái</a:t>
            </a:r>
            <a:r>
              <a:rPr lang="en-US" dirty="0" smtClean="0"/>
              <a:t> (</a:t>
            </a:r>
            <a:r>
              <a:rPr lang="en-US" dirty="0" err="1" smtClean="0"/>
              <a:t>Âm</a:t>
            </a:r>
            <a:r>
              <a:rPr lang="en-US" dirty="0" smtClean="0"/>
              <a:t> </a:t>
            </a:r>
            <a:r>
              <a:rPr lang="en-US" dirty="0" err="1" smtClean="0"/>
              <a:t>hộ</a:t>
            </a:r>
            <a:r>
              <a:rPr lang="en-US" dirty="0" smtClean="0"/>
              <a:t>)</a:t>
            </a:r>
          </a:p>
          <a:p>
            <a:r>
              <a:rPr lang="en-US" dirty="0" smtClean="0"/>
              <a:t>E.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sinh</a:t>
            </a:r>
            <a:r>
              <a:rPr lang="en-US" dirty="0" smtClean="0"/>
              <a:t> </a:t>
            </a:r>
            <a:r>
              <a:rPr lang="en-US" dirty="0" err="1" smtClean="0"/>
              <a:t>dục</a:t>
            </a:r>
            <a:r>
              <a:rPr lang="en-US" dirty="0" smtClean="0"/>
              <a:t> </a:t>
            </a:r>
            <a:r>
              <a:rPr lang="en-US" dirty="0" err="1" smtClean="0"/>
              <a:t>đực</a:t>
            </a:r>
            <a:r>
              <a:rPr lang="en-US" dirty="0" smtClean="0"/>
              <a:t> (</a:t>
            </a:r>
            <a:r>
              <a:rPr lang="en-US" dirty="0" err="1" smtClean="0"/>
              <a:t>Gai</a:t>
            </a:r>
            <a:r>
              <a:rPr lang="en-US" dirty="0" smtClean="0"/>
              <a:t> </a:t>
            </a:r>
            <a:r>
              <a:rPr lang="en-US" dirty="0" err="1" smtClean="0"/>
              <a:t>giao</a:t>
            </a:r>
            <a:r>
              <a:rPr lang="en-US" dirty="0" smtClean="0"/>
              <a:t> </a:t>
            </a:r>
            <a:r>
              <a:rPr lang="en-US" dirty="0" err="1" smtClean="0"/>
              <a:t>phối</a:t>
            </a:r>
            <a:r>
              <a:rPr lang="en-US" dirty="0" smtClean="0"/>
              <a:t>)</a:t>
            </a:r>
            <a:endParaRPr lang="en-US" dirty="0"/>
          </a:p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892376" y="4700155"/>
            <a:ext cx="24972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Hình</a:t>
            </a:r>
            <a:r>
              <a:rPr lang="en-US" dirty="0" smtClean="0"/>
              <a:t> 2: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thái</a:t>
            </a:r>
            <a:r>
              <a:rPr lang="en-US" dirty="0" smtClean="0"/>
              <a:t> </a:t>
            </a:r>
            <a:r>
              <a:rPr lang="en-US" dirty="0" err="1" smtClean="0"/>
              <a:t>tuyến</a:t>
            </a:r>
            <a:r>
              <a:rPr lang="en-US" dirty="0" smtClean="0"/>
              <a:t> </a:t>
            </a:r>
            <a:r>
              <a:rPr lang="en-US" dirty="0" err="1" smtClean="0"/>
              <a:t>trùng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9857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14"/>
          <p:cNvSpPr txBox="1">
            <a:spLocks noGrp="1"/>
          </p:cNvSpPr>
          <p:nvPr>
            <p:ph type="ctrTitle" idx="4294967295"/>
          </p:nvPr>
        </p:nvSpPr>
        <p:spPr>
          <a:xfrm>
            <a:off x="228600" y="316056"/>
            <a:ext cx="4572000" cy="503094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1.3.Hình </a:t>
            </a: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thức</a:t>
            </a: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sinh</a:t>
            </a: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sản</a:t>
            </a: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.</a:t>
            </a:r>
            <a:endParaRPr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28" name="Google Shape;328;p14"/>
          <p:cNvSpPr txBox="1">
            <a:spLocks noGrp="1"/>
          </p:cNvSpPr>
          <p:nvPr>
            <p:ph type="sldNum" idx="12"/>
          </p:nvPr>
        </p:nvSpPr>
        <p:spPr>
          <a:xfrm>
            <a:off x="8729400" y="4734075"/>
            <a:ext cx="414600" cy="409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sp>
        <p:nvSpPr>
          <p:cNvPr id="2" name="TextBox 1"/>
          <p:cNvSpPr txBox="1"/>
          <p:nvPr/>
        </p:nvSpPr>
        <p:spPr>
          <a:xfrm>
            <a:off x="304800" y="971550"/>
            <a:ext cx="640080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dirty="0" err="1"/>
              <a:t>Đa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tuyến</a:t>
            </a:r>
            <a:r>
              <a:rPr lang="en-US" dirty="0"/>
              <a:t> </a:t>
            </a:r>
            <a:r>
              <a:rPr lang="en-US" dirty="0" err="1"/>
              <a:t>trùng</a:t>
            </a:r>
            <a:r>
              <a:rPr lang="en-US" dirty="0"/>
              <a:t> </a:t>
            </a:r>
            <a:r>
              <a:rPr lang="en-US" dirty="0" err="1"/>
              <a:t>đều</a:t>
            </a:r>
            <a:r>
              <a:rPr lang="en-US" dirty="0"/>
              <a:t> </a:t>
            </a:r>
            <a:r>
              <a:rPr lang="en-US" dirty="0" err="1"/>
              <a:t>đẻ</a:t>
            </a:r>
            <a:r>
              <a:rPr lang="en-US" dirty="0"/>
              <a:t> </a:t>
            </a:r>
            <a:r>
              <a:rPr lang="en-US" dirty="0" err="1"/>
              <a:t>trứng</a:t>
            </a:r>
            <a:r>
              <a:rPr lang="en-US" dirty="0"/>
              <a:t>. </a:t>
            </a:r>
            <a:endParaRPr lang="en-US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/>
              <a:t>con </a:t>
            </a:r>
            <a:r>
              <a:rPr lang="en-US" dirty="0" err="1"/>
              <a:t>tuyến</a:t>
            </a:r>
            <a:r>
              <a:rPr lang="en-US" dirty="0"/>
              <a:t> </a:t>
            </a:r>
            <a:r>
              <a:rPr lang="en-US" dirty="0" err="1"/>
              <a:t>trùng</a:t>
            </a:r>
            <a:r>
              <a:rPr lang="en-US" dirty="0"/>
              <a:t> </a:t>
            </a:r>
            <a:r>
              <a:rPr lang="en-US" dirty="0" err="1"/>
              <a:t>cái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đẻ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thậm</a:t>
            </a:r>
            <a:r>
              <a:rPr lang="en-US" dirty="0"/>
              <a:t> </a:t>
            </a:r>
            <a:r>
              <a:rPr lang="en-US" dirty="0" err="1"/>
              <a:t>chí</a:t>
            </a:r>
            <a:r>
              <a:rPr lang="en-US" dirty="0"/>
              <a:t> </a:t>
            </a:r>
            <a:r>
              <a:rPr lang="en-US" dirty="0" err="1"/>
              <a:t>cả</a:t>
            </a:r>
            <a:r>
              <a:rPr lang="en-US" dirty="0"/>
              <a:t> </a:t>
            </a:r>
            <a:r>
              <a:rPr lang="en-US" dirty="0" err="1"/>
              <a:t>ngàn</a:t>
            </a:r>
            <a:r>
              <a:rPr lang="en-US" dirty="0"/>
              <a:t> </a:t>
            </a:r>
            <a:r>
              <a:rPr lang="en-US" dirty="0" err="1"/>
              <a:t>trứng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túi</a:t>
            </a:r>
            <a:r>
              <a:rPr lang="en-US" dirty="0"/>
              <a:t> </a:t>
            </a:r>
            <a:r>
              <a:rPr lang="en-US" dirty="0" err="1"/>
              <a:t>trứng</a:t>
            </a:r>
            <a:r>
              <a:rPr lang="en-US" dirty="0"/>
              <a:t>. </a:t>
            </a:r>
            <a:endParaRPr lang="en-US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/>
              <a:t>Trứng</a:t>
            </a:r>
            <a:r>
              <a:rPr lang="en-US" dirty="0" smtClean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tuyến</a:t>
            </a:r>
            <a:r>
              <a:rPr lang="en-US" dirty="0"/>
              <a:t> </a:t>
            </a:r>
            <a:r>
              <a:rPr lang="en-US" dirty="0" err="1"/>
              <a:t>trùng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“</a:t>
            </a:r>
            <a:r>
              <a:rPr lang="en-US" dirty="0" err="1"/>
              <a:t>ngủ</a:t>
            </a:r>
            <a:r>
              <a:rPr lang="en-US" dirty="0"/>
              <a:t>” </a:t>
            </a:r>
            <a:r>
              <a:rPr lang="en-US" dirty="0" err="1"/>
              <a:t>từ</a:t>
            </a:r>
            <a:r>
              <a:rPr lang="en-US" dirty="0"/>
              <a:t> 1 </a:t>
            </a:r>
            <a:r>
              <a:rPr lang="en-US" dirty="0" err="1"/>
              <a:t>đến</a:t>
            </a:r>
            <a:r>
              <a:rPr lang="en-US" dirty="0"/>
              <a:t> 2 </a:t>
            </a:r>
            <a:r>
              <a:rPr lang="en-US" dirty="0" err="1"/>
              <a:t>năm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môi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bất</a:t>
            </a:r>
            <a:r>
              <a:rPr lang="en-US" dirty="0"/>
              <a:t> </a:t>
            </a:r>
            <a:r>
              <a:rPr lang="en-US" dirty="0" err="1"/>
              <a:t>lợi</a:t>
            </a:r>
            <a:r>
              <a:rPr lang="en-US" dirty="0"/>
              <a:t>. </a:t>
            </a:r>
            <a:r>
              <a:rPr lang="en-US" dirty="0" err="1"/>
              <a:t>Giới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tuyến</a:t>
            </a:r>
            <a:r>
              <a:rPr lang="en-US" dirty="0"/>
              <a:t> </a:t>
            </a:r>
            <a:r>
              <a:rPr lang="en-US" dirty="0" err="1"/>
              <a:t>trùng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phức</a:t>
            </a:r>
            <a:r>
              <a:rPr lang="en-US" dirty="0"/>
              <a:t> </a:t>
            </a:r>
            <a:r>
              <a:rPr lang="en-US" dirty="0" err="1"/>
              <a:t>tạp</a:t>
            </a:r>
            <a:r>
              <a:rPr lang="en-US" dirty="0"/>
              <a:t>,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giới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thường</a:t>
            </a:r>
            <a:r>
              <a:rPr lang="en-US" dirty="0"/>
              <a:t> ở </a:t>
            </a:r>
            <a:r>
              <a:rPr lang="en-US" dirty="0" err="1"/>
              <a:t>cuối</a:t>
            </a:r>
            <a:r>
              <a:rPr lang="en-US" dirty="0"/>
              <a:t> </a:t>
            </a:r>
            <a:r>
              <a:rPr lang="en-US" dirty="0" err="1"/>
              <a:t>giai</a:t>
            </a:r>
            <a:r>
              <a:rPr lang="en-US" dirty="0"/>
              <a:t> </a:t>
            </a:r>
            <a:r>
              <a:rPr lang="en-US" dirty="0" err="1"/>
              <a:t>đoạn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tuyến</a:t>
            </a:r>
            <a:r>
              <a:rPr lang="en-US" dirty="0"/>
              <a:t> </a:t>
            </a:r>
            <a:r>
              <a:rPr lang="en-US" dirty="0" err="1"/>
              <a:t>trùng</a:t>
            </a:r>
            <a:r>
              <a:rPr lang="en-US" dirty="0"/>
              <a:t> </a:t>
            </a:r>
            <a:r>
              <a:rPr lang="en-US" dirty="0" err="1"/>
              <a:t>tuổi</a:t>
            </a:r>
            <a:r>
              <a:rPr lang="en-US" dirty="0"/>
              <a:t> 3,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loài</a:t>
            </a:r>
            <a:r>
              <a:rPr lang="en-US" dirty="0"/>
              <a:t> </a:t>
            </a:r>
            <a:r>
              <a:rPr lang="en-US" dirty="0" err="1"/>
              <a:t>tồn</a:t>
            </a:r>
            <a:r>
              <a:rPr lang="en-US" dirty="0"/>
              <a:t> </a:t>
            </a:r>
            <a:r>
              <a:rPr lang="en-US" dirty="0" err="1"/>
              <a:t>tại</a:t>
            </a:r>
            <a:r>
              <a:rPr lang="en-US" dirty="0"/>
              <a:t> </a:t>
            </a:r>
            <a:r>
              <a:rPr lang="en-US" dirty="0" err="1"/>
              <a:t>chủ</a:t>
            </a:r>
            <a:r>
              <a:rPr lang="en-US" dirty="0"/>
              <a:t>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cá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lưỡng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.</a:t>
            </a:r>
          </a:p>
        </p:txBody>
      </p:sp>
      <p:pic>
        <p:nvPicPr>
          <p:cNvPr id="9" name="Picture 8" descr="https://phanbondientrang.vn/upload/tuyen_trung_T1_03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8691" y="2724150"/>
            <a:ext cx="5257800" cy="167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3134591" y="4552950"/>
            <a:ext cx="2286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Hình</a:t>
            </a:r>
            <a:r>
              <a:rPr lang="en-US" dirty="0" smtClean="0"/>
              <a:t> 3: </a:t>
            </a:r>
            <a:r>
              <a:rPr lang="en-US" dirty="0" err="1" smtClean="0"/>
              <a:t>Trứng</a:t>
            </a:r>
            <a:r>
              <a:rPr lang="en-US" dirty="0" smtClean="0"/>
              <a:t> </a:t>
            </a:r>
            <a:r>
              <a:rPr lang="en-US" dirty="0" err="1" smtClean="0"/>
              <a:t>tuyến</a:t>
            </a:r>
            <a:r>
              <a:rPr lang="en-US" dirty="0" smtClean="0"/>
              <a:t> </a:t>
            </a:r>
            <a:r>
              <a:rPr lang="en-US" dirty="0" err="1" smtClean="0"/>
              <a:t>trùng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6447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14"/>
          <p:cNvSpPr txBox="1">
            <a:spLocks noGrp="1"/>
          </p:cNvSpPr>
          <p:nvPr>
            <p:ph type="ctrTitle" idx="4294967295"/>
          </p:nvPr>
        </p:nvSpPr>
        <p:spPr>
          <a:xfrm>
            <a:off x="228600" y="316056"/>
            <a:ext cx="4572000" cy="503094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Vòng</a:t>
            </a:r>
            <a:r>
              <a:rPr lang="en-US" sz="24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đời</a:t>
            </a:r>
            <a:r>
              <a:rPr lang="en-US" sz="24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tuyến</a:t>
            </a:r>
            <a:r>
              <a:rPr lang="en-US" sz="24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trùng</a:t>
            </a:r>
            <a:endParaRPr sz="24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28" name="Google Shape;328;p14"/>
          <p:cNvSpPr txBox="1">
            <a:spLocks noGrp="1"/>
          </p:cNvSpPr>
          <p:nvPr>
            <p:ph type="sldNum" idx="12"/>
          </p:nvPr>
        </p:nvSpPr>
        <p:spPr>
          <a:xfrm>
            <a:off x="8729400" y="4734075"/>
            <a:ext cx="414600" cy="409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pic>
        <p:nvPicPr>
          <p:cNvPr id="7" name="Picture 6" descr="https://phanbondientrang.vn/upload/Vong_doi_Tuyen_trung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2" r="35758" b="7396"/>
          <a:stretch/>
        </p:blipFill>
        <p:spPr bwMode="auto">
          <a:xfrm>
            <a:off x="685800" y="971550"/>
            <a:ext cx="4412673" cy="31130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1558636" y="4324350"/>
            <a:ext cx="26670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Hình</a:t>
            </a:r>
            <a:r>
              <a:rPr lang="en-US" dirty="0" smtClean="0"/>
              <a:t> 4: </a:t>
            </a:r>
            <a:r>
              <a:rPr lang="en-US" dirty="0" err="1" smtClean="0"/>
              <a:t>Vòng</a:t>
            </a:r>
            <a:r>
              <a:rPr lang="en-US" dirty="0" smtClean="0"/>
              <a:t> </a:t>
            </a:r>
            <a:r>
              <a:rPr lang="en-US" dirty="0" err="1" smtClean="0"/>
              <a:t>đời</a:t>
            </a:r>
            <a:r>
              <a:rPr lang="en-US" dirty="0" smtClean="0"/>
              <a:t> </a:t>
            </a:r>
            <a:r>
              <a:rPr lang="en-US" dirty="0" err="1" smtClean="0"/>
              <a:t>tuyến</a:t>
            </a:r>
            <a:r>
              <a:rPr lang="en-US" dirty="0" smtClean="0"/>
              <a:t> </a:t>
            </a:r>
            <a:r>
              <a:rPr lang="en-US" dirty="0" err="1" smtClean="0"/>
              <a:t>trùng</a:t>
            </a:r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257800" y="1657350"/>
            <a:ext cx="28194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Chú</a:t>
            </a:r>
            <a:r>
              <a:rPr lang="en-US" dirty="0" smtClean="0"/>
              <a:t> </a:t>
            </a:r>
            <a:r>
              <a:rPr lang="en-US" dirty="0" err="1" smtClean="0"/>
              <a:t>thích</a:t>
            </a:r>
            <a:r>
              <a:rPr lang="en-US" dirty="0" smtClean="0"/>
              <a:t>:</a:t>
            </a:r>
          </a:p>
          <a:p>
            <a:r>
              <a:rPr lang="en-US" dirty="0" smtClean="0"/>
              <a:t>1.Trứng.</a:t>
            </a:r>
          </a:p>
          <a:p>
            <a:r>
              <a:rPr lang="en-US" dirty="0" smtClean="0"/>
              <a:t>2.Ấu </a:t>
            </a:r>
            <a:r>
              <a:rPr lang="en-US" dirty="0" err="1" smtClean="0"/>
              <a:t>trùng</a:t>
            </a:r>
            <a:r>
              <a:rPr lang="en-US" dirty="0" smtClean="0"/>
              <a:t> </a:t>
            </a:r>
            <a:r>
              <a:rPr lang="en-US" dirty="0" err="1" smtClean="0"/>
              <a:t>tuổi</a:t>
            </a:r>
            <a:r>
              <a:rPr lang="en-US" dirty="0" smtClean="0"/>
              <a:t> 1</a:t>
            </a:r>
          </a:p>
          <a:p>
            <a:r>
              <a:rPr lang="en-US" dirty="0" smtClean="0"/>
              <a:t>3.Ấu </a:t>
            </a:r>
            <a:r>
              <a:rPr lang="en-US" dirty="0" err="1" smtClean="0"/>
              <a:t>trùng</a:t>
            </a:r>
            <a:r>
              <a:rPr lang="en-US" dirty="0" smtClean="0"/>
              <a:t> </a:t>
            </a:r>
            <a:r>
              <a:rPr lang="en-US" dirty="0" err="1" smtClean="0"/>
              <a:t>tuổi</a:t>
            </a:r>
            <a:r>
              <a:rPr lang="en-US" dirty="0" smtClean="0"/>
              <a:t> 2, </a:t>
            </a:r>
            <a:r>
              <a:rPr lang="en-US" dirty="0" err="1" smtClean="0"/>
              <a:t>tuổi</a:t>
            </a:r>
            <a:r>
              <a:rPr lang="en-US" dirty="0" smtClean="0"/>
              <a:t> 3, </a:t>
            </a:r>
            <a:r>
              <a:rPr lang="en-US" dirty="0" err="1" smtClean="0"/>
              <a:t>tuổi</a:t>
            </a:r>
            <a:r>
              <a:rPr lang="en-US" dirty="0" smtClean="0"/>
              <a:t> 4</a:t>
            </a:r>
          </a:p>
          <a:p>
            <a:r>
              <a:rPr lang="en-US" dirty="0" smtClean="0"/>
              <a:t>4.Tuyến </a:t>
            </a:r>
            <a:r>
              <a:rPr lang="en-US" dirty="0" err="1" smtClean="0"/>
              <a:t>trùng</a:t>
            </a:r>
            <a:r>
              <a:rPr lang="en-US" dirty="0" smtClean="0"/>
              <a:t> </a:t>
            </a:r>
            <a:r>
              <a:rPr lang="en-US" dirty="0" err="1" smtClean="0"/>
              <a:t>trưởng</a:t>
            </a:r>
            <a:r>
              <a:rPr lang="en-US" dirty="0" smtClean="0"/>
              <a:t> </a:t>
            </a:r>
            <a:r>
              <a:rPr lang="en-US" dirty="0" err="1" smtClean="0"/>
              <a:t>thành</a:t>
            </a:r>
            <a:endParaRPr lang="en-US" dirty="0" smtClean="0"/>
          </a:p>
          <a:p>
            <a:r>
              <a:rPr lang="en-US" dirty="0" smtClean="0"/>
              <a:t>5. </a:t>
            </a:r>
            <a:r>
              <a:rPr lang="en-US" dirty="0" err="1" smtClean="0"/>
              <a:t>Rễ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tuyến</a:t>
            </a:r>
            <a:r>
              <a:rPr lang="en-US" dirty="0" smtClean="0"/>
              <a:t> </a:t>
            </a:r>
            <a:r>
              <a:rPr lang="en-US" dirty="0" err="1" smtClean="0"/>
              <a:t>trùng</a:t>
            </a:r>
            <a:r>
              <a:rPr lang="en-US" dirty="0" smtClean="0"/>
              <a:t> </a:t>
            </a:r>
            <a:r>
              <a:rPr lang="en-US" dirty="0" err="1" smtClean="0"/>
              <a:t>kí</a:t>
            </a:r>
            <a:r>
              <a:rPr lang="en-US" dirty="0" smtClean="0"/>
              <a:t> </a:t>
            </a:r>
            <a:r>
              <a:rPr lang="en-US" dirty="0" err="1" smtClean="0"/>
              <a:t>sinh</a:t>
            </a:r>
            <a:endParaRPr lang="en-US" dirty="0" smtClean="0"/>
          </a:p>
          <a:p>
            <a:r>
              <a:rPr lang="en-US" dirty="0" smtClean="0"/>
              <a:t>6. </a:t>
            </a:r>
            <a:r>
              <a:rPr lang="en-US" dirty="0" err="1" smtClean="0"/>
              <a:t>Rễ</a:t>
            </a:r>
            <a:r>
              <a:rPr lang="en-US" dirty="0" smtClean="0"/>
              <a:t> </a:t>
            </a:r>
            <a:r>
              <a:rPr lang="en-US" dirty="0" err="1" smtClean="0"/>
              <a:t>giai</a:t>
            </a:r>
            <a:r>
              <a:rPr lang="en-US" dirty="0" smtClean="0"/>
              <a:t> </a:t>
            </a:r>
            <a:r>
              <a:rPr lang="en-US" dirty="0" err="1" smtClean="0"/>
              <a:t>đoạn</a:t>
            </a:r>
            <a:r>
              <a:rPr lang="en-US" dirty="0" smtClean="0"/>
              <a:t> u </a:t>
            </a:r>
            <a:r>
              <a:rPr lang="en-US" dirty="0" err="1" smtClean="0"/>
              <a:t>sần</a:t>
            </a:r>
            <a:r>
              <a:rPr lang="en-US" dirty="0" smtClean="0"/>
              <a:t>.</a:t>
            </a:r>
          </a:p>
          <a:p>
            <a:r>
              <a:rPr lang="en-US" dirty="0" smtClean="0"/>
              <a:t>7. </a:t>
            </a:r>
            <a:r>
              <a:rPr lang="en-US" dirty="0" err="1" smtClean="0"/>
              <a:t>Tuyến</a:t>
            </a:r>
            <a:r>
              <a:rPr lang="en-US" dirty="0" smtClean="0"/>
              <a:t> </a:t>
            </a:r>
            <a:r>
              <a:rPr lang="en-US" dirty="0" err="1" smtClean="0"/>
              <a:t>trùng</a:t>
            </a:r>
            <a:r>
              <a:rPr lang="en-US" dirty="0" smtClean="0"/>
              <a:t> </a:t>
            </a:r>
            <a:r>
              <a:rPr lang="en-US" dirty="0" err="1" smtClean="0"/>
              <a:t>cái</a:t>
            </a:r>
            <a:r>
              <a:rPr lang="en-US" dirty="0" smtClean="0"/>
              <a:t> </a:t>
            </a:r>
            <a:r>
              <a:rPr lang="en-US" dirty="0" err="1" smtClean="0"/>
              <a:t>mang</a:t>
            </a:r>
            <a:r>
              <a:rPr lang="en-US" dirty="0" smtClean="0"/>
              <a:t> </a:t>
            </a:r>
            <a:r>
              <a:rPr lang="en-US" dirty="0" err="1" smtClean="0"/>
              <a:t>túi</a:t>
            </a:r>
            <a:r>
              <a:rPr lang="en-US" dirty="0" smtClean="0"/>
              <a:t> </a:t>
            </a:r>
            <a:r>
              <a:rPr lang="en-US" dirty="0" err="1" smtClean="0"/>
              <a:t>trứng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19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14"/>
          <p:cNvSpPr txBox="1">
            <a:spLocks noGrp="1"/>
          </p:cNvSpPr>
          <p:nvPr>
            <p:ph type="ctrTitle" idx="4294967295"/>
          </p:nvPr>
        </p:nvSpPr>
        <p:spPr>
          <a:xfrm>
            <a:off x="228600" y="316056"/>
            <a:ext cx="4572000" cy="503094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1.3.Hình </a:t>
            </a: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thức</a:t>
            </a: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kí</a:t>
            </a: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sinh</a:t>
            </a:r>
            <a:endParaRPr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28" name="Google Shape;328;p14"/>
          <p:cNvSpPr txBox="1">
            <a:spLocks noGrp="1"/>
          </p:cNvSpPr>
          <p:nvPr>
            <p:ph type="sldNum" idx="12"/>
          </p:nvPr>
        </p:nvSpPr>
        <p:spPr>
          <a:xfrm>
            <a:off x="8729400" y="4734075"/>
            <a:ext cx="414600" cy="409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304800" y="893861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err="1" smtClean="0"/>
              <a:t>Dựa</a:t>
            </a:r>
            <a:r>
              <a:rPr lang="en-US" sz="1800" dirty="0" smtClean="0"/>
              <a:t> </a:t>
            </a:r>
            <a:r>
              <a:rPr lang="en-US" sz="1800" dirty="0" err="1" smtClean="0"/>
              <a:t>vào</a:t>
            </a:r>
            <a:r>
              <a:rPr lang="en-US" sz="1800" dirty="0" smtClean="0"/>
              <a:t> </a:t>
            </a:r>
            <a:r>
              <a:rPr lang="en-US" sz="1800" dirty="0" err="1" smtClean="0"/>
              <a:t>hình</a:t>
            </a:r>
            <a:r>
              <a:rPr lang="en-US" sz="1800" dirty="0" smtClean="0"/>
              <a:t> </a:t>
            </a:r>
            <a:r>
              <a:rPr lang="en-US" sz="1800" dirty="0" err="1" smtClean="0"/>
              <a:t>thức</a:t>
            </a:r>
            <a:r>
              <a:rPr lang="en-US" sz="1800" dirty="0" smtClean="0"/>
              <a:t> </a:t>
            </a:r>
            <a:r>
              <a:rPr lang="en-US" sz="1800" dirty="0" err="1" smtClean="0"/>
              <a:t>ký</a:t>
            </a:r>
            <a:r>
              <a:rPr lang="en-US" sz="1800" dirty="0" smtClean="0"/>
              <a:t> </a:t>
            </a:r>
            <a:r>
              <a:rPr lang="en-US" sz="1800" dirty="0" err="1" smtClean="0"/>
              <a:t>sinh</a:t>
            </a:r>
            <a:r>
              <a:rPr lang="en-US" sz="1800" dirty="0" smtClean="0"/>
              <a:t> </a:t>
            </a:r>
            <a:r>
              <a:rPr lang="en-US" sz="1800" dirty="0" err="1" smtClean="0"/>
              <a:t>người</a:t>
            </a:r>
            <a:r>
              <a:rPr lang="en-US" sz="1800" dirty="0" smtClean="0"/>
              <a:t> ta chia </a:t>
            </a:r>
            <a:r>
              <a:rPr lang="en-US" sz="1800" dirty="0" err="1" smtClean="0"/>
              <a:t>làm</a:t>
            </a:r>
            <a:r>
              <a:rPr lang="en-US" sz="1800" dirty="0" smtClean="0"/>
              <a:t> 3 </a:t>
            </a:r>
            <a:r>
              <a:rPr lang="en-US" sz="1800" dirty="0" err="1" smtClean="0"/>
              <a:t>nhóm</a:t>
            </a:r>
            <a:r>
              <a:rPr lang="en-US" sz="1800" dirty="0" smtClean="0"/>
              <a:t>:</a:t>
            </a:r>
            <a:endParaRPr lang="en-US" sz="1800" dirty="0"/>
          </a:p>
        </p:txBody>
      </p:sp>
      <p:pic>
        <p:nvPicPr>
          <p:cNvPr id="8" name="Picture 7" descr="https://phanbondientrang.vn/upload/tuyen_trung_T1_04_03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893861"/>
            <a:ext cx="2667000" cy="32575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5086350" y="4239977"/>
            <a:ext cx="2247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Hình</a:t>
            </a:r>
            <a:r>
              <a:rPr lang="en-US" dirty="0" smtClean="0"/>
              <a:t> 5: </a:t>
            </a:r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err="1" smtClean="0"/>
              <a:t>thức</a:t>
            </a:r>
            <a:r>
              <a:rPr lang="en-US" dirty="0" smtClean="0"/>
              <a:t> </a:t>
            </a:r>
            <a:r>
              <a:rPr lang="en-US" dirty="0" err="1" smtClean="0"/>
              <a:t>ký</a:t>
            </a:r>
            <a:r>
              <a:rPr lang="en-US" dirty="0" smtClean="0"/>
              <a:t> </a:t>
            </a:r>
            <a:r>
              <a:rPr lang="en-US" dirty="0" err="1" smtClean="0"/>
              <a:t>sinh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838200" y="1581150"/>
            <a:ext cx="2286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1800" dirty="0" err="1" smtClean="0"/>
              <a:t>Nội</a:t>
            </a:r>
            <a:r>
              <a:rPr lang="en-US" sz="1800" dirty="0" smtClean="0"/>
              <a:t> </a:t>
            </a:r>
            <a:r>
              <a:rPr lang="en-US" sz="1800" dirty="0" err="1" smtClean="0"/>
              <a:t>ký</a:t>
            </a:r>
            <a:r>
              <a:rPr lang="en-US" sz="1800" dirty="0" smtClean="0"/>
              <a:t> </a:t>
            </a:r>
            <a:r>
              <a:rPr lang="en-US" sz="1800" dirty="0" err="1" smtClean="0"/>
              <a:t>sinh</a:t>
            </a:r>
            <a:endParaRPr lang="en-US" sz="18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sz="1800" dirty="0" err="1" smtClean="0"/>
              <a:t>Ngoại</a:t>
            </a:r>
            <a:r>
              <a:rPr lang="en-US" sz="1800" dirty="0" smtClean="0"/>
              <a:t> </a:t>
            </a:r>
            <a:r>
              <a:rPr lang="en-US" sz="1800" dirty="0" err="1" smtClean="0"/>
              <a:t>ký</a:t>
            </a:r>
            <a:r>
              <a:rPr lang="en-US" sz="1800" dirty="0" smtClean="0"/>
              <a:t> </a:t>
            </a:r>
            <a:r>
              <a:rPr lang="en-US" sz="1800" dirty="0" err="1" smtClean="0"/>
              <a:t>sinh</a:t>
            </a:r>
            <a:endParaRPr lang="en-US" sz="18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sz="1800" dirty="0" err="1" smtClean="0"/>
              <a:t>Bán</a:t>
            </a:r>
            <a:r>
              <a:rPr lang="en-US" sz="1800" dirty="0" smtClean="0"/>
              <a:t> </a:t>
            </a:r>
            <a:r>
              <a:rPr lang="en-US" sz="1800" dirty="0" err="1" smtClean="0"/>
              <a:t>nội</a:t>
            </a:r>
            <a:r>
              <a:rPr lang="en-US" sz="1800" dirty="0" smtClean="0"/>
              <a:t> </a:t>
            </a:r>
            <a:r>
              <a:rPr lang="en-US" sz="1800" dirty="0" err="1" smtClean="0"/>
              <a:t>ký</a:t>
            </a:r>
            <a:r>
              <a:rPr lang="en-US" sz="1800" dirty="0" smtClean="0"/>
              <a:t> </a:t>
            </a:r>
            <a:r>
              <a:rPr lang="en-US" sz="1800" dirty="0" err="1" smtClean="0"/>
              <a:t>sinh</a:t>
            </a:r>
            <a:endParaRPr lang="en-US" sz="1800" dirty="0" smtClean="0"/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79619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14"/>
          <p:cNvSpPr txBox="1">
            <a:spLocks noGrp="1"/>
          </p:cNvSpPr>
          <p:nvPr>
            <p:ph type="ctrTitle" idx="4294967295"/>
          </p:nvPr>
        </p:nvSpPr>
        <p:spPr>
          <a:xfrm>
            <a:off x="228600" y="316056"/>
            <a:ext cx="4572000" cy="503094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Nội</a:t>
            </a: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ký</a:t>
            </a: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sinh</a:t>
            </a:r>
            <a:endParaRPr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28" name="Google Shape;328;p14"/>
          <p:cNvSpPr txBox="1">
            <a:spLocks noGrp="1"/>
          </p:cNvSpPr>
          <p:nvPr>
            <p:ph type="sldNum" idx="12"/>
          </p:nvPr>
        </p:nvSpPr>
        <p:spPr>
          <a:xfrm>
            <a:off x="8729400" y="4734075"/>
            <a:ext cx="414600" cy="409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  <p:pic>
        <p:nvPicPr>
          <p:cNvPr id="9" name="Picture 8" descr="https://phanbondientrang.vn/upload/H10_H11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95" b="22261"/>
          <a:stretch/>
        </p:blipFill>
        <p:spPr bwMode="auto">
          <a:xfrm>
            <a:off x="6127447" y="2588216"/>
            <a:ext cx="2753591" cy="170356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5950802" y="2038350"/>
            <a:ext cx="289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err="1" smtClean="0"/>
              <a:t>Hình</a:t>
            </a:r>
            <a:r>
              <a:rPr lang="en-US" sz="1200" dirty="0" smtClean="0"/>
              <a:t> 6: </a:t>
            </a:r>
            <a:r>
              <a:rPr lang="en-US" sz="1200" dirty="0" err="1" smtClean="0"/>
              <a:t>Tuyến</a:t>
            </a:r>
            <a:r>
              <a:rPr lang="en-US" sz="1200" dirty="0" smtClean="0"/>
              <a:t> </a:t>
            </a:r>
            <a:r>
              <a:rPr lang="en-US" sz="1200" dirty="0" err="1" smtClean="0"/>
              <a:t>trùng</a:t>
            </a:r>
            <a:r>
              <a:rPr lang="en-US" sz="1200" dirty="0" smtClean="0"/>
              <a:t> </a:t>
            </a:r>
            <a:r>
              <a:rPr lang="en-US" sz="1200" dirty="0" err="1" smtClean="0"/>
              <a:t>nội</a:t>
            </a:r>
            <a:r>
              <a:rPr lang="en-US" sz="1200" dirty="0" smtClean="0"/>
              <a:t> </a:t>
            </a:r>
            <a:r>
              <a:rPr lang="en-US" sz="1200" dirty="0" err="1" smtClean="0"/>
              <a:t>ký</a:t>
            </a:r>
            <a:r>
              <a:rPr lang="en-US" sz="1200" dirty="0" smtClean="0"/>
              <a:t> </a:t>
            </a:r>
            <a:r>
              <a:rPr lang="en-US" sz="1200" dirty="0" err="1" smtClean="0"/>
              <a:t>sinh</a:t>
            </a:r>
            <a:r>
              <a:rPr lang="en-US" sz="1200" dirty="0" smtClean="0"/>
              <a:t> di </a:t>
            </a:r>
            <a:r>
              <a:rPr lang="en-US" sz="1200" dirty="0" err="1" smtClean="0"/>
              <a:t>chuyển</a:t>
            </a:r>
            <a:r>
              <a:rPr lang="en-US" sz="1200" dirty="0" smtClean="0"/>
              <a:t> – </a:t>
            </a:r>
            <a:r>
              <a:rPr lang="en-US" sz="1200" dirty="0" err="1" smtClean="0"/>
              <a:t>Pratylenchus</a:t>
            </a:r>
            <a:r>
              <a:rPr lang="en-US" sz="1200" dirty="0" smtClean="0"/>
              <a:t> </a:t>
            </a:r>
            <a:r>
              <a:rPr lang="en-US" sz="1200" dirty="0" err="1" smtClean="0"/>
              <a:t>spp</a:t>
            </a:r>
            <a:endParaRPr lang="en-US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6400800" y="424815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/>
              <a:t>Hình</a:t>
            </a:r>
            <a:r>
              <a:rPr lang="en-US" sz="1200" dirty="0"/>
              <a:t> 7: </a:t>
            </a:r>
            <a:r>
              <a:rPr lang="en-US" sz="1200" dirty="0" err="1"/>
              <a:t>Tuyến</a:t>
            </a:r>
            <a:r>
              <a:rPr lang="en-US" sz="1200" dirty="0"/>
              <a:t> </a:t>
            </a:r>
            <a:r>
              <a:rPr lang="en-US" sz="1200" dirty="0" err="1"/>
              <a:t>trùng</a:t>
            </a:r>
            <a:r>
              <a:rPr lang="en-US" sz="1200" dirty="0"/>
              <a:t> </a:t>
            </a:r>
            <a:r>
              <a:rPr lang="en-US" sz="1200" dirty="0" err="1"/>
              <a:t>nội</a:t>
            </a:r>
            <a:r>
              <a:rPr lang="en-US" sz="1200" dirty="0"/>
              <a:t> </a:t>
            </a:r>
            <a:r>
              <a:rPr lang="en-US" sz="1200" dirty="0" err="1"/>
              <a:t>ký</a:t>
            </a:r>
            <a:r>
              <a:rPr lang="en-US" sz="1200" dirty="0"/>
              <a:t> </a:t>
            </a:r>
            <a:r>
              <a:rPr lang="en-US" sz="1200" dirty="0" err="1"/>
              <a:t>sinh</a:t>
            </a:r>
            <a:r>
              <a:rPr lang="en-US" sz="1200" dirty="0"/>
              <a:t> </a:t>
            </a:r>
            <a:r>
              <a:rPr lang="en-US" sz="1200" dirty="0" err="1"/>
              <a:t>bất</a:t>
            </a:r>
            <a:r>
              <a:rPr lang="en-US" sz="1200" dirty="0"/>
              <a:t> </a:t>
            </a:r>
            <a:r>
              <a:rPr lang="en-US" sz="1200" dirty="0" err="1"/>
              <a:t>động</a:t>
            </a:r>
            <a:r>
              <a:rPr lang="en-US" sz="1200" dirty="0"/>
              <a:t> – </a:t>
            </a:r>
            <a:r>
              <a:rPr lang="en-US" sz="1200" dirty="0" err="1"/>
              <a:t>Meloidogyne</a:t>
            </a:r>
            <a:r>
              <a:rPr lang="en-US" sz="1200" dirty="0"/>
              <a:t> </a:t>
            </a:r>
            <a:r>
              <a:rPr lang="en-US" sz="1200" dirty="0" err="1"/>
              <a:t>spp</a:t>
            </a:r>
            <a:endParaRPr lang="en-US" sz="1200" dirty="0"/>
          </a:p>
        </p:txBody>
      </p:sp>
      <p:sp>
        <p:nvSpPr>
          <p:cNvPr id="6" name="TextBox 5"/>
          <p:cNvSpPr txBox="1"/>
          <p:nvPr/>
        </p:nvSpPr>
        <p:spPr>
          <a:xfrm>
            <a:off x="304800" y="921848"/>
            <a:ext cx="51816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Được</a:t>
            </a:r>
            <a:r>
              <a:rPr lang="en-US" dirty="0"/>
              <a:t> chia </a:t>
            </a:r>
            <a:r>
              <a:rPr lang="en-US" dirty="0" err="1"/>
              <a:t>thành</a:t>
            </a:r>
            <a:r>
              <a:rPr lang="en-US" dirty="0"/>
              <a:t> 2 </a:t>
            </a:r>
            <a:r>
              <a:rPr lang="en-US" dirty="0" err="1"/>
              <a:t>nhóm</a:t>
            </a:r>
            <a:r>
              <a:rPr lang="en-US" dirty="0"/>
              <a:t> di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bất</a:t>
            </a:r>
            <a:r>
              <a:rPr lang="en-US" dirty="0"/>
              <a:t> </a:t>
            </a:r>
            <a:r>
              <a:rPr lang="en-US" dirty="0" err="1"/>
              <a:t>động</a:t>
            </a:r>
            <a:endParaRPr lang="en-US" dirty="0"/>
          </a:p>
          <a:p>
            <a:pPr marL="285750" indent="-285750">
              <a:buFont typeface="Arial" pitchFamily="34" charset="0"/>
              <a:buChar char="•"/>
            </a:pPr>
            <a:r>
              <a:rPr lang="en-US" dirty="0"/>
              <a:t> </a:t>
            </a:r>
            <a:r>
              <a:rPr lang="en-US" dirty="0" err="1" smtClean="0"/>
              <a:t>Nội</a:t>
            </a:r>
            <a:r>
              <a:rPr lang="en-US" dirty="0" smtClean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- di </a:t>
            </a:r>
            <a:r>
              <a:rPr lang="en-US" dirty="0" err="1"/>
              <a:t>chuyển</a:t>
            </a:r>
            <a:r>
              <a:rPr lang="en-US" dirty="0"/>
              <a:t>: </a:t>
            </a:r>
            <a:r>
              <a:rPr lang="en-US" dirty="0" err="1"/>
              <a:t>những</a:t>
            </a:r>
            <a:r>
              <a:rPr lang="en-US" dirty="0"/>
              <a:t> con </a:t>
            </a:r>
            <a:r>
              <a:rPr lang="en-US" dirty="0" err="1"/>
              <a:t>Tuyến</a:t>
            </a:r>
            <a:r>
              <a:rPr lang="en-US" dirty="0"/>
              <a:t> </a:t>
            </a:r>
            <a:r>
              <a:rPr lang="en-US" dirty="0" err="1"/>
              <a:t>Trùng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di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vỏ</a:t>
            </a:r>
            <a:r>
              <a:rPr lang="en-US" dirty="0"/>
              <a:t> </a:t>
            </a:r>
            <a:r>
              <a:rPr lang="en-US" dirty="0" err="1"/>
              <a:t>mô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rễ</a:t>
            </a:r>
            <a:r>
              <a:rPr lang="en-US" dirty="0"/>
              <a:t> </a:t>
            </a:r>
            <a:r>
              <a:rPr lang="en-US" dirty="0" err="1"/>
              <a:t>cây</a:t>
            </a:r>
            <a:r>
              <a:rPr lang="en-US" dirty="0"/>
              <a:t>,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di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chúng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tế</a:t>
            </a:r>
            <a:r>
              <a:rPr lang="en-US" dirty="0"/>
              <a:t> </a:t>
            </a:r>
            <a:r>
              <a:rPr lang="en-US" dirty="0" err="1"/>
              <a:t>bào</a:t>
            </a:r>
            <a:r>
              <a:rPr lang="en-US" dirty="0"/>
              <a:t> </a:t>
            </a:r>
            <a:r>
              <a:rPr lang="en-US" dirty="0" err="1"/>
              <a:t>cây</a:t>
            </a:r>
            <a:r>
              <a:rPr lang="en-US" dirty="0"/>
              <a:t>,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hoại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.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loài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: </a:t>
            </a:r>
            <a:r>
              <a:rPr lang="en-US" i="1" dirty="0" err="1"/>
              <a:t>Pratylenchus</a:t>
            </a:r>
            <a:r>
              <a:rPr lang="en-US" i="1" dirty="0"/>
              <a:t> spp., </a:t>
            </a:r>
            <a:r>
              <a:rPr lang="en-US" i="1" dirty="0" err="1"/>
              <a:t>Radopholus</a:t>
            </a:r>
            <a:r>
              <a:rPr lang="en-US" i="1" dirty="0"/>
              <a:t> spp., </a:t>
            </a:r>
            <a:r>
              <a:rPr lang="en-US" i="1" dirty="0" err="1"/>
              <a:t>Hirschmanniella</a:t>
            </a:r>
            <a:r>
              <a:rPr lang="en-US" i="1" dirty="0"/>
              <a:t> spp.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dirty="0" err="1"/>
              <a:t>Nội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- </a:t>
            </a:r>
            <a:r>
              <a:rPr lang="en-US" dirty="0" err="1"/>
              <a:t>bất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: </a:t>
            </a:r>
            <a:r>
              <a:rPr lang="en-US" dirty="0" err="1"/>
              <a:t>giai</a:t>
            </a:r>
            <a:r>
              <a:rPr lang="en-US" dirty="0"/>
              <a:t> </a:t>
            </a:r>
            <a:r>
              <a:rPr lang="en-US" dirty="0" err="1"/>
              <a:t>đoạn</a:t>
            </a:r>
            <a:r>
              <a:rPr lang="en-US" dirty="0"/>
              <a:t> </a:t>
            </a:r>
            <a:r>
              <a:rPr lang="en-US" dirty="0" err="1"/>
              <a:t>ấu</a:t>
            </a:r>
            <a:r>
              <a:rPr lang="en-US" dirty="0"/>
              <a:t> </a:t>
            </a:r>
            <a:r>
              <a:rPr lang="en-US" dirty="0" err="1"/>
              <a:t>trùng</a:t>
            </a:r>
            <a:r>
              <a:rPr lang="en-US" dirty="0"/>
              <a:t> </a:t>
            </a:r>
            <a:r>
              <a:rPr lang="en-US" dirty="0" err="1"/>
              <a:t>tuổi</a:t>
            </a:r>
            <a:r>
              <a:rPr lang="en-US" dirty="0"/>
              <a:t> 2 IJ2 </a:t>
            </a:r>
            <a:r>
              <a:rPr lang="en-US" dirty="0" err="1"/>
              <a:t>xâm</a:t>
            </a:r>
            <a:r>
              <a:rPr lang="en-US" dirty="0"/>
              <a:t> </a:t>
            </a:r>
            <a:r>
              <a:rPr lang="en-US" dirty="0" err="1"/>
              <a:t>nhập</a:t>
            </a:r>
            <a:r>
              <a:rPr lang="en-US" dirty="0"/>
              <a:t> </a:t>
            </a:r>
            <a:r>
              <a:rPr lang="en-US" dirty="0" err="1"/>
              <a:t>rễ</a:t>
            </a:r>
            <a:r>
              <a:rPr lang="en-US" dirty="0"/>
              <a:t> </a:t>
            </a:r>
            <a:r>
              <a:rPr lang="en-US" dirty="0" err="1"/>
              <a:t>cây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ở </a:t>
            </a:r>
            <a:r>
              <a:rPr lang="en-US" dirty="0" err="1"/>
              <a:t>yên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suốt</a:t>
            </a:r>
            <a:r>
              <a:rPr lang="en-US" dirty="0"/>
              <a:t> </a:t>
            </a:r>
            <a:r>
              <a:rPr lang="en-US" dirty="0" err="1"/>
              <a:t>chu</a:t>
            </a:r>
            <a:r>
              <a:rPr lang="en-US" dirty="0"/>
              <a:t> </a:t>
            </a:r>
            <a:r>
              <a:rPr lang="en-US" dirty="0" err="1"/>
              <a:t>kỳ</a:t>
            </a:r>
            <a:r>
              <a:rPr lang="en-US" dirty="0"/>
              <a:t> </a:t>
            </a:r>
            <a:r>
              <a:rPr lang="en-US" dirty="0" err="1"/>
              <a:t>sống</a:t>
            </a:r>
            <a:r>
              <a:rPr lang="en-US" dirty="0"/>
              <a:t>, </a:t>
            </a:r>
            <a:r>
              <a:rPr lang="en-US" dirty="0" err="1"/>
              <a:t>gây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nốt</a:t>
            </a:r>
            <a:r>
              <a:rPr lang="en-US" dirty="0"/>
              <a:t> u </a:t>
            </a:r>
            <a:r>
              <a:rPr lang="en-US" dirty="0" err="1"/>
              <a:t>sưng</a:t>
            </a:r>
            <a:r>
              <a:rPr lang="en-US" dirty="0"/>
              <a:t>. </a:t>
            </a:r>
            <a:r>
              <a:rPr lang="en-US" dirty="0" err="1"/>
              <a:t>Ví</a:t>
            </a:r>
            <a:r>
              <a:rPr lang="en-US" dirty="0"/>
              <a:t> </a:t>
            </a:r>
            <a:r>
              <a:rPr lang="en-US" dirty="0" err="1"/>
              <a:t>dụ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i="1" dirty="0"/>
              <a:t> </a:t>
            </a:r>
            <a:r>
              <a:rPr lang="en-US" i="1" dirty="0" err="1"/>
              <a:t>Heterodera</a:t>
            </a:r>
            <a:r>
              <a:rPr lang="en-US" i="1" dirty="0"/>
              <a:t> </a:t>
            </a:r>
            <a:r>
              <a:rPr lang="en-US" i="1" dirty="0" err="1"/>
              <a:t>spp</a:t>
            </a:r>
            <a:r>
              <a:rPr lang="en-US" i="1" dirty="0"/>
              <a:t>.,</a:t>
            </a:r>
            <a:r>
              <a:rPr lang="en-US" i="1" dirty="0" err="1"/>
              <a:t>Meloidogyne</a:t>
            </a:r>
            <a:r>
              <a:rPr lang="en-US" i="1" dirty="0"/>
              <a:t> spp.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34" t="48642" r="30167" b="29585"/>
          <a:stretch/>
        </p:blipFill>
        <p:spPr bwMode="auto">
          <a:xfrm>
            <a:off x="6045289" y="318653"/>
            <a:ext cx="2835749" cy="163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5052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14"/>
          <p:cNvSpPr txBox="1">
            <a:spLocks noGrp="1"/>
          </p:cNvSpPr>
          <p:nvPr>
            <p:ph type="ctrTitle" idx="4294967295"/>
          </p:nvPr>
        </p:nvSpPr>
        <p:spPr>
          <a:xfrm>
            <a:off x="228600" y="316056"/>
            <a:ext cx="4572000" cy="503094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Ngoại</a:t>
            </a: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ký</a:t>
            </a: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sinh</a:t>
            </a:r>
            <a:endParaRPr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28" name="Google Shape;328;p14"/>
          <p:cNvSpPr txBox="1">
            <a:spLocks noGrp="1"/>
          </p:cNvSpPr>
          <p:nvPr>
            <p:ph type="sldNum" idx="12"/>
          </p:nvPr>
        </p:nvSpPr>
        <p:spPr>
          <a:xfrm>
            <a:off x="8729400" y="4734075"/>
            <a:ext cx="414600" cy="409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228600" y="895350"/>
            <a:ext cx="67778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err="1"/>
              <a:t>Các</a:t>
            </a:r>
            <a:r>
              <a:rPr lang="en-US" i="1" dirty="0"/>
              <a:t> </a:t>
            </a:r>
            <a:r>
              <a:rPr lang="en-US" i="1" dirty="0" err="1"/>
              <a:t>loài</a:t>
            </a:r>
            <a:r>
              <a:rPr lang="en-US" i="1" dirty="0"/>
              <a:t> </a:t>
            </a:r>
            <a:r>
              <a:rPr lang="en-US" i="1" dirty="0" err="1"/>
              <a:t>như</a:t>
            </a:r>
            <a:r>
              <a:rPr lang="en-US" i="1" dirty="0"/>
              <a:t>: </a:t>
            </a:r>
            <a:r>
              <a:rPr lang="en-US" i="1" dirty="0" err="1"/>
              <a:t>Pratylenchus</a:t>
            </a:r>
            <a:r>
              <a:rPr lang="en-US" i="1" dirty="0"/>
              <a:t> spp., </a:t>
            </a:r>
            <a:r>
              <a:rPr lang="en-US" i="1" dirty="0" err="1"/>
              <a:t>Criconemoides</a:t>
            </a:r>
            <a:r>
              <a:rPr lang="en-US" i="1" dirty="0"/>
              <a:t> </a:t>
            </a:r>
            <a:r>
              <a:rPr lang="en-US" i="1" dirty="0" smtClean="0"/>
              <a:t>spp.,</a:t>
            </a:r>
            <a:r>
              <a:rPr lang="en-US" dirty="0" smtClean="0"/>
              <a:t> </a:t>
            </a:r>
            <a:r>
              <a:rPr lang="en-US" dirty="0" err="1"/>
              <a:t>Belonolaimus</a:t>
            </a:r>
            <a:r>
              <a:rPr lang="en-US" dirty="0"/>
              <a:t> </a:t>
            </a:r>
            <a:r>
              <a:rPr lang="en-US" dirty="0" err="1" smtClean="0"/>
              <a:t>longicaudatus</a:t>
            </a:r>
            <a:endParaRPr lang="en-US" dirty="0"/>
          </a:p>
          <a:p>
            <a:endParaRPr lang="en-US" dirty="0"/>
          </a:p>
        </p:txBody>
      </p:sp>
      <p:pic>
        <p:nvPicPr>
          <p:cNvPr id="10" name="Picture 9" descr="https://phanbondientrang.vn/upload/tuyen_trung_ban_ngoai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3782" y="1239495"/>
            <a:ext cx="6833870" cy="281368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1679864" y="4476750"/>
            <a:ext cx="57878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Hình</a:t>
            </a:r>
            <a:r>
              <a:rPr lang="en-US" dirty="0" smtClean="0"/>
              <a:t> 8: </a:t>
            </a:r>
            <a:r>
              <a:rPr lang="en-US" dirty="0" err="1" smtClean="0"/>
              <a:t>Tuyến</a:t>
            </a:r>
            <a:r>
              <a:rPr lang="en-US" dirty="0" smtClean="0"/>
              <a:t> </a:t>
            </a:r>
            <a:r>
              <a:rPr lang="en-US" dirty="0" err="1" smtClean="0"/>
              <a:t>trùng</a:t>
            </a:r>
            <a:r>
              <a:rPr lang="en-US" dirty="0" smtClean="0"/>
              <a:t> </a:t>
            </a:r>
            <a:r>
              <a:rPr lang="en-US" dirty="0" err="1" smtClean="0"/>
              <a:t>ngoại</a:t>
            </a:r>
            <a:r>
              <a:rPr lang="en-US" dirty="0" smtClean="0"/>
              <a:t> </a:t>
            </a:r>
            <a:r>
              <a:rPr lang="en-US" dirty="0" err="1" smtClean="0"/>
              <a:t>ký</a:t>
            </a:r>
            <a:r>
              <a:rPr lang="en-US" dirty="0" smtClean="0"/>
              <a:t> </a:t>
            </a:r>
            <a:r>
              <a:rPr lang="en-US" dirty="0" err="1" smtClean="0"/>
              <a:t>sinh</a:t>
            </a:r>
            <a:r>
              <a:rPr lang="en-US" dirty="0" smtClean="0"/>
              <a:t> – </a:t>
            </a:r>
            <a:r>
              <a:rPr lang="en-US" dirty="0" err="1" smtClean="0"/>
              <a:t>Belonolaimus</a:t>
            </a:r>
            <a:r>
              <a:rPr lang="en-US" dirty="0" smtClean="0"/>
              <a:t> </a:t>
            </a:r>
            <a:r>
              <a:rPr lang="en-US" dirty="0" err="1" smtClean="0"/>
              <a:t>longicaudatus</a:t>
            </a: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4553008" y="4152991"/>
            <a:ext cx="3352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https://cisr.ucr.edu/sting_nematode.html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348257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14"/>
          <p:cNvSpPr txBox="1">
            <a:spLocks noGrp="1"/>
          </p:cNvSpPr>
          <p:nvPr>
            <p:ph type="ctrTitle" idx="4294967295"/>
          </p:nvPr>
        </p:nvSpPr>
        <p:spPr>
          <a:xfrm>
            <a:off x="228600" y="316056"/>
            <a:ext cx="4572000" cy="503094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Bán</a:t>
            </a: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nội</a:t>
            </a: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ký</a:t>
            </a: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sinh</a:t>
            </a:r>
            <a:endParaRPr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28" name="Google Shape;328;p14"/>
          <p:cNvSpPr txBox="1">
            <a:spLocks noGrp="1"/>
          </p:cNvSpPr>
          <p:nvPr>
            <p:ph type="sldNum" idx="12"/>
          </p:nvPr>
        </p:nvSpPr>
        <p:spPr>
          <a:xfrm>
            <a:off x="8729400" y="4734075"/>
            <a:ext cx="414600" cy="409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228600" y="895350"/>
            <a:ext cx="572143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err="1"/>
              <a:t>Các</a:t>
            </a:r>
            <a:r>
              <a:rPr lang="en-US" i="1" dirty="0"/>
              <a:t> </a:t>
            </a:r>
            <a:r>
              <a:rPr lang="en-US" i="1" dirty="0" err="1"/>
              <a:t>loài</a:t>
            </a:r>
            <a:r>
              <a:rPr lang="en-US" i="1" dirty="0"/>
              <a:t> </a:t>
            </a:r>
            <a:r>
              <a:rPr lang="en-US" i="1" dirty="0" err="1"/>
              <a:t>như</a:t>
            </a:r>
            <a:r>
              <a:rPr lang="en-US" i="1" dirty="0"/>
              <a:t>: </a:t>
            </a:r>
            <a:r>
              <a:rPr lang="en-US" i="1" dirty="0" err="1"/>
              <a:t>Rotylenchulus</a:t>
            </a:r>
            <a:r>
              <a:rPr lang="en-US" i="1" dirty="0"/>
              <a:t> </a:t>
            </a:r>
            <a:r>
              <a:rPr lang="en-US" i="1" dirty="0" err="1"/>
              <a:t>reniformis</a:t>
            </a:r>
            <a:r>
              <a:rPr lang="en-US" dirty="0"/>
              <a:t> </a:t>
            </a:r>
            <a:r>
              <a:rPr lang="en-US" dirty="0" err="1"/>
              <a:t>và</a:t>
            </a:r>
            <a:r>
              <a:rPr lang="en-US" dirty="0"/>
              <a:t> </a:t>
            </a:r>
            <a:r>
              <a:rPr lang="en-US" i="1" dirty="0" err="1"/>
              <a:t>Tylenchulus</a:t>
            </a:r>
            <a:r>
              <a:rPr lang="en-US" i="1" dirty="0"/>
              <a:t> </a:t>
            </a:r>
            <a:r>
              <a:rPr lang="en-US" i="1" dirty="0" err="1"/>
              <a:t>semipenetrans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600200" y="4693227"/>
            <a:ext cx="57878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Hình</a:t>
            </a:r>
            <a:r>
              <a:rPr lang="en-US" dirty="0" smtClean="0"/>
              <a:t> 9: </a:t>
            </a:r>
            <a:r>
              <a:rPr lang="en-US" dirty="0" err="1" smtClean="0"/>
              <a:t>Tuyến</a:t>
            </a:r>
            <a:r>
              <a:rPr lang="en-US" dirty="0" smtClean="0"/>
              <a:t> </a:t>
            </a:r>
            <a:r>
              <a:rPr lang="en-US" dirty="0" err="1" smtClean="0"/>
              <a:t>trùng</a:t>
            </a:r>
            <a:r>
              <a:rPr lang="en-US" dirty="0" smtClean="0"/>
              <a:t> </a:t>
            </a:r>
            <a:r>
              <a:rPr lang="en-US" dirty="0" err="1" smtClean="0"/>
              <a:t>bán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</a:t>
            </a:r>
            <a:r>
              <a:rPr lang="en-US" dirty="0" err="1" smtClean="0"/>
              <a:t>ký</a:t>
            </a:r>
            <a:r>
              <a:rPr lang="en-US" dirty="0" smtClean="0"/>
              <a:t> </a:t>
            </a:r>
            <a:r>
              <a:rPr lang="en-US" dirty="0" err="1" smtClean="0"/>
              <a:t>sinh</a:t>
            </a:r>
            <a:r>
              <a:rPr lang="en-US" dirty="0" smtClean="0"/>
              <a:t> – </a:t>
            </a:r>
            <a:r>
              <a:rPr lang="en-US" dirty="0" err="1" smtClean="0"/>
              <a:t>Rotylenchulus</a:t>
            </a:r>
            <a:r>
              <a:rPr lang="en-US" dirty="0" smtClean="0"/>
              <a:t> </a:t>
            </a:r>
            <a:r>
              <a:rPr lang="en-US" dirty="0" err="1" smtClean="0"/>
              <a:t>reniformis</a:t>
            </a:r>
            <a:endParaRPr lang="en-US" dirty="0"/>
          </a:p>
        </p:txBody>
      </p:sp>
      <p:pic>
        <p:nvPicPr>
          <p:cNvPr id="7" name="Picture 6" descr="https://phanbondientrang.vn/upload/tuyen_trung_ban_noi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319411"/>
            <a:ext cx="5995670" cy="2896553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4667655" y="4388429"/>
            <a:ext cx="25647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i="1" dirty="0"/>
              <a:t>(Photo courtesy of E.C. </a:t>
            </a:r>
            <a:r>
              <a:rPr lang="en-US" sz="1100" i="1" dirty="0" err="1"/>
              <a:t>McGawley</a:t>
            </a:r>
            <a:r>
              <a:rPr lang="en-US" sz="1100" i="1" dirty="0"/>
              <a:t>)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4011032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14"/>
          <p:cNvSpPr txBox="1">
            <a:spLocks noGrp="1"/>
          </p:cNvSpPr>
          <p:nvPr>
            <p:ph type="ctrTitle" idx="4294967295"/>
          </p:nvPr>
        </p:nvSpPr>
        <p:spPr>
          <a:xfrm>
            <a:off x="228600" y="285750"/>
            <a:ext cx="1905000" cy="503094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Kim  </a:t>
            </a: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hút</a:t>
            </a:r>
            <a:endParaRPr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28" name="Google Shape;328;p14"/>
          <p:cNvSpPr txBox="1">
            <a:spLocks noGrp="1"/>
          </p:cNvSpPr>
          <p:nvPr>
            <p:ph type="sldNum" idx="12"/>
          </p:nvPr>
        </p:nvSpPr>
        <p:spPr>
          <a:xfrm>
            <a:off x="8729400" y="4734075"/>
            <a:ext cx="414600" cy="409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12</a:t>
            </a:fld>
            <a:endParaRPr/>
          </a:p>
        </p:txBody>
      </p:sp>
      <p:sp>
        <p:nvSpPr>
          <p:cNvPr id="2" name="TextBox 1"/>
          <p:cNvSpPr txBox="1"/>
          <p:nvPr/>
        </p:nvSpPr>
        <p:spPr>
          <a:xfrm>
            <a:off x="304800" y="890155"/>
            <a:ext cx="44958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dài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hút</a:t>
            </a:r>
            <a:r>
              <a:rPr lang="en-US" dirty="0"/>
              <a:t> </a:t>
            </a:r>
            <a:r>
              <a:rPr lang="en-US" dirty="0" err="1"/>
              <a:t>tùy</a:t>
            </a:r>
            <a:r>
              <a:rPr lang="en-US" dirty="0"/>
              <a:t> </a:t>
            </a:r>
            <a:r>
              <a:rPr lang="en-US" dirty="0" err="1"/>
              <a:t>thuộc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loài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thay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. </a:t>
            </a:r>
            <a:r>
              <a:rPr lang="en-US" dirty="0" err="1"/>
              <a:t>Tuy</a:t>
            </a:r>
            <a:r>
              <a:rPr lang="en-US" dirty="0"/>
              <a:t> </a:t>
            </a:r>
            <a:r>
              <a:rPr lang="en-US" dirty="0" err="1"/>
              <a:t>nhiên</a:t>
            </a:r>
            <a:r>
              <a:rPr lang="en-US" dirty="0"/>
              <a:t>, </a:t>
            </a:r>
            <a:r>
              <a:rPr lang="en-US" dirty="0" err="1"/>
              <a:t>chức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hút</a:t>
            </a:r>
            <a:r>
              <a:rPr lang="en-US" dirty="0"/>
              <a:t> ở </a:t>
            </a:r>
            <a:r>
              <a:rPr lang="en-US" dirty="0" err="1"/>
              <a:t>mỗi</a:t>
            </a:r>
            <a:r>
              <a:rPr lang="en-US" dirty="0"/>
              <a:t> </a:t>
            </a:r>
            <a:r>
              <a:rPr lang="en-US" dirty="0" err="1"/>
              <a:t>loài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hỗ</a:t>
            </a:r>
            <a:r>
              <a:rPr lang="en-US" dirty="0"/>
              <a:t> </a:t>
            </a:r>
            <a:r>
              <a:rPr lang="en-US" dirty="0" err="1"/>
              <a:t>trợ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tuyến</a:t>
            </a:r>
            <a:r>
              <a:rPr lang="en-US" dirty="0"/>
              <a:t> </a:t>
            </a:r>
            <a:r>
              <a:rPr lang="en-US" dirty="0" err="1"/>
              <a:t>trùng</a:t>
            </a:r>
            <a:r>
              <a:rPr lang="en-US" dirty="0"/>
              <a:t> </a:t>
            </a:r>
            <a:r>
              <a:rPr lang="en-US" dirty="0" err="1"/>
              <a:t>chích</a:t>
            </a:r>
            <a:r>
              <a:rPr lang="en-US" dirty="0"/>
              <a:t> </a:t>
            </a:r>
            <a:r>
              <a:rPr lang="en-US" dirty="0" err="1"/>
              <a:t>hút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dinh</a:t>
            </a:r>
            <a:r>
              <a:rPr lang="en-US" dirty="0"/>
              <a:t> </a:t>
            </a:r>
            <a:r>
              <a:rPr lang="en-US" dirty="0" err="1"/>
              <a:t>dưỡng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cây</a:t>
            </a:r>
            <a:r>
              <a:rPr lang="en-US" dirty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/>
              <a:t> </a:t>
            </a:r>
            <a:r>
              <a:rPr lang="en-US" dirty="0" smtClean="0"/>
              <a:t>Ở </a:t>
            </a:r>
            <a:r>
              <a:rPr lang="en-US" dirty="0" err="1"/>
              <a:t>tuyến</a:t>
            </a:r>
            <a:r>
              <a:rPr lang="en-US" dirty="0"/>
              <a:t> </a:t>
            </a:r>
            <a:r>
              <a:rPr lang="en-US" dirty="0" err="1"/>
              <a:t>trùng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,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chích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rễ</a:t>
            </a:r>
            <a:r>
              <a:rPr lang="en-US" dirty="0"/>
              <a:t> </a:t>
            </a:r>
            <a:r>
              <a:rPr lang="en-US" dirty="0" err="1"/>
              <a:t>cây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1 </a:t>
            </a:r>
            <a:r>
              <a:rPr lang="en-US" dirty="0" err="1"/>
              <a:t>lỗ</a:t>
            </a:r>
            <a:r>
              <a:rPr lang="en-US" dirty="0"/>
              <a:t> </a:t>
            </a:r>
            <a:r>
              <a:rPr lang="en-US" dirty="0" err="1"/>
              <a:t>hổng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tuyến</a:t>
            </a:r>
            <a:r>
              <a:rPr lang="en-US" dirty="0"/>
              <a:t> </a:t>
            </a:r>
            <a:r>
              <a:rPr lang="en-US" dirty="0" err="1"/>
              <a:t>trùng</a:t>
            </a:r>
            <a:r>
              <a:rPr lang="en-US" dirty="0"/>
              <a:t> </a:t>
            </a:r>
            <a:r>
              <a:rPr lang="en-US" dirty="0" err="1"/>
              <a:t>dễ</a:t>
            </a:r>
            <a:r>
              <a:rPr lang="en-US" dirty="0"/>
              <a:t> </a:t>
            </a:r>
            <a:r>
              <a:rPr lang="en-US" dirty="0" err="1"/>
              <a:t>dàng</a:t>
            </a:r>
            <a:r>
              <a:rPr lang="en-US" dirty="0"/>
              <a:t> </a:t>
            </a:r>
            <a:r>
              <a:rPr lang="en-US" dirty="0" err="1"/>
              <a:t>chui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bên</a:t>
            </a:r>
            <a:r>
              <a:rPr lang="en-US" dirty="0"/>
              <a:t> 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chích</a:t>
            </a:r>
            <a:r>
              <a:rPr lang="en-US" dirty="0"/>
              <a:t> </a:t>
            </a:r>
            <a:r>
              <a:rPr lang="en-US" dirty="0" err="1"/>
              <a:t>hút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tế</a:t>
            </a:r>
            <a:r>
              <a:rPr lang="en-US" dirty="0"/>
              <a:t> </a:t>
            </a:r>
            <a:r>
              <a:rPr lang="en-US" dirty="0" err="1"/>
              <a:t>bào</a:t>
            </a:r>
            <a:r>
              <a:rPr lang="en-US" dirty="0"/>
              <a:t> </a:t>
            </a:r>
            <a:r>
              <a:rPr lang="en-US" dirty="0" err="1"/>
              <a:t>rễ</a:t>
            </a:r>
            <a:r>
              <a:rPr lang="en-US" dirty="0"/>
              <a:t> </a:t>
            </a:r>
            <a:r>
              <a:rPr lang="en-US" dirty="0" err="1"/>
              <a:t>xung</a:t>
            </a:r>
            <a:r>
              <a:rPr lang="en-US" dirty="0"/>
              <a:t> </a:t>
            </a:r>
            <a:r>
              <a:rPr lang="en-US" dirty="0" err="1"/>
              <a:t>quanh</a:t>
            </a:r>
            <a:r>
              <a:rPr lang="en-US" dirty="0"/>
              <a:t> </a:t>
            </a:r>
            <a:r>
              <a:rPr lang="en-US" dirty="0" err="1"/>
              <a:t>nơi</a:t>
            </a:r>
            <a:r>
              <a:rPr lang="en-US" dirty="0"/>
              <a:t> </a:t>
            </a:r>
            <a:r>
              <a:rPr lang="en-US" dirty="0" err="1"/>
              <a:t>tuyến</a:t>
            </a:r>
            <a:r>
              <a:rPr lang="en-US" dirty="0"/>
              <a:t> </a:t>
            </a:r>
            <a:r>
              <a:rPr lang="en-US" dirty="0" err="1"/>
              <a:t>trùng</a:t>
            </a:r>
            <a:r>
              <a:rPr lang="en-US" dirty="0"/>
              <a:t> </a:t>
            </a:r>
            <a:r>
              <a:rPr lang="en-US" dirty="0" err="1"/>
              <a:t>đang</a:t>
            </a:r>
            <a:r>
              <a:rPr lang="en-US" dirty="0"/>
              <a:t> </a:t>
            </a:r>
            <a:r>
              <a:rPr lang="en-US" dirty="0" err="1"/>
              <a:t>trú</a:t>
            </a:r>
            <a:r>
              <a:rPr lang="en-US" dirty="0"/>
              <a:t> </a:t>
            </a:r>
            <a:r>
              <a:rPr lang="en-US" dirty="0" err="1"/>
              <a:t>ngụ</a:t>
            </a:r>
            <a:r>
              <a:rPr lang="en-US" dirty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/>
              <a:t> </a:t>
            </a:r>
            <a:r>
              <a:rPr lang="en-US" dirty="0" smtClean="0"/>
              <a:t>Ở </a:t>
            </a:r>
            <a:r>
              <a:rPr lang="en-US" dirty="0" err="1"/>
              <a:t>tuyến</a:t>
            </a:r>
            <a:r>
              <a:rPr lang="en-US" dirty="0"/>
              <a:t> </a:t>
            </a:r>
            <a:r>
              <a:rPr lang="en-US" dirty="0" err="1"/>
              <a:t>trùng</a:t>
            </a:r>
            <a:r>
              <a:rPr lang="en-US" dirty="0"/>
              <a:t> </a:t>
            </a:r>
            <a:r>
              <a:rPr lang="en-US" dirty="0" err="1"/>
              <a:t>ngoại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,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chích</a:t>
            </a:r>
            <a:r>
              <a:rPr lang="en-US" dirty="0"/>
              <a:t> </a:t>
            </a:r>
            <a:r>
              <a:rPr lang="en-US" dirty="0" err="1"/>
              <a:t>hút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nhiệm</a:t>
            </a:r>
            <a:r>
              <a:rPr lang="en-US" dirty="0"/>
              <a:t> </a:t>
            </a:r>
            <a:r>
              <a:rPr lang="en-US" dirty="0" err="1"/>
              <a:t>vụ</a:t>
            </a:r>
            <a:r>
              <a:rPr lang="en-US" dirty="0"/>
              <a:t> </a:t>
            </a:r>
            <a:r>
              <a:rPr lang="en-US" dirty="0" err="1"/>
              <a:t>đâm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bên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rễ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rút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dinh</a:t>
            </a:r>
            <a:r>
              <a:rPr lang="en-US" dirty="0"/>
              <a:t> </a:t>
            </a:r>
            <a:r>
              <a:rPr lang="en-US" dirty="0" err="1"/>
              <a:t>dưỡng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ngoài</a:t>
            </a:r>
            <a:r>
              <a:rPr lang="en-US" dirty="0"/>
              <a:t>. 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tuyến</a:t>
            </a:r>
            <a:r>
              <a:rPr lang="en-US" dirty="0"/>
              <a:t> </a:t>
            </a:r>
            <a:r>
              <a:rPr lang="en-US" dirty="0" err="1"/>
              <a:t>trùng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hút</a:t>
            </a:r>
            <a:r>
              <a:rPr lang="en-US" dirty="0"/>
              <a:t> </a:t>
            </a:r>
            <a:r>
              <a:rPr lang="en-US" dirty="0" err="1"/>
              <a:t>chích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rễ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cây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cây</a:t>
            </a:r>
            <a:r>
              <a:rPr lang="en-US" dirty="0"/>
              <a:t> </a:t>
            </a:r>
            <a:r>
              <a:rPr lang="en-US" dirty="0" err="1"/>
              <a:t>vàng</a:t>
            </a:r>
            <a:r>
              <a:rPr lang="en-US" dirty="0"/>
              <a:t> </a:t>
            </a:r>
            <a:r>
              <a:rPr lang="en-US" dirty="0" err="1"/>
              <a:t>lá</a:t>
            </a:r>
            <a:r>
              <a:rPr lang="en-US" dirty="0"/>
              <a:t>,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ớt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triển</a:t>
            </a:r>
            <a:r>
              <a:rPr lang="en-US" dirty="0"/>
              <a:t> </a:t>
            </a:r>
            <a:r>
              <a:rPr lang="en-US" dirty="0" err="1"/>
              <a:t>bình</a:t>
            </a:r>
            <a:r>
              <a:rPr lang="en-US" dirty="0"/>
              <a:t> </a:t>
            </a:r>
            <a:r>
              <a:rPr lang="en-US" dirty="0" err="1"/>
              <a:t>thường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 do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mất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dinh</a:t>
            </a:r>
            <a:r>
              <a:rPr lang="en-US" dirty="0"/>
              <a:t> </a:t>
            </a:r>
            <a:r>
              <a:rPr lang="en-US" dirty="0" err="1"/>
              <a:t>dưỡng</a:t>
            </a:r>
            <a:r>
              <a:rPr lang="en-US" dirty="0"/>
              <a:t>. </a:t>
            </a:r>
            <a:r>
              <a:rPr lang="en-US" dirty="0" err="1"/>
              <a:t>Ngoài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, </a:t>
            </a:r>
            <a:r>
              <a:rPr lang="en-US" dirty="0" err="1"/>
              <a:t>tuyến</a:t>
            </a:r>
            <a:r>
              <a:rPr lang="en-US" dirty="0"/>
              <a:t> </a:t>
            </a:r>
            <a:r>
              <a:rPr lang="en-US" dirty="0" err="1"/>
              <a:t>trùng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còn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rễ</a:t>
            </a:r>
            <a:r>
              <a:rPr lang="en-US" dirty="0"/>
              <a:t> </a:t>
            </a:r>
            <a:r>
              <a:rPr lang="en-US" dirty="0" err="1"/>
              <a:t>cây</a:t>
            </a:r>
            <a:r>
              <a:rPr lang="en-US" dirty="0"/>
              <a:t> </a:t>
            </a:r>
            <a:r>
              <a:rPr lang="en-US" dirty="0" err="1"/>
              <a:t>sưng</a:t>
            </a:r>
            <a:r>
              <a:rPr lang="en-US" dirty="0"/>
              <a:t> u, </a:t>
            </a:r>
            <a:r>
              <a:rPr lang="en-US" dirty="0" err="1"/>
              <a:t>thậm</a:t>
            </a:r>
            <a:r>
              <a:rPr lang="en-US" dirty="0"/>
              <a:t> </a:t>
            </a:r>
            <a:r>
              <a:rPr lang="en-US" dirty="0" err="1"/>
              <a:t>chí</a:t>
            </a:r>
            <a:r>
              <a:rPr lang="en-US" dirty="0"/>
              <a:t> </a:t>
            </a:r>
            <a:r>
              <a:rPr lang="en-US" dirty="0" err="1"/>
              <a:t>đẻ</a:t>
            </a:r>
            <a:r>
              <a:rPr lang="en-US" dirty="0"/>
              <a:t> </a:t>
            </a:r>
            <a:r>
              <a:rPr lang="en-US" dirty="0" err="1"/>
              <a:t>trứng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bên</a:t>
            </a:r>
            <a:r>
              <a:rPr lang="en-US" dirty="0"/>
              <a:t> 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rễ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sôi</a:t>
            </a:r>
            <a:r>
              <a:rPr lang="en-US" dirty="0"/>
              <a:t> </a:t>
            </a:r>
            <a:r>
              <a:rPr lang="en-US" dirty="0" err="1"/>
              <a:t>nảy</a:t>
            </a:r>
            <a:r>
              <a:rPr lang="en-US" dirty="0"/>
              <a:t> </a:t>
            </a:r>
            <a:r>
              <a:rPr lang="en-US" dirty="0" err="1"/>
              <a:t>nở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bên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.</a:t>
            </a:r>
          </a:p>
        </p:txBody>
      </p:sp>
      <p:pic>
        <p:nvPicPr>
          <p:cNvPr id="6" name="Picture 5" descr="https://phanbondientrang.vn/upload/Kim_hut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6" t="3160" r="4816" b="3268"/>
          <a:stretch/>
        </p:blipFill>
        <p:spPr bwMode="auto">
          <a:xfrm>
            <a:off x="5410200" y="819150"/>
            <a:ext cx="2923309" cy="3435927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5385954" y="4400549"/>
            <a:ext cx="2971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Hình</a:t>
            </a:r>
            <a:r>
              <a:rPr lang="en-US" dirty="0" smtClean="0"/>
              <a:t> 10: Kim </a:t>
            </a:r>
            <a:r>
              <a:rPr lang="en-US" dirty="0" err="1" smtClean="0"/>
              <a:t>hút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tuyến</a:t>
            </a:r>
            <a:r>
              <a:rPr lang="en-US" dirty="0" smtClean="0"/>
              <a:t> </a:t>
            </a:r>
            <a:r>
              <a:rPr lang="en-US" dirty="0" err="1" smtClean="0"/>
              <a:t>trùng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1087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14"/>
          <p:cNvSpPr txBox="1">
            <a:spLocks noGrp="1"/>
          </p:cNvSpPr>
          <p:nvPr>
            <p:ph type="ctrTitle" idx="4294967295"/>
          </p:nvPr>
        </p:nvSpPr>
        <p:spPr>
          <a:xfrm>
            <a:off x="304800" y="514350"/>
            <a:ext cx="5181600" cy="503094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1.5 </a:t>
            </a:r>
            <a:r>
              <a:rPr lang="en-US" sz="28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Điều</a:t>
            </a: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kiện</a:t>
            </a: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sinh</a:t>
            </a: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8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sống</a:t>
            </a:r>
            <a:endParaRPr sz="28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28" name="Google Shape;328;p14"/>
          <p:cNvSpPr txBox="1">
            <a:spLocks noGrp="1"/>
          </p:cNvSpPr>
          <p:nvPr>
            <p:ph type="sldNum" idx="12"/>
          </p:nvPr>
        </p:nvSpPr>
        <p:spPr>
          <a:xfrm>
            <a:off x="8729400" y="4734075"/>
            <a:ext cx="414600" cy="409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13</a:t>
            </a:fld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1143000" y="1123950"/>
            <a:ext cx="7162800" cy="2862322"/>
          </a:xfrm>
          <a:prstGeom prst="rect">
            <a:avLst/>
          </a:prstGeom>
          <a:ln>
            <a:prstDash val="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1800" dirty="0" err="1" smtClean="0"/>
              <a:t>Tuyến</a:t>
            </a:r>
            <a:r>
              <a:rPr lang="en-US" sz="1800" dirty="0" smtClean="0"/>
              <a:t> </a:t>
            </a:r>
            <a:r>
              <a:rPr lang="en-US" sz="1800" dirty="0" err="1"/>
              <a:t>Trùng</a:t>
            </a:r>
            <a:r>
              <a:rPr lang="en-US" sz="1800" dirty="0"/>
              <a:t> </a:t>
            </a:r>
            <a:r>
              <a:rPr lang="en-US" sz="1800" dirty="0" err="1"/>
              <a:t>phát</a:t>
            </a:r>
            <a:r>
              <a:rPr lang="en-US" sz="1800" dirty="0"/>
              <a:t> </a:t>
            </a:r>
            <a:r>
              <a:rPr lang="en-US" sz="1800" dirty="0" err="1"/>
              <a:t>triển</a:t>
            </a:r>
            <a:r>
              <a:rPr lang="en-US" sz="1800" dirty="0"/>
              <a:t> </a:t>
            </a:r>
            <a:r>
              <a:rPr lang="en-US" sz="1800" dirty="0" err="1"/>
              <a:t>mạnh</a:t>
            </a:r>
            <a:r>
              <a:rPr lang="en-US" sz="1800" dirty="0"/>
              <a:t> </a:t>
            </a:r>
            <a:r>
              <a:rPr lang="en-US" sz="1800" dirty="0" err="1"/>
              <a:t>vào</a:t>
            </a:r>
            <a:r>
              <a:rPr lang="en-US" sz="1800" dirty="0"/>
              <a:t> </a:t>
            </a:r>
            <a:r>
              <a:rPr lang="en-US" sz="1800" dirty="0" err="1"/>
              <a:t>thời</a:t>
            </a:r>
            <a:r>
              <a:rPr lang="en-US" sz="1800" dirty="0"/>
              <a:t> </a:t>
            </a:r>
            <a:r>
              <a:rPr lang="en-US" sz="1800" dirty="0" err="1"/>
              <a:t>điểm</a:t>
            </a:r>
            <a:r>
              <a:rPr lang="en-US" sz="1800" dirty="0"/>
              <a:t> </a:t>
            </a:r>
            <a:r>
              <a:rPr lang="en-US" sz="1800" dirty="0" err="1"/>
              <a:t>giao</a:t>
            </a:r>
            <a:r>
              <a:rPr lang="en-US" sz="1800" dirty="0"/>
              <a:t> </a:t>
            </a:r>
            <a:r>
              <a:rPr lang="en-US" sz="1800" dirty="0" err="1" smtClean="0"/>
              <a:t>mùa</a:t>
            </a:r>
            <a:r>
              <a:rPr lang="en-US" sz="1800" dirty="0" smtClean="0"/>
              <a:t> (</a:t>
            </a:r>
            <a:r>
              <a:rPr lang="en-US" sz="1800" dirty="0" err="1" smtClean="0"/>
              <a:t>đầu</a:t>
            </a:r>
            <a:r>
              <a:rPr lang="en-US" sz="1800" dirty="0" smtClean="0"/>
              <a:t> </a:t>
            </a:r>
            <a:r>
              <a:rPr lang="en-US" sz="1800" dirty="0" err="1" smtClean="0"/>
              <a:t>mùa</a:t>
            </a:r>
            <a:r>
              <a:rPr lang="en-US" sz="1800" dirty="0" smtClean="0"/>
              <a:t> </a:t>
            </a:r>
            <a:r>
              <a:rPr lang="en-US" sz="1800" dirty="0" err="1" smtClean="0"/>
              <a:t>mưa</a:t>
            </a:r>
            <a:r>
              <a:rPr lang="en-US" sz="1800" dirty="0" smtClean="0"/>
              <a:t>), </a:t>
            </a:r>
            <a:r>
              <a:rPr lang="en-US" sz="1800" dirty="0" err="1"/>
              <a:t>đất</a:t>
            </a:r>
            <a:r>
              <a:rPr lang="en-US" sz="1800" dirty="0"/>
              <a:t> </a:t>
            </a:r>
            <a:r>
              <a:rPr lang="en-US" sz="1800" dirty="0" err="1"/>
              <a:t>có</a:t>
            </a:r>
            <a:r>
              <a:rPr lang="en-US" sz="1800" dirty="0"/>
              <a:t> </a:t>
            </a:r>
            <a:r>
              <a:rPr lang="en-US" sz="1800" dirty="0" err="1"/>
              <a:t>độ</a:t>
            </a:r>
            <a:r>
              <a:rPr lang="en-US" sz="1800" dirty="0"/>
              <a:t> </a:t>
            </a:r>
            <a:r>
              <a:rPr lang="en-US" sz="1800" dirty="0" err="1"/>
              <a:t>ẩm</a:t>
            </a:r>
            <a:r>
              <a:rPr lang="en-US" sz="1800" dirty="0"/>
              <a:t> </a:t>
            </a:r>
            <a:r>
              <a:rPr lang="en-US" sz="1800" dirty="0" err="1"/>
              <a:t>cao</a:t>
            </a:r>
            <a:r>
              <a:rPr lang="en-US" sz="1800" dirty="0"/>
              <a:t>. </a:t>
            </a:r>
            <a:r>
              <a:rPr lang="en-US" sz="1800" dirty="0" err="1"/>
              <a:t>Trong</a:t>
            </a:r>
            <a:r>
              <a:rPr lang="en-US" sz="1800" dirty="0"/>
              <a:t> </a:t>
            </a:r>
            <a:r>
              <a:rPr lang="en-US" sz="1800" dirty="0" err="1"/>
              <a:t>các</a:t>
            </a:r>
            <a:r>
              <a:rPr lang="en-US" sz="1800" dirty="0"/>
              <a:t> </a:t>
            </a:r>
            <a:r>
              <a:rPr lang="en-US" sz="1800" dirty="0" err="1"/>
              <a:t>loại</a:t>
            </a:r>
            <a:r>
              <a:rPr lang="en-US" sz="1800" dirty="0"/>
              <a:t> </a:t>
            </a:r>
            <a:r>
              <a:rPr lang="en-US" sz="1800" dirty="0" err="1"/>
              <a:t>đất</a:t>
            </a:r>
            <a:r>
              <a:rPr lang="en-US" sz="1800" dirty="0"/>
              <a:t> </a:t>
            </a:r>
            <a:r>
              <a:rPr lang="en-US" sz="1800" dirty="0" err="1"/>
              <a:t>cát</a:t>
            </a:r>
            <a:r>
              <a:rPr lang="en-US" sz="1800" dirty="0"/>
              <a:t> </a:t>
            </a:r>
            <a:r>
              <a:rPr lang="en-US" sz="1800" dirty="0" err="1"/>
              <a:t>thường</a:t>
            </a:r>
            <a:r>
              <a:rPr lang="en-US" sz="1800" dirty="0"/>
              <a:t> </a:t>
            </a:r>
            <a:r>
              <a:rPr lang="en-US" sz="1800" dirty="0" err="1"/>
              <a:t>tìm</a:t>
            </a:r>
            <a:r>
              <a:rPr lang="en-US" sz="1800" dirty="0"/>
              <a:t> </a:t>
            </a:r>
            <a:r>
              <a:rPr lang="en-US" sz="1800" dirty="0" err="1"/>
              <a:t>thấy</a:t>
            </a:r>
            <a:r>
              <a:rPr lang="en-US" sz="1800" dirty="0"/>
              <a:t> </a:t>
            </a:r>
            <a:r>
              <a:rPr lang="en-US" sz="1800" dirty="0" err="1"/>
              <a:t>khá</a:t>
            </a:r>
            <a:r>
              <a:rPr lang="en-US" sz="1800" dirty="0"/>
              <a:t> </a:t>
            </a:r>
            <a:r>
              <a:rPr lang="en-US" sz="1800" dirty="0" err="1"/>
              <a:t>nhiều</a:t>
            </a:r>
            <a:r>
              <a:rPr lang="en-US" sz="1800" dirty="0"/>
              <a:t> </a:t>
            </a:r>
            <a:r>
              <a:rPr lang="en-US" sz="1800" dirty="0" err="1"/>
              <a:t>Tuyến</a:t>
            </a:r>
            <a:r>
              <a:rPr lang="en-US" sz="1800" dirty="0"/>
              <a:t> </a:t>
            </a:r>
            <a:r>
              <a:rPr lang="en-US" sz="1800" dirty="0" err="1"/>
              <a:t>Trùng</a:t>
            </a:r>
            <a:r>
              <a:rPr lang="en-US" sz="1800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1800" dirty="0" err="1"/>
              <a:t>T</a:t>
            </a:r>
            <a:r>
              <a:rPr lang="en-US" sz="1800" dirty="0" err="1" smtClean="0"/>
              <a:t>rứng</a:t>
            </a:r>
            <a:r>
              <a:rPr lang="en-US" sz="1800" dirty="0" smtClean="0"/>
              <a:t> </a:t>
            </a:r>
            <a:r>
              <a:rPr lang="en-US" sz="1800" dirty="0" err="1"/>
              <a:t>Tuyến</a:t>
            </a:r>
            <a:r>
              <a:rPr lang="en-US" sz="1800" dirty="0"/>
              <a:t> </a:t>
            </a:r>
            <a:r>
              <a:rPr lang="en-US" sz="1800" dirty="0" err="1"/>
              <a:t>Trùng</a:t>
            </a:r>
            <a:r>
              <a:rPr lang="en-US" sz="1800" dirty="0"/>
              <a:t> </a:t>
            </a:r>
            <a:r>
              <a:rPr lang="en-US" sz="1800" dirty="0" err="1"/>
              <a:t>nở</a:t>
            </a:r>
            <a:r>
              <a:rPr lang="en-US" sz="1800" dirty="0"/>
              <a:t> </a:t>
            </a:r>
            <a:r>
              <a:rPr lang="en-US" sz="1800" dirty="0" err="1"/>
              <a:t>nhanh</a:t>
            </a:r>
            <a:r>
              <a:rPr lang="en-US" sz="1800" dirty="0"/>
              <a:t> </a:t>
            </a:r>
            <a:r>
              <a:rPr lang="en-US" sz="1800" dirty="0" err="1"/>
              <a:t>trong</a:t>
            </a:r>
            <a:r>
              <a:rPr lang="en-US" sz="1800" dirty="0"/>
              <a:t> </a:t>
            </a:r>
            <a:r>
              <a:rPr lang="en-US" sz="1800" dirty="0" err="1"/>
              <a:t>điều</a:t>
            </a:r>
            <a:r>
              <a:rPr lang="en-US" sz="1800" dirty="0"/>
              <a:t> </a:t>
            </a:r>
            <a:r>
              <a:rPr lang="en-US" sz="1800" dirty="0" err="1"/>
              <a:t>kiện</a:t>
            </a:r>
            <a:r>
              <a:rPr lang="en-US" sz="1800" dirty="0"/>
              <a:t> </a:t>
            </a:r>
            <a:r>
              <a:rPr lang="en-US" sz="1800" dirty="0" err="1"/>
              <a:t>môi</a:t>
            </a:r>
            <a:r>
              <a:rPr lang="en-US" sz="1800" dirty="0"/>
              <a:t> </a:t>
            </a:r>
            <a:r>
              <a:rPr lang="en-US" sz="1800" dirty="0" err="1"/>
              <a:t>trường</a:t>
            </a:r>
            <a:r>
              <a:rPr lang="en-US" sz="1800" dirty="0"/>
              <a:t> acid. Do </a:t>
            </a:r>
            <a:r>
              <a:rPr lang="en-US" sz="1800" dirty="0" err="1"/>
              <a:t>đó</a:t>
            </a:r>
            <a:r>
              <a:rPr lang="en-US" sz="1800" dirty="0"/>
              <a:t>, </a:t>
            </a:r>
            <a:r>
              <a:rPr lang="en-US" sz="1800" dirty="0" err="1"/>
              <a:t>cần</a:t>
            </a:r>
            <a:r>
              <a:rPr lang="en-US" sz="1800" dirty="0"/>
              <a:t> </a:t>
            </a:r>
            <a:r>
              <a:rPr lang="en-US" sz="1800" dirty="0" err="1"/>
              <a:t>bổ</a:t>
            </a:r>
            <a:r>
              <a:rPr lang="en-US" sz="1800" dirty="0"/>
              <a:t> sung </a:t>
            </a:r>
            <a:r>
              <a:rPr lang="en-US" sz="1800" dirty="0" err="1"/>
              <a:t>duy</a:t>
            </a:r>
            <a:r>
              <a:rPr lang="en-US" sz="1800" dirty="0"/>
              <a:t> </a:t>
            </a:r>
            <a:r>
              <a:rPr lang="en-US" sz="1800" dirty="0" err="1"/>
              <a:t>trì</a:t>
            </a:r>
            <a:r>
              <a:rPr lang="en-US" sz="1800" dirty="0"/>
              <a:t> </a:t>
            </a:r>
            <a:r>
              <a:rPr lang="en-US" sz="1800" dirty="0" err="1"/>
              <a:t>hữu</a:t>
            </a:r>
            <a:r>
              <a:rPr lang="en-US" sz="1800" dirty="0"/>
              <a:t> </a:t>
            </a:r>
            <a:r>
              <a:rPr lang="en-US" sz="1800" dirty="0" err="1"/>
              <a:t>cơ</a:t>
            </a:r>
            <a:r>
              <a:rPr lang="en-US" sz="1800" dirty="0"/>
              <a:t> </a:t>
            </a:r>
            <a:r>
              <a:rPr lang="en-US" sz="1800" dirty="0" err="1"/>
              <a:t>cho</a:t>
            </a:r>
            <a:r>
              <a:rPr lang="en-US" sz="1800" dirty="0"/>
              <a:t> </a:t>
            </a:r>
            <a:r>
              <a:rPr lang="en-US" sz="1800" dirty="0" err="1"/>
              <a:t>đất</a:t>
            </a:r>
            <a:r>
              <a:rPr lang="en-US" sz="1800" dirty="0"/>
              <a:t>, </a:t>
            </a:r>
            <a:r>
              <a:rPr lang="en-US" sz="1800" dirty="0" err="1"/>
              <a:t>ổn</a:t>
            </a:r>
            <a:r>
              <a:rPr lang="en-US" sz="1800" dirty="0"/>
              <a:t> </a:t>
            </a:r>
            <a:r>
              <a:rPr lang="en-US" sz="1800" dirty="0" err="1"/>
              <a:t>định</a:t>
            </a:r>
            <a:r>
              <a:rPr lang="en-US" sz="1800" dirty="0"/>
              <a:t> pH </a:t>
            </a:r>
            <a:r>
              <a:rPr lang="en-US" sz="1800" dirty="0" err="1"/>
              <a:t>đất</a:t>
            </a:r>
            <a:r>
              <a:rPr lang="en-US" sz="1800" dirty="0"/>
              <a:t> </a:t>
            </a:r>
            <a:r>
              <a:rPr lang="en-US" sz="1800" dirty="0" err="1"/>
              <a:t>để</a:t>
            </a:r>
            <a:r>
              <a:rPr lang="en-US" sz="1800" dirty="0"/>
              <a:t> </a:t>
            </a:r>
            <a:r>
              <a:rPr lang="en-US" sz="1800" dirty="0" err="1"/>
              <a:t>hạn</a:t>
            </a:r>
            <a:r>
              <a:rPr lang="en-US" sz="1800" dirty="0"/>
              <a:t> </a:t>
            </a:r>
            <a:r>
              <a:rPr lang="en-US" sz="1800" dirty="0" err="1"/>
              <a:t>chế</a:t>
            </a:r>
            <a:r>
              <a:rPr lang="en-US" sz="1800" dirty="0"/>
              <a:t> </a:t>
            </a:r>
            <a:r>
              <a:rPr lang="en-US" sz="1800" dirty="0" err="1"/>
              <a:t>mật</a:t>
            </a:r>
            <a:r>
              <a:rPr lang="en-US" sz="1800" dirty="0"/>
              <a:t> </a:t>
            </a:r>
            <a:r>
              <a:rPr lang="en-US" sz="1800" dirty="0" err="1"/>
              <a:t>số</a:t>
            </a:r>
            <a:r>
              <a:rPr lang="en-US" sz="1800" dirty="0"/>
              <a:t> </a:t>
            </a:r>
            <a:r>
              <a:rPr lang="en-US" sz="1800" dirty="0" err="1"/>
              <a:t>Tuyến</a:t>
            </a:r>
            <a:r>
              <a:rPr lang="en-US" sz="1800" dirty="0"/>
              <a:t> </a:t>
            </a:r>
            <a:r>
              <a:rPr lang="en-US" sz="1800" dirty="0" err="1"/>
              <a:t>Trùng</a:t>
            </a:r>
            <a:r>
              <a:rPr lang="en-US" sz="1800" dirty="0"/>
              <a:t>. </a:t>
            </a:r>
            <a:endParaRPr lang="en-US" sz="18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sz="1800" dirty="0" err="1" smtClean="0"/>
              <a:t>Vòng</a:t>
            </a:r>
            <a:r>
              <a:rPr lang="en-US" sz="1800" dirty="0" smtClean="0"/>
              <a:t> </a:t>
            </a:r>
            <a:r>
              <a:rPr lang="en-US" sz="1800" dirty="0" err="1"/>
              <a:t>đời</a:t>
            </a:r>
            <a:r>
              <a:rPr lang="en-US" sz="1800" dirty="0"/>
              <a:t> </a:t>
            </a:r>
            <a:r>
              <a:rPr lang="en-US" sz="1800" dirty="0" err="1"/>
              <a:t>thường</a:t>
            </a:r>
            <a:r>
              <a:rPr lang="en-US" sz="1800" dirty="0"/>
              <a:t> </a:t>
            </a:r>
            <a:r>
              <a:rPr lang="en-US" sz="1800" dirty="0" err="1"/>
              <a:t>tiến</a:t>
            </a:r>
            <a:r>
              <a:rPr lang="en-US" sz="1800" dirty="0"/>
              <a:t> </a:t>
            </a:r>
            <a:r>
              <a:rPr lang="en-US" sz="1800" dirty="0" err="1"/>
              <a:t>triển</a:t>
            </a:r>
            <a:r>
              <a:rPr lang="en-US" sz="1800" dirty="0"/>
              <a:t> </a:t>
            </a:r>
            <a:r>
              <a:rPr lang="en-US" sz="1800" dirty="0" err="1"/>
              <a:t>trong</a:t>
            </a:r>
            <a:r>
              <a:rPr lang="en-US" sz="1800" dirty="0"/>
              <a:t> </a:t>
            </a:r>
            <a:r>
              <a:rPr lang="en-US" sz="1800" dirty="0" err="1"/>
              <a:t>nhiệt</a:t>
            </a:r>
            <a:r>
              <a:rPr lang="en-US" sz="1800" dirty="0"/>
              <a:t> </a:t>
            </a:r>
            <a:r>
              <a:rPr lang="en-US" sz="1800" dirty="0" err="1"/>
              <a:t>độ</a:t>
            </a:r>
            <a:r>
              <a:rPr lang="en-US" sz="1800" dirty="0"/>
              <a:t> </a:t>
            </a:r>
            <a:r>
              <a:rPr lang="en-US" sz="1800" dirty="0" err="1"/>
              <a:t>đất</a:t>
            </a:r>
            <a:r>
              <a:rPr lang="en-US" sz="1800" dirty="0"/>
              <a:t> </a:t>
            </a:r>
            <a:r>
              <a:rPr lang="en-US" sz="1800" dirty="0" err="1"/>
              <a:t>từ</a:t>
            </a:r>
            <a:r>
              <a:rPr lang="en-US" sz="1800" dirty="0"/>
              <a:t> 10°C </a:t>
            </a:r>
            <a:r>
              <a:rPr lang="en-US" sz="1800" dirty="0" err="1"/>
              <a:t>đến</a:t>
            </a:r>
            <a:r>
              <a:rPr lang="en-US" sz="1800" dirty="0"/>
              <a:t> 33°C. </a:t>
            </a:r>
            <a:r>
              <a:rPr lang="en-US" sz="1800" dirty="0" err="1" smtClean="0"/>
              <a:t>Tuyến</a:t>
            </a:r>
            <a:r>
              <a:rPr lang="en-US" sz="1800" dirty="0" smtClean="0"/>
              <a:t> </a:t>
            </a:r>
            <a:r>
              <a:rPr lang="en-US" sz="1800" dirty="0" err="1"/>
              <a:t>Trùng</a:t>
            </a:r>
            <a:r>
              <a:rPr lang="en-US" sz="1800" dirty="0"/>
              <a:t> </a:t>
            </a:r>
            <a:r>
              <a:rPr lang="en-US" sz="1800" dirty="0" err="1"/>
              <a:t>và</a:t>
            </a:r>
            <a:r>
              <a:rPr lang="en-US" sz="1800" dirty="0"/>
              <a:t> </a:t>
            </a:r>
            <a:r>
              <a:rPr lang="en-US" sz="1800" dirty="0" err="1"/>
              <a:t>trứng</a:t>
            </a:r>
            <a:r>
              <a:rPr lang="en-US" sz="1800" dirty="0"/>
              <a:t> </a:t>
            </a:r>
            <a:r>
              <a:rPr lang="en-US" sz="1800" dirty="0" err="1"/>
              <a:t>chết</a:t>
            </a:r>
            <a:r>
              <a:rPr lang="en-US" sz="1800" dirty="0"/>
              <a:t> </a:t>
            </a:r>
            <a:r>
              <a:rPr lang="en-US" sz="1800" dirty="0" err="1"/>
              <a:t>khi</a:t>
            </a:r>
            <a:r>
              <a:rPr lang="en-US" sz="1800" dirty="0"/>
              <a:t> </a:t>
            </a:r>
            <a:r>
              <a:rPr lang="en-US" sz="1800" dirty="0" err="1"/>
              <a:t>nhiệt</a:t>
            </a:r>
            <a:r>
              <a:rPr lang="en-US" sz="1800" dirty="0"/>
              <a:t> </a:t>
            </a:r>
            <a:r>
              <a:rPr lang="en-US" sz="1800" dirty="0" err="1"/>
              <a:t>độ</a:t>
            </a:r>
            <a:r>
              <a:rPr lang="en-US" sz="1800" dirty="0"/>
              <a:t> </a:t>
            </a:r>
            <a:r>
              <a:rPr lang="en-US" sz="1800" dirty="0" err="1"/>
              <a:t>vượt</a:t>
            </a:r>
            <a:r>
              <a:rPr lang="en-US" sz="1800" dirty="0"/>
              <a:t> </a:t>
            </a:r>
            <a:r>
              <a:rPr lang="en-US" sz="1800" dirty="0" err="1"/>
              <a:t>quá</a:t>
            </a:r>
            <a:r>
              <a:rPr lang="en-US" sz="1800" dirty="0"/>
              <a:t> 52°C </a:t>
            </a:r>
            <a:r>
              <a:rPr lang="en-US" sz="1800" dirty="0" err="1"/>
              <a:t>trong</a:t>
            </a:r>
            <a:r>
              <a:rPr lang="en-US" sz="1800" dirty="0"/>
              <a:t> 30 </a:t>
            </a:r>
            <a:r>
              <a:rPr lang="en-US" sz="1800" dirty="0" err="1"/>
              <a:t>phút</a:t>
            </a:r>
            <a:r>
              <a:rPr lang="en-US" sz="1800" dirty="0"/>
              <a:t> </a:t>
            </a:r>
            <a:r>
              <a:rPr lang="en-US" sz="1800" dirty="0" err="1"/>
              <a:t>hoặc</a:t>
            </a:r>
            <a:r>
              <a:rPr lang="en-US" sz="1800" dirty="0"/>
              <a:t> 54°C </a:t>
            </a:r>
            <a:r>
              <a:rPr lang="en-US" sz="1800" dirty="0" err="1"/>
              <a:t>trong</a:t>
            </a:r>
            <a:r>
              <a:rPr lang="en-US" sz="1800" dirty="0"/>
              <a:t> 5 </a:t>
            </a:r>
            <a:r>
              <a:rPr lang="en-US" sz="1800" dirty="0" err="1"/>
              <a:t>phút</a:t>
            </a:r>
            <a:r>
              <a:rPr lang="en-US" sz="1800" dirty="0"/>
              <a:t>. </a:t>
            </a:r>
            <a:r>
              <a:rPr lang="en-US" sz="1800" dirty="0" err="1"/>
              <a:t>Vì</a:t>
            </a:r>
            <a:r>
              <a:rPr lang="en-US" sz="1800" dirty="0"/>
              <a:t> </a:t>
            </a:r>
            <a:r>
              <a:rPr lang="en-US" sz="1800" dirty="0" err="1"/>
              <a:t>thế</a:t>
            </a:r>
            <a:r>
              <a:rPr lang="en-US" sz="1800" dirty="0"/>
              <a:t> </a:t>
            </a:r>
            <a:r>
              <a:rPr lang="en-US" sz="1800" dirty="0" err="1"/>
              <a:t>xử</a:t>
            </a:r>
            <a:r>
              <a:rPr lang="en-US" sz="1800" dirty="0"/>
              <a:t> </a:t>
            </a:r>
            <a:r>
              <a:rPr lang="en-US" sz="1800" dirty="0" err="1"/>
              <a:t>lý</a:t>
            </a:r>
            <a:r>
              <a:rPr lang="en-US" sz="1800" dirty="0"/>
              <a:t> </a:t>
            </a:r>
            <a:r>
              <a:rPr lang="en-US" sz="1800" dirty="0" err="1"/>
              <a:t>đất</a:t>
            </a:r>
            <a:r>
              <a:rPr lang="en-US" sz="1800" dirty="0"/>
              <a:t> </a:t>
            </a:r>
            <a:r>
              <a:rPr lang="en-US" sz="1800" dirty="0" err="1"/>
              <a:t>trước</a:t>
            </a:r>
            <a:r>
              <a:rPr lang="en-US" sz="1800" dirty="0"/>
              <a:t> </a:t>
            </a:r>
            <a:r>
              <a:rPr lang="en-US" sz="1800" dirty="0" err="1"/>
              <a:t>khi</a:t>
            </a:r>
            <a:r>
              <a:rPr lang="en-US" sz="1800" dirty="0"/>
              <a:t> </a:t>
            </a:r>
            <a:r>
              <a:rPr lang="en-US" sz="1800" dirty="0" err="1"/>
              <a:t>trồng</a:t>
            </a:r>
            <a:r>
              <a:rPr lang="en-US" sz="1800" dirty="0"/>
              <a:t> </a:t>
            </a:r>
            <a:r>
              <a:rPr lang="en-US" sz="1800" dirty="0" err="1"/>
              <a:t>cũng</a:t>
            </a:r>
            <a:r>
              <a:rPr lang="en-US" sz="1800" dirty="0"/>
              <a:t> </a:t>
            </a:r>
            <a:r>
              <a:rPr lang="en-US" sz="1800" dirty="0" err="1"/>
              <a:t>là</a:t>
            </a:r>
            <a:r>
              <a:rPr lang="en-US" sz="1800" dirty="0"/>
              <a:t> </a:t>
            </a:r>
            <a:r>
              <a:rPr lang="en-US" sz="1800" dirty="0" err="1"/>
              <a:t>một</a:t>
            </a:r>
            <a:r>
              <a:rPr lang="en-US" sz="1800" dirty="0"/>
              <a:t> </a:t>
            </a:r>
            <a:r>
              <a:rPr lang="en-US" sz="1800" dirty="0" err="1"/>
              <a:t>phương</a:t>
            </a:r>
            <a:r>
              <a:rPr lang="en-US" sz="1800" dirty="0"/>
              <a:t> </a:t>
            </a:r>
            <a:r>
              <a:rPr lang="en-US" sz="1800" dirty="0" err="1"/>
              <a:t>pháp</a:t>
            </a:r>
            <a:r>
              <a:rPr lang="en-US" sz="1800" dirty="0"/>
              <a:t> </a:t>
            </a:r>
            <a:r>
              <a:rPr lang="en-US" sz="1800" dirty="0" err="1"/>
              <a:t>tốt</a:t>
            </a:r>
            <a:r>
              <a:rPr lang="en-US" sz="1800" dirty="0"/>
              <a:t> </a:t>
            </a:r>
            <a:r>
              <a:rPr lang="en-US" sz="1800" dirty="0" err="1"/>
              <a:t>làm</a:t>
            </a:r>
            <a:r>
              <a:rPr lang="en-US" sz="1800" dirty="0"/>
              <a:t> </a:t>
            </a:r>
            <a:r>
              <a:rPr lang="en-US" sz="1800" dirty="0" err="1"/>
              <a:t>giảm</a:t>
            </a:r>
            <a:r>
              <a:rPr lang="en-US" sz="1800" dirty="0"/>
              <a:t> </a:t>
            </a:r>
            <a:r>
              <a:rPr lang="en-US" sz="1800" dirty="0" err="1"/>
              <a:t>mật</a:t>
            </a:r>
            <a:r>
              <a:rPr lang="en-US" sz="1800" dirty="0"/>
              <a:t> </a:t>
            </a:r>
            <a:r>
              <a:rPr lang="en-US" sz="1800" dirty="0" err="1"/>
              <a:t>số</a:t>
            </a:r>
            <a:r>
              <a:rPr lang="en-US" sz="1800" dirty="0"/>
              <a:t> </a:t>
            </a:r>
            <a:r>
              <a:rPr lang="en-US" sz="1800" dirty="0" err="1"/>
              <a:t>Tuyến</a:t>
            </a:r>
            <a:r>
              <a:rPr lang="en-US" sz="1800" dirty="0"/>
              <a:t> </a:t>
            </a:r>
            <a:r>
              <a:rPr lang="en-US" sz="1800" dirty="0" err="1"/>
              <a:t>Trùng</a:t>
            </a:r>
            <a:r>
              <a:rPr lang="en-US" sz="1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6989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14"/>
          <p:cNvSpPr txBox="1">
            <a:spLocks noGrp="1"/>
          </p:cNvSpPr>
          <p:nvPr>
            <p:ph type="ctrTitle" idx="4294967295"/>
          </p:nvPr>
        </p:nvSpPr>
        <p:spPr>
          <a:xfrm>
            <a:off x="228600" y="316056"/>
            <a:ext cx="6324600" cy="503094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1.6 </a:t>
            </a: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Khảo</a:t>
            </a: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sát</a:t>
            </a: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mật</a:t>
            </a: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độ</a:t>
            </a: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tuyến</a:t>
            </a:r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trùng</a:t>
            </a:r>
            <a:endParaRPr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28" name="Google Shape;328;p14"/>
          <p:cNvSpPr txBox="1">
            <a:spLocks noGrp="1"/>
          </p:cNvSpPr>
          <p:nvPr>
            <p:ph type="sldNum" idx="12"/>
          </p:nvPr>
        </p:nvSpPr>
        <p:spPr>
          <a:xfrm>
            <a:off x="8729400" y="4734075"/>
            <a:ext cx="414600" cy="409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14</a:t>
            </a:fld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1368137" y="909204"/>
            <a:ext cx="6248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Bảng</a:t>
            </a:r>
            <a:r>
              <a:rPr lang="en-US" b="1" dirty="0"/>
              <a:t> 1. </a:t>
            </a:r>
            <a:r>
              <a:rPr lang="en-US" b="1" dirty="0" err="1"/>
              <a:t>Mật</a:t>
            </a:r>
            <a:r>
              <a:rPr lang="en-US" b="1" dirty="0"/>
              <a:t> </a:t>
            </a:r>
            <a:r>
              <a:rPr lang="en-US" b="1" dirty="0" err="1"/>
              <a:t>số</a:t>
            </a:r>
            <a:r>
              <a:rPr lang="en-US" b="1" dirty="0"/>
              <a:t> </a:t>
            </a:r>
            <a:r>
              <a:rPr lang="en-US" b="1" dirty="0" err="1"/>
              <a:t>tuyến</a:t>
            </a:r>
            <a:r>
              <a:rPr lang="en-US" b="1" dirty="0"/>
              <a:t> </a:t>
            </a:r>
            <a:r>
              <a:rPr lang="en-US" b="1" dirty="0" err="1"/>
              <a:t>trùng</a:t>
            </a:r>
            <a:r>
              <a:rPr lang="en-US" b="1" dirty="0"/>
              <a:t> </a:t>
            </a:r>
            <a:r>
              <a:rPr lang="en-US" b="1" dirty="0" err="1"/>
              <a:t>khảo</a:t>
            </a:r>
            <a:r>
              <a:rPr lang="en-US" b="1" dirty="0"/>
              <a:t> </a:t>
            </a:r>
            <a:r>
              <a:rPr lang="en-US" b="1" dirty="0" err="1"/>
              <a:t>sát</a:t>
            </a:r>
            <a:r>
              <a:rPr lang="en-US" b="1" dirty="0"/>
              <a:t> </a:t>
            </a:r>
            <a:r>
              <a:rPr lang="en-US" b="1" dirty="0" err="1"/>
              <a:t>tại</a:t>
            </a:r>
            <a:r>
              <a:rPr lang="en-US" b="1" dirty="0"/>
              <a:t> </a:t>
            </a:r>
            <a:r>
              <a:rPr lang="en-US" b="1" dirty="0" err="1"/>
              <a:t>một</a:t>
            </a:r>
            <a:r>
              <a:rPr lang="en-US" b="1" dirty="0"/>
              <a:t> </a:t>
            </a:r>
            <a:r>
              <a:rPr lang="en-US" b="1" dirty="0" err="1"/>
              <a:t>số</a:t>
            </a:r>
            <a:r>
              <a:rPr lang="en-US" b="1" dirty="0"/>
              <a:t> </a:t>
            </a:r>
            <a:r>
              <a:rPr lang="en-US" b="1" dirty="0" err="1"/>
              <a:t>khu</a:t>
            </a:r>
            <a:r>
              <a:rPr lang="en-US" b="1" dirty="0"/>
              <a:t> </a:t>
            </a:r>
            <a:r>
              <a:rPr lang="en-US" b="1" dirty="0" err="1"/>
              <a:t>vực</a:t>
            </a:r>
            <a:r>
              <a:rPr lang="en-US" b="1" dirty="0"/>
              <a:t> </a:t>
            </a:r>
            <a:r>
              <a:rPr lang="en-US" b="1" dirty="0" err="1"/>
              <a:t>trồng</a:t>
            </a:r>
            <a:r>
              <a:rPr lang="en-US" b="1" dirty="0"/>
              <a:t>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loại</a:t>
            </a:r>
            <a:r>
              <a:rPr lang="en-US" b="1" dirty="0"/>
              <a:t> </a:t>
            </a:r>
            <a:r>
              <a:rPr lang="en-US" b="1" dirty="0" err="1"/>
              <a:t>cây</a:t>
            </a:r>
            <a:r>
              <a:rPr lang="en-US" b="1" dirty="0"/>
              <a:t> </a:t>
            </a:r>
            <a:r>
              <a:rPr lang="en-US" b="1" dirty="0" err="1"/>
              <a:t>khác</a:t>
            </a:r>
            <a:r>
              <a:rPr lang="en-US" b="1" dirty="0"/>
              <a:t> </a:t>
            </a:r>
            <a:r>
              <a:rPr lang="en-US" b="1" dirty="0" err="1"/>
              <a:t>nhau</a:t>
            </a:r>
            <a:r>
              <a:rPr lang="en-US" b="1" dirty="0"/>
              <a:t> (</a:t>
            </a:r>
            <a:r>
              <a:rPr lang="en-US" b="1" dirty="0" err="1"/>
              <a:t>số</a:t>
            </a:r>
            <a:r>
              <a:rPr lang="en-US" b="1" dirty="0"/>
              <a:t> con/100g </a:t>
            </a:r>
            <a:r>
              <a:rPr lang="en-US" b="1" dirty="0" err="1"/>
              <a:t>đất</a:t>
            </a:r>
            <a:r>
              <a:rPr lang="en-US" b="1" dirty="0"/>
              <a:t>)</a:t>
            </a:r>
            <a:endParaRPr lang="en-US" dirty="0"/>
          </a:p>
        </p:txBody>
      </p:sp>
      <p:pic>
        <p:nvPicPr>
          <p:cNvPr id="10" name="Picture 9" descr="https://phanbondientrang.vn/upload/Bang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504950"/>
            <a:ext cx="5146964" cy="32887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20674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14"/>
          <p:cNvSpPr txBox="1">
            <a:spLocks noGrp="1"/>
          </p:cNvSpPr>
          <p:nvPr>
            <p:ph type="ctrTitle" idx="4294967295"/>
          </p:nvPr>
        </p:nvSpPr>
        <p:spPr>
          <a:xfrm>
            <a:off x="304800" y="1276350"/>
            <a:ext cx="6858000" cy="167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lvl="0" algn="ctr"/>
            <a:r>
              <a:rPr lang="en" sz="60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2. Cách phòng trừ tuyến trùng</a:t>
            </a:r>
            <a:endParaRPr sz="60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28" name="Google Shape;328;p14"/>
          <p:cNvSpPr txBox="1">
            <a:spLocks noGrp="1"/>
          </p:cNvSpPr>
          <p:nvPr>
            <p:ph type="sldNum" idx="12"/>
          </p:nvPr>
        </p:nvSpPr>
        <p:spPr>
          <a:xfrm>
            <a:off x="8729400" y="4734075"/>
            <a:ext cx="414600" cy="409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880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8CCCE53-943D-443F-A3C5-EA61F68AEF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389" y="63552"/>
            <a:ext cx="6311411" cy="707378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chemeClr val="bg1">
                    <a:lumMod val="50000"/>
                  </a:schemeClr>
                </a:solidFill>
                <a:latin typeface="+mj-lt"/>
              </a:rPr>
              <a:t>2.1 </a:t>
            </a:r>
            <a:r>
              <a:rPr lang="en-US" sz="32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Các</a:t>
            </a:r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nhóm</a:t>
            </a:r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nấm</a:t>
            </a:r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đối</a:t>
            </a:r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32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kháng</a:t>
            </a:r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:</a:t>
            </a:r>
            <a:endParaRPr lang="vi-VN" sz="32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F72368F-9EB4-4690-A401-53D2B04396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2505" y="770930"/>
            <a:ext cx="6851846" cy="159052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 smtClean="0">
                <a:latin typeface="+mn-lt"/>
              </a:rPr>
              <a:t>2.1.1</a:t>
            </a:r>
            <a:r>
              <a:rPr lang="vi-VN" dirty="0" smtClean="0">
                <a:latin typeface="+mn-lt"/>
              </a:rPr>
              <a:t> </a:t>
            </a:r>
            <a:r>
              <a:rPr lang="vi-VN" dirty="0">
                <a:latin typeface="+mn-lt"/>
              </a:rPr>
              <a:t>Nhóm Nấm bẫy Tuyến Trùng:</a:t>
            </a:r>
          </a:p>
          <a:p>
            <a:r>
              <a:rPr lang="vi-VN" i="1" dirty="0" err="1">
                <a:latin typeface="+mn-lt"/>
              </a:rPr>
              <a:t>Monacrosporium</a:t>
            </a:r>
            <a:r>
              <a:rPr lang="vi-VN" dirty="0">
                <a:latin typeface="+mn-lt"/>
              </a:rPr>
              <a:t> </a:t>
            </a:r>
            <a:r>
              <a:rPr lang="vi-VN" dirty="0" err="1">
                <a:latin typeface="+mn-lt"/>
              </a:rPr>
              <a:t>hình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thành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mạng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lưới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kết</a:t>
            </a:r>
            <a:r>
              <a:rPr lang="vi-VN" dirty="0">
                <a:latin typeface="+mn-lt"/>
              </a:rPr>
              <a:t> dinh, khi </a:t>
            </a:r>
            <a:r>
              <a:rPr lang="vi-VN" dirty="0" err="1">
                <a:latin typeface="+mn-lt"/>
              </a:rPr>
              <a:t>được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kích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thích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bởi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một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tuyến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trùng</a:t>
            </a:r>
            <a:r>
              <a:rPr lang="vi-VN" dirty="0">
                <a:latin typeface="+mn-lt"/>
              </a:rPr>
              <a:t> đi qua </a:t>
            </a:r>
            <a:r>
              <a:rPr lang="vi-VN" dirty="0" err="1">
                <a:latin typeface="+mn-lt"/>
              </a:rPr>
              <a:t>cấu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trúc</a:t>
            </a:r>
            <a:r>
              <a:rPr lang="vi-VN" dirty="0">
                <a:latin typeface="+mn-lt"/>
              </a:rPr>
              <a:t>, </a:t>
            </a:r>
            <a:r>
              <a:rPr lang="vi-VN" dirty="0" err="1">
                <a:latin typeface="+mn-lt"/>
              </a:rPr>
              <a:t>các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tế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bào</a:t>
            </a:r>
            <a:r>
              <a:rPr lang="vi-VN" dirty="0">
                <a:latin typeface="+mn-lt"/>
              </a:rPr>
              <a:t> sưng lên, </a:t>
            </a:r>
            <a:r>
              <a:rPr lang="vi-VN" dirty="0" err="1">
                <a:latin typeface="+mn-lt"/>
              </a:rPr>
              <a:t>siết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chặt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và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bẫy</a:t>
            </a:r>
            <a:r>
              <a:rPr lang="vi-VN" dirty="0">
                <a:latin typeface="+mn-lt"/>
              </a:rPr>
              <a:t>. </a:t>
            </a:r>
            <a:r>
              <a:rPr lang="vi-VN" dirty="0" err="1">
                <a:latin typeface="+mn-lt"/>
              </a:rPr>
              <a:t>Sợi</a:t>
            </a:r>
            <a:r>
              <a:rPr lang="vi-VN" dirty="0">
                <a:latin typeface="+mn-lt"/>
              </a:rPr>
              <a:t> sau </a:t>
            </a:r>
            <a:r>
              <a:rPr lang="vi-VN" dirty="0" err="1">
                <a:latin typeface="+mn-lt"/>
              </a:rPr>
              <a:t>đó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phát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triển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để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hấp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thụ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chất</a:t>
            </a:r>
            <a:r>
              <a:rPr lang="vi-VN" dirty="0">
                <a:latin typeface="+mn-lt"/>
              </a:rPr>
              <a:t> dinh </a:t>
            </a:r>
            <a:r>
              <a:rPr lang="vi-VN" dirty="0" err="1">
                <a:latin typeface="+mn-lt"/>
              </a:rPr>
              <a:t>dưỡng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từ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tuyến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trùng</a:t>
            </a:r>
            <a:r>
              <a:rPr lang="vi-VN" dirty="0">
                <a:latin typeface="+mn-lt"/>
              </a:rPr>
              <a:t>.</a:t>
            </a:r>
          </a:p>
          <a:p>
            <a:pPr marL="0" indent="0">
              <a:buNone/>
            </a:pPr>
            <a:endParaRPr lang="vi-VN" dirty="0">
              <a:latin typeface="+mn-lt"/>
            </a:endParaRP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xmlns="" id="{16107FFC-C9D4-44D1-85F5-012752FA53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33" r="34415" b="9063"/>
          <a:stretch/>
        </p:blipFill>
        <p:spPr bwMode="auto">
          <a:xfrm>
            <a:off x="4114800" y="2269043"/>
            <a:ext cx="2694647" cy="2183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xmlns="" id="{4B0CBFEA-5A3A-45C3-8E95-D789307D15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68" t="5109" r="1966" b="6555"/>
          <a:stretch/>
        </p:blipFill>
        <p:spPr bwMode="auto">
          <a:xfrm>
            <a:off x="2286000" y="2348526"/>
            <a:ext cx="1729813" cy="2104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57400" y="4755082"/>
            <a:ext cx="51054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 smtClean="0"/>
              <a:t>Hình</a:t>
            </a:r>
            <a:r>
              <a:rPr lang="en-US" i="1" dirty="0" smtClean="0"/>
              <a:t> 11: </a:t>
            </a:r>
            <a:r>
              <a:rPr lang="vi-VN" i="1" dirty="0" smtClean="0"/>
              <a:t>Monacrosporium</a:t>
            </a:r>
            <a:r>
              <a:rPr lang="vi-VN" i="1" dirty="0"/>
              <a:t> </a:t>
            </a:r>
            <a:r>
              <a:rPr lang="vi-VN" dirty="0"/>
              <a:t>bẫy Tuyến Trùng bằng mạng lưới.</a:t>
            </a:r>
            <a:endParaRPr lang="en-US" dirty="0">
              <a:solidFill>
                <a:schemeClr val="dk1"/>
              </a:solidFill>
              <a:latin typeface="+mn-lt"/>
              <a:ea typeface="Montserrat Light"/>
              <a:cs typeface="Montserrat Light"/>
              <a:sym typeface="Montserrat Ligh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44414" y="4516231"/>
            <a:ext cx="261844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http://nemaplex.ucdavis.edu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704255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591FEE3-1F88-4224-A5B4-CFAE494103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438150"/>
            <a:ext cx="6096000" cy="685800"/>
          </a:xfrm>
        </p:spPr>
        <p:txBody>
          <a:bodyPr/>
          <a:lstStyle/>
          <a:p>
            <a:r>
              <a:rPr lang="vi-VN" sz="1600" i="1" dirty="0" err="1">
                <a:latin typeface="+mn-lt"/>
                <a:sym typeface="Arial"/>
              </a:rPr>
              <a:t>Dactylella</a:t>
            </a:r>
            <a:r>
              <a:rPr lang="vi-VN" sz="1600" i="1" dirty="0">
                <a:latin typeface="+mn-lt"/>
                <a:sym typeface="Arial"/>
              </a:rPr>
              <a:t> </a:t>
            </a:r>
            <a:r>
              <a:rPr lang="vi-VN" sz="1600" dirty="0" err="1">
                <a:latin typeface="+mn-lt"/>
                <a:sym typeface="Arial"/>
              </a:rPr>
              <a:t>tạo</a:t>
            </a:r>
            <a:r>
              <a:rPr lang="vi-VN" sz="1600" dirty="0">
                <a:latin typeface="+mn-lt"/>
                <a:sym typeface="Arial"/>
              </a:rPr>
              <a:t> </a:t>
            </a:r>
            <a:r>
              <a:rPr lang="vi-VN" sz="1600" dirty="0" err="1">
                <a:latin typeface="+mn-lt"/>
                <a:sym typeface="Arial"/>
              </a:rPr>
              <a:t>thành</a:t>
            </a:r>
            <a:r>
              <a:rPr lang="vi-VN" sz="1600" dirty="0">
                <a:latin typeface="+mn-lt"/>
                <a:sym typeface="Arial"/>
              </a:rPr>
              <a:t> </a:t>
            </a:r>
            <a:r>
              <a:rPr lang="vi-VN" sz="1600" dirty="0" err="1">
                <a:latin typeface="+mn-lt"/>
                <a:sym typeface="Arial"/>
              </a:rPr>
              <a:t>vòng</a:t>
            </a:r>
            <a:r>
              <a:rPr lang="vi-VN" sz="1600" dirty="0">
                <a:latin typeface="+mn-lt"/>
                <a:sym typeface="Arial"/>
              </a:rPr>
              <a:t> </a:t>
            </a:r>
            <a:r>
              <a:rPr lang="vi-VN" sz="1600" dirty="0" err="1">
                <a:latin typeface="+mn-lt"/>
                <a:sym typeface="Arial"/>
              </a:rPr>
              <a:t>thắt</a:t>
            </a:r>
            <a:r>
              <a:rPr lang="vi-VN" sz="1600" dirty="0">
                <a:latin typeface="+mn-lt"/>
                <a:sym typeface="Arial"/>
              </a:rPr>
              <a:t> </a:t>
            </a:r>
            <a:r>
              <a:rPr lang="vi-VN" sz="1600" dirty="0" err="1">
                <a:latin typeface="+mn-lt"/>
                <a:sym typeface="Arial"/>
              </a:rPr>
              <a:t>Tuyến</a:t>
            </a:r>
            <a:r>
              <a:rPr lang="vi-VN" sz="1600" dirty="0">
                <a:latin typeface="+mn-lt"/>
                <a:sym typeface="Arial"/>
              </a:rPr>
              <a:t> </a:t>
            </a:r>
            <a:r>
              <a:rPr lang="vi-VN" sz="1600" dirty="0" err="1">
                <a:latin typeface="+mn-lt"/>
                <a:sym typeface="Arial"/>
              </a:rPr>
              <a:t>Trùng</a:t>
            </a:r>
            <a:r>
              <a:rPr lang="vi-VN" sz="1600" dirty="0">
                <a:latin typeface="+mn-lt"/>
                <a:sym typeface="Arial"/>
              </a:rPr>
              <a:t>.</a:t>
            </a:r>
          </a:p>
        </p:txBody>
      </p:sp>
      <p:pic>
        <p:nvPicPr>
          <p:cNvPr id="2054" name="Picture 6">
            <a:extLst>
              <a:ext uri="{FF2B5EF4-FFF2-40B4-BE49-F238E27FC236}">
                <a16:creationId xmlns:a16="http://schemas.microsoft.com/office/drawing/2014/main" xmlns="" id="{E5744C6E-7083-4A37-AE72-059AC5877E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8" t="3894" r="390" b="13639"/>
          <a:stretch/>
        </p:blipFill>
        <p:spPr bwMode="auto">
          <a:xfrm>
            <a:off x="1447800" y="966355"/>
            <a:ext cx="5862545" cy="3080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438339" y="4470066"/>
            <a:ext cx="4495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solidFill>
                  <a:schemeClr val="dk1"/>
                </a:solidFill>
                <a:latin typeface="+mn-lt"/>
                <a:ea typeface="Montserrat Light"/>
                <a:cs typeface="Montserrat Light"/>
                <a:sym typeface="Montserrat Light"/>
              </a:rPr>
              <a:t>Hình</a:t>
            </a:r>
            <a:r>
              <a:rPr lang="en-US" dirty="0">
                <a:solidFill>
                  <a:schemeClr val="dk1"/>
                </a:solidFill>
                <a:latin typeface="+mn-lt"/>
                <a:ea typeface="Montserrat Light"/>
                <a:cs typeface="Montserrat Light"/>
                <a:sym typeface="Montserrat Light"/>
              </a:rPr>
              <a:t> </a:t>
            </a:r>
            <a:r>
              <a:rPr lang="en-US" dirty="0" smtClean="0">
                <a:solidFill>
                  <a:schemeClr val="dk1"/>
                </a:solidFill>
                <a:latin typeface="+mn-lt"/>
                <a:ea typeface="Montserrat Light"/>
                <a:cs typeface="Montserrat Light"/>
                <a:sym typeface="Montserrat Light"/>
              </a:rPr>
              <a:t>12 :</a:t>
            </a:r>
            <a:r>
              <a:rPr lang="en-US" dirty="0">
                <a:solidFill>
                  <a:schemeClr val="dk1"/>
                </a:solidFill>
                <a:latin typeface="+mn-lt"/>
                <a:ea typeface="Montserrat Light"/>
                <a:cs typeface="Montserrat Light"/>
                <a:sym typeface="Montserrat Light"/>
              </a:rPr>
              <a:t> </a:t>
            </a:r>
            <a:r>
              <a:rPr lang="en-US" dirty="0" err="1">
                <a:solidFill>
                  <a:schemeClr val="dk1"/>
                </a:solidFill>
                <a:latin typeface="+mn-lt"/>
                <a:ea typeface="Montserrat Light"/>
                <a:cs typeface="Montserrat Light"/>
                <a:sym typeface="Montserrat Light"/>
              </a:rPr>
              <a:t>Datylella</a:t>
            </a:r>
            <a:r>
              <a:rPr lang="en-US" dirty="0">
                <a:solidFill>
                  <a:schemeClr val="dk1"/>
                </a:solidFill>
                <a:latin typeface="+mn-lt"/>
                <a:ea typeface="Montserrat Light"/>
                <a:cs typeface="Montserrat Light"/>
                <a:sym typeface="Montserrat Light"/>
              </a:rPr>
              <a:t> </a:t>
            </a:r>
            <a:r>
              <a:rPr lang="en-US" dirty="0" err="1">
                <a:solidFill>
                  <a:schemeClr val="dk1"/>
                </a:solidFill>
                <a:latin typeface="+mn-lt"/>
                <a:ea typeface="Montserrat Light"/>
                <a:cs typeface="Montserrat Light"/>
                <a:sym typeface="Montserrat Light"/>
              </a:rPr>
              <a:t>tạo</a:t>
            </a:r>
            <a:r>
              <a:rPr lang="en-US" dirty="0">
                <a:solidFill>
                  <a:schemeClr val="dk1"/>
                </a:solidFill>
                <a:latin typeface="+mn-lt"/>
                <a:ea typeface="Montserrat Light"/>
                <a:cs typeface="Montserrat Light"/>
                <a:sym typeface="Montserrat Light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+mn-lt"/>
                <a:ea typeface="Montserrat Light"/>
                <a:cs typeface="Montserrat Light"/>
                <a:sym typeface="Montserrat Light"/>
              </a:rPr>
              <a:t>vòng</a:t>
            </a:r>
            <a:r>
              <a:rPr lang="en-US" dirty="0">
                <a:solidFill>
                  <a:schemeClr val="dk1"/>
                </a:solidFill>
                <a:latin typeface="+mn-lt"/>
                <a:ea typeface="Montserrat Light"/>
                <a:cs typeface="Montserrat Light"/>
                <a:sym typeface="Montserrat Light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+mn-lt"/>
                <a:ea typeface="Montserrat Light"/>
                <a:cs typeface="Montserrat Light"/>
                <a:sym typeface="Montserrat Light"/>
              </a:rPr>
              <a:t>thắt</a:t>
            </a:r>
            <a:r>
              <a:rPr lang="en-US" dirty="0">
                <a:solidFill>
                  <a:schemeClr val="dk1"/>
                </a:solidFill>
                <a:latin typeface="+mn-lt"/>
                <a:ea typeface="Montserrat Light"/>
                <a:cs typeface="Montserrat Light"/>
                <a:sym typeface="Montserrat Light"/>
              </a:rPr>
              <a:t> </a:t>
            </a:r>
            <a:r>
              <a:rPr lang="en-US" dirty="0" err="1">
                <a:solidFill>
                  <a:schemeClr val="dk1"/>
                </a:solidFill>
                <a:latin typeface="+mn-lt"/>
                <a:ea typeface="Montserrat Light"/>
                <a:cs typeface="Montserrat Light"/>
                <a:sym typeface="Montserrat Light"/>
              </a:rPr>
              <a:t>giết</a:t>
            </a:r>
            <a:r>
              <a:rPr lang="en-US" dirty="0">
                <a:solidFill>
                  <a:schemeClr val="dk1"/>
                </a:solidFill>
                <a:latin typeface="+mn-lt"/>
                <a:ea typeface="Montserrat Light"/>
                <a:cs typeface="Montserrat Light"/>
                <a:sym typeface="Montserrat Light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+mn-lt"/>
                <a:ea typeface="Montserrat Light"/>
                <a:cs typeface="Montserrat Light"/>
                <a:sym typeface="Montserrat Light"/>
              </a:rPr>
              <a:t>chết</a:t>
            </a:r>
            <a:r>
              <a:rPr lang="en-US" dirty="0">
                <a:solidFill>
                  <a:schemeClr val="dk1"/>
                </a:solidFill>
                <a:latin typeface="+mn-lt"/>
                <a:ea typeface="Montserrat Light"/>
                <a:cs typeface="Montserrat Light"/>
                <a:sym typeface="Montserrat Light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+mn-lt"/>
                <a:ea typeface="Montserrat Light"/>
                <a:cs typeface="Montserrat Light"/>
                <a:sym typeface="Montserrat Light"/>
              </a:rPr>
              <a:t>Tuyến</a:t>
            </a:r>
            <a:r>
              <a:rPr lang="en-US" dirty="0">
                <a:solidFill>
                  <a:schemeClr val="dk1"/>
                </a:solidFill>
                <a:latin typeface="+mn-lt"/>
                <a:ea typeface="Montserrat Light"/>
                <a:cs typeface="Montserrat Light"/>
                <a:sym typeface="Montserrat Light"/>
              </a:rPr>
              <a:t> </a:t>
            </a:r>
            <a:r>
              <a:rPr lang="en-US" dirty="0" err="1">
                <a:solidFill>
                  <a:schemeClr val="dk1"/>
                </a:solidFill>
                <a:latin typeface="+mn-lt"/>
                <a:ea typeface="Montserrat Light"/>
                <a:cs typeface="Montserrat Light"/>
                <a:sym typeface="Montserrat Light"/>
              </a:rPr>
              <a:t>Trùng</a:t>
            </a:r>
            <a:endParaRPr lang="en-US" dirty="0">
              <a:solidFill>
                <a:schemeClr val="dk1"/>
              </a:solidFill>
              <a:latin typeface="+mn-lt"/>
              <a:ea typeface="Montserrat Light"/>
              <a:cs typeface="Montserrat Light"/>
              <a:sym typeface="Montserrat Ligh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86200" y="4095750"/>
            <a:ext cx="44958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http://www231.pair.com/fzwester/courses/204NEM/BFUNGI.htm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82254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5BCA6-79E0-4389-92F8-2A84A277DDE8}" type="slidenum">
              <a:rPr lang="vi-VN" smtClean="0"/>
              <a:t>18</a:t>
            </a:fld>
            <a:endParaRPr lang="vi-VN"/>
          </a:p>
        </p:txBody>
      </p:sp>
      <p:sp>
        <p:nvSpPr>
          <p:cNvPr id="6" name="TextBox 5"/>
          <p:cNvSpPr txBox="1"/>
          <p:nvPr/>
        </p:nvSpPr>
        <p:spPr>
          <a:xfrm>
            <a:off x="3657600" y="4629150"/>
            <a:ext cx="2209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Hình</a:t>
            </a:r>
            <a:r>
              <a:rPr lang="en-US" dirty="0" smtClean="0"/>
              <a:t> 13: </a:t>
            </a:r>
            <a:r>
              <a:rPr lang="en-US" dirty="0" err="1" smtClean="0"/>
              <a:t>Sợi</a:t>
            </a:r>
            <a:r>
              <a:rPr lang="en-US" dirty="0" smtClean="0"/>
              <a:t> </a:t>
            </a:r>
            <a:r>
              <a:rPr lang="en-US" dirty="0" err="1" smtClean="0"/>
              <a:t>nấm</a:t>
            </a:r>
            <a:r>
              <a:rPr lang="en-US" dirty="0" smtClean="0"/>
              <a:t> </a:t>
            </a:r>
            <a:r>
              <a:rPr lang="en-US" dirty="0" err="1" smtClean="0"/>
              <a:t>bắt</a:t>
            </a:r>
            <a:r>
              <a:rPr lang="en-US" dirty="0" smtClean="0"/>
              <a:t> </a:t>
            </a:r>
            <a:r>
              <a:rPr lang="en-US" dirty="0" err="1" smtClean="0"/>
              <a:t>mồi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590550"/>
            <a:ext cx="7467600" cy="361467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334000" y="4322861"/>
            <a:ext cx="2743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444950"/>
                </a:solidFill>
                <a:latin typeface="Helvetica"/>
              </a:rPr>
              <a:t>microbewiki.kenyon.edu 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7473422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D183A27-0202-405C-8499-2F228A367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361950"/>
            <a:ext cx="4361864" cy="344091"/>
          </a:xfrm>
        </p:spPr>
        <p:txBody>
          <a:bodyPr>
            <a:normAutofit/>
          </a:bodyPr>
          <a:lstStyle/>
          <a:p>
            <a:r>
              <a:rPr lang="en-US" sz="1700" b="0" dirty="0" smtClean="0">
                <a:latin typeface="+mn-lt"/>
                <a:ea typeface="Montserrat Light"/>
                <a:cs typeface="Montserrat Light"/>
                <a:sym typeface="Montserrat Light"/>
              </a:rPr>
              <a:t>2.1.2</a:t>
            </a:r>
            <a:r>
              <a:rPr lang="vi-VN" sz="1700" b="0" dirty="0" smtClean="0">
                <a:latin typeface="+mn-lt"/>
                <a:ea typeface="Montserrat Light"/>
                <a:cs typeface="Montserrat Light"/>
                <a:sym typeface="Montserrat Light"/>
              </a:rPr>
              <a:t> </a:t>
            </a:r>
            <a:r>
              <a:rPr lang="vi-VN" sz="1700" b="0" dirty="0">
                <a:latin typeface="+mn-lt"/>
                <a:ea typeface="Montserrat Light"/>
                <a:cs typeface="Montserrat Light"/>
                <a:sym typeface="Montserrat Light"/>
              </a:rPr>
              <a:t>Nấm ký sinh Tuyến Trùng: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43DDA88-8B46-4284-9487-B972AD44F9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819150"/>
            <a:ext cx="7632602" cy="1225336"/>
          </a:xfrm>
        </p:spPr>
        <p:txBody>
          <a:bodyPr>
            <a:normAutofit fontScale="85000" lnSpcReduction="10000"/>
          </a:bodyPr>
          <a:lstStyle/>
          <a:p>
            <a:r>
              <a:rPr lang="vi-VN" b="1" i="1" dirty="0" err="1">
                <a:latin typeface="+mn-lt"/>
              </a:rPr>
              <a:t>Harposporium</a:t>
            </a:r>
            <a:r>
              <a:rPr lang="vi-VN" b="1" dirty="0">
                <a:latin typeface="+mn-lt"/>
              </a:rPr>
              <a:t>:</a:t>
            </a:r>
            <a:r>
              <a:rPr lang="vi-VN" dirty="0">
                <a:latin typeface="+mn-lt"/>
              </a:rPr>
              <a:t> </a:t>
            </a:r>
            <a:r>
              <a:rPr lang="vi-VN" dirty="0" err="1">
                <a:latin typeface="+mn-lt"/>
              </a:rPr>
              <a:t>Tuyến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Trùng</a:t>
            </a:r>
            <a:r>
              <a:rPr lang="vi-VN" dirty="0">
                <a:latin typeface="+mn-lt"/>
              </a:rPr>
              <a:t> trong </a:t>
            </a:r>
            <a:r>
              <a:rPr lang="vi-VN" dirty="0" err="1">
                <a:latin typeface="+mn-lt"/>
              </a:rPr>
              <a:t>quá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trình</a:t>
            </a:r>
            <a:r>
              <a:rPr lang="vi-VN" dirty="0">
                <a:latin typeface="+mn-lt"/>
              </a:rPr>
              <a:t> ăn </a:t>
            </a:r>
            <a:r>
              <a:rPr lang="vi-VN" dirty="0" err="1">
                <a:latin typeface="+mn-lt"/>
              </a:rPr>
              <a:t>đã</a:t>
            </a:r>
            <a:r>
              <a:rPr lang="vi-VN" dirty="0">
                <a:latin typeface="+mn-lt"/>
              </a:rPr>
              <a:t> ăn </a:t>
            </a:r>
            <a:r>
              <a:rPr lang="vi-VN" dirty="0" err="1">
                <a:latin typeface="+mn-lt"/>
              </a:rPr>
              <a:t>phải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bào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tử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nấm</a:t>
            </a:r>
            <a:r>
              <a:rPr lang="vi-VN" dirty="0">
                <a:latin typeface="+mn-lt"/>
              </a:rPr>
              <a:t> </a:t>
            </a:r>
            <a:r>
              <a:rPr lang="vi-VN" i="1" dirty="0" err="1">
                <a:latin typeface="+mn-lt"/>
              </a:rPr>
              <a:t>Harposporium</a:t>
            </a:r>
            <a:r>
              <a:rPr lang="vi-VN" dirty="0">
                <a:latin typeface="+mn-lt"/>
              </a:rPr>
              <a:t>. </a:t>
            </a:r>
            <a:r>
              <a:rPr lang="vi-VN" dirty="0" err="1">
                <a:latin typeface="+mn-lt"/>
              </a:rPr>
              <a:t>Bào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tử</a:t>
            </a:r>
            <a:r>
              <a:rPr lang="vi-VN" dirty="0">
                <a:latin typeface="+mn-lt"/>
              </a:rPr>
              <a:t> bên trong cơ </a:t>
            </a:r>
            <a:r>
              <a:rPr lang="vi-VN" dirty="0" err="1">
                <a:latin typeface="+mn-lt"/>
              </a:rPr>
              <a:t>thể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Tuyến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Trùng</a:t>
            </a:r>
            <a:r>
              <a:rPr lang="vi-VN" dirty="0">
                <a:latin typeface="+mn-lt"/>
              </a:rPr>
              <a:t> sau </a:t>
            </a:r>
            <a:r>
              <a:rPr lang="vi-VN" dirty="0" err="1">
                <a:latin typeface="+mn-lt"/>
              </a:rPr>
              <a:t>đó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nảy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mầm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và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phát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triển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thành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hệ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khuẩn</a:t>
            </a:r>
            <a:r>
              <a:rPr lang="vi-VN" dirty="0">
                <a:latin typeface="+mn-lt"/>
              </a:rPr>
              <a:t> ty </a:t>
            </a:r>
            <a:r>
              <a:rPr lang="vi-VN" dirty="0" err="1">
                <a:latin typeface="+mn-lt"/>
              </a:rPr>
              <a:t>đầy</a:t>
            </a:r>
            <a:r>
              <a:rPr lang="vi-VN" dirty="0">
                <a:latin typeface="+mn-lt"/>
              </a:rPr>
              <a:t> bên trong, </a:t>
            </a:r>
            <a:r>
              <a:rPr lang="vi-VN" dirty="0" err="1">
                <a:latin typeface="+mn-lt"/>
              </a:rPr>
              <a:t>phá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vỡ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lớp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biểu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bì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của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Tuyến</a:t>
            </a:r>
            <a:r>
              <a:rPr lang="vi-VN" dirty="0">
                <a:latin typeface="+mn-lt"/>
              </a:rPr>
              <a:t> </a:t>
            </a:r>
            <a:r>
              <a:rPr lang="vi-VN" dirty="0" err="1">
                <a:latin typeface="+mn-lt"/>
              </a:rPr>
              <a:t>Trùng</a:t>
            </a:r>
            <a:r>
              <a:rPr lang="vi-VN" dirty="0">
                <a:latin typeface="+mn-lt"/>
              </a:rPr>
              <a:t>.</a:t>
            </a:r>
          </a:p>
          <a:p>
            <a:endParaRPr lang="vi-VN" dirty="0">
              <a:latin typeface="+mn-lt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xmlns="" id="{3D126D6A-8D29-46F8-A056-12AEED8DBE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5" t="10129" r="973" b="12139"/>
          <a:stretch/>
        </p:blipFill>
        <p:spPr bwMode="auto">
          <a:xfrm>
            <a:off x="1981200" y="1885950"/>
            <a:ext cx="5554393" cy="2540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24000" y="4781550"/>
            <a:ext cx="6248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Hình</a:t>
            </a:r>
            <a:r>
              <a:rPr lang="en-US" dirty="0" smtClean="0"/>
              <a:t> </a:t>
            </a:r>
            <a:r>
              <a:rPr lang="en-US" dirty="0" smtClean="0"/>
              <a:t>14: </a:t>
            </a:r>
            <a:r>
              <a:rPr lang="en-US" i="1" dirty="0" err="1"/>
              <a:t>A</a:t>
            </a:r>
            <a:r>
              <a:rPr lang="en-US" i="1" dirty="0" err="1" smtClean="0"/>
              <a:t>rposporium</a:t>
            </a:r>
            <a:r>
              <a:rPr lang="en-US" i="1" dirty="0"/>
              <a:t> 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bên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Tuyến</a:t>
            </a:r>
            <a:r>
              <a:rPr lang="en-US" dirty="0"/>
              <a:t> </a:t>
            </a:r>
            <a:r>
              <a:rPr lang="en-US" dirty="0" err="1"/>
              <a:t>Trùng</a:t>
            </a:r>
            <a:endParaRPr lang="en-US" dirty="0"/>
          </a:p>
          <a:p>
            <a:r>
              <a:rPr lang="en-US" dirty="0"/>
              <a:t> 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638800" y="440055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hlinkClick r:id="rId3"/>
              </a:rPr>
              <a:t>http://webside.nbm-mnb.ca</a:t>
            </a:r>
            <a:endParaRPr lang="en-US" sz="1200" dirty="0" smtClean="0"/>
          </a:p>
          <a:p>
            <a:r>
              <a:rPr lang="en-US" sz="1200" dirty="0" smtClean="0"/>
              <a:t>Fungal Parasites Of Animals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44822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D660787-6445-47CC-95AA-647CBE1EA7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09550"/>
            <a:ext cx="4019549" cy="306266"/>
          </a:xfrm>
        </p:spPr>
        <p:txBody>
          <a:bodyPr>
            <a:normAutofit/>
          </a:bodyPr>
          <a:lstStyle/>
          <a:p>
            <a:r>
              <a:rPr lang="en-US" sz="1700" b="0" dirty="0">
                <a:latin typeface="+mn-lt"/>
                <a:ea typeface="Montserrat Light"/>
                <a:cs typeface="Montserrat Light"/>
              </a:rPr>
              <a:t>2.1.3</a:t>
            </a:r>
            <a:r>
              <a:rPr lang="vi-VN" sz="1700" b="0" dirty="0">
                <a:latin typeface="+mn-lt"/>
                <a:ea typeface="Montserrat Light"/>
                <a:cs typeface="Montserrat Light"/>
              </a:rPr>
              <a:t> Nấm ký sinh lên trứng Tuyến Trùng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1CF0429-AD92-4F06-919F-E1F62EC131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742950"/>
            <a:ext cx="3599297" cy="3597812"/>
          </a:xfrm>
        </p:spPr>
        <p:txBody>
          <a:bodyPr>
            <a:normAutofit/>
          </a:bodyPr>
          <a:lstStyle/>
          <a:p>
            <a:r>
              <a:rPr lang="vi-VN" dirty="0">
                <a:latin typeface="+mj-lt"/>
              </a:rPr>
              <a:t> </a:t>
            </a:r>
            <a:r>
              <a:rPr lang="vi-VN" sz="1700" i="1" dirty="0" err="1">
                <a:latin typeface="+mn-lt"/>
              </a:rPr>
              <a:t>Paecilomyces</a:t>
            </a:r>
            <a:r>
              <a:rPr lang="vi-VN" sz="1700" i="1" dirty="0">
                <a:latin typeface="+mn-lt"/>
              </a:rPr>
              <a:t> </a:t>
            </a:r>
            <a:r>
              <a:rPr lang="vi-VN" sz="1700" i="1" dirty="0" err="1">
                <a:latin typeface="+mn-lt"/>
              </a:rPr>
              <a:t>lilacinus</a:t>
            </a:r>
            <a:r>
              <a:rPr lang="vi-VN" sz="1700" i="1" dirty="0">
                <a:latin typeface="+mn-lt"/>
              </a:rPr>
              <a:t> </a:t>
            </a:r>
            <a:r>
              <a:rPr lang="vi-VN" sz="1700" dirty="0" err="1">
                <a:latin typeface="+mn-lt"/>
              </a:rPr>
              <a:t>là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một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loại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nấm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có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thể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ký</a:t>
            </a:r>
            <a:r>
              <a:rPr lang="vi-VN" sz="1700" dirty="0">
                <a:latin typeface="+mn-lt"/>
              </a:rPr>
              <a:t> sinh lên </a:t>
            </a:r>
            <a:r>
              <a:rPr lang="vi-VN" sz="1700" dirty="0" err="1">
                <a:latin typeface="+mn-lt"/>
              </a:rPr>
              <a:t>trứng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Tuyến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Trùng</a:t>
            </a:r>
            <a:r>
              <a:rPr lang="vi-VN" sz="1700" dirty="0">
                <a:latin typeface="+mn-lt"/>
              </a:rPr>
              <a:t>. Khi </a:t>
            </a:r>
            <a:r>
              <a:rPr lang="vi-VN" sz="1700" dirty="0" err="1">
                <a:latin typeface="+mn-lt"/>
              </a:rPr>
              <a:t>bào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tử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nấm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này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tiếp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xúc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với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Tuyến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Trùng</a:t>
            </a:r>
            <a:r>
              <a:rPr lang="vi-VN" sz="1700" dirty="0">
                <a:latin typeface="+mn-lt"/>
              </a:rPr>
              <a:t>, </a:t>
            </a:r>
            <a:r>
              <a:rPr lang="vi-VN" sz="1700" dirty="0" err="1">
                <a:latin typeface="+mn-lt"/>
              </a:rPr>
              <a:t>các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bào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tử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nảy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mầm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và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các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sợi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nấm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trực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tiếp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ký</a:t>
            </a:r>
            <a:r>
              <a:rPr lang="vi-VN" sz="1700" dirty="0">
                <a:latin typeface="+mn-lt"/>
              </a:rPr>
              <a:t> sinh </a:t>
            </a:r>
            <a:r>
              <a:rPr lang="vi-VN" sz="1700" dirty="0" err="1">
                <a:latin typeface="+mn-lt"/>
              </a:rPr>
              <a:t>trứng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Tuyến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Trùng</a:t>
            </a:r>
            <a:r>
              <a:rPr lang="vi-VN" sz="1700" dirty="0">
                <a:latin typeface="+mn-lt"/>
              </a:rPr>
              <a:t>, </a:t>
            </a:r>
            <a:r>
              <a:rPr lang="vi-VN" sz="1700" dirty="0" err="1">
                <a:latin typeface="+mn-lt"/>
              </a:rPr>
              <a:t>các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ấu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trùng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và</a:t>
            </a:r>
            <a:r>
              <a:rPr lang="vi-VN" sz="1700" dirty="0">
                <a:latin typeface="+mn-lt"/>
              </a:rPr>
              <a:t> con </a:t>
            </a:r>
            <a:r>
              <a:rPr lang="vi-VN" sz="1700" dirty="0" err="1">
                <a:latin typeface="+mn-lt"/>
              </a:rPr>
              <a:t>trưởng</a:t>
            </a:r>
            <a:r>
              <a:rPr lang="vi-VN" sz="1700" dirty="0">
                <a:latin typeface="+mn-lt"/>
              </a:rPr>
              <a:t> </a:t>
            </a:r>
            <a:r>
              <a:rPr lang="vi-VN" sz="1700" dirty="0" err="1">
                <a:latin typeface="+mn-lt"/>
              </a:rPr>
              <a:t>thành</a:t>
            </a:r>
            <a:r>
              <a:rPr lang="vi-VN" sz="1700" dirty="0">
                <a:latin typeface="+mn-lt"/>
              </a:rPr>
              <a:t>.</a:t>
            </a:r>
          </a:p>
          <a:p>
            <a:endParaRPr lang="vi-VN" sz="1700" dirty="0">
              <a:latin typeface="+mn-lt"/>
            </a:endParaRP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xmlns="" id="{3F7E0649-F23D-4252-9096-E8D9504B15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98" b="7320"/>
          <a:stretch/>
        </p:blipFill>
        <p:spPr bwMode="auto">
          <a:xfrm>
            <a:off x="4419600" y="742950"/>
            <a:ext cx="4511929" cy="2748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09655" y="3900875"/>
            <a:ext cx="251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smtClean="0"/>
              <a:t>15: </a:t>
            </a:r>
            <a:r>
              <a:rPr lang="en-US" dirty="0" err="1"/>
              <a:t>Bào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nấm</a:t>
            </a:r>
            <a:r>
              <a:rPr lang="en-US" dirty="0"/>
              <a:t> </a:t>
            </a:r>
            <a:r>
              <a:rPr lang="en-US" dirty="0" err="1"/>
              <a:t>Pacilomyces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024255" y="3793153"/>
            <a:ext cx="192112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smtClean="0"/>
              <a:t>16: </a:t>
            </a:r>
            <a:r>
              <a:rPr lang="en-US" dirty="0" err="1"/>
              <a:t>Pacilomyces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nấm</a:t>
            </a:r>
            <a:r>
              <a:rPr lang="en-US" dirty="0"/>
              <a:t> </a:t>
            </a:r>
            <a:r>
              <a:rPr lang="en-US" dirty="0" err="1"/>
              <a:t>tuyến</a:t>
            </a:r>
            <a:r>
              <a:rPr lang="en-US" dirty="0"/>
              <a:t> </a:t>
            </a:r>
            <a:r>
              <a:rPr lang="en-US" dirty="0" err="1"/>
              <a:t>trùng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400800" y="3531543"/>
            <a:ext cx="261844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/>
              <a:t>http://nemaplex.ucdavis.edu</a:t>
            </a:r>
          </a:p>
        </p:txBody>
      </p:sp>
    </p:spTree>
    <p:extLst>
      <p:ext uri="{BB962C8B-B14F-4D97-AF65-F5344CB8AC3E}">
        <p14:creationId xmlns:p14="http://schemas.microsoft.com/office/powerpoint/2010/main" val="4250353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2F089CF-873E-4152-A60C-3A9EAD316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6615" y="137161"/>
            <a:ext cx="7820231" cy="1076178"/>
          </a:xfrm>
        </p:spPr>
        <p:txBody>
          <a:bodyPr vert="horz" lIns="68580" tIns="34290" rIns="68580" bIns="34290" rtlCol="0" anchor="b">
            <a:noAutofit/>
          </a:bodyPr>
          <a:lstStyle/>
          <a:p>
            <a:r>
              <a:rPr lang="en-US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Chế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phẩm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sinh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học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chứa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các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nấm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đối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kháng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:</a:t>
            </a:r>
            <a:br>
              <a:rPr lang="en-US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</a:br>
            <a:endParaRPr lang="en-US" sz="24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33F4E19-10E4-4FF7-BB11-84EE2299B9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4124" y="1014709"/>
            <a:ext cx="4196476" cy="3546497"/>
          </a:xfrm>
        </p:spPr>
        <p:txBody>
          <a:bodyPr vert="horz" lIns="68580" tIns="34290" rIns="68580" bIns="34290" rtlCol="0">
            <a:normAutofit/>
          </a:bodyPr>
          <a:lstStyle/>
          <a:p>
            <a:pPr marL="0" indent="0">
              <a:buNone/>
            </a:pPr>
            <a:r>
              <a:rPr lang="en-US" sz="2400" dirty="0" err="1">
                <a:latin typeface="+mn-lt"/>
              </a:rPr>
              <a:t>Chế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phẩm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Điền</a:t>
            </a:r>
            <a:r>
              <a:rPr lang="en-US" sz="2400" dirty="0">
                <a:latin typeface="+mn-lt"/>
              </a:rPr>
              <a:t> Trang </a:t>
            </a:r>
            <a:r>
              <a:rPr lang="en-US" sz="2400" dirty="0" err="1">
                <a:latin typeface="+mn-lt"/>
              </a:rPr>
              <a:t>Nema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của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công</a:t>
            </a:r>
            <a:r>
              <a:rPr lang="en-US" sz="2400" dirty="0">
                <a:latin typeface="+mn-lt"/>
              </a:rPr>
              <a:t> ty TNHH </a:t>
            </a:r>
            <a:r>
              <a:rPr lang="en-US" sz="2400" dirty="0" err="1">
                <a:latin typeface="+mn-lt"/>
              </a:rPr>
              <a:t>Điền</a:t>
            </a:r>
            <a:r>
              <a:rPr lang="en-US" sz="2400" dirty="0">
                <a:latin typeface="+mn-lt"/>
              </a:rPr>
              <a:t> Trang </a:t>
            </a:r>
            <a:r>
              <a:rPr lang="en-US" sz="2400" dirty="0" err="1">
                <a:latin typeface="+mn-lt"/>
              </a:rPr>
              <a:t>kiểm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soát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tuyến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trùng</a:t>
            </a:r>
            <a:r>
              <a:rPr lang="en-US" sz="2400" dirty="0">
                <a:latin typeface="+mn-lt"/>
              </a:rPr>
              <a:t>.</a:t>
            </a:r>
          </a:p>
        </p:txBody>
      </p:sp>
      <p:pic>
        <p:nvPicPr>
          <p:cNvPr id="1026" name="Picture 2" descr="Kết quả hình ảnh cho điền trang nema&quot;">
            <a:extLst>
              <a:ext uri="{FF2B5EF4-FFF2-40B4-BE49-F238E27FC236}">
                <a16:creationId xmlns:a16="http://schemas.microsoft.com/office/drawing/2014/main" xmlns="" id="{49BE2898-BD84-41AE-B521-56CB078E5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86400" y="971550"/>
            <a:ext cx="2743201" cy="3597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638800" y="4629150"/>
            <a:ext cx="2438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Hình</a:t>
            </a:r>
            <a:r>
              <a:rPr lang="en-US" dirty="0" smtClean="0"/>
              <a:t> 17: </a:t>
            </a:r>
            <a:r>
              <a:rPr lang="en-US" dirty="0" err="1" smtClean="0"/>
              <a:t>Chế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 </a:t>
            </a:r>
            <a:r>
              <a:rPr lang="en-US" dirty="0" err="1" smtClean="0"/>
              <a:t>sinh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3432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C2757DE-D617-407B-BE34-C4F6385335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361950"/>
            <a:ext cx="7010400" cy="460772"/>
          </a:xfrm>
        </p:spPr>
        <p:txBody>
          <a:bodyPr>
            <a:normAutofit/>
          </a:bodyPr>
          <a:lstStyle/>
          <a:p>
            <a:r>
              <a:rPr lang="en-US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Thành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phần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nấm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đối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kháng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có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trong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chế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phẩm</a:t>
            </a:r>
            <a:endParaRPr lang="vi-VN" sz="24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pic>
        <p:nvPicPr>
          <p:cNvPr id="6146" name="Picture 2" descr="Kết quả hình ảnh cho Trichoderma sp.&quot;">
            <a:extLst>
              <a:ext uri="{FF2B5EF4-FFF2-40B4-BE49-F238E27FC236}">
                <a16:creationId xmlns:a16="http://schemas.microsoft.com/office/drawing/2014/main" xmlns="" id="{CC3E707A-596E-4829-A412-EBB84B45A46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352550"/>
            <a:ext cx="3130314" cy="31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Kết quả hình ảnh cho Paecilomyces spp.&quot;">
            <a:extLst>
              <a:ext uri="{FF2B5EF4-FFF2-40B4-BE49-F238E27FC236}">
                <a16:creationId xmlns:a16="http://schemas.microsoft.com/office/drawing/2014/main" xmlns="" id="{EA0B80C4-3354-4103-A633-30E1574CEE4B}"/>
              </a:ext>
            </a:extLst>
          </p:cNvPr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4509" y="1276350"/>
            <a:ext cx="3124200" cy="3187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14400" y="4629150"/>
            <a:ext cx="2362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Hình</a:t>
            </a:r>
            <a:r>
              <a:rPr lang="en-US" dirty="0" smtClean="0"/>
              <a:t> 18: </a:t>
            </a:r>
            <a:r>
              <a:rPr lang="en-US" dirty="0" err="1" smtClean="0"/>
              <a:t>Trichoderma</a:t>
            </a:r>
            <a:r>
              <a:rPr lang="en-US" dirty="0" smtClean="0"/>
              <a:t> sp.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285509" y="4629150"/>
            <a:ext cx="2743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Hình</a:t>
            </a:r>
            <a:r>
              <a:rPr lang="en-US" dirty="0" smtClean="0"/>
              <a:t> 19: </a:t>
            </a:r>
            <a:r>
              <a:rPr lang="en-US" dirty="0" err="1" smtClean="0"/>
              <a:t>Paecilomyces</a:t>
            </a:r>
            <a:r>
              <a:rPr lang="en-US" dirty="0" smtClean="0"/>
              <a:t> sp.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8286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E820589-89C9-4103-8A4C-ED5C2366D2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38150"/>
            <a:ext cx="2495550" cy="367973"/>
          </a:xfrm>
        </p:spPr>
        <p:txBody>
          <a:bodyPr/>
          <a:lstStyle/>
          <a:p>
            <a:r>
              <a:rPr lang="en-US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Cơ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chế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tác</a:t>
            </a:r>
            <a:r>
              <a:rPr lang="en-US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en-US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động</a:t>
            </a:r>
            <a:endParaRPr lang="vi-VN" sz="24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7D9D868-93CC-40EA-AE49-AFF764A9CC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4996" y="1034723"/>
            <a:ext cx="4538003" cy="3509600"/>
          </a:xfrm>
        </p:spPr>
        <p:txBody>
          <a:bodyPr>
            <a:normAutofit/>
          </a:bodyPr>
          <a:lstStyle/>
          <a:p>
            <a:r>
              <a:rPr lang="vi-VN" sz="1800" i="1" dirty="0" err="1">
                <a:latin typeface="+mn-lt"/>
              </a:rPr>
              <a:t>Trichoderma</a:t>
            </a:r>
            <a:r>
              <a:rPr lang="vi-VN" sz="1800" i="1" dirty="0">
                <a:latin typeface="+mn-lt"/>
              </a:rPr>
              <a:t> </a:t>
            </a:r>
            <a:r>
              <a:rPr lang="vi-VN" sz="1800" i="1" dirty="0" err="1">
                <a:latin typeface="+mn-lt"/>
              </a:rPr>
              <a:t>sp</a:t>
            </a:r>
            <a:r>
              <a:rPr lang="vi-VN" sz="1800" i="1" dirty="0">
                <a:latin typeface="+mn-lt"/>
              </a:rPr>
              <a:t>. </a:t>
            </a:r>
            <a:r>
              <a:rPr lang="vi-VN" sz="1800" dirty="0" err="1">
                <a:latin typeface="+mn-lt"/>
              </a:rPr>
              <a:t>làm</a:t>
            </a:r>
            <a:r>
              <a:rPr lang="vi-VN" sz="1800" dirty="0">
                <a:latin typeface="+mn-lt"/>
              </a:rPr>
              <a:t> gia tăng </a:t>
            </a:r>
            <a:r>
              <a:rPr lang="vi-VN" sz="1800" dirty="0" err="1">
                <a:latin typeface="+mn-lt"/>
              </a:rPr>
              <a:t>hoạt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tính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của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chitinase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ngoại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bào</a:t>
            </a:r>
            <a:r>
              <a:rPr lang="vi-VN" sz="1800" dirty="0">
                <a:latin typeface="+mn-lt"/>
              </a:rPr>
              <a:t>. </a:t>
            </a:r>
            <a:r>
              <a:rPr lang="vi-VN" sz="1800" dirty="0" err="1">
                <a:latin typeface="+mn-lt"/>
              </a:rPr>
              <a:t>Hệ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sợi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nấm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của</a:t>
            </a:r>
            <a:r>
              <a:rPr lang="vi-VN" sz="1800" dirty="0">
                <a:latin typeface="+mn-lt"/>
              </a:rPr>
              <a:t> </a:t>
            </a:r>
            <a:r>
              <a:rPr lang="vi-VN" sz="1800" i="1" dirty="0" err="1">
                <a:latin typeface="+mn-lt"/>
              </a:rPr>
              <a:t>Trichoderma</a:t>
            </a:r>
            <a:r>
              <a:rPr lang="vi-VN" sz="1800" dirty="0">
                <a:latin typeface="+mn-lt"/>
              </a:rPr>
              <a:t> phân </a:t>
            </a:r>
            <a:r>
              <a:rPr lang="vi-VN" sz="1800" dirty="0" err="1">
                <a:latin typeface="+mn-lt"/>
              </a:rPr>
              <a:t>giải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lớp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chitin</a:t>
            </a:r>
            <a:r>
              <a:rPr lang="vi-VN" sz="1800" dirty="0">
                <a:latin typeface="+mn-lt"/>
              </a:rPr>
              <a:t> thông qua </a:t>
            </a:r>
            <a:r>
              <a:rPr lang="vi-VN" sz="1800" dirty="0" err="1">
                <a:latin typeface="+mn-lt"/>
              </a:rPr>
              <a:t>hoạt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động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của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enzyme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và</a:t>
            </a:r>
            <a:r>
              <a:rPr lang="vi-VN" sz="1800" dirty="0">
                <a:latin typeface="+mn-lt"/>
              </a:rPr>
              <a:t> xâm </a:t>
            </a:r>
            <a:r>
              <a:rPr lang="vi-VN" sz="1800" dirty="0" err="1">
                <a:latin typeface="+mn-lt"/>
              </a:rPr>
              <a:t>nhập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vào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trứng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và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lớp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biểu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bì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của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ấu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trùng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tuyến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trùng</a:t>
            </a:r>
            <a:r>
              <a:rPr lang="vi-VN" sz="1800" dirty="0">
                <a:latin typeface="+mn-lt"/>
              </a:rPr>
              <a:t>.</a:t>
            </a:r>
            <a:r>
              <a:rPr lang="vi-VN" dirty="0">
                <a:latin typeface="+mj-lt"/>
              </a:rPr>
              <a:t> 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xmlns="" id="{687547F3-59FD-4EB6-A7B5-B1814EC9F3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9" r="50000"/>
          <a:stretch/>
        </p:blipFill>
        <p:spPr bwMode="auto">
          <a:xfrm>
            <a:off x="5190979" y="773504"/>
            <a:ext cx="3191021" cy="348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105400" y="4476750"/>
            <a:ext cx="34958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Hình</a:t>
            </a:r>
            <a:r>
              <a:rPr lang="en-US" dirty="0" smtClean="0"/>
              <a:t> 20: </a:t>
            </a:r>
            <a:r>
              <a:rPr lang="en-US" dirty="0" err="1" smtClean="0"/>
              <a:t>Trứng</a:t>
            </a:r>
            <a:r>
              <a:rPr lang="en-US" dirty="0" smtClean="0"/>
              <a:t> </a:t>
            </a:r>
            <a:r>
              <a:rPr lang="en-US" dirty="0" err="1" smtClean="0"/>
              <a:t>tuyến</a:t>
            </a:r>
            <a:r>
              <a:rPr lang="en-US" dirty="0" smtClean="0"/>
              <a:t> </a:t>
            </a:r>
            <a:r>
              <a:rPr lang="en-US" dirty="0" err="1" smtClean="0"/>
              <a:t>trùng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phân</a:t>
            </a:r>
            <a:r>
              <a:rPr lang="en-US" dirty="0" smtClean="0"/>
              <a:t> </a:t>
            </a:r>
            <a:r>
              <a:rPr lang="en-US" dirty="0" err="1" smtClean="0"/>
              <a:t>giải</a:t>
            </a:r>
            <a:r>
              <a:rPr lang="en-US" dirty="0" smtClean="0"/>
              <a:t> </a:t>
            </a:r>
            <a:r>
              <a:rPr lang="en-US" dirty="0" err="1" smtClean="0"/>
              <a:t>bởi</a:t>
            </a:r>
            <a:r>
              <a:rPr lang="en-US" dirty="0" smtClean="0"/>
              <a:t> </a:t>
            </a:r>
            <a:r>
              <a:rPr lang="en-US" dirty="0" err="1" smtClean="0"/>
              <a:t>chitinase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23962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CF3935B-031B-4512-9030-4F2ED1A1A1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498028"/>
            <a:ext cx="4114800" cy="4054922"/>
          </a:xfrm>
        </p:spPr>
        <p:txBody>
          <a:bodyPr>
            <a:normAutofit/>
          </a:bodyPr>
          <a:lstStyle/>
          <a:p>
            <a:r>
              <a:rPr lang="vi-VN" sz="1800" i="1" dirty="0" err="1">
                <a:latin typeface="+mn-lt"/>
              </a:rPr>
              <a:t>Paecilomyces</a:t>
            </a:r>
            <a:r>
              <a:rPr lang="vi-VN" sz="1800" i="1" dirty="0">
                <a:latin typeface="+mn-lt"/>
              </a:rPr>
              <a:t> </a:t>
            </a:r>
            <a:r>
              <a:rPr lang="vi-VN" sz="1800" i="1" dirty="0" err="1">
                <a:latin typeface="+mn-lt"/>
              </a:rPr>
              <a:t>spp</a:t>
            </a:r>
            <a:r>
              <a:rPr lang="vi-VN" sz="1800" i="1" dirty="0">
                <a:latin typeface="+mn-lt"/>
              </a:rPr>
              <a:t>.</a:t>
            </a:r>
            <a:r>
              <a:rPr lang="vi-VN" sz="1800" dirty="0">
                <a:latin typeface="+mn-lt"/>
              </a:rPr>
              <a:t> xâm </a:t>
            </a:r>
            <a:r>
              <a:rPr lang="vi-VN" sz="1800" dirty="0" err="1">
                <a:latin typeface="+mn-lt"/>
              </a:rPr>
              <a:t>nhập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vào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trứng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và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phát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triển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từ</a:t>
            </a:r>
            <a:r>
              <a:rPr lang="vi-VN" sz="1800" dirty="0">
                <a:latin typeface="+mn-lt"/>
              </a:rPr>
              <a:t> bên trong </a:t>
            </a:r>
            <a:r>
              <a:rPr lang="vi-VN" sz="1800" dirty="0" err="1">
                <a:latin typeface="+mn-lt"/>
              </a:rPr>
              <a:t>lẫn</a:t>
            </a:r>
            <a:r>
              <a:rPr lang="vi-VN" sz="1800" dirty="0">
                <a:latin typeface="+mn-lt"/>
              </a:rPr>
              <a:t> trên </a:t>
            </a:r>
            <a:r>
              <a:rPr lang="vi-VN" sz="1800" dirty="0" err="1">
                <a:latin typeface="+mn-lt"/>
              </a:rPr>
              <a:t>bề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mặt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trứng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phá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hủy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ấu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trùng</a:t>
            </a:r>
            <a:r>
              <a:rPr lang="vi-VN" sz="1800" dirty="0">
                <a:latin typeface="+mn-lt"/>
              </a:rPr>
              <a:t> bên trong </a:t>
            </a:r>
            <a:r>
              <a:rPr lang="vi-VN" sz="1800" dirty="0" err="1">
                <a:latin typeface="+mn-lt"/>
              </a:rPr>
              <a:t>trứng</a:t>
            </a:r>
            <a:r>
              <a:rPr lang="vi-VN" sz="1800" dirty="0">
                <a:latin typeface="+mn-lt"/>
              </a:rPr>
              <a:t>. </a:t>
            </a:r>
            <a:r>
              <a:rPr lang="vi-VN" sz="1800" dirty="0" err="1">
                <a:latin typeface="+mn-lt"/>
              </a:rPr>
              <a:t>Paecilomyces</a:t>
            </a:r>
            <a:r>
              <a:rPr lang="vi-VN" sz="1800" dirty="0">
                <a:latin typeface="+mn-lt"/>
              </a:rPr>
              <a:t> </a:t>
            </a:r>
            <a:r>
              <a:rPr lang="vi-VN" sz="1800" dirty="0" err="1">
                <a:latin typeface="+mn-lt"/>
              </a:rPr>
              <a:t>sản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xuất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kháng</a:t>
            </a:r>
            <a:r>
              <a:rPr lang="vi-VN" sz="1800" dirty="0">
                <a:latin typeface="+mn-lt"/>
              </a:rPr>
              <a:t> sinh (</a:t>
            </a:r>
            <a:r>
              <a:rPr lang="vi-VN" sz="1800" dirty="0" err="1">
                <a:latin typeface="+mn-lt"/>
              </a:rPr>
              <a:t>leucinostatin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và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lilacin</a:t>
            </a:r>
            <a:r>
              <a:rPr lang="vi-VN" sz="1800" dirty="0">
                <a:latin typeface="+mn-lt"/>
              </a:rPr>
              <a:t>…) </a:t>
            </a:r>
            <a:r>
              <a:rPr lang="vi-VN" sz="1800" dirty="0" err="1">
                <a:latin typeface="+mn-lt"/>
              </a:rPr>
              <a:t>enzyme</a:t>
            </a:r>
            <a:r>
              <a:rPr lang="vi-VN" sz="1800" dirty="0">
                <a:latin typeface="+mn-lt"/>
              </a:rPr>
              <a:t> (</a:t>
            </a:r>
            <a:r>
              <a:rPr lang="vi-VN" sz="1800" dirty="0" err="1">
                <a:latin typeface="+mn-lt"/>
              </a:rPr>
              <a:t>protease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và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chitinase</a:t>
            </a:r>
            <a:r>
              <a:rPr lang="vi-VN" sz="1800" dirty="0">
                <a:latin typeface="+mn-lt"/>
              </a:rPr>
              <a:t>) gây ra </a:t>
            </a:r>
            <a:r>
              <a:rPr lang="vi-VN" sz="1800" dirty="0" err="1">
                <a:latin typeface="+mn-lt"/>
              </a:rPr>
              <a:t>sự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thoái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hóa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của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vỏ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trứng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và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ức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chế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sự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nở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trứng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tuyến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trùng</a:t>
            </a:r>
            <a:r>
              <a:rPr lang="vi-VN" sz="1800" dirty="0">
                <a:latin typeface="+mn-lt"/>
              </a:rPr>
              <a:t>.</a:t>
            </a:r>
          </a:p>
          <a:p>
            <a:endParaRPr lang="vi-VN" dirty="0">
              <a:latin typeface="+mj-lt"/>
            </a:endParaRPr>
          </a:p>
          <a:p>
            <a:endParaRPr lang="vi-VN" dirty="0">
              <a:latin typeface="+mj-lt"/>
            </a:endParaRP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xmlns="" id="{5F946081-23D5-4D85-A995-198D225AF1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551"/>
          <a:stretch/>
        </p:blipFill>
        <p:spPr bwMode="auto">
          <a:xfrm>
            <a:off x="4832253" y="498028"/>
            <a:ext cx="3244947" cy="3558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572000" y="4248150"/>
            <a:ext cx="41910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Hình</a:t>
            </a:r>
            <a:r>
              <a:rPr lang="en-US" dirty="0" smtClean="0"/>
              <a:t> 21: </a:t>
            </a:r>
            <a:r>
              <a:rPr lang="en-US" dirty="0" err="1" smtClean="0"/>
              <a:t>Trứng</a:t>
            </a:r>
            <a:r>
              <a:rPr lang="en-US" dirty="0" smtClean="0"/>
              <a:t> </a:t>
            </a:r>
            <a:r>
              <a:rPr lang="en-US" dirty="0" err="1" smtClean="0"/>
              <a:t>tuyến</a:t>
            </a:r>
            <a:r>
              <a:rPr lang="en-US" dirty="0" smtClean="0"/>
              <a:t> </a:t>
            </a:r>
            <a:r>
              <a:rPr lang="en-US" dirty="0" err="1" smtClean="0"/>
              <a:t>trùng</a:t>
            </a:r>
            <a:r>
              <a:rPr lang="en-US" dirty="0" smtClean="0"/>
              <a:t> </a:t>
            </a:r>
            <a:r>
              <a:rPr lang="en-US" dirty="0" err="1" smtClean="0"/>
              <a:t>nhiễm</a:t>
            </a:r>
            <a:r>
              <a:rPr lang="en-US" dirty="0" smtClean="0"/>
              <a:t> </a:t>
            </a:r>
            <a:r>
              <a:rPr lang="en-US" dirty="0" err="1" smtClean="0"/>
              <a:t>paecilomyces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056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4728C4-12F8-4D2E-83E6-17CF55EC6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1950"/>
            <a:ext cx="3033550" cy="516550"/>
          </a:xfrm>
        </p:spPr>
        <p:txBody>
          <a:bodyPr/>
          <a:lstStyle/>
          <a:p>
            <a:r>
              <a:rPr lang="vi-VN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Kết</a:t>
            </a:r>
            <a:r>
              <a:rPr lang="vi-VN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vi-VN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quả</a:t>
            </a:r>
            <a:r>
              <a:rPr lang="vi-VN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vi-VN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thực</a:t>
            </a:r>
            <a:r>
              <a:rPr lang="vi-VN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vi-VN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nghiệm</a:t>
            </a:r>
            <a:endParaRPr lang="vi-VN" sz="24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A4F2893-0FAA-4036-8E9F-B0767A4388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1200150"/>
            <a:ext cx="7591200" cy="2932500"/>
          </a:xfrm>
        </p:spPr>
        <p:txBody>
          <a:bodyPr/>
          <a:lstStyle/>
          <a:p>
            <a:r>
              <a:rPr lang="vi-VN" sz="1800" dirty="0" smtClean="0">
                <a:latin typeface="+mn-lt"/>
              </a:rPr>
              <a:t>Trung </a:t>
            </a:r>
            <a:r>
              <a:rPr lang="vi-VN" sz="1800" dirty="0">
                <a:latin typeface="+mn-lt"/>
              </a:rPr>
              <a:t>tâm Công nghệ sinh học Điền Trang phối hợp với Viện Khoa học Kỹ thuật Nông Lâm Nghiệp Tây Nguyên. </a:t>
            </a:r>
            <a:r>
              <a:rPr lang="vi-VN" sz="1800" dirty="0" err="1">
                <a:latin typeface="+mn-lt"/>
              </a:rPr>
              <a:t>Thử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nghiệm</a:t>
            </a:r>
            <a:r>
              <a:rPr lang="vi-VN" sz="1800" dirty="0">
                <a:latin typeface="+mn-lt"/>
              </a:rPr>
              <a:t> như sau:</a:t>
            </a:r>
          </a:p>
          <a:p>
            <a:r>
              <a:rPr lang="vi-VN" sz="1800" dirty="0" smtClean="0">
                <a:latin typeface="+mn-lt"/>
              </a:rPr>
              <a:t>Các </a:t>
            </a:r>
            <a:r>
              <a:rPr lang="vi-VN" sz="1800" dirty="0">
                <a:latin typeface="+mn-lt"/>
              </a:rPr>
              <a:t>công thức gồm:</a:t>
            </a:r>
          </a:p>
          <a:p>
            <a:pPr marL="0" indent="0">
              <a:buNone/>
            </a:pPr>
            <a:r>
              <a:rPr lang="vi-VN" sz="1800" dirty="0">
                <a:latin typeface="+mn-lt"/>
              </a:rPr>
              <a:t> + CT1: </a:t>
            </a:r>
            <a:r>
              <a:rPr lang="vi-VN" sz="1800" dirty="0" err="1">
                <a:latin typeface="+mn-lt"/>
              </a:rPr>
              <a:t>Điền</a:t>
            </a:r>
            <a:r>
              <a:rPr lang="vi-VN" sz="1800" dirty="0">
                <a:latin typeface="+mn-lt"/>
              </a:rPr>
              <a:t> Trang-</a:t>
            </a:r>
            <a:r>
              <a:rPr lang="vi-VN" sz="1800" dirty="0" err="1">
                <a:latin typeface="+mn-lt"/>
              </a:rPr>
              <a:t>Nema</a:t>
            </a:r>
            <a:r>
              <a:rPr lang="vi-VN" sz="1800" dirty="0">
                <a:latin typeface="+mn-lt"/>
              </a:rPr>
              <a:t> (0.25%)</a:t>
            </a:r>
          </a:p>
          <a:p>
            <a:pPr marL="0" indent="0">
              <a:buNone/>
            </a:pPr>
            <a:r>
              <a:rPr lang="vi-VN" sz="1800" dirty="0">
                <a:latin typeface="+mn-lt"/>
              </a:rPr>
              <a:t> + CT2: </a:t>
            </a:r>
            <a:r>
              <a:rPr lang="vi-VN" sz="1800" dirty="0" err="1">
                <a:latin typeface="+mn-lt"/>
              </a:rPr>
              <a:t>Tervigo</a:t>
            </a:r>
            <a:r>
              <a:rPr lang="vi-VN" sz="1800" dirty="0">
                <a:latin typeface="+mn-lt"/>
              </a:rPr>
              <a:t> 020 SC (0.3%)</a:t>
            </a:r>
          </a:p>
          <a:p>
            <a:pPr marL="0" indent="0">
              <a:buNone/>
            </a:pPr>
            <a:r>
              <a:rPr lang="vi-VN" sz="1800" dirty="0">
                <a:latin typeface="+mn-lt"/>
              </a:rPr>
              <a:t> + CT3: </a:t>
            </a:r>
            <a:r>
              <a:rPr lang="vi-VN" sz="1800" dirty="0" err="1">
                <a:latin typeface="+mn-lt"/>
              </a:rPr>
              <a:t>Vimoca</a:t>
            </a:r>
            <a:r>
              <a:rPr lang="vi-VN" sz="1800" dirty="0">
                <a:latin typeface="+mn-lt"/>
              </a:rPr>
              <a:t> 20 EC (0.15%)</a:t>
            </a:r>
          </a:p>
          <a:p>
            <a:pPr marL="0" indent="0">
              <a:buNone/>
            </a:pPr>
            <a:r>
              <a:rPr lang="vi-VN" sz="1800" dirty="0">
                <a:latin typeface="+mn-lt"/>
              </a:rPr>
              <a:t> + CT4: </a:t>
            </a:r>
            <a:r>
              <a:rPr lang="vi-VN" sz="1800" dirty="0" err="1">
                <a:latin typeface="+mn-lt"/>
              </a:rPr>
              <a:t>Đối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chứng</a:t>
            </a:r>
            <a:r>
              <a:rPr lang="vi-VN" sz="1800" dirty="0">
                <a:latin typeface="+mn-lt"/>
              </a:rPr>
              <a:t> (Không </a:t>
            </a:r>
            <a:r>
              <a:rPr lang="vi-VN" sz="1800" dirty="0" err="1">
                <a:latin typeface="+mn-lt"/>
              </a:rPr>
              <a:t>xử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lý</a:t>
            </a:r>
            <a:r>
              <a:rPr lang="vi-VN" sz="1800" dirty="0">
                <a:latin typeface="+mn-lt"/>
              </a:rPr>
              <a:t>)</a:t>
            </a:r>
          </a:p>
          <a:p>
            <a:endParaRPr lang="vi-VN" sz="1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3321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DE70820-AE0F-470F-B85D-2D4BD9204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Kết</a:t>
            </a:r>
            <a:r>
              <a:rPr lang="vi-VN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vi-VN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quả</a:t>
            </a:r>
            <a:r>
              <a:rPr lang="vi-VN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vi-VN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thử</a:t>
            </a:r>
            <a:r>
              <a:rPr lang="vi-VN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vi-VN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nghiệm</a:t>
            </a:r>
            <a:endParaRPr lang="vi-VN" sz="24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77C1757-64F2-4EA1-8002-B3DA368FDA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vi-VN" altLang="vi-VN" sz="1800" b="1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Bảng </a:t>
            </a:r>
            <a:r>
              <a:rPr lang="en-US" altLang="vi-VN" sz="1800" b="1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2</a:t>
            </a:r>
            <a:r>
              <a:rPr lang="vi-VN" altLang="vi-VN" sz="1800" b="1" dirty="0" smtClean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. </a:t>
            </a:r>
            <a:r>
              <a:rPr lang="vi-VN" altLang="vi-VN" sz="1800" b="1" dirty="0" err="1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Mật</a:t>
            </a:r>
            <a:r>
              <a:rPr lang="vi-VN" altLang="vi-VN" sz="1800" b="1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vi-VN" altLang="vi-VN" sz="1800" b="1" dirty="0" err="1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độ</a:t>
            </a:r>
            <a:r>
              <a:rPr lang="vi-VN" altLang="vi-VN" sz="1800" b="1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vi-VN" altLang="vi-VN" sz="1800" b="1" dirty="0" err="1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tuyến</a:t>
            </a:r>
            <a:r>
              <a:rPr lang="vi-VN" altLang="vi-VN" sz="1800" b="1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vi-VN" altLang="vi-VN" sz="1800" b="1" dirty="0" err="1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trùng</a:t>
            </a:r>
            <a:r>
              <a:rPr lang="vi-VN" altLang="vi-VN" sz="1800" b="1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trong 100g </a:t>
            </a:r>
            <a:r>
              <a:rPr lang="vi-VN" altLang="vi-VN" sz="1800" b="1" dirty="0" err="1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đất</a:t>
            </a:r>
            <a:r>
              <a:rPr lang="vi-VN" altLang="vi-VN" sz="1800" b="1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vi-VN" altLang="vi-VN" sz="1800" b="1" dirty="0" err="1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và</a:t>
            </a:r>
            <a:r>
              <a:rPr lang="vi-VN" altLang="vi-VN" sz="1800" b="1" dirty="0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 5g </a:t>
            </a:r>
            <a:r>
              <a:rPr lang="vi-VN" altLang="vi-VN" sz="1800" b="1" dirty="0" err="1">
                <a:solidFill>
                  <a:srgbClr val="000000"/>
                </a:solidFill>
                <a:latin typeface="+mn-lt"/>
                <a:cs typeface="Arial" panose="020B0604020202020204" pitchFamily="34" charset="0"/>
              </a:rPr>
              <a:t>rễ</a:t>
            </a:r>
            <a:endParaRPr lang="vi-VN" altLang="vi-VN" sz="2800" dirty="0">
              <a:latin typeface="+mn-lt"/>
            </a:endParaRPr>
          </a:p>
          <a:p>
            <a:endParaRPr lang="vi-VN" dirty="0"/>
          </a:p>
        </p:txBody>
      </p:sp>
      <p:pic>
        <p:nvPicPr>
          <p:cNvPr id="3080" name="Picture 8">
            <a:extLst>
              <a:ext uri="{FF2B5EF4-FFF2-40B4-BE49-F238E27FC236}">
                <a16:creationId xmlns:a16="http://schemas.microsoft.com/office/drawing/2014/main" xmlns="" id="{B1039FF1-0640-4340-A33B-06C8F79B13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377" y="1977096"/>
            <a:ext cx="7799246" cy="2243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796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C2738838-911E-45E8-B03A-A2E79A93E3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"/>
            <a:ext cx="6858000" cy="2632472"/>
          </a:xfrm>
        </p:spPr>
        <p:txBody>
          <a:bodyPr/>
          <a:lstStyle/>
          <a:p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8" name="Subtitle 37">
            <a:extLst>
              <a:ext uri="{FF2B5EF4-FFF2-40B4-BE49-F238E27FC236}">
                <a16:creationId xmlns:a16="http://schemas.microsoft.com/office/drawing/2014/main" xmlns="" id="{DDB68077-9E04-4464-A067-1BA8A7905A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76409" y="4476750"/>
            <a:ext cx="6858000" cy="448110"/>
          </a:xfrm>
        </p:spPr>
        <p:txBody>
          <a:bodyPr/>
          <a:lstStyle/>
          <a:p>
            <a:r>
              <a:rPr lang="en-US" sz="2000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Hình</a:t>
            </a:r>
            <a:r>
              <a:rPr lang="en-US" sz="2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22</a:t>
            </a:r>
            <a:r>
              <a:rPr lang="en-US" sz="200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lang="vi-VN" sz="200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Quy trình sản xuất chế phẩm vi sinh vật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394ED98E-595C-4229-89DF-6BA1B65B2810}"/>
              </a:ext>
            </a:extLst>
          </p:cNvPr>
          <p:cNvSpPr/>
          <p:nvPr/>
        </p:nvSpPr>
        <p:spPr>
          <a:xfrm>
            <a:off x="875714" y="495886"/>
            <a:ext cx="1213338" cy="73855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vi-VN" sz="1500" b="1" dirty="0" err="1">
                <a:solidFill>
                  <a:schemeClr val="tx1"/>
                </a:solidFill>
              </a:rPr>
              <a:t>Giống</a:t>
            </a:r>
            <a:r>
              <a:rPr lang="vi-VN" sz="1500" b="1" dirty="0">
                <a:solidFill>
                  <a:schemeClr val="tx1"/>
                </a:solidFill>
              </a:rPr>
              <a:t> </a:t>
            </a:r>
            <a:r>
              <a:rPr lang="vi-VN" sz="1500" b="1" dirty="0" err="1">
                <a:solidFill>
                  <a:schemeClr val="tx1"/>
                </a:solidFill>
              </a:rPr>
              <a:t>gốc</a:t>
            </a:r>
            <a:endParaRPr lang="vi-VN" sz="1500" b="1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8C836A11-2153-4A7F-8786-2B81CEB8F000}"/>
              </a:ext>
            </a:extLst>
          </p:cNvPr>
          <p:cNvSpPr/>
          <p:nvPr/>
        </p:nvSpPr>
        <p:spPr>
          <a:xfrm>
            <a:off x="2753752" y="495886"/>
            <a:ext cx="1213338" cy="73855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vi-VN" sz="1500" b="1" dirty="0">
                <a:solidFill>
                  <a:schemeClr val="tx1"/>
                </a:solidFill>
              </a:rPr>
              <a:t>Nhân sinh </a:t>
            </a:r>
            <a:r>
              <a:rPr lang="vi-VN" sz="1500" b="1" dirty="0" err="1">
                <a:solidFill>
                  <a:schemeClr val="tx1"/>
                </a:solidFill>
              </a:rPr>
              <a:t>khối</a:t>
            </a:r>
            <a:r>
              <a:rPr lang="vi-VN" sz="1500" b="1" dirty="0">
                <a:solidFill>
                  <a:schemeClr val="tx1"/>
                </a:solidFill>
              </a:rPr>
              <a:t> </a:t>
            </a:r>
            <a:r>
              <a:rPr lang="vi-VN" sz="1500" b="1" dirty="0" err="1">
                <a:solidFill>
                  <a:schemeClr val="tx1"/>
                </a:solidFill>
              </a:rPr>
              <a:t>cấp</a:t>
            </a:r>
            <a:r>
              <a:rPr lang="vi-VN" sz="1500" b="1" dirty="0">
                <a:solidFill>
                  <a:schemeClr val="tx1"/>
                </a:solidFill>
              </a:rPr>
              <a:t> I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944373A9-24F8-4245-A4D0-207DB71A7021}"/>
              </a:ext>
            </a:extLst>
          </p:cNvPr>
          <p:cNvSpPr/>
          <p:nvPr/>
        </p:nvSpPr>
        <p:spPr>
          <a:xfrm>
            <a:off x="4484078" y="495887"/>
            <a:ext cx="1213339" cy="7385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en-US" sz="1500" b="1" dirty="0" err="1" smtClean="0">
                <a:solidFill>
                  <a:schemeClr val="tx1"/>
                </a:solidFill>
              </a:rPr>
              <a:t>Nhân</a:t>
            </a:r>
            <a:r>
              <a:rPr lang="en-US" sz="1500" b="1" dirty="0" smtClean="0">
                <a:solidFill>
                  <a:schemeClr val="tx1"/>
                </a:solidFill>
              </a:rPr>
              <a:t> </a:t>
            </a:r>
            <a:r>
              <a:rPr lang="en-US" sz="1500" b="1" dirty="0" err="1" smtClean="0">
                <a:solidFill>
                  <a:schemeClr val="tx1"/>
                </a:solidFill>
              </a:rPr>
              <a:t>sinh</a:t>
            </a:r>
            <a:r>
              <a:rPr lang="en-US" sz="1500" b="1" dirty="0" smtClean="0">
                <a:solidFill>
                  <a:schemeClr val="tx1"/>
                </a:solidFill>
              </a:rPr>
              <a:t> </a:t>
            </a:r>
            <a:r>
              <a:rPr lang="en-US" sz="1500" b="1" dirty="0" err="1" smtClean="0">
                <a:solidFill>
                  <a:schemeClr val="tx1"/>
                </a:solidFill>
              </a:rPr>
              <a:t>khối</a:t>
            </a:r>
            <a:r>
              <a:rPr lang="en-US" sz="1500" b="1" dirty="0" smtClean="0">
                <a:solidFill>
                  <a:schemeClr val="tx1"/>
                </a:solidFill>
              </a:rPr>
              <a:t> </a:t>
            </a:r>
            <a:r>
              <a:rPr lang="en-US" sz="1500" b="1" dirty="0" err="1" smtClean="0">
                <a:solidFill>
                  <a:schemeClr val="tx1"/>
                </a:solidFill>
              </a:rPr>
              <a:t>cấp</a:t>
            </a:r>
            <a:r>
              <a:rPr lang="en-US" sz="1500" b="1" smtClean="0">
                <a:solidFill>
                  <a:schemeClr val="tx1"/>
                </a:solidFill>
              </a:rPr>
              <a:t> II</a:t>
            </a:r>
            <a:endParaRPr lang="vi-VN" sz="1500" b="1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5CC63B9A-2C39-404A-B1F1-66AE60E7239A}"/>
              </a:ext>
            </a:extLst>
          </p:cNvPr>
          <p:cNvSpPr/>
          <p:nvPr/>
        </p:nvSpPr>
        <p:spPr>
          <a:xfrm>
            <a:off x="6288260" y="495886"/>
            <a:ext cx="1213338" cy="81768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vi-VN" sz="1500" b="1" dirty="0">
                <a:solidFill>
                  <a:schemeClr val="tx1"/>
                </a:solidFill>
              </a:rPr>
              <a:t>Thu </a:t>
            </a:r>
            <a:r>
              <a:rPr lang="vi-VN" sz="1500" b="1" dirty="0" err="1">
                <a:solidFill>
                  <a:schemeClr val="tx1"/>
                </a:solidFill>
              </a:rPr>
              <a:t>bào</a:t>
            </a:r>
            <a:r>
              <a:rPr lang="vi-VN" sz="1500" b="1" dirty="0">
                <a:solidFill>
                  <a:schemeClr val="tx1"/>
                </a:solidFill>
              </a:rPr>
              <a:t> </a:t>
            </a:r>
            <a:r>
              <a:rPr lang="vi-VN" sz="1500" b="1" dirty="0" err="1">
                <a:solidFill>
                  <a:schemeClr val="tx1"/>
                </a:solidFill>
              </a:rPr>
              <a:t>tử</a:t>
            </a:r>
            <a:endParaRPr lang="vi-VN" sz="1500" b="1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D65F321A-C998-431A-8580-5038EC9C51E5}"/>
              </a:ext>
            </a:extLst>
          </p:cNvPr>
          <p:cNvSpPr/>
          <p:nvPr/>
        </p:nvSpPr>
        <p:spPr>
          <a:xfrm>
            <a:off x="6288261" y="2083777"/>
            <a:ext cx="1213338" cy="81768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vi-VN" sz="1500" b="1" dirty="0" err="1">
                <a:solidFill>
                  <a:schemeClr val="tx1"/>
                </a:solidFill>
              </a:rPr>
              <a:t>Phối</a:t>
            </a:r>
            <a:r>
              <a:rPr lang="vi-VN" sz="1500" b="1" dirty="0">
                <a:solidFill>
                  <a:schemeClr val="tx1"/>
                </a:solidFill>
              </a:rPr>
              <a:t> </a:t>
            </a:r>
            <a:r>
              <a:rPr lang="vi-VN" sz="1500" b="1" dirty="0" err="1">
                <a:solidFill>
                  <a:schemeClr val="tx1"/>
                </a:solidFill>
              </a:rPr>
              <a:t>trộn</a:t>
            </a:r>
            <a:endParaRPr lang="vi-VN" sz="1500" b="1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EBC735C7-B39E-4765-9C27-D5266F4F857F}"/>
              </a:ext>
            </a:extLst>
          </p:cNvPr>
          <p:cNvSpPr/>
          <p:nvPr/>
        </p:nvSpPr>
        <p:spPr>
          <a:xfrm>
            <a:off x="4273061" y="2102240"/>
            <a:ext cx="1213338" cy="81768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vi-VN" sz="1500" b="1" dirty="0" err="1">
                <a:solidFill>
                  <a:schemeClr val="tx1"/>
                </a:solidFill>
              </a:rPr>
              <a:t>Đóng</a:t>
            </a:r>
            <a:r>
              <a:rPr lang="vi-VN" sz="1500" b="1" dirty="0">
                <a:solidFill>
                  <a:schemeClr val="tx1"/>
                </a:solidFill>
              </a:rPr>
              <a:t> </a:t>
            </a:r>
            <a:r>
              <a:rPr lang="vi-VN" sz="1500" b="1" dirty="0" err="1">
                <a:solidFill>
                  <a:schemeClr val="tx1"/>
                </a:solidFill>
              </a:rPr>
              <a:t>gói</a:t>
            </a:r>
            <a:endParaRPr lang="vi-VN" sz="1500" b="1" dirty="0">
              <a:solidFill>
                <a:schemeClr val="tx1"/>
              </a:solidFill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xmlns="" id="{DF7A5830-4292-451F-AACA-120CC905CABC}"/>
              </a:ext>
            </a:extLst>
          </p:cNvPr>
          <p:cNvCxnSpPr>
            <a:stCxn id="6" idx="3"/>
          </p:cNvCxnSpPr>
          <p:nvPr/>
        </p:nvCxnSpPr>
        <p:spPr>
          <a:xfrm>
            <a:off x="2089052" y="865163"/>
            <a:ext cx="6647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xmlns="" id="{72138748-577A-4C19-951A-86BE30E2F2CD}"/>
              </a:ext>
            </a:extLst>
          </p:cNvPr>
          <p:cNvCxnSpPr>
            <a:stCxn id="7" idx="3"/>
          </p:cNvCxnSpPr>
          <p:nvPr/>
        </p:nvCxnSpPr>
        <p:spPr>
          <a:xfrm>
            <a:off x="3967090" y="865163"/>
            <a:ext cx="516988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xmlns="" id="{BA1DC408-0881-4E3D-B2F8-FBBE09DC8C10}"/>
              </a:ext>
            </a:extLst>
          </p:cNvPr>
          <p:cNvCxnSpPr>
            <a:cxnSpLocks/>
            <a:stCxn id="8" idx="3"/>
          </p:cNvCxnSpPr>
          <p:nvPr/>
        </p:nvCxnSpPr>
        <p:spPr>
          <a:xfrm>
            <a:off x="5697416" y="865162"/>
            <a:ext cx="590844" cy="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xmlns="" id="{AA91FA30-E283-4880-9E8A-9AFC21A35CC4}"/>
              </a:ext>
            </a:extLst>
          </p:cNvPr>
          <p:cNvCxnSpPr>
            <a:cxnSpLocks/>
          </p:cNvCxnSpPr>
          <p:nvPr/>
        </p:nvCxnSpPr>
        <p:spPr>
          <a:xfrm>
            <a:off x="6858000" y="1313571"/>
            <a:ext cx="0" cy="7702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xmlns="" id="{499D2A76-1A74-4E2F-B03D-1073C1E45384}"/>
              </a:ext>
            </a:extLst>
          </p:cNvPr>
          <p:cNvCxnSpPr>
            <a:cxnSpLocks/>
          </p:cNvCxnSpPr>
          <p:nvPr/>
        </p:nvCxnSpPr>
        <p:spPr>
          <a:xfrm flipH="1">
            <a:off x="5486399" y="2571750"/>
            <a:ext cx="80186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B6E8F93A-C652-48BA-9331-37D4AF719A7C}"/>
              </a:ext>
            </a:extLst>
          </p:cNvPr>
          <p:cNvSpPr/>
          <p:nvPr/>
        </p:nvSpPr>
        <p:spPr>
          <a:xfrm>
            <a:off x="7501598" y="1405890"/>
            <a:ext cx="1065623" cy="58556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vi-VN" dirty="0" err="1">
                <a:solidFill>
                  <a:schemeClr val="tx1"/>
                </a:solidFill>
              </a:rPr>
              <a:t>Kiểm</a:t>
            </a:r>
            <a:r>
              <a:rPr lang="vi-VN" dirty="0">
                <a:solidFill>
                  <a:schemeClr val="tx1"/>
                </a:solidFill>
              </a:rPr>
              <a:t> tra </a:t>
            </a:r>
            <a:r>
              <a:rPr lang="vi-VN" dirty="0" err="1">
                <a:solidFill>
                  <a:schemeClr val="tx1"/>
                </a:solidFill>
              </a:rPr>
              <a:t>chất</a:t>
            </a:r>
            <a:r>
              <a:rPr lang="vi-VN" dirty="0">
                <a:solidFill>
                  <a:schemeClr val="tx1"/>
                </a:solidFill>
              </a:rPr>
              <a:t> </a:t>
            </a:r>
            <a:r>
              <a:rPr lang="vi-VN" dirty="0" err="1">
                <a:solidFill>
                  <a:schemeClr val="tx1"/>
                </a:solidFill>
              </a:rPr>
              <a:t>lượng</a:t>
            </a:r>
            <a:r>
              <a:rPr lang="vi-VN" dirty="0">
                <a:solidFill>
                  <a:schemeClr val="tx1"/>
                </a:solidFill>
              </a:rPr>
              <a:t> </a:t>
            </a:r>
            <a:r>
              <a:rPr lang="vi-VN" dirty="0" err="1">
                <a:solidFill>
                  <a:schemeClr val="tx1"/>
                </a:solidFill>
              </a:rPr>
              <a:t>bào</a:t>
            </a:r>
            <a:r>
              <a:rPr lang="vi-VN" dirty="0">
                <a:solidFill>
                  <a:schemeClr val="tx1"/>
                </a:solidFill>
              </a:rPr>
              <a:t> </a:t>
            </a:r>
            <a:r>
              <a:rPr lang="vi-VN" dirty="0" err="1">
                <a:solidFill>
                  <a:schemeClr val="tx1"/>
                </a:solidFill>
              </a:rPr>
              <a:t>tử</a:t>
            </a:r>
            <a:endParaRPr lang="vi-VN" dirty="0">
              <a:solidFill>
                <a:schemeClr val="tx1"/>
              </a:solidFill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xmlns="" id="{011320A6-EAFC-4E05-B204-30D1BA251983}"/>
              </a:ext>
            </a:extLst>
          </p:cNvPr>
          <p:cNvCxnSpPr>
            <a:stCxn id="30" idx="1"/>
          </p:cNvCxnSpPr>
          <p:nvPr/>
        </p:nvCxnSpPr>
        <p:spPr>
          <a:xfrm flipH="1" flipV="1">
            <a:off x="6894929" y="1698673"/>
            <a:ext cx="606669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>
            <a:extLst>
              <a:ext uri="{FF2B5EF4-FFF2-40B4-BE49-F238E27FC236}">
                <a16:creationId xmlns:a16="http://schemas.microsoft.com/office/drawing/2014/main" xmlns="" id="{D04E5BE9-0FA4-4405-9C98-BDF46A24C9C0}"/>
              </a:ext>
            </a:extLst>
          </p:cNvPr>
          <p:cNvSpPr/>
          <p:nvPr/>
        </p:nvSpPr>
        <p:spPr>
          <a:xfrm>
            <a:off x="5486398" y="3257550"/>
            <a:ext cx="907367" cy="1219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vi-VN" dirty="0" err="1">
                <a:solidFill>
                  <a:schemeClr val="tx1"/>
                </a:solidFill>
              </a:rPr>
              <a:t>Kiểm</a:t>
            </a:r>
            <a:r>
              <a:rPr lang="vi-VN" dirty="0">
                <a:solidFill>
                  <a:schemeClr val="tx1"/>
                </a:solidFill>
              </a:rPr>
              <a:t> tra </a:t>
            </a:r>
            <a:r>
              <a:rPr lang="vi-VN" dirty="0" err="1">
                <a:solidFill>
                  <a:schemeClr val="tx1"/>
                </a:solidFill>
              </a:rPr>
              <a:t>chất</a:t>
            </a:r>
            <a:r>
              <a:rPr lang="vi-VN" dirty="0">
                <a:solidFill>
                  <a:schemeClr val="tx1"/>
                </a:solidFill>
              </a:rPr>
              <a:t> </a:t>
            </a:r>
            <a:r>
              <a:rPr lang="vi-VN" dirty="0" err="1">
                <a:solidFill>
                  <a:schemeClr val="tx1"/>
                </a:solidFill>
              </a:rPr>
              <a:t>lượng</a:t>
            </a:r>
            <a:r>
              <a:rPr lang="vi-VN" dirty="0">
                <a:solidFill>
                  <a:schemeClr val="tx1"/>
                </a:solidFill>
              </a:rPr>
              <a:t> </a:t>
            </a:r>
            <a:r>
              <a:rPr lang="vi-VN" dirty="0" err="1">
                <a:solidFill>
                  <a:schemeClr val="tx1"/>
                </a:solidFill>
              </a:rPr>
              <a:t>chế</a:t>
            </a:r>
            <a:r>
              <a:rPr lang="vi-VN" dirty="0">
                <a:solidFill>
                  <a:schemeClr val="tx1"/>
                </a:solidFill>
              </a:rPr>
              <a:t> </a:t>
            </a:r>
            <a:r>
              <a:rPr lang="vi-VN" dirty="0" err="1">
                <a:solidFill>
                  <a:schemeClr val="tx1"/>
                </a:solidFill>
              </a:rPr>
              <a:t>phẩm</a:t>
            </a:r>
            <a:endParaRPr lang="vi-VN" dirty="0">
              <a:solidFill>
                <a:schemeClr val="tx1"/>
              </a:solidFill>
            </a:endParaRPr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xmlns="" id="{B3E24FFE-F144-4BCE-A37D-08C387E0AFD2}"/>
              </a:ext>
            </a:extLst>
          </p:cNvPr>
          <p:cNvCxnSpPr>
            <a:cxnSpLocks/>
            <a:stCxn id="33" idx="0"/>
          </p:cNvCxnSpPr>
          <p:nvPr/>
        </p:nvCxnSpPr>
        <p:spPr>
          <a:xfrm flipV="1">
            <a:off x="5940082" y="2627806"/>
            <a:ext cx="0" cy="6297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0016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2FAE3D2-C37A-409B-BB57-54314588A4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0" y="361950"/>
            <a:ext cx="7337474" cy="596118"/>
          </a:xfrm>
        </p:spPr>
        <p:txBody>
          <a:bodyPr>
            <a:noAutofit/>
          </a:bodyPr>
          <a:lstStyle/>
          <a:p>
            <a:r>
              <a:rPr lang="vi-VN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2.</a:t>
            </a:r>
            <a:r>
              <a:rPr lang="en-US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2</a:t>
            </a:r>
            <a:r>
              <a:rPr lang="vi-VN" sz="32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Sử dụng chất ức chế từ cây Neem:</a:t>
            </a:r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xmlns="" id="{0D37B899-5FB2-44EE-BAA3-D20F452FD8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5336" y="1064483"/>
            <a:ext cx="4262511" cy="3978785"/>
          </a:xfrm>
        </p:spPr>
        <p:txBody>
          <a:bodyPr>
            <a:normAutofit fontScale="92500" lnSpcReduction="10000"/>
          </a:bodyPr>
          <a:lstStyle/>
          <a:p>
            <a:pPr marL="285750" indent="-285750" algn="l">
              <a:buFont typeface="Arial" pitchFamily="34" charset="0"/>
              <a:buChar char="•"/>
            </a:pPr>
            <a:r>
              <a:rPr lang="vi-VN" sz="1900" dirty="0">
                <a:latin typeface="+mj-lt"/>
              </a:rPr>
              <a:t>Neem là một loại cây thân gỗ, thường được trồng ở những vùng nhiệt đới và bán nhiệt đới. </a:t>
            </a:r>
            <a:r>
              <a:rPr lang="vi-VN" sz="1900" dirty="0" err="1">
                <a:latin typeface="+mj-lt"/>
              </a:rPr>
              <a:t>Neem</a:t>
            </a:r>
            <a:r>
              <a:rPr lang="vi-VN" sz="1900" dirty="0">
                <a:latin typeface="+mj-lt"/>
              </a:rPr>
              <a:t> </a:t>
            </a:r>
            <a:r>
              <a:rPr lang="vi-VN" sz="1900" dirty="0" err="1">
                <a:latin typeface="+mj-lt"/>
              </a:rPr>
              <a:t>có</a:t>
            </a:r>
            <a:r>
              <a:rPr lang="vi-VN" sz="1900" dirty="0">
                <a:latin typeface="+mj-lt"/>
              </a:rPr>
              <a:t> tên khoa </a:t>
            </a:r>
            <a:r>
              <a:rPr lang="vi-VN" sz="1900" dirty="0" err="1">
                <a:latin typeface="+mj-lt"/>
              </a:rPr>
              <a:t>học</a:t>
            </a:r>
            <a:r>
              <a:rPr lang="vi-VN" sz="1900" dirty="0">
                <a:latin typeface="+mj-lt"/>
              </a:rPr>
              <a:t> </a:t>
            </a:r>
            <a:r>
              <a:rPr lang="vi-VN" sz="1900" dirty="0" err="1">
                <a:latin typeface="+mj-lt"/>
              </a:rPr>
              <a:t>là</a:t>
            </a:r>
            <a:r>
              <a:rPr lang="vi-VN" sz="1900" dirty="0">
                <a:latin typeface="+mj-lt"/>
              </a:rPr>
              <a:t> </a:t>
            </a:r>
            <a:r>
              <a:rPr lang="vi-VN" sz="1900" dirty="0" err="1">
                <a:latin typeface="+mj-lt"/>
              </a:rPr>
              <a:t>Azadirachta</a:t>
            </a:r>
            <a:r>
              <a:rPr lang="vi-VN" sz="1900" dirty="0">
                <a:latin typeface="+mj-lt"/>
              </a:rPr>
              <a:t> </a:t>
            </a:r>
            <a:r>
              <a:rPr lang="vi-VN" sz="1900" dirty="0" err="1">
                <a:latin typeface="+mj-lt"/>
              </a:rPr>
              <a:t>indica</a:t>
            </a:r>
            <a:r>
              <a:rPr lang="vi-VN" sz="1900" dirty="0">
                <a:latin typeface="+mj-lt"/>
              </a:rPr>
              <a:t>. Ở Việt</a:t>
            </a:r>
            <a:r>
              <a:rPr lang="en-US" sz="1900" dirty="0">
                <a:latin typeface="+mj-lt"/>
              </a:rPr>
              <a:t> </a:t>
            </a:r>
            <a:r>
              <a:rPr lang="vi-VN" sz="1900" dirty="0">
                <a:latin typeface="+mj-lt"/>
              </a:rPr>
              <a:t>Nam, Neem được biết tới với tên gọi khác như Xoan Ấn Độ, Xoan chịu hạn hay Sầu đâu Ấn.</a:t>
            </a:r>
          </a:p>
          <a:p>
            <a:pPr marL="285750" indent="-285750" algn="l">
              <a:buFont typeface="Arial" pitchFamily="34" charset="0"/>
              <a:buChar char="•"/>
            </a:pPr>
            <a:r>
              <a:rPr lang="vi-VN" sz="1900" dirty="0">
                <a:latin typeface="+mj-lt"/>
              </a:rPr>
              <a:t>Trong </a:t>
            </a:r>
            <a:r>
              <a:rPr lang="vi-VN" sz="1900" dirty="0" err="1">
                <a:latin typeface="+mj-lt"/>
              </a:rPr>
              <a:t>các</a:t>
            </a:r>
            <a:r>
              <a:rPr lang="vi-VN" sz="1900" dirty="0">
                <a:latin typeface="+mj-lt"/>
              </a:rPr>
              <a:t> </a:t>
            </a:r>
            <a:r>
              <a:rPr lang="vi-VN" sz="1900" dirty="0" err="1">
                <a:latin typeface="+mj-lt"/>
              </a:rPr>
              <a:t>bộ</a:t>
            </a:r>
            <a:r>
              <a:rPr lang="vi-VN" sz="1900" dirty="0">
                <a:latin typeface="+mj-lt"/>
              </a:rPr>
              <a:t> </a:t>
            </a:r>
            <a:r>
              <a:rPr lang="vi-VN" sz="1900" dirty="0" err="1">
                <a:latin typeface="+mj-lt"/>
              </a:rPr>
              <a:t>phận</a:t>
            </a:r>
            <a:r>
              <a:rPr lang="vi-VN" sz="1900" dirty="0">
                <a:latin typeface="+mj-lt"/>
              </a:rPr>
              <a:t> </a:t>
            </a:r>
            <a:r>
              <a:rPr lang="vi-VN" sz="1900" dirty="0" err="1">
                <a:latin typeface="+mj-lt"/>
              </a:rPr>
              <a:t>của</a:t>
            </a:r>
            <a:r>
              <a:rPr lang="vi-VN" sz="1900" dirty="0">
                <a:latin typeface="+mj-lt"/>
              </a:rPr>
              <a:t> cây </a:t>
            </a:r>
            <a:r>
              <a:rPr lang="vi-VN" sz="1900" dirty="0" err="1">
                <a:latin typeface="+mj-lt"/>
              </a:rPr>
              <a:t>Neem</a:t>
            </a:r>
            <a:r>
              <a:rPr lang="vi-VN" sz="1900" dirty="0">
                <a:latin typeface="+mj-lt"/>
              </a:rPr>
              <a:t> </a:t>
            </a:r>
            <a:r>
              <a:rPr lang="vi-VN" sz="1900" dirty="0" err="1">
                <a:latin typeface="+mj-lt"/>
              </a:rPr>
              <a:t>có</a:t>
            </a:r>
            <a:r>
              <a:rPr lang="vi-VN" sz="1900" dirty="0">
                <a:latin typeface="+mj-lt"/>
              </a:rPr>
              <a:t> </a:t>
            </a:r>
            <a:r>
              <a:rPr lang="vi-VN" sz="1900" dirty="0" err="1">
                <a:latin typeface="+mj-lt"/>
              </a:rPr>
              <a:t>chứa</a:t>
            </a:r>
            <a:r>
              <a:rPr lang="vi-VN" sz="1900" dirty="0">
                <a:latin typeface="+mj-lt"/>
              </a:rPr>
              <a:t> </a:t>
            </a:r>
            <a:r>
              <a:rPr lang="vi-VN" sz="1900" dirty="0" err="1">
                <a:latin typeface="+mj-lt"/>
              </a:rPr>
              <a:t>rất</a:t>
            </a:r>
            <a:r>
              <a:rPr lang="vi-VN" sz="1900" dirty="0">
                <a:latin typeface="+mj-lt"/>
              </a:rPr>
              <a:t> </a:t>
            </a:r>
            <a:r>
              <a:rPr lang="vi-VN" sz="1900" dirty="0" err="1">
                <a:latin typeface="+mj-lt"/>
              </a:rPr>
              <a:t>nhiều</a:t>
            </a:r>
            <a:r>
              <a:rPr lang="vi-VN" sz="1900" dirty="0">
                <a:latin typeface="+mj-lt"/>
              </a:rPr>
              <a:t> </a:t>
            </a:r>
            <a:r>
              <a:rPr lang="vi-VN" sz="1900" dirty="0" err="1">
                <a:latin typeface="+mj-lt"/>
              </a:rPr>
              <a:t>hợp</a:t>
            </a:r>
            <a:r>
              <a:rPr lang="vi-VN" sz="1900" dirty="0">
                <a:latin typeface="+mj-lt"/>
              </a:rPr>
              <a:t> </a:t>
            </a:r>
            <a:r>
              <a:rPr lang="vi-VN" sz="1900" dirty="0" err="1">
                <a:latin typeface="+mj-lt"/>
              </a:rPr>
              <a:t>chất</a:t>
            </a:r>
            <a:r>
              <a:rPr lang="vi-VN" sz="1900" dirty="0">
                <a:latin typeface="+mj-lt"/>
              </a:rPr>
              <a:t> </a:t>
            </a:r>
            <a:r>
              <a:rPr lang="vi-VN" sz="1900" dirty="0" err="1">
                <a:latin typeface="+mj-lt"/>
              </a:rPr>
              <a:t>hóa</a:t>
            </a:r>
            <a:r>
              <a:rPr lang="vi-VN" sz="1900" dirty="0">
                <a:latin typeface="+mj-lt"/>
              </a:rPr>
              <a:t> </a:t>
            </a:r>
            <a:r>
              <a:rPr lang="vi-VN" sz="1900" dirty="0" err="1">
                <a:latin typeface="+mj-lt"/>
              </a:rPr>
              <a:t>học</a:t>
            </a:r>
            <a:r>
              <a:rPr lang="vi-VN" sz="1900" dirty="0">
                <a:latin typeface="+mj-lt"/>
              </a:rPr>
              <a:t> </a:t>
            </a:r>
            <a:r>
              <a:rPr lang="vi-VN" sz="1900" dirty="0" err="1">
                <a:latin typeface="+mj-lt"/>
              </a:rPr>
              <a:t>khác</a:t>
            </a:r>
            <a:r>
              <a:rPr lang="vi-VN" sz="1900" dirty="0">
                <a:latin typeface="+mj-lt"/>
              </a:rPr>
              <a:t> nhau. Nhưng </a:t>
            </a:r>
            <a:r>
              <a:rPr lang="vi-VN" sz="1900" dirty="0" err="1">
                <a:latin typeface="+mj-lt"/>
              </a:rPr>
              <a:t>người</a:t>
            </a:r>
            <a:r>
              <a:rPr lang="vi-VN" sz="1900" dirty="0">
                <a:latin typeface="+mj-lt"/>
              </a:rPr>
              <a:t> ta quan tâm nghiên </a:t>
            </a:r>
            <a:r>
              <a:rPr lang="vi-VN" sz="1900" dirty="0" err="1">
                <a:latin typeface="+mj-lt"/>
              </a:rPr>
              <a:t>cứu</a:t>
            </a:r>
            <a:r>
              <a:rPr lang="vi-VN" sz="1900" dirty="0">
                <a:latin typeface="+mj-lt"/>
              </a:rPr>
              <a:t> </a:t>
            </a:r>
            <a:r>
              <a:rPr lang="vi-VN" sz="1900" dirty="0" err="1">
                <a:latin typeface="+mj-lt"/>
              </a:rPr>
              <a:t>nhiều</a:t>
            </a:r>
            <a:r>
              <a:rPr lang="vi-VN" sz="1900" dirty="0">
                <a:latin typeface="+mj-lt"/>
              </a:rPr>
              <a:t> </a:t>
            </a:r>
            <a:r>
              <a:rPr lang="vi-VN" sz="1900" dirty="0" err="1">
                <a:latin typeface="+mj-lt"/>
              </a:rPr>
              <a:t>nhất</a:t>
            </a:r>
            <a:r>
              <a:rPr lang="vi-VN" sz="1900" dirty="0">
                <a:latin typeface="+mj-lt"/>
              </a:rPr>
              <a:t> </a:t>
            </a:r>
            <a:r>
              <a:rPr lang="vi-VN" sz="1900" dirty="0" err="1">
                <a:latin typeface="+mj-lt"/>
              </a:rPr>
              <a:t>là</a:t>
            </a:r>
            <a:r>
              <a:rPr lang="vi-VN" sz="1900" dirty="0">
                <a:latin typeface="+mj-lt"/>
              </a:rPr>
              <a:t> </a:t>
            </a:r>
            <a:r>
              <a:rPr lang="vi-VN" sz="1900" dirty="0" err="1">
                <a:latin typeface="+mj-lt"/>
              </a:rPr>
              <a:t>Azadirachtin</a:t>
            </a:r>
            <a:r>
              <a:rPr lang="vi-VN" sz="1900" dirty="0">
                <a:latin typeface="+mj-lt"/>
              </a:rPr>
              <a:t> </a:t>
            </a:r>
            <a:r>
              <a:rPr lang="vi-VN" sz="1900" dirty="0" err="1">
                <a:latin typeface="+mj-lt"/>
              </a:rPr>
              <a:t>đặc</a:t>
            </a:r>
            <a:r>
              <a:rPr lang="vi-VN" sz="1900" dirty="0">
                <a:latin typeface="+mj-lt"/>
              </a:rPr>
              <a:t> </a:t>
            </a:r>
            <a:r>
              <a:rPr lang="vi-VN" sz="1900" dirty="0" err="1">
                <a:latin typeface="+mj-lt"/>
              </a:rPr>
              <a:t>biệt</a:t>
            </a:r>
            <a:r>
              <a:rPr lang="vi-VN" sz="1900" dirty="0">
                <a:latin typeface="+mj-lt"/>
              </a:rPr>
              <a:t> </a:t>
            </a:r>
            <a:r>
              <a:rPr lang="vi-VN" sz="1900" dirty="0" err="1">
                <a:latin typeface="+mj-lt"/>
              </a:rPr>
              <a:t>có</a:t>
            </a:r>
            <a:r>
              <a:rPr lang="vi-VN" sz="1900" dirty="0">
                <a:latin typeface="+mj-lt"/>
              </a:rPr>
              <a:t> </a:t>
            </a:r>
            <a:r>
              <a:rPr lang="vi-VN" sz="1900" dirty="0" err="1">
                <a:latin typeface="+mj-lt"/>
              </a:rPr>
              <a:t>hiệu</a:t>
            </a:r>
            <a:r>
              <a:rPr lang="vi-VN" sz="1900" dirty="0">
                <a:latin typeface="+mj-lt"/>
              </a:rPr>
              <a:t> </a:t>
            </a:r>
            <a:r>
              <a:rPr lang="vi-VN" sz="1900" dirty="0" err="1">
                <a:latin typeface="+mj-lt"/>
              </a:rPr>
              <a:t>quả</a:t>
            </a:r>
            <a:r>
              <a:rPr lang="vi-VN" sz="1900" dirty="0">
                <a:latin typeface="+mj-lt"/>
              </a:rPr>
              <a:t> nông </a:t>
            </a:r>
            <a:r>
              <a:rPr lang="vi-VN" sz="1900" dirty="0" err="1">
                <a:latin typeface="+mj-lt"/>
              </a:rPr>
              <a:t>nghiệp</a:t>
            </a:r>
            <a:r>
              <a:rPr lang="vi-VN" sz="1900" dirty="0">
                <a:latin typeface="+mj-lt"/>
              </a:rPr>
              <a:t> trong </a:t>
            </a:r>
            <a:r>
              <a:rPr lang="vi-VN" sz="1900" dirty="0" err="1">
                <a:latin typeface="+mj-lt"/>
              </a:rPr>
              <a:t>việc</a:t>
            </a:r>
            <a:r>
              <a:rPr lang="vi-VN" sz="1900" dirty="0">
                <a:latin typeface="+mj-lt"/>
              </a:rPr>
              <a:t> </a:t>
            </a:r>
            <a:r>
              <a:rPr lang="vi-VN" sz="1900" dirty="0" err="1">
                <a:latin typeface="+mj-lt"/>
              </a:rPr>
              <a:t>phòng</a:t>
            </a:r>
            <a:r>
              <a:rPr lang="vi-VN" sz="1900" dirty="0">
                <a:latin typeface="+mj-lt"/>
              </a:rPr>
              <a:t> </a:t>
            </a:r>
            <a:r>
              <a:rPr lang="vi-VN" sz="1900" dirty="0" err="1">
                <a:latin typeface="+mj-lt"/>
              </a:rPr>
              <a:t>trừ</a:t>
            </a:r>
            <a:r>
              <a:rPr lang="vi-VN" sz="1900" dirty="0">
                <a:latin typeface="+mj-lt"/>
              </a:rPr>
              <a:t> </a:t>
            </a:r>
            <a:r>
              <a:rPr lang="vi-VN" sz="1900" dirty="0" err="1">
                <a:latin typeface="+mj-lt"/>
              </a:rPr>
              <a:t>tuyến</a:t>
            </a:r>
            <a:r>
              <a:rPr lang="vi-VN" sz="1900" dirty="0">
                <a:latin typeface="+mj-lt"/>
              </a:rPr>
              <a:t> </a:t>
            </a:r>
            <a:r>
              <a:rPr lang="vi-VN" sz="1900" dirty="0" err="1">
                <a:latin typeface="+mj-lt"/>
              </a:rPr>
              <a:t>trùng</a:t>
            </a:r>
            <a:r>
              <a:rPr lang="vi-VN" sz="1900" dirty="0">
                <a:latin typeface="+mj-lt"/>
              </a:rPr>
              <a:t>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414FC963-16C6-4A39-ABFC-56E39BC71A9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7674" y="1064483"/>
            <a:ext cx="3334043" cy="341226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5918395" y="4629150"/>
            <a:ext cx="1752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Hình</a:t>
            </a:r>
            <a:r>
              <a:rPr lang="en-US" dirty="0" smtClean="0"/>
              <a:t> 23: </a:t>
            </a:r>
            <a:r>
              <a:rPr lang="en-US" dirty="0" err="1" smtClean="0"/>
              <a:t>Cây</a:t>
            </a:r>
            <a:r>
              <a:rPr lang="en-US" dirty="0" smtClean="0"/>
              <a:t> </a:t>
            </a:r>
            <a:r>
              <a:rPr lang="en-US" dirty="0" err="1" smtClean="0"/>
              <a:t>neem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36918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F24D34C-8C24-41EC-91BA-A7C473BC8F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590550"/>
            <a:ext cx="5852950" cy="475800"/>
          </a:xfrm>
        </p:spPr>
        <p:txBody>
          <a:bodyPr/>
          <a:lstStyle/>
          <a:p>
            <a:r>
              <a:rPr lang="vi-VN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Hoạt</a:t>
            </a:r>
            <a:r>
              <a:rPr lang="vi-VN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vi-VN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tính</a:t>
            </a:r>
            <a:r>
              <a:rPr lang="vi-VN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vi-VN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của</a:t>
            </a:r>
            <a:r>
              <a:rPr lang="vi-VN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vi-VN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Azadirachtin</a:t>
            </a:r>
            <a:r>
              <a:rPr lang="vi-VN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</a:t>
            </a:r>
            <a:r>
              <a:rPr lang="vi-VN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có</a:t>
            </a:r>
            <a:r>
              <a:rPr lang="vi-VN" sz="2400" dirty="0">
                <a:solidFill>
                  <a:schemeClr val="bg1">
                    <a:lumMod val="50000"/>
                  </a:schemeClr>
                </a:solidFill>
                <a:latin typeface="+mj-lt"/>
              </a:rPr>
              <a:t> trong </a:t>
            </a:r>
            <a:r>
              <a:rPr lang="vi-VN" sz="2400" dirty="0" err="1">
                <a:solidFill>
                  <a:schemeClr val="bg1">
                    <a:lumMod val="50000"/>
                  </a:schemeClr>
                </a:solidFill>
                <a:latin typeface="+mj-lt"/>
              </a:rPr>
              <a:t>Neem</a:t>
            </a:r>
            <a:endParaRPr lang="vi-VN" sz="2400" dirty="0">
              <a:solidFill>
                <a:schemeClr val="bg1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206DD4C-434E-41AE-ADDA-3596F56081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1276350"/>
            <a:ext cx="7591200" cy="2932500"/>
          </a:xfrm>
        </p:spPr>
        <p:txBody>
          <a:bodyPr/>
          <a:lstStyle/>
          <a:p>
            <a:pPr marL="0" indent="0">
              <a:buNone/>
            </a:pPr>
            <a:r>
              <a:rPr lang="vi-VN" sz="1800" dirty="0" err="1">
                <a:latin typeface="+mn-lt"/>
              </a:rPr>
              <a:t>Hiệu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quả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kiểm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soát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tuyến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trùng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của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Azadirachtin</a:t>
            </a:r>
            <a:r>
              <a:rPr lang="vi-VN" sz="1800" dirty="0">
                <a:latin typeface="+mn-lt"/>
              </a:rPr>
              <a:t> </a:t>
            </a:r>
            <a:r>
              <a:rPr lang="vi-VN" sz="1800" dirty="0" err="1">
                <a:latin typeface="+mn-lt"/>
              </a:rPr>
              <a:t>là</a:t>
            </a:r>
            <a:r>
              <a:rPr lang="vi-VN" sz="1800" dirty="0">
                <a:latin typeface="+mn-lt"/>
              </a:rPr>
              <a:t> trên 70% </a:t>
            </a:r>
            <a:r>
              <a:rPr lang="vi-VN" sz="1800" dirty="0" err="1">
                <a:latin typeface="+mn-lt"/>
              </a:rPr>
              <a:t>bởi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một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số</a:t>
            </a:r>
            <a:r>
              <a:rPr lang="vi-VN" sz="1800" dirty="0">
                <a:latin typeface="+mn-lt"/>
              </a:rPr>
              <a:t> cơ </a:t>
            </a:r>
            <a:r>
              <a:rPr lang="vi-VN" sz="1800" dirty="0" err="1">
                <a:latin typeface="+mn-lt"/>
              </a:rPr>
              <a:t>chế</a:t>
            </a:r>
            <a:r>
              <a:rPr lang="vi-VN" sz="1800" dirty="0">
                <a:latin typeface="+mn-lt"/>
              </a:rPr>
              <a:t> sau:</a:t>
            </a:r>
          </a:p>
          <a:p>
            <a:pPr lvl="0"/>
            <a:r>
              <a:rPr lang="vi-VN" sz="1800" dirty="0" err="1">
                <a:latin typeface="+mn-lt"/>
              </a:rPr>
              <a:t>Làm</a:t>
            </a:r>
            <a:r>
              <a:rPr lang="vi-VN" sz="1800" dirty="0">
                <a:latin typeface="+mn-lt"/>
              </a:rPr>
              <a:t> cho </a:t>
            </a:r>
            <a:r>
              <a:rPr lang="vi-VN" sz="1800" dirty="0" err="1">
                <a:latin typeface="+mn-lt"/>
              </a:rPr>
              <a:t>trứng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của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tuyến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trùng</a:t>
            </a:r>
            <a:r>
              <a:rPr lang="vi-VN" sz="1800" dirty="0">
                <a:latin typeface="+mn-lt"/>
              </a:rPr>
              <a:t> không </a:t>
            </a:r>
            <a:r>
              <a:rPr lang="vi-VN" sz="1800" dirty="0" err="1">
                <a:latin typeface="+mn-lt"/>
              </a:rPr>
              <a:t>nở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được</a:t>
            </a:r>
            <a:r>
              <a:rPr lang="vi-VN" sz="1800" dirty="0">
                <a:latin typeface="+mn-lt"/>
              </a:rPr>
              <a:t>.</a:t>
            </a:r>
          </a:p>
          <a:p>
            <a:pPr lvl="0"/>
            <a:r>
              <a:rPr lang="vi-VN" sz="1800" dirty="0">
                <a:latin typeface="+mn-lt"/>
              </a:rPr>
              <a:t>Con non khi </a:t>
            </a:r>
            <a:r>
              <a:rPr lang="vi-VN" sz="1800" dirty="0" err="1">
                <a:latin typeface="+mn-lt"/>
              </a:rPr>
              <a:t>tiếp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xúc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với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Neem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sẽ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dẫn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tới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tình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trạng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chán</a:t>
            </a:r>
            <a:r>
              <a:rPr lang="vi-VN" sz="1800" dirty="0">
                <a:latin typeface="+mn-lt"/>
              </a:rPr>
              <a:t> ăn, </a:t>
            </a:r>
            <a:r>
              <a:rPr lang="vi-VN" sz="1800" dirty="0" err="1">
                <a:latin typeface="+mn-lt"/>
              </a:rPr>
              <a:t>ức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chế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quá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trình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phát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triển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và</a:t>
            </a:r>
            <a:r>
              <a:rPr lang="vi-VN" sz="1800" dirty="0">
                <a:latin typeface="+mn-lt"/>
              </a:rPr>
              <a:t> gây </a:t>
            </a:r>
            <a:r>
              <a:rPr lang="vi-VN" sz="1800" dirty="0" err="1">
                <a:latin typeface="+mn-lt"/>
              </a:rPr>
              <a:t>loạn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giới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tính</a:t>
            </a:r>
            <a:r>
              <a:rPr lang="vi-VN" sz="1800" dirty="0">
                <a:latin typeface="+mn-lt"/>
              </a:rPr>
              <a:t>.</a:t>
            </a:r>
          </a:p>
          <a:p>
            <a:pPr lvl="0"/>
            <a:r>
              <a:rPr lang="vi-VN" sz="1800" dirty="0">
                <a:latin typeface="+mn-lt"/>
              </a:rPr>
              <a:t>Con </a:t>
            </a:r>
            <a:r>
              <a:rPr lang="vi-VN" sz="1800" dirty="0" err="1">
                <a:latin typeface="+mn-lt"/>
              </a:rPr>
              <a:t>trưởng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thành</a:t>
            </a:r>
            <a:r>
              <a:rPr lang="vi-VN" sz="1800" dirty="0">
                <a:latin typeface="+mn-lt"/>
              </a:rPr>
              <a:t>: </a:t>
            </a:r>
            <a:r>
              <a:rPr lang="vi-VN" sz="1800" dirty="0" err="1">
                <a:latin typeface="+mn-lt"/>
              </a:rPr>
              <a:t>mất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khả</a:t>
            </a:r>
            <a:r>
              <a:rPr lang="vi-VN" sz="1800" dirty="0">
                <a:latin typeface="+mn-lt"/>
              </a:rPr>
              <a:t> năng giao </a:t>
            </a:r>
            <a:r>
              <a:rPr lang="vi-VN" sz="1800" dirty="0" err="1">
                <a:latin typeface="+mn-lt"/>
              </a:rPr>
              <a:t>phối</a:t>
            </a:r>
            <a:r>
              <a:rPr lang="vi-VN" sz="1800" dirty="0">
                <a:latin typeface="+mn-lt"/>
              </a:rPr>
              <a:t>, </a:t>
            </a:r>
            <a:r>
              <a:rPr lang="vi-VN" sz="1800" dirty="0" err="1">
                <a:latin typeface="+mn-lt"/>
              </a:rPr>
              <a:t>ức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chế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khả</a:t>
            </a:r>
            <a:r>
              <a:rPr lang="vi-VN" sz="1800" dirty="0">
                <a:latin typeface="+mn-lt"/>
              </a:rPr>
              <a:t> năng </a:t>
            </a:r>
            <a:r>
              <a:rPr lang="vi-VN" sz="1800" dirty="0" err="1">
                <a:latin typeface="+mn-lt"/>
              </a:rPr>
              <a:t>đẻ</a:t>
            </a:r>
            <a:r>
              <a:rPr lang="vi-VN" sz="1800" dirty="0">
                <a:latin typeface="+mn-lt"/>
              </a:rPr>
              <a:t> </a:t>
            </a:r>
            <a:r>
              <a:rPr lang="vi-VN" sz="1800" dirty="0" err="1">
                <a:latin typeface="+mn-lt"/>
              </a:rPr>
              <a:t>trứng</a:t>
            </a:r>
            <a:r>
              <a:rPr lang="vi-VN" sz="1800" dirty="0">
                <a:latin typeface="+mn-lt"/>
              </a:rPr>
              <a:t>.</a:t>
            </a:r>
          </a:p>
          <a:p>
            <a:endParaRPr lang="vi-VN" sz="1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4521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11BA1B5-C256-4679-8D73-0EDD1FA76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1372076"/>
          </a:xfrm>
        </p:spPr>
        <p:txBody>
          <a:bodyPr>
            <a:noAutofit/>
          </a:bodyPr>
          <a:lstStyle/>
          <a:p>
            <a:r>
              <a:rPr lang="vi-VN" b="0" dirty="0" err="1">
                <a:latin typeface="+mn-lt"/>
                <a:ea typeface="Montserrat Light"/>
                <a:cs typeface="Montserrat Light"/>
                <a:sym typeface="Montserrat Light"/>
              </a:rPr>
              <a:t>Azadirachtin</a:t>
            </a:r>
            <a:r>
              <a:rPr lang="vi-VN" b="0" dirty="0">
                <a:latin typeface="+mn-lt"/>
                <a:ea typeface="Montserrat Light"/>
                <a:cs typeface="Montserrat Light"/>
                <a:sym typeface="Montserrat Light"/>
              </a:rPr>
              <a:t> </a:t>
            </a:r>
            <a:r>
              <a:rPr lang="vi-VN" b="0" dirty="0" err="1">
                <a:latin typeface="+mn-lt"/>
                <a:ea typeface="Montserrat Light"/>
                <a:cs typeface="Montserrat Light"/>
                <a:sym typeface="Montserrat Light"/>
              </a:rPr>
              <a:t>được</a:t>
            </a:r>
            <a:r>
              <a:rPr lang="vi-VN" b="0" dirty="0">
                <a:latin typeface="+mn-lt"/>
                <a:ea typeface="Montserrat Light"/>
                <a:cs typeface="Montserrat Light"/>
                <a:sym typeface="Montserrat Light"/>
              </a:rPr>
              <a:t> </a:t>
            </a:r>
            <a:r>
              <a:rPr lang="vi-VN" b="0" dirty="0" err="1">
                <a:latin typeface="+mn-lt"/>
                <a:ea typeface="Montserrat Light"/>
                <a:cs typeface="Montserrat Light"/>
                <a:sym typeface="Montserrat Light"/>
              </a:rPr>
              <a:t>tìm</a:t>
            </a:r>
            <a:r>
              <a:rPr lang="vi-VN" b="0" dirty="0">
                <a:latin typeface="+mn-lt"/>
                <a:ea typeface="Montserrat Light"/>
                <a:cs typeface="Montserrat Light"/>
                <a:sym typeface="Montserrat Light"/>
              </a:rPr>
              <a:t> </a:t>
            </a:r>
            <a:r>
              <a:rPr lang="vi-VN" b="0" dirty="0" err="1">
                <a:latin typeface="+mn-lt"/>
                <a:ea typeface="Montserrat Light"/>
                <a:cs typeface="Montserrat Light"/>
                <a:sym typeface="Montserrat Light"/>
              </a:rPr>
              <a:t>thấy</a:t>
            </a:r>
            <a:r>
              <a:rPr lang="vi-VN" b="0" dirty="0">
                <a:latin typeface="+mn-lt"/>
                <a:ea typeface="Montserrat Light"/>
                <a:cs typeface="Montserrat Light"/>
                <a:sym typeface="Montserrat Light"/>
              </a:rPr>
              <a:t> ở </a:t>
            </a:r>
            <a:r>
              <a:rPr lang="vi-VN" b="0" dirty="0" err="1">
                <a:latin typeface="+mn-lt"/>
                <a:ea typeface="Montserrat Light"/>
                <a:cs typeface="Montserrat Light"/>
                <a:sym typeface="Montserrat Light"/>
              </a:rPr>
              <a:t>tất</a:t>
            </a:r>
            <a:r>
              <a:rPr lang="vi-VN" b="0" dirty="0">
                <a:latin typeface="+mn-lt"/>
                <a:ea typeface="Montserrat Light"/>
                <a:cs typeface="Montserrat Light"/>
                <a:sym typeface="Montserrat Light"/>
              </a:rPr>
              <a:t> </a:t>
            </a:r>
            <a:r>
              <a:rPr lang="vi-VN" b="0" dirty="0" err="1">
                <a:latin typeface="+mn-lt"/>
                <a:ea typeface="Montserrat Light"/>
                <a:cs typeface="Montserrat Light"/>
                <a:sym typeface="Montserrat Light"/>
              </a:rPr>
              <a:t>cả</a:t>
            </a:r>
            <a:r>
              <a:rPr lang="vi-VN" b="0" dirty="0">
                <a:latin typeface="+mn-lt"/>
                <a:ea typeface="Montserrat Light"/>
                <a:cs typeface="Montserrat Light"/>
                <a:sym typeface="Montserrat Light"/>
              </a:rPr>
              <a:t> </a:t>
            </a:r>
            <a:r>
              <a:rPr lang="vi-VN" b="0" dirty="0" err="1">
                <a:latin typeface="+mn-lt"/>
                <a:ea typeface="Montserrat Light"/>
                <a:cs typeface="Montserrat Light"/>
                <a:sym typeface="Montserrat Light"/>
              </a:rPr>
              <a:t>các</a:t>
            </a:r>
            <a:r>
              <a:rPr lang="vi-VN" b="0" dirty="0">
                <a:latin typeface="+mn-lt"/>
                <a:ea typeface="Montserrat Light"/>
                <a:cs typeface="Montserrat Light"/>
                <a:sym typeface="Montserrat Light"/>
              </a:rPr>
              <a:t> </a:t>
            </a:r>
            <a:r>
              <a:rPr lang="vi-VN" b="0" dirty="0" err="1">
                <a:latin typeface="+mn-lt"/>
                <a:ea typeface="Montserrat Light"/>
                <a:cs typeface="Montserrat Light"/>
                <a:sym typeface="Montserrat Light"/>
              </a:rPr>
              <a:t>bộ</a:t>
            </a:r>
            <a:r>
              <a:rPr lang="vi-VN" b="0" dirty="0">
                <a:latin typeface="+mn-lt"/>
                <a:ea typeface="Montserrat Light"/>
                <a:cs typeface="Montserrat Light"/>
                <a:sym typeface="Montserrat Light"/>
              </a:rPr>
              <a:t> </a:t>
            </a:r>
            <a:r>
              <a:rPr lang="vi-VN" b="0" dirty="0" err="1">
                <a:latin typeface="+mn-lt"/>
                <a:ea typeface="Montserrat Light"/>
                <a:cs typeface="Montserrat Light"/>
                <a:sym typeface="Montserrat Light"/>
              </a:rPr>
              <a:t>phận</a:t>
            </a:r>
            <a:r>
              <a:rPr lang="vi-VN" b="0" dirty="0">
                <a:latin typeface="+mn-lt"/>
                <a:ea typeface="Montserrat Light"/>
                <a:cs typeface="Montserrat Light"/>
                <a:sym typeface="Montserrat Light"/>
              </a:rPr>
              <a:t> </a:t>
            </a:r>
            <a:r>
              <a:rPr lang="vi-VN" b="0" dirty="0" err="1">
                <a:latin typeface="+mn-lt"/>
                <a:ea typeface="Montserrat Light"/>
                <a:cs typeface="Montserrat Light"/>
                <a:sym typeface="Montserrat Light"/>
              </a:rPr>
              <a:t>của</a:t>
            </a:r>
            <a:r>
              <a:rPr lang="vi-VN" b="0" dirty="0">
                <a:latin typeface="+mn-lt"/>
                <a:ea typeface="Montserrat Light"/>
                <a:cs typeface="Montserrat Light"/>
                <a:sym typeface="Montserrat Light"/>
              </a:rPr>
              <a:t> cây </a:t>
            </a:r>
            <a:r>
              <a:rPr lang="vi-VN" b="0" dirty="0" err="1">
                <a:latin typeface="+mn-lt"/>
                <a:ea typeface="Montserrat Light"/>
                <a:cs typeface="Montserrat Light"/>
                <a:sym typeface="Montserrat Light"/>
              </a:rPr>
              <a:t>Neem</a:t>
            </a:r>
            <a:r>
              <a:rPr lang="vi-VN" b="0" dirty="0">
                <a:latin typeface="+mn-lt"/>
                <a:ea typeface="Montserrat Light"/>
                <a:cs typeface="Montserrat Light"/>
                <a:sym typeface="Montserrat Light"/>
              </a:rPr>
              <a:t> nhưng </a:t>
            </a:r>
            <a:r>
              <a:rPr lang="vi-VN" b="0" dirty="0" err="1">
                <a:latin typeface="+mn-lt"/>
                <a:ea typeface="Montserrat Light"/>
                <a:cs typeface="Montserrat Light"/>
                <a:sym typeface="Montserrat Light"/>
              </a:rPr>
              <a:t>hàm</a:t>
            </a:r>
            <a:r>
              <a:rPr lang="vi-VN" b="0" dirty="0">
                <a:latin typeface="+mn-lt"/>
                <a:ea typeface="Montserrat Light"/>
                <a:cs typeface="Montserrat Light"/>
                <a:sym typeface="Montserrat Light"/>
              </a:rPr>
              <a:t> </a:t>
            </a:r>
            <a:r>
              <a:rPr lang="vi-VN" b="0" dirty="0" err="1">
                <a:latin typeface="+mn-lt"/>
                <a:ea typeface="Montserrat Light"/>
                <a:cs typeface="Montserrat Light"/>
                <a:sym typeface="Montserrat Light"/>
              </a:rPr>
              <a:t>lượng</a:t>
            </a:r>
            <a:r>
              <a:rPr lang="vi-VN" b="0" dirty="0">
                <a:latin typeface="+mn-lt"/>
                <a:ea typeface="Montserrat Light"/>
                <a:cs typeface="Montserrat Light"/>
                <a:sym typeface="Montserrat Light"/>
              </a:rPr>
              <a:t> cao </a:t>
            </a:r>
            <a:r>
              <a:rPr lang="vi-VN" b="0" dirty="0" err="1">
                <a:latin typeface="+mn-lt"/>
                <a:ea typeface="Montserrat Light"/>
                <a:cs typeface="Montserrat Light"/>
                <a:sym typeface="Montserrat Light"/>
              </a:rPr>
              <a:t>nhất</a:t>
            </a:r>
            <a:r>
              <a:rPr lang="vi-VN" b="0" dirty="0">
                <a:latin typeface="+mn-lt"/>
                <a:ea typeface="Montserrat Light"/>
                <a:cs typeface="Montserrat Light"/>
                <a:sym typeface="Montserrat Light"/>
              </a:rPr>
              <a:t> </a:t>
            </a:r>
            <a:r>
              <a:rPr lang="vi-VN" b="0" dirty="0" err="1">
                <a:latin typeface="+mn-lt"/>
                <a:ea typeface="Montserrat Light"/>
                <a:cs typeface="Montserrat Light"/>
                <a:sym typeface="Montserrat Light"/>
              </a:rPr>
              <a:t>là</a:t>
            </a:r>
            <a:r>
              <a:rPr lang="vi-VN" b="0" dirty="0">
                <a:latin typeface="+mn-lt"/>
                <a:ea typeface="Montserrat Light"/>
                <a:cs typeface="Montserrat Light"/>
                <a:sym typeface="Montserrat Light"/>
              </a:rPr>
              <a:t> trong </a:t>
            </a:r>
            <a:r>
              <a:rPr lang="vi-VN" b="0" dirty="0" err="1">
                <a:latin typeface="+mn-lt"/>
                <a:ea typeface="Montserrat Light"/>
                <a:cs typeface="Montserrat Light"/>
                <a:sym typeface="Montserrat Light"/>
              </a:rPr>
              <a:t>dầu</a:t>
            </a:r>
            <a:r>
              <a:rPr lang="vi-VN" b="0" dirty="0">
                <a:latin typeface="+mn-lt"/>
                <a:ea typeface="Montserrat Light"/>
                <a:cs typeface="Montserrat Light"/>
                <a:sym typeface="Montserrat Light"/>
              </a:rPr>
              <a:t> </a:t>
            </a:r>
            <a:r>
              <a:rPr lang="vi-VN" b="0" dirty="0" err="1">
                <a:latin typeface="+mn-lt"/>
                <a:ea typeface="Montserrat Light"/>
                <a:cs typeface="Montserrat Light"/>
                <a:sym typeface="Montserrat Light"/>
              </a:rPr>
              <a:t>Neem</a:t>
            </a:r>
            <a:r>
              <a:rPr lang="vi-VN" b="0" dirty="0">
                <a:latin typeface="+mn-lt"/>
                <a:ea typeface="Montserrat Light"/>
                <a:cs typeface="Montserrat Light"/>
                <a:sym typeface="Montserrat Light"/>
              </a:rPr>
              <a:t>, </a:t>
            </a:r>
            <a:r>
              <a:rPr lang="vi-VN" b="0" dirty="0" err="1">
                <a:latin typeface="+mn-lt"/>
                <a:ea typeface="Montserrat Light"/>
                <a:cs typeface="Montserrat Light"/>
                <a:sym typeface="Montserrat Light"/>
              </a:rPr>
              <a:t>thành</a:t>
            </a:r>
            <a:r>
              <a:rPr lang="vi-VN" b="0" dirty="0">
                <a:latin typeface="+mn-lt"/>
                <a:ea typeface="Montserrat Light"/>
                <a:cs typeface="Montserrat Light"/>
                <a:sym typeface="Montserrat Light"/>
              </a:rPr>
              <a:t> </a:t>
            </a:r>
            <a:r>
              <a:rPr lang="vi-VN" b="0" dirty="0" err="1">
                <a:latin typeface="+mn-lt"/>
                <a:ea typeface="Montserrat Light"/>
                <a:cs typeface="Montserrat Light"/>
                <a:sym typeface="Montserrat Light"/>
              </a:rPr>
              <a:t>phần</a:t>
            </a:r>
            <a:r>
              <a:rPr lang="vi-VN" b="0" dirty="0">
                <a:latin typeface="+mn-lt"/>
                <a:ea typeface="Montserrat Light"/>
                <a:cs typeface="Montserrat Light"/>
                <a:sym typeface="Montserrat Light"/>
              </a:rPr>
              <a:t> </a:t>
            </a:r>
            <a:r>
              <a:rPr lang="vi-VN" b="0" dirty="0" err="1">
                <a:latin typeface="+mn-lt"/>
                <a:ea typeface="Montserrat Light"/>
                <a:cs typeface="Montserrat Light"/>
                <a:sym typeface="Montserrat Light"/>
              </a:rPr>
              <a:t>được</a:t>
            </a:r>
            <a:r>
              <a:rPr lang="vi-VN" b="0" dirty="0">
                <a:latin typeface="+mn-lt"/>
                <a:ea typeface="Montserrat Light"/>
                <a:cs typeface="Montserrat Light"/>
                <a:sym typeface="Montserrat Light"/>
              </a:rPr>
              <a:t> </a:t>
            </a:r>
            <a:r>
              <a:rPr lang="vi-VN" b="0" dirty="0" err="1">
                <a:latin typeface="+mn-lt"/>
                <a:ea typeface="Montserrat Light"/>
                <a:cs typeface="Montserrat Light"/>
                <a:sym typeface="Montserrat Light"/>
              </a:rPr>
              <a:t>lấy</a:t>
            </a:r>
            <a:r>
              <a:rPr lang="vi-VN" b="0" dirty="0">
                <a:latin typeface="+mn-lt"/>
                <a:ea typeface="Montserrat Light"/>
                <a:cs typeface="Montserrat Light"/>
                <a:sym typeface="Montserrat Light"/>
              </a:rPr>
              <a:t> </a:t>
            </a:r>
            <a:r>
              <a:rPr lang="vi-VN" b="0" dirty="0" err="1">
                <a:latin typeface="+mn-lt"/>
                <a:ea typeface="Montserrat Light"/>
                <a:cs typeface="Montserrat Light"/>
                <a:sym typeface="Montserrat Light"/>
              </a:rPr>
              <a:t>từ</a:t>
            </a:r>
            <a:r>
              <a:rPr lang="vi-VN" b="0" dirty="0">
                <a:latin typeface="+mn-lt"/>
                <a:ea typeface="Montserrat Light"/>
                <a:cs typeface="Montserrat Light"/>
                <a:sym typeface="Montserrat Light"/>
              </a:rPr>
              <a:t> nhân </a:t>
            </a:r>
            <a:r>
              <a:rPr lang="vi-VN" b="0" dirty="0" err="1">
                <a:latin typeface="+mn-lt"/>
                <a:ea typeface="Montserrat Light"/>
                <a:cs typeface="Montserrat Light"/>
                <a:sym typeface="Montserrat Light"/>
              </a:rPr>
              <a:t>của</a:t>
            </a:r>
            <a:r>
              <a:rPr lang="vi-VN" b="0" dirty="0">
                <a:latin typeface="+mn-lt"/>
                <a:ea typeface="Montserrat Light"/>
                <a:cs typeface="Montserrat Light"/>
                <a:sym typeface="Montserrat Light"/>
              </a:rPr>
              <a:t> </a:t>
            </a:r>
            <a:r>
              <a:rPr lang="vi-VN" b="0" dirty="0" err="1">
                <a:latin typeface="+mn-lt"/>
                <a:ea typeface="Montserrat Light"/>
                <a:cs typeface="Montserrat Light"/>
                <a:sym typeface="Montserrat Light"/>
              </a:rPr>
              <a:t>hạt</a:t>
            </a:r>
            <a:r>
              <a:rPr lang="vi-VN" b="0" dirty="0">
                <a:latin typeface="+mn-lt"/>
                <a:ea typeface="Montserrat Light"/>
                <a:cs typeface="Montserrat Light"/>
                <a:sym typeface="Montserrat Light"/>
              </a:rPr>
              <a:t> </a:t>
            </a:r>
            <a:r>
              <a:rPr lang="vi-VN" b="0" dirty="0" err="1">
                <a:latin typeface="+mn-lt"/>
                <a:ea typeface="Montserrat Light"/>
                <a:cs typeface="Montserrat Light"/>
                <a:sym typeface="Montserrat Light"/>
              </a:rPr>
              <a:t>Neem</a:t>
            </a:r>
            <a:r>
              <a:rPr lang="vi-VN" b="0" dirty="0">
                <a:latin typeface="+mn-lt"/>
                <a:ea typeface="Montserrat Light"/>
                <a:cs typeface="Montserrat Light"/>
                <a:sym typeface="Montserrat Light"/>
              </a:rPr>
              <a:t>.</a:t>
            </a:r>
            <a:br>
              <a:rPr lang="vi-VN" b="0" dirty="0">
                <a:latin typeface="+mn-lt"/>
                <a:ea typeface="Montserrat Light"/>
                <a:cs typeface="Montserrat Light"/>
                <a:sym typeface="Montserrat Light"/>
              </a:rPr>
            </a:br>
            <a:endParaRPr lang="vi-VN" b="0" dirty="0">
              <a:latin typeface="+mn-lt"/>
              <a:ea typeface="Montserrat Light"/>
              <a:cs typeface="Montserrat Light"/>
              <a:sym typeface="Montserrat Light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48703EE4-0FD5-47F4-9E31-962C6A337FEA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1" y="1645921"/>
            <a:ext cx="7484154" cy="290146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209800" y="4705350"/>
            <a:ext cx="4191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Hình</a:t>
            </a:r>
            <a:r>
              <a:rPr lang="en-US" dirty="0" smtClean="0"/>
              <a:t> 24: </a:t>
            </a:r>
            <a:r>
              <a:rPr lang="en-US" dirty="0" err="1" smtClean="0"/>
              <a:t>Hàm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 </a:t>
            </a:r>
            <a:r>
              <a:rPr lang="en-US" dirty="0" err="1" smtClean="0"/>
              <a:t>Azadirachtin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cây</a:t>
            </a:r>
            <a:r>
              <a:rPr lang="en-US" dirty="0" smtClean="0"/>
              <a:t> </a:t>
            </a:r>
            <a:r>
              <a:rPr lang="en-US" dirty="0" err="1" smtClean="0"/>
              <a:t>Neem</a:t>
            </a:r>
            <a:r>
              <a:rPr lang="en-US" dirty="0" smtClean="0"/>
              <a:t>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9395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4" name="Rectangle 70">
            <a:extLst>
              <a:ext uri="{FF2B5EF4-FFF2-40B4-BE49-F238E27FC236}">
                <a16:creationId xmlns:a16="http://schemas.microsoft.com/office/drawing/2014/main" xmlns="" id="{5DCB5928-DC7D-4612-9922-441966E1562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 useBgFill="1">
        <p:nvSpPr>
          <p:cNvPr id="5125" name="Freeform: Shape 72">
            <a:extLst>
              <a:ext uri="{FF2B5EF4-FFF2-40B4-BE49-F238E27FC236}">
                <a16:creationId xmlns:a16="http://schemas.microsoft.com/office/drawing/2014/main" xmlns="" id="{682C1161-1736-45EC-99B7-33F3CAE9D51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3719285" cy="5143500"/>
          </a:xfrm>
          <a:custGeom>
            <a:avLst/>
            <a:gdLst>
              <a:gd name="connsiteX0" fmla="*/ 0 w 4959047"/>
              <a:gd name="connsiteY0" fmla="*/ 0 h 6858000"/>
              <a:gd name="connsiteX1" fmla="*/ 4110127 w 4959047"/>
              <a:gd name="connsiteY1" fmla="*/ 0 h 6858000"/>
              <a:gd name="connsiteX2" fmla="*/ 4179024 w 4959047"/>
              <a:gd name="connsiteY2" fmla="*/ 123368 h 6858000"/>
              <a:gd name="connsiteX3" fmla="*/ 4959047 w 4959047"/>
              <a:gd name="connsiteY3" fmla="*/ 3429000 h 6858000"/>
              <a:gd name="connsiteX4" fmla="*/ 4179024 w 4959047"/>
              <a:gd name="connsiteY4" fmla="*/ 6734633 h 6858000"/>
              <a:gd name="connsiteX5" fmla="*/ 4110127 w 4959047"/>
              <a:gd name="connsiteY5" fmla="*/ 6858000 h 6858000"/>
              <a:gd name="connsiteX6" fmla="*/ 0 w 495904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59047" h="6858000">
                <a:moveTo>
                  <a:pt x="0" y="0"/>
                </a:moveTo>
                <a:lnTo>
                  <a:pt x="4110127" y="0"/>
                </a:lnTo>
                <a:lnTo>
                  <a:pt x="4179024" y="123368"/>
                </a:lnTo>
                <a:cubicBezTo>
                  <a:pt x="4668929" y="1045156"/>
                  <a:pt x="4959047" y="2189404"/>
                  <a:pt x="4959047" y="3429000"/>
                </a:cubicBezTo>
                <a:cubicBezTo>
                  <a:pt x="4959047" y="4668597"/>
                  <a:pt x="4668929" y="5812845"/>
                  <a:pt x="4179024" y="6734633"/>
                </a:cubicBezTo>
                <a:lnTo>
                  <a:pt x="411012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68580" tIns="34290" rIns="68580" bIns="34290" rtlCol="0" anchor="ctr">
            <a:noAutofit/>
          </a:bodyPr>
          <a:lstStyle/>
          <a:p>
            <a:pPr algn="ctr" defTabSz="685800">
              <a:buClrTx/>
              <a:defRPr/>
            </a:pPr>
            <a:endParaRPr lang="en-US" kern="1200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5126" name="Freeform: Shape 74">
            <a:extLst>
              <a:ext uri="{FF2B5EF4-FFF2-40B4-BE49-F238E27FC236}">
                <a16:creationId xmlns:a16="http://schemas.microsoft.com/office/drawing/2014/main" xmlns="" id="{84D4DDB8-B68F-45B0-9F62-C4279996F67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3711665" cy="5143500"/>
          </a:xfrm>
          <a:custGeom>
            <a:avLst/>
            <a:gdLst>
              <a:gd name="connsiteX0" fmla="*/ 0 w 4948887"/>
              <a:gd name="connsiteY0" fmla="*/ 0 h 6858000"/>
              <a:gd name="connsiteX1" fmla="*/ 4099967 w 4948887"/>
              <a:gd name="connsiteY1" fmla="*/ 0 h 6858000"/>
              <a:gd name="connsiteX2" fmla="*/ 4168864 w 4948887"/>
              <a:gd name="connsiteY2" fmla="*/ 123368 h 6858000"/>
              <a:gd name="connsiteX3" fmla="*/ 4948887 w 4948887"/>
              <a:gd name="connsiteY3" fmla="*/ 3429000 h 6858000"/>
              <a:gd name="connsiteX4" fmla="*/ 4168864 w 4948887"/>
              <a:gd name="connsiteY4" fmla="*/ 6734633 h 6858000"/>
              <a:gd name="connsiteX5" fmla="*/ 4099967 w 4948887"/>
              <a:gd name="connsiteY5" fmla="*/ 6858000 h 6858000"/>
              <a:gd name="connsiteX6" fmla="*/ 0 w 494888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48887" h="6858000">
                <a:moveTo>
                  <a:pt x="0" y="0"/>
                </a:moveTo>
                <a:lnTo>
                  <a:pt x="4099967" y="0"/>
                </a:lnTo>
                <a:lnTo>
                  <a:pt x="4168864" y="123368"/>
                </a:lnTo>
                <a:cubicBezTo>
                  <a:pt x="4658769" y="1045156"/>
                  <a:pt x="4948887" y="2189404"/>
                  <a:pt x="4948887" y="3429000"/>
                </a:cubicBezTo>
                <a:cubicBezTo>
                  <a:pt x="4948887" y="4668597"/>
                  <a:pt x="4658769" y="5812845"/>
                  <a:pt x="4168864" y="6734633"/>
                </a:cubicBezTo>
                <a:lnTo>
                  <a:pt x="4099967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68580" tIns="34290" rIns="68580" bIns="34290" rtlCol="0" anchor="ctr">
            <a:noAutofit/>
          </a:bodyPr>
          <a:lstStyle/>
          <a:p>
            <a:pPr algn="ctr" defTabSz="685800">
              <a:buClrTx/>
              <a:defRPr/>
            </a:pPr>
            <a:endParaRPr lang="en-US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DCB3F909-8A06-4643-AAFF-9EF1328CBE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486" y="841772"/>
            <a:ext cx="3756314" cy="2403101"/>
          </a:xfrm>
        </p:spPr>
        <p:txBody>
          <a:bodyPr vert="horz" lIns="68580" tIns="34290" rIns="68580" bIns="34290" rtlCol="0" anchor="b">
            <a:normAutofit/>
          </a:bodyPr>
          <a:lstStyle/>
          <a:p>
            <a:pPr algn="ctr"/>
            <a:r>
              <a:rPr lang="en-US" sz="3600" kern="1200" dirty="0" err="1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Sản</a:t>
            </a:r>
            <a:r>
              <a:rPr lang="en-US" sz="3600" kern="12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3600" kern="1200" dirty="0" err="1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phẩm</a:t>
            </a:r>
            <a:r>
              <a:rPr lang="en-US" sz="3600" kern="12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3600" kern="1200" dirty="0" err="1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đại</a:t>
            </a:r>
            <a:r>
              <a:rPr lang="en-US" sz="3600" kern="1200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 </a:t>
            </a:r>
            <a:r>
              <a:rPr lang="en-US" sz="3600" kern="1200" dirty="0" err="1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diện</a:t>
            </a:r>
            <a:endParaRPr lang="en-US" sz="3600" kern="1200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xmlns="" id="{AF2F604E-43BE-4DC3-B983-E071523364F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rot="5400000">
            <a:off x="569941" y="260093"/>
            <a:ext cx="109728" cy="5280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xmlns="" id="{08C9B587-E65E-4B52-B37C-ABEBB6E8792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360772" y="3410190"/>
            <a:ext cx="3017520" cy="13716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 defTabSz="685800">
              <a:buClrTx/>
              <a:defRPr/>
            </a:pPr>
            <a:endParaRPr lang="en-US" kern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xmlns="" id="{D9E7E999-3560-47B6-B071-B721BB764E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22016" y="96376"/>
            <a:ext cx="3761213" cy="4837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7091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34"/>
          <p:cNvSpPr txBox="1">
            <a:spLocks noGrp="1"/>
          </p:cNvSpPr>
          <p:nvPr>
            <p:ph type="sldNum" idx="12"/>
          </p:nvPr>
        </p:nvSpPr>
        <p:spPr>
          <a:xfrm>
            <a:off x="8729400" y="4734075"/>
            <a:ext cx="414600" cy="409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32</a:t>
            </a:fld>
            <a:endParaRPr/>
          </a:p>
        </p:txBody>
      </p:sp>
      <p:sp>
        <p:nvSpPr>
          <p:cNvPr id="556" name="Google Shape;556;p34"/>
          <p:cNvSpPr txBox="1">
            <a:spLocks noGrp="1"/>
          </p:cNvSpPr>
          <p:nvPr>
            <p:ph type="ctrTitle" idx="4294967295"/>
          </p:nvPr>
        </p:nvSpPr>
        <p:spPr>
          <a:xfrm>
            <a:off x="1219200" y="1733550"/>
            <a:ext cx="7068264" cy="1784808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400" dirty="0" smtClean="0">
                <a:solidFill>
                  <a:schemeClr val="accent2"/>
                </a:solidFill>
                <a:latin typeface="+mj-lt"/>
              </a:rPr>
              <a:t>Cảm ơn thầy và các bạn đã lắng nghe! </a:t>
            </a:r>
            <a:endParaRPr sz="5400" dirty="0">
              <a:solidFill>
                <a:schemeClr val="accent2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p36"/>
          <p:cNvSpPr txBox="1">
            <a:spLocks noGrp="1"/>
          </p:cNvSpPr>
          <p:nvPr>
            <p:ph type="title"/>
          </p:nvPr>
        </p:nvSpPr>
        <p:spPr>
          <a:xfrm>
            <a:off x="609600" y="514350"/>
            <a:ext cx="3587400" cy="36415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>
                <a:latin typeface="+mj-lt"/>
              </a:rPr>
              <a:t>Tài liệu tham khảo</a:t>
            </a:r>
            <a:endParaRPr dirty="0">
              <a:latin typeface="+mj-lt"/>
            </a:endParaRPr>
          </a:p>
        </p:txBody>
      </p:sp>
      <p:sp>
        <p:nvSpPr>
          <p:cNvPr id="570" name="Google Shape;570;p36"/>
          <p:cNvSpPr txBox="1">
            <a:spLocks noGrp="1"/>
          </p:cNvSpPr>
          <p:nvPr>
            <p:ph type="body" idx="1"/>
          </p:nvPr>
        </p:nvSpPr>
        <p:spPr>
          <a:xfrm>
            <a:off x="762000" y="1123950"/>
            <a:ext cx="7591200" cy="2932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101600" indent="0">
              <a:buNone/>
            </a:pPr>
            <a:r>
              <a:rPr lang="en-US" sz="1600" dirty="0" smtClean="0">
                <a:latin typeface="+mj-lt"/>
              </a:rPr>
              <a:t>[1</a:t>
            </a:r>
            <a:r>
              <a:rPr lang="en-US" sz="1600" dirty="0" smtClean="0">
                <a:latin typeface="+mj-lt"/>
              </a:rPr>
              <a:t>] Lambert</a:t>
            </a:r>
            <a:r>
              <a:rPr lang="en-US" sz="1600" dirty="0">
                <a:latin typeface="+mj-lt"/>
              </a:rPr>
              <a:t>, K. and S. </a:t>
            </a:r>
            <a:r>
              <a:rPr lang="en-US" sz="1600" dirty="0" err="1">
                <a:latin typeface="+mj-lt"/>
              </a:rPr>
              <a:t>Bekal</a:t>
            </a:r>
            <a:r>
              <a:rPr lang="en-US" sz="1600" dirty="0">
                <a:latin typeface="+mj-lt"/>
              </a:rPr>
              <a:t>, Introduction to Plant-Parasitic Nematodes, </a:t>
            </a:r>
            <a:r>
              <a:rPr lang="en-US" sz="1600" dirty="0" smtClean="0">
                <a:latin typeface="+mj-lt"/>
              </a:rPr>
              <a:t>2002</a:t>
            </a:r>
            <a:endParaRPr lang="en-US" sz="1600" dirty="0">
              <a:latin typeface="+mj-lt"/>
            </a:endParaRPr>
          </a:p>
          <a:p>
            <a:pPr marL="101600" indent="0">
              <a:buNone/>
            </a:pPr>
            <a:r>
              <a:rPr lang="en-US" sz="1600" dirty="0" smtClean="0">
                <a:latin typeface="+mj-lt"/>
              </a:rPr>
              <a:t>[2</a:t>
            </a:r>
            <a:r>
              <a:rPr lang="en-US" sz="1600" dirty="0" smtClean="0">
                <a:latin typeface="+mj-lt"/>
              </a:rPr>
              <a:t>] Chen</a:t>
            </a:r>
            <a:r>
              <a:rPr lang="en-US" sz="1600" dirty="0" smtClean="0">
                <a:latin typeface="+mj-lt"/>
              </a:rPr>
              <a:t>, D. Y.1,* and Yen, J. H.2, The Plant-Parasitic Nematode Diseases of Red Dragon Fruit and Its Control Strategies in Taiwan</a:t>
            </a:r>
          </a:p>
          <a:p>
            <a:pPr marL="101600" indent="0">
              <a:buNone/>
            </a:pPr>
            <a:r>
              <a:rPr lang="en-US" sz="1600" dirty="0" smtClean="0">
                <a:latin typeface="+mj-lt"/>
              </a:rPr>
              <a:t>[3</a:t>
            </a:r>
            <a:r>
              <a:rPr lang="en-US" sz="1600" dirty="0" smtClean="0">
                <a:latin typeface="+mj-lt"/>
              </a:rPr>
              <a:t>] R</a:t>
            </a:r>
            <a:r>
              <a:rPr lang="en-US" sz="1600" dirty="0" smtClean="0">
                <a:latin typeface="+mj-lt"/>
              </a:rPr>
              <a:t>&amp; D </a:t>
            </a:r>
            <a:r>
              <a:rPr lang="en-US" sz="1600" dirty="0" err="1" smtClean="0">
                <a:latin typeface="+mj-lt"/>
              </a:rPr>
              <a:t>Công</a:t>
            </a:r>
            <a:r>
              <a:rPr lang="en-US" sz="1600" dirty="0" smtClean="0">
                <a:latin typeface="+mj-lt"/>
              </a:rPr>
              <a:t> Ty TNHH </a:t>
            </a:r>
            <a:r>
              <a:rPr lang="en-US" sz="1600" dirty="0" err="1" smtClean="0">
                <a:latin typeface="+mj-lt"/>
              </a:rPr>
              <a:t>Điền</a:t>
            </a:r>
            <a:r>
              <a:rPr lang="en-US" sz="1600" dirty="0" smtClean="0">
                <a:latin typeface="+mj-lt"/>
              </a:rPr>
              <a:t> </a:t>
            </a:r>
            <a:r>
              <a:rPr lang="en-US" sz="1600" dirty="0" err="1" smtClean="0">
                <a:latin typeface="+mj-lt"/>
              </a:rPr>
              <a:t>Trang</a:t>
            </a:r>
            <a:r>
              <a:rPr lang="en-US" sz="1600" dirty="0" smtClean="0">
                <a:latin typeface="+mj-lt"/>
              </a:rPr>
              <a:t> </a:t>
            </a:r>
            <a:r>
              <a:rPr lang="en-US" sz="1600" dirty="0" smtClean="0">
                <a:latin typeface="+mj-lt"/>
              </a:rPr>
              <a:t>:</a:t>
            </a:r>
            <a:r>
              <a:rPr lang="en-US" sz="1600" dirty="0">
                <a:latin typeface="+mj-lt"/>
                <a:hlinkClick r:id="rId3"/>
              </a:rPr>
              <a:t>https://phanbondientrang.vn/</a:t>
            </a:r>
            <a:endParaRPr lang="en-US" sz="1600" dirty="0" smtClean="0">
              <a:latin typeface="+mj-lt"/>
            </a:endParaRPr>
          </a:p>
          <a:p>
            <a:pPr marL="101600" indent="0">
              <a:buNone/>
            </a:pPr>
            <a:r>
              <a:rPr lang="en-US" sz="1600" dirty="0" smtClean="0">
                <a:latin typeface="+mj-lt"/>
              </a:rPr>
              <a:t>[</a:t>
            </a:r>
            <a:r>
              <a:rPr lang="en-US" sz="1600" dirty="0">
                <a:latin typeface="+mj-lt"/>
              </a:rPr>
              <a:t>4</a:t>
            </a:r>
            <a:r>
              <a:rPr lang="en-US" sz="1600" dirty="0" smtClean="0">
                <a:latin typeface="+mj-lt"/>
              </a:rPr>
              <a:t>] </a:t>
            </a:r>
            <a:r>
              <a:rPr lang="en-US" sz="1600" dirty="0" err="1" smtClean="0">
                <a:latin typeface="+mj-lt"/>
              </a:rPr>
              <a:t>Nguyễn</a:t>
            </a:r>
            <a:r>
              <a:rPr lang="en-US" sz="1600" dirty="0" smtClean="0">
                <a:latin typeface="+mj-lt"/>
              </a:rPr>
              <a:t> </a:t>
            </a:r>
            <a:r>
              <a:rPr lang="en-US" sz="1600" dirty="0" err="1" smtClean="0">
                <a:latin typeface="+mj-lt"/>
              </a:rPr>
              <a:t>Bảo</a:t>
            </a:r>
            <a:r>
              <a:rPr lang="en-US" sz="1600" dirty="0" smtClean="0">
                <a:latin typeface="+mj-lt"/>
              </a:rPr>
              <a:t> </a:t>
            </a:r>
            <a:r>
              <a:rPr lang="en-US" sz="1600" dirty="0" smtClean="0">
                <a:latin typeface="+mj-lt"/>
              </a:rPr>
              <a:t>Châu,2003, </a:t>
            </a:r>
            <a:r>
              <a:rPr lang="en-US" sz="1600" i="1" dirty="0" err="1" smtClean="0">
                <a:latin typeface="+mj-lt"/>
              </a:rPr>
              <a:t>Tuyến</a:t>
            </a:r>
            <a:r>
              <a:rPr lang="en-US" sz="1600" i="1" dirty="0" smtClean="0">
                <a:latin typeface="+mj-lt"/>
              </a:rPr>
              <a:t> </a:t>
            </a:r>
            <a:r>
              <a:rPr lang="en-US" sz="1600" i="1" dirty="0" err="1" smtClean="0">
                <a:latin typeface="+mj-lt"/>
              </a:rPr>
              <a:t>trùng</a:t>
            </a:r>
            <a:r>
              <a:rPr lang="en-US" sz="1600" i="1" dirty="0" smtClean="0">
                <a:latin typeface="+mj-lt"/>
              </a:rPr>
              <a:t> </a:t>
            </a:r>
            <a:r>
              <a:rPr lang="en-US" sz="1600" i="1" dirty="0" err="1" smtClean="0">
                <a:latin typeface="+mj-lt"/>
              </a:rPr>
              <a:t>thực</a:t>
            </a:r>
            <a:r>
              <a:rPr lang="en-US" sz="1600" i="1" dirty="0" smtClean="0">
                <a:latin typeface="+mj-lt"/>
              </a:rPr>
              <a:t> </a:t>
            </a:r>
            <a:r>
              <a:rPr lang="en-US" sz="1600" i="1" dirty="0" err="1" smtClean="0">
                <a:latin typeface="+mj-lt"/>
              </a:rPr>
              <a:t>vật</a:t>
            </a:r>
            <a:r>
              <a:rPr lang="en-US" sz="1600" i="1" dirty="0" smtClean="0">
                <a:latin typeface="+mj-lt"/>
              </a:rPr>
              <a:t> </a:t>
            </a:r>
            <a:r>
              <a:rPr lang="en-US" sz="1600" i="1" dirty="0" err="1" smtClean="0">
                <a:latin typeface="+mj-lt"/>
              </a:rPr>
              <a:t>và</a:t>
            </a:r>
            <a:r>
              <a:rPr lang="en-US" sz="1600" i="1" dirty="0" smtClean="0">
                <a:latin typeface="+mj-lt"/>
              </a:rPr>
              <a:t> </a:t>
            </a:r>
            <a:r>
              <a:rPr lang="en-US" sz="1600" i="1" dirty="0" err="1" smtClean="0">
                <a:latin typeface="+mj-lt"/>
              </a:rPr>
              <a:t>cơ</a:t>
            </a:r>
            <a:r>
              <a:rPr lang="en-US" sz="1600" i="1" dirty="0" smtClean="0">
                <a:latin typeface="+mj-lt"/>
              </a:rPr>
              <a:t> </a:t>
            </a:r>
            <a:r>
              <a:rPr lang="en-US" sz="1600" i="1" dirty="0" err="1" smtClean="0">
                <a:latin typeface="+mj-lt"/>
              </a:rPr>
              <a:t>sở</a:t>
            </a:r>
            <a:r>
              <a:rPr lang="en-US" sz="1600" i="1" dirty="0" smtClean="0">
                <a:latin typeface="+mj-lt"/>
              </a:rPr>
              <a:t> </a:t>
            </a:r>
            <a:r>
              <a:rPr lang="en-US" sz="1600" i="1" dirty="0" err="1" smtClean="0">
                <a:latin typeface="+mj-lt"/>
              </a:rPr>
              <a:t>phòng</a:t>
            </a:r>
            <a:r>
              <a:rPr lang="en-US" sz="1600" i="1" dirty="0" smtClean="0">
                <a:latin typeface="+mj-lt"/>
              </a:rPr>
              <a:t> </a:t>
            </a:r>
            <a:r>
              <a:rPr lang="en-US" sz="1600" i="1" dirty="0" err="1" smtClean="0">
                <a:latin typeface="+mj-lt"/>
              </a:rPr>
              <a:t>trừ</a:t>
            </a:r>
            <a:r>
              <a:rPr lang="en-US" sz="1600" dirty="0" smtClean="0">
                <a:latin typeface="+mj-lt"/>
              </a:rPr>
              <a:t>, </a:t>
            </a:r>
            <a:r>
              <a:rPr lang="en-US" sz="1600" dirty="0" err="1" smtClean="0">
                <a:latin typeface="+mj-lt"/>
              </a:rPr>
              <a:t>Hà</a:t>
            </a:r>
            <a:r>
              <a:rPr lang="en-US" sz="1600" dirty="0" smtClean="0">
                <a:latin typeface="+mj-lt"/>
              </a:rPr>
              <a:t> </a:t>
            </a:r>
            <a:r>
              <a:rPr lang="en-US" sz="1600" dirty="0" err="1" smtClean="0">
                <a:latin typeface="+mj-lt"/>
              </a:rPr>
              <a:t>Nội</a:t>
            </a:r>
            <a:r>
              <a:rPr lang="en-US" sz="1600" dirty="0" smtClean="0">
                <a:latin typeface="+mj-lt"/>
              </a:rPr>
              <a:t>: </a:t>
            </a:r>
            <a:r>
              <a:rPr lang="en-US" sz="1600" dirty="0" err="1" smtClean="0">
                <a:latin typeface="+mj-lt"/>
              </a:rPr>
              <a:t>Khoa</a:t>
            </a:r>
            <a:r>
              <a:rPr lang="en-US" sz="1600" dirty="0" smtClean="0">
                <a:latin typeface="+mj-lt"/>
              </a:rPr>
              <a:t> </a:t>
            </a:r>
            <a:r>
              <a:rPr lang="en-US" sz="1600" dirty="0" err="1" smtClean="0">
                <a:latin typeface="+mj-lt"/>
              </a:rPr>
              <a:t>học</a:t>
            </a:r>
            <a:r>
              <a:rPr lang="en-US" sz="1600" dirty="0" smtClean="0">
                <a:latin typeface="+mj-lt"/>
              </a:rPr>
              <a:t> </a:t>
            </a:r>
            <a:r>
              <a:rPr lang="en-US" sz="1600" dirty="0" err="1" smtClean="0">
                <a:latin typeface="+mj-lt"/>
              </a:rPr>
              <a:t>và</a:t>
            </a:r>
            <a:r>
              <a:rPr lang="en-US" sz="1600" dirty="0" smtClean="0">
                <a:latin typeface="+mj-lt"/>
              </a:rPr>
              <a:t> </a:t>
            </a:r>
            <a:r>
              <a:rPr lang="en-US" sz="1600" dirty="0" err="1" smtClean="0">
                <a:latin typeface="+mj-lt"/>
              </a:rPr>
              <a:t>kỹ</a:t>
            </a:r>
            <a:r>
              <a:rPr lang="en-US" sz="1600" dirty="0" smtClean="0">
                <a:latin typeface="+mj-lt"/>
              </a:rPr>
              <a:t> </a:t>
            </a:r>
            <a:r>
              <a:rPr lang="en-US" sz="1600" dirty="0" err="1" smtClean="0">
                <a:latin typeface="+mj-lt"/>
              </a:rPr>
              <a:t>thuật</a:t>
            </a:r>
            <a:r>
              <a:rPr lang="en-US" sz="1600" dirty="0">
                <a:latin typeface="+mj-lt"/>
              </a:rPr>
              <a:t>.</a:t>
            </a:r>
            <a:endParaRPr lang="en-US" sz="1600" dirty="0" smtClean="0">
              <a:latin typeface="+mj-lt"/>
            </a:endParaRPr>
          </a:p>
          <a:p>
            <a:pPr marL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1600" dirty="0">
                <a:latin typeface="+mj-lt"/>
              </a:rPr>
              <a:t> </a:t>
            </a:r>
            <a:r>
              <a:rPr lang="en-US" sz="1600" dirty="0" smtClean="0">
                <a:latin typeface="+mj-lt"/>
              </a:rPr>
              <a:t> </a:t>
            </a:r>
            <a:endParaRPr sz="1600" dirty="0">
              <a:latin typeface="+mj-lt"/>
            </a:endParaRPr>
          </a:p>
        </p:txBody>
      </p:sp>
      <p:sp>
        <p:nvSpPr>
          <p:cNvPr id="572" name="Google Shape;572;p36"/>
          <p:cNvSpPr txBox="1">
            <a:spLocks noGrp="1"/>
          </p:cNvSpPr>
          <p:nvPr>
            <p:ph type="sldNum" idx="12"/>
          </p:nvPr>
        </p:nvSpPr>
        <p:spPr>
          <a:xfrm>
            <a:off x="8729400" y="4734075"/>
            <a:ext cx="414600" cy="4095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33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olsce template">
  <a:themeElements>
    <a:clrScheme name="Custom 347">
      <a:dk1>
        <a:srgbClr val="252831"/>
      </a:dk1>
      <a:lt1>
        <a:srgbClr val="FFFFFF"/>
      </a:lt1>
      <a:dk2>
        <a:srgbClr val="68728D"/>
      </a:dk2>
      <a:lt2>
        <a:srgbClr val="E9EDF3"/>
      </a:lt2>
      <a:accent1>
        <a:srgbClr val="7D89AC"/>
      </a:accent1>
      <a:accent2>
        <a:srgbClr val="728CD8"/>
      </a:accent2>
      <a:accent3>
        <a:srgbClr val="72D8D8"/>
      </a:accent3>
      <a:accent4>
        <a:srgbClr val="B1D872"/>
      </a:accent4>
      <a:accent5>
        <a:srgbClr val="F8D067"/>
      </a:accent5>
      <a:accent6>
        <a:srgbClr val="BDC3D3"/>
      </a:accent6>
      <a:hlink>
        <a:srgbClr val="7D89A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653</TotalTime>
  <Words>1207</Words>
  <Application>Microsoft Office PowerPoint</Application>
  <PresentationFormat>On-screen Show (16:9)</PresentationFormat>
  <Paragraphs>180</Paragraphs>
  <Slides>33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Arial</vt:lpstr>
      <vt:lpstr>Times New Roman</vt:lpstr>
      <vt:lpstr>Helvetica</vt:lpstr>
      <vt:lpstr>Montserrat Light</vt:lpstr>
      <vt:lpstr>Poppins</vt:lpstr>
      <vt:lpstr>Calibri</vt:lpstr>
      <vt:lpstr>Volsce template</vt:lpstr>
      <vt:lpstr>TRƯỜNG ĐẠI HỌC KHOA HỌC TỰ NHIÊN TP.HCM KHOA SINH HỌC – CÔNG NGHỆ SINH HỌC  MÔN HỌC: VI SINH HỌC NÔNG NGHIỆP</vt:lpstr>
      <vt:lpstr>PowerPoint Presentation</vt:lpstr>
      <vt:lpstr>1. Tuyến trùng gây hại</vt:lpstr>
      <vt:lpstr>1.1.Giới thiệu</vt:lpstr>
      <vt:lpstr>1.2.Hình thái cơ bản của tuyến trùng</vt:lpstr>
      <vt:lpstr>1.3.Hình thức sinh sản.</vt:lpstr>
      <vt:lpstr>Vòng đời tuyến trùng</vt:lpstr>
      <vt:lpstr>1.3.Hình thức kí sinh</vt:lpstr>
      <vt:lpstr>Nội ký sinh</vt:lpstr>
      <vt:lpstr>Ngoại ký sinh</vt:lpstr>
      <vt:lpstr>Bán nội ký sinh</vt:lpstr>
      <vt:lpstr>Kim  hút</vt:lpstr>
      <vt:lpstr>1.5 Điều kiện sinh sống</vt:lpstr>
      <vt:lpstr>1.6 Khảo sát mật độ tuyến trùng</vt:lpstr>
      <vt:lpstr>2. Cách phòng trừ tuyến trùng</vt:lpstr>
      <vt:lpstr>2.1 Các nhóm nấm đối kháng:</vt:lpstr>
      <vt:lpstr>PowerPoint Presentation</vt:lpstr>
      <vt:lpstr>PowerPoint Presentation</vt:lpstr>
      <vt:lpstr>2.1.2 Nấm ký sinh Tuyến Trùng:</vt:lpstr>
      <vt:lpstr>2.1.3 Nấm ký sinh lên trứng Tuyến Trùng</vt:lpstr>
      <vt:lpstr>Chế phẩm sinh học chứa các nấm đối kháng: </vt:lpstr>
      <vt:lpstr>Thành phần nấm đối kháng có trong chế phẩm</vt:lpstr>
      <vt:lpstr>Cơ chế tác động</vt:lpstr>
      <vt:lpstr>PowerPoint Presentation</vt:lpstr>
      <vt:lpstr>Kết quả thực nghiệm</vt:lpstr>
      <vt:lpstr>Kết quả thử nghiệm</vt:lpstr>
      <vt:lpstr> </vt:lpstr>
      <vt:lpstr>2.2 Sử dụng chất ức chế từ cây Neem:</vt:lpstr>
      <vt:lpstr>Hoạt tính của Azadirachtin có trong Neem</vt:lpstr>
      <vt:lpstr>Azadirachtin được tìm thấy ở tất cả các bộ phận của cây Neem nhưng hàm lượng cao nhất là trong dầu Neem, thành phần được lấy từ nhân của hạt Neem. </vt:lpstr>
      <vt:lpstr>Sản phẩm đại diện</vt:lpstr>
      <vt:lpstr>Cảm ơn thầy và các bạn đã lắng nghe! </vt:lpstr>
      <vt:lpstr>Tài liệu tham khảo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TRƯỜNG ĐẠI HỌC KHOA HỌC TỰ NHIÊN TP.HCM KHOA SINH HỌC – CÔNG NGHỆ SINH HỌC  MÔN HỌC: VI SINH HỌC NÔNG NGHIỆP</dc:title>
  <dc:creator>Đức Huy Nguyễn</dc:creator>
  <cp:lastModifiedBy>dell</cp:lastModifiedBy>
  <cp:revision>31</cp:revision>
  <dcterms:modified xsi:type="dcterms:W3CDTF">2019-11-24T14:47:44Z</dcterms:modified>
</cp:coreProperties>
</file>