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6" r:id="rId5"/>
    <p:sldId id="268" r:id="rId6"/>
    <p:sldId id="264" r:id="rId7"/>
    <p:sldId id="262" r:id="rId8"/>
    <p:sldId id="279" r:id="rId9"/>
    <p:sldId id="263" r:id="rId10"/>
    <p:sldId id="280" r:id="rId11"/>
    <p:sldId id="281" r:id="rId12"/>
    <p:sldId id="282" r:id="rId13"/>
    <p:sldId id="283" r:id="rId14"/>
    <p:sldId id="284" r:id="rId15"/>
    <p:sldId id="285" r:id="rId16"/>
    <p:sldId id="286" r:id="rId17"/>
    <p:sldId id="287" r:id="rId18"/>
    <p:sldId id="288" r:id="rId19"/>
    <p:sldId id="289" r:id="rId20"/>
    <p:sldId id="290" r:id="rId21"/>
    <p:sldId id="291" r:id="rId22"/>
    <p:sldId id="292" r:id="rId23"/>
    <p:sldId id="293" r:id="rId24"/>
    <p:sldId id="294" r:id="rId25"/>
    <p:sldId id="295" r:id="rId26"/>
    <p:sldId id="296" r:id="rId27"/>
    <p:sldId id="297" r:id="rId28"/>
    <p:sldId id="298" r:id="rId29"/>
    <p:sldId id="267" r:id="rId30"/>
    <p:sldId id="278" r:id="rId31"/>
    <p:sldId id="261"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89A98D-53FF-43B8-B719-E83AB9CBD798}" v="50" dt="2019-12-25T15:41:03.2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GUYỄN THANH TRÂN" userId="11081b72-fd1f-4cc2-a8cb-e548be2b3aed" providerId="ADAL" clId="{7F89A98D-53FF-43B8-B719-E83AB9CBD798}"/>
    <pc:docChg chg="undo custSel addSld modSld">
      <pc:chgData name="NGUYỄN THANH TRÂN" userId="11081b72-fd1f-4cc2-a8cb-e548be2b3aed" providerId="ADAL" clId="{7F89A98D-53FF-43B8-B719-E83AB9CBD798}" dt="2019-12-25T15:41:03.215" v="853"/>
      <pc:docMkLst>
        <pc:docMk/>
      </pc:docMkLst>
      <pc:sldChg chg="addSp delSp modSp add">
        <pc:chgData name="NGUYỄN THANH TRÂN" userId="11081b72-fd1f-4cc2-a8cb-e548be2b3aed" providerId="ADAL" clId="{7F89A98D-53FF-43B8-B719-E83AB9CBD798}" dt="2019-12-25T15:39:45.886" v="830" actId="478"/>
        <pc:sldMkLst>
          <pc:docMk/>
          <pc:sldMk cId="2121729456" sldId="291"/>
        </pc:sldMkLst>
        <pc:spChg chg="del mod">
          <ac:chgData name="NGUYỄN THANH TRÂN" userId="11081b72-fd1f-4cc2-a8cb-e548be2b3aed" providerId="ADAL" clId="{7F89A98D-53FF-43B8-B719-E83AB9CBD798}" dt="2019-12-25T15:39:45.886" v="830" actId="478"/>
          <ac:spMkLst>
            <pc:docMk/>
            <pc:sldMk cId="2121729456" sldId="291"/>
            <ac:spMk id="2" creationId="{A12FF6C8-A688-4609-B04B-5B861128A2FE}"/>
          </ac:spMkLst>
        </pc:spChg>
        <pc:spChg chg="add mod">
          <ac:chgData name="NGUYỄN THANH TRÂN" userId="11081b72-fd1f-4cc2-a8cb-e548be2b3aed" providerId="ADAL" clId="{7F89A98D-53FF-43B8-B719-E83AB9CBD798}" dt="2019-12-25T15:03:20.513" v="106" actId="14100"/>
          <ac:spMkLst>
            <pc:docMk/>
            <pc:sldMk cId="2121729456" sldId="291"/>
            <ac:spMk id="3" creationId="{BDB8F23F-7E43-4A78-92C3-2218A998C01D}"/>
          </ac:spMkLst>
        </pc:spChg>
        <pc:spChg chg="add mod">
          <ac:chgData name="NGUYỄN THANH TRÂN" userId="11081b72-fd1f-4cc2-a8cb-e548be2b3aed" providerId="ADAL" clId="{7F89A98D-53FF-43B8-B719-E83AB9CBD798}" dt="2019-12-25T15:39:38.565" v="807" actId="20577"/>
          <ac:spMkLst>
            <pc:docMk/>
            <pc:sldMk cId="2121729456" sldId="291"/>
            <ac:spMk id="4" creationId="{67AAE779-223F-4EE1-B7EB-D790A85C99BE}"/>
          </ac:spMkLst>
        </pc:spChg>
      </pc:sldChg>
      <pc:sldChg chg="addSp delSp modSp add">
        <pc:chgData name="NGUYỄN THANH TRÂN" userId="11081b72-fd1f-4cc2-a8cb-e548be2b3aed" providerId="ADAL" clId="{7F89A98D-53FF-43B8-B719-E83AB9CBD798}" dt="2019-12-25T15:40:03.352" v="833"/>
        <pc:sldMkLst>
          <pc:docMk/>
          <pc:sldMk cId="2326457550" sldId="292"/>
        </pc:sldMkLst>
        <pc:spChg chg="del mod">
          <ac:chgData name="NGUYỄN THANH TRÂN" userId="11081b72-fd1f-4cc2-a8cb-e548be2b3aed" providerId="ADAL" clId="{7F89A98D-53FF-43B8-B719-E83AB9CBD798}" dt="2019-12-25T15:39:57.417" v="831" actId="478"/>
          <ac:spMkLst>
            <pc:docMk/>
            <pc:sldMk cId="2326457550" sldId="292"/>
            <ac:spMk id="2" creationId="{20E44AEB-26DF-4D95-A7A6-CF553E3E831D}"/>
          </ac:spMkLst>
        </pc:spChg>
        <pc:spChg chg="add mod">
          <ac:chgData name="NGUYỄN THANH TRÂN" userId="11081b72-fd1f-4cc2-a8cb-e548be2b3aed" providerId="ADAL" clId="{7F89A98D-53FF-43B8-B719-E83AB9CBD798}" dt="2019-12-25T15:08:57.252" v="321" actId="20577"/>
          <ac:spMkLst>
            <pc:docMk/>
            <pc:sldMk cId="2326457550" sldId="292"/>
            <ac:spMk id="3" creationId="{5DE08C5F-6873-4E57-802F-4B0BC66A0D5A}"/>
          </ac:spMkLst>
        </pc:spChg>
        <pc:spChg chg="add del mod">
          <ac:chgData name="NGUYỄN THANH TRÂN" userId="11081b72-fd1f-4cc2-a8cb-e548be2b3aed" providerId="ADAL" clId="{7F89A98D-53FF-43B8-B719-E83AB9CBD798}" dt="2019-12-25T15:40:02.578" v="832" actId="478"/>
          <ac:spMkLst>
            <pc:docMk/>
            <pc:sldMk cId="2326457550" sldId="292"/>
            <ac:spMk id="5" creationId="{A6CA217A-9B02-4283-8789-73512165FAC6}"/>
          </ac:spMkLst>
        </pc:spChg>
        <pc:spChg chg="add">
          <ac:chgData name="NGUYỄN THANH TRÂN" userId="11081b72-fd1f-4cc2-a8cb-e548be2b3aed" providerId="ADAL" clId="{7F89A98D-53FF-43B8-B719-E83AB9CBD798}" dt="2019-12-25T15:40:03.352" v="833"/>
          <ac:spMkLst>
            <pc:docMk/>
            <pc:sldMk cId="2326457550" sldId="292"/>
            <ac:spMk id="6" creationId="{61C190C7-43F5-482D-8399-55EE58AF4B92}"/>
          </ac:spMkLst>
        </pc:spChg>
      </pc:sldChg>
      <pc:sldChg chg="addSp delSp modSp add">
        <pc:chgData name="NGUYỄN THANH TRÂN" userId="11081b72-fd1f-4cc2-a8cb-e548be2b3aed" providerId="ADAL" clId="{7F89A98D-53FF-43B8-B719-E83AB9CBD798}" dt="2019-12-25T15:40:16.497" v="837"/>
        <pc:sldMkLst>
          <pc:docMk/>
          <pc:sldMk cId="3779160141" sldId="293"/>
        </pc:sldMkLst>
        <pc:spChg chg="del mod">
          <ac:chgData name="NGUYỄN THANH TRÂN" userId="11081b72-fd1f-4cc2-a8cb-e548be2b3aed" providerId="ADAL" clId="{7F89A98D-53FF-43B8-B719-E83AB9CBD798}" dt="2019-12-25T15:40:10.505" v="835" actId="478"/>
          <ac:spMkLst>
            <pc:docMk/>
            <pc:sldMk cId="3779160141" sldId="293"/>
            <ac:spMk id="2" creationId="{D772BE1A-442E-4CB1-AFA2-634966BBCDAA}"/>
          </ac:spMkLst>
        </pc:spChg>
        <pc:spChg chg="add del mod">
          <ac:chgData name="NGUYỄN THANH TRÂN" userId="11081b72-fd1f-4cc2-a8cb-e548be2b3aed" providerId="ADAL" clId="{7F89A98D-53FF-43B8-B719-E83AB9CBD798}" dt="2019-12-25T15:19:27.166" v="538" actId="123"/>
          <ac:spMkLst>
            <pc:docMk/>
            <pc:sldMk cId="3779160141" sldId="293"/>
            <ac:spMk id="3" creationId="{A4593196-DFC4-45A4-A4B3-41F6D5C5736E}"/>
          </ac:spMkLst>
        </pc:spChg>
        <pc:spChg chg="add del mod">
          <ac:chgData name="NGUYỄN THANH TRÂN" userId="11081b72-fd1f-4cc2-a8cb-e548be2b3aed" providerId="ADAL" clId="{7F89A98D-53FF-43B8-B719-E83AB9CBD798}" dt="2019-12-25T15:40:14.455" v="836" actId="478"/>
          <ac:spMkLst>
            <pc:docMk/>
            <pc:sldMk cId="3779160141" sldId="293"/>
            <ac:spMk id="5" creationId="{990EA423-4B69-490F-9889-CC89E6C48676}"/>
          </ac:spMkLst>
        </pc:spChg>
        <pc:spChg chg="add">
          <ac:chgData name="NGUYỄN THANH TRÂN" userId="11081b72-fd1f-4cc2-a8cb-e548be2b3aed" providerId="ADAL" clId="{7F89A98D-53FF-43B8-B719-E83AB9CBD798}" dt="2019-12-25T15:40:16.497" v="837"/>
          <ac:spMkLst>
            <pc:docMk/>
            <pc:sldMk cId="3779160141" sldId="293"/>
            <ac:spMk id="6" creationId="{E6DC1383-1DD2-49BA-81C3-62482FB468C4}"/>
          </ac:spMkLst>
        </pc:spChg>
      </pc:sldChg>
      <pc:sldChg chg="addSp delSp modSp add">
        <pc:chgData name="NGUYỄN THANH TRÂN" userId="11081b72-fd1f-4cc2-a8cb-e548be2b3aed" providerId="ADAL" clId="{7F89A98D-53FF-43B8-B719-E83AB9CBD798}" dt="2019-12-25T15:40:28.099" v="840"/>
        <pc:sldMkLst>
          <pc:docMk/>
          <pc:sldMk cId="1305603688" sldId="294"/>
        </pc:sldMkLst>
        <pc:spChg chg="del mod">
          <ac:chgData name="NGUYỄN THANH TRÂN" userId="11081b72-fd1f-4cc2-a8cb-e548be2b3aed" providerId="ADAL" clId="{7F89A98D-53FF-43B8-B719-E83AB9CBD798}" dt="2019-12-25T15:40:24.693" v="838" actId="478"/>
          <ac:spMkLst>
            <pc:docMk/>
            <pc:sldMk cId="1305603688" sldId="294"/>
            <ac:spMk id="2" creationId="{821E07E9-9C10-4BF8-A418-FF4EA226B743}"/>
          </ac:spMkLst>
        </pc:spChg>
        <pc:spChg chg="add mod">
          <ac:chgData name="NGUYỄN THANH TRÂN" userId="11081b72-fd1f-4cc2-a8cb-e548be2b3aed" providerId="ADAL" clId="{7F89A98D-53FF-43B8-B719-E83AB9CBD798}" dt="2019-12-25T15:21:37.582" v="612" actId="20577"/>
          <ac:spMkLst>
            <pc:docMk/>
            <pc:sldMk cId="1305603688" sldId="294"/>
            <ac:spMk id="3" creationId="{76B2EA62-535A-48BA-938A-1D4214C27411}"/>
          </ac:spMkLst>
        </pc:spChg>
        <pc:spChg chg="add del mod">
          <ac:chgData name="NGUYỄN THANH TRÂN" userId="11081b72-fd1f-4cc2-a8cb-e548be2b3aed" providerId="ADAL" clId="{7F89A98D-53FF-43B8-B719-E83AB9CBD798}" dt="2019-12-25T15:40:27.266" v="839" actId="478"/>
          <ac:spMkLst>
            <pc:docMk/>
            <pc:sldMk cId="1305603688" sldId="294"/>
            <ac:spMk id="5" creationId="{378D16A8-ADAB-466C-B140-56DB3B3DCF82}"/>
          </ac:spMkLst>
        </pc:spChg>
        <pc:spChg chg="add">
          <ac:chgData name="NGUYỄN THANH TRÂN" userId="11081b72-fd1f-4cc2-a8cb-e548be2b3aed" providerId="ADAL" clId="{7F89A98D-53FF-43B8-B719-E83AB9CBD798}" dt="2019-12-25T15:40:28.099" v="840"/>
          <ac:spMkLst>
            <pc:docMk/>
            <pc:sldMk cId="1305603688" sldId="294"/>
            <ac:spMk id="6" creationId="{A60A18DE-D20F-46F4-964B-DFBEE006FC0E}"/>
          </ac:spMkLst>
        </pc:spChg>
      </pc:sldChg>
      <pc:sldChg chg="addSp delSp modSp add">
        <pc:chgData name="NGUYỄN THANH TRÂN" userId="11081b72-fd1f-4cc2-a8cb-e548be2b3aed" providerId="ADAL" clId="{7F89A98D-53FF-43B8-B719-E83AB9CBD798}" dt="2019-12-25T15:40:35.710" v="843"/>
        <pc:sldMkLst>
          <pc:docMk/>
          <pc:sldMk cId="1377380727" sldId="295"/>
        </pc:sldMkLst>
        <pc:spChg chg="del mod">
          <ac:chgData name="NGUYỄN THANH TRÂN" userId="11081b72-fd1f-4cc2-a8cb-e548be2b3aed" providerId="ADAL" clId="{7F89A98D-53FF-43B8-B719-E83AB9CBD798}" dt="2019-12-25T15:40:32.713" v="841" actId="478"/>
          <ac:spMkLst>
            <pc:docMk/>
            <pc:sldMk cId="1377380727" sldId="295"/>
            <ac:spMk id="2" creationId="{4B4EFDAA-DABC-4C9A-88CC-26DE0FBB2B03}"/>
          </ac:spMkLst>
        </pc:spChg>
        <pc:spChg chg="add mod">
          <ac:chgData name="NGUYỄN THANH TRÂN" userId="11081b72-fd1f-4cc2-a8cb-e548be2b3aed" providerId="ADAL" clId="{7F89A98D-53FF-43B8-B719-E83AB9CBD798}" dt="2019-12-25T15:29:42.623" v="696" actId="1076"/>
          <ac:spMkLst>
            <pc:docMk/>
            <pc:sldMk cId="1377380727" sldId="295"/>
            <ac:spMk id="4" creationId="{6FAE274E-12D6-4550-ABA3-6A15A6F455C8}"/>
          </ac:spMkLst>
        </pc:spChg>
        <pc:spChg chg="add mod">
          <ac:chgData name="NGUYỄN THANH TRÂN" userId="11081b72-fd1f-4cc2-a8cb-e548be2b3aed" providerId="ADAL" clId="{7F89A98D-53FF-43B8-B719-E83AB9CBD798}" dt="2019-12-25T15:30:36.423" v="730" actId="1076"/>
          <ac:spMkLst>
            <pc:docMk/>
            <pc:sldMk cId="1377380727" sldId="295"/>
            <ac:spMk id="5" creationId="{44B90EB4-D7C7-4753-A39A-44244832C4FE}"/>
          </ac:spMkLst>
        </pc:spChg>
        <pc:spChg chg="add del mod">
          <ac:chgData name="NGUYỄN THANH TRÂN" userId="11081b72-fd1f-4cc2-a8cb-e548be2b3aed" providerId="ADAL" clId="{7F89A98D-53FF-43B8-B719-E83AB9CBD798}" dt="2019-12-25T15:40:34.649" v="842" actId="478"/>
          <ac:spMkLst>
            <pc:docMk/>
            <pc:sldMk cId="1377380727" sldId="295"/>
            <ac:spMk id="7" creationId="{1D854CBF-CBDE-4CCA-BB0C-B6F44EC3E786}"/>
          </ac:spMkLst>
        </pc:spChg>
        <pc:spChg chg="add">
          <ac:chgData name="NGUYỄN THANH TRÂN" userId="11081b72-fd1f-4cc2-a8cb-e548be2b3aed" providerId="ADAL" clId="{7F89A98D-53FF-43B8-B719-E83AB9CBD798}" dt="2019-12-25T15:40:35.710" v="843"/>
          <ac:spMkLst>
            <pc:docMk/>
            <pc:sldMk cId="1377380727" sldId="295"/>
            <ac:spMk id="8" creationId="{6418CC34-5F55-469F-A20C-F9D5A0D54811}"/>
          </ac:spMkLst>
        </pc:spChg>
        <pc:picChg chg="add mod">
          <ac:chgData name="NGUYỄN THANH TRÂN" userId="11081b72-fd1f-4cc2-a8cb-e548be2b3aed" providerId="ADAL" clId="{7F89A98D-53FF-43B8-B719-E83AB9CBD798}" dt="2019-12-25T15:30:41.712" v="731" actId="1076"/>
          <ac:picMkLst>
            <pc:docMk/>
            <pc:sldMk cId="1377380727" sldId="295"/>
            <ac:picMk id="3" creationId="{3B89E023-B9E5-4B1A-82B4-DCE897FD3487}"/>
          </ac:picMkLst>
        </pc:picChg>
      </pc:sldChg>
      <pc:sldChg chg="addSp delSp modSp add">
        <pc:chgData name="NGUYỄN THANH TRÂN" userId="11081b72-fd1f-4cc2-a8cb-e548be2b3aed" providerId="ADAL" clId="{7F89A98D-53FF-43B8-B719-E83AB9CBD798}" dt="2019-12-25T15:40:46.266" v="846"/>
        <pc:sldMkLst>
          <pc:docMk/>
          <pc:sldMk cId="88363639" sldId="296"/>
        </pc:sldMkLst>
        <pc:spChg chg="del mod">
          <ac:chgData name="NGUYỄN THANH TRÂN" userId="11081b72-fd1f-4cc2-a8cb-e548be2b3aed" providerId="ADAL" clId="{7F89A98D-53FF-43B8-B719-E83AB9CBD798}" dt="2019-12-25T15:40:45.266" v="845" actId="478"/>
          <ac:spMkLst>
            <pc:docMk/>
            <pc:sldMk cId="88363639" sldId="296"/>
            <ac:spMk id="2" creationId="{F7B2901C-21CD-45CB-9F38-31CB5CA2C8FF}"/>
          </ac:spMkLst>
        </pc:spChg>
        <pc:spChg chg="add mod">
          <ac:chgData name="NGUYỄN THANH TRÂN" userId="11081b72-fd1f-4cc2-a8cb-e548be2b3aed" providerId="ADAL" clId="{7F89A98D-53FF-43B8-B719-E83AB9CBD798}" dt="2019-12-25T15:28:49.741" v="693" actId="255"/>
          <ac:spMkLst>
            <pc:docMk/>
            <pc:sldMk cId="88363639" sldId="296"/>
            <ac:spMk id="3" creationId="{FF9D318C-D28B-4FA6-9A5F-B031B71E5241}"/>
          </ac:spMkLst>
        </pc:spChg>
        <pc:spChg chg="add">
          <ac:chgData name="NGUYỄN THANH TRÂN" userId="11081b72-fd1f-4cc2-a8cb-e548be2b3aed" providerId="ADAL" clId="{7F89A98D-53FF-43B8-B719-E83AB9CBD798}" dt="2019-12-25T15:40:46.266" v="846"/>
          <ac:spMkLst>
            <pc:docMk/>
            <pc:sldMk cId="88363639" sldId="296"/>
            <ac:spMk id="4" creationId="{D6C00939-77C0-4FEF-B03C-263B7A67AA30}"/>
          </ac:spMkLst>
        </pc:spChg>
      </pc:sldChg>
      <pc:sldChg chg="addSp delSp modSp add">
        <pc:chgData name="NGUYỄN THANH TRÂN" userId="11081b72-fd1f-4cc2-a8cb-e548be2b3aed" providerId="ADAL" clId="{7F89A98D-53FF-43B8-B719-E83AB9CBD798}" dt="2019-12-25T15:40:54.290" v="849"/>
        <pc:sldMkLst>
          <pc:docMk/>
          <pc:sldMk cId="290626861" sldId="297"/>
        </pc:sldMkLst>
        <pc:spChg chg="del mod">
          <ac:chgData name="NGUYỄN THANH TRÂN" userId="11081b72-fd1f-4cc2-a8cb-e548be2b3aed" providerId="ADAL" clId="{7F89A98D-53FF-43B8-B719-E83AB9CBD798}" dt="2019-12-25T15:40:50.617" v="847" actId="478"/>
          <ac:spMkLst>
            <pc:docMk/>
            <pc:sldMk cId="290626861" sldId="297"/>
            <ac:spMk id="2" creationId="{FE68B0CD-0B45-41DF-B9D5-930F2310EAEB}"/>
          </ac:spMkLst>
        </pc:spChg>
        <pc:spChg chg="add mod">
          <ac:chgData name="NGUYỄN THANH TRÂN" userId="11081b72-fd1f-4cc2-a8cb-e548be2b3aed" providerId="ADAL" clId="{7F89A98D-53FF-43B8-B719-E83AB9CBD798}" dt="2019-12-25T15:31:25.132" v="737" actId="14100"/>
          <ac:spMkLst>
            <pc:docMk/>
            <pc:sldMk cId="290626861" sldId="297"/>
            <ac:spMk id="3" creationId="{25F36E04-C06F-4F82-BA18-6EEF250B3054}"/>
          </ac:spMkLst>
        </pc:spChg>
        <pc:spChg chg="add mod">
          <ac:chgData name="NGUYỄN THANH TRÂN" userId="11081b72-fd1f-4cc2-a8cb-e548be2b3aed" providerId="ADAL" clId="{7F89A98D-53FF-43B8-B719-E83AB9CBD798}" dt="2019-12-25T15:38:49.814" v="783" actId="14100"/>
          <ac:spMkLst>
            <pc:docMk/>
            <pc:sldMk cId="290626861" sldId="297"/>
            <ac:spMk id="4" creationId="{4B54853B-3273-4CE6-8D2A-A46F91AA61B2}"/>
          </ac:spMkLst>
        </pc:spChg>
        <pc:spChg chg="add del mod">
          <ac:chgData name="NGUYỄN THANH TRÂN" userId="11081b72-fd1f-4cc2-a8cb-e548be2b3aed" providerId="ADAL" clId="{7F89A98D-53FF-43B8-B719-E83AB9CBD798}" dt="2019-12-25T15:40:52.867" v="848" actId="478"/>
          <ac:spMkLst>
            <pc:docMk/>
            <pc:sldMk cId="290626861" sldId="297"/>
            <ac:spMk id="6" creationId="{152BBBDB-4707-48EC-8955-28E3CF65599C}"/>
          </ac:spMkLst>
        </pc:spChg>
        <pc:spChg chg="add">
          <ac:chgData name="NGUYỄN THANH TRÂN" userId="11081b72-fd1f-4cc2-a8cb-e548be2b3aed" providerId="ADAL" clId="{7F89A98D-53FF-43B8-B719-E83AB9CBD798}" dt="2019-12-25T15:40:54.290" v="849"/>
          <ac:spMkLst>
            <pc:docMk/>
            <pc:sldMk cId="290626861" sldId="297"/>
            <ac:spMk id="7" creationId="{A7D733EE-1285-4CFD-87C9-050004181374}"/>
          </ac:spMkLst>
        </pc:spChg>
      </pc:sldChg>
      <pc:sldChg chg="addSp delSp modSp add">
        <pc:chgData name="NGUYỄN THANH TRÂN" userId="11081b72-fd1f-4cc2-a8cb-e548be2b3aed" providerId="ADAL" clId="{7F89A98D-53FF-43B8-B719-E83AB9CBD798}" dt="2019-12-25T15:41:03.215" v="853"/>
        <pc:sldMkLst>
          <pc:docMk/>
          <pc:sldMk cId="1144501043" sldId="298"/>
        </pc:sldMkLst>
        <pc:spChg chg="del mod">
          <ac:chgData name="NGUYỄN THANH TRÂN" userId="11081b72-fd1f-4cc2-a8cb-e548be2b3aed" providerId="ADAL" clId="{7F89A98D-53FF-43B8-B719-E83AB9CBD798}" dt="2019-12-25T15:41:00.267" v="851" actId="478"/>
          <ac:spMkLst>
            <pc:docMk/>
            <pc:sldMk cId="1144501043" sldId="298"/>
            <ac:spMk id="2" creationId="{DD51357C-4225-41FD-BFF4-17DD654C21F8}"/>
          </ac:spMkLst>
        </pc:spChg>
        <pc:spChg chg="add del mod">
          <ac:chgData name="NGUYỄN THANH TRÂN" userId="11081b72-fd1f-4cc2-a8cb-e548be2b3aed" providerId="ADAL" clId="{7F89A98D-53FF-43B8-B719-E83AB9CBD798}" dt="2019-12-25T15:41:02.421" v="852" actId="478"/>
          <ac:spMkLst>
            <pc:docMk/>
            <pc:sldMk cId="1144501043" sldId="298"/>
            <ac:spMk id="5" creationId="{D1684EC5-57E0-4996-915E-719347CD2C01}"/>
          </ac:spMkLst>
        </pc:spChg>
        <pc:spChg chg="add">
          <ac:chgData name="NGUYỄN THANH TRÂN" userId="11081b72-fd1f-4cc2-a8cb-e548be2b3aed" providerId="ADAL" clId="{7F89A98D-53FF-43B8-B719-E83AB9CBD798}" dt="2019-12-25T15:41:03.215" v="853"/>
          <ac:spMkLst>
            <pc:docMk/>
            <pc:sldMk cId="1144501043" sldId="298"/>
            <ac:spMk id="6" creationId="{3CF7D4D0-8212-469D-A720-89B5DF516884}"/>
          </ac:spMkLst>
        </pc:spChg>
        <pc:picChg chg="add mod">
          <ac:chgData name="NGUYỄN THANH TRÂN" userId="11081b72-fd1f-4cc2-a8cb-e548be2b3aed" providerId="ADAL" clId="{7F89A98D-53FF-43B8-B719-E83AB9CBD798}" dt="2019-12-25T15:37:18.079" v="743" actId="14100"/>
          <ac:picMkLst>
            <pc:docMk/>
            <pc:sldMk cId="1144501043" sldId="298"/>
            <ac:picMk id="3" creationId="{04B64B8E-B2AB-4503-BA74-64244345E93F}"/>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7EE0422-937E-4F39-94F3-4AC232A4B9C8}"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AB2745F7-EE2D-4974-872F-CBFBCFF0C879}">
      <dgm:prSet custT="1"/>
      <dgm:spPr/>
      <dgm:t>
        <a:bodyPr/>
        <a:lstStyle/>
        <a:p>
          <a:r>
            <a:rPr lang="vi-VN" sz="3200" dirty="0">
              <a:latin typeface="+mj-lt"/>
            </a:rPr>
            <a:t>Sợi nấm có thể định vị các chất dinh dưỡng nhanh hơn so với rễ và tạo thành các sợi nấm “hút” phân nhánh nhỏ trong chất mùn.</a:t>
          </a:r>
          <a:endParaRPr lang="en-US" sz="3200" dirty="0">
            <a:latin typeface="+mj-lt"/>
          </a:endParaRPr>
        </a:p>
      </dgm:t>
    </dgm:pt>
    <dgm:pt modelId="{F1EE4267-17DF-4DC7-98EC-8E9DD292C460}" type="parTrans" cxnId="{F665F67A-76D0-4572-A6C7-6986C8183DA1}">
      <dgm:prSet/>
      <dgm:spPr/>
      <dgm:t>
        <a:bodyPr/>
        <a:lstStyle/>
        <a:p>
          <a:endParaRPr lang="en-US"/>
        </a:p>
      </dgm:t>
    </dgm:pt>
    <dgm:pt modelId="{5EBD52E9-7CAF-4C45-A727-B545EC102DBB}" type="sibTrans" cxnId="{F665F67A-76D0-4572-A6C7-6986C8183DA1}">
      <dgm:prSet/>
      <dgm:spPr/>
      <dgm:t>
        <a:bodyPr/>
        <a:lstStyle/>
        <a:p>
          <a:endParaRPr lang="en-US"/>
        </a:p>
      </dgm:t>
    </dgm:pt>
    <dgm:pt modelId="{A35D5F93-D5E5-419F-ACB2-50BE6A54B8C4}">
      <dgm:prSet custT="1"/>
      <dgm:spPr/>
      <dgm:t>
        <a:bodyPr/>
        <a:lstStyle/>
        <a:p>
          <a:r>
            <a:rPr lang="en-US" sz="3200" dirty="0">
              <a:latin typeface="Times New Roman" panose="02020603050405020304" pitchFamily="18" charset="0"/>
              <a:cs typeface="Times New Roman" panose="02020603050405020304" pitchFamily="18" charset="0"/>
            </a:rPr>
            <a:t>H</a:t>
          </a:r>
          <a:r>
            <a:rPr lang="vi-VN" sz="3200" dirty="0">
              <a:latin typeface="Times New Roman" panose="02020603050405020304" pitchFamily="18" charset="0"/>
              <a:cs typeface="Times New Roman" panose="02020603050405020304" pitchFamily="18" charset="0"/>
            </a:rPr>
            <a:t>ấp thụ được dinh dưỡng ở dạng giống như rễ, hấp thụ tốt hơn hơn khi phospho ở dạng ít tan.</a:t>
          </a:r>
          <a:endParaRPr lang="en-US" sz="3200" dirty="0">
            <a:latin typeface="Times New Roman" panose="02020603050405020304" pitchFamily="18" charset="0"/>
            <a:cs typeface="Times New Roman" panose="02020603050405020304" pitchFamily="18" charset="0"/>
          </a:endParaRPr>
        </a:p>
      </dgm:t>
    </dgm:pt>
    <dgm:pt modelId="{9784F31F-EA0B-42A3-972E-4848D52A6D34}" type="parTrans" cxnId="{F51C9E43-9520-4CBA-8541-D516E6879C36}">
      <dgm:prSet/>
      <dgm:spPr/>
      <dgm:t>
        <a:bodyPr/>
        <a:lstStyle/>
        <a:p>
          <a:endParaRPr lang="en-US"/>
        </a:p>
      </dgm:t>
    </dgm:pt>
    <dgm:pt modelId="{C672AD10-8D89-482A-BE64-A76FB0977469}" type="sibTrans" cxnId="{F51C9E43-9520-4CBA-8541-D516E6879C36}">
      <dgm:prSet/>
      <dgm:spPr/>
      <dgm:t>
        <a:bodyPr/>
        <a:lstStyle/>
        <a:p>
          <a:endParaRPr lang="en-US"/>
        </a:p>
      </dgm:t>
    </dgm:pt>
    <dgm:pt modelId="{55EA8AA9-A217-437E-A424-A2A35388CB4C}">
      <dgm:prSet custT="1"/>
      <dgm:spPr/>
      <dgm:t>
        <a:bodyPr/>
        <a:lstStyle/>
        <a:p>
          <a:r>
            <a:rPr lang="en-US" sz="3200" dirty="0" err="1">
              <a:latin typeface="Times New Roman" panose="02020603050405020304" pitchFamily="18" charset="0"/>
              <a:cs typeface="Times New Roman" panose="02020603050405020304" pitchFamily="18" charset="0"/>
            </a:rPr>
            <a:t>Cung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cấp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chất</a:t>
          </a:r>
          <a:r>
            <a:rPr lang="en-US" sz="3200" dirty="0">
              <a:latin typeface="Times New Roman" panose="02020603050405020304" pitchFamily="18" charset="0"/>
              <a:cs typeface="Times New Roman" panose="02020603050405020304" pitchFamily="18" charset="0"/>
            </a:rPr>
            <a:t> </a:t>
          </a:r>
          <a:r>
            <a:rPr lang="vi-VN" sz="3200" dirty="0">
              <a:latin typeface="Times New Roman" panose="02020603050405020304" pitchFamily="18" charset="0"/>
              <a:cs typeface="Times New Roman" panose="02020603050405020304" pitchFamily="18" charset="0"/>
            </a:rPr>
            <a:t>cần thiết phục vụ cho quá trình quang hợp của chúng.</a:t>
          </a:r>
          <a:endParaRPr lang="en-US" sz="3200" dirty="0">
            <a:latin typeface="Times New Roman" panose="02020603050405020304" pitchFamily="18" charset="0"/>
            <a:cs typeface="Times New Roman" panose="02020603050405020304" pitchFamily="18" charset="0"/>
          </a:endParaRPr>
        </a:p>
      </dgm:t>
    </dgm:pt>
    <dgm:pt modelId="{B3F1838D-4944-49A8-99E8-59A8A5EA01F0}" type="parTrans" cxnId="{88E28F36-4C3B-46AE-B868-22B5881321B4}">
      <dgm:prSet/>
      <dgm:spPr/>
      <dgm:t>
        <a:bodyPr/>
        <a:lstStyle/>
        <a:p>
          <a:endParaRPr lang="en-US"/>
        </a:p>
      </dgm:t>
    </dgm:pt>
    <dgm:pt modelId="{62D36F53-8C03-42BE-868D-BE63861848E2}" type="sibTrans" cxnId="{88E28F36-4C3B-46AE-B868-22B5881321B4}">
      <dgm:prSet/>
      <dgm:spPr/>
      <dgm:t>
        <a:bodyPr/>
        <a:lstStyle/>
        <a:p>
          <a:endParaRPr lang="en-US"/>
        </a:p>
      </dgm:t>
    </dgm:pt>
    <dgm:pt modelId="{517E2F5A-A4B2-44EF-A7DD-D77731D98BDB}" type="pres">
      <dgm:prSet presAssocID="{E7EE0422-937E-4F39-94F3-4AC232A4B9C8}" presName="vert0" presStyleCnt="0">
        <dgm:presLayoutVars>
          <dgm:dir/>
          <dgm:animOne val="branch"/>
          <dgm:animLvl val="lvl"/>
        </dgm:presLayoutVars>
      </dgm:prSet>
      <dgm:spPr/>
    </dgm:pt>
    <dgm:pt modelId="{48EF2F61-9539-46EF-A674-5ADF515CBA3D}" type="pres">
      <dgm:prSet presAssocID="{AB2745F7-EE2D-4974-872F-CBFBCFF0C879}" presName="thickLine" presStyleLbl="alignNode1" presStyleIdx="0" presStyleCnt="3"/>
      <dgm:spPr/>
    </dgm:pt>
    <dgm:pt modelId="{D46B6863-605F-4AC3-A135-73ABA7D0386F}" type="pres">
      <dgm:prSet presAssocID="{AB2745F7-EE2D-4974-872F-CBFBCFF0C879}" presName="horz1" presStyleCnt="0"/>
      <dgm:spPr/>
    </dgm:pt>
    <dgm:pt modelId="{12C4537C-11AB-4D9E-8B8A-99CA3ECB88DD}" type="pres">
      <dgm:prSet presAssocID="{AB2745F7-EE2D-4974-872F-CBFBCFF0C879}" presName="tx1" presStyleLbl="revTx" presStyleIdx="0" presStyleCnt="3"/>
      <dgm:spPr/>
    </dgm:pt>
    <dgm:pt modelId="{A6C1337F-21CF-4AE3-BF2E-C864D6DDC212}" type="pres">
      <dgm:prSet presAssocID="{AB2745F7-EE2D-4974-872F-CBFBCFF0C879}" presName="vert1" presStyleCnt="0"/>
      <dgm:spPr/>
    </dgm:pt>
    <dgm:pt modelId="{99D671CD-1011-47BB-8305-44268A6CF35F}" type="pres">
      <dgm:prSet presAssocID="{A35D5F93-D5E5-419F-ACB2-50BE6A54B8C4}" presName="thickLine" presStyleLbl="alignNode1" presStyleIdx="1" presStyleCnt="3"/>
      <dgm:spPr/>
    </dgm:pt>
    <dgm:pt modelId="{0F0AD219-96D6-4828-A587-B43415A3206C}" type="pres">
      <dgm:prSet presAssocID="{A35D5F93-D5E5-419F-ACB2-50BE6A54B8C4}" presName="horz1" presStyleCnt="0"/>
      <dgm:spPr/>
    </dgm:pt>
    <dgm:pt modelId="{B9A8EB8A-EB60-48B5-BC44-2B3931CC32C2}" type="pres">
      <dgm:prSet presAssocID="{A35D5F93-D5E5-419F-ACB2-50BE6A54B8C4}" presName="tx1" presStyleLbl="revTx" presStyleIdx="1" presStyleCnt="3" custScaleY="100741" custLinFactNeighborX="98" custLinFactNeighborY="8816"/>
      <dgm:spPr/>
    </dgm:pt>
    <dgm:pt modelId="{67C41974-5F3B-4531-BE8F-EF55B2D24522}" type="pres">
      <dgm:prSet presAssocID="{A35D5F93-D5E5-419F-ACB2-50BE6A54B8C4}" presName="vert1" presStyleCnt="0"/>
      <dgm:spPr/>
    </dgm:pt>
    <dgm:pt modelId="{E23EFA34-A1C7-4386-8787-C7C7AB2C8EA3}" type="pres">
      <dgm:prSet presAssocID="{55EA8AA9-A217-437E-A424-A2A35388CB4C}" presName="thickLine" presStyleLbl="alignNode1" presStyleIdx="2" presStyleCnt="3"/>
      <dgm:spPr/>
    </dgm:pt>
    <dgm:pt modelId="{9F9F2425-C41A-48FB-9D32-481423B3EED8}" type="pres">
      <dgm:prSet presAssocID="{55EA8AA9-A217-437E-A424-A2A35388CB4C}" presName="horz1" presStyleCnt="0"/>
      <dgm:spPr/>
    </dgm:pt>
    <dgm:pt modelId="{43621BE6-0042-4A2B-8D92-88FD859CF9CF}" type="pres">
      <dgm:prSet presAssocID="{55EA8AA9-A217-437E-A424-A2A35388CB4C}" presName="tx1" presStyleLbl="revTx" presStyleIdx="2" presStyleCnt="3"/>
      <dgm:spPr/>
    </dgm:pt>
    <dgm:pt modelId="{5363D811-91DC-47DA-846A-F35C9664F96F}" type="pres">
      <dgm:prSet presAssocID="{55EA8AA9-A217-437E-A424-A2A35388CB4C}" presName="vert1" presStyleCnt="0"/>
      <dgm:spPr/>
    </dgm:pt>
  </dgm:ptLst>
  <dgm:cxnLst>
    <dgm:cxn modelId="{88E28F36-4C3B-46AE-B868-22B5881321B4}" srcId="{E7EE0422-937E-4F39-94F3-4AC232A4B9C8}" destId="{55EA8AA9-A217-437E-A424-A2A35388CB4C}" srcOrd="2" destOrd="0" parTransId="{B3F1838D-4944-49A8-99E8-59A8A5EA01F0}" sibTransId="{62D36F53-8C03-42BE-868D-BE63861848E2}"/>
    <dgm:cxn modelId="{3D74B45D-CA31-4916-9C32-E03BBAF00C14}" type="presOf" srcId="{55EA8AA9-A217-437E-A424-A2A35388CB4C}" destId="{43621BE6-0042-4A2B-8D92-88FD859CF9CF}" srcOrd="0" destOrd="0" presId="urn:microsoft.com/office/officeart/2008/layout/LinedList"/>
    <dgm:cxn modelId="{F51C9E43-9520-4CBA-8541-D516E6879C36}" srcId="{E7EE0422-937E-4F39-94F3-4AC232A4B9C8}" destId="{A35D5F93-D5E5-419F-ACB2-50BE6A54B8C4}" srcOrd="1" destOrd="0" parTransId="{9784F31F-EA0B-42A3-972E-4848D52A6D34}" sibTransId="{C672AD10-8D89-482A-BE64-A76FB0977469}"/>
    <dgm:cxn modelId="{AF5AFE74-6E9C-442F-9B77-1130C142B89E}" type="presOf" srcId="{E7EE0422-937E-4F39-94F3-4AC232A4B9C8}" destId="{517E2F5A-A4B2-44EF-A7DD-D77731D98BDB}" srcOrd="0" destOrd="0" presId="urn:microsoft.com/office/officeart/2008/layout/LinedList"/>
    <dgm:cxn modelId="{F665F67A-76D0-4572-A6C7-6986C8183DA1}" srcId="{E7EE0422-937E-4F39-94F3-4AC232A4B9C8}" destId="{AB2745F7-EE2D-4974-872F-CBFBCFF0C879}" srcOrd="0" destOrd="0" parTransId="{F1EE4267-17DF-4DC7-98EC-8E9DD292C460}" sibTransId="{5EBD52E9-7CAF-4C45-A727-B545EC102DBB}"/>
    <dgm:cxn modelId="{87837782-3AFA-49D8-99A4-6BEC59A93702}" type="presOf" srcId="{AB2745F7-EE2D-4974-872F-CBFBCFF0C879}" destId="{12C4537C-11AB-4D9E-8B8A-99CA3ECB88DD}" srcOrd="0" destOrd="0" presId="urn:microsoft.com/office/officeart/2008/layout/LinedList"/>
    <dgm:cxn modelId="{F35120C1-C40F-4D3B-8152-5E18FDE16F93}" type="presOf" srcId="{A35D5F93-D5E5-419F-ACB2-50BE6A54B8C4}" destId="{B9A8EB8A-EB60-48B5-BC44-2B3931CC32C2}" srcOrd="0" destOrd="0" presId="urn:microsoft.com/office/officeart/2008/layout/LinedList"/>
    <dgm:cxn modelId="{DFFBF5EE-DB5C-4C1A-9A94-8BC92833B583}" type="presParOf" srcId="{517E2F5A-A4B2-44EF-A7DD-D77731D98BDB}" destId="{48EF2F61-9539-46EF-A674-5ADF515CBA3D}" srcOrd="0" destOrd="0" presId="urn:microsoft.com/office/officeart/2008/layout/LinedList"/>
    <dgm:cxn modelId="{9E63072F-4A84-4902-970B-942F9EDBD295}" type="presParOf" srcId="{517E2F5A-A4B2-44EF-A7DD-D77731D98BDB}" destId="{D46B6863-605F-4AC3-A135-73ABA7D0386F}" srcOrd="1" destOrd="0" presId="urn:microsoft.com/office/officeart/2008/layout/LinedList"/>
    <dgm:cxn modelId="{5A97C50E-3CC8-46E1-832B-C676F22C0EB0}" type="presParOf" srcId="{D46B6863-605F-4AC3-A135-73ABA7D0386F}" destId="{12C4537C-11AB-4D9E-8B8A-99CA3ECB88DD}" srcOrd="0" destOrd="0" presId="urn:microsoft.com/office/officeart/2008/layout/LinedList"/>
    <dgm:cxn modelId="{6529413A-F305-4FEB-83BA-3706981EB590}" type="presParOf" srcId="{D46B6863-605F-4AC3-A135-73ABA7D0386F}" destId="{A6C1337F-21CF-4AE3-BF2E-C864D6DDC212}" srcOrd="1" destOrd="0" presId="urn:microsoft.com/office/officeart/2008/layout/LinedList"/>
    <dgm:cxn modelId="{2B7C92BF-1175-49B4-92CB-EA7AC7CA3E2C}" type="presParOf" srcId="{517E2F5A-A4B2-44EF-A7DD-D77731D98BDB}" destId="{99D671CD-1011-47BB-8305-44268A6CF35F}" srcOrd="2" destOrd="0" presId="urn:microsoft.com/office/officeart/2008/layout/LinedList"/>
    <dgm:cxn modelId="{F867FC7F-0E4E-4196-B7F6-0C4A34CC08CE}" type="presParOf" srcId="{517E2F5A-A4B2-44EF-A7DD-D77731D98BDB}" destId="{0F0AD219-96D6-4828-A587-B43415A3206C}" srcOrd="3" destOrd="0" presId="urn:microsoft.com/office/officeart/2008/layout/LinedList"/>
    <dgm:cxn modelId="{7FF3326B-AF0B-4554-B05F-DD85736DC517}" type="presParOf" srcId="{0F0AD219-96D6-4828-A587-B43415A3206C}" destId="{B9A8EB8A-EB60-48B5-BC44-2B3931CC32C2}" srcOrd="0" destOrd="0" presId="urn:microsoft.com/office/officeart/2008/layout/LinedList"/>
    <dgm:cxn modelId="{1D6A4C3E-4F34-4A92-9CAF-05F6C69A9F07}" type="presParOf" srcId="{0F0AD219-96D6-4828-A587-B43415A3206C}" destId="{67C41974-5F3B-4531-BE8F-EF55B2D24522}" srcOrd="1" destOrd="0" presId="urn:microsoft.com/office/officeart/2008/layout/LinedList"/>
    <dgm:cxn modelId="{9CA0CC18-6878-4045-8E91-C60576AF9B69}" type="presParOf" srcId="{517E2F5A-A4B2-44EF-A7DD-D77731D98BDB}" destId="{E23EFA34-A1C7-4386-8787-C7C7AB2C8EA3}" srcOrd="4" destOrd="0" presId="urn:microsoft.com/office/officeart/2008/layout/LinedList"/>
    <dgm:cxn modelId="{C14557F3-8020-47D4-801E-091E4F1D57E6}" type="presParOf" srcId="{517E2F5A-A4B2-44EF-A7DD-D77731D98BDB}" destId="{9F9F2425-C41A-48FB-9D32-481423B3EED8}" srcOrd="5" destOrd="0" presId="urn:microsoft.com/office/officeart/2008/layout/LinedList"/>
    <dgm:cxn modelId="{25CCA76D-A7E6-4C0D-A07D-F6E6861FB3A8}" type="presParOf" srcId="{9F9F2425-C41A-48FB-9D32-481423B3EED8}" destId="{43621BE6-0042-4A2B-8D92-88FD859CF9CF}" srcOrd="0" destOrd="0" presId="urn:microsoft.com/office/officeart/2008/layout/LinedList"/>
    <dgm:cxn modelId="{DC7D10E5-EC51-4AAE-B3AE-927D8134C4E4}" type="presParOf" srcId="{9F9F2425-C41A-48FB-9D32-481423B3EED8}" destId="{5363D811-91DC-47DA-846A-F35C9664F96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12D4E64-6B28-429B-82FC-FEAEAC411561}"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1330247C-B26A-4135-BB2D-452994B4FA8A}">
      <dgm:prSet custT="1"/>
      <dgm:spPr/>
      <dgm:t>
        <a:bodyPr/>
        <a:lstStyle/>
        <a:p>
          <a:pPr algn="ctr"/>
          <a:r>
            <a:rPr lang="en-US" sz="4400">
              <a:latin typeface="Times New Roman" panose="02020603050405020304" pitchFamily="18" charset="0"/>
              <a:cs typeface="Times New Roman" panose="02020603050405020304" pitchFamily="18" charset="0"/>
            </a:rPr>
            <a:t>Arbuscular Mycorrhizae</a:t>
          </a:r>
        </a:p>
      </dgm:t>
    </dgm:pt>
    <dgm:pt modelId="{6A754C43-54EC-43D2-9965-123FFE14595E}" type="parTrans" cxnId="{904B83AC-1B1D-4F48-8C7B-CCA707DC5F9E}">
      <dgm:prSet/>
      <dgm:spPr/>
      <dgm:t>
        <a:bodyPr/>
        <a:lstStyle/>
        <a:p>
          <a:endParaRPr lang="en-US"/>
        </a:p>
      </dgm:t>
    </dgm:pt>
    <dgm:pt modelId="{E0B29C67-60D0-473D-8958-F8DDD5C14703}" type="sibTrans" cxnId="{904B83AC-1B1D-4F48-8C7B-CCA707DC5F9E}">
      <dgm:prSet/>
      <dgm:spPr/>
      <dgm:t>
        <a:bodyPr/>
        <a:lstStyle/>
        <a:p>
          <a:endParaRPr lang="en-US"/>
        </a:p>
      </dgm:t>
    </dgm:pt>
    <dgm:pt modelId="{2EF1489E-BC0B-4927-9DD6-11797A6EA536}">
      <dgm:prSet custT="1"/>
      <dgm:spPr/>
      <dgm:t>
        <a:bodyPr/>
        <a:lstStyle/>
        <a:p>
          <a:r>
            <a:rPr lang="en-US" sz="4400" dirty="0">
              <a:latin typeface="Times New Roman" panose="02020603050405020304" pitchFamily="18" charset="0"/>
              <a:cs typeface="Times New Roman" panose="02020603050405020304" pitchFamily="18" charset="0"/>
            </a:rPr>
            <a:t>Vesicular Mycorrhizae</a:t>
          </a:r>
        </a:p>
      </dgm:t>
    </dgm:pt>
    <dgm:pt modelId="{615530E3-BF94-41C0-A846-2C9E84EB512A}" type="parTrans" cxnId="{270A941D-5FD9-4A7B-963C-C7E258EFD214}">
      <dgm:prSet/>
      <dgm:spPr/>
      <dgm:t>
        <a:bodyPr/>
        <a:lstStyle/>
        <a:p>
          <a:endParaRPr lang="en-US"/>
        </a:p>
      </dgm:t>
    </dgm:pt>
    <dgm:pt modelId="{C8B2A7DE-FF3D-498E-BBB0-C676748BE08B}" type="sibTrans" cxnId="{270A941D-5FD9-4A7B-963C-C7E258EFD214}">
      <dgm:prSet/>
      <dgm:spPr/>
      <dgm:t>
        <a:bodyPr/>
        <a:lstStyle/>
        <a:p>
          <a:endParaRPr lang="en-US"/>
        </a:p>
      </dgm:t>
    </dgm:pt>
    <dgm:pt modelId="{E265A932-7C92-4293-A3D4-52D419A1D357}" type="pres">
      <dgm:prSet presAssocID="{F12D4E64-6B28-429B-82FC-FEAEAC411561}" presName="linear" presStyleCnt="0">
        <dgm:presLayoutVars>
          <dgm:animLvl val="lvl"/>
          <dgm:resizeHandles val="exact"/>
        </dgm:presLayoutVars>
      </dgm:prSet>
      <dgm:spPr/>
    </dgm:pt>
    <dgm:pt modelId="{550A8103-01B3-4251-A0F9-483767B4E13D}" type="pres">
      <dgm:prSet presAssocID="{1330247C-B26A-4135-BB2D-452994B4FA8A}" presName="parentText" presStyleLbl="node1" presStyleIdx="0" presStyleCnt="2" custScaleY="179877">
        <dgm:presLayoutVars>
          <dgm:chMax val="0"/>
          <dgm:bulletEnabled val="1"/>
        </dgm:presLayoutVars>
      </dgm:prSet>
      <dgm:spPr/>
    </dgm:pt>
    <dgm:pt modelId="{C9FC5671-CD6E-4DAF-B9A5-E125E11DA092}" type="pres">
      <dgm:prSet presAssocID="{E0B29C67-60D0-473D-8958-F8DDD5C14703}" presName="spacer" presStyleCnt="0"/>
      <dgm:spPr/>
    </dgm:pt>
    <dgm:pt modelId="{0C566E01-7A90-40F8-B87B-C7AC0842BACD}" type="pres">
      <dgm:prSet presAssocID="{2EF1489E-BC0B-4927-9DD6-11797A6EA536}" presName="parentText" presStyleLbl="node1" presStyleIdx="1" presStyleCnt="2" custScaleY="181039">
        <dgm:presLayoutVars>
          <dgm:chMax val="0"/>
          <dgm:bulletEnabled val="1"/>
        </dgm:presLayoutVars>
      </dgm:prSet>
      <dgm:spPr/>
    </dgm:pt>
  </dgm:ptLst>
  <dgm:cxnLst>
    <dgm:cxn modelId="{270A941D-5FD9-4A7B-963C-C7E258EFD214}" srcId="{F12D4E64-6B28-429B-82FC-FEAEAC411561}" destId="{2EF1489E-BC0B-4927-9DD6-11797A6EA536}" srcOrd="1" destOrd="0" parTransId="{615530E3-BF94-41C0-A846-2C9E84EB512A}" sibTransId="{C8B2A7DE-FF3D-498E-BBB0-C676748BE08B}"/>
    <dgm:cxn modelId="{4C73E284-2F09-49D3-B57D-58BE8A2E25A4}" type="presOf" srcId="{1330247C-B26A-4135-BB2D-452994B4FA8A}" destId="{550A8103-01B3-4251-A0F9-483767B4E13D}" srcOrd="0" destOrd="0" presId="urn:microsoft.com/office/officeart/2005/8/layout/vList2"/>
    <dgm:cxn modelId="{BA5E5D99-887B-45BE-97D6-B422C045AB9B}" type="presOf" srcId="{F12D4E64-6B28-429B-82FC-FEAEAC411561}" destId="{E265A932-7C92-4293-A3D4-52D419A1D357}" srcOrd="0" destOrd="0" presId="urn:microsoft.com/office/officeart/2005/8/layout/vList2"/>
    <dgm:cxn modelId="{904B83AC-1B1D-4F48-8C7B-CCA707DC5F9E}" srcId="{F12D4E64-6B28-429B-82FC-FEAEAC411561}" destId="{1330247C-B26A-4135-BB2D-452994B4FA8A}" srcOrd="0" destOrd="0" parTransId="{6A754C43-54EC-43D2-9965-123FFE14595E}" sibTransId="{E0B29C67-60D0-473D-8958-F8DDD5C14703}"/>
    <dgm:cxn modelId="{DC03F9D0-446F-4E17-B290-60093513F634}" type="presOf" srcId="{2EF1489E-BC0B-4927-9DD6-11797A6EA536}" destId="{0C566E01-7A90-40F8-B87B-C7AC0842BACD}" srcOrd="0" destOrd="0" presId="urn:microsoft.com/office/officeart/2005/8/layout/vList2"/>
    <dgm:cxn modelId="{8C3C94AB-0E9E-4659-AFB8-8877EC085341}" type="presParOf" srcId="{E265A932-7C92-4293-A3D4-52D419A1D357}" destId="{550A8103-01B3-4251-A0F9-483767B4E13D}" srcOrd="0" destOrd="0" presId="urn:microsoft.com/office/officeart/2005/8/layout/vList2"/>
    <dgm:cxn modelId="{ACE874CD-9D91-47DE-A5F0-F28BA4481231}" type="presParOf" srcId="{E265A932-7C92-4293-A3D4-52D419A1D357}" destId="{C9FC5671-CD6E-4DAF-B9A5-E125E11DA092}" srcOrd="1" destOrd="0" presId="urn:microsoft.com/office/officeart/2005/8/layout/vList2"/>
    <dgm:cxn modelId="{80167AB1-DA9D-486A-BEB1-770647315EAE}" type="presParOf" srcId="{E265A932-7C92-4293-A3D4-52D419A1D357}" destId="{0C566E01-7A90-40F8-B87B-C7AC0842BACD}"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EF2F61-9539-46EF-A674-5ADF515CBA3D}">
      <dsp:nvSpPr>
        <dsp:cNvPr id="0" name=""/>
        <dsp:cNvSpPr/>
      </dsp:nvSpPr>
      <dsp:spPr>
        <a:xfrm>
          <a:off x="0" y="4254"/>
          <a:ext cx="6513603"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C4537C-11AB-4D9E-8B8A-99CA3ECB88DD}">
      <dsp:nvSpPr>
        <dsp:cNvPr id="0" name=""/>
        <dsp:cNvSpPr/>
      </dsp:nvSpPr>
      <dsp:spPr>
        <a:xfrm>
          <a:off x="0" y="4254"/>
          <a:ext cx="6513603" cy="19541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vi-VN" sz="3200" kern="1200" dirty="0">
              <a:latin typeface="+mj-lt"/>
            </a:rPr>
            <a:t>Sợi nấm có thể định vị các chất dinh dưỡng nhanh hơn so với rễ và tạo thành các sợi nấm “hút” phân nhánh nhỏ trong chất mùn.</a:t>
          </a:r>
          <a:endParaRPr lang="en-US" sz="3200" kern="1200" dirty="0">
            <a:latin typeface="+mj-lt"/>
          </a:endParaRPr>
        </a:p>
      </dsp:txBody>
      <dsp:txXfrm>
        <a:off x="0" y="4254"/>
        <a:ext cx="6513603" cy="1954145"/>
      </dsp:txXfrm>
    </dsp:sp>
    <dsp:sp modelId="{99D671CD-1011-47BB-8305-44268A6CF35F}">
      <dsp:nvSpPr>
        <dsp:cNvPr id="0" name=""/>
        <dsp:cNvSpPr/>
      </dsp:nvSpPr>
      <dsp:spPr>
        <a:xfrm>
          <a:off x="0" y="1958400"/>
          <a:ext cx="6513603"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A8EB8A-EB60-48B5-BC44-2B3931CC32C2}">
      <dsp:nvSpPr>
        <dsp:cNvPr id="0" name=""/>
        <dsp:cNvSpPr/>
      </dsp:nvSpPr>
      <dsp:spPr>
        <a:xfrm>
          <a:off x="6360" y="2130677"/>
          <a:ext cx="6507243" cy="1968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dirty="0">
              <a:latin typeface="Times New Roman" panose="02020603050405020304" pitchFamily="18" charset="0"/>
              <a:cs typeface="Times New Roman" panose="02020603050405020304" pitchFamily="18" charset="0"/>
            </a:rPr>
            <a:t>H</a:t>
          </a:r>
          <a:r>
            <a:rPr lang="vi-VN" sz="3200" kern="1200" dirty="0">
              <a:latin typeface="Times New Roman" panose="02020603050405020304" pitchFamily="18" charset="0"/>
              <a:cs typeface="Times New Roman" panose="02020603050405020304" pitchFamily="18" charset="0"/>
            </a:rPr>
            <a:t>ấp thụ được dinh dưỡng ở dạng giống như rễ, hấp thụ tốt hơn hơn khi phospho ở dạng ít tan.</a:t>
          </a:r>
          <a:endParaRPr lang="en-US" sz="3200" kern="1200" dirty="0">
            <a:latin typeface="Times New Roman" panose="02020603050405020304" pitchFamily="18" charset="0"/>
            <a:cs typeface="Times New Roman" panose="02020603050405020304" pitchFamily="18" charset="0"/>
          </a:endParaRPr>
        </a:p>
      </dsp:txBody>
      <dsp:txXfrm>
        <a:off x="6360" y="2130677"/>
        <a:ext cx="6507243" cy="1968625"/>
      </dsp:txXfrm>
    </dsp:sp>
    <dsp:sp modelId="{E23EFA34-A1C7-4386-8787-C7C7AB2C8EA3}">
      <dsp:nvSpPr>
        <dsp:cNvPr id="0" name=""/>
        <dsp:cNvSpPr/>
      </dsp:nvSpPr>
      <dsp:spPr>
        <a:xfrm>
          <a:off x="0" y="3927025"/>
          <a:ext cx="6513603"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621BE6-0042-4A2B-8D92-88FD859CF9CF}">
      <dsp:nvSpPr>
        <dsp:cNvPr id="0" name=""/>
        <dsp:cNvSpPr/>
      </dsp:nvSpPr>
      <dsp:spPr>
        <a:xfrm>
          <a:off x="0" y="3927025"/>
          <a:ext cx="6513603" cy="19541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dirty="0" err="1">
              <a:latin typeface="Times New Roman" panose="02020603050405020304" pitchFamily="18" charset="0"/>
              <a:cs typeface="Times New Roman" panose="02020603050405020304" pitchFamily="18" charset="0"/>
            </a:rPr>
            <a:t>Cung</a:t>
          </a:r>
          <a:r>
            <a:rPr lang="en-US" sz="3200" kern="1200" dirty="0">
              <a:latin typeface="Times New Roman" panose="02020603050405020304" pitchFamily="18" charset="0"/>
              <a:cs typeface="Times New Roman" panose="02020603050405020304" pitchFamily="18" charset="0"/>
            </a:rPr>
            <a:t> </a:t>
          </a:r>
          <a:r>
            <a:rPr lang="en-US" sz="3200" kern="1200" dirty="0" err="1">
              <a:latin typeface="Times New Roman" panose="02020603050405020304" pitchFamily="18" charset="0"/>
              <a:cs typeface="Times New Roman" panose="02020603050405020304" pitchFamily="18" charset="0"/>
            </a:rPr>
            <a:t>cấp</a:t>
          </a:r>
          <a:r>
            <a:rPr lang="en-US" sz="3200" kern="1200" dirty="0">
              <a:latin typeface="Times New Roman" panose="02020603050405020304" pitchFamily="18" charset="0"/>
              <a:cs typeface="Times New Roman" panose="02020603050405020304" pitchFamily="18" charset="0"/>
            </a:rPr>
            <a:t> </a:t>
          </a:r>
          <a:r>
            <a:rPr lang="en-US" sz="3200" kern="1200" dirty="0" err="1">
              <a:latin typeface="Times New Roman" panose="02020603050405020304" pitchFamily="18" charset="0"/>
              <a:cs typeface="Times New Roman" panose="02020603050405020304" pitchFamily="18" charset="0"/>
            </a:rPr>
            <a:t>các</a:t>
          </a:r>
          <a:r>
            <a:rPr lang="en-US" sz="3200" kern="1200" dirty="0">
              <a:latin typeface="Times New Roman" panose="02020603050405020304" pitchFamily="18" charset="0"/>
              <a:cs typeface="Times New Roman" panose="02020603050405020304" pitchFamily="18" charset="0"/>
            </a:rPr>
            <a:t> </a:t>
          </a:r>
          <a:r>
            <a:rPr lang="en-US" sz="3200" kern="1200" dirty="0" err="1">
              <a:latin typeface="Times New Roman" panose="02020603050405020304" pitchFamily="18" charset="0"/>
              <a:cs typeface="Times New Roman" panose="02020603050405020304" pitchFamily="18" charset="0"/>
            </a:rPr>
            <a:t>chất</a:t>
          </a:r>
          <a:r>
            <a:rPr lang="en-US" sz="3200" kern="1200" dirty="0">
              <a:latin typeface="Times New Roman" panose="02020603050405020304" pitchFamily="18" charset="0"/>
              <a:cs typeface="Times New Roman" panose="02020603050405020304" pitchFamily="18" charset="0"/>
            </a:rPr>
            <a:t> </a:t>
          </a:r>
          <a:r>
            <a:rPr lang="vi-VN" sz="3200" kern="1200" dirty="0">
              <a:latin typeface="Times New Roman" panose="02020603050405020304" pitchFamily="18" charset="0"/>
              <a:cs typeface="Times New Roman" panose="02020603050405020304" pitchFamily="18" charset="0"/>
            </a:rPr>
            <a:t>cần thiết phục vụ cho quá trình quang hợp của chúng.</a:t>
          </a:r>
          <a:endParaRPr lang="en-US" sz="3200" kern="1200" dirty="0">
            <a:latin typeface="Times New Roman" panose="02020603050405020304" pitchFamily="18" charset="0"/>
            <a:cs typeface="Times New Roman" panose="02020603050405020304" pitchFamily="18" charset="0"/>
          </a:endParaRPr>
        </a:p>
      </dsp:txBody>
      <dsp:txXfrm>
        <a:off x="0" y="3927025"/>
        <a:ext cx="6513603" cy="19541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0A8103-01B3-4251-A0F9-483767B4E13D}">
      <dsp:nvSpPr>
        <dsp:cNvPr id="0" name=""/>
        <dsp:cNvSpPr/>
      </dsp:nvSpPr>
      <dsp:spPr>
        <a:xfrm>
          <a:off x="0" y="496649"/>
          <a:ext cx="6089650" cy="2188743"/>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kern="1200">
              <a:latin typeface="Times New Roman" panose="02020603050405020304" pitchFamily="18" charset="0"/>
              <a:cs typeface="Times New Roman" panose="02020603050405020304" pitchFamily="18" charset="0"/>
            </a:rPr>
            <a:t>Arbuscular Mycorrhizae</a:t>
          </a:r>
        </a:p>
      </dsp:txBody>
      <dsp:txXfrm>
        <a:off x="106846" y="603495"/>
        <a:ext cx="5875958" cy="1975051"/>
      </dsp:txXfrm>
    </dsp:sp>
    <dsp:sp modelId="{0C566E01-7A90-40F8-B87B-C7AC0842BACD}">
      <dsp:nvSpPr>
        <dsp:cNvPr id="0" name=""/>
        <dsp:cNvSpPr/>
      </dsp:nvSpPr>
      <dsp:spPr>
        <a:xfrm>
          <a:off x="0" y="2872592"/>
          <a:ext cx="6089650" cy="2202882"/>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US" sz="4400" kern="1200" dirty="0">
              <a:latin typeface="Times New Roman" panose="02020603050405020304" pitchFamily="18" charset="0"/>
              <a:cs typeface="Times New Roman" panose="02020603050405020304" pitchFamily="18" charset="0"/>
            </a:rPr>
            <a:t>Vesicular Mycorrhizae</a:t>
          </a:r>
        </a:p>
      </dsp:txBody>
      <dsp:txXfrm>
        <a:off x="107536" y="2980128"/>
        <a:ext cx="5874578" cy="198781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FBA53-A398-4C60-A412-16DA8BCC01C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6E3B16E-5DAB-46CD-A4A0-DA2B67036F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ED4BF56-52E5-4208-8560-5A990C77646C}"/>
              </a:ext>
            </a:extLst>
          </p:cNvPr>
          <p:cNvSpPr>
            <a:spLocks noGrp="1"/>
          </p:cNvSpPr>
          <p:nvPr>
            <p:ph type="dt" sz="half" idx="10"/>
          </p:nvPr>
        </p:nvSpPr>
        <p:spPr/>
        <p:txBody>
          <a:bodyPr/>
          <a:lstStyle/>
          <a:p>
            <a:fld id="{071C1A1A-33E0-463A-91C3-C4424ACDA942}" type="datetimeFigureOut">
              <a:rPr lang="en-US" smtClean="0"/>
              <a:t>12/25/2019</a:t>
            </a:fld>
            <a:endParaRPr lang="en-US"/>
          </a:p>
        </p:txBody>
      </p:sp>
      <p:sp>
        <p:nvSpPr>
          <p:cNvPr id="5" name="Footer Placeholder 4">
            <a:extLst>
              <a:ext uri="{FF2B5EF4-FFF2-40B4-BE49-F238E27FC236}">
                <a16:creationId xmlns:a16="http://schemas.microsoft.com/office/drawing/2014/main" id="{63B7F6BF-8EB2-47B9-A190-25F98A70C1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CFF92F-43AB-400F-B06F-DF8F8C70EBB4}"/>
              </a:ext>
            </a:extLst>
          </p:cNvPr>
          <p:cNvSpPr>
            <a:spLocks noGrp="1"/>
          </p:cNvSpPr>
          <p:nvPr>
            <p:ph type="sldNum" sz="quarter" idx="12"/>
          </p:nvPr>
        </p:nvSpPr>
        <p:spPr/>
        <p:txBody>
          <a:bodyPr/>
          <a:lstStyle/>
          <a:p>
            <a:fld id="{B6F6030D-7AC0-44E0-BCBD-83F694355B2D}" type="slidenum">
              <a:rPr lang="en-US" smtClean="0"/>
              <a:t>‹#›</a:t>
            </a:fld>
            <a:endParaRPr lang="en-US"/>
          </a:p>
        </p:txBody>
      </p:sp>
    </p:spTree>
    <p:extLst>
      <p:ext uri="{BB962C8B-B14F-4D97-AF65-F5344CB8AC3E}">
        <p14:creationId xmlns:p14="http://schemas.microsoft.com/office/powerpoint/2010/main" val="52056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4B58F-4606-4E92-BEE2-0818C5DA3BE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25A240C-A824-4B51-A2B8-85A0C2653B7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4951DE9-58C3-43BC-89A3-1D0309A44836}"/>
              </a:ext>
            </a:extLst>
          </p:cNvPr>
          <p:cNvSpPr>
            <a:spLocks noGrp="1"/>
          </p:cNvSpPr>
          <p:nvPr>
            <p:ph type="dt" sz="half" idx="10"/>
          </p:nvPr>
        </p:nvSpPr>
        <p:spPr/>
        <p:txBody>
          <a:bodyPr/>
          <a:lstStyle/>
          <a:p>
            <a:fld id="{071C1A1A-33E0-463A-91C3-C4424ACDA942}" type="datetimeFigureOut">
              <a:rPr lang="en-US" smtClean="0"/>
              <a:t>12/25/2019</a:t>
            </a:fld>
            <a:endParaRPr lang="en-US"/>
          </a:p>
        </p:txBody>
      </p:sp>
      <p:sp>
        <p:nvSpPr>
          <p:cNvPr id="5" name="Footer Placeholder 4">
            <a:extLst>
              <a:ext uri="{FF2B5EF4-FFF2-40B4-BE49-F238E27FC236}">
                <a16:creationId xmlns:a16="http://schemas.microsoft.com/office/drawing/2014/main" id="{DFB2DE22-CCAF-4CB4-A935-96DB22C2B0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BD1451-1857-40B6-9CCF-506728F13C9F}"/>
              </a:ext>
            </a:extLst>
          </p:cNvPr>
          <p:cNvSpPr>
            <a:spLocks noGrp="1"/>
          </p:cNvSpPr>
          <p:nvPr>
            <p:ph type="sldNum" sz="quarter" idx="12"/>
          </p:nvPr>
        </p:nvSpPr>
        <p:spPr/>
        <p:txBody>
          <a:bodyPr/>
          <a:lstStyle/>
          <a:p>
            <a:fld id="{B6F6030D-7AC0-44E0-BCBD-83F694355B2D}" type="slidenum">
              <a:rPr lang="en-US" smtClean="0"/>
              <a:t>‹#›</a:t>
            </a:fld>
            <a:endParaRPr lang="en-US"/>
          </a:p>
        </p:txBody>
      </p:sp>
    </p:spTree>
    <p:extLst>
      <p:ext uri="{BB962C8B-B14F-4D97-AF65-F5344CB8AC3E}">
        <p14:creationId xmlns:p14="http://schemas.microsoft.com/office/powerpoint/2010/main" val="29766588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C9696-D8EF-44C2-84CF-247120E62B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3105AAA-2E5C-417A-83B0-9FDFE2C35C9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4EFA98-8476-4B73-86C9-B41245530B85}"/>
              </a:ext>
            </a:extLst>
          </p:cNvPr>
          <p:cNvSpPr>
            <a:spLocks noGrp="1"/>
          </p:cNvSpPr>
          <p:nvPr>
            <p:ph type="dt" sz="half" idx="10"/>
          </p:nvPr>
        </p:nvSpPr>
        <p:spPr/>
        <p:txBody>
          <a:bodyPr/>
          <a:lstStyle/>
          <a:p>
            <a:fld id="{071C1A1A-33E0-463A-91C3-C4424ACDA942}" type="datetimeFigureOut">
              <a:rPr lang="en-US" smtClean="0"/>
              <a:t>12/25/2019</a:t>
            </a:fld>
            <a:endParaRPr lang="en-US"/>
          </a:p>
        </p:txBody>
      </p:sp>
      <p:sp>
        <p:nvSpPr>
          <p:cNvPr id="5" name="Footer Placeholder 4">
            <a:extLst>
              <a:ext uri="{FF2B5EF4-FFF2-40B4-BE49-F238E27FC236}">
                <a16:creationId xmlns:a16="http://schemas.microsoft.com/office/drawing/2014/main" id="{2561D474-F4AA-4558-AF8E-1002612A2C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C293185-CA58-4FDE-80E4-6322D96F2809}"/>
              </a:ext>
            </a:extLst>
          </p:cNvPr>
          <p:cNvSpPr>
            <a:spLocks noGrp="1"/>
          </p:cNvSpPr>
          <p:nvPr>
            <p:ph type="sldNum" sz="quarter" idx="12"/>
          </p:nvPr>
        </p:nvSpPr>
        <p:spPr/>
        <p:txBody>
          <a:bodyPr/>
          <a:lstStyle/>
          <a:p>
            <a:fld id="{B6F6030D-7AC0-44E0-BCBD-83F694355B2D}" type="slidenum">
              <a:rPr lang="en-US" smtClean="0"/>
              <a:t>‹#›</a:t>
            </a:fld>
            <a:endParaRPr lang="en-US"/>
          </a:p>
        </p:txBody>
      </p:sp>
    </p:spTree>
    <p:extLst>
      <p:ext uri="{BB962C8B-B14F-4D97-AF65-F5344CB8AC3E}">
        <p14:creationId xmlns:p14="http://schemas.microsoft.com/office/powerpoint/2010/main" val="10912806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CF148-F159-44AC-B654-D15DE996A57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2CAC556-F1C5-4DAD-88A1-6DA6003437D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5028FC9-930F-414A-90CD-EAE249D2665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0C88BB2-3DEC-48FA-A685-500DD2195BA7}"/>
              </a:ext>
            </a:extLst>
          </p:cNvPr>
          <p:cNvSpPr>
            <a:spLocks noGrp="1"/>
          </p:cNvSpPr>
          <p:nvPr>
            <p:ph type="dt" sz="half" idx="10"/>
          </p:nvPr>
        </p:nvSpPr>
        <p:spPr/>
        <p:txBody>
          <a:bodyPr/>
          <a:lstStyle/>
          <a:p>
            <a:fld id="{071C1A1A-33E0-463A-91C3-C4424ACDA942}" type="datetimeFigureOut">
              <a:rPr lang="en-US" smtClean="0"/>
              <a:t>12/25/2019</a:t>
            </a:fld>
            <a:endParaRPr lang="en-US"/>
          </a:p>
        </p:txBody>
      </p:sp>
      <p:sp>
        <p:nvSpPr>
          <p:cNvPr id="6" name="Footer Placeholder 5">
            <a:extLst>
              <a:ext uri="{FF2B5EF4-FFF2-40B4-BE49-F238E27FC236}">
                <a16:creationId xmlns:a16="http://schemas.microsoft.com/office/drawing/2014/main" id="{DC769619-99D2-425D-862C-FE36120FFEF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CE08748-90EE-47B0-B9AD-C19FB3DB4865}"/>
              </a:ext>
            </a:extLst>
          </p:cNvPr>
          <p:cNvSpPr>
            <a:spLocks noGrp="1"/>
          </p:cNvSpPr>
          <p:nvPr>
            <p:ph type="sldNum" sz="quarter" idx="12"/>
          </p:nvPr>
        </p:nvSpPr>
        <p:spPr/>
        <p:txBody>
          <a:bodyPr/>
          <a:lstStyle/>
          <a:p>
            <a:fld id="{B6F6030D-7AC0-44E0-BCBD-83F694355B2D}" type="slidenum">
              <a:rPr lang="en-US" smtClean="0"/>
              <a:t>‹#›</a:t>
            </a:fld>
            <a:endParaRPr lang="en-US"/>
          </a:p>
        </p:txBody>
      </p:sp>
    </p:spTree>
    <p:extLst>
      <p:ext uri="{BB962C8B-B14F-4D97-AF65-F5344CB8AC3E}">
        <p14:creationId xmlns:p14="http://schemas.microsoft.com/office/powerpoint/2010/main" val="602601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0A6FD-7941-4A8C-AF8D-85069B1EC8A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846533A-87C2-4F1E-96F7-2AF27F89C6B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68C5C0-C373-449C-9BC6-66AB3B05692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F4E86C9-F35A-42EF-859C-15764B2A433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B3CD499-4E9A-46DC-8893-5CEDB2A250E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1169B35-D200-4070-AA30-0421214F0776}"/>
              </a:ext>
            </a:extLst>
          </p:cNvPr>
          <p:cNvSpPr>
            <a:spLocks noGrp="1"/>
          </p:cNvSpPr>
          <p:nvPr>
            <p:ph type="dt" sz="half" idx="10"/>
          </p:nvPr>
        </p:nvSpPr>
        <p:spPr/>
        <p:txBody>
          <a:bodyPr/>
          <a:lstStyle/>
          <a:p>
            <a:fld id="{071C1A1A-33E0-463A-91C3-C4424ACDA942}" type="datetimeFigureOut">
              <a:rPr lang="en-US" smtClean="0"/>
              <a:t>12/25/2019</a:t>
            </a:fld>
            <a:endParaRPr lang="en-US"/>
          </a:p>
        </p:txBody>
      </p:sp>
      <p:sp>
        <p:nvSpPr>
          <p:cNvPr id="8" name="Footer Placeholder 7">
            <a:extLst>
              <a:ext uri="{FF2B5EF4-FFF2-40B4-BE49-F238E27FC236}">
                <a16:creationId xmlns:a16="http://schemas.microsoft.com/office/drawing/2014/main" id="{70656AB9-14A7-4AC9-94DF-F5699F39BB7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AD0BC39-CB04-4532-AD72-0B632D31D854}"/>
              </a:ext>
            </a:extLst>
          </p:cNvPr>
          <p:cNvSpPr>
            <a:spLocks noGrp="1"/>
          </p:cNvSpPr>
          <p:nvPr>
            <p:ph type="sldNum" sz="quarter" idx="12"/>
          </p:nvPr>
        </p:nvSpPr>
        <p:spPr/>
        <p:txBody>
          <a:bodyPr/>
          <a:lstStyle/>
          <a:p>
            <a:fld id="{B6F6030D-7AC0-44E0-BCBD-83F694355B2D}" type="slidenum">
              <a:rPr lang="en-US" smtClean="0"/>
              <a:t>‹#›</a:t>
            </a:fld>
            <a:endParaRPr lang="en-US"/>
          </a:p>
        </p:txBody>
      </p:sp>
    </p:spTree>
    <p:extLst>
      <p:ext uri="{BB962C8B-B14F-4D97-AF65-F5344CB8AC3E}">
        <p14:creationId xmlns:p14="http://schemas.microsoft.com/office/powerpoint/2010/main" val="4214155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36DD4-5C0D-40B3-BFB1-B9031CC12B5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DB04E6C-1F5A-43FE-B433-948061423517}"/>
              </a:ext>
            </a:extLst>
          </p:cNvPr>
          <p:cNvSpPr>
            <a:spLocks noGrp="1"/>
          </p:cNvSpPr>
          <p:nvPr>
            <p:ph type="dt" sz="half" idx="10"/>
          </p:nvPr>
        </p:nvSpPr>
        <p:spPr/>
        <p:txBody>
          <a:bodyPr/>
          <a:lstStyle/>
          <a:p>
            <a:fld id="{071C1A1A-33E0-463A-91C3-C4424ACDA942}" type="datetimeFigureOut">
              <a:rPr lang="en-US" smtClean="0"/>
              <a:t>12/25/2019</a:t>
            </a:fld>
            <a:endParaRPr lang="en-US"/>
          </a:p>
        </p:txBody>
      </p:sp>
      <p:sp>
        <p:nvSpPr>
          <p:cNvPr id="4" name="Footer Placeholder 3">
            <a:extLst>
              <a:ext uri="{FF2B5EF4-FFF2-40B4-BE49-F238E27FC236}">
                <a16:creationId xmlns:a16="http://schemas.microsoft.com/office/drawing/2014/main" id="{7A8757D6-B946-47FD-9FBD-95878959962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3F03070-4F4B-4686-B3B7-1AD72D66E033}"/>
              </a:ext>
            </a:extLst>
          </p:cNvPr>
          <p:cNvSpPr>
            <a:spLocks noGrp="1"/>
          </p:cNvSpPr>
          <p:nvPr>
            <p:ph type="sldNum" sz="quarter" idx="12"/>
          </p:nvPr>
        </p:nvSpPr>
        <p:spPr/>
        <p:txBody>
          <a:bodyPr/>
          <a:lstStyle/>
          <a:p>
            <a:fld id="{B6F6030D-7AC0-44E0-BCBD-83F694355B2D}" type="slidenum">
              <a:rPr lang="en-US" smtClean="0"/>
              <a:t>‹#›</a:t>
            </a:fld>
            <a:endParaRPr lang="en-US"/>
          </a:p>
        </p:txBody>
      </p:sp>
    </p:spTree>
    <p:extLst>
      <p:ext uri="{BB962C8B-B14F-4D97-AF65-F5344CB8AC3E}">
        <p14:creationId xmlns:p14="http://schemas.microsoft.com/office/powerpoint/2010/main" val="134933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C09F788-D152-4D01-B61F-C74CA8047C0D}"/>
              </a:ext>
            </a:extLst>
          </p:cNvPr>
          <p:cNvSpPr>
            <a:spLocks noGrp="1"/>
          </p:cNvSpPr>
          <p:nvPr>
            <p:ph type="dt" sz="half" idx="10"/>
          </p:nvPr>
        </p:nvSpPr>
        <p:spPr/>
        <p:txBody>
          <a:bodyPr/>
          <a:lstStyle/>
          <a:p>
            <a:fld id="{071C1A1A-33E0-463A-91C3-C4424ACDA942}" type="datetimeFigureOut">
              <a:rPr lang="en-US" smtClean="0"/>
              <a:t>12/25/2019</a:t>
            </a:fld>
            <a:endParaRPr lang="en-US"/>
          </a:p>
        </p:txBody>
      </p:sp>
      <p:sp>
        <p:nvSpPr>
          <p:cNvPr id="3" name="Footer Placeholder 2">
            <a:extLst>
              <a:ext uri="{FF2B5EF4-FFF2-40B4-BE49-F238E27FC236}">
                <a16:creationId xmlns:a16="http://schemas.microsoft.com/office/drawing/2014/main" id="{E69ED4E9-B567-4DD6-BBCF-196EAB0715A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A638C7C-9456-4F42-B063-D6CA4A222FB1}"/>
              </a:ext>
            </a:extLst>
          </p:cNvPr>
          <p:cNvSpPr>
            <a:spLocks noGrp="1"/>
          </p:cNvSpPr>
          <p:nvPr>
            <p:ph type="sldNum" sz="quarter" idx="12"/>
          </p:nvPr>
        </p:nvSpPr>
        <p:spPr/>
        <p:txBody>
          <a:bodyPr/>
          <a:lstStyle/>
          <a:p>
            <a:fld id="{B6F6030D-7AC0-44E0-BCBD-83F694355B2D}" type="slidenum">
              <a:rPr lang="en-US" smtClean="0"/>
              <a:t>‹#›</a:t>
            </a:fld>
            <a:endParaRPr lang="en-US"/>
          </a:p>
        </p:txBody>
      </p:sp>
    </p:spTree>
    <p:extLst>
      <p:ext uri="{BB962C8B-B14F-4D97-AF65-F5344CB8AC3E}">
        <p14:creationId xmlns:p14="http://schemas.microsoft.com/office/powerpoint/2010/main" val="3035217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792E8-7F32-48AF-8893-40E8AE4CF0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6C0305D-5B64-4A73-8B45-4D0C02418D2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43446BE-F613-474E-A665-994A7C5947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1EFE58-6974-450A-ADA5-01EADB6FA93D}"/>
              </a:ext>
            </a:extLst>
          </p:cNvPr>
          <p:cNvSpPr>
            <a:spLocks noGrp="1"/>
          </p:cNvSpPr>
          <p:nvPr>
            <p:ph type="dt" sz="half" idx="10"/>
          </p:nvPr>
        </p:nvSpPr>
        <p:spPr/>
        <p:txBody>
          <a:bodyPr/>
          <a:lstStyle/>
          <a:p>
            <a:fld id="{071C1A1A-33E0-463A-91C3-C4424ACDA942}" type="datetimeFigureOut">
              <a:rPr lang="en-US" smtClean="0"/>
              <a:t>12/25/2019</a:t>
            </a:fld>
            <a:endParaRPr lang="en-US"/>
          </a:p>
        </p:txBody>
      </p:sp>
      <p:sp>
        <p:nvSpPr>
          <p:cNvPr id="6" name="Footer Placeholder 5">
            <a:extLst>
              <a:ext uri="{FF2B5EF4-FFF2-40B4-BE49-F238E27FC236}">
                <a16:creationId xmlns:a16="http://schemas.microsoft.com/office/drawing/2014/main" id="{4B85A35E-1C67-4E28-8044-2EA7BA04C8D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D0C894D-4463-418B-B300-197F321ECB42}"/>
              </a:ext>
            </a:extLst>
          </p:cNvPr>
          <p:cNvSpPr>
            <a:spLocks noGrp="1"/>
          </p:cNvSpPr>
          <p:nvPr>
            <p:ph type="sldNum" sz="quarter" idx="12"/>
          </p:nvPr>
        </p:nvSpPr>
        <p:spPr/>
        <p:txBody>
          <a:bodyPr/>
          <a:lstStyle/>
          <a:p>
            <a:fld id="{B6F6030D-7AC0-44E0-BCBD-83F694355B2D}" type="slidenum">
              <a:rPr lang="en-US" smtClean="0"/>
              <a:t>‹#›</a:t>
            </a:fld>
            <a:endParaRPr lang="en-US"/>
          </a:p>
        </p:txBody>
      </p:sp>
    </p:spTree>
    <p:extLst>
      <p:ext uri="{BB962C8B-B14F-4D97-AF65-F5344CB8AC3E}">
        <p14:creationId xmlns:p14="http://schemas.microsoft.com/office/powerpoint/2010/main" val="3897480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1FD90-17DE-4AE1-A68E-E6BBB50CB7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28C2DBE-4AA8-4835-B311-FECF9634B7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0B2EEA-F6C5-4869-AA72-9066538D94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42C0A0-26C3-4BC2-B987-005FD0F6BF94}"/>
              </a:ext>
            </a:extLst>
          </p:cNvPr>
          <p:cNvSpPr>
            <a:spLocks noGrp="1"/>
          </p:cNvSpPr>
          <p:nvPr>
            <p:ph type="dt" sz="half" idx="10"/>
          </p:nvPr>
        </p:nvSpPr>
        <p:spPr/>
        <p:txBody>
          <a:bodyPr/>
          <a:lstStyle/>
          <a:p>
            <a:fld id="{071C1A1A-33E0-463A-91C3-C4424ACDA942}" type="datetimeFigureOut">
              <a:rPr lang="en-US" smtClean="0"/>
              <a:t>12/25/2019</a:t>
            </a:fld>
            <a:endParaRPr lang="en-US"/>
          </a:p>
        </p:txBody>
      </p:sp>
      <p:sp>
        <p:nvSpPr>
          <p:cNvPr id="6" name="Footer Placeholder 5">
            <a:extLst>
              <a:ext uri="{FF2B5EF4-FFF2-40B4-BE49-F238E27FC236}">
                <a16:creationId xmlns:a16="http://schemas.microsoft.com/office/drawing/2014/main" id="{57E6484C-074A-48F7-9F65-D019FE54AD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CC7594C-4F99-4398-A22A-BDF2253F74EB}"/>
              </a:ext>
            </a:extLst>
          </p:cNvPr>
          <p:cNvSpPr>
            <a:spLocks noGrp="1"/>
          </p:cNvSpPr>
          <p:nvPr>
            <p:ph type="sldNum" sz="quarter" idx="12"/>
          </p:nvPr>
        </p:nvSpPr>
        <p:spPr/>
        <p:txBody>
          <a:bodyPr/>
          <a:lstStyle/>
          <a:p>
            <a:fld id="{B6F6030D-7AC0-44E0-BCBD-83F694355B2D}" type="slidenum">
              <a:rPr lang="en-US" smtClean="0"/>
              <a:t>‹#›</a:t>
            </a:fld>
            <a:endParaRPr lang="en-US"/>
          </a:p>
        </p:txBody>
      </p:sp>
    </p:spTree>
    <p:extLst>
      <p:ext uri="{BB962C8B-B14F-4D97-AF65-F5344CB8AC3E}">
        <p14:creationId xmlns:p14="http://schemas.microsoft.com/office/powerpoint/2010/main" val="1261741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7B22E-F99E-4857-8515-8EABE5090EA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7AC11B6-FE0E-4CCD-8BD8-47DB191FE32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FC9FDA8-DA81-4B12-9640-B8559453A3A1}"/>
              </a:ext>
            </a:extLst>
          </p:cNvPr>
          <p:cNvSpPr>
            <a:spLocks noGrp="1"/>
          </p:cNvSpPr>
          <p:nvPr>
            <p:ph type="dt" sz="half" idx="10"/>
          </p:nvPr>
        </p:nvSpPr>
        <p:spPr/>
        <p:txBody>
          <a:bodyPr/>
          <a:lstStyle/>
          <a:p>
            <a:fld id="{071C1A1A-33E0-463A-91C3-C4424ACDA942}" type="datetimeFigureOut">
              <a:rPr lang="en-US" smtClean="0"/>
              <a:t>12/25/2019</a:t>
            </a:fld>
            <a:endParaRPr lang="en-US"/>
          </a:p>
        </p:txBody>
      </p:sp>
      <p:sp>
        <p:nvSpPr>
          <p:cNvPr id="5" name="Footer Placeholder 4">
            <a:extLst>
              <a:ext uri="{FF2B5EF4-FFF2-40B4-BE49-F238E27FC236}">
                <a16:creationId xmlns:a16="http://schemas.microsoft.com/office/drawing/2014/main" id="{5BC8A19A-0A03-4EDC-AB1A-0D67C2BCCC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8DD66E-13E4-43F2-964E-E813EDD65B27}"/>
              </a:ext>
            </a:extLst>
          </p:cNvPr>
          <p:cNvSpPr>
            <a:spLocks noGrp="1"/>
          </p:cNvSpPr>
          <p:nvPr>
            <p:ph type="sldNum" sz="quarter" idx="12"/>
          </p:nvPr>
        </p:nvSpPr>
        <p:spPr/>
        <p:txBody>
          <a:bodyPr/>
          <a:lstStyle/>
          <a:p>
            <a:fld id="{B6F6030D-7AC0-44E0-BCBD-83F694355B2D}" type="slidenum">
              <a:rPr lang="en-US" smtClean="0"/>
              <a:t>‹#›</a:t>
            </a:fld>
            <a:endParaRPr lang="en-US"/>
          </a:p>
        </p:txBody>
      </p:sp>
    </p:spTree>
    <p:extLst>
      <p:ext uri="{BB962C8B-B14F-4D97-AF65-F5344CB8AC3E}">
        <p14:creationId xmlns:p14="http://schemas.microsoft.com/office/powerpoint/2010/main" val="4228678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5BB1A2-1169-4D6B-A960-118C239ECDC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1C805-BAA8-4021-B0D5-5B395BBB138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2A42CC4-094D-45E8-B31F-D3ECA29C89BF}"/>
              </a:ext>
            </a:extLst>
          </p:cNvPr>
          <p:cNvSpPr>
            <a:spLocks noGrp="1"/>
          </p:cNvSpPr>
          <p:nvPr>
            <p:ph type="dt" sz="half" idx="10"/>
          </p:nvPr>
        </p:nvSpPr>
        <p:spPr/>
        <p:txBody>
          <a:bodyPr/>
          <a:lstStyle/>
          <a:p>
            <a:fld id="{071C1A1A-33E0-463A-91C3-C4424ACDA942}" type="datetimeFigureOut">
              <a:rPr lang="en-US" smtClean="0"/>
              <a:t>12/25/2019</a:t>
            </a:fld>
            <a:endParaRPr lang="en-US"/>
          </a:p>
        </p:txBody>
      </p:sp>
      <p:sp>
        <p:nvSpPr>
          <p:cNvPr id="5" name="Footer Placeholder 4">
            <a:extLst>
              <a:ext uri="{FF2B5EF4-FFF2-40B4-BE49-F238E27FC236}">
                <a16:creationId xmlns:a16="http://schemas.microsoft.com/office/drawing/2014/main" id="{681173E0-7ED7-49BA-A651-79B1042BCE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E6644D-2A90-43FD-8808-7719C75C0DD2}"/>
              </a:ext>
            </a:extLst>
          </p:cNvPr>
          <p:cNvSpPr>
            <a:spLocks noGrp="1"/>
          </p:cNvSpPr>
          <p:nvPr>
            <p:ph type="sldNum" sz="quarter" idx="12"/>
          </p:nvPr>
        </p:nvSpPr>
        <p:spPr/>
        <p:txBody>
          <a:bodyPr/>
          <a:lstStyle/>
          <a:p>
            <a:fld id="{B6F6030D-7AC0-44E0-BCBD-83F694355B2D}" type="slidenum">
              <a:rPr lang="en-US" smtClean="0"/>
              <a:t>‹#›</a:t>
            </a:fld>
            <a:endParaRPr lang="en-US"/>
          </a:p>
        </p:txBody>
      </p:sp>
    </p:spTree>
    <p:extLst>
      <p:ext uri="{BB962C8B-B14F-4D97-AF65-F5344CB8AC3E}">
        <p14:creationId xmlns:p14="http://schemas.microsoft.com/office/powerpoint/2010/main" val="33504974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476E9B-E1E1-4246-B823-6760CDB42DD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7834142-F92E-472B-8A1D-17FD0485C36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EEE992-5539-4397-B6ED-B2B3E65B07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1C1A1A-33E0-463A-91C3-C4424ACDA942}" type="datetimeFigureOut">
              <a:rPr lang="en-US" smtClean="0"/>
              <a:t>12/25/2019</a:t>
            </a:fld>
            <a:endParaRPr lang="en-US"/>
          </a:p>
        </p:txBody>
      </p:sp>
      <p:sp>
        <p:nvSpPr>
          <p:cNvPr id="5" name="Footer Placeholder 4">
            <a:extLst>
              <a:ext uri="{FF2B5EF4-FFF2-40B4-BE49-F238E27FC236}">
                <a16:creationId xmlns:a16="http://schemas.microsoft.com/office/drawing/2014/main" id="{9FC9632E-A88F-4C4F-8C25-85FAE42D1A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BE59FB9-5FB6-4A86-B830-C6F94EBAD6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6030D-7AC0-44E0-BCBD-83F694355B2D}" type="slidenum">
              <a:rPr lang="en-US" smtClean="0"/>
              <a:t>‹#›</a:t>
            </a:fld>
            <a:endParaRPr lang="en-US"/>
          </a:p>
        </p:txBody>
      </p:sp>
    </p:spTree>
    <p:extLst>
      <p:ext uri="{BB962C8B-B14F-4D97-AF65-F5344CB8AC3E}">
        <p14:creationId xmlns:p14="http://schemas.microsoft.com/office/powerpoint/2010/main" val="23447500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hyperlink" Target="https://vi.wikipedia.org/wiki/N%E1%BA%A5m"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en.wikipedia.org/wiki/Ericoid_mycorrhiza" TargetMode="External"/><Relationship Id="rId2" Type="http://schemas.openxmlformats.org/officeDocument/2006/relationships/hyperlink" Target="http://www.davidmoore.org.uk/assets/mostly_mycology/diane_howarth/ericoid.htm" TargetMode="External"/><Relationship Id="rId1" Type="http://schemas.openxmlformats.org/officeDocument/2006/relationships/slideLayout" Target="../slideLayouts/slideLayout6.xml"/><Relationship Id="rId6" Type="http://schemas.openxmlformats.org/officeDocument/2006/relationships/hyperlink" Target="http://www.vast.ac.vn/tin-tuc-su-kien/tin-khoa-hoc/quoc-te/503-nam-re-cong-sinh-kich-thich-su-tang-truong-cua-cay-trong" TargetMode="External"/><Relationship Id="rId5" Type="http://schemas.openxmlformats.org/officeDocument/2006/relationships/hyperlink" Target="https://microbewiki.kenyon.edu/index.php/Endomycorrhizal_fungi?fbclid=IwAR1PqpK88XAWltbZa6aocXeWNpIYMHgMnQDpMqFCkUxCeQv7y24m5WXPSuo" TargetMode="External"/><Relationship Id="rId4" Type="http://schemas.openxmlformats.org/officeDocument/2006/relationships/hyperlink" Target="https://mycorrhizae.com/abou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125" y="109182"/>
            <a:ext cx="11682484" cy="1678675"/>
          </a:xfrm>
        </p:spPr>
        <p:txBody>
          <a:bodyPr>
            <a:normAutofit/>
          </a:bodyPr>
          <a:lstStyle/>
          <a:p>
            <a:r>
              <a:rPr lang="en-US" sz="4600">
                <a:latin typeface="Times New Roman" panose="02020603050405020304" pitchFamily="18" charset="0"/>
                <a:cs typeface="Times New Roman" panose="02020603050405020304" pitchFamily="18" charset="0"/>
              </a:rPr>
              <a:t>TRƯỜNG ĐẠI HỌC KHOA HỌC TỰ NHIÊN</a:t>
            </a:r>
            <a:br>
              <a:rPr lang="en-US" sz="4600">
                <a:latin typeface="Times New Roman" panose="02020603050405020304" pitchFamily="18" charset="0"/>
                <a:cs typeface="Times New Roman" panose="02020603050405020304" pitchFamily="18" charset="0"/>
              </a:rPr>
            </a:br>
            <a:r>
              <a:rPr lang="en-US" sz="4000">
                <a:latin typeface="Times New Roman" panose="02020603050405020304" pitchFamily="18" charset="0"/>
                <a:cs typeface="Times New Roman" panose="02020603050405020304" pitchFamily="18" charset="0"/>
              </a:rPr>
              <a:t>KHOA SINH HỌC – CÔNG NGHỆ SINH HỌC</a:t>
            </a:r>
          </a:p>
        </p:txBody>
      </p:sp>
      <p:sp>
        <p:nvSpPr>
          <p:cNvPr id="3" name="Subtitle 2"/>
          <p:cNvSpPr>
            <a:spLocks noGrp="1"/>
          </p:cNvSpPr>
          <p:nvPr>
            <p:ph type="subTitle" idx="1"/>
          </p:nvPr>
        </p:nvSpPr>
        <p:spPr>
          <a:xfrm>
            <a:off x="955343" y="2156346"/>
            <a:ext cx="10031105" cy="3780430"/>
          </a:xfrm>
        </p:spPr>
        <p:txBody>
          <a:bodyPr>
            <a:normAutofit lnSpcReduction="10000"/>
          </a:bodyPr>
          <a:lstStyle/>
          <a:p>
            <a:pPr algn="ctr"/>
            <a:r>
              <a:rPr lang="en-US" sz="6000">
                <a:latin typeface="Times New Roman" panose="02020603050405020304" pitchFamily="18" charset="0"/>
                <a:cs typeface="Times New Roman" panose="02020603050405020304" pitchFamily="18" charset="0"/>
              </a:rPr>
              <a:t>NHÓM 10: ENDOMYCORRHIZAE</a:t>
            </a:r>
          </a:p>
          <a:p>
            <a:endParaRPr lang="en-US" sz="6000">
              <a:latin typeface="Times New Roman" panose="02020603050405020304" pitchFamily="18" charset="0"/>
              <a:cs typeface="Times New Roman" panose="02020603050405020304" pitchFamily="18" charset="0"/>
            </a:endParaRPr>
          </a:p>
          <a:p>
            <a:r>
              <a:rPr lang="en-US" sz="3200">
                <a:latin typeface="Times New Roman" panose="02020603050405020304" pitchFamily="18" charset="0"/>
                <a:cs typeface="Times New Roman" panose="02020603050405020304" pitchFamily="18" charset="0"/>
              </a:rPr>
              <a:t>                Họ tên sv: Nguyễn Thị Phương Thảo 1615336  </a:t>
            </a:r>
          </a:p>
          <a:p>
            <a:r>
              <a:rPr lang="en-US" sz="3200">
                <a:latin typeface="Times New Roman" panose="02020603050405020304" pitchFamily="18" charset="0"/>
                <a:cs typeface="Times New Roman" panose="02020603050405020304" pitchFamily="18" charset="0"/>
              </a:rPr>
              <a:t>                                  Nguyễn Thanh Trân           1615383</a:t>
            </a:r>
          </a:p>
        </p:txBody>
      </p:sp>
    </p:spTree>
    <p:extLst>
      <p:ext uri="{BB962C8B-B14F-4D97-AF65-F5344CB8AC3E}">
        <p14:creationId xmlns:p14="http://schemas.microsoft.com/office/powerpoint/2010/main" val="25700269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2801258"/>
            <a:ext cx="3240314" cy="3614056"/>
          </a:xfrm>
        </p:spPr>
        <p:txBody>
          <a:bodyPr>
            <a:normAutofit/>
          </a:bodyPr>
          <a:lstStyle/>
          <a:p>
            <a:pPr marL="0" indent="0" algn="ctr">
              <a:buNone/>
            </a:pPr>
            <a:r>
              <a:rPr lang="en-US" sz="4800">
                <a:latin typeface="Times New Roman" panose="02020603050405020304" pitchFamily="18" charset="0"/>
                <a:cs typeface="Times New Roman" panose="02020603050405020304" pitchFamily="18" charset="0"/>
              </a:rPr>
              <a:t>NỘI DUNG</a:t>
            </a:r>
          </a:p>
        </p:txBody>
      </p:sp>
      <p:sp>
        <p:nvSpPr>
          <p:cNvPr id="4" name="Content Placeholder 3"/>
          <p:cNvSpPr>
            <a:spLocks noGrp="1"/>
          </p:cNvSpPr>
          <p:nvPr>
            <p:ph sz="half" idx="2"/>
          </p:nvPr>
        </p:nvSpPr>
        <p:spPr>
          <a:xfrm>
            <a:off x="4078515" y="791570"/>
            <a:ext cx="8113486" cy="5754373"/>
          </a:xfrm>
        </p:spPr>
        <p:txBody>
          <a:bodyPr>
            <a:normAutofit/>
          </a:bodyPr>
          <a:lstStyle/>
          <a:p>
            <a:pPr>
              <a:buFont typeface="Wingdings" panose="05000000000000000000" pitchFamily="2" charset="2"/>
              <a:buChar char="ü"/>
            </a:pPr>
            <a:r>
              <a:rPr lang="en-US" sz="7200">
                <a:latin typeface="Times New Roman" panose="02020603050405020304" pitchFamily="18" charset="0"/>
                <a:cs typeface="Times New Roman" panose="02020603050405020304" pitchFamily="18" charset="0"/>
              </a:rPr>
              <a:t>Khái niệm</a:t>
            </a:r>
          </a:p>
          <a:p>
            <a:pPr>
              <a:buFont typeface="Wingdings" panose="05000000000000000000" pitchFamily="2" charset="2"/>
              <a:buChar char="ü"/>
            </a:pPr>
            <a:r>
              <a:rPr lang="en-US" sz="7200">
                <a:latin typeface="Times New Roman" panose="02020603050405020304" pitchFamily="18" charset="0"/>
                <a:cs typeface="Times New Roman" panose="02020603050405020304" pitchFamily="18" charset="0"/>
              </a:rPr>
              <a:t>Phân loại</a:t>
            </a:r>
          </a:p>
          <a:p>
            <a:pPr>
              <a:buFont typeface="Wingdings" panose="05000000000000000000" pitchFamily="2" charset="2"/>
              <a:buChar char="ü"/>
            </a:pPr>
            <a:r>
              <a:rPr lang="en-US" sz="7200">
                <a:latin typeface="Times New Roman" panose="02020603050405020304" pitchFamily="18" charset="0"/>
                <a:cs typeface="Times New Roman" panose="02020603050405020304" pitchFamily="18" charset="0"/>
              </a:rPr>
              <a:t>Kết luận</a:t>
            </a:r>
          </a:p>
          <a:p>
            <a:pPr>
              <a:buFont typeface="Wingdings" panose="05000000000000000000" pitchFamily="2" charset="2"/>
              <a:buChar char="ü"/>
            </a:pPr>
            <a:r>
              <a:rPr lang="en-US" sz="7200">
                <a:latin typeface="Times New Roman" panose="02020603050405020304" pitchFamily="18" charset="0"/>
                <a:cs typeface="Times New Roman" panose="02020603050405020304" pitchFamily="18" charset="0"/>
              </a:rPr>
              <a:t>Tài liệu tham khảo</a:t>
            </a:r>
          </a:p>
        </p:txBody>
      </p:sp>
    </p:spTree>
    <p:extLst>
      <p:ext uri="{BB962C8B-B14F-4D97-AF65-F5344CB8AC3E}">
        <p14:creationId xmlns:p14="http://schemas.microsoft.com/office/powerpoint/2010/main" val="39243776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F24A09B-713F-43FC-AB6E-B880839685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3954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8CBD59-58FD-4C29-9D45-0B3EF778CBC5}"/>
              </a:ext>
            </a:extLst>
          </p:cNvPr>
          <p:cNvSpPr>
            <a:spLocks noGrp="1"/>
          </p:cNvSpPr>
          <p:nvPr>
            <p:ph type="title"/>
          </p:nvPr>
        </p:nvSpPr>
        <p:spPr>
          <a:xfrm>
            <a:off x="0" y="772602"/>
            <a:ext cx="4954137" cy="5577818"/>
          </a:xfrm>
        </p:spPr>
        <p:txBody>
          <a:bodyPr>
            <a:normAutofit/>
          </a:bodyPr>
          <a:lstStyle/>
          <a:p>
            <a:pPr algn="r"/>
            <a:r>
              <a:rPr lang="en-US" sz="4600" b="1">
                <a:solidFill>
                  <a:srgbClr val="FFFFFF"/>
                </a:solidFill>
                <a:latin typeface="Times New Roman" panose="02020603050405020304" pitchFamily="18" charset="0"/>
                <a:cs typeface="Times New Roman" panose="02020603050405020304" pitchFamily="18" charset="0"/>
              </a:rPr>
              <a:t>Endomycorrhizae là gì?</a:t>
            </a:r>
            <a:endParaRPr lang="en-US" sz="4600">
              <a:solidFill>
                <a:srgbClr val="FFFFFF"/>
              </a:solidFill>
              <a:latin typeface="Times New Roman" panose="02020603050405020304" pitchFamily="18" charset="0"/>
              <a:cs typeface="Times New Roman" panose="02020603050405020304" pitchFamily="18" charset="0"/>
            </a:endParaRPr>
          </a:p>
        </p:txBody>
      </p:sp>
      <p:cxnSp>
        <p:nvCxnSpPr>
          <p:cNvPr id="11" name="Straight Connector 10">
            <a:extLst>
              <a:ext uri="{FF2B5EF4-FFF2-40B4-BE49-F238E27FC236}">
                <a16:creationId xmlns:a16="http://schemas.microsoft.com/office/drawing/2014/main" id="{0B91AB35-C3B4-4B70-B3DD-13D63B7DA23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3975" y="2423149"/>
            <a:ext cx="0" cy="201168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pic>
        <p:nvPicPr>
          <p:cNvPr id="4" name="Picture 3" descr="A picture containing text, map&#10;&#10;Description automatically generated">
            <a:extLst>
              <a:ext uri="{FF2B5EF4-FFF2-40B4-BE49-F238E27FC236}">
                <a16:creationId xmlns:a16="http://schemas.microsoft.com/office/drawing/2014/main" id="{D3B617F5-3742-48FC-8EDE-5197D74458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1354890"/>
            <a:ext cx="5459470" cy="4149196"/>
          </a:xfrm>
          <a:prstGeom prst="rect">
            <a:avLst/>
          </a:prstGeom>
        </p:spPr>
      </p:pic>
    </p:spTree>
    <p:extLst>
      <p:ext uri="{BB962C8B-B14F-4D97-AF65-F5344CB8AC3E}">
        <p14:creationId xmlns:p14="http://schemas.microsoft.com/office/powerpoint/2010/main" val="1440677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93C077-3E51-4D7C-A5AF-7D70E67DD414}"/>
              </a:ext>
            </a:extLst>
          </p:cNvPr>
          <p:cNvSpPr>
            <a:spLocks noGrp="1"/>
          </p:cNvSpPr>
          <p:nvPr>
            <p:ph type="title"/>
          </p:nvPr>
        </p:nvSpPr>
        <p:spPr>
          <a:xfrm>
            <a:off x="150124" y="1023581"/>
            <a:ext cx="4504172" cy="4870541"/>
          </a:xfrm>
        </p:spPr>
        <p:txBody>
          <a:bodyPr vert="horz" lIns="91440" tIns="45720" rIns="91440" bIns="45720" rtlCol="0" anchor="ctr">
            <a:normAutofit/>
          </a:bodyPr>
          <a:lstStyle/>
          <a:p>
            <a:pPr algn="r"/>
            <a:r>
              <a:rPr lang="en-US" b="1" kern="1200" dirty="0" err="1">
                <a:solidFill>
                  <a:schemeClr val="accent1"/>
                </a:solidFill>
                <a:latin typeface="Times New Roman" panose="02020603050405020304" pitchFamily="18" charset="0"/>
                <a:cs typeface="Times New Roman" panose="02020603050405020304" pitchFamily="18" charset="0"/>
              </a:rPr>
              <a:t>Endomycorrhizae</a:t>
            </a:r>
            <a:r>
              <a:rPr lang="en-US" b="1" kern="1200" dirty="0">
                <a:solidFill>
                  <a:schemeClr val="accent1"/>
                </a:solidFill>
                <a:latin typeface="Times New Roman" panose="02020603050405020304" pitchFamily="18" charset="0"/>
                <a:cs typeface="Times New Roman" panose="02020603050405020304" pitchFamily="18" charset="0"/>
              </a:rPr>
              <a:t> </a:t>
            </a:r>
            <a:r>
              <a:rPr lang="en-US" b="1" kern="1200" dirty="0" err="1">
                <a:solidFill>
                  <a:schemeClr val="accent1"/>
                </a:solidFill>
                <a:latin typeface="Times New Roman" panose="02020603050405020304" pitchFamily="18" charset="0"/>
                <a:cs typeface="Times New Roman" panose="02020603050405020304" pitchFamily="18" charset="0"/>
              </a:rPr>
              <a:t>là</a:t>
            </a:r>
            <a:r>
              <a:rPr lang="en-US" b="1" kern="1200" dirty="0">
                <a:solidFill>
                  <a:schemeClr val="accent1"/>
                </a:solidFill>
                <a:latin typeface="Times New Roman" panose="02020603050405020304" pitchFamily="18" charset="0"/>
                <a:cs typeface="Times New Roman" panose="02020603050405020304" pitchFamily="18" charset="0"/>
              </a:rPr>
              <a:t> </a:t>
            </a:r>
            <a:r>
              <a:rPr lang="en-US" b="1" kern="1200" dirty="0" err="1">
                <a:solidFill>
                  <a:schemeClr val="accent1"/>
                </a:solidFill>
                <a:latin typeface="Times New Roman" panose="02020603050405020304" pitchFamily="18" charset="0"/>
                <a:cs typeface="Times New Roman" panose="02020603050405020304" pitchFamily="18" charset="0"/>
              </a:rPr>
              <a:t>gì</a:t>
            </a:r>
            <a:r>
              <a:rPr lang="en-US" b="1" kern="1200" dirty="0">
                <a:solidFill>
                  <a:schemeClr val="accent1"/>
                </a:solidFill>
                <a:latin typeface="Times New Roman" panose="02020603050405020304" pitchFamily="18" charset="0"/>
                <a:cs typeface="Times New Roman" panose="02020603050405020304" pitchFamily="18" charset="0"/>
              </a:rPr>
              <a:t>?</a:t>
            </a:r>
            <a:br>
              <a:rPr lang="en-US" sz="4600" b="1" kern="1200" dirty="0">
                <a:solidFill>
                  <a:schemeClr val="accent1"/>
                </a:solidFill>
                <a:latin typeface="Times New Roman" panose="02020603050405020304" pitchFamily="18" charset="0"/>
                <a:cs typeface="Times New Roman" panose="02020603050405020304" pitchFamily="18" charset="0"/>
              </a:rPr>
            </a:br>
            <a:endParaRPr lang="en-US" sz="4600" kern="1200" dirty="0">
              <a:solidFill>
                <a:schemeClr val="accent1"/>
              </a:solidFill>
              <a:latin typeface="Times New Roman" panose="02020603050405020304" pitchFamily="18" charset="0"/>
              <a:cs typeface="Times New Roman" panose="02020603050405020304" pitchFamily="18" charset="0"/>
            </a:endParaRPr>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317BEF15-746B-44DB-8B92-F760918AD5C7}"/>
              </a:ext>
            </a:extLst>
          </p:cNvPr>
          <p:cNvSpPr txBox="1"/>
          <p:nvPr/>
        </p:nvSpPr>
        <p:spPr>
          <a:xfrm>
            <a:off x="5104263" y="627797"/>
            <a:ext cx="6564573" cy="5800298"/>
          </a:xfrm>
          <a:prstGeom prst="rect">
            <a:avLst/>
          </a:prstGeom>
        </p:spPr>
        <p:txBody>
          <a:bodyPr vert="horz" lIns="91440" tIns="45720" rIns="91440" bIns="45720" rtlCol="0" anchor="ctr">
            <a:noAutofit/>
          </a:bodyPr>
          <a:lstStyle/>
          <a:p>
            <a:pPr indent="-228600" algn="just">
              <a:spcAft>
                <a:spcPts val="600"/>
              </a:spcAft>
              <a:buFont typeface="Arial" panose="020B0604020202020204" pitchFamily="34" charset="0"/>
              <a:buChar char="•"/>
            </a:pPr>
            <a:r>
              <a:rPr lang="en-US" sz="3200">
                <a:latin typeface="Times New Roman" panose="02020603050405020304" pitchFamily="18" charset="0"/>
                <a:cs typeface="Times New Roman" panose="02020603050405020304" pitchFamily="18" charset="0"/>
              </a:rPr>
              <a:t>Mycorrhizae là </a:t>
            </a:r>
            <a:r>
              <a:rPr lang="en-US" sz="3200" dirty="0" err="1">
                <a:latin typeface="Times New Roman" panose="02020603050405020304" pitchFamily="18" charset="0"/>
                <a:cs typeface="Times New Roman" panose="02020603050405020304" pitchFamily="18" charset="0"/>
              </a:rPr>
              <a:t>mối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hệ</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cộng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sinh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giữa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hlinkClick r:id="rId2" tooltip="Nấm">
                  <a:extLst>
                    <a:ext uri="{A12FA001-AC4F-418D-AE19-62706E023703}">
                      <ahyp:hlinkClr xmlns:ahyp="http://schemas.microsoft.com/office/drawing/2018/hyperlinkcolor" val="tx"/>
                    </a:ext>
                  </a:extLst>
                </a:hlinkClick>
              </a:rPr>
              <a:t>nấm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bộ</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rễ</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loài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thực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vật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mạch</a:t>
            </a:r>
            <a:endParaRPr lang="en-US" sz="3200" dirty="0">
              <a:latin typeface="Times New Roman" panose="02020603050405020304" pitchFamily="18" charset="0"/>
              <a:cs typeface="Times New Roman" panose="02020603050405020304" pitchFamily="18" charset="0"/>
            </a:endParaRPr>
          </a:p>
          <a:p>
            <a:pPr indent="-228600" algn="just">
              <a:spcAft>
                <a:spcPts val="600"/>
              </a:spcAft>
              <a:buFont typeface="Arial" panose="020B0604020202020204" pitchFamily="34" charset="0"/>
              <a:buChar char="•"/>
            </a:pPr>
            <a:r>
              <a:rPr lang="en-US" sz="3200" dirty="0" err="1">
                <a:latin typeface="Times New Roman" panose="02020603050405020304" pitchFamily="18" charset="0"/>
                <a:cs typeface="Times New Roman" panose="02020603050405020304" pitchFamily="18" charset="0"/>
              </a:rPr>
              <a:t>Endomycorrhizae</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một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trong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những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loại</a:t>
            </a:r>
            <a:r>
              <a:rPr lang="en-US" sz="3200" dirty="0">
                <a:latin typeface="Times New Roman" panose="02020603050405020304" pitchFamily="18" charset="0"/>
                <a:cs typeface="Times New Roman" panose="02020603050405020304" pitchFamily="18" charset="0"/>
              </a:rPr>
              <a:t> mycorrhizae </a:t>
            </a:r>
          </a:p>
          <a:p>
            <a:pPr indent="-228600" algn="just">
              <a:spcAft>
                <a:spcPts val="600"/>
              </a:spcAft>
              <a:buFont typeface="Arial" panose="020B0604020202020204" pitchFamily="34" charset="0"/>
              <a:buChar char="•"/>
            </a:pPr>
            <a:r>
              <a:rPr lang="en-US" sz="3200" dirty="0" err="1">
                <a:latin typeface="Times New Roman" panose="02020603050405020304" pitchFamily="18" charset="0"/>
                <a:cs typeface="Times New Roman" panose="02020603050405020304" pitchFamily="18" charset="0"/>
              </a:rPr>
              <a:t>Sợi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nấm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endomycorrhizae</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chỉ</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phát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triển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trong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rễ</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cây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còn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xâm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nhập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thành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tế</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bào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rễ</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cũng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bao </a:t>
            </a:r>
            <a:r>
              <a:rPr lang="en-US" sz="3200" dirty="0" err="1">
                <a:latin typeface="Times New Roman" panose="02020603050405020304" pitchFamily="18" charset="0"/>
                <a:cs typeface="Times New Roman" panose="02020603050405020304" pitchFamily="18" charset="0"/>
              </a:rPr>
              <a:t>bọc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trong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màng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tế</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bào</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88703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33E219F-5AE4-4B21-9D13-8D2FE6787E38}"/>
              </a:ext>
            </a:extLst>
          </p:cNvPr>
          <p:cNvSpPr/>
          <p:nvPr/>
        </p:nvSpPr>
        <p:spPr>
          <a:xfrm>
            <a:off x="395786" y="1012004"/>
            <a:ext cx="4312692" cy="4795408"/>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4600" b="1" cap="none" spc="0">
                <a:ln w="22225">
                  <a:solidFill>
                    <a:schemeClr val="accent2"/>
                  </a:solidFill>
                  <a:prstDash val="solid"/>
                </a:ln>
                <a:solidFill>
                  <a:srgbClr val="FFFFFF"/>
                </a:solidFill>
                <a:effectLst/>
                <a:latin typeface="Times New Roman" panose="02020603050405020304" pitchFamily="18" charset="0"/>
                <a:ea typeface="+mj-ea"/>
                <a:cs typeface="Times New Roman" panose="02020603050405020304" pitchFamily="18" charset="0"/>
              </a:rPr>
              <a:t>CƠ CHẾ</a:t>
            </a:r>
          </a:p>
        </p:txBody>
      </p:sp>
      <p:graphicFrame>
        <p:nvGraphicFramePr>
          <p:cNvPr id="7" name="TextBox 2">
            <a:extLst>
              <a:ext uri="{FF2B5EF4-FFF2-40B4-BE49-F238E27FC236}">
                <a16:creationId xmlns:a16="http://schemas.microsoft.com/office/drawing/2014/main" id="{B92ECB7F-5F95-43D4-BE19-1237EF38513E}"/>
              </a:ext>
            </a:extLst>
          </p:cNvPr>
          <p:cNvGraphicFramePr/>
          <p:nvPr>
            <p:extLst>
              <p:ext uri="{D42A27DB-BD31-4B8C-83A1-F6EECF244321}">
                <p14:modId xmlns:p14="http://schemas.microsoft.com/office/powerpoint/2010/main" val="1870095732"/>
              </p:ext>
            </p:extLst>
          </p:nvPr>
        </p:nvGraphicFramePr>
        <p:xfrm>
          <a:off x="5194300" y="1166961"/>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20842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18">
            <a:extLst>
              <a:ext uri="{FF2B5EF4-FFF2-40B4-BE49-F238E27FC236}">
                <a16:creationId xmlns:a16="http://schemas.microsoft.com/office/drawing/2014/main" id="{BE95D989-81FA-4BAD-9AD5-E46CEDA91B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3"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8FEF996-6D87-4BCB-B471-0BA5C59B903D}"/>
              </a:ext>
            </a:extLst>
          </p:cNvPr>
          <p:cNvSpPr>
            <a:spLocks noGrp="1"/>
          </p:cNvSpPr>
          <p:nvPr>
            <p:ph type="title"/>
          </p:nvPr>
        </p:nvSpPr>
        <p:spPr>
          <a:xfrm>
            <a:off x="368490" y="811161"/>
            <a:ext cx="4107976" cy="5403370"/>
          </a:xfrm>
        </p:spPr>
        <p:txBody>
          <a:bodyPr vert="horz" lIns="91440" tIns="45720" rIns="91440" bIns="45720" rtlCol="0" anchor="ctr">
            <a:normAutofit/>
          </a:bodyPr>
          <a:lstStyle/>
          <a:p>
            <a:pPr algn="ctr"/>
            <a:r>
              <a:rPr lang="en-US" sz="4600" kern="1200">
                <a:solidFill>
                  <a:srgbClr val="FFFFFF"/>
                </a:solidFill>
                <a:latin typeface="Times New Roman" panose="02020603050405020304" pitchFamily="18" charset="0"/>
                <a:cs typeface="Times New Roman" panose="02020603050405020304" pitchFamily="18" charset="0"/>
              </a:rPr>
              <a:t>PHÂN LOẠI</a:t>
            </a:r>
          </a:p>
        </p:txBody>
      </p:sp>
      <p:sp>
        <p:nvSpPr>
          <p:cNvPr id="24" name="Rectangle 20">
            <a:extLst>
              <a:ext uri="{FF2B5EF4-FFF2-40B4-BE49-F238E27FC236}">
                <a16:creationId xmlns:a16="http://schemas.microsoft.com/office/drawing/2014/main" id="{156189E5-8A3E-4CFD-B71B-CCD0F8495E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3" y="0"/>
            <a:ext cx="142074" cy="6858000"/>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25" name="TextBox 2">
            <a:extLst>
              <a:ext uri="{FF2B5EF4-FFF2-40B4-BE49-F238E27FC236}">
                <a16:creationId xmlns:a16="http://schemas.microsoft.com/office/drawing/2014/main" id="{AD2803FA-7DE6-4366-8BE3-910FDB497358}"/>
              </a:ext>
            </a:extLst>
          </p:cNvPr>
          <p:cNvGraphicFramePr/>
          <p:nvPr>
            <p:extLst>
              <p:ext uri="{D42A27DB-BD31-4B8C-83A1-F6EECF244321}">
                <p14:modId xmlns:p14="http://schemas.microsoft.com/office/powerpoint/2010/main" val="553458"/>
              </p:ext>
            </p:extLst>
          </p:nvPr>
        </p:nvGraphicFramePr>
        <p:xfrm>
          <a:off x="5459413" y="642938"/>
          <a:ext cx="6089650" cy="5572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860554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72954" y="1009934"/>
            <a:ext cx="6946711" cy="5581935"/>
          </a:xfrm>
        </p:spPr>
        <p:txBody>
          <a:bodyPr>
            <a:normAutofit/>
          </a:bodyPr>
          <a:lstStyle/>
          <a:p>
            <a:pPr marL="0" indent="0">
              <a:buNone/>
            </a:pPr>
            <a:endParaRPr lang="en-US"/>
          </a:p>
          <a:p>
            <a:pPr marL="0" indent="0">
              <a:buNone/>
            </a:pPr>
            <a:r>
              <a:rPr lang="en-US"/>
              <a:t>- </a:t>
            </a:r>
            <a:r>
              <a:rPr lang="en-US" sz="3200">
                <a:latin typeface="Times New Roman" panose="02020603050405020304" pitchFamily="18" charset="0"/>
                <a:cs typeface="Times New Roman" panose="02020603050405020304" pitchFamily="18" charset="0"/>
              </a:rPr>
              <a:t>Nấm rễ nội cộng sinh AM (Arbuscular mycorrhizae) là loài cộng sinh bắt buộc giữa rễ của thực vật trên trái đất với nấm thuộc ngành Glomeromycota (Smith &amp; Read, 1997). </a:t>
            </a:r>
            <a:br>
              <a:rPr lang="en-US" sz="3200">
                <a:latin typeface="Times New Roman" panose="02020603050405020304" pitchFamily="18" charset="0"/>
                <a:cs typeface="Times New Roman" panose="02020603050405020304" pitchFamily="18" charset="0"/>
              </a:rPr>
            </a:br>
            <a:r>
              <a:rPr lang="en-US" sz="3200">
                <a:latin typeface="Times New Roman" panose="02020603050405020304" pitchFamily="18" charset="0"/>
                <a:cs typeface="Times New Roman" panose="02020603050405020304" pitchFamily="18" charset="0"/>
              </a:rPr>
              <a:t>- C</a:t>
            </a:r>
            <a:r>
              <a:rPr lang="vi-VN" sz="3200">
                <a:latin typeface="Times New Roman" panose="02020603050405020304" pitchFamily="18" charset="0"/>
                <a:cs typeface="Times New Roman" panose="02020603050405020304" pitchFamily="18" charset="0"/>
              </a:rPr>
              <a:t>ây trồng sẽ cung cấp carbon cho</a:t>
            </a:r>
            <a:br>
              <a:rPr lang="vi-VN" sz="3200">
                <a:latin typeface="Times New Roman" panose="02020603050405020304" pitchFamily="18" charset="0"/>
                <a:cs typeface="Times New Roman" panose="02020603050405020304" pitchFamily="18" charset="0"/>
              </a:rPr>
            </a:br>
            <a:r>
              <a:rPr lang="vi-VN" sz="3200">
                <a:latin typeface="Times New Roman" panose="02020603050405020304" pitchFamily="18" charset="0"/>
                <a:cs typeface="Times New Roman" panose="02020603050405020304" pitchFamily="18" charset="0"/>
              </a:rPr>
              <a:t>nấm rễ ngược lại nấm sẽ giúp cây trồng hấp thu</a:t>
            </a:r>
            <a:r>
              <a:rPr lang="en-US" sz="3200">
                <a:latin typeface="Times New Roman" panose="02020603050405020304" pitchFamily="18" charset="0"/>
                <a:cs typeface="Times New Roman" panose="02020603050405020304" pitchFamily="18" charset="0"/>
              </a:rPr>
              <a:t> </a:t>
            </a:r>
            <a:r>
              <a:rPr lang="vi-VN" sz="3200">
                <a:latin typeface="Times New Roman" panose="02020603050405020304" pitchFamily="18" charset="0"/>
                <a:cs typeface="Times New Roman" panose="02020603050405020304" pitchFamily="18" charset="0"/>
              </a:rPr>
              <a:t>dinh dưỡng có trong đất chủ yếu là P, N K và một</a:t>
            </a:r>
            <a:r>
              <a:rPr lang="en-US" sz="3200">
                <a:latin typeface="Times New Roman" panose="02020603050405020304" pitchFamily="18" charset="0"/>
                <a:cs typeface="Times New Roman" panose="02020603050405020304" pitchFamily="18" charset="0"/>
              </a:rPr>
              <a:t> </a:t>
            </a:r>
            <a:r>
              <a:rPr lang="vi-VN" sz="3200">
                <a:latin typeface="Times New Roman" panose="02020603050405020304" pitchFamily="18" charset="0"/>
                <a:cs typeface="Times New Roman" panose="02020603050405020304" pitchFamily="18" charset="0"/>
              </a:rPr>
              <a:t>số vi lượng có trong đất (Perner </a:t>
            </a:r>
            <a:r>
              <a:rPr lang="vi-VN" sz="3200" i="1">
                <a:latin typeface="Times New Roman" panose="02020603050405020304" pitchFamily="18" charset="0"/>
                <a:cs typeface="Times New Roman" panose="02020603050405020304" pitchFamily="18" charset="0"/>
              </a:rPr>
              <a:t>et al., </a:t>
            </a:r>
            <a:r>
              <a:rPr lang="vi-VN" sz="3200">
                <a:latin typeface="Times New Roman" panose="02020603050405020304" pitchFamily="18" charset="0"/>
                <a:cs typeface="Times New Roman" panose="02020603050405020304" pitchFamily="18" charset="0"/>
              </a:rPr>
              <a:t>2007) </a:t>
            </a:r>
            <a:br>
              <a:rPr lang="vi-VN" sz="3200">
                <a:latin typeface="Times New Roman" panose="02020603050405020304" pitchFamily="18" charset="0"/>
                <a:cs typeface="Times New Roman" panose="02020603050405020304" pitchFamily="18" charset="0"/>
              </a:rPr>
            </a:br>
            <a:endParaRPr lang="en-US" sz="3200">
              <a:latin typeface="Times New Roman" panose="02020603050405020304" pitchFamily="18" charset="0"/>
              <a:cs typeface="Times New Roman" panose="02020603050405020304" pitchFamily="18" charset="0"/>
            </a:endParaRPr>
          </a:p>
        </p:txBody>
      </p:sp>
      <p:sp>
        <p:nvSpPr>
          <p:cNvPr id="5" name="Rounded Rectangle 4"/>
          <p:cNvSpPr/>
          <p:nvPr/>
        </p:nvSpPr>
        <p:spPr>
          <a:xfrm>
            <a:off x="272955" y="109182"/>
            <a:ext cx="11450471" cy="68238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a:ln w="0">
                  <a:solidFill>
                    <a:schemeClr val="tx1"/>
                  </a:solidFill>
                </a:ln>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Arbuscular Mycorrhizae</a:t>
            </a:r>
          </a:p>
        </p:txBody>
      </p:sp>
      <p:pic>
        <p:nvPicPr>
          <p:cNvPr id="7" name="Content Placeholder 10"/>
          <p:cNvPicPr>
            <a:picLocks noGrp="1" noChangeAspect="1"/>
          </p:cNvPicPr>
          <p:nvPr>
            <p:ph sz="half" idx="2"/>
          </p:nvPr>
        </p:nvPicPr>
        <p:blipFill>
          <a:blip r:embed="rId2"/>
          <a:stretch>
            <a:fillRect/>
          </a:stretch>
        </p:blipFill>
        <p:spPr>
          <a:xfrm>
            <a:off x="7096836" y="791569"/>
            <a:ext cx="4831307" cy="5800299"/>
          </a:xfrm>
          <a:prstGeom prst="rect">
            <a:avLst/>
          </a:prstGeom>
        </p:spPr>
      </p:pic>
    </p:spTree>
    <p:extLst>
      <p:ext uri="{BB962C8B-B14F-4D97-AF65-F5344CB8AC3E}">
        <p14:creationId xmlns:p14="http://schemas.microsoft.com/office/powerpoint/2010/main" val="9622530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 y="1078172"/>
            <a:ext cx="11723426" cy="5568287"/>
          </a:xfrm>
        </p:spPr>
        <p:txBody>
          <a:bodyPr>
            <a:normAutofit/>
          </a:bodyPr>
          <a:lstStyle/>
          <a:p>
            <a:pPr marL="0" indent="0" algn="ctr">
              <a:buNone/>
            </a:pPr>
            <a:r>
              <a:rPr lang="en-US" sz="4000" b="1">
                <a:latin typeface="Times New Roman" panose="02020603050405020304" pitchFamily="18" charset="0"/>
                <a:cs typeface="Times New Roman" panose="02020603050405020304" pitchFamily="18" charset="0"/>
              </a:rPr>
              <a:t>Phương pháp khảo sát sự xâm nhiễm của nấm rễ</a:t>
            </a:r>
            <a:br>
              <a:rPr lang="en-US" sz="4000" b="1">
                <a:latin typeface="Times New Roman" panose="02020603050405020304" pitchFamily="18" charset="0"/>
                <a:cs typeface="Times New Roman" panose="02020603050405020304" pitchFamily="18" charset="0"/>
              </a:rPr>
            </a:br>
            <a:r>
              <a:rPr lang="en-US" sz="4000" b="1">
                <a:latin typeface="Times New Roman" panose="02020603050405020304" pitchFamily="18" charset="0"/>
                <a:cs typeface="Times New Roman" panose="02020603050405020304" pitchFamily="18" charset="0"/>
              </a:rPr>
              <a:t>trong rễ và phân lập bào tử nấm rễ nội cộng sinh</a:t>
            </a:r>
            <a:br>
              <a:rPr lang="en-US" sz="4000" b="1">
                <a:latin typeface="Times New Roman" panose="02020603050405020304" pitchFamily="18" charset="0"/>
                <a:cs typeface="Times New Roman" panose="02020603050405020304" pitchFamily="18" charset="0"/>
              </a:rPr>
            </a:br>
            <a:r>
              <a:rPr lang="en-US" sz="4000" b="1">
                <a:latin typeface="Times New Roman" panose="02020603050405020304" pitchFamily="18" charset="0"/>
                <a:cs typeface="Times New Roman" panose="02020603050405020304" pitchFamily="18" charset="0"/>
              </a:rPr>
              <a:t>có trong mẫu đất vùng rễ của cây bắp, cây mè và</a:t>
            </a:r>
            <a:br>
              <a:rPr lang="en-US" sz="4000" b="1">
                <a:latin typeface="Times New Roman" panose="02020603050405020304" pitchFamily="18" charset="0"/>
                <a:cs typeface="Times New Roman" panose="02020603050405020304" pitchFamily="18" charset="0"/>
              </a:rPr>
            </a:br>
            <a:r>
              <a:rPr lang="en-US" sz="4000" b="1">
                <a:latin typeface="Times New Roman" panose="02020603050405020304" pitchFamily="18" charset="0"/>
                <a:cs typeface="Times New Roman" panose="02020603050405020304" pitchFamily="18" charset="0"/>
              </a:rPr>
              <a:t>cây ớt </a:t>
            </a:r>
            <a:br>
              <a:rPr lang="en-US" sz="4000" b="1">
                <a:latin typeface="Times New Roman" panose="02020603050405020304" pitchFamily="18" charset="0"/>
                <a:cs typeface="Times New Roman" panose="02020603050405020304" pitchFamily="18" charset="0"/>
              </a:rPr>
            </a:br>
            <a:r>
              <a:rPr lang="en-US" sz="4000">
                <a:latin typeface="Times New Roman" panose="02020603050405020304" pitchFamily="18" charset="0"/>
                <a:cs typeface="Times New Roman" panose="02020603050405020304" pitchFamily="18" charset="0"/>
              </a:rPr>
              <a:t>Theo</a:t>
            </a:r>
            <a:r>
              <a:rPr lang="en-US" sz="4000" b="1">
                <a:latin typeface="Times New Roman" panose="02020603050405020304" pitchFamily="18" charset="0"/>
                <a:cs typeface="Times New Roman" panose="02020603050405020304" pitchFamily="18" charset="0"/>
              </a:rPr>
              <a:t> </a:t>
            </a:r>
            <a:r>
              <a:rPr lang="vi-VN" sz="3200">
                <a:latin typeface="Times New Roman" panose="02020603050405020304" pitchFamily="18" charset="0"/>
                <a:cs typeface="Times New Roman" panose="02020603050405020304" pitchFamily="18" charset="0"/>
              </a:rPr>
              <a:t>Đỗ Thị Xuân, Nguyễn Phan Ngọc Tường Vi và Dương Hồ Kiều Diễm</a:t>
            </a:r>
            <a:br>
              <a:rPr lang="vi-VN" sz="3200">
                <a:latin typeface="Times New Roman" panose="02020603050405020304" pitchFamily="18" charset="0"/>
                <a:cs typeface="Times New Roman" panose="02020603050405020304" pitchFamily="18" charset="0"/>
              </a:rPr>
            </a:br>
            <a:r>
              <a:rPr lang="vi-VN" sz="3200" i="1">
                <a:latin typeface="Times New Roman" panose="02020603050405020304" pitchFamily="18" charset="0"/>
                <a:cs typeface="Times New Roman" panose="02020603050405020304" pitchFamily="18" charset="0"/>
              </a:rPr>
              <a:t>Khoa Nông nghiệp và Sinh học</a:t>
            </a:r>
            <a:r>
              <a:rPr lang="en-US" sz="3200" i="1">
                <a:latin typeface="Times New Roman" panose="02020603050405020304" pitchFamily="18" charset="0"/>
                <a:cs typeface="Times New Roman" panose="02020603050405020304" pitchFamily="18" charset="0"/>
              </a:rPr>
              <a:t> </a:t>
            </a:r>
            <a:r>
              <a:rPr lang="vi-VN" sz="3200" i="1">
                <a:latin typeface="Times New Roman" panose="02020603050405020304" pitchFamily="18" charset="0"/>
                <a:cs typeface="Times New Roman" panose="02020603050405020304" pitchFamily="18" charset="0"/>
              </a:rPr>
              <a:t>Ứng dụng, TrườngĐại học Cần Thơ</a:t>
            </a:r>
            <a:r>
              <a:rPr lang="vi-VN" sz="3200">
                <a:latin typeface="Times New Roman" panose="02020603050405020304" pitchFamily="18" charset="0"/>
                <a:cs typeface="Times New Roman" panose="02020603050405020304" pitchFamily="18" charset="0"/>
              </a:rPr>
              <a:t> </a:t>
            </a:r>
            <a:br>
              <a:rPr lang="vi-VN" sz="3200">
                <a:latin typeface="Times New Roman" panose="02020603050405020304" pitchFamily="18" charset="0"/>
                <a:cs typeface="Times New Roman" panose="02020603050405020304" pitchFamily="18" charset="0"/>
              </a:rPr>
            </a:br>
            <a:br>
              <a:rPr lang="en-US" sz="3200" b="1">
                <a:latin typeface="Times New Roman" panose="02020603050405020304" pitchFamily="18" charset="0"/>
                <a:cs typeface="Times New Roman" panose="02020603050405020304" pitchFamily="18" charset="0"/>
              </a:rPr>
            </a:br>
            <a:r>
              <a:rPr lang="en-US"/>
              <a:t> </a:t>
            </a:r>
          </a:p>
        </p:txBody>
      </p:sp>
      <p:sp>
        <p:nvSpPr>
          <p:cNvPr id="5" name="Rounded Rectangle 4"/>
          <p:cNvSpPr/>
          <p:nvPr/>
        </p:nvSpPr>
        <p:spPr>
          <a:xfrm>
            <a:off x="272955" y="109182"/>
            <a:ext cx="11450471" cy="68238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a:ln w="0">
                  <a:solidFill>
                    <a:schemeClr val="tx1"/>
                  </a:solidFill>
                </a:ln>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Arbuscular Mycorrhizae</a:t>
            </a:r>
          </a:p>
        </p:txBody>
      </p:sp>
    </p:spTree>
    <p:extLst>
      <p:ext uri="{BB962C8B-B14F-4D97-AF65-F5344CB8AC3E}">
        <p14:creationId xmlns:p14="http://schemas.microsoft.com/office/powerpoint/2010/main" val="17626495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77421" y="1825625"/>
            <a:ext cx="5513695" cy="4916369"/>
          </a:xfrm>
        </p:spPr>
        <p:txBody>
          <a:bodyPr>
            <a:normAutofit lnSpcReduction="10000"/>
          </a:bodyPr>
          <a:lstStyle/>
          <a:p>
            <a:pPr>
              <a:buFont typeface="Wingdings" panose="05000000000000000000" pitchFamily="2" charset="2"/>
              <a:buChar char="v"/>
            </a:pPr>
            <a:r>
              <a:rPr lang="en-US"/>
              <a:t> Thiết bị</a:t>
            </a:r>
          </a:p>
          <a:p>
            <a:pPr>
              <a:buFontTx/>
              <a:buChar char="-"/>
            </a:pPr>
            <a:r>
              <a:rPr lang="en-US">
                <a:latin typeface="Times New Roman" panose="02020603050405020304" pitchFamily="18" charset="0"/>
                <a:cs typeface="Times New Roman" panose="02020603050405020304" pitchFamily="18" charset="0"/>
              </a:rPr>
              <a:t>B</a:t>
            </a:r>
            <a:r>
              <a:rPr lang="vi-VN">
                <a:latin typeface="Times New Roman" panose="02020603050405020304" pitchFamily="18" charset="0"/>
                <a:cs typeface="Times New Roman" panose="02020603050405020304" pitchFamily="18" charset="0"/>
              </a:rPr>
              <a:t>ộ rây đất (đường kính 20</a:t>
            </a:r>
            <a:r>
              <a:rPr lang="en-US">
                <a:latin typeface="Times New Roman" panose="02020603050405020304" pitchFamily="18" charset="0"/>
                <a:cs typeface="Times New Roman" panose="02020603050405020304" pitchFamily="18" charset="0"/>
              </a:rPr>
              <a:t> </a:t>
            </a:r>
            <a:r>
              <a:rPr lang="vi-VN">
                <a:latin typeface="Times New Roman" panose="02020603050405020304" pitchFamily="18" charset="0"/>
                <a:cs typeface="Times New Roman" panose="02020603050405020304" pitchFamily="18" charset="0"/>
              </a:rPr>
              <a:t>cm,Đức) với 2</a:t>
            </a:r>
            <a:r>
              <a:rPr lang="en-US">
                <a:latin typeface="Times New Roman" panose="02020603050405020304" pitchFamily="18" charset="0"/>
                <a:cs typeface="Times New Roman" panose="02020603050405020304" pitchFamily="18" charset="0"/>
              </a:rPr>
              <a:t> </a:t>
            </a:r>
            <a:r>
              <a:rPr lang="vi-VN">
                <a:latin typeface="Times New Roman" panose="02020603050405020304" pitchFamily="18" charset="0"/>
                <a:cs typeface="Times New Roman" panose="02020603050405020304" pitchFamily="18" charset="0"/>
              </a:rPr>
              <a:t>mức rây: 500 µm và 53 µm</a:t>
            </a:r>
            <a:endParaRPr lang="en-US">
              <a:latin typeface="Times New Roman" panose="02020603050405020304" pitchFamily="18" charset="0"/>
              <a:cs typeface="Times New Roman" panose="02020603050405020304" pitchFamily="18" charset="0"/>
            </a:endParaRPr>
          </a:p>
          <a:p>
            <a:pPr>
              <a:buFontTx/>
              <a:buChar char="-"/>
            </a:pPr>
            <a:r>
              <a:rPr lang="vi-VN">
                <a:latin typeface="Times New Roman" panose="02020603050405020304" pitchFamily="18" charset="0"/>
                <a:cs typeface="Times New Roman" panose="02020603050405020304" pitchFamily="18" charset="0"/>
              </a:rPr>
              <a:t>Giấy lọc có</a:t>
            </a:r>
            <a:r>
              <a:rPr lang="en-US">
                <a:latin typeface="Times New Roman" panose="02020603050405020304" pitchFamily="18" charset="0"/>
                <a:cs typeface="Times New Roman" panose="02020603050405020304" pitchFamily="18" charset="0"/>
              </a:rPr>
              <a:t> </a:t>
            </a:r>
            <a:r>
              <a:rPr lang="vi-VN">
                <a:latin typeface="Times New Roman" panose="02020603050405020304" pitchFamily="18" charset="0"/>
                <a:cs typeface="Times New Roman" panose="02020603050405020304" pitchFamily="18" charset="0"/>
              </a:rPr>
              <a:t>chia ô của Sartorius (đường kính lỗ giấy lọc là 0,45</a:t>
            </a:r>
            <a:br>
              <a:rPr lang="vi-VN">
                <a:latin typeface="Times New Roman" panose="02020603050405020304" pitchFamily="18" charset="0"/>
                <a:cs typeface="Times New Roman" panose="02020603050405020304" pitchFamily="18" charset="0"/>
              </a:rPr>
            </a:br>
            <a:r>
              <a:rPr lang="vi-VN">
                <a:latin typeface="Times New Roman" panose="02020603050405020304" pitchFamily="18" charset="0"/>
                <a:cs typeface="Times New Roman" panose="02020603050405020304" pitchFamily="18" charset="0"/>
              </a:rPr>
              <a:t>µm, Nhật)</a:t>
            </a:r>
            <a:endParaRPr lang="en-US">
              <a:latin typeface="Times New Roman" panose="02020603050405020304" pitchFamily="18" charset="0"/>
              <a:cs typeface="Times New Roman" panose="02020603050405020304" pitchFamily="18" charset="0"/>
            </a:endParaRPr>
          </a:p>
          <a:p>
            <a:pPr>
              <a:buFontTx/>
              <a:buChar char="-"/>
            </a:pPr>
            <a:r>
              <a:rPr lang="vi-VN">
                <a:latin typeface="Times New Roman" panose="02020603050405020304" pitchFamily="18" charset="0"/>
                <a:cs typeface="Times New Roman" panose="02020603050405020304" pitchFamily="18" charset="0"/>
              </a:rPr>
              <a:t>Bộ hút chân không, máy ly tâm, kính</a:t>
            </a:r>
            <a:r>
              <a:rPr lang="en-US">
                <a:latin typeface="Times New Roman" panose="02020603050405020304" pitchFamily="18" charset="0"/>
                <a:cs typeface="Times New Roman" panose="02020603050405020304" pitchFamily="18" charset="0"/>
              </a:rPr>
              <a:t> </a:t>
            </a:r>
            <a:r>
              <a:rPr lang="vi-VN">
                <a:latin typeface="Times New Roman" panose="02020603050405020304" pitchFamily="18" charset="0"/>
                <a:cs typeface="Times New Roman" panose="02020603050405020304" pitchFamily="18" charset="0"/>
              </a:rPr>
              <a:t>hiển vi soi nổi (Nhật) và kính hiển vi quang học </a:t>
            </a:r>
            <a:r>
              <a:rPr lang="en-US">
                <a:latin typeface="Times New Roman" panose="02020603050405020304" pitchFamily="18" charset="0"/>
                <a:cs typeface="Times New Roman" panose="02020603050405020304" pitchFamily="18" charset="0"/>
              </a:rPr>
              <a:t>AmScope (Mỹ) </a:t>
            </a:r>
            <a:br>
              <a:rPr lang="en-US"/>
            </a:br>
            <a:br>
              <a:rPr lang="vi-VN"/>
            </a:br>
            <a:endParaRPr lang="en-US"/>
          </a:p>
        </p:txBody>
      </p:sp>
      <p:sp>
        <p:nvSpPr>
          <p:cNvPr id="4" name="Content Placeholder 3"/>
          <p:cNvSpPr>
            <a:spLocks noGrp="1"/>
          </p:cNvSpPr>
          <p:nvPr>
            <p:ph sz="half" idx="2"/>
          </p:nvPr>
        </p:nvSpPr>
        <p:spPr>
          <a:xfrm>
            <a:off x="6114197" y="1825624"/>
            <a:ext cx="5950424" cy="4670709"/>
          </a:xfrm>
        </p:spPr>
        <p:txBody>
          <a:bodyPr>
            <a:normAutofit lnSpcReduction="10000"/>
          </a:bodyPr>
          <a:lstStyle/>
          <a:p>
            <a:pPr>
              <a:buFont typeface="Wingdings" panose="05000000000000000000" pitchFamily="2" charset="2"/>
              <a:buChar char="v"/>
            </a:pPr>
            <a:r>
              <a:rPr lang="en-US">
                <a:latin typeface="Times New Roman" panose="02020603050405020304" pitchFamily="18" charset="0"/>
                <a:cs typeface="Times New Roman" panose="02020603050405020304" pitchFamily="18" charset="0"/>
              </a:rPr>
              <a:t>Hóa chất</a:t>
            </a:r>
          </a:p>
          <a:p>
            <a:pPr>
              <a:buFontTx/>
              <a:buChar char="-"/>
            </a:pPr>
            <a:r>
              <a:rPr lang="en-US">
                <a:latin typeface="Times New Roman" panose="02020603050405020304" pitchFamily="18" charset="0"/>
                <a:cs typeface="Times New Roman" panose="02020603050405020304" pitchFamily="18" charset="0"/>
              </a:rPr>
              <a:t>Đ</a:t>
            </a:r>
            <a:r>
              <a:rPr lang="vi-VN">
                <a:latin typeface="Times New Roman" panose="02020603050405020304" pitchFamily="18" charset="0"/>
                <a:cs typeface="Times New Roman" panose="02020603050405020304" pitchFamily="18" charset="0"/>
              </a:rPr>
              <a:t>ường sucrose 50%</a:t>
            </a:r>
            <a:endParaRPr lang="en-US">
              <a:latin typeface="Times New Roman" panose="02020603050405020304" pitchFamily="18" charset="0"/>
              <a:cs typeface="Times New Roman" panose="02020603050405020304" pitchFamily="18" charset="0"/>
            </a:endParaRPr>
          </a:p>
          <a:p>
            <a:pPr>
              <a:buFontTx/>
              <a:buChar char="-"/>
            </a:pPr>
            <a:r>
              <a:rPr lang="en-US">
                <a:latin typeface="Times New Roman" panose="02020603050405020304" pitchFamily="18" charset="0"/>
                <a:cs typeface="Times New Roman" panose="02020603050405020304" pitchFamily="18" charset="0"/>
              </a:rPr>
              <a:t>T</a:t>
            </a:r>
            <a:r>
              <a:rPr lang="vi-VN">
                <a:latin typeface="Times New Roman" panose="02020603050405020304" pitchFamily="18" charset="0"/>
                <a:cs typeface="Times New Roman" panose="02020603050405020304" pitchFamily="18" charset="0"/>
              </a:rPr>
              <a:t>rypan blue 0,05%</a:t>
            </a:r>
            <a:endParaRPr lang="en-US">
              <a:latin typeface="Times New Roman" panose="02020603050405020304" pitchFamily="18" charset="0"/>
              <a:cs typeface="Times New Roman" panose="02020603050405020304" pitchFamily="18" charset="0"/>
            </a:endParaRPr>
          </a:p>
          <a:p>
            <a:pPr>
              <a:buFontTx/>
              <a:buChar char="-"/>
            </a:pPr>
            <a:r>
              <a:rPr lang="vi-VN">
                <a:latin typeface="Times New Roman" panose="02020603050405020304" pitchFamily="18" charset="0"/>
                <a:cs typeface="Times New Roman" panose="02020603050405020304" pitchFamily="18" charset="0"/>
              </a:rPr>
              <a:t>Dung</a:t>
            </a:r>
            <a:r>
              <a:rPr lang="en-US">
                <a:latin typeface="Times New Roman" panose="02020603050405020304" pitchFamily="18" charset="0"/>
                <a:cs typeface="Times New Roman" panose="02020603050405020304" pitchFamily="18" charset="0"/>
              </a:rPr>
              <a:t> </a:t>
            </a:r>
            <a:r>
              <a:rPr lang="vi-VN">
                <a:latin typeface="Times New Roman" panose="02020603050405020304" pitchFamily="18" charset="0"/>
                <a:cs typeface="Times New Roman" panose="02020603050405020304" pitchFamily="18" charset="0"/>
              </a:rPr>
              <a:t>dịch Melzer</a:t>
            </a:r>
            <a:endParaRPr lang="en-US">
              <a:latin typeface="Times New Roman" panose="02020603050405020304" pitchFamily="18" charset="0"/>
              <a:cs typeface="Times New Roman" panose="02020603050405020304" pitchFamily="18" charset="0"/>
            </a:endParaRPr>
          </a:p>
          <a:p>
            <a:pPr>
              <a:buFontTx/>
              <a:buChar char="-"/>
            </a:pPr>
            <a:r>
              <a:rPr lang="vi-VN">
                <a:latin typeface="Times New Roman" panose="02020603050405020304" pitchFamily="18" charset="0"/>
                <a:cs typeface="Times New Roman" panose="02020603050405020304" pitchFamily="18" charset="0"/>
              </a:rPr>
              <a:t>KOH 10%</a:t>
            </a:r>
            <a:endParaRPr lang="en-US">
              <a:latin typeface="Times New Roman" panose="02020603050405020304" pitchFamily="18" charset="0"/>
              <a:cs typeface="Times New Roman" panose="02020603050405020304" pitchFamily="18" charset="0"/>
            </a:endParaRPr>
          </a:p>
          <a:p>
            <a:pPr>
              <a:buFontTx/>
              <a:buChar char="-"/>
            </a:pPr>
            <a:r>
              <a:rPr lang="en-US">
                <a:latin typeface="Times New Roman" panose="02020603050405020304" pitchFamily="18" charset="0"/>
                <a:cs typeface="Times New Roman" panose="02020603050405020304" pitchFamily="18" charset="0"/>
              </a:rPr>
              <a:t>D</a:t>
            </a:r>
            <a:r>
              <a:rPr lang="vi-VN">
                <a:latin typeface="Times New Roman" panose="02020603050405020304" pitchFamily="18" charset="0"/>
                <a:cs typeface="Times New Roman" panose="02020603050405020304" pitchFamily="18" charset="0"/>
              </a:rPr>
              <a:t>ung dịch polyvinyl –lactose –glycerol (PVLG)</a:t>
            </a:r>
            <a:endParaRPr lang="en-US">
              <a:latin typeface="Times New Roman" panose="02020603050405020304" pitchFamily="18" charset="0"/>
              <a:cs typeface="Times New Roman" panose="02020603050405020304" pitchFamily="18" charset="0"/>
            </a:endParaRPr>
          </a:p>
          <a:p>
            <a:pPr>
              <a:buFontTx/>
              <a:buChar char="-"/>
            </a:pPr>
            <a:r>
              <a:rPr lang="en-US">
                <a:latin typeface="Times New Roman" panose="02020603050405020304" pitchFamily="18" charset="0"/>
                <a:cs typeface="Times New Roman" panose="02020603050405020304" pitchFamily="18" charset="0"/>
              </a:rPr>
              <a:t>A</a:t>
            </a:r>
            <a:r>
              <a:rPr lang="vi-VN">
                <a:latin typeface="Times New Roman" panose="02020603050405020304" pitchFamily="18" charset="0"/>
                <a:cs typeface="Times New Roman" panose="02020603050405020304" pitchFamily="18" charset="0"/>
              </a:rPr>
              <a:t>cid acetic</a:t>
            </a:r>
            <a:endParaRPr lang="en-US">
              <a:latin typeface="Times New Roman" panose="02020603050405020304" pitchFamily="18" charset="0"/>
              <a:cs typeface="Times New Roman" panose="02020603050405020304" pitchFamily="18" charset="0"/>
            </a:endParaRPr>
          </a:p>
        </p:txBody>
      </p:sp>
      <p:sp>
        <p:nvSpPr>
          <p:cNvPr id="5" name="Rounded Rectangle 4"/>
          <p:cNvSpPr/>
          <p:nvPr/>
        </p:nvSpPr>
        <p:spPr>
          <a:xfrm>
            <a:off x="272955" y="109182"/>
            <a:ext cx="11450471" cy="68238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a:ln w="0">
                  <a:solidFill>
                    <a:schemeClr val="tx1"/>
                  </a:solidFill>
                </a:ln>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Arbuscular Mycorrhizae</a:t>
            </a:r>
          </a:p>
        </p:txBody>
      </p:sp>
      <p:sp>
        <p:nvSpPr>
          <p:cNvPr id="6" name="Rounded Rectangle 5"/>
          <p:cNvSpPr/>
          <p:nvPr/>
        </p:nvSpPr>
        <p:spPr>
          <a:xfrm>
            <a:off x="272955" y="975815"/>
            <a:ext cx="3152633" cy="665565"/>
          </a:xfrm>
          <a:prstGeom prst="roundRect">
            <a:avLst/>
          </a:prstGeom>
          <a:ln>
            <a:solidFill>
              <a:schemeClr val="bg1"/>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440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Phương tiện</a:t>
            </a:r>
          </a:p>
        </p:txBody>
      </p:sp>
      <p:cxnSp>
        <p:nvCxnSpPr>
          <p:cNvPr id="8" name="Straight Connector 7"/>
          <p:cNvCxnSpPr/>
          <p:nvPr/>
        </p:nvCxnSpPr>
        <p:spPr>
          <a:xfrm>
            <a:off x="5882185" y="1641380"/>
            <a:ext cx="40943" cy="4186214"/>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16731594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72955" y="1119116"/>
            <a:ext cx="11696132" cy="5527344"/>
          </a:xfrm>
        </p:spPr>
        <p:txBody>
          <a:bodyPr>
            <a:normAutofit fontScale="70000" lnSpcReduction="20000"/>
          </a:bodyPr>
          <a:lstStyle/>
          <a:p>
            <a:pPr>
              <a:buFont typeface="Wingdings" panose="05000000000000000000" pitchFamily="2" charset="2"/>
              <a:buChar char="v"/>
            </a:pPr>
            <a:r>
              <a:rPr lang="en-US" sz="4200" b="1">
                <a:latin typeface="Times New Roman" panose="02020603050405020304" pitchFamily="18" charset="0"/>
                <a:cs typeface="Times New Roman" panose="02020603050405020304" pitchFamily="18" charset="0"/>
              </a:rPr>
              <a:t> Vật liệu</a:t>
            </a:r>
          </a:p>
          <a:p>
            <a:pPr marL="0" indent="0">
              <a:lnSpc>
                <a:spcPct val="120000"/>
              </a:lnSpc>
              <a:buNone/>
            </a:pPr>
            <a:r>
              <a:rPr lang="en-US" sz="3300">
                <a:latin typeface="Times New Roman" panose="02020603050405020304" pitchFamily="18" charset="0"/>
                <a:cs typeface="Times New Roman" panose="02020603050405020304" pitchFamily="18" charset="0"/>
              </a:rPr>
              <a:t>- R</a:t>
            </a:r>
            <a:r>
              <a:rPr lang="vi-VN" sz="3300">
                <a:latin typeface="Times New Roman" panose="02020603050405020304" pitchFamily="18" charset="0"/>
                <a:cs typeface="Times New Roman" panose="02020603050405020304" pitchFamily="18" charset="0"/>
              </a:rPr>
              <a:t>ễ và mẫu đất vùng rễ</a:t>
            </a:r>
            <a:r>
              <a:rPr lang="en-US" sz="3300">
                <a:latin typeface="Times New Roman" panose="02020603050405020304" pitchFamily="18" charset="0"/>
                <a:cs typeface="Times New Roman" panose="02020603050405020304" pitchFamily="18" charset="0"/>
              </a:rPr>
              <a:t> </a:t>
            </a:r>
            <a:r>
              <a:rPr lang="vi-VN" sz="3300">
                <a:latin typeface="Times New Roman" panose="02020603050405020304" pitchFamily="18" charset="0"/>
                <a:cs typeface="Times New Roman" panose="02020603050405020304" pitchFamily="18" charset="0"/>
              </a:rPr>
              <a:t>cây bắp, cây mè và cây ớt</a:t>
            </a:r>
            <a:endParaRPr lang="en-US" sz="3300">
              <a:latin typeface="Times New Roman" panose="02020603050405020304" pitchFamily="18" charset="0"/>
              <a:cs typeface="Times New Roman" panose="02020603050405020304" pitchFamily="18" charset="0"/>
            </a:endParaRPr>
          </a:p>
          <a:p>
            <a:pPr>
              <a:lnSpc>
                <a:spcPct val="120000"/>
              </a:lnSpc>
              <a:buFontTx/>
              <a:buChar char="-"/>
            </a:pPr>
            <a:r>
              <a:rPr lang="vi-VN" sz="3300">
                <a:latin typeface="Times New Roman" panose="02020603050405020304" pitchFamily="18" charset="0"/>
                <a:cs typeface="Times New Roman" panose="02020603050405020304" pitchFamily="18" charset="0"/>
              </a:rPr>
              <a:t>Mỗi loại cây màu được</a:t>
            </a:r>
            <a:r>
              <a:rPr lang="en-US" sz="3300">
                <a:latin typeface="Times New Roman" panose="02020603050405020304" pitchFamily="18" charset="0"/>
                <a:cs typeface="Times New Roman" panose="02020603050405020304" pitchFamily="18" charset="0"/>
              </a:rPr>
              <a:t> </a:t>
            </a:r>
            <a:r>
              <a:rPr lang="vi-VN" sz="3300">
                <a:latin typeface="Times New Roman" panose="02020603050405020304" pitchFamily="18" charset="0"/>
                <a:cs typeface="Times New Roman" panose="02020603050405020304" pitchFamily="18" charset="0"/>
              </a:rPr>
              <a:t>thu ở bốn ruộng, mỗi ruộng là một lặp lại cho cây</a:t>
            </a:r>
            <a:r>
              <a:rPr lang="en-US" sz="3300">
                <a:latin typeface="Times New Roman" panose="02020603050405020304" pitchFamily="18" charset="0"/>
                <a:cs typeface="Times New Roman" panose="02020603050405020304" pitchFamily="18" charset="0"/>
              </a:rPr>
              <a:t> </a:t>
            </a:r>
            <a:r>
              <a:rPr lang="vi-VN" sz="3300">
                <a:latin typeface="Times New Roman" panose="02020603050405020304" pitchFamily="18" charset="0"/>
                <a:cs typeface="Times New Roman" panose="02020603050405020304" pitchFamily="18" charset="0"/>
              </a:rPr>
              <a:t>màu</a:t>
            </a:r>
            <a:r>
              <a:rPr lang="en-US" sz="3300">
                <a:latin typeface="Times New Roman" panose="02020603050405020304" pitchFamily="18" charset="0"/>
                <a:cs typeface="Times New Roman" panose="02020603050405020304" pitchFamily="18" charset="0"/>
              </a:rPr>
              <a:t>. B</a:t>
            </a:r>
            <a:r>
              <a:rPr lang="vi-VN" sz="3300">
                <a:latin typeface="Times New Roman" panose="02020603050405020304" pitchFamily="18" charset="0"/>
                <a:cs typeface="Times New Roman" panose="02020603050405020304" pitchFamily="18" charset="0"/>
              </a:rPr>
              <a:t>ộ rễ và đất vùng rễ</a:t>
            </a:r>
            <a:r>
              <a:rPr lang="en-US" sz="3300">
                <a:latin typeface="Times New Roman" panose="02020603050405020304" pitchFamily="18" charset="0"/>
                <a:cs typeface="Times New Roman" panose="02020603050405020304" pitchFamily="18" charset="0"/>
              </a:rPr>
              <a:t> </a:t>
            </a:r>
            <a:r>
              <a:rPr lang="vi-VN" sz="3300">
                <a:latin typeface="Times New Roman" panose="02020603050405020304" pitchFamily="18" charset="0"/>
                <a:cs typeface="Times New Roman" panose="02020603050405020304" pitchFamily="18" charset="0"/>
              </a:rPr>
              <a:t>của bốn cây </a:t>
            </a:r>
            <a:r>
              <a:rPr lang="en-US" sz="3300">
                <a:latin typeface="Times New Roman" panose="02020603050405020304" pitchFamily="18" charset="0"/>
                <a:cs typeface="Times New Roman" panose="02020603050405020304" pitchFamily="18" charset="0"/>
              </a:rPr>
              <a:t>mỗi loại</a:t>
            </a:r>
            <a:r>
              <a:rPr lang="vi-VN" sz="3300">
                <a:latin typeface="Times New Roman" panose="02020603050405020304" pitchFamily="18" charset="0"/>
                <a:cs typeface="Times New Roman" panose="02020603050405020304" pitchFamily="18" charset="0"/>
              </a:rPr>
              <a:t> được thu ngẫu nhiên và được trộn</a:t>
            </a:r>
            <a:r>
              <a:rPr lang="en-US" sz="3300">
                <a:latin typeface="Times New Roman" panose="02020603050405020304" pitchFamily="18" charset="0"/>
                <a:cs typeface="Times New Roman" panose="02020603050405020304" pitchFamily="18" charset="0"/>
              </a:rPr>
              <a:t> </a:t>
            </a:r>
            <a:r>
              <a:rPr lang="vi-VN" sz="3300">
                <a:latin typeface="Times New Roman" panose="02020603050405020304" pitchFamily="18" charset="0"/>
                <a:cs typeface="Times New Roman" panose="02020603050405020304" pitchFamily="18" charset="0"/>
              </a:rPr>
              <a:t>đều đại diện cho một lần lặp lại cho mẫu</a:t>
            </a:r>
            <a:endParaRPr lang="en-US" sz="3300">
              <a:latin typeface="Times New Roman" panose="02020603050405020304" pitchFamily="18" charset="0"/>
              <a:cs typeface="Times New Roman" panose="02020603050405020304" pitchFamily="18" charset="0"/>
            </a:endParaRPr>
          </a:p>
          <a:p>
            <a:pPr>
              <a:lnSpc>
                <a:spcPct val="120000"/>
              </a:lnSpc>
              <a:buFontTx/>
              <a:buChar char="-"/>
            </a:pPr>
            <a:r>
              <a:rPr lang="vi-VN" sz="3300">
                <a:latin typeface="Times New Roman" panose="02020603050405020304" pitchFamily="18" charset="0"/>
                <a:cs typeface="Times New Roman" panose="02020603050405020304" pitchFamily="18" charset="0"/>
              </a:rPr>
              <a:t>Mẫu đất vùng rễ của</a:t>
            </a:r>
            <a:r>
              <a:rPr lang="en-US" sz="3300">
                <a:latin typeface="Times New Roman" panose="02020603050405020304" pitchFamily="18" charset="0"/>
                <a:cs typeface="Times New Roman" panose="02020603050405020304" pitchFamily="18" charset="0"/>
              </a:rPr>
              <a:t> </a:t>
            </a:r>
            <a:r>
              <a:rPr lang="vi-VN" sz="3300">
                <a:latin typeface="Times New Roman" panose="02020603050405020304" pitchFamily="18" charset="0"/>
                <a:cs typeface="Times New Roman" panose="02020603050405020304" pitchFamily="18" charset="0"/>
              </a:rPr>
              <a:t>cây bắp được thu khi cây bắp được </a:t>
            </a:r>
            <a:r>
              <a:rPr lang="en-US" sz="3300">
                <a:latin typeface="Times New Roman" panose="02020603050405020304" pitchFamily="18" charset="0"/>
                <a:cs typeface="Times New Roman" panose="02020603050405020304" pitchFamily="18" charset="0"/>
              </a:rPr>
              <a:t>55 </a:t>
            </a:r>
            <a:r>
              <a:rPr lang="vi-VN" sz="3300">
                <a:latin typeface="Times New Roman" panose="02020603050405020304" pitchFamily="18" charset="0"/>
                <a:cs typeface="Times New Roman" panose="02020603050405020304" pitchFamily="18" charset="0"/>
              </a:rPr>
              <a:t>ngày tuổi (trổ cờ), cây mè là 55 ngày tuổi (trổ hoa</a:t>
            </a:r>
            <a:r>
              <a:rPr lang="en-US" sz="3300">
                <a:latin typeface="Times New Roman" panose="02020603050405020304" pitchFamily="18" charset="0"/>
                <a:cs typeface="Times New Roman" panose="02020603050405020304" pitchFamily="18" charset="0"/>
              </a:rPr>
              <a:t> </a:t>
            </a:r>
            <a:r>
              <a:rPr lang="vi-VN" sz="3300">
                <a:latin typeface="Times New Roman" panose="02020603050405020304" pitchFamily="18" charset="0"/>
                <a:cs typeface="Times New Roman" panose="02020603050405020304" pitchFamily="18" charset="0"/>
              </a:rPr>
              <a:t>đầu ngọn) và cây ớt khoảng 60 ngày tuổi (ra đợt</a:t>
            </a:r>
            <a:r>
              <a:rPr lang="en-US" sz="3300">
                <a:latin typeface="Times New Roman" panose="02020603050405020304" pitchFamily="18" charset="0"/>
                <a:cs typeface="Times New Roman" panose="02020603050405020304" pitchFamily="18" charset="0"/>
              </a:rPr>
              <a:t> </a:t>
            </a:r>
            <a:r>
              <a:rPr lang="vi-VN" sz="3300">
                <a:latin typeface="Times New Roman" panose="02020603050405020304" pitchFamily="18" charset="0"/>
                <a:cs typeface="Times New Roman" panose="02020603050405020304" pitchFamily="18" charset="0"/>
              </a:rPr>
              <a:t>trái đầu tiên)</a:t>
            </a:r>
            <a:endParaRPr lang="en-US" sz="3300">
              <a:latin typeface="Times New Roman" panose="02020603050405020304" pitchFamily="18" charset="0"/>
              <a:cs typeface="Times New Roman" panose="02020603050405020304" pitchFamily="18" charset="0"/>
            </a:endParaRPr>
          </a:p>
          <a:p>
            <a:pPr>
              <a:lnSpc>
                <a:spcPct val="120000"/>
              </a:lnSpc>
              <a:buFontTx/>
              <a:buChar char="-"/>
            </a:pPr>
            <a:r>
              <a:rPr lang="vi-VN" sz="3300">
                <a:latin typeface="Times New Roman" panose="02020603050405020304" pitchFamily="18" charset="0"/>
                <a:cs typeface="Times New Roman" panose="02020603050405020304" pitchFamily="18" charset="0"/>
              </a:rPr>
              <a:t>Các mẫu đất vùng rễ và rễ cây sau</a:t>
            </a:r>
            <a:r>
              <a:rPr lang="en-US" sz="3300">
                <a:latin typeface="Times New Roman" panose="02020603050405020304" pitchFamily="18" charset="0"/>
                <a:cs typeface="Times New Roman" panose="02020603050405020304" pitchFamily="18" charset="0"/>
              </a:rPr>
              <a:t> </a:t>
            </a:r>
            <a:r>
              <a:rPr lang="vi-VN" sz="3300">
                <a:latin typeface="Times New Roman" panose="02020603050405020304" pitchFamily="18" charset="0"/>
                <a:cs typeface="Times New Roman" panose="02020603050405020304" pitchFamily="18" charset="0"/>
              </a:rPr>
              <a:t>khi thu về được xử lý tách đất và rễ trong phòng thí</a:t>
            </a:r>
            <a:r>
              <a:rPr lang="en-US" sz="3300">
                <a:latin typeface="Times New Roman" panose="02020603050405020304" pitchFamily="18" charset="0"/>
                <a:cs typeface="Times New Roman" panose="02020603050405020304" pitchFamily="18" charset="0"/>
              </a:rPr>
              <a:t> </a:t>
            </a:r>
            <a:r>
              <a:rPr lang="vi-VN" sz="3300">
                <a:latin typeface="Times New Roman" panose="02020603050405020304" pitchFamily="18" charset="0"/>
                <a:cs typeface="Times New Roman" panose="02020603050405020304" pitchFamily="18" charset="0"/>
              </a:rPr>
              <a:t>nghiệm</a:t>
            </a:r>
            <a:endParaRPr lang="en-US" sz="3300">
              <a:latin typeface="Times New Roman" panose="02020603050405020304" pitchFamily="18" charset="0"/>
              <a:cs typeface="Times New Roman" panose="02020603050405020304" pitchFamily="18" charset="0"/>
            </a:endParaRPr>
          </a:p>
          <a:p>
            <a:pPr marL="0" indent="0">
              <a:lnSpc>
                <a:spcPct val="120000"/>
              </a:lnSpc>
              <a:buNone/>
            </a:pPr>
            <a:r>
              <a:rPr lang="en-US" sz="3300">
                <a:latin typeface="Times New Roman" panose="02020603050405020304" pitchFamily="18" charset="0"/>
                <a:cs typeface="Times New Roman" panose="02020603050405020304" pitchFamily="18" charset="0"/>
              </a:rPr>
              <a:t>   + </a:t>
            </a:r>
            <a:r>
              <a:rPr lang="vi-VN" sz="3300">
                <a:latin typeface="Times New Roman" panose="02020603050405020304" pitchFamily="18" charset="0"/>
                <a:cs typeface="Times New Roman" panose="02020603050405020304" pitchFamily="18" charset="0"/>
              </a:rPr>
              <a:t>Mẫu đất được loại bỏ rễ, xác bã thực vật</a:t>
            </a:r>
            <a:r>
              <a:rPr lang="en-US" sz="3300">
                <a:latin typeface="Times New Roman" panose="02020603050405020304" pitchFamily="18" charset="0"/>
                <a:cs typeface="Times New Roman" panose="02020603050405020304" pitchFamily="18" charset="0"/>
              </a:rPr>
              <a:t> </a:t>
            </a:r>
            <a:r>
              <a:rPr lang="vi-VN" sz="3300">
                <a:latin typeface="Times New Roman" panose="02020603050405020304" pitchFamily="18" charset="0"/>
                <a:cs typeface="Times New Roman" panose="02020603050405020304" pitchFamily="18" charset="0"/>
              </a:rPr>
              <a:t>được trộn đều và trữ ở </a:t>
            </a:r>
            <a:r>
              <a:rPr lang="en-US" sz="3300">
                <a:latin typeface="Times New Roman" panose="02020603050405020304" pitchFamily="18" charset="0"/>
                <a:cs typeface="Times New Roman" panose="02020603050405020304" pitchFamily="18" charset="0"/>
              </a:rPr>
              <a:t>8</a:t>
            </a:r>
            <a:r>
              <a:rPr lang="en-US" sz="3300" baseline="30000">
                <a:latin typeface="Times New Roman" panose="02020603050405020304" pitchFamily="18" charset="0"/>
                <a:cs typeface="Times New Roman" panose="02020603050405020304" pitchFamily="18" charset="0"/>
              </a:rPr>
              <a:t>o</a:t>
            </a:r>
            <a:r>
              <a:rPr lang="en-US" sz="3300">
                <a:latin typeface="Times New Roman" panose="02020603050405020304" pitchFamily="18" charset="0"/>
                <a:cs typeface="Times New Roman" panose="02020603050405020304" pitchFamily="18" charset="0"/>
              </a:rPr>
              <a:t>C </a:t>
            </a:r>
            <a:r>
              <a:rPr lang="vi-VN" sz="3300">
                <a:latin typeface="Times New Roman" panose="02020603050405020304" pitchFamily="18" charset="0"/>
                <a:cs typeface="Times New Roman" panose="02020603050405020304" pitchFamily="18" charset="0"/>
              </a:rPr>
              <a:t> để rây mẫu</a:t>
            </a:r>
            <a:endParaRPr lang="en-US" sz="3300">
              <a:latin typeface="Times New Roman" panose="02020603050405020304" pitchFamily="18" charset="0"/>
              <a:cs typeface="Times New Roman" panose="02020603050405020304" pitchFamily="18" charset="0"/>
            </a:endParaRPr>
          </a:p>
          <a:p>
            <a:pPr marL="0" indent="0">
              <a:lnSpc>
                <a:spcPct val="120000"/>
              </a:lnSpc>
              <a:buNone/>
            </a:pPr>
            <a:r>
              <a:rPr lang="en-US" sz="3300">
                <a:latin typeface="Times New Roman" panose="02020603050405020304" pitchFamily="18" charset="0"/>
                <a:cs typeface="Times New Roman" panose="02020603050405020304" pitchFamily="18" charset="0"/>
              </a:rPr>
              <a:t>   + </a:t>
            </a:r>
            <a:r>
              <a:rPr lang="vi-VN" sz="3300">
                <a:latin typeface="Times New Roman" panose="02020603050405020304" pitchFamily="18" charset="0"/>
                <a:cs typeface="Times New Roman" panose="02020603050405020304" pitchFamily="18" charset="0"/>
              </a:rPr>
              <a:t>Mẫu rễ</a:t>
            </a:r>
            <a:r>
              <a:rPr lang="en-US" sz="3300">
                <a:latin typeface="Times New Roman" panose="02020603050405020304" pitchFamily="18" charset="0"/>
                <a:cs typeface="Times New Roman" panose="02020603050405020304" pitchFamily="18" charset="0"/>
              </a:rPr>
              <a:t> </a:t>
            </a:r>
            <a:r>
              <a:rPr lang="vi-VN" sz="3300">
                <a:latin typeface="Times New Roman" panose="02020603050405020304" pitchFamily="18" charset="0"/>
                <a:cs typeface="Times New Roman" panose="02020603050405020304" pitchFamily="18" charset="0"/>
              </a:rPr>
              <a:t>được rửa sạch loại bỏ rễ già hóa gỗ và các rễ bị</a:t>
            </a:r>
            <a:r>
              <a:rPr lang="en-US" sz="3300">
                <a:latin typeface="Times New Roman" panose="02020603050405020304" pitchFamily="18" charset="0"/>
                <a:cs typeface="Times New Roman" panose="02020603050405020304" pitchFamily="18" charset="0"/>
              </a:rPr>
              <a:t> </a:t>
            </a:r>
            <a:r>
              <a:rPr lang="vi-VN" sz="3300">
                <a:latin typeface="Times New Roman" panose="02020603050405020304" pitchFamily="18" charset="0"/>
                <a:cs typeface="Times New Roman" panose="02020603050405020304" pitchFamily="18" charset="0"/>
              </a:rPr>
              <a:t>nhiễm bệnh. Các mẫu rễ được cắt đoạn 1 cm và</a:t>
            </a:r>
            <a:r>
              <a:rPr lang="en-US" sz="3300">
                <a:latin typeface="Times New Roman" panose="02020603050405020304" pitchFamily="18" charset="0"/>
                <a:cs typeface="Times New Roman" panose="02020603050405020304" pitchFamily="18" charset="0"/>
              </a:rPr>
              <a:t> </a:t>
            </a:r>
            <a:r>
              <a:rPr lang="vi-VN" sz="3300">
                <a:latin typeface="Times New Roman" panose="02020603050405020304" pitchFamily="18" charset="0"/>
                <a:cs typeface="Times New Roman" panose="02020603050405020304" pitchFamily="18" charset="0"/>
              </a:rPr>
              <a:t>được dùng để nhuộm rễ. </a:t>
            </a:r>
            <a:br>
              <a:rPr lang="vi-VN" sz="3000">
                <a:latin typeface="Times New Roman" panose="02020603050405020304" pitchFamily="18" charset="0"/>
                <a:cs typeface="Times New Roman" panose="02020603050405020304" pitchFamily="18" charset="0"/>
              </a:rPr>
            </a:br>
            <a:endParaRPr lang="en-US" sz="3000" b="1">
              <a:latin typeface="Times New Roman" panose="02020603050405020304" pitchFamily="18" charset="0"/>
              <a:cs typeface="Times New Roman" panose="02020603050405020304" pitchFamily="18" charset="0"/>
            </a:endParaRPr>
          </a:p>
        </p:txBody>
      </p:sp>
      <p:sp>
        <p:nvSpPr>
          <p:cNvPr id="5" name="Rounded Rectangle 4"/>
          <p:cNvSpPr/>
          <p:nvPr/>
        </p:nvSpPr>
        <p:spPr>
          <a:xfrm>
            <a:off x="272955" y="109182"/>
            <a:ext cx="11450471" cy="68238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a:ln w="0">
                  <a:solidFill>
                    <a:schemeClr val="tx1"/>
                  </a:solidFill>
                </a:ln>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Arbuscular Mycorrhizae</a:t>
            </a:r>
          </a:p>
        </p:txBody>
      </p:sp>
    </p:spTree>
    <p:extLst>
      <p:ext uri="{BB962C8B-B14F-4D97-AF65-F5344CB8AC3E}">
        <p14:creationId xmlns:p14="http://schemas.microsoft.com/office/powerpoint/2010/main" val="3226015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63774" y="2995683"/>
            <a:ext cx="11559652" cy="3596185"/>
          </a:xfrm>
        </p:spPr>
        <p:txBody>
          <a:bodyPr>
            <a:normAutofit fontScale="55000" lnSpcReduction="20000"/>
          </a:bodyPr>
          <a:lstStyle/>
          <a:p>
            <a:pPr>
              <a:lnSpc>
                <a:spcPct val="120000"/>
              </a:lnSpc>
              <a:buFontTx/>
              <a:buChar char="-"/>
            </a:pPr>
            <a:r>
              <a:rPr lang="en-US" sz="4300">
                <a:latin typeface="Times New Roman" panose="02020603050405020304" pitchFamily="18" charset="0"/>
                <a:cs typeface="Times New Roman" panose="02020603050405020304" pitchFamily="18" charset="0"/>
              </a:rPr>
              <a:t>Cân 2 g rễ sau khi xử lý nhuộm với dung dịch Trypan blue 0,05% trong lactoglycerol </a:t>
            </a:r>
          </a:p>
          <a:p>
            <a:pPr>
              <a:lnSpc>
                <a:spcPct val="120000"/>
              </a:lnSpc>
              <a:buFontTx/>
              <a:buChar char="-"/>
            </a:pPr>
            <a:r>
              <a:rPr lang="vi-VN" sz="4300">
                <a:latin typeface="Times New Roman" panose="02020603050405020304" pitchFamily="18" charset="0"/>
                <a:cs typeface="Times New Roman" panose="02020603050405020304" pitchFamily="18" charset="0"/>
              </a:rPr>
              <a:t>Các mẫu rễ sau khi nhộm</a:t>
            </a:r>
            <a:r>
              <a:rPr lang="en-US" sz="4300">
                <a:latin typeface="Times New Roman" panose="02020603050405020304" pitchFamily="18" charset="0"/>
                <a:cs typeface="Times New Roman" panose="02020603050405020304" pitchFamily="18" charset="0"/>
              </a:rPr>
              <a:t> </a:t>
            </a:r>
            <a:r>
              <a:rPr lang="vi-VN" sz="4300">
                <a:latin typeface="Times New Roman" panose="02020603050405020304" pitchFamily="18" charset="0"/>
                <a:cs typeface="Times New Roman" panose="02020603050405020304" pitchFamily="18" charset="0"/>
              </a:rPr>
              <a:t>được quan sát dưới kính hiển vi quang học ở độ</a:t>
            </a:r>
            <a:r>
              <a:rPr lang="en-US" sz="4300">
                <a:latin typeface="Times New Roman" panose="02020603050405020304" pitchFamily="18" charset="0"/>
                <a:cs typeface="Times New Roman" panose="02020603050405020304" pitchFamily="18" charset="0"/>
              </a:rPr>
              <a:t> </a:t>
            </a:r>
            <a:r>
              <a:rPr lang="vi-VN" sz="4300">
                <a:latin typeface="Times New Roman" panose="02020603050405020304" pitchFamily="18" charset="0"/>
                <a:cs typeface="Times New Roman" panose="02020603050405020304" pitchFamily="18" charset="0"/>
              </a:rPr>
              <a:t>phóng đại 400x (tương đương ở vật kính 40x) </a:t>
            </a:r>
            <a:endParaRPr lang="en-US" sz="4300">
              <a:latin typeface="Times New Roman" panose="02020603050405020304" pitchFamily="18" charset="0"/>
              <a:cs typeface="Times New Roman" panose="02020603050405020304" pitchFamily="18" charset="0"/>
            </a:endParaRPr>
          </a:p>
          <a:p>
            <a:pPr>
              <a:lnSpc>
                <a:spcPct val="120000"/>
              </a:lnSpc>
              <a:buFontTx/>
              <a:buChar char="-"/>
            </a:pPr>
            <a:r>
              <a:rPr lang="vi-VN" sz="4300">
                <a:latin typeface="Times New Roman" panose="02020603050405020304" pitchFamily="18" charset="0"/>
                <a:cs typeface="Times New Roman" panose="02020603050405020304" pitchFamily="18" charset="0"/>
              </a:rPr>
              <a:t>Đánh giá phần</a:t>
            </a:r>
            <a:r>
              <a:rPr lang="en-US" sz="4300">
                <a:latin typeface="Times New Roman" panose="02020603050405020304" pitchFamily="18" charset="0"/>
                <a:cs typeface="Times New Roman" panose="02020603050405020304" pitchFamily="18" charset="0"/>
              </a:rPr>
              <a:t> </a:t>
            </a:r>
            <a:r>
              <a:rPr lang="vi-VN" sz="4300">
                <a:latin typeface="Times New Roman" panose="02020603050405020304" pitchFamily="18" charset="0"/>
                <a:cs typeface="Times New Roman" panose="02020603050405020304" pitchFamily="18" charset="0"/>
              </a:rPr>
              <a:t>trăm sự xâm nhiễm của nấm rễ trên các bộ rễ của</a:t>
            </a:r>
            <a:br>
              <a:rPr lang="vi-VN" sz="4300">
                <a:latin typeface="Times New Roman" panose="02020603050405020304" pitchFamily="18" charset="0"/>
                <a:cs typeface="Times New Roman" panose="02020603050405020304" pitchFamily="18" charset="0"/>
              </a:rPr>
            </a:br>
            <a:r>
              <a:rPr lang="vi-VN" sz="4300">
                <a:latin typeface="Times New Roman" panose="02020603050405020304" pitchFamily="18" charset="0"/>
                <a:cs typeface="Times New Roman" panose="02020603050405020304" pitchFamily="18" charset="0"/>
              </a:rPr>
              <a:t>các loại cây màu ở thành phố Cần Thơ theo</a:t>
            </a:r>
            <a:r>
              <a:rPr lang="en-US" sz="4300">
                <a:latin typeface="Times New Roman" panose="02020603050405020304" pitchFamily="18" charset="0"/>
                <a:cs typeface="Times New Roman" panose="02020603050405020304" pitchFamily="18" charset="0"/>
              </a:rPr>
              <a:t> </a:t>
            </a:r>
            <a:r>
              <a:rPr lang="vi-VN" sz="4300">
                <a:latin typeface="Times New Roman" panose="02020603050405020304" pitchFamily="18" charset="0"/>
                <a:cs typeface="Times New Roman" panose="02020603050405020304" pitchFamily="18" charset="0"/>
              </a:rPr>
              <a:t>phương pháp của Lakshman (2014) dựa trên tổng</a:t>
            </a:r>
            <a:r>
              <a:rPr lang="en-US" sz="4300">
                <a:latin typeface="Times New Roman" panose="02020603050405020304" pitchFamily="18" charset="0"/>
                <a:cs typeface="Times New Roman" panose="02020603050405020304" pitchFamily="18" charset="0"/>
              </a:rPr>
              <a:t> s</a:t>
            </a:r>
            <a:r>
              <a:rPr lang="vi-VN" sz="4300">
                <a:latin typeface="Times New Roman" panose="02020603050405020304" pitchFamily="18" charset="0"/>
                <a:cs typeface="Times New Roman" panose="02020603050405020304" pitchFamily="18" charset="0"/>
              </a:rPr>
              <a:t>ố rễ quan sát có sự xâm nhiễm của nấm rễ chia</a:t>
            </a:r>
            <a:r>
              <a:rPr lang="en-US" sz="4300">
                <a:latin typeface="Times New Roman" panose="02020603050405020304" pitchFamily="18" charset="0"/>
                <a:cs typeface="Times New Roman" panose="02020603050405020304" pitchFamily="18" charset="0"/>
              </a:rPr>
              <a:t> </a:t>
            </a:r>
            <a:r>
              <a:rPr lang="vi-VN" sz="4300">
                <a:latin typeface="Times New Roman" panose="02020603050405020304" pitchFamily="18" charset="0"/>
                <a:cs typeface="Times New Roman" panose="02020603050405020304" pitchFamily="18" charset="0"/>
              </a:rPr>
              <a:t>cho tổng số rễ quan sát có trong 2 g rễ được</a:t>
            </a:r>
            <a:r>
              <a:rPr lang="en-US" sz="4300">
                <a:latin typeface="Times New Roman" panose="02020603050405020304" pitchFamily="18" charset="0"/>
                <a:cs typeface="Times New Roman" panose="02020603050405020304" pitchFamily="18" charset="0"/>
              </a:rPr>
              <a:t> </a:t>
            </a:r>
            <a:r>
              <a:rPr lang="vi-VN" sz="4300">
                <a:latin typeface="Times New Roman" panose="02020603050405020304" pitchFamily="18" charset="0"/>
                <a:cs typeface="Times New Roman" panose="02020603050405020304" pitchFamily="18" charset="0"/>
              </a:rPr>
              <a:t>nhuộm. </a:t>
            </a:r>
            <a:br>
              <a:rPr lang="vi-VN"/>
            </a:br>
            <a:br>
              <a:rPr lang="vi-VN"/>
            </a:br>
            <a:endParaRPr lang="en-US"/>
          </a:p>
        </p:txBody>
      </p:sp>
      <p:sp>
        <p:nvSpPr>
          <p:cNvPr id="5" name="Rounded Rectangle 4"/>
          <p:cNvSpPr/>
          <p:nvPr/>
        </p:nvSpPr>
        <p:spPr>
          <a:xfrm>
            <a:off x="272955" y="109182"/>
            <a:ext cx="11450471" cy="68238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a:ln w="0">
                  <a:solidFill>
                    <a:schemeClr val="tx1"/>
                  </a:solidFill>
                </a:ln>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Arbuscular Mycorrhizae</a:t>
            </a:r>
          </a:p>
        </p:txBody>
      </p:sp>
      <p:sp>
        <p:nvSpPr>
          <p:cNvPr id="6" name="Rounded Rectangle 5"/>
          <p:cNvSpPr/>
          <p:nvPr/>
        </p:nvSpPr>
        <p:spPr>
          <a:xfrm>
            <a:off x="272955" y="1030406"/>
            <a:ext cx="3343702" cy="832513"/>
          </a:xfrm>
          <a:prstGeom prst="roundRect">
            <a:avLst/>
          </a:prstGeom>
          <a:ln>
            <a:solidFill>
              <a:schemeClr val="bg1"/>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4400">
                <a:ln w="0">
                  <a:noFill/>
                </a:ln>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Phương pháp</a:t>
            </a:r>
          </a:p>
        </p:txBody>
      </p:sp>
      <p:sp>
        <p:nvSpPr>
          <p:cNvPr id="7" name="Rounded Rectangle 6"/>
          <p:cNvSpPr/>
          <p:nvPr/>
        </p:nvSpPr>
        <p:spPr>
          <a:xfrm>
            <a:off x="163773" y="1965278"/>
            <a:ext cx="11559653" cy="928047"/>
          </a:xfrm>
          <a:prstGeom prst="roundRect">
            <a:avLst/>
          </a:prstGeom>
          <a:ln>
            <a:solidFill>
              <a:schemeClr val="bg1"/>
            </a:solidFill>
          </a:ln>
        </p:spPr>
        <p:style>
          <a:lnRef idx="2">
            <a:schemeClr val="accent2"/>
          </a:lnRef>
          <a:fillRef idx="1">
            <a:schemeClr val="lt1"/>
          </a:fillRef>
          <a:effectRef idx="0">
            <a:schemeClr val="accent2"/>
          </a:effectRef>
          <a:fontRef idx="minor">
            <a:schemeClr val="dk1"/>
          </a:fontRef>
        </p:style>
        <p:txBody>
          <a:bodyPr rtlCol="0" anchor="ctr"/>
          <a:lstStyle/>
          <a:p>
            <a:r>
              <a:rPr lang="en-US" sz="2800" b="1">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Khảo sát sự xâm nhiễm của nấm rễ trong rễ của cây bắp, cây mè và cây ớt </a:t>
            </a:r>
            <a:br>
              <a:rPr lang="en-US" sz="2800" b="1">
                <a:ln>
                  <a:solidFill>
                    <a:schemeClr val="bg1"/>
                  </a:solidFill>
                </a:ln>
                <a:solidFill>
                  <a:schemeClr val="bg1"/>
                </a:solidFill>
                <a:latin typeface="Times New Roman" panose="02020603050405020304" pitchFamily="18" charset="0"/>
                <a:cs typeface="Times New Roman" panose="02020603050405020304" pitchFamily="18" charset="0"/>
              </a:rPr>
            </a:br>
            <a:endParaRPr lang="en-US" sz="2800" b="1">
              <a:ln>
                <a:solidFill>
                  <a:schemeClr val="bg1"/>
                </a:solidFill>
              </a:ln>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05903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72955" y="2088108"/>
            <a:ext cx="11450471" cy="4476465"/>
          </a:xfrm>
        </p:spPr>
        <p:txBody>
          <a:bodyPr/>
          <a:lstStyle/>
          <a:p>
            <a:pPr marL="0" indent="0">
              <a:buNone/>
            </a:pPr>
            <a:r>
              <a:rPr lang="en-US">
                <a:latin typeface="Times New Roman" panose="02020603050405020304" pitchFamily="18" charset="0"/>
                <a:cs typeface="Times New Roman" panose="02020603050405020304" pitchFamily="18" charset="0"/>
              </a:rPr>
              <a:t>P</a:t>
            </a:r>
            <a:r>
              <a:rPr lang="vi-VN">
                <a:latin typeface="Times New Roman" panose="02020603050405020304" pitchFamily="18" charset="0"/>
                <a:cs typeface="Times New Roman" panose="02020603050405020304" pitchFamily="18" charset="0"/>
              </a:rPr>
              <a:t>hân lập bào tử nấm rễ theo</a:t>
            </a:r>
            <a:r>
              <a:rPr lang="en-US">
                <a:latin typeface="Times New Roman" panose="02020603050405020304" pitchFamily="18" charset="0"/>
                <a:cs typeface="Times New Roman" panose="02020603050405020304" pitchFamily="18" charset="0"/>
              </a:rPr>
              <a:t> </a:t>
            </a:r>
            <a:r>
              <a:rPr lang="vi-VN">
                <a:latin typeface="Times New Roman" panose="02020603050405020304" pitchFamily="18" charset="0"/>
                <a:cs typeface="Times New Roman" panose="02020603050405020304" pitchFamily="18" charset="0"/>
              </a:rPr>
              <a:t>phương pháp rây ướt của Gerdeman và Nicolson</a:t>
            </a:r>
            <a:r>
              <a:rPr lang="en-US">
                <a:latin typeface="Times New Roman" panose="02020603050405020304" pitchFamily="18" charset="0"/>
                <a:cs typeface="Times New Roman" panose="02020603050405020304" pitchFamily="18" charset="0"/>
              </a:rPr>
              <a:t> </a:t>
            </a:r>
            <a:r>
              <a:rPr lang="vi-VN">
                <a:latin typeface="Times New Roman" panose="02020603050405020304" pitchFamily="18" charset="0"/>
                <a:cs typeface="Times New Roman" panose="02020603050405020304" pitchFamily="18" charset="0"/>
              </a:rPr>
              <a:t>(1963) </a:t>
            </a:r>
            <a:br>
              <a:rPr lang="vi-VN"/>
            </a:br>
            <a:endParaRPr lang="en-US"/>
          </a:p>
        </p:txBody>
      </p:sp>
      <p:sp>
        <p:nvSpPr>
          <p:cNvPr id="5" name="Rounded Rectangle 4"/>
          <p:cNvSpPr/>
          <p:nvPr/>
        </p:nvSpPr>
        <p:spPr>
          <a:xfrm>
            <a:off x="272955" y="109182"/>
            <a:ext cx="11450471" cy="68238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a:ln w="0">
                  <a:solidFill>
                    <a:schemeClr val="tx1"/>
                  </a:solidFill>
                </a:ln>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Arbuscular Mycorrhizae</a:t>
            </a:r>
          </a:p>
        </p:txBody>
      </p:sp>
      <p:sp>
        <p:nvSpPr>
          <p:cNvPr id="6" name="Rounded Rectangle 5"/>
          <p:cNvSpPr/>
          <p:nvPr/>
        </p:nvSpPr>
        <p:spPr>
          <a:xfrm>
            <a:off x="150125" y="1009935"/>
            <a:ext cx="11859905" cy="859808"/>
          </a:xfrm>
          <a:prstGeom prst="round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r>
              <a:rPr lang="en-US" sz="2800" b="1">
                <a:latin typeface="Times New Roman" panose="02020603050405020304" pitchFamily="18" charset="0"/>
                <a:cs typeface="Times New Roman" panose="02020603050405020304" pitchFamily="18" charset="0"/>
              </a:rPr>
              <a:t>Phân lập bào tử nấm rễ nội cộng sinh có trong mẫu đất vùng rễ của cây bắp, cây mè và cây ớt </a:t>
            </a:r>
            <a:br>
              <a:rPr lang="en-US" sz="2800" b="1">
                <a:latin typeface="Times New Roman" panose="02020603050405020304" pitchFamily="18" charset="0"/>
                <a:cs typeface="Times New Roman" panose="02020603050405020304" pitchFamily="18" charset="0"/>
              </a:rPr>
            </a:br>
            <a:endParaRPr lang="en-US" sz="2800" b="1">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30441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409433" y="955344"/>
            <a:ext cx="11313993" cy="5902656"/>
          </a:xfrm>
          <a:prstGeom prst="rect">
            <a:avLst/>
          </a:prstGeom>
        </p:spPr>
      </p:pic>
      <p:sp>
        <p:nvSpPr>
          <p:cNvPr id="6" name="Rounded Rectangle 5"/>
          <p:cNvSpPr/>
          <p:nvPr/>
        </p:nvSpPr>
        <p:spPr>
          <a:xfrm>
            <a:off x="272955" y="109182"/>
            <a:ext cx="11450471" cy="68238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a:ln w="0">
                  <a:solidFill>
                    <a:schemeClr val="tx1"/>
                  </a:solidFill>
                </a:ln>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Arbuscular Mycorrhizae</a:t>
            </a:r>
          </a:p>
        </p:txBody>
      </p:sp>
    </p:spTree>
    <p:extLst>
      <p:ext uri="{BB962C8B-B14F-4D97-AF65-F5344CB8AC3E}">
        <p14:creationId xmlns:p14="http://schemas.microsoft.com/office/powerpoint/2010/main" val="34646887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160060" y="1637731"/>
            <a:ext cx="9512489" cy="4353636"/>
          </a:xfrm>
          <a:prstGeom prst="rect">
            <a:avLst/>
          </a:prstGeom>
        </p:spPr>
      </p:pic>
      <p:sp>
        <p:nvSpPr>
          <p:cNvPr id="6" name="Rounded Rectangle 5"/>
          <p:cNvSpPr/>
          <p:nvPr/>
        </p:nvSpPr>
        <p:spPr>
          <a:xfrm>
            <a:off x="272955" y="109182"/>
            <a:ext cx="11450471" cy="68238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a:ln w="0">
                  <a:solidFill>
                    <a:schemeClr val="tx1"/>
                  </a:solidFill>
                </a:ln>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Arbuscular Mycorrhizae</a:t>
            </a:r>
          </a:p>
        </p:txBody>
      </p:sp>
    </p:spTree>
    <p:extLst>
      <p:ext uri="{BB962C8B-B14F-4D97-AF65-F5344CB8AC3E}">
        <p14:creationId xmlns:p14="http://schemas.microsoft.com/office/powerpoint/2010/main" val="38890135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564018" y="1314876"/>
            <a:ext cx="8982075" cy="5543124"/>
          </a:xfrm>
          <a:prstGeom prst="rect">
            <a:avLst/>
          </a:prstGeom>
        </p:spPr>
      </p:pic>
      <p:sp>
        <p:nvSpPr>
          <p:cNvPr id="6" name="Rounded Rectangle 5"/>
          <p:cNvSpPr/>
          <p:nvPr/>
        </p:nvSpPr>
        <p:spPr>
          <a:xfrm>
            <a:off x="272955" y="109182"/>
            <a:ext cx="11450471" cy="68238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a:ln w="0">
                  <a:solidFill>
                    <a:schemeClr val="tx1"/>
                  </a:solidFill>
                </a:ln>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Arbuscular Mycorrhizae</a:t>
            </a:r>
          </a:p>
        </p:txBody>
      </p:sp>
    </p:spTree>
    <p:extLst>
      <p:ext uri="{BB962C8B-B14F-4D97-AF65-F5344CB8AC3E}">
        <p14:creationId xmlns:p14="http://schemas.microsoft.com/office/powerpoint/2010/main" val="1596511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73457" y="1685924"/>
            <a:ext cx="10126639" cy="5030542"/>
          </a:xfrm>
          <a:prstGeom prst="rect">
            <a:avLst/>
          </a:prstGeom>
        </p:spPr>
      </p:pic>
      <p:sp>
        <p:nvSpPr>
          <p:cNvPr id="6" name="Rounded Rectangle 5"/>
          <p:cNvSpPr/>
          <p:nvPr/>
        </p:nvSpPr>
        <p:spPr>
          <a:xfrm>
            <a:off x="272955" y="109182"/>
            <a:ext cx="11450471" cy="68238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a:ln w="0">
                  <a:solidFill>
                    <a:schemeClr val="tx1"/>
                  </a:solidFill>
                </a:ln>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Arbuscular Mycorrhizae</a:t>
            </a:r>
          </a:p>
        </p:txBody>
      </p:sp>
    </p:spTree>
    <p:extLst>
      <p:ext uri="{BB962C8B-B14F-4D97-AF65-F5344CB8AC3E}">
        <p14:creationId xmlns:p14="http://schemas.microsoft.com/office/powerpoint/2010/main" val="40960122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955344" y="1487605"/>
            <a:ext cx="10235820" cy="5104263"/>
          </a:xfrm>
          <a:prstGeom prst="rect">
            <a:avLst/>
          </a:prstGeom>
        </p:spPr>
      </p:pic>
      <p:sp>
        <p:nvSpPr>
          <p:cNvPr id="6" name="Rounded Rectangle 5"/>
          <p:cNvSpPr/>
          <p:nvPr/>
        </p:nvSpPr>
        <p:spPr>
          <a:xfrm>
            <a:off x="272955" y="109182"/>
            <a:ext cx="11450471" cy="68238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a:ln w="0">
                  <a:solidFill>
                    <a:schemeClr val="tx1"/>
                  </a:solidFill>
                </a:ln>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Arbuscular Mycorrhizae</a:t>
            </a:r>
          </a:p>
        </p:txBody>
      </p:sp>
    </p:spTree>
    <p:extLst>
      <p:ext uri="{BB962C8B-B14F-4D97-AF65-F5344CB8AC3E}">
        <p14:creationId xmlns:p14="http://schemas.microsoft.com/office/powerpoint/2010/main" val="26668764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DB8F23F-7E43-4A78-92C3-2218A998C01D}"/>
              </a:ext>
            </a:extLst>
          </p:cNvPr>
          <p:cNvSpPr txBox="1"/>
          <p:nvPr/>
        </p:nvSpPr>
        <p:spPr>
          <a:xfrm>
            <a:off x="838200" y="1690688"/>
            <a:ext cx="9206948" cy="3385542"/>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Ph</a:t>
            </a:r>
            <a:r>
              <a:rPr lang="vi-VN" sz="2800" dirty="0">
                <a:latin typeface="Times New Roman" panose="02020603050405020304" pitchFamily="18" charset="0"/>
                <a:cs typeface="Times New Roman" panose="02020603050405020304" pitchFamily="18" charset="0"/>
              </a:rPr>
              <a:t>ư</a:t>
            </a:r>
            <a:r>
              <a:rPr lang="en-US" sz="2800" dirty="0" err="1">
                <a:latin typeface="Times New Roman" panose="02020603050405020304" pitchFamily="18" charset="0"/>
                <a:cs typeface="Times New Roman" panose="02020603050405020304" pitchFamily="18" charset="0"/>
              </a:rPr>
              <a:t>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tiện</a:t>
            </a:r>
            <a:endParaRPr lang="en-US" sz="2800" dirty="0">
              <a:latin typeface="Times New Roman" panose="02020603050405020304" pitchFamily="18" charset="0"/>
              <a:cs typeface="Times New Roman" panose="02020603050405020304" pitchFamily="18" charset="0"/>
            </a:endParaRPr>
          </a:p>
          <a:p>
            <a:pPr fontAlgn="t"/>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rễ bắp và đất trồng</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bắp.</a:t>
            </a:r>
            <a:endParaRPr lang="en-US" sz="2800" dirty="0">
              <a:latin typeface="Times New Roman" panose="02020603050405020304" pitchFamily="18" charset="0"/>
              <a:cs typeface="Times New Roman" panose="02020603050405020304" pitchFamily="18" charset="0"/>
            </a:endParaRPr>
          </a:p>
          <a:p>
            <a:pPr fontAlgn="t"/>
            <a:r>
              <a:rPr lang="vi-VN" sz="2800" dirty="0">
                <a:latin typeface="Times New Roman" panose="02020603050405020304" pitchFamily="18" charset="0"/>
                <a:cs typeface="Times New Roman" panose="02020603050405020304" pitchFamily="18" charset="0"/>
              </a:rPr>
              <a:t>Hóa chất cần thiết: đường sucrose, acid acetic,</a:t>
            </a:r>
          </a:p>
          <a:p>
            <a:pPr fontAlgn="t"/>
            <a:r>
              <a:rPr lang="vi-VN" sz="2800" dirty="0">
                <a:latin typeface="Times New Roman" panose="02020603050405020304" pitchFamily="18" charset="0"/>
                <a:cs typeface="Times New Roman" panose="02020603050405020304" pitchFamily="18" charset="0"/>
              </a:rPr>
              <a:t>acid lactic, KOH, Trypan blue,… </a:t>
            </a:r>
            <a:endParaRPr lang="en-US" sz="2800" dirty="0">
              <a:latin typeface="Times New Roman" panose="02020603050405020304" pitchFamily="18" charset="0"/>
              <a:cs typeface="Times New Roman" panose="02020603050405020304" pitchFamily="18" charset="0"/>
            </a:endParaRPr>
          </a:p>
          <a:p>
            <a:pPr fontAlgn="t"/>
            <a:r>
              <a:rPr lang="vi-VN" sz="2800" dirty="0">
                <a:latin typeface="Times New Roman" panose="02020603050405020304" pitchFamily="18" charset="0"/>
                <a:cs typeface="Times New Roman" panose="02020603050405020304" pitchFamily="18" charset="0"/>
              </a:rPr>
              <a:t>Một số thiết bị</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được dùng gồm kính hiển vi Olympus (Model</a:t>
            </a:r>
          </a:p>
          <a:p>
            <a:pPr fontAlgn="t"/>
            <a:r>
              <a:rPr lang="vi-VN" sz="2800" dirty="0">
                <a:latin typeface="Times New Roman" panose="02020603050405020304" pitchFamily="18" charset="0"/>
                <a:cs typeface="Times New Roman" panose="02020603050405020304" pitchFamily="18" charset="0"/>
              </a:rPr>
              <a:t>CX21FS1), kính nhìn nổi Olympus (Japan, S2-ST),</a:t>
            </a:r>
          </a:p>
          <a:p>
            <a:pPr fontAlgn="t"/>
            <a:r>
              <a:rPr lang="vi-VN" sz="2800" dirty="0">
                <a:latin typeface="Times New Roman" panose="02020603050405020304" pitchFamily="18" charset="0"/>
                <a:cs typeface="Times New Roman" panose="02020603050405020304" pitchFamily="18" charset="0"/>
              </a:rPr>
              <a:t>rây 1.000 µm và 50 µm</a:t>
            </a:r>
          </a:p>
          <a:p>
            <a:endParaRPr lang="en-US" dirty="0"/>
          </a:p>
        </p:txBody>
      </p:sp>
      <p:sp>
        <p:nvSpPr>
          <p:cNvPr id="4" name="Rounded Rectangle 5">
            <a:extLst>
              <a:ext uri="{FF2B5EF4-FFF2-40B4-BE49-F238E27FC236}">
                <a16:creationId xmlns:a16="http://schemas.microsoft.com/office/drawing/2014/main" id="{67AAE779-223F-4EE1-B7EB-D790A85C99BE}"/>
              </a:ext>
            </a:extLst>
          </p:cNvPr>
          <p:cNvSpPr/>
          <p:nvPr/>
        </p:nvSpPr>
        <p:spPr>
          <a:xfrm>
            <a:off x="272955" y="109182"/>
            <a:ext cx="11450471" cy="68238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dirty="0">
                <a:ln w="0">
                  <a:solidFill>
                    <a:schemeClr val="tx1"/>
                  </a:solidFill>
                </a:ln>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Vesicular Mycorrhizae</a:t>
            </a:r>
          </a:p>
        </p:txBody>
      </p:sp>
    </p:spTree>
    <p:extLst>
      <p:ext uri="{BB962C8B-B14F-4D97-AF65-F5344CB8AC3E}">
        <p14:creationId xmlns:p14="http://schemas.microsoft.com/office/powerpoint/2010/main" val="21217294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DE08C5F-6873-4E57-802F-4B0BC66A0D5A}"/>
              </a:ext>
            </a:extLst>
          </p:cNvPr>
          <p:cNvSpPr txBox="1"/>
          <p:nvPr/>
        </p:nvSpPr>
        <p:spPr>
          <a:xfrm>
            <a:off x="954157" y="1948070"/>
            <a:ext cx="9250017" cy="424731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Ph</a:t>
            </a:r>
            <a:r>
              <a:rPr lang="vi-VN" sz="2400" dirty="0">
                <a:latin typeface="Times New Roman" panose="02020603050405020304" pitchFamily="18" charset="0"/>
                <a:cs typeface="Times New Roman" panose="02020603050405020304" pitchFamily="18" charset="0"/>
              </a:rPr>
              <a:t>ư</a:t>
            </a:r>
            <a:r>
              <a:rPr lang="en-US" sz="2400" dirty="0" err="1">
                <a:latin typeface="Times New Roman" panose="02020603050405020304" pitchFamily="18" charset="0"/>
                <a:cs typeface="Times New Roman" panose="02020603050405020304" pitchFamily="18" charset="0"/>
              </a:rPr>
              <a:t>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pháp</a:t>
            </a:r>
            <a:endParaRPr lang="en-US" sz="2400" dirty="0">
              <a:latin typeface="Times New Roman" panose="02020603050405020304" pitchFamily="18" charset="0"/>
              <a:cs typeface="Times New Roman" panose="02020603050405020304" pitchFamily="18" charset="0"/>
            </a:endParaRPr>
          </a:p>
          <a:p>
            <a:pPr fontAlgn="t"/>
            <a:r>
              <a:rPr lang="vi-VN" sz="2400" i="1" dirty="0">
                <a:latin typeface="Times New Roman" panose="02020603050405020304" pitchFamily="18" charset="0"/>
                <a:cs typeface="Times New Roman" panose="02020603050405020304" pitchFamily="18" charset="0"/>
              </a:rPr>
              <a:t>Thu</a:t>
            </a:r>
            <a:r>
              <a:rPr lang="vi-VN" sz="2400" dirty="0">
                <a:latin typeface="Times New Roman" panose="02020603050405020304" pitchFamily="18" charset="0"/>
                <a:cs typeface="Times New Roman" panose="02020603050405020304" pitchFamily="18" charset="0"/>
              </a:rPr>
              <a:t> </a:t>
            </a:r>
            <a:r>
              <a:rPr lang="vi-VN" sz="2400" i="1" dirty="0">
                <a:latin typeface="Times New Roman" panose="02020603050405020304" pitchFamily="18" charset="0"/>
                <a:cs typeface="Times New Roman" panose="02020603050405020304" pitchFamily="18" charset="0"/>
              </a:rPr>
              <a:t>thập</a:t>
            </a:r>
            <a:r>
              <a:rPr lang="vi-VN" sz="2400" dirty="0">
                <a:latin typeface="Times New Roman" panose="02020603050405020304" pitchFamily="18" charset="0"/>
                <a:cs typeface="Times New Roman" panose="02020603050405020304" pitchFamily="18" charset="0"/>
              </a:rPr>
              <a:t> </a:t>
            </a:r>
            <a:r>
              <a:rPr lang="vi-VN" sz="2400" i="1" dirty="0">
                <a:latin typeface="Times New Roman" panose="02020603050405020304" pitchFamily="18" charset="0"/>
                <a:cs typeface="Times New Roman" panose="02020603050405020304" pitchFamily="18" charset="0"/>
              </a:rPr>
              <a:t>và</a:t>
            </a:r>
            <a:r>
              <a:rPr lang="vi-VN" sz="2400" dirty="0">
                <a:latin typeface="Times New Roman" panose="02020603050405020304" pitchFamily="18" charset="0"/>
                <a:cs typeface="Times New Roman" panose="02020603050405020304" pitchFamily="18" charset="0"/>
              </a:rPr>
              <a:t> </a:t>
            </a:r>
            <a:r>
              <a:rPr lang="vi-VN" sz="2400" i="1" dirty="0">
                <a:latin typeface="Times New Roman" panose="02020603050405020304" pitchFamily="18" charset="0"/>
                <a:cs typeface="Times New Roman" panose="02020603050405020304" pitchFamily="18" charset="0"/>
              </a:rPr>
              <a:t>xử</a:t>
            </a:r>
            <a:r>
              <a:rPr lang="vi-VN" sz="2400" dirty="0">
                <a:latin typeface="Times New Roman" panose="02020603050405020304" pitchFamily="18" charset="0"/>
                <a:cs typeface="Times New Roman" panose="02020603050405020304" pitchFamily="18" charset="0"/>
              </a:rPr>
              <a:t> </a:t>
            </a:r>
            <a:r>
              <a:rPr lang="vi-VN" sz="2400" i="1" dirty="0">
                <a:latin typeface="Times New Roman" panose="02020603050405020304" pitchFamily="18" charset="0"/>
                <a:cs typeface="Times New Roman" panose="02020603050405020304" pitchFamily="18" charset="0"/>
              </a:rPr>
              <a:t>lý</a:t>
            </a:r>
            <a:r>
              <a:rPr lang="vi-VN" sz="2400" dirty="0">
                <a:latin typeface="Times New Roman" panose="02020603050405020304" pitchFamily="18" charset="0"/>
                <a:cs typeface="Times New Roman" panose="02020603050405020304" pitchFamily="18" charset="0"/>
              </a:rPr>
              <a:t> </a:t>
            </a:r>
            <a:r>
              <a:rPr lang="vi-VN" sz="2400" i="1" dirty="0">
                <a:latin typeface="Times New Roman" panose="02020603050405020304" pitchFamily="18" charset="0"/>
                <a:cs typeface="Times New Roman" panose="02020603050405020304" pitchFamily="18" charset="0"/>
              </a:rPr>
              <a:t>mẫu</a:t>
            </a:r>
            <a:r>
              <a:rPr lang="vi-VN" sz="2400" dirty="0">
                <a:latin typeface="Times New Roman" panose="02020603050405020304" pitchFamily="18" charset="0"/>
                <a:cs typeface="Times New Roman" panose="02020603050405020304" pitchFamily="18" charset="0"/>
              </a:rPr>
              <a:t> </a:t>
            </a:r>
            <a:r>
              <a:rPr lang="vi-VN" sz="2400" i="1" dirty="0">
                <a:latin typeface="Times New Roman" panose="02020603050405020304" pitchFamily="18" charset="0"/>
                <a:cs typeface="Times New Roman" panose="02020603050405020304" pitchFamily="18" charset="0"/>
              </a:rPr>
              <a:t>rễ</a:t>
            </a:r>
            <a:r>
              <a:rPr lang="vi-VN" sz="2400" dirty="0">
                <a:latin typeface="Times New Roman" panose="02020603050405020304" pitchFamily="18" charset="0"/>
                <a:cs typeface="Times New Roman" panose="02020603050405020304" pitchFamily="18" charset="0"/>
              </a:rPr>
              <a:t> </a:t>
            </a:r>
            <a:r>
              <a:rPr lang="vi-VN" sz="2400" i="1" dirty="0">
                <a:latin typeface="Times New Roman" panose="02020603050405020304" pitchFamily="18" charset="0"/>
                <a:cs typeface="Times New Roman" panose="02020603050405020304" pitchFamily="18" charset="0"/>
              </a:rPr>
              <a:t>cây,</a:t>
            </a:r>
            <a:r>
              <a:rPr lang="vi-VN" sz="2400" dirty="0">
                <a:latin typeface="Times New Roman" panose="02020603050405020304" pitchFamily="18" charset="0"/>
                <a:cs typeface="Times New Roman" panose="02020603050405020304" pitchFamily="18" charset="0"/>
              </a:rPr>
              <a:t> </a:t>
            </a:r>
            <a:r>
              <a:rPr lang="vi-VN" sz="2400" i="1" dirty="0">
                <a:latin typeface="Times New Roman" panose="02020603050405020304" pitchFamily="18" charset="0"/>
                <a:cs typeface="Times New Roman" panose="02020603050405020304" pitchFamily="18" charset="0"/>
              </a:rPr>
              <a:t>đất</a:t>
            </a:r>
            <a:r>
              <a:rPr lang="vi-VN" sz="2400" dirty="0">
                <a:latin typeface="Times New Roman" panose="02020603050405020304" pitchFamily="18" charset="0"/>
                <a:cs typeface="Times New Roman" panose="02020603050405020304" pitchFamily="18" charset="0"/>
              </a:rPr>
              <a:t> </a:t>
            </a:r>
            <a:r>
              <a:rPr lang="vi-VN" sz="2400" i="1" dirty="0">
                <a:latin typeface="Times New Roman" panose="02020603050405020304" pitchFamily="18" charset="0"/>
                <a:cs typeface="Times New Roman" panose="02020603050405020304" pitchFamily="18" charset="0"/>
              </a:rPr>
              <a:t>trồng</a:t>
            </a:r>
            <a:endParaRPr lang="vi-VN" sz="2400" dirty="0">
              <a:latin typeface="Times New Roman" panose="02020603050405020304" pitchFamily="18" charset="0"/>
              <a:cs typeface="Times New Roman" panose="02020603050405020304" pitchFamily="18" charset="0"/>
            </a:endParaRPr>
          </a:p>
          <a:p>
            <a:pPr fontAlgn="t"/>
            <a:r>
              <a:rPr lang="vi-VN" sz="2400" dirty="0">
                <a:latin typeface="Times New Roman" panose="02020603050405020304" pitchFamily="18" charset="0"/>
                <a:cs typeface="Times New Roman" panose="02020603050405020304" pitchFamily="18" charset="0"/>
              </a:rPr>
              <a:t>25/37 loài VAM được tìm thấy thuộc chi </a:t>
            </a:r>
            <a:r>
              <a:rPr lang="vi-VN" sz="2400" i="1" dirty="0">
                <a:latin typeface="Times New Roman" panose="02020603050405020304" pitchFamily="18" charset="0"/>
                <a:cs typeface="Times New Roman" panose="02020603050405020304" pitchFamily="18" charset="0"/>
              </a:rPr>
              <a:t>Glomus</a:t>
            </a:r>
            <a:r>
              <a:rPr lang="vi-VN"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p>
          <a:p>
            <a:pPr fontAlgn="t"/>
            <a:r>
              <a:rPr lang="en-US" sz="2400" dirty="0">
                <a:latin typeface="Times New Roman" panose="02020603050405020304" pitchFamily="18" charset="0"/>
                <a:cs typeface="Times New Roman" panose="02020603050405020304" pitchFamily="18" charset="0"/>
              </a:rPr>
              <a:t>C</a:t>
            </a:r>
            <a:r>
              <a:rPr lang="vi-VN" sz="2400" dirty="0">
                <a:latin typeface="Times New Roman" panose="02020603050405020304" pitchFamily="18" charset="0"/>
                <a:cs typeface="Times New Roman" panose="02020603050405020304" pitchFamily="18" charset="0"/>
              </a:rPr>
              <a:t>ác bào tử</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nấm rễ thuộc chi </a:t>
            </a:r>
            <a:r>
              <a:rPr lang="vi-VN" sz="2400" i="1" dirty="0">
                <a:latin typeface="Times New Roman" panose="02020603050405020304" pitchFamily="18" charset="0"/>
                <a:cs typeface="Times New Roman" panose="02020603050405020304" pitchFamily="18" charset="0"/>
              </a:rPr>
              <a:t>Glomus</a:t>
            </a:r>
            <a:r>
              <a:rPr lang="vi-VN" sz="2400" dirty="0">
                <a:latin typeface="Times New Roman" panose="02020603050405020304" pitchFamily="18" charset="0"/>
                <a:cs typeface="Times New Roman" panose="02020603050405020304" pitchFamily="18" charset="0"/>
              </a:rPr>
              <a:t> và </a:t>
            </a:r>
            <a:r>
              <a:rPr lang="vi-VN" sz="2400" i="1" dirty="0">
                <a:latin typeface="Times New Roman" panose="02020603050405020304" pitchFamily="18" charset="0"/>
                <a:cs typeface="Times New Roman" panose="02020603050405020304" pitchFamily="18" charset="0"/>
              </a:rPr>
              <a:t>Acaulospora</a:t>
            </a:r>
            <a:r>
              <a:rPr lang="vi-VN" sz="2400" dirty="0">
                <a:latin typeface="Times New Roman" panose="02020603050405020304" pitchFamily="18" charset="0"/>
                <a:cs typeface="Times New Roman" panose="02020603050405020304" pitchFamily="18" charset="0"/>
              </a:rPr>
              <a:t> rất phát</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triển trong cấu trúc đất pha sét nhờ cấu trúc lá sét</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phù hợp cho sự phát triển của chi này. </a:t>
            </a:r>
            <a:endParaRPr lang="en-US" sz="2400" dirty="0">
              <a:latin typeface="Times New Roman" panose="02020603050405020304" pitchFamily="18" charset="0"/>
              <a:cs typeface="Times New Roman" panose="02020603050405020304" pitchFamily="18" charset="0"/>
            </a:endParaRPr>
          </a:p>
          <a:p>
            <a:pPr fontAlgn="t"/>
            <a:r>
              <a:rPr lang="vi-VN" sz="2400" dirty="0">
                <a:latin typeface="Times New Roman" panose="02020603050405020304" pitchFamily="18" charset="0"/>
                <a:cs typeface="Times New Roman" panose="02020603050405020304" pitchFamily="18" charset="0"/>
              </a:rPr>
              <a:t>Mẫu bắp được thu thập tại các tỉnh Cần Thơ</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(14 mẫu), Sóc Trăng (4 mẫu), Đồng Tháp (5 mẫu),</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Vĩnh Long (4 mẫu) và Hậu Giang (3 mẫu). </a:t>
            </a:r>
            <a:endParaRPr lang="en-US" sz="2400" dirty="0">
              <a:latin typeface="Times New Roman" panose="02020603050405020304" pitchFamily="18" charset="0"/>
              <a:cs typeface="Times New Roman" panose="02020603050405020304" pitchFamily="18" charset="0"/>
            </a:endParaRPr>
          </a:p>
          <a:p>
            <a:pPr fontAlgn="t"/>
            <a:r>
              <a:rPr lang="vi-VN" sz="2400" dirty="0">
                <a:latin typeface="Times New Roman" panose="02020603050405020304" pitchFamily="18" charset="0"/>
                <a:cs typeface="Times New Roman" panose="02020603050405020304" pitchFamily="18" charset="0"/>
              </a:rPr>
              <a:t>Thời</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gian thu mẫu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tháng</a:t>
            </a:r>
            <a:r>
              <a:rPr lang="en-US" sz="2400" dirty="0">
                <a:latin typeface="Times New Roman" panose="02020603050405020304" pitchFamily="18" charset="0"/>
                <a:cs typeface="Times New Roman" panose="02020603050405020304" pitchFamily="18" charset="0"/>
              </a:rPr>
              <a:t> 6-tháng 9/2016 </a:t>
            </a:r>
            <a:r>
              <a:rPr lang="vi-VN" sz="2400" dirty="0">
                <a:latin typeface="Times New Roman" panose="02020603050405020304" pitchFamily="18" charset="0"/>
                <a:cs typeface="Times New Roman" panose="02020603050405020304" pitchFamily="18" charset="0"/>
              </a:rPr>
              <a:t> Tại</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mỗi ruộng, chọn 5 mẫu đất và rễ bắp ở độ sâu 5 -</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20 cm</a:t>
            </a:r>
          </a:p>
          <a:p>
            <a:endParaRPr lang="en-US" sz="2800" dirty="0">
              <a:latin typeface="Times New Roman" panose="02020603050405020304" pitchFamily="18" charset="0"/>
              <a:cs typeface="Times New Roman" panose="02020603050405020304" pitchFamily="18" charset="0"/>
            </a:endParaRPr>
          </a:p>
        </p:txBody>
      </p:sp>
      <p:sp>
        <p:nvSpPr>
          <p:cNvPr id="6" name="Rounded Rectangle 5">
            <a:extLst>
              <a:ext uri="{FF2B5EF4-FFF2-40B4-BE49-F238E27FC236}">
                <a16:creationId xmlns:a16="http://schemas.microsoft.com/office/drawing/2014/main" id="{61C190C7-43F5-482D-8399-55EE58AF4B92}"/>
              </a:ext>
            </a:extLst>
          </p:cNvPr>
          <p:cNvSpPr/>
          <p:nvPr/>
        </p:nvSpPr>
        <p:spPr>
          <a:xfrm>
            <a:off x="272955" y="109182"/>
            <a:ext cx="11450471" cy="68238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dirty="0">
                <a:ln w="0">
                  <a:solidFill>
                    <a:schemeClr val="tx1"/>
                  </a:solidFill>
                </a:ln>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Vesicular Mycorrhizae</a:t>
            </a:r>
          </a:p>
        </p:txBody>
      </p:sp>
    </p:spTree>
    <p:extLst>
      <p:ext uri="{BB962C8B-B14F-4D97-AF65-F5344CB8AC3E}">
        <p14:creationId xmlns:p14="http://schemas.microsoft.com/office/powerpoint/2010/main" val="23264575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4593196-DFC4-45A4-A4B3-41F6D5C5736E}"/>
              </a:ext>
            </a:extLst>
          </p:cNvPr>
          <p:cNvSpPr txBox="1"/>
          <p:nvPr/>
        </p:nvSpPr>
        <p:spPr>
          <a:xfrm>
            <a:off x="1033669" y="1690688"/>
            <a:ext cx="8309113" cy="3908762"/>
          </a:xfrm>
          <a:prstGeom prst="rect">
            <a:avLst/>
          </a:prstGeom>
          <a:noFill/>
        </p:spPr>
        <p:txBody>
          <a:bodyPr wrap="square" rtlCol="0">
            <a:spAutoFit/>
          </a:bodyPr>
          <a:lstStyle/>
          <a:p>
            <a:pPr algn="just"/>
            <a:r>
              <a:rPr lang="en-US" sz="2800" i="1" dirty="0" err="1">
                <a:latin typeface="Times New Roman" panose="02020603050405020304" pitchFamily="18" charset="0"/>
                <a:cs typeface="Times New Roman" panose="02020603050405020304" pitchFamily="18" charset="0"/>
              </a:rPr>
              <a:t>Phân</a:t>
            </a:r>
            <a:r>
              <a:rPr lang="en-US" sz="2800"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lập</a:t>
            </a:r>
            <a:r>
              <a:rPr lang="en-US" sz="2800"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bào</a:t>
            </a:r>
            <a:r>
              <a:rPr lang="en-US" sz="2800"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tử</a:t>
            </a:r>
            <a:r>
              <a:rPr lang="en-US" sz="2800"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nấm</a:t>
            </a:r>
            <a:r>
              <a:rPr lang="en-US" sz="2800"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rễ</a:t>
            </a:r>
            <a:r>
              <a:rPr lang="en-US" sz="2800"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đất</a:t>
            </a:r>
            <a:r>
              <a:rPr lang="en-US" sz="2800"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trồng</a:t>
            </a:r>
            <a:r>
              <a:rPr lang="en-US" sz="2800"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bắp</a:t>
            </a:r>
            <a:endParaRPr lang="en-US" sz="2800" i="1" dirty="0">
              <a:latin typeface="Times New Roman" panose="02020603050405020304" pitchFamily="18" charset="0"/>
              <a:cs typeface="Times New Roman" panose="02020603050405020304" pitchFamily="18" charset="0"/>
            </a:endParaRPr>
          </a:p>
          <a:p>
            <a:pPr marL="342900" indent="-342900" algn="just">
              <a:buFontTx/>
              <a:buChar char="-"/>
            </a:pPr>
            <a:r>
              <a:rPr lang="en-US" sz="2800" dirty="0" err="1">
                <a:latin typeface="Times New Roman" panose="02020603050405020304" pitchFamily="18" charset="0"/>
                <a:cs typeface="Times New Roman" panose="02020603050405020304" pitchFamily="18" charset="0"/>
              </a:rPr>
              <a:t>Phân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lập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bằng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sàng</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ư</a:t>
            </a:r>
            <a:r>
              <a:rPr lang="en-US" sz="2800" dirty="0" err="1">
                <a:latin typeface="Times New Roman" panose="02020603050405020304" pitchFamily="18" charset="0"/>
                <a:cs typeface="Times New Roman" panose="02020603050405020304" pitchFamily="18" charset="0"/>
              </a:rPr>
              <a:t>ớt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lọc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a:t>
            </a:r>
            <a:r>
              <a:rPr lang="vi-VN" sz="2800" dirty="0">
                <a:latin typeface="Times New Roman" panose="02020603050405020304" pitchFamily="18" charset="0"/>
                <a:cs typeface="Times New Roman" panose="02020603050405020304" pitchFamily="18" charset="0"/>
              </a:rPr>
              <a:t>ư</a:t>
            </a:r>
            <a:r>
              <a:rPr lang="en-US" sz="2800" dirty="0" err="1">
                <a:latin typeface="Times New Roman" panose="02020603050405020304" pitchFamily="18" charset="0"/>
                <a:cs typeface="Times New Roman" panose="02020603050405020304" pitchFamily="18" charset="0"/>
              </a:rPr>
              <a:t>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pháp</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Gerdemann và Nicolson (1963) được cải tiến 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phù</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hợp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nấm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rễ</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nội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sinh</a:t>
            </a:r>
            <a:endParaRPr lang="en-US" sz="2800" dirty="0">
              <a:latin typeface="Times New Roman" panose="02020603050405020304" pitchFamily="18" charset="0"/>
              <a:cs typeface="Times New Roman" panose="02020603050405020304" pitchFamily="18" charset="0"/>
            </a:endParaRPr>
          </a:p>
          <a:p>
            <a:pPr algn="just" fontAlgn="t"/>
            <a:r>
              <a:rPr lang="vi-VN" sz="2800" i="1" dirty="0">
                <a:latin typeface="+mj-lt"/>
              </a:rPr>
              <a:t>Phương</a:t>
            </a:r>
            <a:r>
              <a:rPr lang="vi-VN" sz="2800" dirty="0">
                <a:latin typeface="+mj-lt"/>
              </a:rPr>
              <a:t> </a:t>
            </a:r>
            <a:r>
              <a:rPr lang="vi-VN" sz="2800" i="1" dirty="0">
                <a:latin typeface="+mj-lt"/>
              </a:rPr>
              <a:t>pháp</a:t>
            </a:r>
            <a:r>
              <a:rPr lang="vi-VN" sz="2800" dirty="0">
                <a:latin typeface="+mj-lt"/>
              </a:rPr>
              <a:t> </a:t>
            </a:r>
            <a:r>
              <a:rPr lang="vi-VN" sz="2800" i="1" dirty="0">
                <a:latin typeface="+mj-lt"/>
              </a:rPr>
              <a:t>nhuộm</a:t>
            </a:r>
            <a:r>
              <a:rPr lang="vi-VN" sz="2800" dirty="0">
                <a:latin typeface="+mj-lt"/>
              </a:rPr>
              <a:t> </a:t>
            </a:r>
            <a:r>
              <a:rPr lang="vi-VN" sz="2800" i="1" dirty="0">
                <a:latin typeface="+mj-lt"/>
              </a:rPr>
              <a:t>rễ</a:t>
            </a:r>
            <a:endParaRPr lang="vi-VN" sz="2800" dirty="0">
              <a:latin typeface="+mj-lt"/>
            </a:endParaRPr>
          </a:p>
          <a:p>
            <a:pPr algn="just" fontAlgn="t"/>
            <a:r>
              <a:rPr lang="en-US" sz="2800" dirty="0">
                <a:latin typeface="+mj-lt"/>
              </a:rPr>
              <a:t>-     </a:t>
            </a:r>
            <a:r>
              <a:rPr lang="vi-VN" sz="2800" dirty="0">
                <a:latin typeface="+mj-lt"/>
              </a:rPr>
              <a:t>Rễ bắp thu về được rửa sạch nhiều lần và được</a:t>
            </a:r>
            <a:r>
              <a:rPr lang="en-US" sz="2800" dirty="0">
                <a:latin typeface="+mj-lt"/>
              </a:rPr>
              <a:t> </a:t>
            </a:r>
            <a:r>
              <a:rPr lang="vi-VN" sz="2800" dirty="0">
                <a:latin typeface="+mj-lt"/>
              </a:rPr>
              <a:t>nhuộm theo phương pháp của Dalpé và Séguin</a:t>
            </a:r>
            <a:r>
              <a:rPr lang="en-US" sz="2800" dirty="0">
                <a:latin typeface="+mj-lt"/>
              </a:rPr>
              <a:t> </a:t>
            </a:r>
            <a:r>
              <a:rPr lang="vi-VN" sz="2800" dirty="0">
                <a:latin typeface="+mj-lt"/>
              </a:rPr>
              <a:t>(2013). Xác định tỷ lệ xâm nhiễm theo phương</a:t>
            </a:r>
            <a:r>
              <a:rPr lang="en-US" sz="2800" dirty="0">
                <a:latin typeface="+mj-lt"/>
              </a:rPr>
              <a:t> </a:t>
            </a:r>
            <a:r>
              <a:rPr lang="vi-VN" sz="2800" dirty="0">
                <a:latin typeface="+mj-lt"/>
              </a:rPr>
              <a:t>pháp line insect</a:t>
            </a:r>
          </a:p>
          <a:p>
            <a:endParaRPr lang="en-US" sz="2400" dirty="0">
              <a:latin typeface="Times New Roman" panose="02020603050405020304" pitchFamily="18" charset="0"/>
              <a:cs typeface="Times New Roman" panose="02020603050405020304" pitchFamily="18" charset="0"/>
            </a:endParaRPr>
          </a:p>
        </p:txBody>
      </p:sp>
      <p:sp>
        <p:nvSpPr>
          <p:cNvPr id="6" name="Rounded Rectangle 5">
            <a:extLst>
              <a:ext uri="{FF2B5EF4-FFF2-40B4-BE49-F238E27FC236}">
                <a16:creationId xmlns:a16="http://schemas.microsoft.com/office/drawing/2014/main" id="{E6DC1383-1DD2-49BA-81C3-62482FB468C4}"/>
              </a:ext>
            </a:extLst>
          </p:cNvPr>
          <p:cNvSpPr/>
          <p:nvPr/>
        </p:nvSpPr>
        <p:spPr>
          <a:xfrm>
            <a:off x="272955" y="109182"/>
            <a:ext cx="11450471" cy="68238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dirty="0">
                <a:ln w="0">
                  <a:solidFill>
                    <a:schemeClr val="tx1"/>
                  </a:solidFill>
                </a:ln>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Vesicular Mycorrhizae</a:t>
            </a:r>
          </a:p>
        </p:txBody>
      </p:sp>
    </p:spTree>
    <p:extLst>
      <p:ext uri="{BB962C8B-B14F-4D97-AF65-F5344CB8AC3E}">
        <p14:creationId xmlns:p14="http://schemas.microsoft.com/office/powerpoint/2010/main" val="37791601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6B2EA62-535A-48BA-938A-1D4214C27411}"/>
              </a:ext>
            </a:extLst>
          </p:cNvPr>
          <p:cNvSpPr txBox="1"/>
          <p:nvPr/>
        </p:nvSpPr>
        <p:spPr>
          <a:xfrm>
            <a:off x="940904" y="2080591"/>
            <a:ext cx="8998226" cy="3970318"/>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Ph</a:t>
            </a:r>
            <a:r>
              <a:rPr lang="vi-VN" sz="2800" dirty="0">
                <a:latin typeface="Times New Roman" panose="02020603050405020304" pitchFamily="18" charset="0"/>
                <a:cs typeface="Times New Roman" panose="02020603050405020304" pitchFamily="18" charset="0"/>
              </a:rPr>
              <a:t>ư</a:t>
            </a:r>
            <a:r>
              <a:rPr lang="en-US" sz="2800" dirty="0" err="1">
                <a:latin typeface="Times New Roman" panose="02020603050405020304" pitchFamily="18" charset="0"/>
                <a:cs typeface="Times New Roman" panose="02020603050405020304" pitchFamily="18" charset="0"/>
              </a:rPr>
              <a:t>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pháp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nhuộm</a:t>
            </a:r>
            <a:endParaRPr lang="en-US" sz="28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vi-VN" sz="2800" dirty="0">
                <a:latin typeface="Times New Roman" panose="02020603050405020304" pitchFamily="18" charset="0"/>
                <a:cs typeface="Times New Roman" panose="02020603050405020304" pitchFamily="18" charset="0"/>
              </a:rPr>
              <a:t>Nhỏ hai giọt dung dịch lên hai đầu của tiêu bản: 1 giọt PVLG và 1 giọt PVLG + thuốc thử Melzers. </a:t>
            </a:r>
            <a:r>
              <a:rPr lang="en-US" sz="2800" dirty="0">
                <a:latin typeface="Times New Roman" panose="02020603050405020304" pitchFamily="18" charset="0"/>
                <a:cs typeface="Times New Roman" panose="02020603050405020304" pitchFamily="18" charset="0"/>
              </a:rPr>
              <a:t> </a:t>
            </a:r>
          </a:p>
          <a:p>
            <a:pPr marL="457200" indent="-457200">
              <a:buFont typeface="Arial" panose="020B0604020202020204" pitchFamily="34" charset="0"/>
              <a:buChar char="•"/>
            </a:pPr>
            <a:r>
              <a:rPr lang="vi-VN" sz="2800" dirty="0">
                <a:latin typeface="Times New Roman" panose="02020603050405020304" pitchFamily="18" charset="0"/>
                <a:cs typeface="Times New Roman" panose="02020603050405020304" pitchFamily="18" charset="0"/>
              </a:rPr>
              <a:t>Trên mỗi giọt thuốc nhuộm đặt một bào tử của cùng một nhóm bào tử nấm rễ, để yên 5 phút cho bề mặt dung dịch khô. </a:t>
            </a:r>
            <a:endParaRPr lang="en-US" sz="28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vi-VN" sz="2800" dirty="0">
                <a:latin typeface="Times New Roman" panose="02020603050405020304" pitchFamily="18" charset="0"/>
                <a:cs typeface="Times New Roman" panose="02020603050405020304" pitchFamily="18" charset="0"/>
              </a:rPr>
              <a:t>Đậy lame lên mỗi giọt dung dịch nhẹ nhàng. Dùng đầu kim ấn trực tiếp lên lame ở mỗi bào tử. Các tiêu bản được quan sát dưới kính hiển vi ở độ phóng đại 400x.</a:t>
            </a:r>
            <a:endParaRPr lang="en-US" sz="2800" dirty="0">
              <a:latin typeface="Times New Roman" panose="02020603050405020304" pitchFamily="18" charset="0"/>
              <a:cs typeface="Times New Roman" panose="02020603050405020304" pitchFamily="18" charset="0"/>
            </a:endParaRPr>
          </a:p>
        </p:txBody>
      </p:sp>
      <p:sp>
        <p:nvSpPr>
          <p:cNvPr id="6" name="Rounded Rectangle 5">
            <a:extLst>
              <a:ext uri="{FF2B5EF4-FFF2-40B4-BE49-F238E27FC236}">
                <a16:creationId xmlns:a16="http://schemas.microsoft.com/office/drawing/2014/main" id="{A60A18DE-D20F-46F4-964B-DFBEE006FC0E}"/>
              </a:ext>
            </a:extLst>
          </p:cNvPr>
          <p:cNvSpPr/>
          <p:nvPr/>
        </p:nvSpPr>
        <p:spPr>
          <a:xfrm>
            <a:off x="272955" y="109182"/>
            <a:ext cx="11450471" cy="68238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dirty="0">
                <a:ln w="0">
                  <a:solidFill>
                    <a:schemeClr val="tx1"/>
                  </a:solidFill>
                </a:ln>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Vesicular Mycorrhizae</a:t>
            </a:r>
          </a:p>
        </p:txBody>
      </p:sp>
    </p:spTree>
    <p:extLst>
      <p:ext uri="{BB962C8B-B14F-4D97-AF65-F5344CB8AC3E}">
        <p14:creationId xmlns:p14="http://schemas.microsoft.com/office/powerpoint/2010/main" val="13056036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B89E023-B9E5-4B1A-82B4-DCE897FD3487}"/>
              </a:ext>
            </a:extLst>
          </p:cNvPr>
          <p:cNvPicPr>
            <a:picLocks noChangeAspect="1"/>
          </p:cNvPicPr>
          <p:nvPr/>
        </p:nvPicPr>
        <p:blipFill>
          <a:blip r:embed="rId2"/>
          <a:stretch>
            <a:fillRect/>
          </a:stretch>
        </p:blipFill>
        <p:spPr>
          <a:xfrm>
            <a:off x="838200" y="2822189"/>
            <a:ext cx="9535012" cy="2228113"/>
          </a:xfrm>
          <a:prstGeom prst="rect">
            <a:avLst/>
          </a:prstGeom>
        </p:spPr>
      </p:pic>
      <p:sp>
        <p:nvSpPr>
          <p:cNvPr id="4" name="TextBox 3">
            <a:extLst>
              <a:ext uri="{FF2B5EF4-FFF2-40B4-BE49-F238E27FC236}">
                <a16:creationId xmlns:a16="http://schemas.microsoft.com/office/drawing/2014/main" id="{6FAE274E-12D6-4550-ABA3-6A15A6F455C8}"/>
              </a:ext>
            </a:extLst>
          </p:cNvPr>
          <p:cNvSpPr txBox="1"/>
          <p:nvPr/>
        </p:nvSpPr>
        <p:spPr>
          <a:xfrm>
            <a:off x="1223620" y="5384879"/>
            <a:ext cx="8764172" cy="1107996"/>
          </a:xfrm>
          <a:prstGeom prst="rect">
            <a:avLst/>
          </a:prstGeom>
          <a:noFill/>
        </p:spPr>
        <p:txBody>
          <a:bodyPr wrap="square" rtlCol="0">
            <a:spAutoFit/>
          </a:bodyPr>
          <a:lstStyle/>
          <a:p>
            <a:pPr fontAlgn="t"/>
            <a:r>
              <a:rPr lang="en-US" sz="2400" dirty="0" err="1">
                <a:latin typeface="Times New Roman" panose="02020603050405020304" pitchFamily="18" charset="0"/>
                <a:cs typeface="Times New Roman" panose="02020603050405020304" pitchFamily="18" charset="0"/>
              </a:rPr>
              <a:t>Bảng</a:t>
            </a:r>
            <a:r>
              <a:rPr lang="en-US" sz="2400" dirty="0">
                <a:latin typeface="Times New Roman" panose="02020603050405020304" pitchFamily="18" charset="0"/>
                <a:cs typeface="Times New Roman" panose="02020603050405020304" pitchFamily="18" charset="0"/>
              </a:rPr>
              <a:t> 1.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thấy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30 </a:t>
            </a:r>
            <a:r>
              <a:rPr lang="en-US" sz="2400" dirty="0" err="1">
                <a:latin typeface="Times New Roman" panose="02020603050405020304" pitchFamily="18" charset="0"/>
                <a:cs typeface="Times New Roman" panose="02020603050405020304" pitchFamily="18" charset="0"/>
              </a:rPr>
              <a:t>mẫu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thập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đều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a:t>
            </a:r>
            <a:r>
              <a:rPr lang="en-US" sz="2400" dirty="0">
                <a:latin typeface="Times New Roman" panose="02020603050405020304" pitchFamily="18" charset="0"/>
                <a:cs typeface="Times New Roman" panose="02020603050405020304" pitchFamily="18" charset="0"/>
              </a:rPr>
              <a:t> chi </a:t>
            </a:r>
            <a:r>
              <a:rPr lang="en-US" sz="2400" dirty="0" err="1">
                <a:latin typeface="Times New Roman" panose="02020603050405020304" pitchFamily="18" charset="0"/>
                <a:cs typeface="Times New Roman" panose="02020603050405020304" pitchFamily="18" charset="0"/>
              </a:rPr>
              <a:t>nấm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rễ</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sinh</a:t>
            </a:r>
            <a:r>
              <a:rPr lang="en-US" sz="2400" dirty="0">
                <a:latin typeface="Times New Roman" panose="02020603050405020304" pitchFamily="18" charset="0"/>
                <a:cs typeface="Times New Roman" panose="02020603050405020304" pitchFamily="18" charset="0"/>
              </a:rPr>
              <a:t> (VAM)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Glomus,</a:t>
            </a:r>
            <a:r>
              <a:rPr lang="en-US" sz="2400"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Acaulospora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Entrophospora</a:t>
            </a:r>
            <a:endParaRPr lang="en-US" sz="2400" dirty="0">
              <a:latin typeface="Times New Roman" panose="02020603050405020304" pitchFamily="18" charset="0"/>
              <a:cs typeface="Times New Roman" panose="02020603050405020304" pitchFamily="18" charset="0"/>
            </a:endParaRPr>
          </a:p>
          <a:p>
            <a:endParaRPr lang="en-US" dirty="0"/>
          </a:p>
        </p:txBody>
      </p:sp>
      <p:sp>
        <p:nvSpPr>
          <p:cNvPr id="5" name="TextBox 4">
            <a:extLst>
              <a:ext uri="{FF2B5EF4-FFF2-40B4-BE49-F238E27FC236}">
                <a16:creationId xmlns:a16="http://schemas.microsoft.com/office/drawing/2014/main" id="{44B90EB4-D7C7-4753-A39A-44244832C4FE}"/>
              </a:ext>
            </a:extLst>
          </p:cNvPr>
          <p:cNvSpPr txBox="1"/>
          <p:nvPr/>
        </p:nvSpPr>
        <p:spPr>
          <a:xfrm>
            <a:off x="838200" y="1315387"/>
            <a:ext cx="9720775" cy="1615827"/>
          </a:xfrm>
          <a:prstGeom prst="rect">
            <a:avLst/>
          </a:prstGeom>
          <a:noFill/>
        </p:spPr>
        <p:txBody>
          <a:bodyPr wrap="square" rtlCol="0">
            <a:spAutoFit/>
          </a:bodyPr>
          <a:lstStyle/>
          <a:p>
            <a:r>
              <a:rPr lang="en-US" sz="2700" dirty="0">
                <a:latin typeface="Times New Roman" panose="02020603050405020304" pitchFamily="18" charset="0"/>
                <a:cs typeface="Times New Roman" panose="02020603050405020304" pitchFamily="18" charset="0"/>
              </a:rPr>
              <a:t>KẾT QUẢ</a:t>
            </a:r>
          </a:p>
          <a:p>
            <a:pPr fontAlgn="t"/>
            <a:r>
              <a:rPr lang="en-US" sz="2700" b="1" dirty="0" err="1">
                <a:latin typeface="Times New Roman" panose="02020603050405020304" pitchFamily="18" charset="0"/>
                <a:cs typeface="Times New Roman" panose="02020603050405020304" pitchFamily="18" charset="0"/>
              </a:rPr>
              <a:t>Đặc</a:t>
            </a:r>
            <a:r>
              <a:rPr lang="en-US" sz="2700"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điểm</a:t>
            </a:r>
            <a:r>
              <a:rPr lang="en-US" sz="2700"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phân</a:t>
            </a:r>
            <a:r>
              <a:rPr lang="en-US" sz="2700"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bố</a:t>
            </a:r>
            <a:r>
              <a:rPr lang="en-US" sz="2700"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của</a:t>
            </a:r>
            <a:r>
              <a:rPr lang="en-US" sz="2700"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nấm</a:t>
            </a:r>
            <a:r>
              <a:rPr lang="en-US" sz="2700"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rễ</a:t>
            </a:r>
            <a:r>
              <a:rPr lang="en-US" sz="2700" dirty="0">
                <a:latin typeface="Times New Roman" panose="02020603050405020304" pitchFamily="18" charset="0"/>
                <a:cs typeface="Times New Roman" panose="02020603050405020304" pitchFamily="18" charset="0"/>
              </a:rPr>
              <a:t> </a:t>
            </a:r>
            <a:r>
              <a:rPr lang="en-US" sz="2700" b="1" dirty="0">
                <a:latin typeface="Times New Roman" panose="02020603050405020304" pitchFamily="18" charset="0"/>
                <a:cs typeface="Times New Roman" panose="02020603050405020304" pitchFamily="18" charset="0"/>
              </a:rPr>
              <a:t>ở</a:t>
            </a:r>
            <a:r>
              <a:rPr lang="en-US" sz="2700"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một</a:t>
            </a:r>
            <a:r>
              <a:rPr lang="en-US" sz="2700"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số</a:t>
            </a:r>
            <a:r>
              <a:rPr lang="en-US" sz="2700"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tỉnh</a:t>
            </a:r>
            <a:r>
              <a:rPr lang="en-US" sz="2700"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Đồng</a:t>
            </a:r>
            <a:r>
              <a:rPr lang="en-US" sz="2700"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bằng</a:t>
            </a:r>
            <a:r>
              <a:rPr lang="en-US" sz="2700"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sông</a:t>
            </a:r>
            <a:r>
              <a:rPr lang="en-US" sz="2700"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Cửu</a:t>
            </a:r>
            <a:r>
              <a:rPr lang="en-US" sz="2700" dirty="0">
                <a:latin typeface="Times New Roman" panose="02020603050405020304" pitchFamily="18" charset="0"/>
                <a:cs typeface="Times New Roman" panose="02020603050405020304" pitchFamily="18" charset="0"/>
              </a:rPr>
              <a:t> </a:t>
            </a:r>
            <a:r>
              <a:rPr lang="en-US" sz="2700" b="1" dirty="0">
                <a:latin typeface="Times New Roman" panose="02020603050405020304" pitchFamily="18" charset="0"/>
                <a:cs typeface="Times New Roman" panose="02020603050405020304" pitchFamily="18" charset="0"/>
              </a:rPr>
              <a:t>Long</a:t>
            </a:r>
            <a:endParaRPr lang="en-US" sz="2700" dirty="0">
              <a:latin typeface="Times New Roman" panose="02020603050405020304" pitchFamily="18" charset="0"/>
              <a:cs typeface="Times New Roman" panose="02020603050405020304" pitchFamily="18" charset="0"/>
            </a:endParaRPr>
          </a:p>
          <a:p>
            <a:endParaRPr lang="en-US" dirty="0"/>
          </a:p>
        </p:txBody>
      </p:sp>
      <p:sp>
        <p:nvSpPr>
          <p:cNvPr id="8" name="Rounded Rectangle 5">
            <a:extLst>
              <a:ext uri="{FF2B5EF4-FFF2-40B4-BE49-F238E27FC236}">
                <a16:creationId xmlns:a16="http://schemas.microsoft.com/office/drawing/2014/main" id="{6418CC34-5F55-469F-A20C-F9D5A0D54811}"/>
              </a:ext>
            </a:extLst>
          </p:cNvPr>
          <p:cNvSpPr/>
          <p:nvPr/>
        </p:nvSpPr>
        <p:spPr>
          <a:xfrm>
            <a:off x="272955" y="109182"/>
            <a:ext cx="11450471" cy="68238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dirty="0">
                <a:ln w="0">
                  <a:solidFill>
                    <a:schemeClr val="tx1"/>
                  </a:solidFill>
                </a:ln>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Vesicular Mycorrhizae</a:t>
            </a:r>
          </a:p>
        </p:txBody>
      </p:sp>
    </p:spTree>
    <p:extLst>
      <p:ext uri="{BB962C8B-B14F-4D97-AF65-F5344CB8AC3E}">
        <p14:creationId xmlns:p14="http://schemas.microsoft.com/office/powerpoint/2010/main" val="13773807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F9D318C-D28B-4FA6-9A5F-B031B71E5241}"/>
              </a:ext>
            </a:extLst>
          </p:cNvPr>
          <p:cNvSpPr txBox="1"/>
          <p:nvPr/>
        </p:nvSpPr>
        <p:spPr>
          <a:xfrm>
            <a:off x="970670" y="2096086"/>
            <a:ext cx="9129933" cy="3816429"/>
          </a:xfrm>
          <a:prstGeom prst="rect">
            <a:avLst/>
          </a:prstGeom>
          <a:noFill/>
        </p:spPr>
        <p:txBody>
          <a:bodyPr wrap="square" rtlCol="0">
            <a:spAutoFit/>
          </a:bodyPr>
          <a:lstStyle/>
          <a:p>
            <a:pPr fontAlgn="t"/>
            <a:r>
              <a:rPr lang="en-US" sz="2800" dirty="0">
                <a:latin typeface="Times New Roman" panose="02020603050405020304" pitchFamily="18" charset="0"/>
                <a:cs typeface="Times New Roman" panose="02020603050405020304" pitchFamily="18" charset="0"/>
              </a:rPr>
              <a:t>Theo </a:t>
            </a:r>
            <a:r>
              <a:rPr lang="en-US" sz="2800" dirty="0" err="1">
                <a:latin typeface="Times New Roman" panose="02020603050405020304" pitchFamily="18" charset="0"/>
                <a:cs typeface="Times New Roman" panose="02020603050405020304" pitchFamily="18" charset="0"/>
              </a:rPr>
              <a:t>bảng</a:t>
            </a:r>
            <a:r>
              <a:rPr lang="en-US" sz="2800" dirty="0">
                <a:latin typeface="Times New Roman" panose="02020603050405020304" pitchFamily="18" charset="0"/>
                <a:cs typeface="Times New Roman" panose="02020603050405020304" pitchFamily="18" charset="0"/>
              </a:rPr>
              <a:t> ta </a:t>
            </a:r>
            <a:r>
              <a:rPr lang="en-US" sz="2800" dirty="0" err="1">
                <a:latin typeface="Times New Roman" panose="02020603050405020304" pitchFamily="18" charset="0"/>
                <a:cs typeface="Times New Roman" panose="02020603050405020304" pitchFamily="18" charset="0"/>
              </a:rPr>
              <a:t>thấy</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chi </a:t>
            </a:r>
            <a:r>
              <a:rPr lang="vi-VN" sz="2800" i="1" dirty="0">
                <a:latin typeface="Times New Roman" panose="02020603050405020304" pitchFamily="18" charset="0"/>
                <a:cs typeface="Times New Roman" panose="02020603050405020304" pitchFamily="18" charset="0"/>
              </a:rPr>
              <a:t>Entrophospora</a:t>
            </a:r>
            <a:r>
              <a:rPr lang="vi-VN" sz="2800" dirty="0">
                <a:latin typeface="Times New Roman" panose="02020603050405020304" pitchFamily="18" charset="0"/>
                <a:cs typeface="Times New Roman" panose="02020603050405020304" pitchFamily="18" charset="0"/>
              </a:rPr>
              <a:t> chỉ</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hiện diện trong ba mẫu đất thuộc tỉnh Cần Thơ</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(PĐ2-CT, PĐ3-CT và TL2-CT) và một mẫu đất</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thu tại Sóc Trăng (KS2-ST), </a:t>
            </a:r>
            <a:r>
              <a:rPr lang="vi-VN" sz="2800" i="1" dirty="0">
                <a:latin typeface="Times New Roman" panose="02020603050405020304" pitchFamily="18" charset="0"/>
                <a:cs typeface="Times New Roman" panose="02020603050405020304" pitchFamily="18" charset="0"/>
              </a:rPr>
              <a:t>Entrophospora</a:t>
            </a:r>
            <a:r>
              <a:rPr lang="vi-VN" sz="2800" dirty="0">
                <a:latin typeface="Times New Roman" panose="02020603050405020304" pitchFamily="18" charset="0"/>
                <a:cs typeface="Times New Roman" panose="02020603050405020304" pitchFamily="18" charset="0"/>
              </a:rPr>
              <a:t> không hiện diện phổ biến trong đất</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trồng bắp tại một số tỉnh Đồng bằng sông Cửu Long.</a:t>
            </a:r>
            <a:endParaRPr lang="en-US" sz="2800" dirty="0">
              <a:latin typeface="Times New Roman" panose="02020603050405020304" pitchFamily="18" charset="0"/>
              <a:cs typeface="Times New Roman" panose="02020603050405020304" pitchFamily="18" charset="0"/>
            </a:endParaRPr>
          </a:p>
          <a:p>
            <a:pPr fontAlgn="t"/>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Ngược lại, hai chi </a:t>
            </a:r>
            <a:r>
              <a:rPr lang="vi-VN" sz="2800" i="1" dirty="0">
                <a:latin typeface="Times New Roman" panose="02020603050405020304" pitchFamily="18" charset="0"/>
                <a:cs typeface="Times New Roman" panose="02020603050405020304" pitchFamily="18" charset="0"/>
              </a:rPr>
              <a:t>Glomus</a:t>
            </a:r>
            <a:r>
              <a:rPr lang="vi-VN" sz="2800" dirty="0">
                <a:latin typeface="Times New Roman" panose="02020603050405020304" pitchFamily="18" charset="0"/>
                <a:cs typeface="Times New Roman" panose="02020603050405020304" pitchFamily="18" charset="0"/>
              </a:rPr>
              <a:t> và </a:t>
            </a:r>
            <a:r>
              <a:rPr lang="vi-VN" sz="2800" i="1" dirty="0">
                <a:latin typeface="Times New Roman" panose="02020603050405020304" pitchFamily="18" charset="0"/>
                <a:cs typeface="Times New Roman" panose="02020603050405020304" pitchFamily="18" charset="0"/>
              </a:rPr>
              <a:t>Acaulospora</a:t>
            </a:r>
            <a:r>
              <a:rPr lang="vi-VN" sz="2800" dirty="0">
                <a:latin typeface="Times New Roman" panose="02020603050405020304" pitchFamily="18" charset="0"/>
                <a:cs typeface="Times New Roman" panose="02020603050405020304" pitchFamily="18" charset="0"/>
              </a:rPr>
              <a:t> hiện</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diện ở cả 30 mẫu đất cho thấy chúng phân bố rộng</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rãi và có khả năng cộng sinh với rễ bắp cao</a:t>
            </a:r>
          </a:p>
          <a:p>
            <a:endParaRPr lang="en-US" dirty="0"/>
          </a:p>
        </p:txBody>
      </p:sp>
      <p:sp>
        <p:nvSpPr>
          <p:cNvPr id="4" name="Rounded Rectangle 5">
            <a:extLst>
              <a:ext uri="{FF2B5EF4-FFF2-40B4-BE49-F238E27FC236}">
                <a16:creationId xmlns:a16="http://schemas.microsoft.com/office/drawing/2014/main" id="{D6C00939-77C0-4FEF-B03C-263B7A67AA30}"/>
              </a:ext>
            </a:extLst>
          </p:cNvPr>
          <p:cNvSpPr/>
          <p:nvPr/>
        </p:nvSpPr>
        <p:spPr>
          <a:xfrm>
            <a:off x="272955" y="109182"/>
            <a:ext cx="11450471" cy="68238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dirty="0">
                <a:ln w="0">
                  <a:solidFill>
                    <a:schemeClr val="tx1"/>
                  </a:solidFill>
                </a:ln>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Vesicular Mycorrhizae</a:t>
            </a:r>
          </a:p>
        </p:txBody>
      </p:sp>
    </p:spTree>
    <p:extLst>
      <p:ext uri="{BB962C8B-B14F-4D97-AF65-F5344CB8AC3E}">
        <p14:creationId xmlns:p14="http://schemas.microsoft.com/office/powerpoint/2010/main" val="883636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5F36E04-C06F-4F82-BA18-6EEF250B3054}"/>
              </a:ext>
            </a:extLst>
          </p:cNvPr>
          <p:cNvSpPr txBox="1"/>
          <p:nvPr/>
        </p:nvSpPr>
        <p:spPr>
          <a:xfrm>
            <a:off x="1097280" y="1519311"/>
            <a:ext cx="8004517" cy="923330"/>
          </a:xfrm>
          <a:prstGeom prst="rect">
            <a:avLst/>
          </a:prstGeom>
          <a:noFill/>
        </p:spPr>
        <p:txBody>
          <a:bodyPr wrap="square" rtlCol="0">
            <a:spAutoFit/>
          </a:bodyPr>
          <a:lstStyle/>
          <a:p>
            <a:pPr fontAlgn="t"/>
            <a:r>
              <a:rPr lang="vi-VN" b="1" dirty="0"/>
              <a:t>Ảnh</a:t>
            </a:r>
            <a:r>
              <a:rPr lang="vi-VN" dirty="0"/>
              <a:t> </a:t>
            </a:r>
            <a:r>
              <a:rPr lang="vi-VN" b="1" dirty="0"/>
              <a:t>hưởng</a:t>
            </a:r>
            <a:r>
              <a:rPr lang="vi-VN" dirty="0"/>
              <a:t> </a:t>
            </a:r>
            <a:r>
              <a:rPr lang="vi-VN" b="1" dirty="0"/>
              <a:t>của</a:t>
            </a:r>
            <a:r>
              <a:rPr lang="vi-VN" dirty="0"/>
              <a:t> </a:t>
            </a:r>
            <a:r>
              <a:rPr lang="vi-VN" b="1" dirty="0"/>
              <a:t>pH</a:t>
            </a:r>
            <a:r>
              <a:rPr lang="vi-VN" dirty="0"/>
              <a:t> </a:t>
            </a:r>
            <a:r>
              <a:rPr lang="vi-VN" b="1" dirty="0"/>
              <a:t>đến</a:t>
            </a:r>
            <a:r>
              <a:rPr lang="vi-VN" dirty="0"/>
              <a:t> </a:t>
            </a:r>
            <a:r>
              <a:rPr lang="vi-VN" b="1" dirty="0"/>
              <a:t>khả</a:t>
            </a:r>
            <a:r>
              <a:rPr lang="vi-VN" dirty="0"/>
              <a:t> </a:t>
            </a:r>
            <a:r>
              <a:rPr lang="vi-VN" b="1" dirty="0"/>
              <a:t>năng</a:t>
            </a:r>
            <a:r>
              <a:rPr lang="vi-VN" dirty="0"/>
              <a:t> </a:t>
            </a:r>
            <a:r>
              <a:rPr lang="vi-VN" b="1" dirty="0"/>
              <a:t>xâm</a:t>
            </a:r>
            <a:r>
              <a:rPr lang="en-US" dirty="0"/>
              <a:t> </a:t>
            </a:r>
            <a:r>
              <a:rPr lang="vi-VN" b="1" dirty="0"/>
              <a:t>nhiễm</a:t>
            </a:r>
            <a:r>
              <a:rPr lang="vi-VN" dirty="0"/>
              <a:t> </a:t>
            </a:r>
            <a:r>
              <a:rPr lang="vi-VN" b="1" dirty="0"/>
              <a:t>và</a:t>
            </a:r>
            <a:r>
              <a:rPr lang="vi-VN" dirty="0"/>
              <a:t> </a:t>
            </a:r>
            <a:r>
              <a:rPr lang="vi-VN" b="1" dirty="0"/>
              <a:t>mật</a:t>
            </a:r>
            <a:r>
              <a:rPr lang="vi-VN" dirty="0"/>
              <a:t> </a:t>
            </a:r>
            <a:r>
              <a:rPr lang="vi-VN" b="1" dirty="0"/>
              <a:t>số</a:t>
            </a:r>
            <a:r>
              <a:rPr lang="vi-VN" dirty="0"/>
              <a:t> </a:t>
            </a:r>
            <a:r>
              <a:rPr lang="vi-VN" b="1" dirty="0"/>
              <a:t>bào</a:t>
            </a:r>
            <a:r>
              <a:rPr lang="vi-VN" dirty="0"/>
              <a:t> </a:t>
            </a:r>
            <a:r>
              <a:rPr lang="vi-VN" b="1" dirty="0"/>
              <a:t>tử</a:t>
            </a:r>
            <a:r>
              <a:rPr lang="vi-VN" dirty="0"/>
              <a:t> </a:t>
            </a:r>
            <a:r>
              <a:rPr lang="vi-VN" b="1" dirty="0"/>
              <a:t>nấm</a:t>
            </a:r>
            <a:r>
              <a:rPr lang="vi-VN" dirty="0"/>
              <a:t> </a:t>
            </a:r>
            <a:r>
              <a:rPr lang="vi-VN" b="1" dirty="0"/>
              <a:t>VAM</a:t>
            </a:r>
            <a:r>
              <a:rPr lang="vi-VN" dirty="0"/>
              <a:t> </a:t>
            </a:r>
            <a:r>
              <a:rPr lang="vi-VN" b="1" dirty="0"/>
              <a:t>trong</a:t>
            </a:r>
            <a:r>
              <a:rPr lang="vi-VN" dirty="0"/>
              <a:t> </a:t>
            </a:r>
            <a:r>
              <a:rPr lang="vi-VN" b="1" dirty="0"/>
              <a:t>đất</a:t>
            </a:r>
            <a:endParaRPr lang="vi-VN" dirty="0"/>
          </a:p>
          <a:p>
            <a:endParaRPr lang="en-US" dirty="0"/>
          </a:p>
        </p:txBody>
      </p:sp>
      <p:sp>
        <p:nvSpPr>
          <p:cNvPr id="4" name="TextBox 3">
            <a:extLst>
              <a:ext uri="{FF2B5EF4-FFF2-40B4-BE49-F238E27FC236}">
                <a16:creationId xmlns:a16="http://schemas.microsoft.com/office/drawing/2014/main" id="{4B54853B-3273-4CE6-8D2A-A46F91AA61B2}"/>
              </a:ext>
            </a:extLst>
          </p:cNvPr>
          <p:cNvSpPr txBox="1"/>
          <p:nvPr/>
        </p:nvSpPr>
        <p:spPr>
          <a:xfrm>
            <a:off x="1097279" y="2442641"/>
            <a:ext cx="8908111" cy="2954655"/>
          </a:xfrm>
          <a:prstGeom prst="rect">
            <a:avLst/>
          </a:prstGeom>
          <a:noFill/>
        </p:spPr>
        <p:txBody>
          <a:bodyPr wrap="square" rtlCol="0">
            <a:spAutoFit/>
          </a:bodyPr>
          <a:lstStyle/>
          <a:p>
            <a:pPr fontAlgn="t"/>
            <a:r>
              <a:rPr lang="en-US" sz="2800" dirty="0" err="1">
                <a:latin typeface="Times New Roman" panose="02020603050405020304" pitchFamily="18" charset="0"/>
                <a:cs typeface="Times New Roman" panose="02020603050405020304" pitchFamily="18" charset="0"/>
              </a:rPr>
              <a:t>Bảng</a:t>
            </a:r>
            <a:r>
              <a:rPr lang="en-US" sz="2800" dirty="0">
                <a:latin typeface="Times New Roman" panose="02020603050405020304" pitchFamily="18" charset="0"/>
                <a:cs typeface="Times New Roman" panose="02020603050405020304" pitchFamily="18" charset="0"/>
              </a:rPr>
              <a:t> 2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thấy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tử</a:t>
            </a:r>
            <a:r>
              <a:rPr lang="en-US" sz="2800" dirty="0">
                <a:latin typeface="Times New Roman" panose="02020603050405020304" pitchFamily="18" charset="0"/>
                <a:cs typeface="Times New Roman" panose="02020603050405020304" pitchFamily="18" charset="0"/>
              </a:rPr>
              <a:t> VAM </a:t>
            </a:r>
            <a:r>
              <a:rPr lang="en-US" sz="2800" dirty="0" err="1">
                <a:latin typeface="Times New Roman" panose="02020603050405020304" pitchFamily="18" charset="0"/>
                <a:cs typeface="Times New Roman" panose="02020603050405020304" pitchFamily="18" charset="0"/>
              </a:rPr>
              <a:t>đều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trồng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bắp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tại</a:t>
            </a:r>
            <a:r>
              <a:rPr lang="en-US" sz="2800" dirty="0">
                <a:latin typeface="Times New Roman" panose="02020603050405020304" pitchFamily="18" charset="0"/>
                <a:cs typeface="Times New Roman" panose="02020603050405020304" pitchFamily="18" charset="0"/>
              </a:rPr>
              <a:t> 5 </a:t>
            </a:r>
            <a:r>
              <a:rPr lang="en-US" sz="2800" dirty="0" err="1">
                <a:latin typeface="Times New Roman" panose="02020603050405020304" pitchFamily="18" charset="0"/>
                <a:cs typeface="Times New Roman" panose="02020603050405020304" pitchFamily="18" charset="0"/>
              </a:rPr>
              <a:t>tỉnh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thập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mẫu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100 gam </a:t>
            </a:r>
            <a:r>
              <a:rPr lang="en-US" sz="2800" dirty="0" err="1">
                <a:latin typeface="Times New Roman" panose="02020603050405020304" pitchFamily="18" charset="0"/>
                <a:cs typeface="Times New Roman" panose="02020603050405020304" pitchFamily="18" charset="0"/>
              </a:rPr>
              <a:t>đất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từ</a:t>
            </a:r>
            <a:r>
              <a:rPr lang="en-US" sz="2800" dirty="0">
                <a:latin typeface="Times New Roman" panose="02020603050405020304" pitchFamily="18" charset="0"/>
                <a:cs typeface="Times New Roman" panose="02020603050405020304" pitchFamily="18" charset="0"/>
              </a:rPr>
              <a:t> 14,7 - 110 </a:t>
            </a:r>
            <a:r>
              <a:rPr lang="en-US" sz="2800" dirty="0" err="1">
                <a:latin typeface="Times New Roman" panose="02020603050405020304" pitchFamily="18" charset="0"/>
                <a:cs typeface="Times New Roman" panose="02020603050405020304" pitchFamily="18" charset="0"/>
              </a:rPr>
              <a:t>bào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mẫu</a:t>
            </a:r>
            <a:r>
              <a:rPr lang="en-US" sz="2800" dirty="0">
                <a:latin typeface="Times New Roman" panose="02020603050405020304" pitchFamily="18" charset="0"/>
                <a:cs typeface="Times New Roman" panose="02020603050405020304" pitchFamily="18" charset="0"/>
              </a:rPr>
              <a:t> CT-HG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nhất</a:t>
            </a:r>
            <a:r>
              <a:rPr lang="en-US" sz="2800" dirty="0">
                <a:latin typeface="Times New Roman" panose="02020603050405020304" pitchFamily="18" charset="0"/>
                <a:cs typeface="Times New Roman" panose="02020603050405020304" pitchFamily="18" charset="0"/>
              </a:rPr>
              <a:t> (110 </a:t>
            </a:r>
            <a:r>
              <a:rPr lang="en-US" sz="2800" dirty="0" err="1">
                <a:latin typeface="Times New Roman" panose="02020603050405020304" pitchFamily="18" charset="0"/>
                <a:cs typeface="Times New Roman" panose="02020603050405020304" pitchFamily="18" charset="0"/>
              </a:rPr>
              <a:t>bào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tử</a:t>
            </a:r>
            <a:r>
              <a:rPr lang="en-US" sz="2800" dirty="0">
                <a:latin typeface="Times New Roman" panose="02020603050405020304" pitchFamily="18" charset="0"/>
                <a:cs typeface="Times New Roman" panose="02020603050405020304" pitchFamily="18" charset="0"/>
              </a:rPr>
              <a:t>/100 g </a:t>
            </a:r>
            <a:r>
              <a:rPr lang="en-US" sz="2800" dirty="0" err="1">
                <a:latin typeface="Times New Roman" panose="02020603050405020304" pitchFamily="18" charset="0"/>
                <a:cs typeface="Times New Roman" panose="02020603050405020304" pitchFamily="18" charset="0"/>
              </a:rPr>
              <a:t>đất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đến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mẫu</a:t>
            </a:r>
            <a:r>
              <a:rPr lang="en-US" sz="2800" dirty="0">
                <a:latin typeface="Times New Roman" panose="02020603050405020304" pitchFamily="18" charset="0"/>
                <a:cs typeface="Times New Roman" panose="02020603050405020304" pitchFamily="18" charset="0"/>
              </a:rPr>
              <a:t> PĐ3-CT (109,0 </a:t>
            </a:r>
            <a:r>
              <a:rPr lang="en-US" sz="2800" dirty="0" err="1">
                <a:latin typeface="Times New Roman" panose="02020603050405020304" pitchFamily="18" charset="0"/>
                <a:cs typeface="Times New Roman" panose="02020603050405020304" pitchFamily="18" charset="0"/>
              </a:rPr>
              <a:t>bào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tử</a:t>
            </a:r>
            <a:r>
              <a:rPr lang="en-US" sz="2800" dirty="0">
                <a:latin typeface="Times New Roman" panose="02020603050405020304" pitchFamily="18" charset="0"/>
                <a:cs typeface="Times New Roman" panose="02020603050405020304" pitchFamily="18" charset="0"/>
              </a:rPr>
              <a:t>/100 g </a:t>
            </a:r>
            <a:r>
              <a:rPr lang="en-US" sz="2800" dirty="0" err="1">
                <a:latin typeface="Times New Roman" panose="02020603050405020304" pitchFamily="18" charset="0"/>
                <a:cs typeface="Times New Roman" panose="02020603050405020304" pitchFamily="18" charset="0"/>
              </a:rPr>
              <a:t>đất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mẫu</a:t>
            </a:r>
            <a:r>
              <a:rPr lang="en-US" sz="2800" dirty="0">
                <a:latin typeface="Times New Roman" panose="02020603050405020304" pitchFamily="18" charset="0"/>
                <a:cs typeface="Times New Roman" panose="02020603050405020304" pitchFamily="18" charset="0"/>
              </a:rPr>
              <a:t> PĐ1-CT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nhất</a:t>
            </a:r>
            <a:r>
              <a:rPr lang="en-US" sz="2800" dirty="0">
                <a:latin typeface="Times New Roman" panose="02020603050405020304" pitchFamily="18" charset="0"/>
                <a:cs typeface="Times New Roman" panose="02020603050405020304" pitchFamily="18" charset="0"/>
              </a:rPr>
              <a:t> (14,7 </a:t>
            </a:r>
            <a:r>
              <a:rPr lang="en-US" sz="2800" dirty="0" err="1">
                <a:latin typeface="Times New Roman" panose="02020603050405020304" pitchFamily="18" charset="0"/>
                <a:cs typeface="Times New Roman" panose="02020603050405020304" pitchFamily="18" charset="0"/>
              </a:rPr>
              <a:t>bào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tử</a:t>
            </a:r>
            <a:r>
              <a:rPr lang="en-US" sz="2800" dirty="0">
                <a:latin typeface="Times New Roman" panose="02020603050405020304" pitchFamily="18" charset="0"/>
                <a:cs typeface="Times New Roman" panose="02020603050405020304" pitchFamily="18" charset="0"/>
              </a:rPr>
              <a:t>/100 g </a:t>
            </a:r>
            <a:r>
              <a:rPr lang="en-US" sz="2800" dirty="0" err="1">
                <a:latin typeface="Times New Roman" panose="02020603050405020304" pitchFamily="18" charset="0"/>
                <a:cs typeface="Times New Roman" panose="02020603050405020304" pitchFamily="18" charset="0"/>
              </a:rPr>
              <a:t>đất</a:t>
            </a:r>
            <a:r>
              <a:rPr lang="en-US" sz="2800" dirty="0">
                <a:latin typeface="Times New Roman" panose="02020603050405020304" pitchFamily="18" charset="0"/>
                <a:cs typeface="Times New Roman" panose="02020603050405020304" pitchFamily="18" charset="0"/>
              </a:rPr>
              <a:t>)</a:t>
            </a:r>
          </a:p>
          <a:p>
            <a:endParaRPr lang="en-US" dirty="0"/>
          </a:p>
        </p:txBody>
      </p:sp>
      <p:sp>
        <p:nvSpPr>
          <p:cNvPr id="7" name="Rounded Rectangle 5">
            <a:extLst>
              <a:ext uri="{FF2B5EF4-FFF2-40B4-BE49-F238E27FC236}">
                <a16:creationId xmlns:a16="http://schemas.microsoft.com/office/drawing/2014/main" id="{A7D733EE-1285-4CFD-87C9-050004181374}"/>
              </a:ext>
            </a:extLst>
          </p:cNvPr>
          <p:cNvSpPr/>
          <p:nvPr/>
        </p:nvSpPr>
        <p:spPr>
          <a:xfrm>
            <a:off x="272955" y="109182"/>
            <a:ext cx="11450471" cy="68238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dirty="0">
                <a:ln w="0">
                  <a:solidFill>
                    <a:schemeClr val="tx1"/>
                  </a:solidFill>
                </a:ln>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Vesicular Mycorrhizae</a:t>
            </a:r>
          </a:p>
        </p:txBody>
      </p:sp>
    </p:spTree>
    <p:extLst>
      <p:ext uri="{BB962C8B-B14F-4D97-AF65-F5344CB8AC3E}">
        <p14:creationId xmlns:p14="http://schemas.microsoft.com/office/powerpoint/2010/main" val="2906268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B64B8E-B2AB-4503-BA74-64244345E93F}"/>
              </a:ext>
            </a:extLst>
          </p:cNvPr>
          <p:cNvPicPr>
            <a:picLocks noChangeAspect="1"/>
          </p:cNvPicPr>
          <p:nvPr/>
        </p:nvPicPr>
        <p:blipFill>
          <a:blip r:embed="rId2"/>
          <a:stretch>
            <a:fillRect/>
          </a:stretch>
        </p:blipFill>
        <p:spPr>
          <a:xfrm>
            <a:off x="3024553" y="1019337"/>
            <a:ext cx="5973673" cy="5395947"/>
          </a:xfrm>
          <a:prstGeom prst="rect">
            <a:avLst/>
          </a:prstGeom>
        </p:spPr>
      </p:pic>
      <p:sp>
        <p:nvSpPr>
          <p:cNvPr id="6" name="Rounded Rectangle 5">
            <a:extLst>
              <a:ext uri="{FF2B5EF4-FFF2-40B4-BE49-F238E27FC236}">
                <a16:creationId xmlns:a16="http://schemas.microsoft.com/office/drawing/2014/main" id="{3CF7D4D0-8212-469D-A720-89B5DF516884}"/>
              </a:ext>
            </a:extLst>
          </p:cNvPr>
          <p:cNvSpPr/>
          <p:nvPr/>
        </p:nvSpPr>
        <p:spPr>
          <a:xfrm>
            <a:off x="272955" y="109182"/>
            <a:ext cx="11450471" cy="68238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000" dirty="0">
                <a:ln w="0">
                  <a:solidFill>
                    <a:schemeClr val="tx1"/>
                  </a:solidFill>
                </a:ln>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Vesicular Mycorrhizae</a:t>
            </a:r>
          </a:p>
        </p:txBody>
      </p:sp>
    </p:spTree>
    <p:extLst>
      <p:ext uri="{BB962C8B-B14F-4D97-AF65-F5344CB8AC3E}">
        <p14:creationId xmlns:p14="http://schemas.microsoft.com/office/powerpoint/2010/main" val="11445010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A1DCF42-3187-40E7-BFD5-4200D8370254}"/>
              </a:ext>
            </a:extLst>
          </p:cNvPr>
          <p:cNvSpPr/>
          <p:nvPr/>
        </p:nvSpPr>
        <p:spPr>
          <a:xfrm>
            <a:off x="232013" y="1012004"/>
            <a:ext cx="2715904" cy="479540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600" b="1" cap="none" spc="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ea typeface="+mj-ea"/>
                <a:cs typeface="Times New Roman" panose="02020603050405020304" pitchFamily="18" charset="0"/>
              </a:rPr>
              <a:t>L</a:t>
            </a:r>
            <a:r>
              <a:rPr lang="en-US" sz="4600" b="1">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ea typeface="+mj-ea"/>
                <a:cs typeface="Times New Roman" panose="02020603050405020304" pitchFamily="18" charset="0"/>
              </a:rPr>
              <a:t>ỢI ÍCH</a:t>
            </a:r>
            <a:endParaRPr lang="en-US" sz="4600" b="1" cap="none" spc="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40734930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5429" y="464457"/>
            <a:ext cx="10918371" cy="1226231"/>
          </a:xfrm>
        </p:spPr>
        <p:txBody>
          <a:bodyPr>
            <a:normAutofit/>
          </a:bodyPr>
          <a:lstStyle/>
          <a:p>
            <a:r>
              <a:rPr lang="en-US" sz="5400" b="1">
                <a:latin typeface="Times New Roman" panose="02020603050405020304" pitchFamily="18" charset="0"/>
                <a:cs typeface="Times New Roman" panose="02020603050405020304" pitchFamily="18" charset="0"/>
              </a:rPr>
              <a:t>Kết luận</a:t>
            </a:r>
          </a:p>
        </p:txBody>
      </p:sp>
      <p:sp>
        <p:nvSpPr>
          <p:cNvPr id="3" name="Content Placeholder 2"/>
          <p:cNvSpPr>
            <a:spLocks noGrp="1"/>
          </p:cNvSpPr>
          <p:nvPr>
            <p:ph idx="1"/>
          </p:nvPr>
        </p:nvSpPr>
        <p:spPr>
          <a:xfrm>
            <a:off x="290286" y="1814286"/>
            <a:ext cx="11379200" cy="4362677"/>
          </a:xfrm>
        </p:spPr>
        <p:txBody>
          <a:bodyPr/>
          <a:lstStyle/>
          <a:p>
            <a:pPr marL="0" indent="0" algn="just">
              <a:buNone/>
            </a:pPr>
            <a:r>
              <a:rPr lang="en-US"/>
              <a:t>-</a:t>
            </a:r>
            <a:r>
              <a:rPr lang="vi-VN">
                <a:latin typeface="+mj-lt"/>
              </a:rPr>
              <a:t>Nấm endomycorrhizal là một nhóm sinh vật vô cùng đa dạng, có khả năng thích nghi cao với môi trường của chúng. </a:t>
            </a:r>
            <a:endParaRPr lang="en-US">
              <a:latin typeface="+mj-lt"/>
            </a:endParaRPr>
          </a:p>
          <a:p>
            <a:pPr marL="0" indent="0" algn="just">
              <a:buNone/>
            </a:pPr>
            <a:r>
              <a:rPr lang="en-US">
                <a:latin typeface="+mj-lt"/>
              </a:rPr>
              <a:t>-</a:t>
            </a:r>
            <a:r>
              <a:rPr lang="vi-VN">
                <a:latin typeface="+mj-lt"/>
              </a:rPr>
              <a:t>Endomycorrhizae có một số chức năng, một trong những chức năng chính là thu nhận chất dinh dưỡng. Endomycorrhizae tạo điều kiện cho việc trao đổi chất dinh dưỡng giữa cây chủ và đất. </a:t>
            </a:r>
            <a:endParaRPr lang="en-US">
              <a:latin typeface="+mj-lt"/>
            </a:endParaRPr>
          </a:p>
          <a:p>
            <a:pPr marL="0" indent="0" algn="just">
              <a:buNone/>
            </a:pPr>
            <a:r>
              <a:rPr lang="en-US">
                <a:latin typeface="+mj-lt"/>
              </a:rPr>
              <a:t>-</a:t>
            </a:r>
            <a:r>
              <a:rPr lang="vi-VN">
                <a:latin typeface="+mj-lt"/>
              </a:rPr>
              <a:t>Mycorrhizae hỗ trợ trong việc hấp thu nước, ph</a:t>
            </a:r>
            <a:r>
              <a:rPr lang="en-US">
                <a:latin typeface="+mj-lt"/>
              </a:rPr>
              <a:t>os</a:t>
            </a:r>
            <a:r>
              <a:rPr lang="vi-VN">
                <a:latin typeface="+mj-lt"/>
              </a:rPr>
              <a:t>pho vô cơ, nitơ khoáng hoặc nitơ hữu cơ và axit amin. </a:t>
            </a:r>
            <a:endParaRPr lang="en-US">
              <a:latin typeface="+mj-lt"/>
            </a:endParaRPr>
          </a:p>
          <a:p>
            <a:pPr marL="0" indent="0" algn="just">
              <a:buNone/>
            </a:pPr>
            <a:r>
              <a:rPr lang="en-US">
                <a:latin typeface="+mj-lt"/>
              </a:rPr>
              <a:t>-M</a:t>
            </a:r>
            <a:r>
              <a:rPr lang="vi-VN">
                <a:latin typeface="+mj-lt"/>
              </a:rPr>
              <a:t>ycorrhizae cung cấp chất dinh dưỡng </a:t>
            </a:r>
            <a:r>
              <a:rPr lang="en-US">
                <a:latin typeface="Times New Roman" panose="02020603050405020304" pitchFamily="18" charset="0"/>
                <a:cs typeface="Times New Roman" panose="02020603050405020304" pitchFamily="18" charset="0"/>
              </a:rPr>
              <a:t>cho cây</a:t>
            </a:r>
            <a:r>
              <a:rPr lang="vi-VN">
                <a:latin typeface="+mj-lt"/>
              </a:rPr>
              <a:t>, cây cung cấp cho mycorrhizae carbon. Mối quan hệ này có lợi cho cả hai sinh vật. </a:t>
            </a:r>
            <a:endParaRPr lang="en-US">
              <a:latin typeface="+mj-lt"/>
            </a:endParaRPr>
          </a:p>
        </p:txBody>
      </p:sp>
    </p:spTree>
    <p:extLst>
      <p:ext uri="{BB962C8B-B14F-4D97-AF65-F5344CB8AC3E}">
        <p14:creationId xmlns:p14="http://schemas.microsoft.com/office/powerpoint/2010/main" val="1078759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CFA7E-2DF5-42B9-81E0-CCE84C27FD2B}"/>
              </a:ext>
            </a:extLst>
          </p:cNvPr>
          <p:cNvSpPr>
            <a:spLocks noGrp="1"/>
          </p:cNvSpPr>
          <p:nvPr>
            <p:ph type="title"/>
          </p:nvPr>
        </p:nvSpPr>
        <p:spPr>
          <a:xfrm>
            <a:off x="667657" y="365125"/>
            <a:ext cx="10686143" cy="1325563"/>
          </a:xfrm>
        </p:spPr>
        <p:txBody>
          <a:bodyPr>
            <a:normAutofit/>
          </a:bodyPr>
          <a:lstStyle/>
          <a:p>
            <a:r>
              <a:rPr lang="en-US" sz="5400" b="1" dirty="0" err="1">
                <a:latin typeface="Times New Roman" panose="02020603050405020304" pitchFamily="18" charset="0"/>
                <a:cs typeface="Times New Roman" panose="02020603050405020304" pitchFamily="18" charset="0"/>
              </a:rPr>
              <a:t>Tài</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liệu</a:t>
            </a:r>
            <a:r>
              <a:rPr lang="en-US" sz="5400" b="1" dirty="0">
                <a:latin typeface="Times New Roman" panose="02020603050405020304" pitchFamily="18" charset="0"/>
                <a:cs typeface="Times New Roman" panose="02020603050405020304" pitchFamily="18" charset="0"/>
              </a:rPr>
              <a:t> </a:t>
            </a:r>
            <a:r>
              <a:rPr lang="en-US" sz="5400" b="1" err="1">
                <a:latin typeface="Times New Roman" panose="02020603050405020304" pitchFamily="18" charset="0"/>
                <a:cs typeface="Times New Roman" panose="02020603050405020304" pitchFamily="18" charset="0"/>
              </a:rPr>
              <a:t>tham</a:t>
            </a:r>
            <a:r>
              <a:rPr lang="en-US" sz="5400" b="1">
                <a:latin typeface="Times New Roman" panose="02020603050405020304" pitchFamily="18" charset="0"/>
                <a:cs typeface="Times New Roman" panose="02020603050405020304" pitchFamily="18" charset="0"/>
              </a:rPr>
              <a:t> khảo</a:t>
            </a:r>
            <a:endParaRPr lang="en-US" sz="54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A95F34E5-B349-490C-9AB7-480052AA9E85}"/>
              </a:ext>
            </a:extLst>
          </p:cNvPr>
          <p:cNvSpPr txBox="1"/>
          <p:nvPr/>
        </p:nvSpPr>
        <p:spPr>
          <a:xfrm>
            <a:off x="667656" y="1509485"/>
            <a:ext cx="11205029" cy="5262979"/>
          </a:xfrm>
          <a:prstGeom prst="rect">
            <a:avLst/>
          </a:prstGeom>
          <a:noFill/>
        </p:spPr>
        <p:txBody>
          <a:bodyPr wrap="square" rtlCol="0">
            <a:spAutoFit/>
          </a:bodyPr>
          <a:lstStyle/>
          <a:p>
            <a:pPr marL="342900" indent="-342900">
              <a:buAutoNum type="arabicPeriod"/>
            </a:pPr>
            <a:r>
              <a:rPr lang="en-US" sz="2400" u="sng" dirty="0">
                <a:latin typeface="Times New Roman" panose="02020603050405020304" pitchFamily="18" charset="0"/>
                <a:cs typeface="Times New Roman" panose="02020603050405020304" pitchFamily="18" charset="0"/>
                <a:hlinkClick r:id="rId2"/>
              </a:rPr>
              <a:t>http://www.davidmoore.org.uk/assets/mostly_mycology/diane_howarth/ericoid.htm</a:t>
            </a:r>
            <a:endParaRPr lang="en-US" sz="2400" u="sng" dirty="0">
              <a:latin typeface="Times New Roman" panose="02020603050405020304" pitchFamily="18" charset="0"/>
              <a:cs typeface="Times New Roman" panose="02020603050405020304" pitchFamily="18" charset="0"/>
            </a:endParaRPr>
          </a:p>
          <a:p>
            <a:pPr marL="342900" indent="-342900">
              <a:buFontTx/>
              <a:buAutoNum type="arabicPeriod"/>
            </a:pPr>
            <a:r>
              <a:rPr lang="en-US" sz="2400" dirty="0">
                <a:latin typeface="Times New Roman" panose="02020603050405020304" pitchFamily="18" charset="0"/>
                <a:cs typeface="Times New Roman" panose="02020603050405020304" pitchFamily="18" charset="0"/>
                <a:hlinkClick r:id="rId3"/>
              </a:rPr>
              <a:t>https://en.wikipedia.org/wiki/Ericoid_mycorrhiza</a:t>
            </a:r>
            <a:endParaRPr lang="en-US" sz="2400" dirty="0">
              <a:latin typeface="Times New Roman" panose="02020603050405020304" pitchFamily="18" charset="0"/>
              <a:cs typeface="Times New Roman" panose="02020603050405020304" pitchFamily="18" charset="0"/>
            </a:endParaRPr>
          </a:p>
          <a:p>
            <a:pPr marL="342900" indent="-342900">
              <a:buFontTx/>
              <a:buAutoNum type="arabicPeriod"/>
            </a:pPr>
            <a:r>
              <a:rPr lang="en-US" sz="2400" u="sng" dirty="0">
                <a:latin typeface="Times New Roman" panose="02020603050405020304" pitchFamily="18" charset="0"/>
                <a:cs typeface="Times New Roman" panose="02020603050405020304" pitchFamily="18" charset="0"/>
                <a:hlinkClick r:id="rId4"/>
              </a:rPr>
              <a:t>https://mycorrhizae.com/about/</a:t>
            </a:r>
            <a:endParaRPr lang="en-US" sz="2400" u="sng" dirty="0">
              <a:latin typeface="Times New Roman" panose="02020603050405020304" pitchFamily="18" charset="0"/>
              <a:cs typeface="Times New Roman" panose="02020603050405020304" pitchFamily="18" charset="0"/>
            </a:endParaRPr>
          </a:p>
          <a:p>
            <a:pPr marL="342900" indent="-342900">
              <a:buFontTx/>
              <a:buAutoNum type="arabicPeriod"/>
            </a:pPr>
            <a:r>
              <a:rPr lang="en-US" sz="2400" dirty="0">
                <a:latin typeface="Times New Roman" panose="02020603050405020304" pitchFamily="18" charset="0"/>
                <a:cs typeface="Times New Roman" panose="02020603050405020304" pitchFamily="18" charset="0"/>
                <a:hlinkClick r:id="rId5"/>
              </a:rPr>
              <a:t>https://microbewiki.kenyon.edu/index.php/Endomycorrhizal_fungi?fbclid=IwAR1PqpK88XAWltbZa6aocXeWNpIYMHgMnQDpMqFCkUxCeQv7y24m5WXPSuo</a:t>
            </a:r>
            <a:endParaRPr lang="en-US" sz="2400" dirty="0">
              <a:latin typeface="Times New Roman" panose="02020603050405020304" pitchFamily="18" charset="0"/>
              <a:cs typeface="Times New Roman" panose="02020603050405020304" pitchFamily="18" charset="0"/>
            </a:endParaRPr>
          </a:p>
          <a:p>
            <a:pPr marL="342900" indent="-342900">
              <a:buFontTx/>
              <a:buAutoNum type="arabicPeriod"/>
            </a:pPr>
            <a:r>
              <a:rPr lang="en-US" sz="2400" dirty="0">
                <a:latin typeface="Times New Roman" panose="02020603050405020304" pitchFamily="18" charset="0"/>
                <a:cs typeface="Times New Roman" panose="02020603050405020304" pitchFamily="18" charset="0"/>
                <a:hlinkClick r:id="rId6"/>
              </a:rPr>
              <a:t>http://www.vast.ac.vn/tin-tuc-su-kien/tin-khoa-hoc/quoc-te/503-nam-re-cong-sinh-kich-thich-su-tang-truong-cua-cay-trong</a:t>
            </a:r>
            <a:endParaRPr lang="en-US" sz="2400" dirty="0">
              <a:latin typeface="Times New Roman" panose="02020603050405020304" pitchFamily="18" charset="0"/>
              <a:cs typeface="Times New Roman" panose="02020603050405020304" pitchFamily="18" charset="0"/>
            </a:endParaRPr>
          </a:p>
          <a:p>
            <a:pPr marL="342900" indent="-342900">
              <a:buFontTx/>
              <a:buAutoNum type="arabicPeriod"/>
            </a:pPr>
            <a:r>
              <a:rPr lang="en-US" sz="2400" dirty="0">
                <a:latin typeface="Times New Roman" panose="02020603050405020304" pitchFamily="18" charset="0"/>
                <a:cs typeface="Times New Roman" panose="02020603050405020304" pitchFamily="18" charset="0"/>
              </a:rPr>
              <a:t>Moore, D., G.D. Robson, and A.P. </a:t>
            </a:r>
            <a:r>
              <a:rPr lang="en-US" sz="2400" dirty="0" err="1">
                <a:latin typeface="Times New Roman" panose="02020603050405020304" pitchFamily="18" charset="0"/>
                <a:cs typeface="Times New Roman" panose="02020603050405020304" pitchFamily="18" charset="0"/>
              </a:rPr>
              <a:t>Trinci</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21st century guidebook to fungi with CD</a:t>
            </a:r>
            <a:r>
              <a:rPr lang="en-US" sz="2400" dirty="0">
                <a:latin typeface="Times New Roman" panose="02020603050405020304" pitchFamily="18" charset="0"/>
                <a:cs typeface="Times New Roman" panose="02020603050405020304" pitchFamily="18" charset="0"/>
              </a:rPr>
              <a:t>. 2011: Cambridge University Press.</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342900" indent="-342900">
              <a:buAutoNum type="arabicPeriod"/>
            </a:pPr>
            <a:endParaRPr lang="en-US" sz="2400" u="sng" dirty="0">
              <a:latin typeface="Times New Roman" panose="02020603050405020304" pitchFamily="18" charset="0"/>
              <a:cs typeface="Times New Roman" panose="02020603050405020304" pitchFamily="18" charset="0"/>
            </a:endParaRPr>
          </a:p>
          <a:p>
            <a:pPr marL="342900" indent="-342900">
              <a:buAutoNum type="arabicPeriod"/>
            </a:pPr>
            <a:endParaRPr lang="en-US" sz="2400" u="sng"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71231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59EFD0792530419854EAB769D188FE" ma:contentTypeVersion="4" ma:contentTypeDescription="Create a new document." ma:contentTypeScope="" ma:versionID="c66a765cb2f4fe91d1260be312a700c3">
  <xsd:schema xmlns:xsd="http://www.w3.org/2001/XMLSchema" xmlns:xs="http://www.w3.org/2001/XMLSchema" xmlns:p="http://schemas.microsoft.com/office/2006/metadata/properties" xmlns:ns3="1c633595-30bc-46b4-8f12-c3c7174b71e2" targetNamespace="http://schemas.microsoft.com/office/2006/metadata/properties" ma:root="true" ma:fieldsID="6c3e8b4cfc614ab57b97f11cab481bc6" ns3:_="">
    <xsd:import namespace="1c633595-30bc-46b4-8f12-c3c7174b71e2"/>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633595-30bc-46b4-8f12-c3c7174b71e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42E4C0C-14C7-4D2B-88A8-4DC6D6F751F8}">
  <ds:schemaRefs>
    <ds:schemaRef ds:uri="1c633595-30bc-46b4-8f12-c3c7174b71e2"/>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A62C9719-7977-4A0C-B3A2-99055EA34463}">
  <ds:schemaRefs>
    <ds:schemaRef ds:uri="http://schemas.microsoft.com/sharepoint/v3/contenttype/forms"/>
  </ds:schemaRefs>
</ds:datastoreItem>
</file>

<file path=customXml/itemProps3.xml><?xml version="1.0" encoding="utf-8"?>
<ds:datastoreItem xmlns:ds="http://schemas.openxmlformats.org/officeDocument/2006/customXml" ds:itemID="{053394CD-3F13-43D0-9627-7298C68220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633595-30bc-46b4-8f12-c3c7174b71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338</TotalTime>
  <Words>1721</Words>
  <Application>Microsoft Office PowerPoint</Application>
  <PresentationFormat>Widescreen</PresentationFormat>
  <Paragraphs>114</Paragraphs>
  <Slides>28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Calibri Light</vt:lpstr>
      <vt:lpstr>Times New Roman</vt:lpstr>
      <vt:lpstr>Wingdings</vt:lpstr>
      <vt:lpstr>Office Theme</vt:lpstr>
      <vt:lpstr>TRƯỜNG ĐẠI HỌC KHOA HỌC TỰ NHIÊN KHOA SINH HỌC – CÔNG NGHỆ SINH HỌC</vt:lpstr>
      <vt:lpstr>PowerPoint Presentation</vt:lpstr>
      <vt:lpstr>Endomycorrhizae là gì?</vt:lpstr>
      <vt:lpstr>Endomycorrhizae là gì? </vt:lpstr>
      <vt:lpstr>PowerPoint Presentation</vt:lpstr>
      <vt:lpstr>PHÂN LOẠI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Kết luận</vt:lpstr>
      <vt:lpstr>Tài liệu tham khảo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Endomycorrhizae là gì?</dc:title>
  <dc:creator>NGUYỄN THANH TRÂN</dc:creator>
  <cp:lastModifiedBy>NGUYỄN THANH TRÂN</cp:lastModifiedBy>
  <cp:revision>31</cp:revision>
  <dcterms:created xsi:type="dcterms:W3CDTF">2019-11-23T14:52:27Z</dcterms:created>
  <dcterms:modified xsi:type="dcterms:W3CDTF">2019-12-25T15:41:08Z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0x010100AB59EFD0792530419854EAB769D188FE</vt:lpwstr>
  </property>
</Properties>
</file>