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696" r:id="rId2"/>
  </p:sldMasterIdLst>
  <p:notesMasterIdLst>
    <p:notesMasterId r:id="rId41"/>
  </p:notesMasterIdLst>
  <p:sldIdLst>
    <p:sldId id="256" r:id="rId3"/>
    <p:sldId id="257" r:id="rId4"/>
    <p:sldId id="298" r:id="rId5"/>
    <p:sldId id="276" r:id="rId6"/>
    <p:sldId id="303" r:id="rId7"/>
    <p:sldId id="304" r:id="rId8"/>
    <p:sldId id="305" r:id="rId9"/>
    <p:sldId id="306" r:id="rId10"/>
    <p:sldId id="307" r:id="rId11"/>
    <p:sldId id="308" r:id="rId12"/>
    <p:sldId id="309" r:id="rId13"/>
    <p:sldId id="310" r:id="rId14"/>
    <p:sldId id="311" r:id="rId15"/>
    <p:sldId id="312" r:id="rId16"/>
    <p:sldId id="313" r:id="rId17"/>
    <p:sldId id="314" r:id="rId18"/>
    <p:sldId id="315" r:id="rId19"/>
    <p:sldId id="316" r:id="rId20"/>
    <p:sldId id="317" r:id="rId21"/>
    <p:sldId id="318" r:id="rId22"/>
    <p:sldId id="319" r:id="rId23"/>
    <p:sldId id="302" r:id="rId24"/>
    <p:sldId id="262" r:id="rId25"/>
    <p:sldId id="266" r:id="rId26"/>
    <p:sldId id="320" r:id="rId27"/>
    <p:sldId id="322" r:id="rId28"/>
    <p:sldId id="300" r:id="rId29"/>
    <p:sldId id="263" r:id="rId30"/>
    <p:sldId id="270" r:id="rId31"/>
    <p:sldId id="301" r:id="rId32"/>
    <p:sldId id="274" r:id="rId33"/>
    <p:sldId id="264" r:id="rId34"/>
    <p:sldId id="275" r:id="rId35"/>
    <p:sldId id="268" r:id="rId36"/>
    <p:sldId id="269" r:id="rId37"/>
    <p:sldId id="271" r:id="rId38"/>
    <p:sldId id="323" r:id="rId39"/>
    <p:sldId id="294"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66"/>
    <a:srgbClr val="E7F0F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206" autoAdjust="0"/>
    <p:restoredTop sz="94249" autoAdjust="0"/>
  </p:normalViewPr>
  <p:slideViewPr>
    <p:cSldViewPr snapToGrid="0">
      <p:cViewPr varScale="1">
        <p:scale>
          <a:sx n="72" d="100"/>
          <a:sy n="72" d="100"/>
        </p:scale>
        <p:origin x="570" y="66"/>
      </p:cViewPr>
      <p:guideLst>
        <p:guide orient="horz" pos="2160"/>
        <p:guide pos="3840"/>
      </p:guideLst>
    </p:cSldViewPr>
  </p:slideViewPr>
  <p:outlineViewPr>
    <p:cViewPr>
      <p:scale>
        <a:sx n="33" d="100"/>
        <a:sy n="33" d="100"/>
      </p:scale>
      <p:origin x="0" y="1668"/>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E2B0AC4-BBF5-4311-BEEE-925060887F0A}" type="doc">
      <dgm:prSet loTypeId="urn:microsoft.com/office/officeart/2005/8/layout/vList2" loCatId="list" qsTypeId="urn:microsoft.com/office/officeart/2005/8/quickstyle/3d1" qsCatId="3D" csTypeId="urn:microsoft.com/office/officeart/2005/8/colors/accent1_2" csCatId="accent1"/>
      <dgm:spPr/>
      <dgm:t>
        <a:bodyPr/>
        <a:lstStyle/>
        <a:p>
          <a:endParaRPr lang="en-US"/>
        </a:p>
      </dgm:t>
    </dgm:pt>
    <dgm:pt modelId="{A3DA5D9C-EEA4-49D1-B4DB-2738ABD300C8}">
      <dgm:prSet custT="1"/>
      <dgm:spPr/>
      <dgm:t>
        <a:bodyPr/>
        <a:lstStyle/>
        <a:p>
          <a:r>
            <a:rPr lang="en-US" sz="2800" b="1" dirty="0">
              <a:latin typeface="Arial" panose="020B0604020202020204" pitchFamily="34" charset="0"/>
              <a:cs typeface="Arial" panose="020B0604020202020204" pitchFamily="34" charset="0"/>
            </a:rPr>
            <a:t>I- </a:t>
          </a:r>
          <a:r>
            <a:rPr lang="en-US" sz="2800" b="1" dirty="0" err="1">
              <a:latin typeface="Arial" panose="020B0604020202020204" pitchFamily="34" charset="0"/>
              <a:cs typeface="Arial" panose="020B0604020202020204" pitchFamily="34" charset="0"/>
            </a:rPr>
            <a:t>Khái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niệm</a:t>
          </a:r>
          <a:r>
            <a:rPr lang="en-US" sz="2800" b="1" dirty="0">
              <a:latin typeface="Arial" panose="020B0604020202020204" pitchFamily="34" charset="0"/>
              <a:cs typeface="Arial" panose="020B0604020202020204" pitchFamily="34" charset="0"/>
            </a:rPr>
            <a:t> vi </a:t>
          </a:r>
          <a:r>
            <a:rPr lang="en-US" sz="2800" b="1" dirty="0" err="1">
              <a:latin typeface="Arial" panose="020B0604020202020204" pitchFamily="34" charset="0"/>
              <a:cs typeface="Arial" panose="020B0604020202020204" pitchFamily="34" charset="0"/>
            </a:rPr>
            <a:t>sinh</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vật</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gây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hại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cho</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cây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trồng</a:t>
          </a:r>
          <a:r>
            <a:rPr lang="en-US" sz="2800" b="1" dirty="0">
              <a:latin typeface="Arial" panose="020B0604020202020204" pitchFamily="34" charset="0"/>
              <a:cs typeface="Arial" panose="020B0604020202020204" pitchFamily="34" charset="0"/>
            </a:rPr>
            <a:t> </a:t>
          </a:r>
          <a:endParaRPr lang="en-US" sz="2800" dirty="0">
            <a:latin typeface="Arial" panose="020B0604020202020204" pitchFamily="34" charset="0"/>
            <a:cs typeface="Arial" panose="020B0604020202020204" pitchFamily="34" charset="0"/>
          </a:endParaRPr>
        </a:p>
      </dgm:t>
    </dgm:pt>
    <dgm:pt modelId="{6E455D21-A0CC-4617-846B-F292771B70A6}" type="parTrans" cxnId="{6BD2A95A-A561-40F7-84B4-3C6ACB677298}">
      <dgm:prSet/>
      <dgm:spPr/>
      <dgm:t>
        <a:bodyPr/>
        <a:lstStyle/>
        <a:p>
          <a:endParaRPr lang="en-US"/>
        </a:p>
      </dgm:t>
    </dgm:pt>
    <dgm:pt modelId="{AD5437D4-F9E1-40CC-A51B-52A69B642281}" type="sibTrans" cxnId="{6BD2A95A-A561-40F7-84B4-3C6ACB677298}">
      <dgm:prSet/>
      <dgm:spPr/>
      <dgm:t>
        <a:bodyPr/>
        <a:lstStyle/>
        <a:p>
          <a:endParaRPr lang="en-US"/>
        </a:p>
      </dgm:t>
    </dgm:pt>
    <dgm:pt modelId="{559353CD-88AB-49F7-AEE8-C60E6D1AE3A8}" type="pres">
      <dgm:prSet presAssocID="{2E2B0AC4-BBF5-4311-BEEE-925060887F0A}" presName="linear" presStyleCnt="0">
        <dgm:presLayoutVars>
          <dgm:animLvl val="lvl"/>
          <dgm:resizeHandles val="exact"/>
        </dgm:presLayoutVars>
      </dgm:prSet>
      <dgm:spPr/>
    </dgm:pt>
    <dgm:pt modelId="{2407A3C3-C023-4D78-BB2A-1B4A611738D9}" type="pres">
      <dgm:prSet presAssocID="{A3DA5D9C-EEA4-49D1-B4DB-2738ABD300C8}" presName="parentText" presStyleLbl="node1" presStyleIdx="0" presStyleCnt="1" custLinFactNeighborX="260" custLinFactNeighborY="24041">
        <dgm:presLayoutVars>
          <dgm:chMax val="0"/>
          <dgm:bulletEnabled val="1"/>
        </dgm:presLayoutVars>
      </dgm:prSet>
      <dgm:spPr/>
    </dgm:pt>
  </dgm:ptLst>
  <dgm:cxnLst>
    <dgm:cxn modelId="{6BD2A95A-A561-40F7-84B4-3C6ACB677298}" srcId="{2E2B0AC4-BBF5-4311-BEEE-925060887F0A}" destId="{A3DA5D9C-EEA4-49D1-B4DB-2738ABD300C8}" srcOrd="0" destOrd="0" parTransId="{6E455D21-A0CC-4617-846B-F292771B70A6}" sibTransId="{AD5437D4-F9E1-40CC-A51B-52A69B642281}"/>
    <dgm:cxn modelId="{E7D3C386-873D-4F10-A5EE-3AFA71587658}" type="presOf" srcId="{2E2B0AC4-BBF5-4311-BEEE-925060887F0A}" destId="{559353CD-88AB-49F7-AEE8-C60E6D1AE3A8}" srcOrd="0" destOrd="0" presId="urn:microsoft.com/office/officeart/2005/8/layout/vList2"/>
    <dgm:cxn modelId="{AEA608A0-872D-4742-A459-1B8856A33CDD}" type="presOf" srcId="{A3DA5D9C-EEA4-49D1-B4DB-2738ABD300C8}" destId="{2407A3C3-C023-4D78-BB2A-1B4A611738D9}" srcOrd="0" destOrd="0" presId="urn:microsoft.com/office/officeart/2005/8/layout/vList2"/>
    <dgm:cxn modelId="{8318008C-1836-4B25-BDE5-2ADA4B66D39E}" type="presParOf" srcId="{559353CD-88AB-49F7-AEE8-C60E6D1AE3A8}" destId="{2407A3C3-C023-4D78-BB2A-1B4A611738D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63B373-E35B-404F-B073-7A6CD7E56730}"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A9EE6EF2-45EE-4D0B-B872-D001C6DF3BC9}">
      <dgm:prSet custT="1"/>
      <dgm:spPr/>
      <dgm:t>
        <a:bodyPr/>
        <a:lstStyle/>
        <a:p>
          <a:r>
            <a:rPr lang="en-US" sz="2800" b="1" dirty="0">
              <a:latin typeface="Arial" panose="020B0604020202020204" pitchFamily="34" charset="0"/>
              <a:cs typeface="Arial" panose="020B0604020202020204" pitchFamily="34" charset="0"/>
            </a:rPr>
            <a:t>II- </a:t>
          </a:r>
          <a:r>
            <a:rPr lang="en-US" sz="2800" b="1" dirty="0" err="1">
              <a:latin typeface="Arial" panose="020B0604020202020204" pitchFamily="34" charset="0"/>
              <a:cs typeface="Arial" panose="020B0604020202020204" pitchFamily="34" charset="0"/>
            </a:rPr>
            <a:t>Các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loại</a:t>
          </a:r>
          <a:r>
            <a:rPr lang="en-US" sz="2800" b="1" dirty="0">
              <a:latin typeface="Arial" panose="020B0604020202020204" pitchFamily="34" charset="0"/>
              <a:cs typeface="Arial" panose="020B0604020202020204" pitchFamily="34" charset="0"/>
            </a:rPr>
            <a:t> vi </a:t>
          </a:r>
          <a:r>
            <a:rPr lang="en-US" sz="2800" b="1" dirty="0" err="1">
              <a:latin typeface="Arial" panose="020B0604020202020204" pitchFamily="34" charset="0"/>
              <a:cs typeface="Arial" panose="020B0604020202020204" pitchFamily="34" charset="0"/>
            </a:rPr>
            <a:t>sinh</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vật</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gây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hại</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và</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biện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pháp</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phòng</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trừ</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bằng</a:t>
          </a:r>
          <a:r>
            <a:rPr lang="en-US" sz="2800" b="1" dirty="0">
              <a:latin typeface="Arial" panose="020B0604020202020204" pitchFamily="34" charset="0"/>
              <a:cs typeface="Arial" panose="020B0604020202020204" pitchFamily="34" charset="0"/>
            </a:rPr>
            <a:t> vi </a:t>
          </a:r>
          <a:r>
            <a:rPr lang="en-US" sz="2800" b="1" dirty="0" err="1">
              <a:latin typeface="Arial" panose="020B0604020202020204" pitchFamily="34" charset="0"/>
              <a:cs typeface="Arial" panose="020B0604020202020204" pitchFamily="34" charset="0"/>
            </a:rPr>
            <a:t>sinh</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vật</a:t>
          </a:r>
          <a:r>
            <a:rPr lang="en-US" sz="2800" b="1" dirty="0">
              <a:latin typeface="Arial" panose="020B0604020202020204" pitchFamily="34" charset="0"/>
              <a:cs typeface="Arial" panose="020B0604020202020204" pitchFamily="34" charset="0"/>
            </a:rPr>
            <a:t> </a:t>
          </a:r>
        </a:p>
      </dgm:t>
    </dgm:pt>
    <dgm:pt modelId="{8B6461BE-1B7B-4C68-AC48-8E77A6055995}" type="parTrans" cxnId="{7DC38DBF-F3D5-494F-AFF0-1C54AFB9867A}">
      <dgm:prSet/>
      <dgm:spPr/>
      <dgm:t>
        <a:bodyPr/>
        <a:lstStyle/>
        <a:p>
          <a:endParaRPr lang="en-US"/>
        </a:p>
      </dgm:t>
    </dgm:pt>
    <dgm:pt modelId="{C07A4A91-CF1E-4297-BB3F-50331D51A3AF}" type="sibTrans" cxnId="{7DC38DBF-F3D5-494F-AFF0-1C54AFB9867A}">
      <dgm:prSet/>
      <dgm:spPr/>
      <dgm:t>
        <a:bodyPr/>
        <a:lstStyle/>
        <a:p>
          <a:endParaRPr lang="en-US"/>
        </a:p>
      </dgm:t>
    </dgm:pt>
    <dgm:pt modelId="{78510F7C-526C-43B1-A4A5-2AF938D2C656}" type="pres">
      <dgm:prSet presAssocID="{B463B373-E35B-404F-B073-7A6CD7E56730}" presName="linear" presStyleCnt="0">
        <dgm:presLayoutVars>
          <dgm:animLvl val="lvl"/>
          <dgm:resizeHandles val="exact"/>
        </dgm:presLayoutVars>
      </dgm:prSet>
      <dgm:spPr/>
    </dgm:pt>
    <dgm:pt modelId="{78ED3963-30B3-4BAC-84C1-6449BDF6E822}" type="pres">
      <dgm:prSet presAssocID="{A9EE6EF2-45EE-4D0B-B872-D001C6DF3BC9}" presName="parentText" presStyleLbl="node1" presStyleIdx="0" presStyleCnt="1" custScaleY="388210" custLinFactNeighborY="68605">
        <dgm:presLayoutVars>
          <dgm:chMax val="0"/>
          <dgm:bulletEnabled val="1"/>
        </dgm:presLayoutVars>
      </dgm:prSet>
      <dgm:spPr/>
    </dgm:pt>
  </dgm:ptLst>
  <dgm:cxnLst>
    <dgm:cxn modelId="{6C1E2B62-8D20-43E3-8DFC-2777C5ECA162}" type="presOf" srcId="{B463B373-E35B-404F-B073-7A6CD7E56730}" destId="{78510F7C-526C-43B1-A4A5-2AF938D2C656}" srcOrd="0" destOrd="0" presId="urn:microsoft.com/office/officeart/2005/8/layout/vList2"/>
    <dgm:cxn modelId="{7DC38DBF-F3D5-494F-AFF0-1C54AFB9867A}" srcId="{B463B373-E35B-404F-B073-7A6CD7E56730}" destId="{A9EE6EF2-45EE-4D0B-B872-D001C6DF3BC9}" srcOrd="0" destOrd="0" parTransId="{8B6461BE-1B7B-4C68-AC48-8E77A6055995}" sibTransId="{C07A4A91-CF1E-4297-BB3F-50331D51A3AF}"/>
    <dgm:cxn modelId="{F2DD2DCD-A80B-4D2C-B897-C743FA913641}" type="presOf" srcId="{A9EE6EF2-45EE-4D0B-B872-D001C6DF3BC9}" destId="{78ED3963-30B3-4BAC-84C1-6449BDF6E822}" srcOrd="0" destOrd="0" presId="urn:microsoft.com/office/officeart/2005/8/layout/vList2"/>
    <dgm:cxn modelId="{939E3DBF-9846-4CA0-8575-2F9635184B0E}" type="presParOf" srcId="{78510F7C-526C-43B1-A4A5-2AF938D2C656}" destId="{78ED3963-30B3-4BAC-84C1-6449BDF6E822}"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93E53F0-56AE-4FFA-8BC6-B2360666001A}" type="doc">
      <dgm:prSet loTypeId="urn:microsoft.com/office/officeart/2005/8/layout/vList2" loCatId="list" qsTypeId="urn:microsoft.com/office/officeart/2005/8/quickstyle/3d1" qsCatId="3D" csTypeId="urn:microsoft.com/office/officeart/2005/8/colors/accent1_2" csCatId="accent1" phldr="1"/>
      <dgm:spPr/>
      <dgm:t>
        <a:bodyPr/>
        <a:lstStyle/>
        <a:p>
          <a:endParaRPr lang="en-US"/>
        </a:p>
      </dgm:t>
    </dgm:pt>
    <dgm:pt modelId="{5F787012-0BC3-44FA-AA26-1FA428B1F28C}">
      <dgm:prSet custT="1"/>
      <dgm:spPr/>
      <dgm:t>
        <a:bodyPr/>
        <a:lstStyle/>
        <a:p>
          <a:r>
            <a:rPr lang="en-US" sz="2800" b="1" dirty="0">
              <a:latin typeface="Arial" panose="020B0604020202020204" pitchFamily="34" charset="0"/>
              <a:cs typeface="Arial" panose="020B0604020202020204" pitchFamily="34" charset="0"/>
            </a:rPr>
            <a:t>III- </a:t>
          </a:r>
          <a:r>
            <a:rPr lang="en-US" sz="2800" b="1" dirty="0" err="1">
              <a:latin typeface="Arial" panose="020B0604020202020204" pitchFamily="34" charset="0"/>
              <a:cs typeface="Arial" panose="020B0604020202020204" pitchFamily="34" charset="0"/>
            </a:rPr>
            <a:t>Nghiên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cứu</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tạo</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chế</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phẩm</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từ</a:t>
          </a:r>
          <a:r>
            <a:rPr lang="en-US" sz="2800" b="1" dirty="0">
              <a:latin typeface="Arial" panose="020B0604020202020204" pitchFamily="34" charset="0"/>
              <a:cs typeface="Arial" panose="020B0604020202020204" pitchFamily="34" charset="0"/>
            </a:rPr>
            <a:t> </a:t>
          </a:r>
          <a:r>
            <a:rPr lang="en-US" sz="2800" b="1" i="1" dirty="0">
              <a:latin typeface="Arial" panose="020B0604020202020204" pitchFamily="34" charset="0"/>
              <a:cs typeface="Arial" panose="020B0604020202020204" pitchFamily="34" charset="0"/>
            </a:rPr>
            <a:t>Trichoderma </a:t>
          </a:r>
          <a:r>
            <a:rPr lang="en-US" sz="2800" b="1" dirty="0">
              <a:latin typeface="Arial" panose="020B0604020202020204" pitchFamily="34" charset="0"/>
              <a:cs typeface="Arial" panose="020B0604020202020204" pitchFamily="34" charset="0"/>
            </a:rPr>
            <a:t>sp. </a:t>
          </a:r>
          <a:r>
            <a:rPr lang="vi-VN" sz="2800" b="1" dirty="0">
              <a:latin typeface="Arial" panose="020B0604020202020204" pitchFamily="34" charset="0"/>
              <a:cs typeface="Arial" panose="020B0604020202020204" pitchFamily="34" charset="0"/>
            </a:rPr>
            <a:t>kiểm soát bệnh</a:t>
          </a:r>
          <a:r>
            <a:rPr lang="en-US" sz="2800" b="1" dirty="0">
              <a:latin typeface="Arial" panose="020B0604020202020204" pitchFamily="34" charset="0"/>
              <a:cs typeface="Arial" panose="020B0604020202020204" pitchFamily="34" charset="0"/>
            </a:rPr>
            <a:t> </a:t>
          </a:r>
          <a:r>
            <a:rPr lang="vi-VN" sz="2800" b="1" dirty="0">
              <a:latin typeface="Arial" panose="020B0604020202020204" pitchFamily="34" charset="0"/>
              <a:cs typeface="Arial" panose="020B0604020202020204" pitchFamily="34" charset="0"/>
            </a:rPr>
            <a:t>thán thư </a:t>
          </a:r>
          <a:endParaRPr lang="en-US" sz="2800" dirty="0">
            <a:latin typeface="Arial" panose="020B0604020202020204" pitchFamily="34" charset="0"/>
            <a:cs typeface="Arial" panose="020B0604020202020204" pitchFamily="34" charset="0"/>
          </a:endParaRPr>
        </a:p>
      </dgm:t>
    </dgm:pt>
    <dgm:pt modelId="{719619EB-C32E-466B-ABEB-40D21AA76DBC}" type="parTrans" cxnId="{8068D9D7-9F65-4A53-A3A6-DA4ED6FF7B91}">
      <dgm:prSet/>
      <dgm:spPr/>
      <dgm:t>
        <a:bodyPr/>
        <a:lstStyle/>
        <a:p>
          <a:endParaRPr lang="en-US"/>
        </a:p>
      </dgm:t>
    </dgm:pt>
    <dgm:pt modelId="{98325CDB-6862-4867-9603-ABE6E8FAECEA}" type="sibTrans" cxnId="{8068D9D7-9F65-4A53-A3A6-DA4ED6FF7B91}">
      <dgm:prSet/>
      <dgm:spPr/>
      <dgm:t>
        <a:bodyPr/>
        <a:lstStyle/>
        <a:p>
          <a:endParaRPr lang="en-US"/>
        </a:p>
      </dgm:t>
    </dgm:pt>
    <dgm:pt modelId="{F2B8F0C5-BF63-45CC-88FB-B7BDE3AF07BE}" type="pres">
      <dgm:prSet presAssocID="{E93E53F0-56AE-4FFA-8BC6-B2360666001A}" presName="linear" presStyleCnt="0">
        <dgm:presLayoutVars>
          <dgm:animLvl val="lvl"/>
          <dgm:resizeHandles val="exact"/>
        </dgm:presLayoutVars>
      </dgm:prSet>
      <dgm:spPr/>
    </dgm:pt>
    <dgm:pt modelId="{9186D045-7B05-4F33-A7FD-D727049EB35B}" type="pres">
      <dgm:prSet presAssocID="{5F787012-0BC3-44FA-AA26-1FA428B1F28C}" presName="parentText" presStyleLbl="node1" presStyleIdx="0" presStyleCnt="1" custScaleY="90359" custLinFactNeighborX="-260" custLinFactNeighborY="34232">
        <dgm:presLayoutVars>
          <dgm:chMax val="0"/>
          <dgm:bulletEnabled val="1"/>
        </dgm:presLayoutVars>
      </dgm:prSet>
      <dgm:spPr/>
    </dgm:pt>
  </dgm:ptLst>
  <dgm:cxnLst>
    <dgm:cxn modelId="{B7AB5A1D-0397-4F27-97B6-E847D3B4685B}" type="presOf" srcId="{E93E53F0-56AE-4FFA-8BC6-B2360666001A}" destId="{F2B8F0C5-BF63-45CC-88FB-B7BDE3AF07BE}" srcOrd="0" destOrd="0" presId="urn:microsoft.com/office/officeart/2005/8/layout/vList2"/>
    <dgm:cxn modelId="{51EC21B8-FC29-432E-8886-948ABC778037}" type="presOf" srcId="{5F787012-0BC3-44FA-AA26-1FA428B1F28C}" destId="{9186D045-7B05-4F33-A7FD-D727049EB35B}" srcOrd="0" destOrd="0" presId="urn:microsoft.com/office/officeart/2005/8/layout/vList2"/>
    <dgm:cxn modelId="{8068D9D7-9F65-4A53-A3A6-DA4ED6FF7B91}" srcId="{E93E53F0-56AE-4FFA-8BC6-B2360666001A}" destId="{5F787012-0BC3-44FA-AA26-1FA428B1F28C}" srcOrd="0" destOrd="0" parTransId="{719619EB-C32E-466B-ABEB-40D21AA76DBC}" sibTransId="{98325CDB-6862-4867-9603-ABE6E8FAECEA}"/>
    <dgm:cxn modelId="{FC5F3E56-602B-4119-896B-918CC89340FB}" type="presParOf" srcId="{F2B8F0C5-BF63-45CC-88FB-B7BDE3AF07BE}" destId="{9186D045-7B05-4F33-A7FD-D727049EB35B}" srcOrd="0" destOrd="0" presId="urn:microsoft.com/office/officeart/2005/8/layout/vList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07A3C3-C023-4D78-BB2A-1B4A611738D9}">
      <dsp:nvSpPr>
        <dsp:cNvPr id="0" name=""/>
        <dsp:cNvSpPr/>
      </dsp:nvSpPr>
      <dsp:spPr>
        <a:xfrm>
          <a:off x="0" y="17113"/>
          <a:ext cx="9631172" cy="973440"/>
        </a:xfrm>
        <a:prstGeom prst="round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Arial" panose="020B0604020202020204" pitchFamily="34" charset="0"/>
              <a:cs typeface="Arial" panose="020B0604020202020204" pitchFamily="34" charset="0"/>
            </a:rPr>
            <a:t>I- </a:t>
          </a:r>
          <a:r>
            <a:rPr lang="en-US" sz="2800" b="1" kern="1200" dirty="0" err="1">
              <a:latin typeface="Arial" panose="020B0604020202020204" pitchFamily="34" charset="0"/>
              <a:cs typeface="Arial" panose="020B0604020202020204" pitchFamily="34" charset="0"/>
            </a:rPr>
            <a:t>Khái</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niệm</a:t>
          </a:r>
          <a:r>
            <a:rPr lang="en-US" sz="2800" b="1" kern="1200" dirty="0">
              <a:latin typeface="Arial" panose="020B0604020202020204" pitchFamily="34" charset="0"/>
              <a:cs typeface="Arial" panose="020B0604020202020204" pitchFamily="34" charset="0"/>
            </a:rPr>
            <a:t> vi </a:t>
          </a:r>
          <a:r>
            <a:rPr lang="en-US" sz="2800" b="1" kern="1200" dirty="0" err="1">
              <a:latin typeface="Arial" panose="020B0604020202020204" pitchFamily="34" charset="0"/>
              <a:cs typeface="Arial" panose="020B0604020202020204" pitchFamily="34" charset="0"/>
            </a:rPr>
            <a:t>sinh</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vật</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gây</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hại</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cho</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cây</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trồng</a:t>
          </a:r>
          <a:r>
            <a:rPr lang="en-US" sz="2800" b="1" kern="1200" dirty="0">
              <a:latin typeface="Arial" panose="020B0604020202020204" pitchFamily="34" charset="0"/>
              <a:cs typeface="Arial" panose="020B0604020202020204" pitchFamily="34" charset="0"/>
            </a:rPr>
            <a:t> </a:t>
          </a:r>
          <a:endParaRPr lang="en-US" sz="2800" kern="1200" dirty="0">
            <a:latin typeface="Arial" panose="020B0604020202020204" pitchFamily="34" charset="0"/>
            <a:cs typeface="Arial" panose="020B0604020202020204" pitchFamily="34" charset="0"/>
          </a:endParaRPr>
        </a:p>
      </dsp:txBody>
      <dsp:txXfrm>
        <a:off x="47519" y="64632"/>
        <a:ext cx="9536134" cy="8784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ED3963-30B3-4BAC-84C1-6449BDF6E822}">
      <dsp:nvSpPr>
        <dsp:cNvPr id="0" name=""/>
        <dsp:cNvSpPr/>
      </dsp:nvSpPr>
      <dsp:spPr>
        <a:xfrm>
          <a:off x="0" y="967"/>
          <a:ext cx="9631172" cy="989585"/>
        </a:xfrm>
        <a:prstGeom prst="round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Arial" panose="020B0604020202020204" pitchFamily="34" charset="0"/>
              <a:cs typeface="Arial" panose="020B0604020202020204" pitchFamily="34" charset="0"/>
            </a:rPr>
            <a:t>II- </a:t>
          </a:r>
          <a:r>
            <a:rPr lang="en-US" sz="2800" b="1" kern="1200" dirty="0" err="1">
              <a:latin typeface="Arial" panose="020B0604020202020204" pitchFamily="34" charset="0"/>
              <a:cs typeface="Arial" panose="020B0604020202020204" pitchFamily="34" charset="0"/>
            </a:rPr>
            <a:t>Các</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loại</a:t>
          </a:r>
          <a:r>
            <a:rPr lang="en-US" sz="2800" b="1" kern="1200" dirty="0">
              <a:latin typeface="Arial" panose="020B0604020202020204" pitchFamily="34" charset="0"/>
              <a:cs typeface="Arial" panose="020B0604020202020204" pitchFamily="34" charset="0"/>
            </a:rPr>
            <a:t> vi </a:t>
          </a:r>
          <a:r>
            <a:rPr lang="en-US" sz="2800" b="1" kern="1200" dirty="0" err="1">
              <a:latin typeface="Arial" panose="020B0604020202020204" pitchFamily="34" charset="0"/>
              <a:cs typeface="Arial" panose="020B0604020202020204" pitchFamily="34" charset="0"/>
            </a:rPr>
            <a:t>sinh</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vật</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gây</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hại</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và</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biện</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pháp</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phòng</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trừ</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bằng</a:t>
          </a:r>
          <a:r>
            <a:rPr lang="en-US" sz="2800" b="1" kern="1200" dirty="0">
              <a:latin typeface="Arial" panose="020B0604020202020204" pitchFamily="34" charset="0"/>
              <a:cs typeface="Arial" panose="020B0604020202020204" pitchFamily="34" charset="0"/>
            </a:rPr>
            <a:t> vi </a:t>
          </a:r>
          <a:r>
            <a:rPr lang="en-US" sz="2800" b="1" kern="1200" dirty="0" err="1">
              <a:latin typeface="Arial" panose="020B0604020202020204" pitchFamily="34" charset="0"/>
              <a:cs typeface="Arial" panose="020B0604020202020204" pitchFamily="34" charset="0"/>
            </a:rPr>
            <a:t>sinh</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vật</a:t>
          </a:r>
          <a:r>
            <a:rPr lang="en-US" sz="2800" b="1" kern="1200" dirty="0">
              <a:latin typeface="Arial" panose="020B0604020202020204" pitchFamily="34" charset="0"/>
              <a:cs typeface="Arial" panose="020B0604020202020204" pitchFamily="34" charset="0"/>
            </a:rPr>
            <a:t> </a:t>
          </a:r>
        </a:p>
      </dsp:txBody>
      <dsp:txXfrm>
        <a:off x="48308" y="49275"/>
        <a:ext cx="9534556" cy="892969"/>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86D045-7B05-4F33-A7FD-D727049EB35B}">
      <dsp:nvSpPr>
        <dsp:cNvPr id="0" name=""/>
        <dsp:cNvSpPr/>
      </dsp:nvSpPr>
      <dsp:spPr>
        <a:xfrm>
          <a:off x="0" y="6455"/>
          <a:ext cx="9631172" cy="1082573"/>
        </a:xfrm>
        <a:prstGeom prst="roundRect">
          <a:avLst/>
        </a:prstGeom>
        <a:gradFill rotWithShape="0">
          <a:gsLst>
            <a:gs pos="0">
              <a:schemeClr val="accent1">
                <a:hueOff val="0"/>
                <a:satOff val="0"/>
                <a:lumOff val="0"/>
                <a:alphaOff val="0"/>
                <a:shade val="63000"/>
                <a:satMod val="165000"/>
              </a:schemeClr>
            </a:gs>
            <a:gs pos="30000">
              <a:schemeClr val="accent1">
                <a:hueOff val="0"/>
                <a:satOff val="0"/>
                <a:lumOff val="0"/>
                <a:alphaOff val="0"/>
                <a:shade val="58000"/>
                <a:satMod val="165000"/>
              </a:schemeClr>
            </a:gs>
            <a:gs pos="75000">
              <a:schemeClr val="accent1">
                <a:hueOff val="0"/>
                <a:satOff val="0"/>
                <a:lumOff val="0"/>
                <a:alphaOff val="0"/>
                <a:shade val="30000"/>
                <a:satMod val="175000"/>
              </a:schemeClr>
            </a:gs>
            <a:gs pos="100000">
              <a:schemeClr val="accent1">
                <a:hueOff val="0"/>
                <a:satOff val="0"/>
                <a:lumOff val="0"/>
                <a:alphaOff val="0"/>
                <a:shade val="15000"/>
                <a:satMod val="175000"/>
              </a:schemeClr>
            </a:gs>
          </a:gsLst>
          <a:path path="circle">
            <a:fillToRect l="5000" t="100000" r="120000" b="10000"/>
          </a:path>
        </a:gradFill>
        <a:ln>
          <a:noFill/>
        </a:ln>
        <a:effectLst>
          <a:outerShdw blurRad="50800" dist="20000" dir="5400000" rotWithShape="0">
            <a:srgbClr val="000000">
              <a:alpha val="42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l" defTabSz="1244600">
            <a:lnSpc>
              <a:spcPct val="90000"/>
            </a:lnSpc>
            <a:spcBef>
              <a:spcPct val="0"/>
            </a:spcBef>
            <a:spcAft>
              <a:spcPct val="35000"/>
            </a:spcAft>
            <a:buNone/>
          </a:pPr>
          <a:r>
            <a:rPr lang="en-US" sz="2800" b="1" kern="1200" dirty="0">
              <a:latin typeface="Arial" panose="020B0604020202020204" pitchFamily="34" charset="0"/>
              <a:cs typeface="Arial" panose="020B0604020202020204" pitchFamily="34" charset="0"/>
            </a:rPr>
            <a:t>III- </a:t>
          </a:r>
          <a:r>
            <a:rPr lang="en-US" sz="2800" b="1" kern="1200" dirty="0" err="1">
              <a:latin typeface="Arial" panose="020B0604020202020204" pitchFamily="34" charset="0"/>
              <a:cs typeface="Arial" panose="020B0604020202020204" pitchFamily="34" charset="0"/>
            </a:rPr>
            <a:t>Nghiên</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cứu</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tạo</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chế</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phẩm</a:t>
          </a:r>
          <a:r>
            <a:rPr lang="en-US" sz="2800" b="1" kern="1200" dirty="0">
              <a:latin typeface="Arial" panose="020B0604020202020204" pitchFamily="34" charset="0"/>
              <a:cs typeface="Arial" panose="020B0604020202020204" pitchFamily="34" charset="0"/>
            </a:rPr>
            <a:t> </a:t>
          </a:r>
          <a:r>
            <a:rPr lang="en-US" sz="2800" b="1" kern="1200" dirty="0" err="1">
              <a:latin typeface="Arial" panose="020B0604020202020204" pitchFamily="34" charset="0"/>
              <a:cs typeface="Arial" panose="020B0604020202020204" pitchFamily="34" charset="0"/>
            </a:rPr>
            <a:t>từ</a:t>
          </a:r>
          <a:r>
            <a:rPr lang="en-US" sz="2800" b="1" kern="1200" dirty="0">
              <a:latin typeface="Arial" panose="020B0604020202020204" pitchFamily="34" charset="0"/>
              <a:cs typeface="Arial" panose="020B0604020202020204" pitchFamily="34" charset="0"/>
            </a:rPr>
            <a:t> </a:t>
          </a:r>
          <a:r>
            <a:rPr lang="en-US" sz="2800" b="1" i="1" kern="1200" dirty="0">
              <a:latin typeface="Arial" panose="020B0604020202020204" pitchFamily="34" charset="0"/>
              <a:cs typeface="Arial" panose="020B0604020202020204" pitchFamily="34" charset="0"/>
            </a:rPr>
            <a:t>Trichoderma </a:t>
          </a:r>
          <a:r>
            <a:rPr lang="en-US" sz="2800" b="1" kern="1200" dirty="0">
              <a:latin typeface="Arial" panose="020B0604020202020204" pitchFamily="34" charset="0"/>
              <a:cs typeface="Arial" panose="020B0604020202020204" pitchFamily="34" charset="0"/>
            </a:rPr>
            <a:t>sp. </a:t>
          </a:r>
          <a:r>
            <a:rPr lang="vi-VN" sz="2800" b="1" kern="1200" dirty="0">
              <a:latin typeface="Arial" panose="020B0604020202020204" pitchFamily="34" charset="0"/>
              <a:cs typeface="Arial" panose="020B0604020202020204" pitchFamily="34" charset="0"/>
            </a:rPr>
            <a:t>kiểm soát bệnh</a:t>
          </a:r>
          <a:r>
            <a:rPr lang="en-US" sz="2800" b="1" kern="1200" dirty="0">
              <a:latin typeface="Arial" panose="020B0604020202020204" pitchFamily="34" charset="0"/>
              <a:cs typeface="Arial" panose="020B0604020202020204" pitchFamily="34" charset="0"/>
            </a:rPr>
            <a:t> </a:t>
          </a:r>
          <a:r>
            <a:rPr lang="vi-VN" sz="2800" b="1" kern="1200" dirty="0">
              <a:latin typeface="Arial" panose="020B0604020202020204" pitchFamily="34" charset="0"/>
              <a:cs typeface="Arial" panose="020B0604020202020204" pitchFamily="34" charset="0"/>
            </a:rPr>
            <a:t>thán thư </a:t>
          </a:r>
          <a:endParaRPr lang="en-US" sz="2800" kern="1200" dirty="0">
            <a:latin typeface="Arial" panose="020B0604020202020204" pitchFamily="34" charset="0"/>
            <a:cs typeface="Arial" panose="020B0604020202020204" pitchFamily="34" charset="0"/>
          </a:endParaRPr>
        </a:p>
      </dsp:txBody>
      <dsp:txXfrm>
        <a:off x="52847" y="59302"/>
        <a:ext cx="9525478" cy="97687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C33A0A-3C1C-4906-906A-006F8EF8DB79}" type="datetimeFigureOut">
              <a:rPr lang="en-US" smtClean="0"/>
              <a:t>11/17/2019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6B0D1B0-57EA-44CC-BB20-837F83CA81A6}" type="slidenum">
              <a:rPr lang="en-US" smtClean="0"/>
              <a:t>‹#›</a:t>
            </a:fld>
            <a:endParaRPr lang="en-US"/>
          </a:p>
        </p:txBody>
      </p:sp>
    </p:spTree>
    <p:extLst>
      <p:ext uri="{BB962C8B-B14F-4D97-AF65-F5344CB8AC3E}">
        <p14:creationId xmlns:p14="http://schemas.microsoft.com/office/powerpoint/2010/main" val="30153034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fao.org.vn/sau-benh/bac-la-lua/"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anabio.com.vn/vi/dac-tinh-sinh-hoc-cua-vi-khuan-bacillus-sutilis/"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6B0D1B0-57EA-44CC-BB20-837F83CA81A6}" type="slidenum">
              <a:rPr lang="en-US" smtClean="0"/>
              <a:t>1</a:t>
            </a:fld>
            <a:endParaRPr lang="en-US"/>
          </a:p>
        </p:txBody>
      </p:sp>
    </p:spTree>
    <p:extLst>
      <p:ext uri="{BB962C8B-B14F-4D97-AF65-F5344CB8AC3E}">
        <p14:creationId xmlns:p14="http://schemas.microsoft.com/office/powerpoint/2010/main" val="5522619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a:t>
            </a:r>
            <a:r>
              <a:rPr lang="vi-VN" dirty="0"/>
              <a:t>ư</a:t>
            </a:r>
            <a:r>
              <a:rPr lang="en-US" dirty="0" err="1"/>
              <a:t>ờng</a:t>
            </a:r>
            <a:r>
              <a:rPr lang="en-US" dirty="0"/>
              <a:t> </a:t>
            </a:r>
            <a:r>
              <a:rPr lang="en-US" dirty="0" err="1"/>
              <a:t>bệnh</a:t>
            </a:r>
            <a:r>
              <a:rPr lang="en-US" dirty="0"/>
              <a:t> </a:t>
            </a:r>
            <a:r>
              <a:rPr lang="en-US" dirty="0" err="1"/>
              <a:t>phát</a:t>
            </a:r>
            <a:r>
              <a:rPr lang="en-US" dirty="0"/>
              <a:t> </a:t>
            </a:r>
            <a:r>
              <a:rPr lang="en-US" dirty="0" err="1"/>
              <a:t>triển</a:t>
            </a:r>
            <a:r>
              <a:rPr lang="en-US" dirty="0"/>
              <a:t> </a:t>
            </a:r>
            <a:r>
              <a:rPr lang="en-US" dirty="0" err="1"/>
              <a:t>vào</a:t>
            </a:r>
            <a:r>
              <a:rPr lang="en-US" dirty="0"/>
              <a:t> </a:t>
            </a:r>
            <a:r>
              <a:rPr lang="en-US" dirty="0" err="1"/>
              <a:t>mùa</a:t>
            </a:r>
            <a:r>
              <a:rPr lang="en-US" dirty="0"/>
              <a:t> m</a:t>
            </a:r>
            <a:r>
              <a:rPr lang="vi-VN" dirty="0"/>
              <a:t>ư</a:t>
            </a:r>
            <a:r>
              <a:rPr lang="en-US" dirty="0"/>
              <a:t>a </a:t>
            </a:r>
            <a:r>
              <a:rPr lang="en-US" dirty="0" err="1"/>
              <a:t>khi</a:t>
            </a:r>
            <a:r>
              <a:rPr lang="en-US" dirty="0"/>
              <a:t> </a:t>
            </a:r>
            <a:r>
              <a:rPr lang="en-US" dirty="0" err="1"/>
              <a:t>khí</a:t>
            </a:r>
            <a:r>
              <a:rPr lang="en-US" dirty="0"/>
              <a:t> </a:t>
            </a:r>
            <a:r>
              <a:rPr lang="en-US" dirty="0" err="1"/>
              <a:t>hậu</a:t>
            </a:r>
            <a:r>
              <a:rPr lang="en-US" dirty="0"/>
              <a:t> </a:t>
            </a:r>
            <a:r>
              <a:rPr lang="en-US" dirty="0" err="1"/>
              <a:t>nóng</a:t>
            </a:r>
            <a:r>
              <a:rPr lang="en-US" dirty="0"/>
              <a:t> </a:t>
            </a:r>
            <a:r>
              <a:rPr lang="en-US" dirty="0" err="1"/>
              <a:t>ẩm</a:t>
            </a:r>
            <a:endParaRPr lang="en-US" dirty="0"/>
          </a:p>
          <a:p>
            <a:r>
              <a:rPr lang="en-US" dirty="0"/>
              <a:t>Vi </a:t>
            </a:r>
            <a:r>
              <a:rPr lang="en-US" dirty="0" err="1"/>
              <a:t>khuẩn</a:t>
            </a:r>
            <a:r>
              <a:rPr lang="en-US" dirty="0"/>
              <a:t> </a:t>
            </a:r>
            <a:r>
              <a:rPr lang="en-US" dirty="0" err="1"/>
              <a:t>lây</a:t>
            </a:r>
            <a:r>
              <a:rPr lang="en-US" dirty="0"/>
              <a:t> </a:t>
            </a:r>
            <a:r>
              <a:rPr lang="en-US" dirty="0" err="1"/>
              <a:t>nhiễm</a:t>
            </a:r>
            <a:r>
              <a:rPr lang="en-US" dirty="0"/>
              <a:t> qua </a:t>
            </a:r>
            <a:r>
              <a:rPr lang="en-US" dirty="0" err="1"/>
              <a:t>giọt</a:t>
            </a:r>
            <a:r>
              <a:rPr lang="en-US" baseline="0" dirty="0"/>
              <a:t> </a:t>
            </a:r>
            <a:r>
              <a:rPr lang="en-US" baseline="0" dirty="0" err="1"/>
              <a:t>sương</a:t>
            </a:r>
            <a:r>
              <a:rPr lang="en-US" baseline="0" dirty="0"/>
              <a:t> </a:t>
            </a:r>
            <a:r>
              <a:rPr lang="en-US" baseline="0" dirty="0" err="1"/>
              <a:t>nước</a:t>
            </a:r>
            <a:r>
              <a:rPr lang="en-US" baseline="0" dirty="0"/>
              <a:t> </a:t>
            </a:r>
            <a:r>
              <a:rPr lang="en-US" baseline="0" dirty="0" err="1"/>
              <a:t>mưa</a:t>
            </a:r>
            <a:r>
              <a:rPr lang="en-US" baseline="0" dirty="0"/>
              <a:t>, </a:t>
            </a:r>
            <a:r>
              <a:rPr lang="en-US" baseline="0" dirty="0" err="1"/>
              <a:t>nước</a:t>
            </a:r>
            <a:r>
              <a:rPr lang="en-US" baseline="0" dirty="0"/>
              <a:t> </a:t>
            </a:r>
            <a:r>
              <a:rPr lang="en-US" baseline="0" dirty="0" err="1"/>
              <a:t>tươi</a:t>
            </a:r>
            <a:r>
              <a:rPr lang="en-US" baseline="0" dirty="0"/>
              <a:t> hay </a:t>
            </a:r>
            <a:r>
              <a:rPr lang="en-US" baseline="0" dirty="0" err="1"/>
              <a:t>gió</a:t>
            </a:r>
            <a:r>
              <a:rPr lang="en-US" baseline="0" dirty="0"/>
              <a:t> </a:t>
            </a:r>
            <a:r>
              <a:rPr lang="en-US" baseline="0" dirty="0" err="1"/>
              <a:t>mạnh</a:t>
            </a:r>
            <a:r>
              <a:rPr lang="en-US" baseline="0" dirty="0"/>
              <a:t> </a:t>
            </a:r>
            <a:r>
              <a:rPr lang="en-US" baseline="0" dirty="0" err="1"/>
              <a:t>thổi</a:t>
            </a:r>
            <a:r>
              <a:rPr lang="en-US" baseline="0" dirty="0"/>
              <a:t> </a:t>
            </a:r>
            <a:r>
              <a:rPr lang="en-US" baseline="0" dirty="0" err="1"/>
              <a:t>vào</a:t>
            </a:r>
            <a:r>
              <a:rPr lang="en-US" baseline="0" dirty="0"/>
              <a:t> </a:t>
            </a:r>
            <a:r>
              <a:rPr lang="en-US" baseline="0" dirty="0" err="1"/>
              <a:t>làm</a:t>
            </a:r>
            <a:r>
              <a:rPr lang="en-US" baseline="0" dirty="0"/>
              <a:t> </a:t>
            </a:r>
            <a:r>
              <a:rPr lang="en-US" baseline="0" dirty="0" err="1"/>
              <a:t>xây</a:t>
            </a:r>
            <a:r>
              <a:rPr lang="en-US" baseline="0" dirty="0"/>
              <a:t> </a:t>
            </a:r>
            <a:r>
              <a:rPr lang="en-US" baseline="0" dirty="0" err="1"/>
              <a:t>xát</a:t>
            </a:r>
            <a:r>
              <a:rPr lang="en-US" baseline="0" dirty="0"/>
              <a:t> </a:t>
            </a:r>
            <a:r>
              <a:rPr lang="en-US" baseline="0" dirty="0" err="1"/>
              <a:t>cây</a:t>
            </a:r>
            <a:endParaRPr lang="en-US" dirty="0"/>
          </a:p>
          <a:p>
            <a:r>
              <a:rPr lang="en-US" dirty="0"/>
              <a:t>Vi </a:t>
            </a:r>
            <a:r>
              <a:rPr lang="en-US" dirty="0" err="1"/>
              <a:t>khuẩn</a:t>
            </a:r>
            <a:r>
              <a:rPr lang="en-US" dirty="0"/>
              <a:t> </a:t>
            </a:r>
            <a:r>
              <a:rPr lang="en-US" dirty="0" err="1"/>
              <a:t>xâm</a:t>
            </a:r>
            <a:r>
              <a:rPr lang="en-US" dirty="0"/>
              <a:t> </a:t>
            </a:r>
            <a:r>
              <a:rPr lang="en-US" dirty="0" err="1"/>
              <a:t>nhập</a:t>
            </a:r>
            <a:r>
              <a:rPr lang="en-US" dirty="0"/>
              <a:t> qua </a:t>
            </a:r>
            <a:r>
              <a:rPr lang="en-US" dirty="0" err="1"/>
              <a:t>các</a:t>
            </a:r>
            <a:r>
              <a:rPr lang="en-US" dirty="0"/>
              <a:t> </a:t>
            </a:r>
            <a:r>
              <a:rPr lang="en-US" dirty="0" err="1"/>
              <a:t>lỗ</a:t>
            </a:r>
            <a:r>
              <a:rPr lang="en-US" dirty="0"/>
              <a:t> </a:t>
            </a:r>
            <a:r>
              <a:rPr lang="en-US" dirty="0" err="1"/>
              <a:t>khí</a:t>
            </a:r>
            <a:r>
              <a:rPr lang="en-US" dirty="0"/>
              <a:t> </a:t>
            </a:r>
            <a:r>
              <a:rPr lang="en-US" dirty="0" err="1"/>
              <a:t>trên</a:t>
            </a:r>
            <a:r>
              <a:rPr lang="en-US" dirty="0"/>
              <a:t> </a:t>
            </a:r>
            <a:r>
              <a:rPr lang="en-US" dirty="0" err="1"/>
              <a:t>mút</a:t>
            </a:r>
            <a:r>
              <a:rPr lang="en-US" dirty="0"/>
              <a:t> </a:t>
            </a:r>
            <a:r>
              <a:rPr lang="en-US" dirty="0" err="1"/>
              <a:t>lá</a:t>
            </a:r>
            <a:r>
              <a:rPr lang="en-US" dirty="0"/>
              <a:t>, </a:t>
            </a:r>
            <a:r>
              <a:rPr lang="en-US" dirty="0" err="1"/>
              <a:t>và</a:t>
            </a:r>
            <a:r>
              <a:rPr lang="en-US" dirty="0"/>
              <a:t> </a:t>
            </a:r>
            <a:r>
              <a:rPr lang="en-US" dirty="0" err="1"/>
              <a:t>trên</a:t>
            </a:r>
            <a:r>
              <a:rPr lang="en-US" dirty="0"/>
              <a:t> </a:t>
            </a:r>
            <a:r>
              <a:rPr lang="en-US" dirty="0" err="1"/>
              <a:t>vết</a:t>
            </a:r>
            <a:r>
              <a:rPr lang="en-US" dirty="0"/>
              <a:t> </a:t>
            </a:r>
            <a:r>
              <a:rPr lang="en-US" dirty="0" err="1"/>
              <a:t>th</a:t>
            </a:r>
            <a:r>
              <a:rPr lang="vi-VN" dirty="0"/>
              <a:t>ư</a:t>
            </a:r>
            <a:r>
              <a:rPr lang="en-US" dirty="0" err="1"/>
              <a:t>ơng</a:t>
            </a:r>
            <a:r>
              <a:rPr lang="en-US" dirty="0"/>
              <a:t> </a:t>
            </a:r>
            <a:r>
              <a:rPr lang="en-US" dirty="0" err="1"/>
              <a:t>xây</a:t>
            </a:r>
            <a:r>
              <a:rPr lang="en-US" dirty="0"/>
              <a:t> </a:t>
            </a:r>
            <a:r>
              <a:rPr lang="en-US" dirty="0" err="1"/>
              <a:t>xát</a:t>
            </a:r>
            <a:endParaRPr lang="en-US" dirty="0"/>
          </a:p>
          <a:p>
            <a:r>
              <a:rPr lang="en-US" dirty="0">
                <a:hlinkClick r:id="rId3"/>
              </a:rPr>
              <a:t>https://www.fao.org.vn/sau-benh/bac-la-lua/</a:t>
            </a:r>
            <a:r>
              <a:rPr lang="en-US" dirty="0"/>
              <a:t> </a:t>
            </a:r>
          </a:p>
        </p:txBody>
      </p:sp>
      <p:sp>
        <p:nvSpPr>
          <p:cNvPr id="4" name="Slide Number Placeholder 3"/>
          <p:cNvSpPr>
            <a:spLocks noGrp="1"/>
          </p:cNvSpPr>
          <p:nvPr>
            <p:ph type="sldNum" sz="quarter" idx="5"/>
          </p:nvPr>
        </p:nvSpPr>
        <p:spPr/>
        <p:txBody>
          <a:bodyPr/>
          <a:lstStyle/>
          <a:p>
            <a:fld id="{96B0D1B0-57EA-44CC-BB20-837F83CA81A6}" type="slidenum">
              <a:rPr lang="en-US" smtClean="0"/>
              <a:t>5</a:t>
            </a:fld>
            <a:endParaRPr lang="en-US"/>
          </a:p>
        </p:txBody>
      </p:sp>
    </p:spTree>
    <p:extLst>
      <p:ext uri="{BB962C8B-B14F-4D97-AF65-F5344CB8AC3E}">
        <p14:creationId xmlns:p14="http://schemas.microsoft.com/office/powerpoint/2010/main" val="3754596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latin typeface="Arial" panose="020B0604020202020204" pitchFamily="34" charset="0"/>
                <a:cs typeface="Arial" panose="020B0604020202020204" pitchFamily="34" charset="0"/>
              </a:rPr>
              <a:t>Vi </a:t>
            </a:r>
            <a:r>
              <a:rPr lang="en-US" sz="1200" dirty="0" err="1">
                <a:latin typeface="Arial" panose="020B0604020202020204" pitchFamily="34" charset="0"/>
                <a:cs typeface="Arial" panose="020B0604020202020204" pitchFamily="34" charset="0"/>
              </a:rPr>
              <a:t>khuẩn</a:t>
            </a:r>
            <a:r>
              <a:rPr lang="en-US" sz="1200" dirty="0">
                <a:latin typeface="Arial" panose="020B0604020202020204" pitchFamily="34" charset="0"/>
                <a:cs typeface="Arial" panose="020B0604020202020204" pitchFamily="34" charset="0"/>
              </a:rPr>
              <a:t> </a:t>
            </a:r>
            <a:r>
              <a:rPr lang="en-US" sz="1200" i="1" dirty="0">
                <a:latin typeface="Arial" panose="020B0604020202020204" pitchFamily="34" charset="0"/>
                <a:cs typeface="Arial" panose="020B0604020202020204" pitchFamily="34" charset="0"/>
              </a:rPr>
              <a:t>Bacillus </a:t>
            </a:r>
            <a:r>
              <a:rPr lang="en-US" sz="1200" i="1" dirty="0" err="1">
                <a:latin typeface="Arial" panose="020B0604020202020204" pitchFamily="34" charset="0"/>
                <a:cs typeface="Arial" panose="020B0604020202020204" pitchFamily="34" charset="0"/>
              </a:rPr>
              <a:t>aerophilus</a:t>
            </a:r>
            <a:r>
              <a:rPr lang="en-US" sz="1200" i="1" dirty="0">
                <a:latin typeface="Arial" panose="020B0604020202020204" pitchFamily="34" charset="0"/>
                <a:cs typeface="Arial" panose="020B0604020202020204" pitchFamily="34" charset="0"/>
              </a:rPr>
              <a:t> </a:t>
            </a:r>
            <a:r>
              <a:rPr lang="en-US" sz="1200" i="0" dirty="0" err="1">
                <a:latin typeface="Arial" panose="020B0604020202020204" pitchFamily="34" charset="0"/>
                <a:cs typeface="Arial" panose="020B0604020202020204" pitchFamily="34" charset="0"/>
              </a:rPr>
              <a:t>là</a:t>
            </a:r>
            <a:r>
              <a:rPr lang="en-US" sz="1200" i="0" baseline="0" dirty="0">
                <a:latin typeface="Arial" panose="020B0604020202020204" pitchFamily="34" charset="0"/>
                <a:cs typeface="Arial" panose="020B0604020202020204" pitchFamily="34" charset="0"/>
              </a:rPr>
              <a:t> 1 </a:t>
            </a:r>
            <a:r>
              <a:rPr lang="en-US" sz="1200" i="0" baseline="0" dirty="0" err="1">
                <a:latin typeface="Arial" panose="020B0604020202020204" pitchFamily="34" charset="0"/>
                <a:cs typeface="Arial" panose="020B0604020202020204" pitchFamily="34" charset="0"/>
              </a:rPr>
              <a:t>trong</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những</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chủng</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có</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khả</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năng</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ức</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chế</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vk</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Xanthomonas</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oryzae</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mạnh</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nhất</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Chủng</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này</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có</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hiệu</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quả</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làm</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giảm</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tỉ</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lệ</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bệnh</a:t>
            </a:r>
            <a:r>
              <a:rPr lang="en-US" sz="1200" i="0" baseline="0" dirty="0">
                <a:latin typeface="Arial" panose="020B0604020202020204" pitchFamily="34" charset="0"/>
                <a:cs typeface="Arial" panose="020B0604020202020204" pitchFamily="34" charset="0"/>
              </a:rPr>
              <a:t> </a:t>
            </a:r>
            <a:r>
              <a:rPr lang="en-US" sz="1200" i="0" baseline="0" dirty="0" err="1">
                <a:latin typeface="Arial" panose="020B0604020202020204" pitchFamily="34" charset="0"/>
                <a:cs typeface="Arial" panose="020B0604020202020204" pitchFamily="34" charset="0"/>
              </a:rPr>
              <a:t>cao</a:t>
            </a:r>
            <a:endParaRPr lang="en-US" dirty="0"/>
          </a:p>
        </p:txBody>
      </p:sp>
      <p:sp>
        <p:nvSpPr>
          <p:cNvPr id="4" name="Slide Number Placeholder 3"/>
          <p:cNvSpPr>
            <a:spLocks noGrp="1"/>
          </p:cNvSpPr>
          <p:nvPr>
            <p:ph type="sldNum" sz="quarter" idx="10"/>
          </p:nvPr>
        </p:nvSpPr>
        <p:spPr/>
        <p:txBody>
          <a:bodyPr/>
          <a:lstStyle/>
          <a:p>
            <a:fld id="{96B0D1B0-57EA-44CC-BB20-837F83CA81A6}" type="slidenum">
              <a:rPr lang="en-US" smtClean="0"/>
              <a:t>6</a:t>
            </a:fld>
            <a:endParaRPr lang="en-US"/>
          </a:p>
        </p:txBody>
      </p:sp>
    </p:spTree>
    <p:extLst>
      <p:ext uri="{BB962C8B-B14F-4D97-AF65-F5344CB8AC3E}">
        <p14:creationId xmlns:p14="http://schemas.microsoft.com/office/powerpoint/2010/main" val="38118968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Triệu</a:t>
            </a:r>
            <a:r>
              <a:rPr lang="en-US" dirty="0"/>
              <a:t> </a:t>
            </a:r>
            <a:r>
              <a:rPr lang="en-US" dirty="0" err="1"/>
              <a:t>chứng</a:t>
            </a:r>
            <a:r>
              <a:rPr lang="en-US" baseline="0" dirty="0"/>
              <a:t> </a:t>
            </a:r>
            <a:r>
              <a:rPr lang="en-US" baseline="0" dirty="0" err="1"/>
              <a:t>bệnh</a:t>
            </a:r>
            <a:r>
              <a:rPr lang="en-US" baseline="0" dirty="0"/>
              <a:t> </a:t>
            </a:r>
            <a:r>
              <a:rPr lang="en-US" baseline="0" dirty="0" err="1"/>
              <a:t>héo</a:t>
            </a:r>
            <a:r>
              <a:rPr lang="en-US" baseline="0" dirty="0"/>
              <a:t> </a:t>
            </a:r>
            <a:r>
              <a:rPr lang="en-US" baseline="0" dirty="0" err="1"/>
              <a:t>xanh</a:t>
            </a:r>
            <a:r>
              <a:rPr lang="en-US" baseline="0" dirty="0"/>
              <a:t> </a:t>
            </a:r>
            <a:r>
              <a:rPr lang="en-US" baseline="0" dirty="0" err="1"/>
              <a:t>trên</a:t>
            </a:r>
            <a:r>
              <a:rPr lang="en-US" baseline="0" dirty="0"/>
              <a:t> </a:t>
            </a:r>
            <a:r>
              <a:rPr lang="en-US" baseline="0" dirty="0" err="1"/>
              <a:t>cây</a:t>
            </a:r>
            <a:r>
              <a:rPr lang="en-US" baseline="0" dirty="0"/>
              <a:t> </a:t>
            </a:r>
            <a:r>
              <a:rPr lang="en-US" baseline="0" dirty="0" err="1"/>
              <a:t>cà</a:t>
            </a:r>
            <a:r>
              <a:rPr lang="en-US" baseline="0" dirty="0"/>
              <a:t> </a:t>
            </a:r>
            <a:r>
              <a:rPr lang="en-US" baseline="0" dirty="0" err="1"/>
              <a:t>chua</a:t>
            </a:r>
            <a:r>
              <a:rPr lang="en-US" baseline="0" dirty="0"/>
              <a:t>: Ban </a:t>
            </a:r>
            <a:r>
              <a:rPr lang="en-US" baseline="0" dirty="0" err="1"/>
              <a:t>đầu</a:t>
            </a:r>
            <a:r>
              <a:rPr lang="en-US" baseline="0" dirty="0"/>
              <a:t> </a:t>
            </a:r>
            <a:r>
              <a:rPr lang="en-US" baseline="0" dirty="0" err="1"/>
              <a:t>các</a:t>
            </a:r>
            <a:r>
              <a:rPr lang="en-US" baseline="0" dirty="0"/>
              <a:t> </a:t>
            </a:r>
            <a:r>
              <a:rPr lang="en-US" baseline="0" dirty="0" err="1"/>
              <a:t>lá</a:t>
            </a:r>
            <a:r>
              <a:rPr lang="en-US" baseline="0" dirty="0"/>
              <a:t> </a:t>
            </a:r>
            <a:r>
              <a:rPr lang="en-US" baseline="0" dirty="0" err="1"/>
              <a:t>ngọn</a:t>
            </a:r>
            <a:r>
              <a:rPr lang="en-US" baseline="0" dirty="0"/>
              <a:t> </a:t>
            </a:r>
            <a:r>
              <a:rPr lang="en-US" baseline="0" dirty="0" err="1"/>
              <a:t>héo</a:t>
            </a:r>
            <a:r>
              <a:rPr lang="en-US" baseline="0" dirty="0"/>
              <a:t> </a:t>
            </a:r>
            <a:r>
              <a:rPr lang="en-US" baseline="0" dirty="0" err="1"/>
              <a:t>rủ</a:t>
            </a:r>
            <a:r>
              <a:rPr lang="en-US" baseline="0" dirty="0"/>
              <a:t> </a:t>
            </a:r>
            <a:r>
              <a:rPr lang="en-US" baseline="0" dirty="0" err="1"/>
              <a:t>xuống</a:t>
            </a:r>
            <a:r>
              <a:rPr lang="en-US" baseline="0" dirty="0"/>
              <a:t>, </a:t>
            </a:r>
            <a:r>
              <a:rPr lang="en-US" baseline="0" dirty="0" err="1"/>
              <a:t>sau</a:t>
            </a:r>
            <a:r>
              <a:rPr lang="en-US" baseline="0" dirty="0"/>
              <a:t> </a:t>
            </a:r>
            <a:r>
              <a:rPr lang="en-US" baseline="0" dirty="0" err="1"/>
              <a:t>đó</a:t>
            </a:r>
            <a:r>
              <a:rPr lang="en-US" baseline="0" dirty="0"/>
              <a:t> </a:t>
            </a:r>
            <a:r>
              <a:rPr lang="en-US" baseline="0" dirty="0" err="1"/>
              <a:t>các</a:t>
            </a:r>
            <a:r>
              <a:rPr lang="en-US" baseline="0" dirty="0"/>
              <a:t> </a:t>
            </a:r>
            <a:r>
              <a:rPr lang="en-US" baseline="0" dirty="0" err="1"/>
              <a:t>lá</a:t>
            </a:r>
            <a:r>
              <a:rPr lang="en-US" baseline="0" dirty="0"/>
              <a:t> ở </a:t>
            </a:r>
            <a:r>
              <a:rPr lang="en-US" baseline="0" dirty="0" err="1"/>
              <a:t>phía</a:t>
            </a:r>
            <a:r>
              <a:rPr lang="en-US" baseline="0" dirty="0"/>
              <a:t> </a:t>
            </a:r>
            <a:r>
              <a:rPr lang="en-US" baseline="0" dirty="0" err="1"/>
              <a:t>gốc</a:t>
            </a:r>
            <a:r>
              <a:rPr lang="en-US" baseline="0" dirty="0"/>
              <a:t> </a:t>
            </a:r>
            <a:r>
              <a:rPr lang="en-US" baseline="0" dirty="0" err="1"/>
              <a:t>cũng</a:t>
            </a:r>
            <a:r>
              <a:rPr lang="en-US" baseline="0" dirty="0"/>
              <a:t> </a:t>
            </a:r>
            <a:r>
              <a:rPr lang="en-US" baseline="0" dirty="0" err="1"/>
              <a:t>héo</a:t>
            </a:r>
            <a:r>
              <a:rPr lang="en-US" baseline="0" dirty="0"/>
              <a:t> </a:t>
            </a:r>
            <a:r>
              <a:rPr lang="en-US" baseline="0" dirty="0" err="1"/>
              <a:t>theo</a:t>
            </a:r>
            <a:r>
              <a:rPr lang="en-US" baseline="0" dirty="0"/>
              <a:t>, </a:t>
            </a:r>
            <a:r>
              <a:rPr lang="en-US" baseline="0" dirty="0" err="1"/>
              <a:t>lá</a:t>
            </a:r>
            <a:r>
              <a:rPr lang="en-US" baseline="0" dirty="0"/>
              <a:t> </a:t>
            </a:r>
            <a:r>
              <a:rPr lang="en-US" baseline="0" dirty="0" err="1"/>
              <a:t>vẫn</a:t>
            </a:r>
            <a:r>
              <a:rPr lang="en-US" baseline="0" dirty="0"/>
              <a:t> </a:t>
            </a:r>
            <a:r>
              <a:rPr lang="en-US" baseline="0" dirty="0" err="1"/>
              <a:t>màu</a:t>
            </a:r>
            <a:r>
              <a:rPr lang="en-US" baseline="0" dirty="0"/>
              <a:t> </a:t>
            </a:r>
            <a:r>
              <a:rPr lang="en-US" baseline="0" dirty="0" err="1"/>
              <a:t>xanh</a:t>
            </a:r>
            <a:r>
              <a:rPr lang="en-US" baseline="0" dirty="0"/>
              <a:t> </a:t>
            </a:r>
            <a:r>
              <a:rPr lang="en-US" baseline="0" dirty="0" err="1"/>
              <a:t>không</a:t>
            </a:r>
            <a:r>
              <a:rPr lang="en-US" baseline="0" dirty="0"/>
              <a:t> </a:t>
            </a:r>
            <a:r>
              <a:rPr lang="en-US" baseline="0" dirty="0" err="1"/>
              <a:t>bị</a:t>
            </a:r>
            <a:r>
              <a:rPr lang="en-US" baseline="0" dirty="0"/>
              <a:t> </a:t>
            </a:r>
            <a:r>
              <a:rPr lang="en-US" baseline="0" dirty="0" err="1"/>
              <a:t>hóa</a:t>
            </a:r>
            <a:r>
              <a:rPr lang="en-US" baseline="0" dirty="0"/>
              <a:t> </a:t>
            </a:r>
            <a:r>
              <a:rPr lang="en-US" baseline="0" dirty="0" err="1"/>
              <a:t>vàng</a:t>
            </a:r>
            <a:r>
              <a:rPr lang="en-US" baseline="0" dirty="0"/>
              <a:t>, </a:t>
            </a:r>
            <a:r>
              <a:rPr lang="en-US" baseline="0" dirty="0" err="1"/>
              <a:t>cuối</a:t>
            </a:r>
            <a:r>
              <a:rPr lang="en-US" baseline="0" dirty="0"/>
              <a:t> </a:t>
            </a:r>
            <a:r>
              <a:rPr lang="en-US" baseline="0" dirty="0" err="1"/>
              <a:t>cùng</a:t>
            </a:r>
            <a:r>
              <a:rPr lang="en-US" baseline="0" dirty="0"/>
              <a:t> </a:t>
            </a:r>
            <a:r>
              <a:rPr lang="en-US" baseline="0" dirty="0" err="1"/>
              <a:t>dẫn</a:t>
            </a:r>
            <a:r>
              <a:rPr lang="en-US" baseline="0" dirty="0"/>
              <a:t> </a:t>
            </a:r>
            <a:r>
              <a:rPr lang="en-US" baseline="0" dirty="0" err="1"/>
              <a:t>đến</a:t>
            </a:r>
            <a:r>
              <a:rPr lang="en-US" baseline="0" dirty="0"/>
              <a:t> </a:t>
            </a:r>
            <a:r>
              <a:rPr lang="en-US" baseline="0" dirty="0" err="1"/>
              <a:t>toàn</a:t>
            </a:r>
            <a:r>
              <a:rPr lang="en-US" baseline="0" dirty="0"/>
              <a:t> </a:t>
            </a:r>
            <a:r>
              <a:rPr lang="en-US" baseline="0" dirty="0" err="1"/>
              <a:t>bộ</a:t>
            </a:r>
            <a:r>
              <a:rPr lang="en-US" baseline="0" dirty="0"/>
              <a:t> </a:t>
            </a:r>
            <a:r>
              <a:rPr lang="en-US" baseline="0" dirty="0" err="1"/>
              <a:t>cây</a:t>
            </a:r>
            <a:r>
              <a:rPr lang="en-US" baseline="0" dirty="0"/>
              <a:t> </a:t>
            </a:r>
            <a:r>
              <a:rPr lang="en-US" baseline="0" dirty="0" err="1"/>
              <a:t>héo</a:t>
            </a:r>
            <a:r>
              <a:rPr lang="en-US" baseline="0" dirty="0"/>
              <a:t> </a:t>
            </a:r>
            <a:r>
              <a:rPr lang="en-US" baseline="0" dirty="0" err="1"/>
              <a:t>rủ</a:t>
            </a:r>
            <a:r>
              <a:rPr lang="en-US" baseline="0" dirty="0"/>
              <a:t> </a:t>
            </a:r>
            <a:r>
              <a:rPr lang="en-US" baseline="0" dirty="0" err="1"/>
              <a:t>tái</a:t>
            </a:r>
            <a:r>
              <a:rPr lang="en-US" baseline="0" dirty="0"/>
              <a:t> </a:t>
            </a:r>
            <a:r>
              <a:rPr lang="en-US" baseline="0" dirty="0" err="1"/>
              <a:t>xanh</a:t>
            </a:r>
            <a:r>
              <a:rPr lang="en-US" baseline="0" dirty="0"/>
              <a:t>, </a:t>
            </a:r>
            <a:r>
              <a:rPr lang="en-US" baseline="0" dirty="0" err="1"/>
              <a:t>gãy</a:t>
            </a:r>
            <a:r>
              <a:rPr lang="en-US" baseline="0" dirty="0"/>
              <a:t> </a:t>
            </a:r>
            <a:r>
              <a:rPr lang="en-US" baseline="0" dirty="0" err="1"/>
              <a:t>gục</a:t>
            </a:r>
            <a:r>
              <a:rPr lang="en-US" baseline="0" dirty="0"/>
              <a:t> </a:t>
            </a:r>
            <a:r>
              <a:rPr lang="en-US" baseline="0" dirty="0" err="1"/>
              <a:t>xuống</a:t>
            </a:r>
            <a:r>
              <a:rPr lang="en-US" baseline="0" dirty="0"/>
              <a:t> </a:t>
            </a:r>
            <a:r>
              <a:rPr lang="en-US" baseline="0" dirty="0" err="1"/>
              <a:t>và</a:t>
            </a:r>
            <a:r>
              <a:rPr lang="en-US" baseline="0" dirty="0"/>
              <a:t> </a:t>
            </a:r>
            <a:r>
              <a:rPr lang="en-US" baseline="0" dirty="0" err="1"/>
              <a:t>chết</a:t>
            </a:r>
            <a:r>
              <a:rPr lang="en-US" baseline="0" dirty="0"/>
              <a:t>. </a:t>
            </a:r>
            <a:r>
              <a:rPr lang="en-US" baseline="0" dirty="0" err="1"/>
              <a:t>Xuất</a:t>
            </a:r>
            <a:r>
              <a:rPr lang="en-US" baseline="0" dirty="0"/>
              <a:t> </a:t>
            </a:r>
            <a:r>
              <a:rPr lang="en-US" baseline="0" dirty="0" err="1"/>
              <a:t>hiện</a:t>
            </a:r>
            <a:r>
              <a:rPr lang="en-US" baseline="0" dirty="0"/>
              <a:t> </a:t>
            </a:r>
            <a:r>
              <a:rPr lang="en-US" baseline="0" dirty="0" err="1"/>
              <a:t>nhiều</a:t>
            </a:r>
            <a:r>
              <a:rPr lang="en-US" baseline="0" dirty="0"/>
              <a:t> </a:t>
            </a:r>
            <a:r>
              <a:rPr lang="en-US" baseline="0" dirty="0" err="1"/>
              <a:t>rễ</a:t>
            </a:r>
            <a:r>
              <a:rPr lang="en-US" baseline="0" dirty="0"/>
              <a:t> </a:t>
            </a:r>
            <a:r>
              <a:rPr lang="en-US" baseline="0" dirty="0" err="1"/>
              <a:t>phụ</a:t>
            </a:r>
            <a:r>
              <a:rPr lang="en-US" baseline="0" dirty="0"/>
              <a:t> </a:t>
            </a:r>
            <a:r>
              <a:rPr lang="en-US" baseline="0" dirty="0" err="1"/>
              <a:t>khí</a:t>
            </a:r>
            <a:r>
              <a:rPr lang="en-US" baseline="0" dirty="0"/>
              <a:t> </a:t>
            </a:r>
            <a:r>
              <a:rPr lang="en-US" baseline="0" dirty="0" err="1"/>
              <a:t>sinh</a:t>
            </a:r>
            <a:r>
              <a:rPr lang="en-US" baseline="0" dirty="0"/>
              <a:t> </a:t>
            </a:r>
            <a:r>
              <a:rPr lang="en-US" baseline="0" dirty="0" err="1"/>
              <a:t>mọc</a:t>
            </a:r>
            <a:r>
              <a:rPr lang="en-US" baseline="0" dirty="0"/>
              <a:t> </a:t>
            </a:r>
            <a:r>
              <a:rPr lang="en-US" baseline="0" dirty="0" err="1"/>
              <a:t>ra</a:t>
            </a:r>
            <a:r>
              <a:rPr lang="en-US" baseline="0" dirty="0"/>
              <a:t> </a:t>
            </a:r>
            <a:r>
              <a:rPr lang="en-US" baseline="0" dirty="0" err="1"/>
              <a:t>dọc</a:t>
            </a:r>
            <a:r>
              <a:rPr lang="en-US" baseline="0" dirty="0"/>
              <a:t> </a:t>
            </a:r>
            <a:r>
              <a:rPr lang="en-US" baseline="0" dirty="0" err="1"/>
              <a:t>trên</a:t>
            </a:r>
            <a:r>
              <a:rPr lang="en-US" baseline="0" dirty="0"/>
              <a:t> </a:t>
            </a:r>
            <a:r>
              <a:rPr lang="en-US" baseline="0" dirty="0" err="1"/>
              <a:t>thân</a:t>
            </a:r>
            <a:r>
              <a:rPr lang="en-US" baseline="0" dirty="0"/>
              <a:t>, </a:t>
            </a:r>
            <a:r>
              <a:rPr lang="en-US" baseline="0" dirty="0" err="1"/>
              <a:t>rễ</a:t>
            </a:r>
            <a:r>
              <a:rPr lang="en-US" baseline="0" dirty="0"/>
              <a:t> </a:t>
            </a:r>
            <a:r>
              <a:rPr lang="en-US" baseline="0" dirty="0" err="1"/>
              <a:t>và</a:t>
            </a:r>
            <a:r>
              <a:rPr lang="en-US" baseline="0" dirty="0"/>
              <a:t> </a:t>
            </a:r>
            <a:r>
              <a:rPr lang="en-US" baseline="0" dirty="0" err="1"/>
              <a:t>thân</a:t>
            </a:r>
            <a:r>
              <a:rPr lang="en-US" baseline="0" dirty="0"/>
              <a:t> </a:t>
            </a:r>
            <a:r>
              <a:rPr lang="en-US" baseline="0" dirty="0" err="1"/>
              <a:t>bị</a:t>
            </a:r>
            <a:r>
              <a:rPr lang="en-US" baseline="0" dirty="0"/>
              <a:t> </a:t>
            </a:r>
            <a:r>
              <a:rPr lang="en-US" baseline="0" dirty="0" err="1"/>
              <a:t>thối</a:t>
            </a:r>
            <a:r>
              <a:rPr lang="en-US" baseline="0" dirty="0"/>
              <a:t> </a:t>
            </a:r>
            <a:r>
              <a:rPr lang="en-US" baseline="0" dirty="0" err="1"/>
              <a:t>mềm</a:t>
            </a:r>
            <a:r>
              <a:rPr lang="en-US" baseline="0" dirty="0"/>
              <a:t>.</a:t>
            </a:r>
            <a:endParaRPr lang="en-US" dirty="0"/>
          </a:p>
        </p:txBody>
      </p:sp>
      <p:sp>
        <p:nvSpPr>
          <p:cNvPr id="4" name="Slide Number Placeholder 3"/>
          <p:cNvSpPr>
            <a:spLocks noGrp="1"/>
          </p:cNvSpPr>
          <p:nvPr>
            <p:ph type="sldNum" sz="quarter" idx="10"/>
          </p:nvPr>
        </p:nvSpPr>
        <p:spPr/>
        <p:txBody>
          <a:bodyPr/>
          <a:lstStyle/>
          <a:p>
            <a:fld id="{96B0D1B0-57EA-44CC-BB20-837F83CA81A6}" type="slidenum">
              <a:rPr lang="en-US" smtClean="0"/>
              <a:t>7</a:t>
            </a:fld>
            <a:endParaRPr lang="en-US"/>
          </a:p>
        </p:txBody>
      </p:sp>
    </p:spTree>
    <p:extLst>
      <p:ext uri="{BB962C8B-B14F-4D97-AF65-F5344CB8AC3E}">
        <p14:creationId xmlns:p14="http://schemas.microsoft.com/office/powerpoint/2010/main" val="1232792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Đặc</a:t>
            </a:r>
            <a:r>
              <a:rPr lang="en-US" dirty="0"/>
              <a:t> </a:t>
            </a:r>
            <a:r>
              <a:rPr lang="en-US" dirty="0" err="1"/>
              <a:t>điểm</a:t>
            </a:r>
            <a:r>
              <a:rPr lang="en-US" dirty="0"/>
              <a:t> </a:t>
            </a:r>
            <a:r>
              <a:rPr lang="en-US" dirty="0" err="1"/>
              <a:t>của</a:t>
            </a:r>
            <a:r>
              <a:rPr lang="en-US" dirty="0"/>
              <a:t> </a:t>
            </a:r>
            <a:r>
              <a:rPr lang="en-US" i="1" dirty="0"/>
              <a:t>Bacillus subtilis </a:t>
            </a:r>
          </a:p>
          <a:p>
            <a:r>
              <a:rPr lang="en-US" dirty="0">
                <a:hlinkClick r:id="rId3"/>
              </a:rPr>
              <a:t>http://anabio.com.vn/vi/dac-tinh-sinh-hoc-cua-vi-khuan-bacillus-sutilis/</a:t>
            </a:r>
            <a:endParaRPr lang="en-US" i="1" dirty="0"/>
          </a:p>
        </p:txBody>
      </p:sp>
      <p:sp>
        <p:nvSpPr>
          <p:cNvPr id="4" name="Slide Number Placeholder 3"/>
          <p:cNvSpPr>
            <a:spLocks noGrp="1"/>
          </p:cNvSpPr>
          <p:nvPr>
            <p:ph type="sldNum" sz="quarter" idx="5"/>
          </p:nvPr>
        </p:nvSpPr>
        <p:spPr/>
        <p:txBody>
          <a:bodyPr/>
          <a:lstStyle/>
          <a:p>
            <a:fld id="{96B0D1B0-57EA-44CC-BB20-837F83CA81A6}" type="slidenum">
              <a:rPr lang="en-US" smtClean="0"/>
              <a:t>8</a:t>
            </a:fld>
            <a:endParaRPr lang="en-US"/>
          </a:p>
        </p:txBody>
      </p:sp>
    </p:spTree>
    <p:extLst>
      <p:ext uri="{BB962C8B-B14F-4D97-AF65-F5344CB8AC3E}">
        <p14:creationId xmlns:p14="http://schemas.microsoft.com/office/powerpoint/2010/main" val="8685552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Bệnh</a:t>
            </a:r>
            <a:r>
              <a:rPr lang="en-US" baseline="0" dirty="0"/>
              <a:t> </a:t>
            </a:r>
            <a:r>
              <a:rPr lang="en-US" baseline="0" dirty="0" err="1"/>
              <a:t>thối</a:t>
            </a:r>
            <a:r>
              <a:rPr lang="en-US" baseline="0" dirty="0"/>
              <a:t> </a:t>
            </a:r>
            <a:r>
              <a:rPr lang="en-US" baseline="0" dirty="0" err="1"/>
              <a:t>thân</a:t>
            </a:r>
            <a:r>
              <a:rPr lang="en-US" baseline="0" dirty="0"/>
              <a:t> vi </a:t>
            </a:r>
            <a:r>
              <a:rPr lang="en-US" baseline="0" dirty="0" err="1"/>
              <a:t>khuẩn</a:t>
            </a:r>
            <a:r>
              <a:rPr lang="en-US" baseline="0" dirty="0"/>
              <a:t>: </a:t>
            </a:r>
            <a:r>
              <a:rPr lang="en-US" baseline="0" dirty="0" err="1"/>
              <a:t>Cây</a:t>
            </a:r>
            <a:r>
              <a:rPr lang="en-US" baseline="0" dirty="0"/>
              <a:t> </a:t>
            </a:r>
            <a:r>
              <a:rPr lang="en-US" baseline="0" dirty="0" err="1"/>
              <a:t>bị</a:t>
            </a:r>
            <a:r>
              <a:rPr lang="en-US" baseline="0" dirty="0"/>
              <a:t> </a:t>
            </a:r>
            <a:r>
              <a:rPr lang="en-US" baseline="0" dirty="0" err="1"/>
              <a:t>đổ</a:t>
            </a:r>
            <a:r>
              <a:rPr lang="en-US" baseline="0" dirty="0"/>
              <a:t> </a:t>
            </a:r>
            <a:r>
              <a:rPr lang="en-US" baseline="0" dirty="0" err="1"/>
              <a:t>ngã</a:t>
            </a:r>
            <a:r>
              <a:rPr lang="en-US" baseline="0" dirty="0"/>
              <a:t> </a:t>
            </a:r>
            <a:r>
              <a:rPr lang="en-US" baseline="0" dirty="0" err="1"/>
              <a:t>một</a:t>
            </a:r>
            <a:r>
              <a:rPr lang="en-US" baseline="0" dirty="0"/>
              <a:t> </a:t>
            </a:r>
            <a:r>
              <a:rPr lang="en-US" baseline="0" dirty="0" err="1"/>
              <a:t>cách</a:t>
            </a:r>
            <a:r>
              <a:rPr lang="en-US" baseline="0" dirty="0"/>
              <a:t> </a:t>
            </a:r>
            <a:r>
              <a:rPr lang="en-US" baseline="0" dirty="0" err="1"/>
              <a:t>nhanh</a:t>
            </a:r>
            <a:r>
              <a:rPr lang="en-US" baseline="0" dirty="0"/>
              <a:t> </a:t>
            </a:r>
            <a:r>
              <a:rPr lang="en-US" baseline="0" dirty="0" err="1"/>
              <a:t>chóng</a:t>
            </a:r>
            <a:r>
              <a:rPr lang="en-US" baseline="0" dirty="0"/>
              <a:t>, </a:t>
            </a:r>
            <a:r>
              <a:rPr lang="en-US" baseline="0" dirty="0" err="1"/>
              <a:t>trên</a:t>
            </a:r>
            <a:r>
              <a:rPr lang="en-US" baseline="0" dirty="0"/>
              <a:t> </a:t>
            </a:r>
            <a:r>
              <a:rPr lang="en-US" baseline="0" dirty="0" err="1"/>
              <a:t>các</a:t>
            </a:r>
            <a:r>
              <a:rPr lang="en-US" baseline="0" dirty="0"/>
              <a:t> </a:t>
            </a:r>
            <a:r>
              <a:rPr lang="en-US" baseline="0" dirty="0" err="1"/>
              <a:t>đốt</a:t>
            </a:r>
            <a:r>
              <a:rPr lang="en-US" baseline="0" dirty="0"/>
              <a:t> </a:t>
            </a:r>
            <a:r>
              <a:rPr lang="en-US" baseline="0" dirty="0" err="1"/>
              <a:t>xuất</a:t>
            </a:r>
            <a:r>
              <a:rPr lang="en-US" baseline="0" dirty="0"/>
              <a:t> </a:t>
            </a:r>
            <a:r>
              <a:rPr lang="en-US" baseline="0" dirty="0" err="1"/>
              <a:t>hiện</a:t>
            </a:r>
            <a:r>
              <a:rPr lang="en-US" baseline="0" dirty="0"/>
              <a:t> </a:t>
            </a:r>
            <a:r>
              <a:rPr lang="en-US" baseline="0" dirty="0" err="1"/>
              <a:t>các</a:t>
            </a:r>
            <a:r>
              <a:rPr lang="en-US" baseline="0" dirty="0"/>
              <a:t> </a:t>
            </a:r>
            <a:r>
              <a:rPr lang="en-US" baseline="0" dirty="0" err="1"/>
              <a:t>đốm</a:t>
            </a:r>
            <a:r>
              <a:rPr lang="en-US" baseline="0" dirty="0"/>
              <a:t> </a:t>
            </a:r>
            <a:r>
              <a:rPr lang="en-US" baseline="0" dirty="0" err="1"/>
              <a:t>nâu</a:t>
            </a:r>
            <a:r>
              <a:rPr lang="en-US" baseline="0" dirty="0"/>
              <a:t> </a:t>
            </a:r>
            <a:r>
              <a:rPr lang="en-US" baseline="0" dirty="0" err="1"/>
              <a:t>dạng</a:t>
            </a:r>
            <a:r>
              <a:rPr lang="en-US" baseline="0" dirty="0"/>
              <a:t> </a:t>
            </a:r>
            <a:r>
              <a:rPr lang="en-US" baseline="0" dirty="0" err="1"/>
              <a:t>ngậm</a:t>
            </a:r>
            <a:r>
              <a:rPr lang="en-US" baseline="0" dirty="0"/>
              <a:t> </a:t>
            </a:r>
            <a:r>
              <a:rPr lang="en-US" baseline="0" dirty="0" err="1"/>
              <a:t>nước</a:t>
            </a:r>
            <a:r>
              <a:rPr lang="en-US" baseline="0" dirty="0"/>
              <a:t>, </a:t>
            </a:r>
            <a:r>
              <a:rPr lang="en-US" baseline="0" dirty="0" err="1"/>
              <a:t>mềm</a:t>
            </a:r>
            <a:r>
              <a:rPr lang="en-US" baseline="0" dirty="0"/>
              <a:t> hay </a:t>
            </a:r>
            <a:r>
              <a:rPr lang="en-US" baseline="0" dirty="0" err="1"/>
              <a:t>nhớt</a:t>
            </a:r>
            <a:r>
              <a:rPr lang="en-US" baseline="0" dirty="0"/>
              <a:t>,  </a:t>
            </a:r>
            <a:r>
              <a:rPr lang="en-US" baseline="0" dirty="0" err="1"/>
              <a:t>có</a:t>
            </a:r>
            <a:r>
              <a:rPr lang="en-US" baseline="0" dirty="0"/>
              <a:t> </a:t>
            </a:r>
            <a:r>
              <a:rPr lang="en-US" baseline="0" dirty="0" err="1"/>
              <a:t>mùi</a:t>
            </a:r>
            <a:r>
              <a:rPr lang="en-US" baseline="0" dirty="0"/>
              <a:t> </a:t>
            </a:r>
            <a:r>
              <a:rPr lang="en-US" baseline="0" dirty="0" err="1"/>
              <a:t>hôi</a:t>
            </a:r>
            <a:r>
              <a:rPr lang="en-US" baseline="0" dirty="0"/>
              <a:t>. </a:t>
            </a:r>
            <a:r>
              <a:rPr lang="en-US" baseline="0" dirty="0" err="1"/>
              <a:t>Lá</a:t>
            </a:r>
            <a:r>
              <a:rPr lang="en-US" baseline="0" dirty="0"/>
              <a:t> </a:t>
            </a:r>
            <a:r>
              <a:rPr lang="en-US" baseline="0" dirty="0" err="1"/>
              <a:t>bị</a:t>
            </a:r>
            <a:r>
              <a:rPr lang="en-US" baseline="0" dirty="0"/>
              <a:t> </a:t>
            </a:r>
            <a:r>
              <a:rPr lang="en-US" baseline="0" dirty="0" err="1"/>
              <a:t>héo</a:t>
            </a:r>
            <a:r>
              <a:rPr lang="en-US" baseline="0" dirty="0"/>
              <a:t> </a:t>
            </a:r>
            <a:r>
              <a:rPr lang="en-US" baseline="0" dirty="0" err="1"/>
              <a:t>và</a:t>
            </a:r>
            <a:r>
              <a:rPr lang="en-US" baseline="0" dirty="0"/>
              <a:t> </a:t>
            </a:r>
            <a:r>
              <a:rPr lang="en-US" baseline="0" dirty="0" err="1"/>
              <a:t>thối</a:t>
            </a:r>
            <a:r>
              <a:rPr lang="en-US" baseline="0" dirty="0"/>
              <a:t> </a:t>
            </a:r>
            <a:r>
              <a:rPr lang="en-US" baseline="0" dirty="0" err="1"/>
              <a:t>nhũn</a:t>
            </a:r>
            <a:r>
              <a:rPr lang="en-US" baseline="0" dirty="0"/>
              <a:t>. </a:t>
            </a:r>
          </a:p>
          <a:p>
            <a:r>
              <a:rPr lang="en-US" baseline="0" dirty="0" err="1"/>
              <a:t>Bệnh</a:t>
            </a:r>
            <a:r>
              <a:rPr lang="en-US" baseline="0" dirty="0"/>
              <a:t> </a:t>
            </a:r>
            <a:r>
              <a:rPr lang="en-US" baseline="0" dirty="0" err="1"/>
              <a:t>thối</a:t>
            </a:r>
            <a:r>
              <a:rPr lang="en-US" baseline="0" dirty="0"/>
              <a:t> </a:t>
            </a:r>
            <a:r>
              <a:rPr lang="en-US" baseline="0" dirty="0" err="1"/>
              <a:t>ướt</a:t>
            </a:r>
            <a:r>
              <a:rPr lang="en-US" baseline="0" dirty="0"/>
              <a:t> </a:t>
            </a:r>
            <a:r>
              <a:rPr lang="en-US" baseline="0" dirty="0" err="1"/>
              <a:t>khoai</a:t>
            </a:r>
            <a:r>
              <a:rPr lang="en-US" baseline="0" dirty="0"/>
              <a:t> </a:t>
            </a:r>
            <a:r>
              <a:rPr lang="en-US" baseline="0" dirty="0" err="1"/>
              <a:t>tây</a:t>
            </a:r>
            <a:r>
              <a:rPr lang="en-US" baseline="0" dirty="0"/>
              <a:t>: </a:t>
            </a:r>
            <a:r>
              <a:rPr lang="en-US" baseline="0" dirty="0" err="1"/>
              <a:t>Củ</a:t>
            </a:r>
            <a:r>
              <a:rPr lang="en-US" baseline="0" dirty="0"/>
              <a:t> </a:t>
            </a:r>
            <a:r>
              <a:rPr lang="en-US" baseline="0" dirty="0" err="1"/>
              <a:t>bị</a:t>
            </a:r>
            <a:r>
              <a:rPr lang="en-US" baseline="0" dirty="0"/>
              <a:t> </a:t>
            </a:r>
            <a:r>
              <a:rPr lang="en-US" baseline="0" dirty="0" err="1"/>
              <a:t>thối</a:t>
            </a:r>
            <a:r>
              <a:rPr lang="en-US" baseline="0" dirty="0"/>
              <a:t> </a:t>
            </a:r>
            <a:r>
              <a:rPr lang="en-US" baseline="0" dirty="0" err="1"/>
              <a:t>và</a:t>
            </a:r>
            <a:r>
              <a:rPr lang="en-US" baseline="0" dirty="0"/>
              <a:t> </a:t>
            </a:r>
            <a:r>
              <a:rPr lang="en-US" baseline="0" dirty="0" err="1"/>
              <a:t>ướt</a:t>
            </a:r>
            <a:r>
              <a:rPr lang="en-US" baseline="0" dirty="0"/>
              <a:t>, </a:t>
            </a:r>
            <a:r>
              <a:rPr lang="en-US" baseline="0" dirty="0" err="1"/>
              <a:t>có</a:t>
            </a:r>
            <a:r>
              <a:rPr lang="en-US" baseline="0" dirty="0"/>
              <a:t> </a:t>
            </a:r>
            <a:r>
              <a:rPr lang="en-US" baseline="0" dirty="0" err="1"/>
              <a:t>mùi</a:t>
            </a:r>
            <a:r>
              <a:rPr lang="en-US" baseline="0" dirty="0"/>
              <a:t> </a:t>
            </a:r>
            <a:r>
              <a:rPr lang="en-US" baseline="0" dirty="0" err="1"/>
              <a:t>khó</a:t>
            </a:r>
            <a:r>
              <a:rPr lang="en-US" baseline="0" dirty="0"/>
              <a:t> </a:t>
            </a:r>
            <a:r>
              <a:rPr lang="en-US" baseline="0" dirty="0" err="1"/>
              <a:t>chịu</a:t>
            </a:r>
            <a:r>
              <a:rPr lang="en-US" baseline="0" dirty="0"/>
              <a:t>, </a:t>
            </a:r>
            <a:r>
              <a:rPr lang="en-US" baseline="0" dirty="0" err="1"/>
              <a:t>vỏ</a:t>
            </a:r>
            <a:r>
              <a:rPr lang="en-US" baseline="0" dirty="0"/>
              <a:t> </a:t>
            </a:r>
            <a:r>
              <a:rPr lang="en-US" baseline="0" dirty="0" err="1"/>
              <a:t>nâu</a:t>
            </a:r>
            <a:r>
              <a:rPr lang="en-US" baseline="0" dirty="0"/>
              <a:t> hay </a:t>
            </a:r>
            <a:r>
              <a:rPr lang="en-US" baseline="0" dirty="0" err="1"/>
              <a:t>nâu</a:t>
            </a:r>
            <a:r>
              <a:rPr lang="en-US" baseline="0" dirty="0"/>
              <a:t> </a:t>
            </a:r>
            <a:r>
              <a:rPr lang="en-US" baseline="0" dirty="0" err="1"/>
              <a:t>sẫm</a:t>
            </a:r>
            <a:r>
              <a:rPr lang="en-US" baseline="0" dirty="0"/>
              <a:t>,  </a:t>
            </a:r>
            <a:r>
              <a:rPr lang="en-US" baseline="0" dirty="0" err="1"/>
              <a:t>củ</a:t>
            </a:r>
            <a:r>
              <a:rPr lang="en-US" baseline="0" dirty="0"/>
              <a:t> </a:t>
            </a:r>
            <a:r>
              <a:rPr lang="en-US" baseline="0" dirty="0" err="1"/>
              <a:t>mềm</a:t>
            </a:r>
            <a:r>
              <a:rPr lang="en-US" baseline="0" dirty="0"/>
              <a:t>, </a:t>
            </a:r>
            <a:r>
              <a:rPr lang="en-US" baseline="0" dirty="0" err="1"/>
              <a:t>vỏ</a:t>
            </a:r>
            <a:r>
              <a:rPr lang="en-US" baseline="0" dirty="0"/>
              <a:t> </a:t>
            </a:r>
            <a:r>
              <a:rPr lang="en-US" baseline="0" dirty="0" err="1"/>
              <a:t>củ</a:t>
            </a:r>
            <a:r>
              <a:rPr lang="en-US" baseline="0" dirty="0"/>
              <a:t> </a:t>
            </a:r>
            <a:r>
              <a:rPr lang="en-US" baseline="0" dirty="0" err="1"/>
              <a:t>biến</a:t>
            </a:r>
            <a:r>
              <a:rPr lang="en-US" baseline="0" dirty="0"/>
              <a:t> </a:t>
            </a:r>
            <a:r>
              <a:rPr lang="en-US" baseline="0" dirty="0" err="1"/>
              <a:t>thành</a:t>
            </a:r>
            <a:r>
              <a:rPr lang="en-US" baseline="0" dirty="0"/>
              <a:t> </a:t>
            </a:r>
            <a:r>
              <a:rPr lang="en-US" baseline="0" dirty="0" err="1"/>
              <a:t>bọc</a:t>
            </a:r>
            <a:r>
              <a:rPr lang="en-US" baseline="0" dirty="0"/>
              <a:t> </a:t>
            </a:r>
            <a:r>
              <a:rPr lang="en-US" baseline="0" dirty="0" err="1"/>
              <a:t>chứa</a:t>
            </a:r>
            <a:r>
              <a:rPr lang="en-US" baseline="0" dirty="0"/>
              <a:t> </a:t>
            </a:r>
            <a:r>
              <a:rPr lang="en-US" baseline="0" dirty="0" err="1"/>
              <a:t>đầy</a:t>
            </a:r>
            <a:r>
              <a:rPr lang="en-US" baseline="0" dirty="0"/>
              <a:t> </a:t>
            </a:r>
            <a:r>
              <a:rPr lang="en-US" baseline="0" dirty="0" err="1"/>
              <a:t>nước</a:t>
            </a:r>
            <a:r>
              <a:rPr lang="en-US" baseline="0" dirty="0"/>
              <a:t>,  </a:t>
            </a:r>
            <a:r>
              <a:rPr lang="en-US" baseline="0" dirty="0" err="1"/>
              <a:t>thịt</a:t>
            </a:r>
            <a:r>
              <a:rPr lang="en-US" baseline="0" dirty="0"/>
              <a:t> </a:t>
            </a:r>
            <a:r>
              <a:rPr lang="en-US" baseline="0" dirty="0" err="1"/>
              <a:t>củ</a:t>
            </a:r>
            <a:r>
              <a:rPr lang="en-US" baseline="0" dirty="0"/>
              <a:t> </a:t>
            </a:r>
            <a:r>
              <a:rPr lang="en-US" baseline="0" dirty="0" err="1"/>
              <a:t>thối</a:t>
            </a:r>
            <a:r>
              <a:rPr lang="en-US" baseline="0" dirty="0"/>
              <a:t> </a:t>
            </a:r>
            <a:r>
              <a:rPr lang="en-US" baseline="0" dirty="0" err="1"/>
              <a:t>nhũn</a:t>
            </a:r>
            <a:r>
              <a:rPr lang="en-US" baseline="0" dirty="0"/>
              <a:t>, </a:t>
            </a:r>
            <a:r>
              <a:rPr lang="en-US" baseline="0" dirty="0" err="1"/>
              <a:t>có</a:t>
            </a:r>
            <a:r>
              <a:rPr lang="en-US" baseline="0" dirty="0"/>
              <a:t> </a:t>
            </a:r>
            <a:r>
              <a:rPr lang="en-US" baseline="0" dirty="0" err="1"/>
              <a:t>dịch</a:t>
            </a:r>
            <a:r>
              <a:rPr lang="en-US" baseline="0" dirty="0"/>
              <a:t> </a:t>
            </a:r>
            <a:r>
              <a:rPr lang="en-US" baseline="0" dirty="0" err="1"/>
              <a:t>chảy</a:t>
            </a:r>
            <a:r>
              <a:rPr lang="en-US" baseline="0" dirty="0"/>
              <a:t> </a:t>
            </a:r>
            <a:r>
              <a:rPr lang="en-US" baseline="0" dirty="0" err="1"/>
              <a:t>ra.</a:t>
            </a:r>
            <a:r>
              <a:rPr lang="en-US" baseline="0" dirty="0"/>
              <a:t> </a:t>
            </a:r>
            <a:r>
              <a:rPr lang="en-US" baseline="0" dirty="0" err="1"/>
              <a:t>Cắt</a:t>
            </a:r>
            <a:r>
              <a:rPr lang="en-US" baseline="0" dirty="0"/>
              <a:t> </a:t>
            </a:r>
            <a:r>
              <a:rPr lang="en-US" baseline="0" dirty="0" err="1"/>
              <a:t>củ</a:t>
            </a:r>
            <a:r>
              <a:rPr lang="en-US" baseline="0" dirty="0"/>
              <a:t> </a:t>
            </a:r>
            <a:r>
              <a:rPr lang="en-US" baseline="0" dirty="0" err="1"/>
              <a:t>thì</a:t>
            </a:r>
            <a:r>
              <a:rPr lang="en-US" baseline="0" dirty="0"/>
              <a:t> </a:t>
            </a:r>
            <a:r>
              <a:rPr lang="en-US" baseline="0" dirty="0" err="1"/>
              <a:t>thịt</a:t>
            </a:r>
            <a:r>
              <a:rPr lang="en-US" baseline="0" dirty="0"/>
              <a:t> </a:t>
            </a:r>
            <a:r>
              <a:rPr lang="en-US" baseline="0" dirty="0" err="1"/>
              <a:t>bị</a:t>
            </a:r>
            <a:r>
              <a:rPr lang="en-US" baseline="0" dirty="0"/>
              <a:t> </a:t>
            </a:r>
            <a:r>
              <a:rPr lang="en-US" baseline="0" dirty="0" err="1"/>
              <a:t>thối</a:t>
            </a:r>
            <a:r>
              <a:rPr lang="en-US" baseline="0" dirty="0"/>
              <a:t> </a:t>
            </a:r>
            <a:r>
              <a:rPr lang="en-US" baseline="0" dirty="0" err="1"/>
              <a:t>nát</a:t>
            </a:r>
            <a:r>
              <a:rPr lang="en-US" baseline="0" dirty="0"/>
              <a:t> </a:t>
            </a:r>
            <a:r>
              <a:rPr lang="en-US" baseline="0" dirty="0" err="1"/>
              <a:t>có</a:t>
            </a:r>
            <a:r>
              <a:rPr lang="en-US" baseline="0" dirty="0"/>
              <a:t> </a:t>
            </a:r>
            <a:r>
              <a:rPr lang="en-US" baseline="0" dirty="0" err="1"/>
              <a:t>màu</a:t>
            </a:r>
            <a:r>
              <a:rPr lang="en-US" baseline="0" dirty="0"/>
              <a:t> </a:t>
            </a:r>
            <a:r>
              <a:rPr lang="en-US" baseline="0" dirty="0" err="1"/>
              <a:t>vàng</a:t>
            </a:r>
            <a:r>
              <a:rPr lang="en-US" baseline="0" dirty="0"/>
              <a:t> </a:t>
            </a:r>
            <a:r>
              <a:rPr lang="en-US" baseline="0" dirty="0" err="1"/>
              <a:t>nâu</a:t>
            </a:r>
            <a:r>
              <a:rPr lang="en-US" baseline="0" dirty="0"/>
              <a:t>.</a:t>
            </a:r>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Vi </a:t>
            </a:r>
            <a:r>
              <a:rPr lang="en-US" baseline="0" dirty="0" err="1"/>
              <a:t>khuẩn</a:t>
            </a:r>
            <a:r>
              <a:rPr lang="en-US" baseline="0" dirty="0"/>
              <a:t> </a:t>
            </a:r>
            <a:r>
              <a:rPr lang="en-US" baseline="0" dirty="0" err="1"/>
              <a:t>xâm</a:t>
            </a:r>
            <a:r>
              <a:rPr lang="en-US" baseline="0" dirty="0"/>
              <a:t> </a:t>
            </a:r>
            <a:r>
              <a:rPr lang="en-US" baseline="0" dirty="0" err="1"/>
              <a:t>nhập</a:t>
            </a:r>
            <a:r>
              <a:rPr lang="en-US" baseline="0" dirty="0"/>
              <a:t> qua </a:t>
            </a:r>
            <a:r>
              <a:rPr lang="en-US" baseline="0" dirty="0" err="1"/>
              <a:t>các</a:t>
            </a:r>
            <a:r>
              <a:rPr lang="en-US" baseline="0" dirty="0"/>
              <a:t> </a:t>
            </a:r>
            <a:r>
              <a:rPr lang="en-US" baseline="0" dirty="0" err="1"/>
              <a:t>lỗ</a:t>
            </a:r>
            <a:r>
              <a:rPr lang="en-US" baseline="0" dirty="0"/>
              <a:t> </a:t>
            </a:r>
            <a:r>
              <a:rPr lang="en-US" baseline="0" dirty="0" err="1"/>
              <a:t>hở</a:t>
            </a:r>
            <a:r>
              <a:rPr lang="en-US" baseline="0" dirty="0"/>
              <a:t> </a:t>
            </a:r>
            <a:r>
              <a:rPr lang="en-US" baseline="0" dirty="0" err="1"/>
              <a:t>như</a:t>
            </a:r>
            <a:r>
              <a:rPr lang="en-US" baseline="0" dirty="0"/>
              <a:t> </a:t>
            </a:r>
            <a:r>
              <a:rPr lang="en-US" baseline="0" dirty="0" err="1"/>
              <a:t>các</a:t>
            </a:r>
            <a:r>
              <a:rPr lang="en-US" baseline="0" dirty="0"/>
              <a:t> </a:t>
            </a:r>
            <a:r>
              <a:rPr lang="en-US" baseline="0" dirty="0" err="1"/>
              <a:t>vết</a:t>
            </a:r>
            <a:r>
              <a:rPr lang="en-US" baseline="0" dirty="0"/>
              <a:t> </a:t>
            </a:r>
            <a:r>
              <a:rPr lang="en-US" baseline="0" dirty="0" err="1"/>
              <a:t>thương</a:t>
            </a:r>
            <a:r>
              <a:rPr lang="en-US" baseline="0" dirty="0"/>
              <a:t> do </a:t>
            </a:r>
            <a:r>
              <a:rPr lang="en-US" baseline="0" dirty="0" err="1"/>
              <a:t>xây</a:t>
            </a:r>
            <a:r>
              <a:rPr lang="en-US" baseline="0" dirty="0"/>
              <a:t> </a:t>
            </a:r>
            <a:r>
              <a:rPr lang="en-US" baseline="0" dirty="0" err="1"/>
              <a:t>xát</a:t>
            </a:r>
            <a:r>
              <a:rPr lang="en-US" baseline="0" dirty="0"/>
              <a:t> hay do </a:t>
            </a:r>
            <a:r>
              <a:rPr lang="en-US" baseline="0" dirty="0" err="1"/>
              <a:t>côn</a:t>
            </a:r>
            <a:r>
              <a:rPr lang="en-US" baseline="0" dirty="0"/>
              <a:t> </a:t>
            </a:r>
            <a:r>
              <a:rPr lang="en-US" baseline="0" dirty="0" err="1"/>
              <a:t>trùng</a:t>
            </a:r>
            <a:r>
              <a:rPr lang="en-US" baseline="0" dirty="0"/>
              <a:t> </a:t>
            </a:r>
            <a:r>
              <a:rPr lang="en-US" baseline="0" dirty="0" err="1"/>
              <a:t>hút</a:t>
            </a:r>
            <a:r>
              <a:rPr lang="en-US" baseline="0" dirty="0"/>
              <a:t> </a:t>
            </a:r>
            <a:r>
              <a:rPr lang="en-US" baseline="0" dirty="0" err="1"/>
              <a:t>chích</a:t>
            </a:r>
            <a:r>
              <a:rPr lang="en-US" baseline="0" dirty="0"/>
              <a:t>.</a:t>
            </a:r>
          </a:p>
        </p:txBody>
      </p:sp>
      <p:sp>
        <p:nvSpPr>
          <p:cNvPr id="4" name="Slide Number Placeholder 3"/>
          <p:cNvSpPr>
            <a:spLocks noGrp="1"/>
          </p:cNvSpPr>
          <p:nvPr>
            <p:ph type="sldNum" sz="quarter" idx="5"/>
          </p:nvPr>
        </p:nvSpPr>
        <p:spPr/>
        <p:txBody>
          <a:bodyPr/>
          <a:lstStyle/>
          <a:p>
            <a:fld id="{96B0D1B0-57EA-44CC-BB20-837F83CA81A6}" type="slidenum">
              <a:rPr lang="en-US" smtClean="0"/>
              <a:t>9</a:t>
            </a:fld>
            <a:endParaRPr lang="en-US"/>
          </a:p>
        </p:txBody>
      </p:sp>
    </p:spTree>
    <p:extLst>
      <p:ext uri="{BB962C8B-B14F-4D97-AF65-F5344CB8AC3E}">
        <p14:creationId xmlns:p14="http://schemas.microsoft.com/office/powerpoint/2010/main" val="13546997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 </a:t>
            </a:r>
            <a:r>
              <a:rPr lang="en-US" dirty="0" err="1"/>
              <a:t>Lá</a:t>
            </a:r>
            <a:r>
              <a:rPr lang="en-US" baseline="0" dirty="0"/>
              <a:t> </a:t>
            </a:r>
            <a:r>
              <a:rPr lang="en-US" baseline="0" dirty="0" err="1"/>
              <a:t>bên</a:t>
            </a:r>
            <a:r>
              <a:rPr lang="en-US" baseline="0" dirty="0"/>
              <a:t> </a:t>
            </a:r>
            <a:r>
              <a:rPr lang="en-US" baseline="0" dirty="0" err="1"/>
              <a:t>dưới</a:t>
            </a:r>
            <a:r>
              <a:rPr lang="en-US" baseline="0" dirty="0"/>
              <a:t> </a:t>
            </a:r>
            <a:r>
              <a:rPr lang="en-US" baseline="0" dirty="0" err="1"/>
              <a:t>vàng</a:t>
            </a:r>
            <a:r>
              <a:rPr lang="en-US" baseline="0" dirty="0"/>
              <a:t> </a:t>
            </a:r>
            <a:r>
              <a:rPr lang="en-US" baseline="0" dirty="0" err="1"/>
              <a:t>nhẹ</a:t>
            </a:r>
            <a:r>
              <a:rPr lang="en-US" baseline="0" dirty="0"/>
              <a:t> </a:t>
            </a:r>
            <a:r>
              <a:rPr lang="en-US" baseline="0" dirty="0" err="1"/>
              <a:t>và</a:t>
            </a:r>
            <a:r>
              <a:rPr lang="en-US" baseline="0" dirty="0"/>
              <a:t> </a:t>
            </a:r>
            <a:r>
              <a:rPr lang="en-US" baseline="0" dirty="0" err="1"/>
              <a:t>bị</a:t>
            </a:r>
            <a:r>
              <a:rPr lang="en-US" baseline="0" dirty="0"/>
              <a:t> </a:t>
            </a:r>
            <a:r>
              <a:rPr lang="en-US" baseline="0" dirty="0" err="1"/>
              <a:t>héo</a:t>
            </a:r>
            <a:r>
              <a:rPr lang="en-US" baseline="0" dirty="0"/>
              <a:t>, </a:t>
            </a:r>
            <a:r>
              <a:rPr lang="en-US" baseline="0" dirty="0" err="1"/>
              <a:t>dần</a:t>
            </a:r>
            <a:r>
              <a:rPr lang="en-US" baseline="0" dirty="0"/>
              <a:t> </a:t>
            </a:r>
            <a:r>
              <a:rPr lang="en-US" baseline="0" dirty="0" err="1"/>
              <a:t>đến</a:t>
            </a:r>
            <a:r>
              <a:rPr lang="en-US" baseline="0" dirty="0"/>
              <a:t> </a:t>
            </a:r>
            <a:r>
              <a:rPr lang="en-US" baseline="0" dirty="0" err="1"/>
              <a:t>các</a:t>
            </a:r>
            <a:r>
              <a:rPr lang="en-US" baseline="0" dirty="0"/>
              <a:t> </a:t>
            </a:r>
            <a:r>
              <a:rPr lang="en-US" baseline="0" dirty="0" err="1"/>
              <a:t>lá</a:t>
            </a:r>
            <a:r>
              <a:rPr lang="en-US" baseline="0" dirty="0"/>
              <a:t> </a:t>
            </a:r>
            <a:r>
              <a:rPr lang="en-US" baseline="0" dirty="0" err="1"/>
              <a:t>trên</a:t>
            </a:r>
            <a:r>
              <a:rPr lang="en-US" baseline="0" dirty="0"/>
              <a:t>, </a:t>
            </a:r>
            <a:r>
              <a:rPr lang="en-US" baseline="0" dirty="0" err="1"/>
              <a:t>héo</a:t>
            </a:r>
            <a:r>
              <a:rPr lang="en-US" baseline="0" dirty="0"/>
              <a:t> </a:t>
            </a:r>
            <a:r>
              <a:rPr lang="en-US" baseline="0" dirty="0" err="1"/>
              <a:t>khá</a:t>
            </a:r>
            <a:r>
              <a:rPr lang="en-US" baseline="0" dirty="0"/>
              <a:t> </a:t>
            </a:r>
            <a:r>
              <a:rPr lang="en-US" baseline="0" dirty="0" err="1"/>
              <a:t>nhanh</a:t>
            </a:r>
            <a:r>
              <a:rPr lang="en-US" baseline="0" dirty="0"/>
              <a:t> </a:t>
            </a:r>
            <a:r>
              <a:rPr lang="en-US" baseline="0" dirty="0" err="1"/>
              <a:t>lá</a:t>
            </a:r>
            <a:r>
              <a:rPr lang="en-US" baseline="0" dirty="0"/>
              <a:t> </a:t>
            </a:r>
            <a:r>
              <a:rPr lang="en-US" baseline="0" dirty="0" err="1"/>
              <a:t>chưa</a:t>
            </a:r>
            <a:r>
              <a:rPr lang="en-US" baseline="0" dirty="0"/>
              <a:t> </a:t>
            </a:r>
            <a:r>
              <a:rPr lang="en-US" baseline="0" dirty="0" err="1"/>
              <a:t>kịp</a:t>
            </a:r>
            <a:r>
              <a:rPr lang="en-US" baseline="0" dirty="0"/>
              <a:t> </a:t>
            </a:r>
            <a:r>
              <a:rPr lang="en-US" baseline="0" dirty="0" err="1"/>
              <a:t>vàng</a:t>
            </a:r>
            <a:r>
              <a:rPr lang="en-US" baseline="0" dirty="0"/>
              <a:t>. VK </a:t>
            </a:r>
            <a:r>
              <a:rPr lang="en-US" baseline="0" dirty="0" err="1"/>
              <a:t>xâm</a:t>
            </a:r>
            <a:r>
              <a:rPr lang="en-US" baseline="0" dirty="0"/>
              <a:t> </a:t>
            </a:r>
            <a:r>
              <a:rPr lang="en-US" baseline="0" dirty="0" err="1"/>
              <a:t>nhiễm</a:t>
            </a:r>
            <a:r>
              <a:rPr lang="en-US" baseline="0" dirty="0"/>
              <a:t> qua </a:t>
            </a:r>
            <a:r>
              <a:rPr lang="en-US" baseline="0" dirty="0" err="1"/>
              <a:t>các</a:t>
            </a:r>
            <a:r>
              <a:rPr lang="en-US" baseline="0" dirty="0"/>
              <a:t> </a:t>
            </a:r>
            <a:r>
              <a:rPr lang="en-US" baseline="0" dirty="0" err="1"/>
              <a:t>vết</a:t>
            </a:r>
            <a:r>
              <a:rPr lang="en-US" baseline="0" dirty="0"/>
              <a:t> </a:t>
            </a:r>
            <a:r>
              <a:rPr lang="en-US" baseline="0" dirty="0" err="1"/>
              <a:t>thương</a:t>
            </a:r>
            <a:r>
              <a:rPr lang="en-US" baseline="0" dirty="0"/>
              <a:t> </a:t>
            </a:r>
            <a:r>
              <a:rPr lang="en-US" baseline="0" dirty="0" err="1"/>
              <a:t>trên</a:t>
            </a:r>
            <a:r>
              <a:rPr lang="en-US" baseline="0" dirty="0"/>
              <a:t> </a:t>
            </a:r>
            <a:r>
              <a:rPr lang="en-US" baseline="0" dirty="0" err="1"/>
              <a:t>củ</a:t>
            </a:r>
            <a:r>
              <a:rPr lang="en-US" baseline="0" dirty="0"/>
              <a:t> hay </a:t>
            </a:r>
            <a:r>
              <a:rPr lang="en-US" baseline="0" dirty="0" err="1"/>
              <a:t>rễ</a:t>
            </a:r>
            <a:r>
              <a:rPr lang="en-US" baseline="0" dirty="0"/>
              <a:t>.</a:t>
            </a:r>
          </a:p>
          <a:p>
            <a:r>
              <a:rPr lang="en-US" baseline="0" dirty="0"/>
              <a:t>f) </a:t>
            </a:r>
            <a:r>
              <a:rPr lang="en-US" baseline="0" dirty="0" err="1"/>
              <a:t>Bệnh</a:t>
            </a:r>
            <a:r>
              <a:rPr lang="en-US" baseline="0" dirty="0"/>
              <a:t> </a:t>
            </a:r>
            <a:r>
              <a:rPr lang="en-US" baseline="0" dirty="0" err="1"/>
              <a:t>thường</a:t>
            </a:r>
            <a:r>
              <a:rPr lang="en-US" baseline="0" dirty="0"/>
              <a:t> </a:t>
            </a:r>
            <a:r>
              <a:rPr lang="en-US" baseline="0" dirty="0" err="1"/>
              <a:t>gây</a:t>
            </a:r>
            <a:r>
              <a:rPr lang="en-US" baseline="0" dirty="0"/>
              <a:t> </a:t>
            </a:r>
            <a:r>
              <a:rPr lang="en-US" baseline="0" dirty="0" err="1"/>
              <a:t>hại</a:t>
            </a:r>
            <a:r>
              <a:rPr lang="en-US" baseline="0" dirty="0"/>
              <a:t> </a:t>
            </a:r>
            <a:r>
              <a:rPr lang="en-US" baseline="0" dirty="0" err="1"/>
              <a:t>nhiều</a:t>
            </a:r>
            <a:r>
              <a:rPr lang="en-US" baseline="0" dirty="0"/>
              <a:t> </a:t>
            </a:r>
            <a:r>
              <a:rPr lang="en-US" baseline="0" dirty="0" err="1"/>
              <a:t>trong</a:t>
            </a:r>
            <a:r>
              <a:rPr lang="en-US" baseline="0" dirty="0"/>
              <a:t> </a:t>
            </a:r>
            <a:r>
              <a:rPr lang="en-US" baseline="0" dirty="0" err="1"/>
              <a:t>mùa</a:t>
            </a:r>
            <a:r>
              <a:rPr lang="en-US" baseline="0" dirty="0"/>
              <a:t> </a:t>
            </a:r>
            <a:r>
              <a:rPr lang="en-US" baseline="0" dirty="0" err="1"/>
              <a:t>mưa</a:t>
            </a:r>
            <a:r>
              <a:rPr lang="en-US" baseline="0" dirty="0"/>
              <a:t>, </a:t>
            </a:r>
            <a:r>
              <a:rPr lang="en-US" baseline="0" dirty="0" err="1"/>
              <a:t>bón</a:t>
            </a:r>
            <a:r>
              <a:rPr lang="en-US" baseline="0" dirty="0"/>
              <a:t> </a:t>
            </a:r>
            <a:r>
              <a:rPr lang="en-US" baseline="0" dirty="0" err="1"/>
              <a:t>quá</a:t>
            </a:r>
            <a:r>
              <a:rPr lang="en-US" baseline="0" dirty="0"/>
              <a:t> </a:t>
            </a:r>
            <a:r>
              <a:rPr lang="en-US" baseline="0" dirty="0" err="1"/>
              <a:t>nhiều</a:t>
            </a:r>
            <a:r>
              <a:rPr lang="en-US" baseline="0" dirty="0"/>
              <a:t> </a:t>
            </a:r>
            <a:r>
              <a:rPr lang="en-US" baseline="0" dirty="0" err="1"/>
              <a:t>đạm</a:t>
            </a:r>
            <a:r>
              <a:rPr lang="en-US" baseline="0" dirty="0"/>
              <a:t> hay </a:t>
            </a:r>
            <a:r>
              <a:rPr lang="en-US" baseline="0" dirty="0" err="1"/>
              <a:t>trông</a:t>
            </a:r>
            <a:r>
              <a:rPr lang="en-US" baseline="0" dirty="0"/>
              <a:t> </a:t>
            </a:r>
            <a:r>
              <a:rPr lang="en-US" baseline="0" dirty="0" err="1"/>
              <a:t>trên</a:t>
            </a:r>
            <a:r>
              <a:rPr lang="en-US" baseline="0" dirty="0"/>
              <a:t> </a:t>
            </a:r>
            <a:r>
              <a:rPr lang="en-US" baseline="0" dirty="0" err="1"/>
              <a:t>đất</a:t>
            </a:r>
            <a:r>
              <a:rPr lang="en-US" baseline="0" dirty="0"/>
              <a:t> </a:t>
            </a:r>
            <a:r>
              <a:rPr lang="en-US" baseline="0" dirty="0" err="1"/>
              <a:t>thấp</a:t>
            </a:r>
            <a:r>
              <a:rPr lang="en-US" baseline="0" dirty="0"/>
              <a:t> </a:t>
            </a:r>
            <a:r>
              <a:rPr lang="en-US" baseline="0" dirty="0" err="1"/>
              <a:t>dễ</a:t>
            </a:r>
            <a:r>
              <a:rPr lang="en-US" baseline="0" dirty="0"/>
              <a:t> </a:t>
            </a:r>
            <a:r>
              <a:rPr lang="en-US" baseline="0" dirty="0" err="1"/>
              <a:t>ngập</a:t>
            </a:r>
            <a:r>
              <a:rPr lang="en-US" baseline="0" dirty="0"/>
              <a:t> </a:t>
            </a:r>
            <a:r>
              <a:rPr lang="en-US" baseline="0" dirty="0" err="1"/>
              <a:t>úng</a:t>
            </a:r>
            <a:r>
              <a:rPr lang="en-US" baseline="0" dirty="0"/>
              <a:t>. </a:t>
            </a:r>
            <a:r>
              <a:rPr lang="en-US" baseline="0" dirty="0" err="1"/>
              <a:t>Cải</a:t>
            </a:r>
            <a:r>
              <a:rPr lang="en-US" baseline="0" dirty="0"/>
              <a:t> </a:t>
            </a:r>
            <a:r>
              <a:rPr lang="en-US" baseline="0" dirty="0" err="1"/>
              <a:t>sẽ</a:t>
            </a:r>
            <a:r>
              <a:rPr lang="en-US" baseline="0" dirty="0"/>
              <a:t> </a:t>
            </a:r>
            <a:r>
              <a:rPr lang="en-US" baseline="0" dirty="0" err="1"/>
              <a:t>bị</a:t>
            </a:r>
            <a:r>
              <a:rPr lang="en-US" baseline="0" dirty="0"/>
              <a:t> </a:t>
            </a:r>
            <a:r>
              <a:rPr lang="en-US" baseline="0" dirty="0" err="1"/>
              <a:t>mềm</a:t>
            </a:r>
            <a:r>
              <a:rPr lang="en-US" baseline="0" dirty="0"/>
              <a:t> </a:t>
            </a:r>
            <a:r>
              <a:rPr lang="en-US" baseline="0" dirty="0" err="1"/>
              <a:t>nhũn</a:t>
            </a:r>
            <a:r>
              <a:rPr lang="en-US" baseline="0" dirty="0"/>
              <a:t> </a:t>
            </a:r>
            <a:r>
              <a:rPr lang="en-US" baseline="0" dirty="0" err="1"/>
              <a:t>và</a:t>
            </a:r>
            <a:r>
              <a:rPr lang="en-US" baseline="0" dirty="0"/>
              <a:t> </a:t>
            </a:r>
            <a:r>
              <a:rPr lang="en-US" baseline="0" dirty="0" err="1"/>
              <a:t>thối</a:t>
            </a:r>
            <a:r>
              <a:rPr lang="en-US" baseline="0" dirty="0"/>
              <a:t> </a:t>
            </a:r>
            <a:r>
              <a:rPr lang="en-US" baseline="0" dirty="0" err="1"/>
              <a:t>khi</a:t>
            </a:r>
            <a:r>
              <a:rPr lang="en-US" baseline="0" dirty="0"/>
              <a:t> </a:t>
            </a:r>
            <a:r>
              <a:rPr lang="en-US" baseline="0" dirty="0" err="1"/>
              <a:t>nhiễm</a:t>
            </a:r>
            <a:r>
              <a:rPr lang="en-US" baseline="0" dirty="0"/>
              <a:t> </a:t>
            </a:r>
            <a:r>
              <a:rPr lang="en-US" baseline="0" dirty="0" err="1"/>
              <a:t>bệnh</a:t>
            </a:r>
            <a:r>
              <a:rPr lang="en-US" baseline="0" dirty="0"/>
              <a:t>. </a:t>
            </a:r>
            <a:r>
              <a:rPr lang="en-US" baseline="0" dirty="0" err="1"/>
              <a:t>Vk</a:t>
            </a:r>
            <a:r>
              <a:rPr lang="en-US" baseline="0" dirty="0"/>
              <a:t> </a:t>
            </a:r>
            <a:r>
              <a:rPr lang="en-US" baseline="0" dirty="0" err="1"/>
              <a:t>cũng</a:t>
            </a:r>
            <a:r>
              <a:rPr lang="en-US" baseline="0" dirty="0"/>
              <a:t> </a:t>
            </a:r>
            <a:r>
              <a:rPr lang="en-US" baseline="0" dirty="0" err="1"/>
              <a:t>xâm</a:t>
            </a:r>
            <a:r>
              <a:rPr lang="en-US" baseline="0" dirty="0"/>
              <a:t> </a:t>
            </a:r>
            <a:r>
              <a:rPr lang="en-US" baseline="0" dirty="0" err="1"/>
              <a:t>nhập</a:t>
            </a:r>
            <a:r>
              <a:rPr lang="en-US" baseline="0" dirty="0"/>
              <a:t> qua </a:t>
            </a:r>
            <a:r>
              <a:rPr lang="en-US" baseline="0" dirty="0" err="1"/>
              <a:t>các</a:t>
            </a:r>
            <a:r>
              <a:rPr lang="en-US" baseline="0" dirty="0"/>
              <a:t> </a:t>
            </a:r>
            <a:r>
              <a:rPr lang="en-US" baseline="0" dirty="0" err="1"/>
              <a:t>vết</a:t>
            </a:r>
            <a:r>
              <a:rPr lang="en-US" baseline="0" dirty="0"/>
              <a:t> </a:t>
            </a:r>
            <a:r>
              <a:rPr lang="en-US" baseline="0" dirty="0" err="1"/>
              <a:t>thương</a:t>
            </a:r>
            <a:r>
              <a:rPr lang="en-US" baseline="0" dirty="0"/>
              <a:t> </a:t>
            </a:r>
            <a:r>
              <a:rPr lang="en-US" baseline="0" dirty="0" err="1"/>
              <a:t>cơ</a:t>
            </a:r>
            <a:r>
              <a:rPr lang="en-US" baseline="0" dirty="0"/>
              <a:t> </a:t>
            </a:r>
            <a:r>
              <a:rPr lang="en-US" baseline="0" dirty="0" err="1"/>
              <a:t>học</a:t>
            </a:r>
            <a:r>
              <a:rPr lang="en-US" baseline="0" dirty="0"/>
              <a:t> </a:t>
            </a:r>
            <a:r>
              <a:rPr lang="en-US" baseline="0" dirty="0" err="1"/>
              <a:t>khi</a:t>
            </a:r>
            <a:r>
              <a:rPr lang="en-US" baseline="0" dirty="0"/>
              <a:t> </a:t>
            </a:r>
            <a:r>
              <a:rPr lang="en-US" baseline="0" dirty="0" err="1"/>
              <a:t>chăm</a:t>
            </a:r>
            <a:r>
              <a:rPr lang="en-US" baseline="0" dirty="0"/>
              <a:t> </a:t>
            </a:r>
            <a:r>
              <a:rPr lang="en-US" baseline="0" dirty="0" err="1"/>
              <a:t>sóc</a:t>
            </a:r>
            <a:r>
              <a:rPr lang="en-US" baseline="0" dirty="0"/>
              <a:t> hay </a:t>
            </a:r>
            <a:r>
              <a:rPr lang="en-US" baseline="0" dirty="0" err="1"/>
              <a:t>thu</a:t>
            </a:r>
            <a:r>
              <a:rPr lang="en-US" baseline="0" dirty="0"/>
              <a:t> </a:t>
            </a:r>
            <a:r>
              <a:rPr lang="en-US" baseline="0" dirty="0" err="1"/>
              <a:t>hoạch</a:t>
            </a:r>
            <a:r>
              <a:rPr lang="en-US" baseline="0" dirty="0"/>
              <a:t>,…</a:t>
            </a:r>
          </a:p>
          <a:p>
            <a:r>
              <a:rPr lang="en-US" baseline="0" dirty="0"/>
              <a:t>g) </a:t>
            </a:r>
            <a:r>
              <a:rPr lang="en-US" baseline="0" dirty="0" err="1"/>
              <a:t>Xuất</a:t>
            </a:r>
            <a:r>
              <a:rPr lang="en-US" baseline="0" dirty="0"/>
              <a:t> </a:t>
            </a:r>
            <a:r>
              <a:rPr lang="en-US" baseline="0" dirty="0" err="1"/>
              <a:t>hiện</a:t>
            </a:r>
            <a:r>
              <a:rPr lang="en-US" baseline="0" dirty="0"/>
              <a:t> </a:t>
            </a:r>
            <a:r>
              <a:rPr lang="en-US" baseline="0" dirty="0" err="1"/>
              <a:t>những</a:t>
            </a:r>
            <a:r>
              <a:rPr lang="en-US" baseline="0" dirty="0"/>
              <a:t> </a:t>
            </a:r>
            <a:r>
              <a:rPr lang="en-US" baseline="0" dirty="0" err="1"/>
              <a:t>đốm</a:t>
            </a:r>
            <a:r>
              <a:rPr lang="en-US" baseline="0" dirty="0"/>
              <a:t> </a:t>
            </a:r>
            <a:r>
              <a:rPr lang="en-US" baseline="0" dirty="0" err="1"/>
              <a:t>màu</a:t>
            </a:r>
            <a:r>
              <a:rPr lang="en-US" baseline="0" dirty="0"/>
              <a:t>, ban </a:t>
            </a:r>
            <a:r>
              <a:rPr lang="en-US" baseline="0" dirty="0" err="1"/>
              <a:t>đầu</a:t>
            </a:r>
            <a:r>
              <a:rPr lang="en-US" baseline="0" dirty="0"/>
              <a:t> </a:t>
            </a:r>
            <a:r>
              <a:rPr lang="en-US" baseline="0" dirty="0" err="1"/>
              <a:t>nhỏ</a:t>
            </a:r>
            <a:r>
              <a:rPr lang="en-US" baseline="0" dirty="0"/>
              <a:t> </a:t>
            </a:r>
            <a:r>
              <a:rPr lang="en-US" baseline="0" dirty="0" err="1"/>
              <a:t>dần</a:t>
            </a:r>
            <a:r>
              <a:rPr lang="en-US" baseline="0" dirty="0"/>
              <a:t>, </a:t>
            </a:r>
            <a:r>
              <a:rPr lang="en-US" baseline="0" dirty="0" err="1"/>
              <a:t>sau</a:t>
            </a:r>
            <a:r>
              <a:rPr lang="en-US" baseline="0" dirty="0"/>
              <a:t> </a:t>
            </a:r>
            <a:r>
              <a:rPr lang="en-US" baseline="0" dirty="0" err="1"/>
              <a:t>đó</a:t>
            </a:r>
            <a:r>
              <a:rPr lang="en-US" baseline="0" dirty="0"/>
              <a:t> to </a:t>
            </a:r>
            <a:r>
              <a:rPr lang="en-US" baseline="0" dirty="0" err="1"/>
              <a:t>dần</a:t>
            </a:r>
            <a:r>
              <a:rPr lang="en-US" baseline="0" dirty="0"/>
              <a:t> </a:t>
            </a:r>
            <a:r>
              <a:rPr lang="en-US" baseline="0" dirty="0" err="1"/>
              <a:t>và</a:t>
            </a:r>
            <a:r>
              <a:rPr lang="en-US" baseline="0" dirty="0"/>
              <a:t> </a:t>
            </a:r>
            <a:r>
              <a:rPr lang="en-US" baseline="0" dirty="0" err="1"/>
              <a:t>nhiều</a:t>
            </a:r>
            <a:r>
              <a:rPr lang="en-US" baseline="0" dirty="0"/>
              <a:t> </a:t>
            </a:r>
            <a:r>
              <a:rPr lang="en-US" baseline="0" dirty="0" err="1"/>
              <a:t>và</a:t>
            </a:r>
            <a:r>
              <a:rPr lang="en-US" baseline="0" dirty="0"/>
              <a:t> </a:t>
            </a:r>
            <a:r>
              <a:rPr lang="en-US" baseline="0" dirty="0" err="1"/>
              <a:t>dày</a:t>
            </a:r>
            <a:r>
              <a:rPr lang="en-US" baseline="0" dirty="0"/>
              <a:t> </a:t>
            </a:r>
            <a:r>
              <a:rPr lang="en-US" baseline="0" dirty="0" err="1"/>
              <a:t>khắp</a:t>
            </a:r>
            <a:r>
              <a:rPr lang="en-US" baseline="0" dirty="0"/>
              <a:t> </a:t>
            </a:r>
            <a:r>
              <a:rPr lang="en-US" baseline="0" dirty="0" err="1"/>
              <a:t>lá</a:t>
            </a:r>
            <a:endParaRPr lang="en-US" dirty="0"/>
          </a:p>
        </p:txBody>
      </p:sp>
      <p:sp>
        <p:nvSpPr>
          <p:cNvPr id="4" name="Slide Number Placeholder 3"/>
          <p:cNvSpPr>
            <a:spLocks noGrp="1"/>
          </p:cNvSpPr>
          <p:nvPr>
            <p:ph type="sldNum" sz="quarter" idx="10"/>
          </p:nvPr>
        </p:nvSpPr>
        <p:spPr/>
        <p:txBody>
          <a:bodyPr/>
          <a:lstStyle/>
          <a:p>
            <a:fld id="{96B0D1B0-57EA-44CC-BB20-837F83CA81A6}" type="slidenum">
              <a:rPr lang="en-US" smtClean="0"/>
              <a:t>10</a:t>
            </a:fld>
            <a:endParaRPr lang="en-US"/>
          </a:p>
        </p:txBody>
      </p:sp>
    </p:spTree>
    <p:extLst>
      <p:ext uri="{BB962C8B-B14F-4D97-AF65-F5344CB8AC3E}">
        <p14:creationId xmlns:p14="http://schemas.microsoft.com/office/powerpoint/2010/main" val="2100295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err="1"/>
              <a:t>Nấm</a:t>
            </a:r>
            <a:r>
              <a:rPr lang="en-US" baseline="0" dirty="0"/>
              <a:t> </a:t>
            </a:r>
            <a:r>
              <a:rPr lang="en-US" baseline="0" dirty="0" err="1"/>
              <a:t>trichoderma</a:t>
            </a:r>
            <a:r>
              <a:rPr lang="en-US" baseline="0" dirty="0"/>
              <a:t> </a:t>
            </a:r>
            <a:r>
              <a:rPr lang="en-US" baseline="0" dirty="0" err="1"/>
              <a:t>tấn</a:t>
            </a:r>
            <a:r>
              <a:rPr lang="en-US" baseline="0" dirty="0"/>
              <a:t> </a:t>
            </a:r>
            <a:r>
              <a:rPr lang="en-US" baseline="0" dirty="0" err="1"/>
              <a:t>công</a:t>
            </a:r>
            <a:r>
              <a:rPr lang="en-US" baseline="0" dirty="0"/>
              <a:t> , </a:t>
            </a:r>
            <a:r>
              <a:rPr lang="en-US" baseline="0" dirty="0" err="1"/>
              <a:t>ký</a:t>
            </a:r>
            <a:r>
              <a:rPr lang="en-US" baseline="0" dirty="0"/>
              <a:t> </a:t>
            </a:r>
            <a:r>
              <a:rPr lang="en-US" baseline="0" dirty="0" err="1"/>
              <a:t>sinh</a:t>
            </a:r>
            <a:r>
              <a:rPr lang="en-US" baseline="0" dirty="0"/>
              <a:t> </a:t>
            </a:r>
            <a:r>
              <a:rPr lang="en-US" baseline="0" dirty="0" err="1"/>
              <a:t>và</a:t>
            </a:r>
            <a:r>
              <a:rPr lang="en-US" baseline="0" dirty="0"/>
              <a:t> </a:t>
            </a:r>
            <a:r>
              <a:rPr lang="en-US" baseline="0" dirty="0" err="1"/>
              <a:t>lấy</a:t>
            </a:r>
            <a:r>
              <a:rPr lang="en-US" baseline="0" dirty="0"/>
              <a:t> </a:t>
            </a:r>
            <a:r>
              <a:rPr lang="en-US" baseline="0" dirty="0" err="1"/>
              <a:t>chất</a:t>
            </a:r>
            <a:r>
              <a:rPr lang="en-US" baseline="0" dirty="0"/>
              <a:t> </a:t>
            </a:r>
            <a:r>
              <a:rPr lang="en-US" baseline="0" dirty="0" err="1"/>
              <a:t>dd</a:t>
            </a:r>
            <a:r>
              <a:rPr lang="en-US" baseline="0" dirty="0"/>
              <a:t> </a:t>
            </a:r>
            <a:r>
              <a:rPr lang="en-US" baseline="0" dirty="0" err="1"/>
              <a:t>từ</a:t>
            </a:r>
            <a:r>
              <a:rPr lang="en-US" baseline="0" dirty="0"/>
              <a:t> </a:t>
            </a:r>
            <a:r>
              <a:rPr lang="en-US" baseline="0" dirty="0" err="1"/>
              <a:t>các</a:t>
            </a:r>
            <a:r>
              <a:rPr lang="en-US" baseline="0" dirty="0"/>
              <a:t> </a:t>
            </a:r>
            <a:r>
              <a:rPr lang="en-US" baseline="0" dirty="0" err="1"/>
              <a:t>loài</a:t>
            </a:r>
            <a:r>
              <a:rPr lang="en-US" baseline="0" dirty="0"/>
              <a:t> </a:t>
            </a:r>
            <a:r>
              <a:rPr lang="en-US" baseline="0" dirty="0" err="1"/>
              <a:t>nấm</a:t>
            </a:r>
            <a:r>
              <a:rPr lang="en-US" baseline="0" dirty="0"/>
              <a:t>, </a:t>
            </a:r>
            <a:r>
              <a:rPr lang="en-US" baseline="0" dirty="0" err="1"/>
              <a:t>ức</a:t>
            </a:r>
            <a:r>
              <a:rPr lang="en-US" baseline="0" dirty="0"/>
              <a:t> </a:t>
            </a:r>
            <a:r>
              <a:rPr lang="en-US" baseline="0" dirty="0" err="1"/>
              <a:t>chế</a:t>
            </a:r>
            <a:r>
              <a:rPr lang="en-US" baseline="0" dirty="0"/>
              <a:t> </a:t>
            </a:r>
            <a:r>
              <a:rPr lang="en-US" baseline="0" dirty="0" err="1"/>
              <a:t>sự</a:t>
            </a:r>
            <a:r>
              <a:rPr lang="en-US" baseline="0" dirty="0"/>
              <a:t> </a:t>
            </a:r>
            <a:r>
              <a:rPr lang="en-US" baseline="0" dirty="0" err="1"/>
              <a:t>sinh</a:t>
            </a:r>
            <a:r>
              <a:rPr lang="en-US" baseline="0" dirty="0"/>
              <a:t> </a:t>
            </a:r>
            <a:r>
              <a:rPr lang="en-US" baseline="0" dirty="0" err="1"/>
              <a:t>trưởng</a:t>
            </a:r>
            <a:r>
              <a:rPr lang="en-US" baseline="0" dirty="0"/>
              <a:t> </a:t>
            </a:r>
            <a:r>
              <a:rPr lang="en-US" baseline="0" dirty="0" err="1"/>
              <a:t>và</a:t>
            </a:r>
            <a:r>
              <a:rPr lang="en-US" baseline="0" dirty="0"/>
              <a:t> </a:t>
            </a:r>
            <a:r>
              <a:rPr lang="en-US" baseline="0" dirty="0" err="1"/>
              <a:t>phát</a:t>
            </a:r>
            <a:r>
              <a:rPr lang="en-US" baseline="0" dirty="0"/>
              <a:t> </a:t>
            </a:r>
            <a:r>
              <a:rPr lang="en-US" baseline="0" dirty="0" err="1"/>
              <a:t>triển</a:t>
            </a:r>
            <a:r>
              <a:rPr lang="en-US" baseline="0" dirty="0"/>
              <a:t> </a:t>
            </a:r>
            <a:r>
              <a:rPr lang="en-US" baseline="0" dirty="0" err="1"/>
              <a:t>của</a:t>
            </a:r>
            <a:r>
              <a:rPr lang="en-US" baseline="0" dirty="0"/>
              <a:t> </a:t>
            </a:r>
            <a:r>
              <a:rPr lang="en-US" baseline="0" dirty="0" err="1"/>
              <a:t>nấm</a:t>
            </a:r>
            <a:r>
              <a:rPr lang="en-US" baseline="0" dirty="0"/>
              <a:t> </a:t>
            </a:r>
            <a:r>
              <a:rPr lang="en-US" baseline="0" dirty="0" err="1"/>
              <a:t>gây</a:t>
            </a:r>
            <a:r>
              <a:rPr lang="en-US" baseline="0" dirty="0"/>
              <a:t> </a:t>
            </a:r>
            <a:r>
              <a:rPr lang="en-US" baseline="0" dirty="0" err="1"/>
              <a:t>hại</a:t>
            </a:r>
            <a:endParaRPr lang="en-US" baseline="0" dirty="0"/>
          </a:p>
          <a:p>
            <a:r>
              <a:rPr lang="en-US" dirty="0" err="1"/>
              <a:t>Sau</a:t>
            </a:r>
            <a:r>
              <a:rPr lang="en-US" dirty="0"/>
              <a:t> 4 </a:t>
            </a:r>
            <a:r>
              <a:rPr lang="en-US" dirty="0" err="1"/>
              <a:t>ngày</a:t>
            </a:r>
            <a:r>
              <a:rPr lang="en-US" dirty="0"/>
              <a:t> </a:t>
            </a:r>
            <a:r>
              <a:rPr lang="en-US" dirty="0" err="1"/>
              <a:t>khuẩn</a:t>
            </a:r>
            <a:r>
              <a:rPr lang="en-US" dirty="0"/>
              <a:t> </a:t>
            </a:r>
            <a:r>
              <a:rPr lang="en-US" dirty="0" err="1"/>
              <a:t>lạc</a:t>
            </a:r>
            <a:r>
              <a:rPr lang="en-US" dirty="0"/>
              <a:t> </a:t>
            </a:r>
            <a:r>
              <a:rPr lang="en-US" dirty="0" err="1"/>
              <a:t>Trichoderma</a:t>
            </a:r>
            <a:r>
              <a:rPr lang="en-US" dirty="0"/>
              <a:t> </a:t>
            </a:r>
            <a:r>
              <a:rPr lang="en-US" dirty="0" err="1"/>
              <a:t>mọc</a:t>
            </a:r>
            <a:r>
              <a:rPr lang="en-US" baseline="0" dirty="0"/>
              <a:t> </a:t>
            </a:r>
            <a:r>
              <a:rPr lang="en-US" baseline="0" dirty="0" err="1"/>
              <a:t>khắp</a:t>
            </a:r>
            <a:r>
              <a:rPr lang="en-US" baseline="0" dirty="0"/>
              <a:t> </a:t>
            </a:r>
            <a:r>
              <a:rPr lang="en-US" baseline="0" dirty="0" err="1"/>
              <a:t>đĩa</a:t>
            </a:r>
            <a:r>
              <a:rPr lang="en-US" baseline="0" dirty="0"/>
              <a:t> </a:t>
            </a:r>
            <a:r>
              <a:rPr lang="en-US" baseline="0" dirty="0" err="1"/>
              <a:t>và</a:t>
            </a:r>
            <a:r>
              <a:rPr lang="en-US" baseline="0" dirty="0"/>
              <a:t> </a:t>
            </a:r>
            <a:r>
              <a:rPr lang="en-US" baseline="0" dirty="0" err="1"/>
              <a:t>lấn</a:t>
            </a:r>
            <a:r>
              <a:rPr lang="en-US" baseline="0" dirty="0"/>
              <a:t> </a:t>
            </a:r>
            <a:r>
              <a:rPr lang="en-US" baseline="0" dirty="0" err="1"/>
              <a:t>át</a:t>
            </a:r>
            <a:r>
              <a:rPr lang="en-US" baseline="0" dirty="0"/>
              <a:t> </a:t>
            </a:r>
            <a:r>
              <a:rPr lang="en-US" baseline="0" dirty="0" err="1"/>
              <a:t>nấm</a:t>
            </a:r>
            <a:r>
              <a:rPr lang="en-US" baseline="0" dirty="0"/>
              <a:t> </a:t>
            </a:r>
            <a:r>
              <a:rPr lang="en-US" baseline="0" dirty="0" err="1"/>
              <a:t>Fusariumsp</a:t>
            </a:r>
            <a:r>
              <a:rPr lang="en-US" baseline="0" dirty="0"/>
              <a:t>. </a:t>
            </a:r>
            <a:r>
              <a:rPr lang="en-US" baseline="0" dirty="0" err="1"/>
              <a:t>Trichoderma</a:t>
            </a:r>
            <a:r>
              <a:rPr lang="en-US" baseline="0" dirty="0"/>
              <a:t> </a:t>
            </a:r>
            <a:r>
              <a:rPr lang="en-US" baseline="0" dirty="0" err="1"/>
              <a:t>tiết</a:t>
            </a:r>
            <a:r>
              <a:rPr lang="en-US" baseline="0" dirty="0"/>
              <a:t> </a:t>
            </a:r>
            <a:r>
              <a:rPr lang="en-US" baseline="0" dirty="0" err="1"/>
              <a:t>ra</a:t>
            </a:r>
            <a:r>
              <a:rPr lang="en-US" baseline="0" dirty="0"/>
              <a:t> enzyme </a:t>
            </a:r>
            <a:r>
              <a:rPr lang="en-US" baseline="0" dirty="0" err="1"/>
              <a:t>làm</a:t>
            </a:r>
            <a:r>
              <a:rPr lang="en-US" baseline="0" dirty="0"/>
              <a:t> tan </a:t>
            </a:r>
            <a:r>
              <a:rPr lang="en-US" baseline="0" dirty="0" err="1"/>
              <a:t>vách</a:t>
            </a:r>
            <a:r>
              <a:rPr lang="en-US" baseline="0" dirty="0"/>
              <a:t> </a:t>
            </a:r>
            <a:r>
              <a:rPr lang="en-US" baseline="0" dirty="0" err="1"/>
              <a:t>tế</a:t>
            </a:r>
            <a:r>
              <a:rPr lang="en-US" baseline="0" dirty="0"/>
              <a:t> </a:t>
            </a:r>
            <a:r>
              <a:rPr lang="en-US" baseline="0" dirty="0" err="1"/>
              <a:t>bào</a:t>
            </a:r>
            <a:r>
              <a:rPr lang="en-US" baseline="0" dirty="0"/>
              <a:t> </a:t>
            </a:r>
            <a:r>
              <a:rPr lang="en-US" baseline="0" dirty="0" err="1"/>
              <a:t>của</a:t>
            </a:r>
            <a:r>
              <a:rPr lang="en-US" baseline="0" dirty="0"/>
              <a:t> </a:t>
            </a:r>
            <a:r>
              <a:rPr lang="en-US" baseline="0" dirty="0" err="1"/>
              <a:t>các</a:t>
            </a:r>
            <a:r>
              <a:rPr lang="en-US" baseline="0" dirty="0"/>
              <a:t> </a:t>
            </a:r>
            <a:r>
              <a:rPr lang="en-US" baseline="0" dirty="0" err="1"/>
              <a:t>loài</a:t>
            </a:r>
            <a:r>
              <a:rPr lang="en-US" baseline="0" dirty="0"/>
              <a:t> </a:t>
            </a:r>
            <a:r>
              <a:rPr lang="en-US" baseline="0" dirty="0" err="1"/>
              <a:t>nấm</a:t>
            </a:r>
            <a:r>
              <a:rPr lang="en-US" baseline="0" dirty="0"/>
              <a:t> </a:t>
            </a:r>
            <a:r>
              <a:rPr lang="en-US" baseline="0" dirty="0" err="1"/>
              <a:t>gây</a:t>
            </a:r>
            <a:r>
              <a:rPr lang="en-US" baseline="0" dirty="0"/>
              <a:t> </a:t>
            </a:r>
            <a:r>
              <a:rPr lang="en-US" baseline="0" dirty="0" err="1"/>
              <a:t>hại</a:t>
            </a:r>
            <a:r>
              <a:rPr lang="en-US" baseline="0" dirty="0"/>
              <a:t> </a:t>
            </a:r>
            <a:r>
              <a:rPr lang="en-US" baseline="0" dirty="0" err="1"/>
              <a:t>và</a:t>
            </a:r>
            <a:r>
              <a:rPr lang="en-US" baseline="0" dirty="0"/>
              <a:t> </a:t>
            </a:r>
            <a:r>
              <a:rPr lang="en-US" baseline="0" dirty="0" err="1"/>
              <a:t>tiêu</a:t>
            </a:r>
            <a:r>
              <a:rPr lang="en-US" baseline="0" dirty="0"/>
              <a:t> </a:t>
            </a:r>
            <a:r>
              <a:rPr lang="en-US" baseline="0" dirty="0" err="1"/>
              <a:t>diệt</a:t>
            </a:r>
            <a:r>
              <a:rPr lang="en-US" baseline="0" dirty="0"/>
              <a:t> </a:t>
            </a:r>
            <a:r>
              <a:rPr lang="en-US" baseline="0" dirty="0" err="1"/>
              <a:t>chúng</a:t>
            </a:r>
            <a:r>
              <a:rPr lang="en-US" baseline="0" dirty="0"/>
              <a:t>, </a:t>
            </a:r>
            <a:r>
              <a:rPr lang="en-US" baseline="0" dirty="0" err="1"/>
              <a:t>Ức</a:t>
            </a:r>
            <a:r>
              <a:rPr lang="en-US" baseline="0" dirty="0"/>
              <a:t> </a:t>
            </a:r>
            <a:r>
              <a:rPr lang="en-US" baseline="0" dirty="0" err="1"/>
              <a:t>chế</a:t>
            </a:r>
            <a:r>
              <a:rPr lang="en-US" baseline="0" dirty="0"/>
              <a:t> </a:t>
            </a:r>
            <a:r>
              <a:rPr lang="en-US" baseline="0" dirty="0" err="1"/>
              <a:t>sự</a:t>
            </a:r>
            <a:r>
              <a:rPr lang="en-US" baseline="0" dirty="0"/>
              <a:t> </a:t>
            </a:r>
            <a:r>
              <a:rPr lang="en-US" baseline="0" dirty="0" err="1"/>
              <a:t>phát</a:t>
            </a:r>
            <a:r>
              <a:rPr lang="en-US" baseline="0" dirty="0"/>
              <a:t> </a:t>
            </a:r>
            <a:r>
              <a:rPr lang="en-US" baseline="0" dirty="0" err="1"/>
              <a:t>triển</a:t>
            </a:r>
            <a:r>
              <a:rPr lang="en-US" baseline="0" dirty="0"/>
              <a:t> </a:t>
            </a:r>
            <a:r>
              <a:rPr lang="en-US" baseline="0" dirty="0" err="1"/>
              <a:t>của</a:t>
            </a:r>
            <a:r>
              <a:rPr lang="en-US" baseline="0" dirty="0"/>
              <a:t> </a:t>
            </a:r>
            <a:r>
              <a:rPr lang="en-US" baseline="0" dirty="0" err="1"/>
              <a:t>nấm</a:t>
            </a:r>
            <a:r>
              <a:rPr lang="en-US" baseline="0" dirty="0"/>
              <a:t>.</a:t>
            </a:r>
          </a:p>
        </p:txBody>
      </p:sp>
      <p:sp>
        <p:nvSpPr>
          <p:cNvPr id="4" name="Slide Number Placeholder 3"/>
          <p:cNvSpPr>
            <a:spLocks noGrp="1"/>
          </p:cNvSpPr>
          <p:nvPr>
            <p:ph type="sldNum" sz="quarter" idx="10"/>
          </p:nvPr>
        </p:nvSpPr>
        <p:spPr/>
        <p:txBody>
          <a:bodyPr/>
          <a:lstStyle/>
          <a:p>
            <a:fld id="{96B0D1B0-57EA-44CC-BB20-837F83CA81A6}" type="slidenum">
              <a:rPr lang="en-US" smtClean="0"/>
              <a:t>13</a:t>
            </a:fld>
            <a:endParaRPr lang="en-US"/>
          </a:p>
        </p:txBody>
      </p:sp>
    </p:spTree>
    <p:extLst>
      <p:ext uri="{BB962C8B-B14F-4D97-AF65-F5344CB8AC3E}">
        <p14:creationId xmlns:p14="http://schemas.microsoft.com/office/powerpoint/2010/main" val="327025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6B0D1B0-57EA-44CC-BB20-837F83CA81A6}" type="slidenum">
              <a:rPr lang="en-US" smtClean="0"/>
              <a:t>14</a:t>
            </a:fld>
            <a:endParaRPr lang="en-US"/>
          </a:p>
        </p:txBody>
      </p:sp>
    </p:spTree>
    <p:extLst>
      <p:ext uri="{BB962C8B-B14F-4D97-AF65-F5344CB8AC3E}">
        <p14:creationId xmlns:p14="http://schemas.microsoft.com/office/powerpoint/2010/main" val="38390043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i="1" dirty="0">
                <a:latin typeface="Times New Roman" pitchFamily="18" charset="0"/>
                <a:cs typeface="Times New Roman" pitchFamily="18" charset="0"/>
              </a:rPr>
              <a:t>Pythium</a:t>
            </a:r>
            <a:r>
              <a:rPr lang="vi-VN" dirty="0">
                <a:latin typeface="Times New Roman" pitchFamily="18" charset="0"/>
                <a:cs typeface="Times New Roman" pitchFamily="18" charset="0"/>
              </a:rPr>
              <a:t> có thể gây chết cây con, nhưng hiếm khi gây chết cây trưởng thành. Tuy nhiên, chúng có thể gây thối rễ con trầm trọng và cản trở quá trình hấp thu chất dinh dưỡng, khiến cây còi cọc, hơi vàng và giảm năng suất.</a:t>
            </a:r>
            <a:endParaRPr lang="en-US" dirty="0">
              <a:latin typeface="Times New Roman" pitchFamily="18" charset="0"/>
              <a:cs typeface="Times New Roman" pitchFamily="18" charset="0"/>
            </a:endParaRPr>
          </a:p>
          <a:p>
            <a:endParaRPr lang="en-US" dirty="0"/>
          </a:p>
        </p:txBody>
      </p:sp>
      <p:sp>
        <p:nvSpPr>
          <p:cNvPr id="4" name="Slide Number Placeholder 3"/>
          <p:cNvSpPr>
            <a:spLocks noGrp="1"/>
          </p:cNvSpPr>
          <p:nvPr>
            <p:ph type="sldNum" sz="quarter" idx="10"/>
          </p:nvPr>
        </p:nvSpPr>
        <p:spPr/>
        <p:txBody>
          <a:bodyPr/>
          <a:lstStyle/>
          <a:p>
            <a:fld id="{96B0D1B0-57EA-44CC-BB20-837F83CA81A6}" type="slidenum">
              <a:rPr lang="en-US" smtClean="0"/>
              <a:t>15</a:t>
            </a:fld>
            <a:endParaRPr lang="en-US"/>
          </a:p>
        </p:txBody>
      </p:sp>
    </p:spTree>
    <p:extLst>
      <p:ext uri="{BB962C8B-B14F-4D97-AF65-F5344CB8AC3E}">
        <p14:creationId xmlns:p14="http://schemas.microsoft.com/office/powerpoint/2010/main" val="348795213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B.Subtilis</a:t>
            </a:r>
            <a:r>
              <a:rPr lang="en-US" dirty="0"/>
              <a:t> </a:t>
            </a:r>
            <a:r>
              <a:rPr lang="en-US" dirty="0" err="1"/>
              <a:t>là</a:t>
            </a:r>
            <a:r>
              <a:rPr lang="en-US" baseline="0" dirty="0"/>
              <a:t> </a:t>
            </a:r>
            <a:r>
              <a:rPr lang="en-US" baseline="0" dirty="0" err="1"/>
              <a:t>vk</a:t>
            </a:r>
            <a:r>
              <a:rPr lang="en-US" baseline="0" dirty="0"/>
              <a:t> gram </a:t>
            </a:r>
            <a:r>
              <a:rPr lang="en-US" baseline="0" dirty="0" err="1"/>
              <a:t>dương</a:t>
            </a:r>
            <a:r>
              <a:rPr lang="en-US" baseline="0" dirty="0"/>
              <a:t>, </a:t>
            </a:r>
            <a:r>
              <a:rPr lang="en-US" baseline="0" dirty="0" err="1"/>
              <a:t>có</a:t>
            </a:r>
            <a:r>
              <a:rPr lang="en-US" baseline="0" dirty="0"/>
              <a:t> </a:t>
            </a:r>
            <a:r>
              <a:rPr lang="en-US" baseline="0" dirty="0" err="1"/>
              <a:t>khả</a:t>
            </a:r>
            <a:r>
              <a:rPr lang="en-US" baseline="0" dirty="0"/>
              <a:t> </a:t>
            </a:r>
            <a:r>
              <a:rPr lang="en-US" baseline="0" dirty="0" err="1"/>
              <a:t>năng</a:t>
            </a:r>
            <a:r>
              <a:rPr lang="en-US" baseline="0" dirty="0"/>
              <a:t> </a:t>
            </a:r>
            <a:r>
              <a:rPr lang="en-US" baseline="0" dirty="0" err="1"/>
              <a:t>đối</a:t>
            </a:r>
            <a:r>
              <a:rPr lang="en-US" baseline="0" dirty="0"/>
              <a:t> </a:t>
            </a:r>
            <a:r>
              <a:rPr lang="en-US" baseline="0" dirty="0" err="1"/>
              <a:t>kháng</a:t>
            </a:r>
            <a:r>
              <a:rPr lang="en-US" baseline="0" dirty="0"/>
              <a:t>, </a:t>
            </a:r>
            <a:r>
              <a:rPr lang="en-US" baseline="0" dirty="0" err="1"/>
              <a:t>ức</a:t>
            </a:r>
            <a:r>
              <a:rPr lang="en-US" baseline="0" dirty="0"/>
              <a:t> </a:t>
            </a:r>
            <a:r>
              <a:rPr lang="en-US" baseline="0" dirty="0" err="1"/>
              <a:t>chế</a:t>
            </a:r>
            <a:r>
              <a:rPr lang="en-US" baseline="0" dirty="0"/>
              <a:t> </a:t>
            </a:r>
            <a:r>
              <a:rPr lang="en-US" baseline="0" dirty="0" err="1"/>
              <a:t>nấm</a:t>
            </a:r>
            <a:r>
              <a:rPr lang="en-US" baseline="0" dirty="0"/>
              <a:t> </a:t>
            </a:r>
            <a:r>
              <a:rPr lang="en-US" baseline="0" dirty="0" err="1"/>
              <a:t>Pythyum</a:t>
            </a:r>
            <a:r>
              <a:rPr lang="en-US" baseline="0" dirty="0"/>
              <a:t> </a:t>
            </a:r>
            <a:r>
              <a:rPr lang="en-US" baseline="0" dirty="0" err="1"/>
              <a:t>vexan</a:t>
            </a:r>
            <a:r>
              <a:rPr lang="en-US" baseline="0" dirty="0"/>
              <a:t> </a:t>
            </a:r>
            <a:r>
              <a:rPr lang="en-US" baseline="0" dirty="0" err="1"/>
              <a:t>sinh</a:t>
            </a:r>
            <a:r>
              <a:rPr lang="en-US" baseline="0" dirty="0"/>
              <a:t> </a:t>
            </a:r>
            <a:r>
              <a:rPr lang="en-US" baseline="0" dirty="0" err="1"/>
              <a:t>trưởng</a:t>
            </a:r>
            <a:r>
              <a:rPr lang="en-US" baseline="0" dirty="0"/>
              <a:t> </a:t>
            </a:r>
            <a:r>
              <a:rPr lang="en-US" baseline="0" dirty="0" err="1"/>
              <a:t>và</a:t>
            </a:r>
            <a:r>
              <a:rPr lang="en-US" baseline="0" dirty="0"/>
              <a:t> </a:t>
            </a:r>
            <a:r>
              <a:rPr lang="en-US" baseline="0" dirty="0" err="1"/>
              <a:t>phát</a:t>
            </a:r>
            <a:r>
              <a:rPr lang="en-US" baseline="0" dirty="0"/>
              <a:t> </a:t>
            </a:r>
            <a:r>
              <a:rPr lang="en-US" baseline="0" dirty="0" err="1"/>
              <a:t>triển</a:t>
            </a:r>
            <a:endParaRPr lang="en-US" dirty="0"/>
          </a:p>
        </p:txBody>
      </p:sp>
      <p:sp>
        <p:nvSpPr>
          <p:cNvPr id="4" name="Slide Number Placeholder 3"/>
          <p:cNvSpPr>
            <a:spLocks noGrp="1"/>
          </p:cNvSpPr>
          <p:nvPr>
            <p:ph type="sldNum" sz="quarter" idx="10"/>
          </p:nvPr>
        </p:nvSpPr>
        <p:spPr/>
        <p:txBody>
          <a:bodyPr/>
          <a:lstStyle/>
          <a:p>
            <a:fld id="{96B0D1B0-57EA-44CC-BB20-837F83CA81A6}" type="slidenum">
              <a:rPr lang="en-US" smtClean="0"/>
              <a:t>17</a:t>
            </a:fld>
            <a:endParaRPr lang="en-US"/>
          </a:p>
        </p:txBody>
      </p:sp>
    </p:spTree>
    <p:extLst>
      <p:ext uri="{BB962C8B-B14F-4D97-AF65-F5344CB8AC3E}">
        <p14:creationId xmlns:p14="http://schemas.microsoft.com/office/powerpoint/2010/main" val="15735029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US" dirty="0" err="1"/>
              <a:t>Biện</a:t>
            </a:r>
            <a:r>
              <a:rPr lang="en-US" dirty="0"/>
              <a:t> </a:t>
            </a:r>
            <a:r>
              <a:rPr lang="en-US" dirty="0" err="1"/>
              <a:t>pháp</a:t>
            </a:r>
            <a:r>
              <a:rPr lang="en-US" dirty="0"/>
              <a:t> </a:t>
            </a:r>
            <a:r>
              <a:rPr lang="en-US" dirty="0" err="1"/>
              <a:t>thứ</a:t>
            </a:r>
            <a:r>
              <a:rPr lang="en-US" dirty="0"/>
              <a:t> 2 </a:t>
            </a:r>
            <a:r>
              <a:rPr lang="en-US" dirty="0" err="1"/>
              <a:t>là</a:t>
            </a:r>
            <a:r>
              <a:rPr lang="en-US" dirty="0"/>
              <a:t>: </a:t>
            </a:r>
            <a:r>
              <a:rPr lang="en-US" dirty="0" err="1"/>
              <a:t>rút</a:t>
            </a:r>
            <a:r>
              <a:rPr lang="en-US" dirty="0"/>
              <a:t> n</a:t>
            </a:r>
            <a:r>
              <a:rPr lang="vi-VN" dirty="0"/>
              <a:t>ư</a:t>
            </a:r>
            <a:r>
              <a:rPr lang="en-US" dirty="0" err="1"/>
              <a:t>ớc</a:t>
            </a:r>
            <a:r>
              <a:rPr lang="en-US" dirty="0"/>
              <a:t> </a:t>
            </a:r>
            <a:r>
              <a:rPr lang="en-US" dirty="0" err="1"/>
              <a:t>để</a:t>
            </a:r>
            <a:r>
              <a:rPr lang="en-US" dirty="0"/>
              <a:t> </a:t>
            </a:r>
            <a:r>
              <a:rPr lang="en-US" dirty="0" err="1"/>
              <a:t>khô</a:t>
            </a:r>
            <a:r>
              <a:rPr lang="en-US" dirty="0"/>
              <a:t> </a:t>
            </a:r>
            <a:r>
              <a:rPr lang="en-US" dirty="0" err="1"/>
              <a:t>ruộng</a:t>
            </a:r>
            <a:r>
              <a:rPr lang="en-US" dirty="0"/>
              <a:t> </a:t>
            </a:r>
            <a:r>
              <a:rPr lang="en-US" dirty="0" err="1"/>
              <a:t>trong</a:t>
            </a:r>
            <a:r>
              <a:rPr lang="en-US" dirty="0"/>
              <a:t> 7 </a:t>
            </a:r>
            <a:r>
              <a:rPr lang="en-US" dirty="0" err="1"/>
              <a:t>ngày</a:t>
            </a:r>
            <a:r>
              <a:rPr lang="en-US" dirty="0"/>
              <a:t> </a:t>
            </a:r>
            <a:r>
              <a:rPr lang="en-US" dirty="0" err="1"/>
              <a:t>để</a:t>
            </a:r>
            <a:r>
              <a:rPr lang="en-US" dirty="0"/>
              <a:t> </a:t>
            </a:r>
            <a:r>
              <a:rPr lang="en-US" dirty="0" err="1"/>
              <a:t>rệp</a:t>
            </a:r>
            <a:r>
              <a:rPr lang="en-US" dirty="0"/>
              <a:t> </a:t>
            </a:r>
            <a:r>
              <a:rPr lang="en-US" dirty="0" err="1"/>
              <a:t>bò</a:t>
            </a:r>
            <a:r>
              <a:rPr lang="en-US" dirty="0"/>
              <a:t> </a:t>
            </a:r>
            <a:r>
              <a:rPr lang="en-US" dirty="0" err="1"/>
              <a:t>xuống</a:t>
            </a:r>
            <a:r>
              <a:rPr lang="en-US" dirty="0"/>
              <a:t> </a:t>
            </a:r>
            <a:r>
              <a:rPr lang="en-US" dirty="0" err="1"/>
              <a:t>gốc</a:t>
            </a:r>
            <a:r>
              <a:rPr lang="en-US" dirty="0"/>
              <a:t> </a:t>
            </a:r>
            <a:r>
              <a:rPr lang="en-US" dirty="0" err="1"/>
              <a:t>đẻ</a:t>
            </a:r>
            <a:r>
              <a:rPr lang="en-US" dirty="0"/>
              <a:t> </a:t>
            </a:r>
            <a:r>
              <a:rPr lang="en-US" dirty="0" err="1"/>
              <a:t>trứng</a:t>
            </a:r>
            <a:r>
              <a:rPr lang="en-US" dirty="0"/>
              <a:t> </a:t>
            </a:r>
            <a:r>
              <a:rPr lang="en-US" dirty="0" err="1"/>
              <a:t>sau</a:t>
            </a:r>
            <a:r>
              <a:rPr lang="en-US" dirty="0"/>
              <a:t> </a:t>
            </a:r>
            <a:r>
              <a:rPr lang="en-US" dirty="0" err="1"/>
              <a:t>đó</a:t>
            </a:r>
            <a:r>
              <a:rPr lang="en-US" dirty="0"/>
              <a:t> b</a:t>
            </a:r>
            <a:r>
              <a:rPr lang="vi-VN" dirty="0"/>
              <a:t>ơ</a:t>
            </a:r>
            <a:r>
              <a:rPr lang="en-US" dirty="0"/>
              <a:t>m n</a:t>
            </a:r>
            <a:r>
              <a:rPr lang="vi-VN" dirty="0"/>
              <a:t>ư</a:t>
            </a:r>
            <a:r>
              <a:rPr lang="en-US" dirty="0" err="1"/>
              <a:t>ớc</a:t>
            </a:r>
            <a:r>
              <a:rPr lang="en-US" dirty="0"/>
              <a:t> </a:t>
            </a:r>
            <a:r>
              <a:rPr lang="en-US" dirty="0" err="1"/>
              <a:t>cao</a:t>
            </a:r>
            <a:r>
              <a:rPr lang="en-US" dirty="0"/>
              <a:t> </a:t>
            </a:r>
            <a:r>
              <a:rPr lang="en-US" dirty="0" err="1"/>
              <a:t>khoảng</a:t>
            </a:r>
            <a:r>
              <a:rPr lang="en-US" dirty="0"/>
              <a:t> </a:t>
            </a:r>
            <a:r>
              <a:rPr lang="en-US" dirty="0" err="1"/>
              <a:t>0,3m</a:t>
            </a:r>
            <a:r>
              <a:rPr lang="en-US" dirty="0"/>
              <a:t> </a:t>
            </a:r>
            <a:r>
              <a:rPr lang="en-US" dirty="0" err="1"/>
              <a:t>để</a:t>
            </a:r>
            <a:r>
              <a:rPr lang="en-US" dirty="0"/>
              <a:t> 2-3 </a:t>
            </a:r>
            <a:r>
              <a:rPr lang="en-US" dirty="0" err="1"/>
              <a:t>ngày</a:t>
            </a:r>
            <a:r>
              <a:rPr lang="en-US" dirty="0"/>
              <a:t> </a:t>
            </a:r>
            <a:r>
              <a:rPr lang="en-US" dirty="0" err="1"/>
              <a:t>trứng</a:t>
            </a:r>
            <a:r>
              <a:rPr lang="en-US" dirty="0"/>
              <a:t> </a:t>
            </a:r>
            <a:r>
              <a:rPr lang="en-US" dirty="0" err="1"/>
              <a:t>bị</a:t>
            </a:r>
            <a:r>
              <a:rPr lang="en-US" dirty="0"/>
              <a:t> </a:t>
            </a:r>
            <a:r>
              <a:rPr lang="en-US" dirty="0" err="1"/>
              <a:t>hhuw</a:t>
            </a:r>
            <a:r>
              <a:rPr lang="en-US" dirty="0"/>
              <a:t> </a:t>
            </a:r>
            <a:r>
              <a:rPr lang="en-US" dirty="0" err="1"/>
              <a:t>hại</a:t>
            </a:r>
            <a:r>
              <a:rPr lang="en-US" dirty="0"/>
              <a:t> </a:t>
            </a:r>
            <a:r>
              <a:rPr lang="en-US" dirty="0" err="1"/>
              <a:t>hết</a:t>
            </a:r>
            <a:r>
              <a:rPr lang="en-US" dirty="0"/>
              <a:t> </a:t>
            </a:r>
            <a:r>
              <a:rPr lang="en-US" dirty="0" err="1"/>
              <a:t>thì</a:t>
            </a:r>
            <a:r>
              <a:rPr lang="en-US" dirty="0"/>
              <a:t> </a:t>
            </a:r>
            <a:r>
              <a:rPr lang="en-US" dirty="0" err="1"/>
              <a:t>rút</a:t>
            </a:r>
            <a:r>
              <a:rPr lang="en-US" dirty="0"/>
              <a:t> n</a:t>
            </a:r>
            <a:r>
              <a:rPr lang="vi-VN" dirty="0"/>
              <a:t>ư</a:t>
            </a:r>
            <a:r>
              <a:rPr lang="en-US" dirty="0" err="1"/>
              <a:t>ớc</a:t>
            </a:r>
            <a:r>
              <a:rPr lang="en-US" dirty="0"/>
              <a:t> </a:t>
            </a:r>
            <a:r>
              <a:rPr lang="en-US" dirty="0" err="1"/>
              <a:t>đi</a:t>
            </a:r>
            <a:r>
              <a:rPr lang="en-US" dirty="0"/>
              <a:t> </a:t>
            </a:r>
            <a:r>
              <a:rPr lang="en-US" dirty="0" err="1"/>
              <a:t>bình</a:t>
            </a:r>
            <a:r>
              <a:rPr lang="en-US" dirty="0"/>
              <a:t> </a:t>
            </a:r>
            <a:r>
              <a:rPr lang="en-US" dirty="0" err="1"/>
              <a:t>th</a:t>
            </a:r>
            <a:r>
              <a:rPr lang="vi-VN" dirty="0"/>
              <a:t>ư</a:t>
            </a:r>
            <a:r>
              <a:rPr lang="en-US" dirty="0" err="1"/>
              <a:t>ờng</a:t>
            </a:r>
            <a:endParaRPr lang="vi-VN" dirty="0"/>
          </a:p>
        </p:txBody>
      </p:sp>
      <p:sp>
        <p:nvSpPr>
          <p:cNvPr id="4" name="Slide Number Placeholder 3"/>
          <p:cNvSpPr>
            <a:spLocks noGrp="1"/>
          </p:cNvSpPr>
          <p:nvPr>
            <p:ph type="sldNum" sz="quarter" idx="5"/>
          </p:nvPr>
        </p:nvSpPr>
        <p:spPr/>
        <p:txBody>
          <a:bodyPr/>
          <a:lstStyle/>
          <a:p>
            <a:fld id="{96B0D1B0-57EA-44CC-BB20-837F83CA81A6}" type="slidenum">
              <a:rPr lang="en-US" smtClean="0"/>
              <a:t>23</a:t>
            </a:fld>
            <a:endParaRPr lang="en-US"/>
          </a:p>
        </p:txBody>
      </p:sp>
    </p:spTree>
    <p:extLst>
      <p:ext uri="{BB962C8B-B14F-4D97-AF65-F5344CB8AC3E}">
        <p14:creationId xmlns:p14="http://schemas.microsoft.com/office/powerpoint/2010/main" val="32895433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z="1200" dirty="0"/>
              <a:t>-</a:t>
            </a:r>
            <a:r>
              <a:rPr lang="en-US" sz="1200" dirty="0"/>
              <a:t> </a:t>
            </a:r>
            <a:r>
              <a:rPr lang="vi-VN" sz="1200" dirty="0"/>
              <a:t>Cây bị lùn, màu lá xanh đậm</a:t>
            </a:r>
            <a:r>
              <a:rPr lang="en-US" sz="1200" dirty="0"/>
              <a:t>.</a:t>
            </a:r>
            <a:br>
              <a:rPr lang="vi-VN" sz="1200" dirty="0"/>
            </a:br>
            <a:r>
              <a:rPr lang="vi-VN" sz="1200" dirty="0"/>
              <a:t>-Mép lá bị rách và gợn sóng, dọc theo gân lá có u bướu</a:t>
            </a:r>
            <a:r>
              <a:rPr lang="en-US" sz="1200" dirty="0"/>
              <a:t>.</a:t>
            </a:r>
            <a:endParaRPr lang="vi-VN" sz="1200" dirty="0"/>
          </a:p>
          <a:p>
            <a:r>
              <a:rPr lang="vi-VN" sz="1200" dirty="0"/>
              <a:t>-Chóp lá bị biến dạng, xoăn tít lại</a:t>
            </a:r>
            <a:r>
              <a:rPr lang="en-US" sz="1200" dirty="0"/>
              <a:t>.</a:t>
            </a:r>
            <a:endParaRPr lang="vi-VN" sz="1200" dirty="0"/>
          </a:p>
          <a:p>
            <a:r>
              <a:rPr lang="vi-VN" sz="1200" dirty="0"/>
              <a:t>-Lúa không trổ được, bị nghẹn đòng, hạt lép.</a:t>
            </a:r>
            <a:br>
              <a:rPr lang="vi-VN" sz="1200" dirty="0"/>
            </a:br>
            <a:endParaRPr lang="en-US" dirty="0"/>
          </a:p>
        </p:txBody>
      </p:sp>
      <p:sp>
        <p:nvSpPr>
          <p:cNvPr id="4" name="Slide Number Placeholder 3"/>
          <p:cNvSpPr>
            <a:spLocks noGrp="1"/>
          </p:cNvSpPr>
          <p:nvPr>
            <p:ph type="sldNum" sz="quarter" idx="5"/>
          </p:nvPr>
        </p:nvSpPr>
        <p:spPr/>
        <p:txBody>
          <a:bodyPr/>
          <a:lstStyle/>
          <a:p>
            <a:fld id="{96B0D1B0-57EA-44CC-BB20-837F83CA81A6}" type="slidenum">
              <a:rPr lang="en-US" smtClean="0"/>
              <a:t>24</a:t>
            </a:fld>
            <a:endParaRPr lang="en-US"/>
          </a:p>
        </p:txBody>
      </p:sp>
    </p:spTree>
    <p:extLst>
      <p:ext uri="{BB962C8B-B14F-4D97-AF65-F5344CB8AC3E}">
        <p14:creationId xmlns:p14="http://schemas.microsoft.com/office/powerpoint/2010/main" val="36925094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sz="1200" b="0" i="0" kern="1200" dirty="0">
                <a:solidFill>
                  <a:schemeClr val="tx1"/>
                </a:solidFill>
                <a:effectLst/>
                <a:latin typeface="+mn-lt"/>
                <a:ea typeface="+mn-ea"/>
                <a:cs typeface="+mn-cs"/>
              </a:rPr>
              <a:t>các vườn sầu riêng, bưởi, chôm chôm,… bị bệnh đốm rong gây hại và phát triển mạnh, ảnh hưởng đến sự sinh trưởng và phát triển của cây. </a:t>
            </a:r>
            <a:r>
              <a:rPr lang="en-US" sz="1200" b="0" i="0" kern="1200" dirty="0">
                <a:solidFill>
                  <a:schemeClr val="tx1"/>
                </a:solidFill>
                <a:effectLst/>
                <a:latin typeface="+mn-lt"/>
                <a:ea typeface="+mn-ea"/>
                <a:cs typeface="+mn-cs"/>
              </a:rPr>
              <a:t> Th</a:t>
            </a:r>
            <a:r>
              <a:rPr lang="vi-VN" sz="1200" b="0" i="0" kern="1200" dirty="0">
                <a:solidFill>
                  <a:schemeClr val="tx1"/>
                </a:solidFill>
                <a:effectLst/>
                <a:latin typeface="+mn-lt"/>
                <a:ea typeface="+mn-ea"/>
                <a:cs typeface="+mn-cs"/>
              </a:rPr>
              <a:t>ư</a:t>
            </a:r>
            <a:r>
              <a:rPr lang="en-US" sz="1200" b="0" i="0" kern="1200" dirty="0" err="1">
                <a:solidFill>
                  <a:schemeClr val="tx1"/>
                </a:solidFill>
                <a:effectLst/>
                <a:latin typeface="+mn-lt"/>
                <a:ea typeface="+mn-ea"/>
                <a:cs typeface="+mn-cs"/>
              </a:rPr>
              <a:t>ờng</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xuất</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hiện</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vào</a:t>
            </a:r>
            <a:r>
              <a:rPr lang="en-US" sz="1200" b="0" i="0" kern="1200" dirty="0">
                <a:solidFill>
                  <a:schemeClr val="tx1"/>
                </a:solidFill>
                <a:effectLst/>
                <a:latin typeface="+mn-lt"/>
                <a:ea typeface="+mn-ea"/>
                <a:cs typeface="+mn-cs"/>
              </a:rPr>
              <a:t> </a:t>
            </a:r>
            <a:r>
              <a:rPr lang="en-US" sz="1200" b="0" i="0" kern="1200" dirty="0" err="1">
                <a:solidFill>
                  <a:schemeClr val="tx1"/>
                </a:solidFill>
                <a:effectLst/>
                <a:latin typeface="+mn-lt"/>
                <a:ea typeface="+mn-ea"/>
                <a:cs typeface="+mn-cs"/>
              </a:rPr>
              <a:t>mùa</a:t>
            </a:r>
            <a:r>
              <a:rPr lang="en-US" sz="1200" b="0" i="0" kern="1200" dirty="0">
                <a:solidFill>
                  <a:schemeClr val="tx1"/>
                </a:solidFill>
                <a:effectLst/>
                <a:latin typeface="+mn-lt"/>
                <a:ea typeface="+mn-ea"/>
                <a:cs typeface="+mn-cs"/>
              </a:rPr>
              <a:t> m</a:t>
            </a:r>
            <a:r>
              <a:rPr lang="vi-VN" sz="1200" b="0" i="0" kern="1200" dirty="0">
                <a:solidFill>
                  <a:schemeClr val="tx1"/>
                </a:solidFill>
                <a:effectLst/>
                <a:latin typeface="+mn-lt"/>
                <a:ea typeface="+mn-ea"/>
                <a:cs typeface="+mn-cs"/>
              </a:rPr>
              <a:t>ư</a:t>
            </a:r>
            <a:r>
              <a:rPr lang="en-US" sz="1200" b="0" i="0" kern="1200" dirty="0">
                <a:solidFill>
                  <a:schemeClr val="tx1"/>
                </a:solidFill>
                <a:effectLst/>
                <a:latin typeface="+mn-lt"/>
                <a:ea typeface="+mn-ea"/>
                <a:cs typeface="+mn-cs"/>
              </a:rPr>
              <a:t>a </a:t>
            </a:r>
          </a:p>
          <a:p>
            <a:r>
              <a:rPr lang="vi-VN" sz="1200" b="0" i="0" kern="1200" dirty="0">
                <a:solidFill>
                  <a:schemeClr val="tx1"/>
                </a:solidFill>
                <a:effectLst/>
                <a:latin typeface="+mn-lt"/>
                <a:ea typeface="+mn-ea"/>
                <a:cs typeface="+mn-cs"/>
              </a:rPr>
              <a:t>Triệu chứng nhận biết trên lá: vết bệnh là những đốm tròn khoảng 3-5mm, mọc hơi nhô lên bề mặt lá, nhìn giống như một lớp nhung mịn, có màu xanh xám hoặc màu đỏ nâu, khi vết bệnh củ chuyển sang màu xám nâu. ở mặt dưới của vết bệnh có thể thấy mô lá bị hoại và cả sợi tảo mọc xuyên qua có màu đỏ nâu. </a:t>
            </a:r>
            <a:endParaRPr lang="en-US" sz="1200" b="0" i="0" kern="1200" dirty="0">
              <a:solidFill>
                <a:schemeClr val="tx1"/>
              </a:solidFill>
              <a:effectLst/>
              <a:latin typeface="+mn-lt"/>
              <a:ea typeface="+mn-ea"/>
              <a:cs typeface="+mn-cs"/>
            </a:endParaRPr>
          </a:p>
          <a:p>
            <a:r>
              <a:rPr lang="vi-VN" sz="1200" b="0" i="0" kern="1200" dirty="0">
                <a:solidFill>
                  <a:schemeClr val="tx1"/>
                </a:solidFill>
                <a:effectLst/>
                <a:latin typeface="+mn-lt"/>
                <a:ea typeface="+mn-ea"/>
                <a:cs typeface="+mn-cs"/>
              </a:rPr>
              <a:t>Triệu chứng nhận biết trên thân, cành: Bệnh thường gây hại trên thân chính hoăc những nhánh già bên trong tán, vết bệnh đầu tiên là những chấm nhỏ màu xanh, có hình tròn hoặc hình bầu dục sau đó lớn dần thành từng mãng, vết bệnh có lớp tơ mịn màu xanh rêu, giữa vết bệnh có màu đỏ nâu. Bệnh nặng lan dần lên các nhánh trên, đôi khi lan lên cả trái. Bệnh gây hại trên lá, làm lá bị thô cứng, ảnh hưởng rất nhiều đến khả năng quang hợp, cây còi cọc, sinh trưởng kém; gây hại trên thân, cành làm vỏ cây bị nứt và khô.</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96B0D1B0-57EA-44CC-BB20-837F83CA81A6}" type="slidenum">
              <a:rPr lang="en-US" smtClean="0"/>
              <a:t>27</a:t>
            </a:fld>
            <a:endParaRPr lang="en-US"/>
          </a:p>
        </p:txBody>
      </p:sp>
    </p:spTree>
    <p:extLst>
      <p:ext uri="{BB962C8B-B14F-4D97-AF65-F5344CB8AC3E}">
        <p14:creationId xmlns:p14="http://schemas.microsoft.com/office/powerpoint/2010/main" val="3648102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vi-VN" sz="1200" dirty="0"/>
              <a:t>Để quản lý bệnh đốm rong, nhà vườn nên áp dụng các biện pháp phòng là chủ yếu:</a:t>
            </a:r>
            <a:br>
              <a:rPr lang="vi-VN" sz="1200" dirty="0"/>
            </a:br>
            <a:r>
              <a:rPr lang="vi-VN" sz="1200" dirty="0"/>
              <a:t>- Nên chăm sóc cho cây phát triển khỏe mạnh, tưới nước đầy đủ trong mùa khộ và thoát nước tốt trong mùa mưa.</a:t>
            </a:r>
            <a:br>
              <a:rPr lang="vi-VN" sz="1200" dirty="0"/>
            </a:br>
            <a:r>
              <a:rPr lang="vi-VN" sz="1200" dirty="0"/>
              <a:t>- Hàng năm sau thu hoạch nên vệ sinh vườn cây, cắt bỏ và tiêu hủy những cành già, lá già nhiễm bệnh, cành nằm trong tán không có khả năng cho trái để tạo thông thoáng vườn cây.</a:t>
            </a:r>
            <a:br>
              <a:rPr lang="vi-VN" sz="1200" dirty="0"/>
            </a:br>
            <a:r>
              <a:rPr lang="vi-VN" sz="1200" dirty="0"/>
              <a:t>- Vườn cây trồng với mật độ vừa phải, hợp lý, không trồng quá dày.</a:t>
            </a:r>
            <a:br>
              <a:rPr lang="vi-VN" sz="1200" dirty="0"/>
            </a:br>
            <a:r>
              <a:rPr lang="vi-VN" sz="1200" dirty="0"/>
              <a:t>- Bón phân đầy đủ và cân đối, tránh bón thừa đạm và nhất là không phun phân bón lá định kỳ. Tăng cường bón phân hữu cơ để cải thiện đất, hạn chế các yếu tố bất lợi cho sự sinh trưởng của cây.</a:t>
            </a:r>
            <a:br>
              <a:rPr lang="vi-VN" sz="1200" dirty="0"/>
            </a:br>
            <a:r>
              <a:rPr lang="vi-VN" sz="1200" dirty="0"/>
              <a:t>- Thường xuyên thăm vườn khi phát hiện bệnh đốm rong xuất hiện trên lá sử dụng thuốc gốc Đồng (Coc 85, Kocide, Champion, Norshield,…) hoặc thuốc gốc lưu huỳnh (Kumulus, Sulox,…) phun trên lá. Nếu bệnh trên thân, cành có thể sử dụng thuốc gốc Đồng pha đậm đặc quét lên thân, cành. Trên những vườn thường xuyên bị nhiễm bệnh đốm rong có thể dùng vôi quét lên thân vào đầu mùa mưa và cuối mùa mưa để phòng ngừa bệnh.</a:t>
            </a:r>
            <a:endParaRPr lang="en-US" sz="1200"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96B0D1B0-57EA-44CC-BB20-837F83CA81A6}" type="slidenum">
              <a:rPr lang="en-US" smtClean="0"/>
              <a:t>28</a:t>
            </a:fld>
            <a:endParaRPr lang="en-US"/>
          </a:p>
        </p:txBody>
      </p:sp>
    </p:spTree>
    <p:extLst>
      <p:ext uri="{BB962C8B-B14F-4D97-AF65-F5344CB8AC3E}">
        <p14:creationId xmlns:p14="http://schemas.microsoft.com/office/powerpoint/2010/main" val="18674964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vi-VN" dirty="0"/>
              <a:t>glucose (3g/l); MgSO4.7H2O (0,2g/l); KH2PO4 (0,9g/l); KCl (0,15 g/l); NH4NO3 (1g/l); chloramphenicol (0,25g/l); rose Bengal (0,15g/l); agar (20g/l)</a:t>
            </a:r>
            <a:endParaRPr lang="en-US" dirty="0"/>
          </a:p>
        </p:txBody>
      </p:sp>
      <p:sp>
        <p:nvSpPr>
          <p:cNvPr id="4" name="Slide Number Placeholder 3"/>
          <p:cNvSpPr>
            <a:spLocks noGrp="1"/>
          </p:cNvSpPr>
          <p:nvPr>
            <p:ph type="sldNum" sz="quarter" idx="5"/>
          </p:nvPr>
        </p:nvSpPr>
        <p:spPr/>
        <p:txBody>
          <a:bodyPr/>
          <a:lstStyle/>
          <a:p>
            <a:fld id="{96B0D1B0-57EA-44CC-BB20-837F83CA81A6}" type="slidenum">
              <a:rPr lang="en-US" smtClean="0"/>
              <a:t>30</a:t>
            </a:fld>
            <a:endParaRPr lang="en-US"/>
          </a:p>
        </p:txBody>
      </p:sp>
    </p:spTree>
    <p:extLst>
      <p:ext uri="{BB962C8B-B14F-4D97-AF65-F5344CB8AC3E}">
        <p14:creationId xmlns:p14="http://schemas.microsoft.com/office/powerpoint/2010/main" val="5444934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8"/>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4037281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27209832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4"/>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4"/>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5091722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128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8229600" y="1600203"/>
            <a:ext cx="7213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883691F-87EE-415E-8341-1D33CD22644B}" type="datetimeFigureOut">
              <a:rPr lang="en-US" smtClean="0"/>
              <a:t>11/17/2019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1230455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1"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1"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70"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70"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883691F-87EE-415E-8341-1D33CD22644B}" type="datetimeFigureOut">
              <a:rPr lang="en-US" smtClean="0"/>
              <a:t>11/17/2019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38978551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883691F-87EE-415E-8341-1D33CD22644B}" type="datetimeFigureOut">
              <a:rPr lang="en-US" smtClean="0"/>
              <a:t>11/17/2019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9169205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83691F-87EE-415E-8341-1D33CD22644B}" type="datetimeFigureOut">
              <a:rPr lang="en-US" smtClean="0"/>
              <a:t>11/17/2019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1488573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3"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4"/>
            <a:ext cx="681566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3" y="1435104"/>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883691F-87EE-415E-8341-1D33CD22644B}" type="datetimeFigureOut">
              <a:rPr lang="en-US" smtClean="0"/>
              <a:t>11/17/2019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1438934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883691F-87EE-415E-8341-1D33CD22644B}" type="datetimeFigureOut">
              <a:rPr lang="en-US" smtClean="0"/>
              <a:t>11/17/2019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29796371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7212746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785600" y="274642"/>
            <a:ext cx="36576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12800" y="274642"/>
            <a:ext cx="10769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extLst>
      <p:ext uri="{BB962C8B-B14F-4D97-AF65-F5344CB8AC3E}">
        <p14:creationId xmlns:p14="http://schemas.microsoft.com/office/powerpoint/2010/main" val="3989131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3048000" y="3124200"/>
            <a:ext cx="8229600" cy="1894362"/>
          </a:xfrm>
        </p:spPr>
        <p:txBody>
          <a:bodyPr/>
          <a:lstStyle>
            <a:lvl1pPr>
              <a:defRPr b="1"/>
            </a:lvl1pPr>
          </a:lstStyle>
          <a:p>
            <a:r>
              <a:rPr kumimoji="0" lang="en-US"/>
              <a:t>Click to edit Master title style</a:t>
            </a:r>
          </a:p>
        </p:txBody>
      </p:sp>
      <p:sp>
        <p:nvSpPr>
          <p:cNvPr id="9" name="Subtitle 8"/>
          <p:cNvSpPr>
            <a:spLocks noGrp="1"/>
          </p:cNvSpPr>
          <p:nvPr>
            <p:ph type="subTitle" idx="1"/>
          </p:nvPr>
        </p:nvSpPr>
        <p:spPr>
          <a:xfrm>
            <a:off x="3048000" y="5003322"/>
            <a:ext cx="82296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bwMode="auto">
          <a:xfrm rot="5400000">
            <a:off x="10733828" y="1110597"/>
            <a:ext cx="2286000" cy="508000"/>
          </a:xfrm>
        </p:spPr>
        <p:txBody>
          <a:bodyPr/>
          <a:lstStyle/>
          <a:p>
            <a:fld id="{3883691F-87EE-415E-8341-1D33CD22644B}" type="datetimeFigureOut">
              <a:rPr lang="en-US" smtClean="0"/>
              <a:t>11/17/2019</a:t>
            </a:fld>
            <a:endParaRPr lang="en-US"/>
          </a:p>
        </p:txBody>
      </p:sp>
      <p:sp>
        <p:nvSpPr>
          <p:cNvPr id="17" name="Footer Placeholder 16"/>
          <p:cNvSpPr>
            <a:spLocks noGrp="1"/>
          </p:cNvSpPr>
          <p:nvPr>
            <p:ph type="ftr" sz="quarter" idx="11"/>
          </p:nvPr>
        </p:nvSpPr>
        <p:spPr bwMode="auto">
          <a:xfrm rot="5400000">
            <a:off x="10045959" y="4117661"/>
            <a:ext cx="3657600" cy="512064"/>
          </a:xfrm>
        </p:spPr>
        <p:txBody>
          <a:bodyPr/>
          <a:lstStyle/>
          <a:p>
            <a:endParaRPr lang="en-US"/>
          </a:p>
        </p:txBody>
      </p:sp>
      <p:sp>
        <p:nvSpPr>
          <p:cNvPr id="10" name="Rectangle 9"/>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1215180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812800" y="3429000"/>
            <a:ext cx="17272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746176"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2218944" y="5788152"/>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2540000" y="4495800"/>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767392" y="4928702"/>
            <a:ext cx="812800" cy="517524"/>
          </a:xfrm>
        </p:spPr>
        <p:txBody>
          <a:bodyPr/>
          <a:lstStyle/>
          <a:p>
            <a:fld id="{0387932F-57D7-42FD-A4E3-007282DA8511}"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8" name="Content Placeholder 7"/>
          <p:cNvSpPr>
            <a:spLocks noGrp="1"/>
          </p:cNvSpPr>
          <p:nvPr>
            <p:ph sz="quarter" idx="1"/>
          </p:nvPr>
        </p:nvSpPr>
        <p:spPr>
          <a:xfrm>
            <a:off x="609600" y="1600200"/>
            <a:ext cx="9956800" cy="48737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4"/>
          </p:nvPr>
        </p:nvSpPr>
        <p:spPr/>
        <p:txBody>
          <a:bodyPr rtlCol="0"/>
          <a:lstStyle/>
          <a:p>
            <a:fld id="{3883691F-87EE-415E-8341-1D33CD22644B}" type="datetimeFigureOut">
              <a:rPr lang="en-US" smtClean="0"/>
              <a:t>11/17/2019</a:t>
            </a:fld>
            <a:endParaRPr lang="en-US"/>
          </a:p>
        </p:txBody>
      </p:sp>
      <p:sp>
        <p:nvSpPr>
          <p:cNvPr id="9" name="Slide Number Placeholder 8"/>
          <p:cNvSpPr>
            <a:spLocks noGrp="1"/>
          </p:cNvSpPr>
          <p:nvPr>
            <p:ph type="sldNum" sz="quarter" idx="15"/>
          </p:nvPr>
        </p:nvSpPr>
        <p:spPr/>
        <p:txBody>
          <a:bodyPr rtlCol="0"/>
          <a:lstStyle/>
          <a:p>
            <a:fld id="{0387932F-57D7-42FD-A4E3-007282DA8511}" type="slidenum">
              <a:rPr lang="en-US" smtClean="0"/>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48000" y="2895600"/>
            <a:ext cx="8229600" cy="2053590"/>
          </a:xfrm>
        </p:spPr>
        <p:txBody>
          <a:bodyPr/>
          <a:lstStyle>
            <a:lvl1pPr algn="l">
              <a:buNone/>
              <a:defRPr sz="3000" b="1" cap="small" baseline="0"/>
            </a:lvl1pPr>
          </a:lstStyle>
          <a:p>
            <a:r>
              <a:rPr kumimoji="0" lang="en-US"/>
              <a:t>Click to edit Master title style</a:t>
            </a:r>
          </a:p>
        </p:txBody>
      </p:sp>
      <p:sp>
        <p:nvSpPr>
          <p:cNvPr id="3" name="Text Placeholder 2"/>
          <p:cNvSpPr>
            <a:spLocks noGrp="1"/>
          </p:cNvSpPr>
          <p:nvPr>
            <p:ph type="body" idx="1"/>
          </p:nvPr>
        </p:nvSpPr>
        <p:spPr>
          <a:xfrm>
            <a:off x="3048000" y="5010150"/>
            <a:ext cx="82296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bwMode="auto">
          <a:xfrm rot="5400000">
            <a:off x="10732008" y="1106932"/>
            <a:ext cx="2286000" cy="508000"/>
          </a:xfrm>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bwMode="auto">
          <a:xfrm rot="5400000">
            <a:off x="10046208" y="4114800"/>
            <a:ext cx="3657600" cy="512064"/>
          </a:xfrm>
        </p:spPr>
        <p:txBody>
          <a:bodyPr/>
          <a:lstStyle/>
          <a:p>
            <a:endParaRPr lang="en-US"/>
          </a:p>
        </p:txBody>
      </p:sp>
      <p:sp>
        <p:nvSpPr>
          <p:cNvPr id="9" name="Rectangle 8"/>
          <p:cNvSpPr/>
          <p:nvPr/>
        </p:nvSpPr>
        <p:spPr bwMode="auto">
          <a:xfrm>
            <a:off x="508000" y="0"/>
            <a:ext cx="8128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368448" y="0"/>
            <a:ext cx="139552"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1320800" y="0"/>
            <a:ext cx="242496"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521760" y="0"/>
            <a:ext cx="30704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41792"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12192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138816"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2302187"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4224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625600" y="0"/>
            <a:ext cx="1016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812800" y="3429000"/>
            <a:ext cx="17272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766272" y="4866752"/>
            <a:ext cx="855232"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454773" y="5500632"/>
            <a:ext cx="18288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2218944" y="5791200"/>
            <a:ext cx="36576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2505387" y="4479888"/>
            <a:ext cx="48768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12130592"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787488" y="4928702"/>
            <a:ext cx="812800" cy="517524"/>
          </a:xfrm>
        </p:spPr>
        <p:txBody>
          <a:bodyPr/>
          <a:lstStyle/>
          <a:p>
            <a:fld id="{0387932F-57D7-42FD-A4E3-007282DA8511}"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3883691F-87EE-415E-8341-1D33CD22644B}" type="datetimeFigureOut">
              <a:rPr lang="en-US" smtClean="0"/>
              <a:t>11/17/2019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387932F-57D7-42FD-A4E3-007282DA8511}" type="slidenum">
              <a:rPr lang="en-US" smtClean="0"/>
              <a:t>‹#›</a:t>
            </a:fld>
            <a:endParaRPr lang="en-US"/>
          </a:p>
        </p:txBody>
      </p:sp>
      <p:sp>
        <p:nvSpPr>
          <p:cNvPr id="9" name="Content Placeholder 8"/>
          <p:cNvSpPr>
            <a:spLocks noGrp="1"/>
          </p:cNvSpPr>
          <p:nvPr>
            <p:ph sz="quarter" idx="1"/>
          </p:nvPr>
        </p:nvSpPr>
        <p:spPr>
          <a:xfrm>
            <a:off x="609600" y="1600200"/>
            <a:ext cx="4876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5693664" y="1600200"/>
            <a:ext cx="4876800" cy="4572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058400" cy="1143000"/>
          </a:xfrm>
        </p:spPr>
        <p:txBody>
          <a:bodyPr anchor="b"/>
          <a:lstStyle>
            <a:lvl1pPr>
              <a:defRPr/>
            </a:lvl1pPr>
          </a:lstStyle>
          <a:p>
            <a:r>
              <a:rPr kumimoji="0" lang="en-US"/>
              <a:t>Click to edit Master title style</a:t>
            </a:r>
          </a:p>
        </p:txBody>
      </p:sp>
      <p:sp>
        <p:nvSpPr>
          <p:cNvPr id="7" name="Date Placeholder 6"/>
          <p:cNvSpPr>
            <a:spLocks noGrp="1"/>
          </p:cNvSpPr>
          <p:nvPr>
            <p:ph type="dt" sz="half" idx="10"/>
          </p:nvPr>
        </p:nvSpPr>
        <p:spPr/>
        <p:txBody>
          <a:bodyPr/>
          <a:lstStyle/>
          <a:p>
            <a:fld id="{3883691F-87EE-415E-8341-1D33CD22644B}" type="datetimeFigureOut">
              <a:rPr lang="en-US" smtClean="0"/>
              <a:t>11/17/2019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387932F-57D7-42FD-A4E3-007282DA8511}" type="slidenum">
              <a:rPr lang="en-US" smtClean="0"/>
              <a:t>‹#›</a:t>
            </a:fld>
            <a:endParaRPr lang="en-US"/>
          </a:p>
        </p:txBody>
      </p:sp>
      <p:sp>
        <p:nvSpPr>
          <p:cNvPr id="11" name="Content Placeholder 10"/>
          <p:cNvSpPr>
            <a:spLocks noGrp="1"/>
          </p:cNvSpPr>
          <p:nvPr>
            <p:ph sz="quarter" idx="2"/>
          </p:nvPr>
        </p:nvSpPr>
        <p:spPr>
          <a:xfrm>
            <a:off x="609600" y="2362200"/>
            <a:ext cx="48768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5829300" y="2362200"/>
            <a:ext cx="4876800" cy="38862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2" name="Text Placeholder 11"/>
          <p:cNvSpPr>
            <a:spLocks noGrp="1"/>
          </p:cNvSpPr>
          <p:nvPr>
            <p:ph type="body" sz="quarter" idx="1"/>
          </p:nvPr>
        </p:nvSpPr>
        <p:spPr>
          <a:xfrm>
            <a:off x="6096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
        <p:nvSpPr>
          <p:cNvPr id="14" name="Text Placeholder 13"/>
          <p:cNvSpPr>
            <a:spLocks noGrp="1"/>
          </p:cNvSpPr>
          <p:nvPr>
            <p:ph type="body" sz="quarter" idx="3"/>
          </p:nvPr>
        </p:nvSpPr>
        <p:spPr>
          <a:xfrm>
            <a:off x="5791200" y="1569720"/>
            <a:ext cx="48768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6" name="Date Placeholder 5"/>
          <p:cNvSpPr>
            <a:spLocks noGrp="1"/>
          </p:cNvSpPr>
          <p:nvPr>
            <p:ph type="dt" sz="half" idx="10"/>
          </p:nvPr>
        </p:nvSpPr>
        <p:spPr/>
        <p:txBody>
          <a:bodyPr rtlCol="0"/>
          <a:lstStyle/>
          <a:p>
            <a:fld id="{3883691F-87EE-415E-8341-1D33CD22644B}" type="datetimeFigureOut">
              <a:rPr lang="en-US" smtClean="0"/>
              <a:t>11/17/2019</a:t>
            </a:fld>
            <a:endParaRPr lang="en-US"/>
          </a:p>
        </p:txBody>
      </p:sp>
      <p:sp>
        <p:nvSpPr>
          <p:cNvPr id="7" name="Slide Number Placeholder 6"/>
          <p:cNvSpPr>
            <a:spLocks noGrp="1"/>
          </p:cNvSpPr>
          <p:nvPr>
            <p:ph type="sldNum" sz="quarter" idx="11"/>
          </p:nvPr>
        </p:nvSpPr>
        <p:spPr/>
        <p:txBody>
          <a:bodyPr rtlCol="0"/>
          <a:lstStyle/>
          <a:p>
            <a:fld id="{0387932F-57D7-42FD-A4E3-007282DA8511}" type="slidenum">
              <a:rPr lang="en-US" smtClean="0"/>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83691F-87EE-415E-8341-1D33CD22644B}" type="datetimeFigureOut">
              <a:rPr lang="en-US" smtClean="0"/>
              <a:t>11/17/2019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387932F-57D7-42FD-A4E3-007282DA8511}"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5547359" y="3124200"/>
            <a:ext cx="6309360" cy="609600"/>
          </a:xfrm>
        </p:spPr>
        <p:txBody>
          <a:bodyPr anchor="b"/>
          <a:lstStyle>
            <a:lvl1pPr algn="l">
              <a:buNone/>
              <a:defRPr sz="2000" b="1" cap="small" baseline="0"/>
            </a:lvl1pPr>
          </a:lstStyle>
          <a:p>
            <a:r>
              <a:rPr kumimoji="0" lang="en-US"/>
              <a:t>Click to edit Master title style</a:t>
            </a:r>
          </a:p>
        </p:txBody>
      </p:sp>
      <p:sp>
        <p:nvSpPr>
          <p:cNvPr id="3" name="Text Placeholder 2"/>
          <p:cNvSpPr>
            <a:spLocks noGrp="1"/>
          </p:cNvSpPr>
          <p:nvPr>
            <p:ph type="body" idx="2"/>
          </p:nvPr>
        </p:nvSpPr>
        <p:spPr>
          <a:xfrm>
            <a:off x="9083040" y="274320"/>
            <a:ext cx="2036064"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8" name="Straight Connector 7"/>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406400" y="274320"/>
            <a:ext cx="7518400" cy="6327648"/>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21" name="Date Placeholder 20"/>
          <p:cNvSpPr>
            <a:spLocks noGrp="1"/>
          </p:cNvSpPr>
          <p:nvPr>
            <p:ph type="dt" sz="half" idx="14"/>
          </p:nvPr>
        </p:nvSpPr>
        <p:spPr/>
        <p:txBody>
          <a:bodyPr rtlCol="0"/>
          <a:lstStyle/>
          <a:p>
            <a:fld id="{3883691F-87EE-415E-8341-1D33CD22644B}" type="datetimeFigureOut">
              <a:rPr lang="en-US" smtClean="0"/>
              <a:t>11/17/2019</a:t>
            </a:fld>
            <a:endParaRPr lang="en-US"/>
          </a:p>
        </p:txBody>
      </p:sp>
      <p:sp>
        <p:nvSpPr>
          <p:cNvPr id="22" name="Slide Number Placeholder 21"/>
          <p:cNvSpPr>
            <a:spLocks noGrp="1"/>
          </p:cNvSpPr>
          <p:nvPr>
            <p:ph type="sldNum" sz="quarter" idx="15"/>
          </p:nvPr>
        </p:nvSpPr>
        <p:spPr/>
        <p:txBody>
          <a:bodyPr rtlCol="0"/>
          <a:lstStyle/>
          <a:p>
            <a:fld id="{0387932F-57D7-42FD-A4E3-007282DA8511}" type="slidenum">
              <a:rPr lang="en-US" smtClean="0"/>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11684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5518404" y="3124200"/>
            <a:ext cx="6309360" cy="609600"/>
          </a:xfrm>
        </p:spPr>
        <p:txBody>
          <a:bodyPr anchor="b"/>
          <a:lstStyle>
            <a:lvl1pPr algn="l">
              <a:buNone/>
              <a:defRPr sz="2000" b="1"/>
            </a:lvl1pPr>
          </a:lstStyle>
          <a:p>
            <a:r>
              <a:rPr kumimoji="0" lang="en-US"/>
              <a:t>Click to edit Master title style</a:t>
            </a:r>
          </a:p>
        </p:txBody>
      </p:sp>
      <p:sp>
        <p:nvSpPr>
          <p:cNvPr id="3" name="Picture Placeholder 2"/>
          <p:cNvSpPr>
            <a:spLocks noGrp="1"/>
          </p:cNvSpPr>
          <p:nvPr>
            <p:ph type="pic" idx="1"/>
          </p:nvPr>
        </p:nvSpPr>
        <p:spPr>
          <a:xfrm>
            <a:off x="0" y="0"/>
            <a:ext cx="82296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a:t>Click icon to add picture</a:t>
            </a:r>
            <a:endParaRPr kumimoji="0" lang="en-US" dirty="0"/>
          </a:p>
        </p:txBody>
      </p:sp>
      <p:sp>
        <p:nvSpPr>
          <p:cNvPr id="4" name="Text Placeholder 3"/>
          <p:cNvSpPr>
            <a:spLocks noGrp="1"/>
          </p:cNvSpPr>
          <p:nvPr>
            <p:ph type="body" sz="half" idx="2"/>
          </p:nvPr>
        </p:nvSpPr>
        <p:spPr>
          <a:xfrm>
            <a:off x="9021065" y="264795"/>
            <a:ext cx="2032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10" name="Straight Connector 9"/>
          <p:cNvSpPr>
            <a:spLocks noChangeShapeType="1"/>
          </p:cNvSpPr>
          <p:nvPr/>
        </p:nvSpPr>
        <p:spPr bwMode="auto">
          <a:xfrm>
            <a:off x="119888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11785600" y="0"/>
            <a:ext cx="4064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83312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8256395"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3883691F-87EE-415E-8341-1D33CD22644B}" type="datetimeFigureOut">
              <a:rPr lang="en-US" smtClean="0"/>
              <a:t>11/17/2019</a:t>
            </a:fld>
            <a:endParaRPr lang="en-US"/>
          </a:p>
        </p:txBody>
      </p:sp>
      <p:sp>
        <p:nvSpPr>
          <p:cNvPr id="18" name="Slide Number Placeholder 17"/>
          <p:cNvSpPr>
            <a:spLocks noGrp="1"/>
          </p:cNvSpPr>
          <p:nvPr>
            <p:ph type="sldNum" sz="quarter" idx="11"/>
          </p:nvPr>
        </p:nvSpPr>
        <p:spPr/>
        <p:txBody>
          <a:bodyPr rtlCol="0"/>
          <a:lstStyle/>
          <a:p>
            <a:fld id="{0387932F-57D7-42FD-A4E3-007282DA8511}" type="slidenum">
              <a:rPr lang="en-US" smtClean="0"/>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41"/>
            <a:ext cx="22352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609600" y="274640"/>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883691F-87EE-415E-8341-1D33CD22644B}" type="datetimeFigureOut">
              <a:rPr lang="en-US" smtClean="0"/>
              <a:t>11/17/2019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387932F-57D7-42FD-A4E3-007282DA851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3"/>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4"/>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83691F-87EE-415E-8341-1D33CD22644B}" type="datetimeFigureOut">
              <a:rPr lang="en-US" smtClean="0"/>
              <a:t>11/17/2019</a:t>
            </a:fld>
            <a:endParaRPr lang="en-US"/>
          </a:p>
        </p:txBody>
      </p:sp>
      <p:sp>
        <p:nvSpPr>
          <p:cNvPr id="5" name="Footer Placeholder 4"/>
          <p:cNvSpPr>
            <a:spLocks noGrp="1"/>
          </p:cNvSpPr>
          <p:nvPr>
            <p:ph type="ftr" sz="quarter" idx="3"/>
          </p:nvPr>
        </p:nvSpPr>
        <p:spPr>
          <a:xfrm>
            <a:off x="4165600" y="6356354"/>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4"/>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87932F-57D7-42FD-A4E3-007282DA8511}" type="slidenum">
              <a:rPr lang="en-US" smtClean="0"/>
              <a:t>‹#›</a:t>
            </a:fld>
            <a:endParaRPr lang="en-US"/>
          </a:p>
        </p:txBody>
      </p:sp>
    </p:spTree>
    <p:extLst>
      <p:ext uri="{BB962C8B-B14F-4D97-AF65-F5344CB8AC3E}">
        <p14:creationId xmlns:p14="http://schemas.microsoft.com/office/powerpoint/2010/main" val="60599000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11684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609600" y="274638"/>
            <a:ext cx="9956800" cy="1143000"/>
          </a:xfrm>
          <a:prstGeom prst="rect">
            <a:avLst/>
          </a:prstGeom>
        </p:spPr>
        <p:txBody>
          <a:bodyPr vert="horz" anchor="b">
            <a:normAutofit/>
          </a:bodyPr>
          <a:lstStyle/>
          <a:p>
            <a:r>
              <a:rPr kumimoji="0" lang="en-US"/>
              <a:t>Click to edit Master title style</a:t>
            </a:r>
          </a:p>
        </p:txBody>
      </p:sp>
      <p:sp>
        <p:nvSpPr>
          <p:cNvPr id="13" name="Text Placeholder 12"/>
          <p:cNvSpPr>
            <a:spLocks noGrp="1"/>
          </p:cNvSpPr>
          <p:nvPr>
            <p:ph type="body" idx="1"/>
          </p:nvPr>
        </p:nvSpPr>
        <p:spPr>
          <a:xfrm>
            <a:off x="609600" y="1600200"/>
            <a:ext cx="9956800" cy="4873752"/>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rot="5400000">
            <a:off x="10454640" y="1017843"/>
            <a:ext cx="2011680" cy="512064"/>
          </a:xfrm>
          <a:prstGeom prst="rect">
            <a:avLst/>
          </a:prstGeom>
        </p:spPr>
        <p:txBody>
          <a:bodyPr vert="horz" anchor="ctr" anchorCtr="0"/>
          <a:lstStyle>
            <a:lvl1pPr algn="r" eaLnBrk="1" latinLnBrk="0" hangingPunct="1">
              <a:defRPr kumimoji="0" sz="1200">
                <a:solidFill>
                  <a:schemeClr val="tx2"/>
                </a:solidFill>
              </a:defRPr>
            </a:lvl1pPr>
          </a:lstStyle>
          <a:p>
            <a:fld id="{3883691F-87EE-415E-8341-1D33CD22644B}" type="datetimeFigureOut">
              <a:rPr lang="en-US" smtClean="0"/>
              <a:t>11/17/2019</a:t>
            </a:fld>
            <a:endParaRPr lang="en-US"/>
          </a:p>
        </p:txBody>
      </p:sp>
      <p:sp>
        <p:nvSpPr>
          <p:cNvPr id="3" name="Footer Placeholder 2"/>
          <p:cNvSpPr>
            <a:spLocks noGrp="1"/>
          </p:cNvSpPr>
          <p:nvPr>
            <p:ph type="ftr" sz="quarter" idx="3"/>
          </p:nvPr>
        </p:nvSpPr>
        <p:spPr>
          <a:xfrm rot="5400000">
            <a:off x="9853649" y="3676280"/>
            <a:ext cx="3200400" cy="48768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1016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119888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11785600" y="0"/>
            <a:ext cx="4064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18872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10875264" y="5715000"/>
            <a:ext cx="73152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10838688" y="5734050"/>
            <a:ext cx="812800" cy="521208"/>
          </a:xfrm>
          <a:prstGeom prst="rect">
            <a:avLst/>
          </a:prstGeom>
        </p:spPr>
        <p:txBody>
          <a:bodyPr vert="horz" anchor="ctr"/>
          <a:lstStyle>
            <a:lvl1pPr algn="ctr" eaLnBrk="1" latinLnBrk="0" hangingPunct="1">
              <a:defRPr kumimoji="0" sz="1400" b="1">
                <a:solidFill>
                  <a:srgbClr val="FFFFFF"/>
                </a:solidFill>
              </a:defRPr>
            </a:lvl1pPr>
          </a:lstStyle>
          <a:p>
            <a:fld id="{0387932F-57D7-42FD-A4E3-007282DA851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13.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0.jp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38.jpeg"/></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0.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hyperlink" Target="http://www.pse.vn/hoat-dong-kinh-doanh/kien-thuc-nong-nghiep/huong-dan-su-dung-phan-bon/114-phong-tru-benh-vang-lun-va-lun-xoan-la.html" TargetMode="Externa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7999"/>
          </a:xfrm>
          <a:prstGeom prst="rect">
            <a:avLst/>
          </a:prstGeom>
        </p:spPr>
      </p:pic>
      <p:sp>
        <p:nvSpPr>
          <p:cNvPr id="2" name="Title 1"/>
          <p:cNvSpPr>
            <a:spLocks noGrp="1"/>
          </p:cNvSpPr>
          <p:nvPr>
            <p:ph type="ctrTitle"/>
          </p:nvPr>
        </p:nvSpPr>
        <p:spPr>
          <a:xfrm>
            <a:off x="1014609" y="1752601"/>
            <a:ext cx="9732724" cy="2030260"/>
          </a:xfrm>
        </p:spPr>
        <p:txBody>
          <a:bodyPr>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sz="6000" b="1" dirty="0">
                <a:ln w="11430"/>
                <a:solidFill>
                  <a:srgbClr val="FF0000"/>
                </a:solidFill>
                <a:latin typeface="Times New Roman" pitchFamily="18" charset="0"/>
                <a:cs typeface="Times New Roman" pitchFamily="18" charset="0"/>
              </a:rPr>
              <a:t>Vi </a:t>
            </a:r>
            <a:r>
              <a:rPr lang="en-US" sz="6000" b="1" dirty="0" err="1">
                <a:ln w="11430"/>
                <a:solidFill>
                  <a:srgbClr val="FF0000"/>
                </a:solidFill>
                <a:latin typeface="Times New Roman" pitchFamily="18" charset="0"/>
                <a:cs typeface="Times New Roman" pitchFamily="18" charset="0"/>
              </a:rPr>
              <a:t>sinh</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vật</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gây</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hại</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cây</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trồng</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và</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biện</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pháp</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phòng</a:t>
            </a:r>
            <a:r>
              <a:rPr lang="en-US" sz="6000" b="1" dirty="0">
                <a:ln w="11430"/>
                <a:solidFill>
                  <a:srgbClr val="FF0000"/>
                </a:solidFill>
                <a:latin typeface="Times New Roman" pitchFamily="18" charset="0"/>
                <a:cs typeface="Times New Roman" pitchFamily="18" charset="0"/>
              </a:rPr>
              <a:t> </a:t>
            </a:r>
            <a:r>
              <a:rPr lang="en-US" sz="6000" b="1" dirty="0" err="1">
                <a:ln w="11430"/>
                <a:solidFill>
                  <a:srgbClr val="FF0000"/>
                </a:solidFill>
                <a:latin typeface="Times New Roman" pitchFamily="18" charset="0"/>
                <a:cs typeface="Times New Roman" pitchFamily="18" charset="0"/>
              </a:rPr>
              <a:t>trừ</a:t>
            </a:r>
            <a:endParaRPr lang="en-US" sz="6000" b="1" dirty="0">
              <a:ln w="11430"/>
              <a:solidFill>
                <a:srgbClr val="FF0000"/>
              </a:solidFill>
              <a:latin typeface="Times New Roman" pitchFamily="18" charset="0"/>
              <a:cs typeface="Times New Roman" pitchFamily="18" charset="0"/>
            </a:endParaRPr>
          </a:p>
        </p:txBody>
      </p:sp>
      <p:sp>
        <p:nvSpPr>
          <p:cNvPr id="4" name="Subtitle 3"/>
          <p:cNvSpPr>
            <a:spLocks noGrp="1"/>
          </p:cNvSpPr>
          <p:nvPr>
            <p:ph type="subTitle" idx="1"/>
          </p:nvPr>
        </p:nvSpPr>
        <p:spPr>
          <a:xfrm>
            <a:off x="2729356" y="757061"/>
            <a:ext cx="6400800" cy="477130"/>
          </a:xfrm>
        </p:spPr>
        <p:txBody>
          <a:bodyPr>
            <a:normAutofit fontScale="92500" lnSpcReduction="10000"/>
          </a:bodyPr>
          <a:lstStyle/>
          <a:p>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Môn</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Vi </a:t>
            </a:r>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sinh</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nông</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nghiệp</a:t>
            </a:r>
            <a:endPar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35E677CE-BAD1-493D-B507-BD38AD0A0BA8}"/>
              </a:ext>
            </a:extLst>
          </p:cNvPr>
          <p:cNvSpPr txBox="1"/>
          <p:nvPr/>
        </p:nvSpPr>
        <p:spPr>
          <a:xfrm>
            <a:off x="3896253" y="4222845"/>
            <a:ext cx="3969435" cy="467436"/>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GV: </a:t>
            </a:r>
            <a:r>
              <a:rPr lang="en-US" sz="2400" dirty="0" err="1">
                <a:latin typeface="Arial" panose="020B0604020202020204" pitchFamily="34" charset="0"/>
                <a:cs typeface="Arial" panose="020B0604020202020204" pitchFamily="34" charset="0"/>
              </a:rPr>
              <a:t>Nguyễn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Mỹ</a:t>
            </a:r>
            <a:r>
              <a:rPr lang="en-US" sz="2400" dirty="0">
                <a:latin typeface="Arial" panose="020B0604020202020204" pitchFamily="34" charset="0"/>
                <a:cs typeface="Arial" panose="020B0604020202020204" pitchFamily="34" charset="0"/>
              </a:rPr>
              <a:t> Phi Long</a:t>
            </a:r>
          </a:p>
        </p:txBody>
      </p:sp>
      <p:sp>
        <p:nvSpPr>
          <p:cNvPr id="5" name="TextBox 4">
            <a:extLst>
              <a:ext uri="{FF2B5EF4-FFF2-40B4-BE49-F238E27FC236}">
                <a16:creationId xmlns:a16="http://schemas.microsoft.com/office/drawing/2014/main" id="{741C4394-28E2-476F-B810-E9D478877B3C}"/>
              </a:ext>
            </a:extLst>
          </p:cNvPr>
          <p:cNvSpPr txBox="1"/>
          <p:nvPr/>
        </p:nvSpPr>
        <p:spPr>
          <a:xfrm>
            <a:off x="3896253" y="4723273"/>
            <a:ext cx="5273458" cy="707886"/>
          </a:xfrm>
          <a:prstGeom prst="rect">
            <a:avLst/>
          </a:prstGeom>
          <a:noFill/>
        </p:spPr>
        <p:txBody>
          <a:bodyPr wrap="square" rtlCol="0">
            <a:spAutoFit/>
          </a:bodyPr>
          <a:lstStyle/>
          <a:p>
            <a:pPr marL="61913"/>
            <a:r>
              <a:rPr lang="en-US" sz="2000" dirty="0" err="1">
                <a:latin typeface="Arial" panose="020B0604020202020204" pitchFamily="34" charset="0"/>
                <a:cs typeface="Arial" panose="020B0604020202020204" pitchFamily="34" charset="0"/>
              </a:rPr>
              <a:t>Nhóm</a:t>
            </a:r>
            <a:r>
              <a:rPr lang="en-US" sz="2000" dirty="0">
                <a:latin typeface="Arial" panose="020B0604020202020204" pitchFamily="34" charset="0"/>
                <a:cs typeface="Arial" panose="020B0604020202020204" pitchFamily="34" charset="0"/>
              </a:rPr>
              <a:t> 6: Lê </a:t>
            </a:r>
            <a:r>
              <a:rPr lang="en-US" sz="2000" dirty="0" err="1">
                <a:latin typeface="Arial" panose="020B0604020202020204" pitchFamily="34" charset="0"/>
                <a:cs typeface="Arial" panose="020B0604020202020204" pitchFamily="34" charset="0"/>
              </a:rPr>
              <a:t>Thị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Ánh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Nguyệt</a:t>
            </a:r>
            <a:r>
              <a:rPr lang="en-US" sz="2000" dirty="0">
                <a:latin typeface="Arial" panose="020B0604020202020204" pitchFamily="34" charset="0"/>
                <a:cs typeface="Arial" panose="020B0604020202020204" pitchFamily="34" charset="0"/>
              </a:rPr>
              <a:t>	 1615250</a:t>
            </a:r>
          </a:p>
          <a:p>
            <a:pPr marL="61913"/>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Trần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Hồng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Nhung</a:t>
            </a:r>
            <a:r>
              <a:rPr lang="en-US" sz="2000" dirty="0">
                <a:latin typeface="Arial" panose="020B0604020202020204" pitchFamily="34" charset="0"/>
                <a:cs typeface="Arial" panose="020B0604020202020204" pitchFamily="34" charset="0"/>
              </a:rPr>
              <a:t>	 1615271</a:t>
            </a:r>
          </a:p>
        </p:txBody>
      </p:sp>
    </p:spTree>
    <p:extLst>
      <p:ext uri="{BB962C8B-B14F-4D97-AF65-F5344CB8AC3E}">
        <p14:creationId xmlns:p14="http://schemas.microsoft.com/office/powerpoint/2010/main" val="27652128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5AB0996B-16E3-4EC2-B2B1-9DB1A63E100F}"/>
              </a:ext>
            </a:extLst>
          </p:cNvPr>
          <p:cNvGraphicFramePr/>
          <p:nvPr>
            <p:extLst>
              <p:ext uri="{D42A27DB-BD31-4B8C-83A1-F6EECF244321}">
                <p14:modId xmlns:p14="http://schemas.microsoft.com/office/powerpoint/2010/main" val="1000023600"/>
              </p:ext>
            </p:extLst>
          </p:nvPr>
        </p:nvGraphicFramePr>
        <p:xfrm>
          <a:off x="956602" y="1473515"/>
          <a:ext cx="9631172" cy="99055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547354AF-E520-4080-A8C5-EE8D1FD857ED}"/>
              </a:ext>
            </a:extLst>
          </p:cNvPr>
          <p:cNvGraphicFramePr/>
          <p:nvPr>
            <p:extLst>
              <p:ext uri="{D42A27DB-BD31-4B8C-83A1-F6EECF244321}">
                <p14:modId xmlns:p14="http://schemas.microsoft.com/office/powerpoint/2010/main" val="636224826"/>
              </p:ext>
            </p:extLst>
          </p:nvPr>
        </p:nvGraphicFramePr>
        <p:xfrm>
          <a:off x="956602" y="2962467"/>
          <a:ext cx="9631172" cy="99055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 8">
            <a:extLst>
              <a:ext uri="{FF2B5EF4-FFF2-40B4-BE49-F238E27FC236}">
                <a16:creationId xmlns:a16="http://schemas.microsoft.com/office/drawing/2014/main" id="{245B1726-EAD8-4963-9643-DB333A300292}"/>
              </a:ext>
            </a:extLst>
          </p:cNvPr>
          <p:cNvGraphicFramePr/>
          <p:nvPr>
            <p:extLst>
              <p:ext uri="{D42A27DB-BD31-4B8C-83A1-F6EECF244321}">
                <p14:modId xmlns:p14="http://schemas.microsoft.com/office/powerpoint/2010/main" val="3907740797"/>
              </p:ext>
            </p:extLst>
          </p:nvPr>
        </p:nvGraphicFramePr>
        <p:xfrm>
          <a:off x="956602" y="4451419"/>
          <a:ext cx="9631172" cy="1089029"/>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11" name="Rectangle 10">
            <a:extLst>
              <a:ext uri="{FF2B5EF4-FFF2-40B4-BE49-F238E27FC236}">
                <a16:creationId xmlns:a16="http://schemas.microsoft.com/office/drawing/2014/main" id="{5B12A92E-9C3E-4921-912D-C8C4FFE75A2B}"/>
              </a:ext>
            </a:extLst>
          </p:cNvPr>
          <p:cNvSpPr/>
          <p:nvPr/>
        </p:nvSpPr>
        <p:spPr>
          <a:xfrm>
            <a:off x="3858017" y="216261"/>
            <a:ext cx="4090416" cy="923330"/>
          </a:xfrm>
          <a:prstGeom prst="rect">
            <a:avLst/>
          </a:prstGeom>
          <a:noFill/>
        </p:spPr>
        <p:txBody>
          <a:bodyPr wrap="square" lIns="91440" tIns="45720" rIns="91440" bIns="45720">
            <a:spAutoFit/>
          </a:bodyPr>
          <a:lstStyle/>
          <a:p>
            <a:pPr algn="ctr"/>
            <a:r>
              <a:rPr lang="en-US" sz="5400" b="1" dirty="0">
                <a:ln w="10541" cmpd="sng">
                  <a:solidFill>
                    <a:schemeClr val="accent1">
                      <a:shade val="88000"/>
                      <a:satMod val="110000"/>
                    </a:schemeClr>
                  </a:solidFill>
                  <a:prstDash val="solid"/>
                </a:ln>
                <a:solidFill>
                  <a:srgbClr val="00B050"/>
                </a:solidFill>
                <a:latin typeface="Times New Roman" pitchFamily="18" charset="0"/>
                <a:cs typeface="Times New Roman" pitchFamily="18" charset="0"/>
              </a:rPr>
              <a:t>NỘI DUNG</a:t>
            </a:r>
          </a:p>
        </p:txBody>
      </p:sp>
    </p:spTree>
    <p:extLst>
      <p:ext uri="{BB962C8B-B14F-4D97-AF65-F5344CB8AC3E}">
        <p14:creationId xmlns:p14="http://schemas.microsoft.com/office/powerpoint/2010/main" val="571726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DFF35CD4-05EA-4B8B-9AA9-E318F678DD60}"/>
              </a:ext>
            </a:extLst>
          </p:cNvPr>
          <p:cNvSpPr txBox="1"/>
          <p:nvPr/>
        </p:nvSpPr>
        <p:spPr>
          <a:xfrm>
            <a:off x="900943" y="692284"/>
            <a:ext cx="8401879"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a:solidFill>
                  <a:srgbClr val="FF0000"/>
                </a:solidFill>
                <a:latin typeface="Arial" panose="020B0604020202020204" pitchFamily="34" charset="0"/>
                <a:cs typeface="Arial" panose="020B0604020202020204" pitchFamily="34" charset="0"/>
              </a:rPr>
              <a:t>I- </a:t>
            </a:r>
            <a:r>
              <a:rPr lang="en-US" sz="3000" b="1" dirty="0" err="1">
                <a:solidFill>
                  <a:srgbClr val="FF0000"/>
                </a:solidFill>
                <a:latin typeface="Arial" panose="020B0604020202020204" pitchFamily="34" charset="0"/>
                <a:cs typeface="Arial" panose="020B0604020202020204" pitchFamily="34" charset="0"/>
              </a:rPr>
              <a:t>Khái</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niệm</a:t>
            </a:r>
            <a:r>
              <a:rPr lang="en-US" sz="3000" b="1" dirty="0">
                <a:solidFill>
                  <a:srgbClr val="FF0000"/>
                </a:solidFill>
                <a:latin typeface="Arial" panose="020B0604020202020204" pitchFamily="34" charset="0"/>
                <a:cs typeface="Arial" panose="020B0604020202020204" pitchFamily="34" charset="0"/>
              </a:rPr>
              <a:t> vi </a:t>
            </a:r>
            <a:r>
              <a:rPr lang="en-US" sz="3000" b="1" dirty="0" err="1">
                <a:solidFill>
                  <a:srgbClr val="FF0000"/>
                </a:solidFill>
                <a:latin typeface="Arial" panose="020B0604020202020204" pitchFamily="34" charset="0"/>
                <a:cs typeface="Arial" panose="020B0604020202020204" pitchFamily="34" charset="0"/>
              </a:rPr>
              <a:t>sinh</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vật</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gây</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hại</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cho</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cây</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trồng</a:t>
            </a:r>
            <a:r>
              <a:rPr lang="en-US" sz="3000" b="1" dirty="0">
                <a:solidFill>
                  <a:srgbClr val="FF0000"/>
                </a:solidFill>
                <a:latin typeface="Arial" panose="020B0604020202020204" pitchFamily="34" charset="0"/>
                <a:cs typeface="Arial" panose="020B0604020202020204" pitchFamily="34" charset="0"/>
              </a:rPr>
              <a:t> </a:t>
            </a:r>
          </a:p>
        </p:txBody>
      </p:sp>
      <p:sp>
        <p:nvSpPr>
          <p:cNvPr id="6" name="TextBox 5">
            <a:extLst>
              <a:ext uri="{FF2B5EF4-FFF2-40B4-BE49-F238E27FC236}">
                <a16:creationId xmlns:a16="http://schemas.microsoft.com/office/drawing/2014/main" id="{25637C55-6C62-4D91-98FE-358127FF183C}"/>
              </a:ext>
            </a:extLst>
          </p:cNvPr>
          <p:cNvSpPr txBox="1"/>
          <p:nvPr/>
        </p:nvSpPr>
        <p:spPr>
          <a:xfrm>
            <a:off x="900943" y="2046936"/>
            <a:ext cx="10029654" cy="156966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vật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những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loài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kích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ớc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hiển</a:t>
            </a:r>
            <a:r>
              <a:rPr lang="en-US" sz="2400" dirty="0">
                <a:latin typeface="Arial" panose="020B0604020202020204" pitchFamily="34" charset="0"/>
                <a:cs typeface="Arial" panose="020B0604020202020204" pitchFamily="34" charset="0"/>
              </a:rPr>
              <a:t> vi, </a:t>
            </a:r>
            <a:r>
              <a:rPr lang="en-US" sz="2400" dirty="0" err="1">
                <a:latin typeface="Arial" panose="020B0604020202020204" pitchFamily="34" charset="0"/>
                <a:cs typeface="Arial" panose="020B0604020202020204" pitchFamily="34" charset="0"/>
              </a:rPr>
              <a:t>chúng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xâm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hoặc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hấp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thụ</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dinh</a:t>
            </a:r>
            <a:r>
              <a:rPr lang="en-US" sz="2400" dirty="0">
                <a:latin typeface="Arial" panose="020B0604020202020204" pitchFamily="34" charset="0"/>
                <a:cs typeface="Arial" panose="020B0604020202020204" pitchFamily="34" charset="0"/>
              </a:rPr>
              <a:t> d</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từ</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đồng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thời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chặn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 tr</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ởng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đổi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ra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ở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trồng</a:t>
            </a:r>
            <a:r>
              <a:rPr lang="en-US" sz="2400" dirty="0">
                <a:latin typeface="Arial" panose="020B0604020202020204" pitchFamily="34" charset="0"/>
                <a:cs typeface="Arial" panose="020B0604020202020204" pitchFamily="34" charset="0"/>
              </a:rPr>
              <a:t>.</a:t>
            </a:r>
          </a:p>
        </p:txBody>
      </p:sp>
      <p:sp>
        <p:nvSpPr>
          <p:cNvPr id="2" name="TextBox 1">
            <a:extLst>
              <a:ext uri="{FF2B5EF4-FFF2-40B4-BE49-F238E27FC236}">
                <a16:creationId xmlns:a16="http://schemas.microsoft.com/office/drawing/2014/main" id="{06E00156-0745-4B41-BD1F-499E90EEC040}"/>
              </a:ext>
            </a:extLst>
          </p:cNvPr>
          <p:cNvSpPr txBox="1"/>
          <p:nvPr/>
        </p:nvSpPr>
        <p:spPr>
          <a:xfrm>
            <a:off x="1168229" y="3902972"/>
            <a:ext cx="8763562" cy="1938992"/>
          </a:xfrm>
          <a:prstGeom prst="rect">
            <a:avLst/>
          </a:prstGeom>
          <a:noFill/>
        </p:spPr>
        <p:txBody>
          <a:bodyPr wrap="square" rtlCol="0">
            <a:spAutoFit/>
          </a:bodyPr>
          <a:lstStyle/>
          <a:p>
            <a:r>
              <a:rPr lang="en-US" sz="2400" b="1" dirty="0">
                <a:solidFill>
                  <a:srgbClr val="0070C0"/>
                </a:solidFill>
                <a:latin typeface="Arial" panose="020B0604020202020204" pitchFamily="34" charset="0"/>
                <a:cs typeface="Arial" panose="020B0604020202020204" pitchFamily="34" charset="0"/>
              </a:rPr>
              <a:t>Vi </a:t>
            </a:r>
            <a:r>
              <a:rPr lang="en-US" sz="2400" b="1" dirty="0" err="1">
                <a:solidFill>
                  <a:srgbClr val="0070C0"/>
                </a:solidFill>
                <a:latin typeface="Arial" panose="020B0604020202020204" pitchFamily="34" charset="0"/>
                <a:cs typeface="Arial" panose="020B0604020202020204" pitchFamily="34" charset="0"/>
              </a:rPr>
              <a:t>sinh</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vật</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gây</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hại</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cho</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cây</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trồng</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gồm</a:t>
            </a:r>
            <a:r>
              <a:rPr lang="en-US" sz="2400" b="1" dirty="0">
                <a:solidFill>
                  <a:srgbClr val="0070C0"/>
                </a:solidFill>
                <a:latin typeface="Arial" panose="020B0604020202020204" pitchFamily="34" charset="0"/>
                <a:cs typeface="Arial" panose="020B0604020202020204" pitchFamily="34" charset="0"/>
              </a:rPr>
              <a:t>:</a:t>
            </a:r>
          </a:p>
          <a:p>
            <a:pPr marL="342900" indent="-342900">
              <a:buFont typeface="Wingdings" panose="05000000000000000000" pitchFamily="2" charset="2"/>
              <a:buChar char="v"/>
            </a:pPr>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endParaRPr lang="en-US"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n-US" sz="2400" dirty="0" err="1">
                <a:latin typeface="Arial" panose="020B0604020202020204" pitchFamily="34" charset="0"/>
                <a:cs typeface="Arial" panose="020B0604020202020204" pitchFamily="34" charset="0"/>
              </a:rPr>
              <a:t>Nấm</a:t>
            </a:r>
            <a:endParaRPr lang="en-US" sz="2400" dirty="0">
              <a:latin typeface="Arial" panose="020B0604020202020204" pitchFamily="34" charset="0"/>
              <a:cs typeface="Arial" panose="020B0604020202020204" pitchFamily="34" charset="0"/>
            </a:endParaRPr>
          </a:p>
          <a:p>
            <a:pPr marL="342900" indent="-342900">
              <a:buFont typeface="Wingdings" panose="05000000000000000000" pitchFamily="2" charset="2"/>
              <a:buChar char="v"/>
            </a:pPr>
            <a:r>
              <a:rPr lang="en-US" sz="2400" dirty="0">
                <a:latin typeface="Arial" panose="020B0604020202020204" pitchFamily="34" charset="0"/>
                <a:cs typeface="Arial" panose="020B0604020202020204" pitchFamily="34" charset="0"/>
              </a:rPr>
              <a:t>Virus</a:t>
            </a:r>
          </a:p>
          <a:p>
            <a:pPr marL="342900" indent="-342900">
              <a:buFont typeface="Wingdings" panose="05000000000000000000" pitchFamily="2" charset="2"/>
              <a:buChar char="v"/>
            </a:pPr>
            <a:r>
              <a:rPr lang="en-US" sz="2400" dirty="0" err="1">
                <a:latin typeface="Arial" panose="020B0604020202020204" pitchFamily="34" charset="0"/>
                <a:cs typeface="Arial" panose="020B0604020202020204" pitchFamily="34" charset="0"/>
              </a:rPr>
              <a:t>Tảo</a:t>
            </a:r>
            <a:r>
              <a:rPr lang="en-US" sz="2400" dirty="0">
                <a:latin typeface="Arial" panose="020B0604020202020204" pitchFamily="34" charset="0"/>
                <a:cs typeface="Arial" panose="020B0604020202020204" pitchFamily="34" charset="0"/>
              </a:rPr>
              <a:t> - </a:t>
            </a:r>
            <a:r>
              <a:rPr lang="en-US" sz="2400" dirty="0" err="1">
                <a:latin typeface="Arial" panose="020B0604020202020204" pitchFamily="34" charset="0"/>
                <a:cs typeface="Arial" panose="020B0604020202020204" pitchFamily="34" charset="0"/>
              </a:rPr>
              <a:t>rong</a:t>
            </a:r>
            <a:endParaRPr lang="en-US" sz="24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7B1F3D2D-BCE2-4EE0-9931-4522A8F6F064}"/>
              </a:ext>
            </a:extLst>
          </p:cNvPr>
          <p:cNvSpPr txBox="1"/>
          <p:nvPr/>
        </p:nvSpPr>
        <p:spPr>
          <a:xfrm>
            <a:off x="1168229" y="1529727"/>
            <a:ext cx="2940147" cy="461665"/>
          </a:xfrm>
          <a:prstGeom prst="rect">
            <a:avLst/>
          </a:prstGeom>
          <a:noFill/>
        </p:spPr>
        <p:txBody>
          <a:bodyPr wrap="square" rtlCol="0">
            <a:spAutoFit/>
          </a:bodyPr>
          <a:lstStyle/>
          <a:p>
            <a:r>
              <a:rPr lang="en-US" sz="2400" b="1" dirty="0" err="1">
                <a:solidFill>
                  <a:srgbClr val="0070C0"/>
                </a:solidFill>
                <a:latin typeface="Arial" panose="020B0604020202020204" pitchFamily="34" charset="0"/>
                <a:cs typeface="Arial" panose="020B0604020202020204" pitchFamily="34" charset="0"/>
              </a:rPr>
              <a:t>Khái</a:t>
            </a:r>
            <a:r>
              <a:rPr lang="en-US" sz="2400" b="1" dirty="0">
                <a:solidFill>
                  <a:srgbClr val="0070C0"/>
                </a:solidFill>
                <a:latin typeface="Arial" panose="020B0604020202020204" pitchFamily="34" charset="0"/>
                <a:cs typeface="Arial" panose="020B0604020202020204" pitchFamily="34" charset="0"/>
              </a:rPr>
              <a:t> </a:t>
            </a:r>
            <a:r>
              <a:rPr lang="en-US" sz="2400" b="1" dirty="0" err="1">
                <a:solidFill>
                  <a:srgbClr val="0070C0"/>
                </a:solidFill>
                <a:latin typeface="Arial" panose="020B0604020202020204" pitchFamily="34" charset="0"/>
                <a:cs typeface="Arial" panose="020B0604020202020204" pitchFamily="34" charset="0"/>
              </a:rPr>
              <a:t>niệm</a:t>
            </a:r>
            <a:endParaRPr lang="en-US" sz="2400" b="1" dirty="0">
              <a:solidFill>
                <a:srgbClr val="0070C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509631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95260" y="2648163"/>
            <a:ext cx="10515600" cy="2991988"/>
          </a:xfrm>
        </p:spPr>
        <p:txBody>
          <a:bodyPr>
            <a:normAutofit/>
          </a:bodyPr>
          <a:lstStyle/>
          <a:p>
            <a:pPr marL="0" indent="0" algn="just">
              <a:buNone/>
            </a:pPr>
            <a:r>
              <a:rPr lang="en-US" dirty="0">
                <a:latin typeface="Times New Roman" pitchFamily="18" charset="0"/>
                <a:cs typeface="Times New Roman" pitchFamily="18" charset="0"/>
              </a:rPr>
              <a:t>-</a:t>
            </a:r>
            <a:r>
              <a:rPr lang="vi-VN" sz="2600" dirty="0">
                <a:latin typeface="Arial" panose="020B0604020202020204" pitchFamily="34" charset="0"/>
                <a:cs typeface="Arial" panose="020B0604020202020204" pitchFamily="34" charset="0"/>
              </a:rPr>
              <a:t>Các vi khuẩn gây bệnh cây thông thường ở Việt Nam bao gồm các chi </a:t>
            </a:r>
            <a:r>
              <a:rPr lang="vi-VN" sz="2600" i="1" dirty="0">
                <a:latin typeface="Arial" panose="020B0604020202020204" pitchFamily="34" charset="0"/>
                <a:cs typeface="Arial" panose="020B0604020202020204" pitchFamily="34" charset="0"/>
              </a:rPr>
              <a:t>Ralstonia, Xanthomonas, Pseudomonas </a:t>
            </a:r>
            <a:r>
              <a:rPr lang="vi-VN" sz="2600" dirty="0">
                <a:latin typeface="Arial" panose="020B0604020202020204" pitchFamily="34" charset="0"/>
                <a:cs typeface="Arial" panose="020B0604020202020204" pitchFamily="34" charset="0"/>
              </a:rPr>
              <a:t>và</a:t>
            </a:r>
            <a:r>
              <a:rPr lang="vi-VN" sz="2600" i="1" dirty="0">
                <a:latin typeface="Arial" panose="020B0604020202020204" pitchFamily="34" charset="0"/>
                <a:cs typeface="Arial" panose="020B0604020202020204" pitchFamily="34" charset="0"/>
              </a:rPr>
              <a:t> Erwinia</a:t>
            </a:r>
            <a:r>
              <a:rPr lang="vi-VN" sz="2600" dirty="0">
                <a:latin typeface="Arial" panose="020B0604020202020204" pitchFamily="34" charset="0"/>
                <a:cs typeface="Arial" panose="020B0604020202020204" pitchFamily="34" charset="0"/>
              </a:rPr>
              <a:t>. Một số vi khuẩn tồn tại trong hạt, một số khác trên cây giống nhiễm bệnh.</a:t>
            </a:r>
            <a:endParaRPr lang="en-US" sz="2600" dirty="0">
              <a:latin typeface="Arial" panose="020B0604020202020204" pitchFamily="34" charset="0"/>
              <a:cs typeface="Arial" panose="020B0604020202020204" pitchFamily="34" charset="0"/>
            </a:endParaRPr>
          </a:p>
          <a:p>
            <a:pPr marL="0" indent="0" algn="just">
              <a:buNone/>
            </a:pPr>
            <a:r>
              <a:rPr lang="en-US" sz="2600" dirty="0">
                <a:latin typeface="Arial" panose="020B0604020202020204" pitchFamily="34" charset="0"/>
                <a:cs typeface="Arial" panose="020B0604020202020204" pitchFamily="34" charset="0"/>
              </a:rPr>
              <a:t>-</a:t>
            </a:r>
            <a:r>
              <a:rPr lang="vi-VN" sz="2600" dirty="0">
                <a:latin typeface="Arial" panose="020B0604020202020204" pitchFamily="34" charset="0"/>
                <a:cs typeface="Arial" panose="020B0604020202020204" pitchFamily="34" charset="0"/>
              </a:rPr>
              <a:t>Có rất nhiều bệnh do vi khuẩn gây ra, bao gồm</a:t>
            </a:r>
            <a:r>
              <a:rPr lang="en-US" sz="2600" dirty="0">
                <a:latin typeface="Arial" panose="020B0604020202020204" pitchFamily="34" charset="0"/>
                <a:cs typeface="Arial" panose="020B0604020202020204" pitchFamily="34" charset="0"/>
              </a:rPr>
              <a:t>:</a:t>
            </a:r>
            <a:r>
              <a:rPr lang="vi-VN" sz="2600" dirty="0">
                <a:latin typeface="Arial" panose="020B0604020202020204" pitchFamily="34" charset="0"/>
                <a:cs typeface="Arial" panose="020B0604020202020204" pitchFamily="34" charset="0"/>
              </a:rPr>
              <a:t> héo </a:t>
            </a:r>
            <a:r>
              <a:rPr lang="en-US" sz="2600" dirty="0" err="1">
                <a:latin typeface="Arial" panose="020B0604020202020204" pitchFamily="34" charset="0"/>
                <a:cs typeface="Arial" panose="020B0604020202020204" pitchFamily="34" charset="0"/>
              </a:rPr>
              <a:t>xanh</a:t>
            </a:r>
            <a:r>
              <a:rPr lang="vi-VN" sz="2600" dirty="0">
                <a:latin typeface="Arial" panose="020B0604020202020204" pitchFamily="34" charset="0"/>
                <a:cs typeface="Arial" panose="020B0604020202020204" pitchFamily="34" charset="0"/>
              </a:rPr>
              <a:t>, đốm lá, cháy lá, u sưng và loét. Một số loài cũng gây thối nhũn ở rau quả trước và sau khi thu hoạch</a:t>
            </a:r>
            <a:r>
              <a:rPr lang="en-US" sz="2600" dirty="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653AD00E-19F6-4877-895F-27C6C9C1399E}"/>
              </a:ext>
            </a:extLst>
          </p:cNvPr>
          <p:cNvSpPr txBox="1"/>
          <p:nvPr/>
        </p:nvSpPr>
        <p:spPr>
          <a:xfrm>
            <a:off x="825327" y="1805706"/>
            <a:ext cx="4839285" cy="605935"/>
          </a:xfrm>
          <a:prstGeom prst="rect">
            <a:avLst/>
          </a:prstGeom>
          <a:noFill/>
        </p:spPr>
        <p:txBody>
          <a:bodyPr wrap="square" rtlCol="0">
            <a:spAutoFit/>
          </a:bodyPr>
          <a:lstStyle/>
          <a:p>
            <a:r>
              <a:rPr lang="en-US" sz="3200" b="1" dirty="0">
                <a:ln w="1905"/>
                <a:solidFill>
                  <a:srgbClr val="7030A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VI KHUẨN GÂY BỆNH</a:t>
            </a:r>
          </a:p>
        </p:txBody>
      </p:sp>
      <p:sp>
        <p:nvSpPr>
          <p:cNvPr id="7" name="TextBox 6">
            <a:extLst>
              <a:ext uri="{FF2B5EF4-FFF2-40B4-BE49-F238E27FC236}">
                <a16:creationId xmlns:a16="http://schemas.microsoft.com/office/drawing/2014/main" id="{8A7687D0-986D-47F6-9B04-0EAF4D4C5EC4}"/>
              </a:ext>
            </a:extLst>
          </p:cNvPr>
          <p:cNvSpPr txBox="1"/>
          <p:nvPr/>
        </p:nvSpPr>
        <p:spPr>
          <a:xfrm>
            <a:off x="278770" y="368856"/>
            <a:ext cx="11348580" cy="1200329"/>
          </a:xfrm>
          <a:prstGeom prst="rect">
            <a:avLst/>
          </a:prstGeom>
          <a:noFill/>
        </p:spPr>
        <p:txBody>
          <a:bodyPr wrap="square" rtlCol="0">
            <a:spAutoFit/>
          </a:bodyPr>
          <a:lstStyle/>
          <a:p>
            <a:r>
              <a:rPr lang="en-US" sz="3000" b="1" dirty="0">
                <a:solidFill>
                  <a:srgbClr val="FF0000"/>
                </a:solidFill>
                <a:latin typeface="Arial" panose="020B0604020202020204" pitchFamily="34" charset="0"/>
                <a:cs typeface="Arial" panose="020B0604020202020204" pitchFamily="34" charset="0"/>
              </a:rPr>
              <a:t>II- </a:t>
            </a:r>
            <a:r>
              <a:rPr lang="en-US" sz="3600" b="1" dirty="0" err="1">
                <a:solidFill>
                  <a:srgbClr val="FF0000"/>
                </a:solidFill>
                <a:latin typeface="Arial" panose="020B0604020202020204" pitchFamily="34" charset="0"/>
                <a:cs typeface="Arial" panose="020B0604020202020204" pitchFamily="34" charset="0"/>
              </a:rPr>
              <a:t>Các</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loại</a:t>
            </a:r>
            <a:r>
              <a:rPr lang="en-US" sz="3600" b="1" dirty="0">
                <a:solidFill>
                  <a:srgbClr val="FF0000"/>
                </a:solidFill>
                <a:latin typeface="Arial" panose="020B0604020202020204" pitchFamily="34" charset="0"/>
                <a:cs typeface="Arial" panose="020B0604020202020204" pitchFamily="34" charset="0"/>
              </a:rPr>
              <a:t> vi </a:t>
            </a:r>
            <a:r>
              <a:rPr lang="en-US" sz="3600" b="1" dirty="0" err="1">
                <a:solidFill>
                  <a:srgbClr val="FF0000"/>
                </a:solidFill>
                <a:latin typeface="Arial" panose="020B0604020202020204" pitchFamily="34" charset="0"/>
                <a:cs typeface="Arial" panose="020B0604020202020204" pitchFamily="34" charset="0"/>
              </a:rPr>
              <a:t>sinh</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vật</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gây</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hại</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và</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biện</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pháp</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phòng</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trừ</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bằng</a:t>
            </a:r>
            <a:r>
              <a:rPr lang="en-US" sz="3600" b="1" dirty="0">
                <a:solidFill>
                  <a:srgbClr val="FF0000"/>
                </a:solidFill>
                <a:latin typeface="Arial" panose="020B0604020202020204" pitchFamily="34" charset="0"/>
                <a:cs typeface="Arial" panose="020B0604020202020204" pitchFamily="34" charset="0"/>
              </a:rPr>
              <a:t> vi </a:t>
            </a:r>
            <a:r>
              <a:rPr lang="en-US" sz="3600" b="1" dirty="0" err="1">
                <a:solidFill>
                  <a:srgbClr val="FF0000"/>
                </a:solidFill>
                <a:latin typeface="Arial" panose="020B0604020202020204" pitchFamily="34" charset="0"/>
                <a:cs typeface="Arial" panose="020B0604020202020204" pitchFamily="34" charset="0"/>
              </a:rPr>
              <a:t>sinh</a:t>
            </a:r>
            <a:r>
              <a:rPr lang="en-US" sz="3600" b="1" dirty="0">
                <a:solidFill>
                  <a:srgbClr val="FF0000"/>
                </a:solidFill>
                <a:latin typeface="Arial" panose="020B0604020202020204" pitchFamily="34" charset="0"/>
                <a:cs typeface="Arial" panose="020B0604020202020204" pitchFamily="34" charset="0"/>
              </a:rPr>
              <a:t> </a:t>
            </a:r>
            <a:r>
              <a:rPr lang="en-US" sz="3600" b="1" dirty="0" err="1">
                <a:solidFill>
                  <a:srgbClr val="FF0000"/>
                </a:solidFill>
                <a:latin typeface="Arial" panose="020B0604020202020204" pitchFamily="34" charset="0"/>
                <a:cs typeface="Arial" panose="020B0604020202020204" pitchFamily="34" charset="0"/>
              </a:rPr>
              <a:t>vật</a:t>
            </a:r>
            <a:r>
              <a:rPr lang="en-US" sz="3600" b="1" dirty="0">
                <a:solidFill>
                  <a:srgbClr val="FF0000"/>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03707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15310" y="831598"/>
            <a:ext cx="11366938" cy="6026401"/>
          </a:xfrm>
        </p:spPr>
        <p:txBody>
          <a:bodyPr>
            <a:normAutofit/>
          </a:bodyPr>
          <a:lstStyle/>
          <a:p>
            <a:pPr marL="0" indent="0">
              <a:buNone/>
            </a:pPr>
            <a:r>
              <a:rPr lang="en-US" dirty="0">
                <a:latin typeface="Arial" pitchFamily="34" charset="0"/>
                <a:cs typeface="Arial" panose="020B0604020202020204" pitchFamily="34" charset="0"/>
              </a:rPr>
              <a:t>Vi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Xanthomonas </a:t>
            </a:r>
            <a:r>
              <a:rPr lang="en-US" i="1" dirty="0" err="1">
                <a:latin typeface="Arial" panose="020B0604020202020204" pitchFamily="34" charset="0"/>
                <a:cs typeface="Arial" panose="020B0604020202020204" pitchFamily="34" charset="0"/>
              </a:rPr>
              <a:t>oryzae</a:t>
            </a:r>
            <a:r>
              <a:rPr lang="en-US" i="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lá</a:t>
            </a:r>
            <a:r>
              <a:rPr lang="en-US" dirty="0">
                <a:latin typeface="Arial" panose="020B0604020202020204" pitchFamily="34" charset="0"/>
                <a:cs typeface="Arial" panose="020B0604020202020204" pitchFamily="34" charset="0"/>
              </a:rPr>
              <a:t> ở </a:t>
            </a:r>
            <a:r>
              <a:rPr lang="en-US" dirty="0" err="1">
                <a:latin typeface="Arial" panose="020B0604020202020204" pitchFamily="34" charset="0"/>
                <a:cs typeface="Arial" panose="020B0604020202020204" pitchFamily="34" charset="0"/>
              </a:rPr>
              <a:t>lúa</a:t>
            </a:r>
            <a:endParaRPr lang="en-US" dirty="0">
              <a:latin typeface="Arial" panose="020B0604020202020204" pitchFamily="34" charset="0"/>
              <a:cs typeface="Arial" panose="020B0604020202020204" pitchFamily="34" charset="0"/>
            </a:endParaRPr>
          </a:p>
          <a:p>
            <a:pPr marL="0" indent="0">
              <a:buNone/>
            </a:pPr>
            <a:r>
              <a:rPr lang="en-US" dirty="0" err="1">
                <a:latin typeface="Arial" pitchFamily="34" charset="0"/>
                <a:cs typeface="Arial" panose="020B0604020202020204" pitchFamily="34" charset="0"/>
              </a:rPr>
              <a:t>Triệu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chứng</a:t>
            </a:r>
            <a:r>
              <a:rPr lang="en-US" dirty="0">
                <a:latin typeface="Arial" panose="020B0604020202020204" pitchFamily="34" charset="0"/>
                <a:cs typeface="Arial" panose="020B0604020202020204" pitchFamily="34" charset="0"/>
              </a:rPr>
              <a:t>: </a:t>
            </a:r>
            <a:r>
              <a:rPr lang="en-US" dirty="0" err="1">
                <a:latin typeface="Arial" pitchFamily="34" charset="0"/>
                <a:cs typeface="Arial" pitchFamily="34" charset="0"/>
              </a:rPr>
              <a:t>lá</a:t>
            </a:r>
            <a:r>
              <a:rPr lang="en-US" dirty="0">
                <a:latin typeface="Arial" pitchFamily="34" charset="0"/>
                <a:cs typeface="Arial" pitchFamily="34" charset="0"/>
              </a:rPr>
              <a:t> </a:t>
            </a:r>
            <a:r>
              <a:rPr lang="en-US" dirty="0" err="1">
                <a:latin typeface="Arial" pitchFamily="34" charset="0"/>
                <a:cs typeface="Arial" pitchFamily="34" charset="0"/>
              </a:rPr>
              <a:t>có</a:t>
            </a:r>
            <a:r>
              <a:rPr lang="en-US" dirty="0">
                <a:latin typeface="Arial" pitchFamily="34" charset="0"/>
                <a:cs typeface="Arial" pitchFamily="34" charset="0"/>
              </a:rPr>
              <a:t> </a:t>
            </a:r>
            <a:r>
              <a:rPr lang="en-US" dirty="0" err="1">
                <a:latin typeface="Arial" pitchFamily="34" charset="0"/>
                <a:cs typeface="Arial" pitchFamily="34" charset="0"/>
              </a:rPr>
              <a:t>màu</a:t>
            </a:r>
            <a:r>
              <a:rPr lang="en-US" dirty="0">
                <a:latin typeface="Arial" pitchFamily="34" charset="0"/>
                <a:cs typeface="Arial" pitchFamily="34" charset="0"/>
              </a:rPr>
              <a:t> </a:t>
            </a:r>
            <a:r>
              <a:rPr lang="en-US" dirty="0" err="1">
                <a:latin typeface="Arial" pitchFamily="34" charset="0"/>
                <a:cs typeface="Arial" pitchFamily="34" charset="0"/>
              </a:rPr>
              <a:t>vàng</a:t>
            </a:r>
            <a:r>
              <a:rPr lang="en-US" dirty="0">
                <a:latin typeface="Arial" pitchFamily="34" charset="0"/>
                <a:cs typeface="Arial" pitchFamily="34" charset="0"/>
              </a:rPr>
              <a:t> </a:t>
            </a:r>
            <a:r>
              <a:rPr lang="en-US" dirty="0" err="1">
                <a:latin typeface="Arial" pitchFamily="34" charset="0"/>
                <a:cs typeface="Arial" pitchFamily="34" charset="0"/>
              </a:rPr>
              <a:t>trắng</a:t>
            </a:r>
            <a:r>
              <a:rPr lang="en-US" dirty="0">
                <a:latin typeface="Arial" pitchFamily="34" charset="0"/>
                <a:cs typeface="Arial" pitchFamily="34" charset="0"/>
              </a:rPr>
              <a:t> hay </a:t>
            </a:r>
            <a:r>
              <a:rPr lang="en-US" dirty="0" err="1">
                <a:latin typeface="Arial" pitchFamily="34" charset="0"/>
                <a:cs typeface="Arial" pitchFamily="34" charset="0"/>
              </a:rPr>
              <a:t>màu</a:t>
            </a:r>
            <a:r>
              <a:rPr lang="en-US" dirty="0">
                <a:latin typeface="Arial" pitchFamily="34" charset="0"/>
                <a:cs typeface="Arial" pitchFamily="34" charset="0"/>
              </a:rPr>
              <a:t> </a:t>
            </a:r>
            <a:r>
              <a:rPr lang="en-US" dirty="0" err="1">
                <a:latin typeface="Arial" pitchFamily="34" charset="0"/>
                <a:cs typeface="Arial" pitchFamily="34" charset="0"/>
              </a:rPr>
              <a:t>bạc</a:t>
            </a:r>
            <a:r>
              <a:rPr lang="en-US" dirty="0">
                <a:latin typeface="Arial" pitchFamily="34" charset="0"/>
                <a:cs typeface="Arial" pitchFamily="34" charset="0"/>
              </a:rPr>
              <a:t>, </a:t>
            </a:r>
            <a:r>
              <a:rPr lang="en-US" dirty="0" err="1">
                <a:latin typeface="Arial" pitchFamily="34" charset="0"/>
                <a:cs typeface="Arial" pitchFamily="34" charset="0"/>
              </a:rPr>
              <a:t>bị</a:t>
            </a:r>
            <a:r>
              <a:rPr lang="en-US" dirty="0">
                <a:latin typeface="Arial" pitchFamily="34" charset="0"/>
                <a:cs typeface="Arial" pitchFamily="34" charset="0"/>
              </a:rPr>
              <a:t> </a:t>
            </a:r>
            <a:r>
              <a:rPr lang="en-US" dirty="0" err="1">
                <a:latin typeface="Arial" pitchFamily="34" charset="0"/>
                <a:cs typeface="Arial" pitchFamily="34" charset="0"/>
              </a:rPr>
              <a:t>khô</a:t>
            </a:r>
            <a:r>
              <a:rPr lang="en-US" dirty="0">
                <a:latin typeface="Arial" pitchFamily="34" charset="0"/>
                <a:cs typeface="Arial" pitchFamily="34" charset="0"/>
              </a:rPr>
              <a:t>.</a:t>
            </a:r>
          </a:p>
          <a:p>
            <a:pPr marL="0" indent="0">
              <a:buNone/>
            </a:pPr>
            <a:r>
              <a:rPr lang="en-US" dirty="0">
                <a:latin typeface="Arial" pitchFamily="34" charset="0"/>
                <a:cs typeface="Arial" pitchFamily="34" charset="0"/>
              </a:rPr>
              <a:t>Vi </a:t>
            </a:r>
            <a:r>
              <a:rPr lang="en-US" dirty="0" err="1">
                <a:latin typeface="Arial" pitchFamily="34" charset="0"/>
                <a:cs typeface="Arial" pitchFamily="34" charset="0"/>
              </a:rPr>
              <a:t>khuẩn</a:t>
            </a:r>
            <a:r>
              <a:rPr lang="en-US" dirty="0">
                <a:latin typeface="Arial" pitchFamily="34" charset="0"/>
                <a:cs typeface="Arial" pitchFamily="34" charset="0"/>
              </a:rPr>
              <a:t> </a:t>
            </a:r>
            <a:r>
              <a:rPr lang="en-US" dirty="0" err="1">
                <a:latin typeface="Arial" pitchFamily="34" charset="0"/>
                <a:cs typeface="Arial" pitchFamily="34" charset="0"/>
              </a:rPr>
              <a:t>lây</a:t>
            </a:r>
            <a:r>
              <a:rPr lang="en-US" dirty="0">
                <a:latin typeface="Arial" pitchFamily="34" charset="0"/>
                <a:cs typeface="Arial" pitchFamily="34" charset="0"/>
              </a:rPr>
              <a:t> </a:t>
            </a:r>
            <a:r>
              <a:rPr lang="en-US" dirty="0" err="1">
                <a:latin typeface="Arial" pitchFamily="34" charset="0"/>
                <a:cs typeface="Arial" pitchFamily="34" charset="0"/>
              </a:rPr>
              <a:t>nhiễm</a:t>
            </a:r>
            <a:r>
              <a:rPr lang="en-US" dirty="0">
                <a:latin typeface="Arial" pitchFamily="34" charset="0"/>
                <a:cs typeface="Arial" pitchFamily="34" charset="0"/>
              </a:rPr>
              <a:t> qua </a:t>
            </a:r>
            <a:r>
              <a:rPr lang="en-US" dirty="0" err="1">
                <a:latin typeface="Arial" pitchFamily="34" charset="0"/>
                <a:cs typeface="Arial" pitchFamily="34" charset="0"/>
              </a:rPr>
              <a:t>giọt</a:t>
            </a:r>
            <a:r>
              <a:rPr lang="en-US" dirty="0">
                <a:latin typeface="Arial" pitchFamily="34" charset="0"/>
                <a:cs typeface="Arial" pitchFamily="34" charset="0"/>
              </a:rPr>
              <a:t> </a:t>
            </a:r>
            <a:r>
              <a:rPr lang="en-US" dirty="0" err="1">
                <a:latin typeface="Arial" pitchFamily="34" charset="0"/>
                <a:cs typeface="Arial" pitchFamily="34" charset="0"/>
              </a:rPr>
              <a:t>sương</a:t>
            </a:r>
            <a:r>
              <a:rPr lang="en-US" dirty="0">
                <a:latin typeface="Arial" pitchFamily="34" charset="0"/>
                <a:cs typeface="Arial" pitchFamily="34" charset="0"/>
              </a:rPr>
              <a:t> </a:t>
            </a:r>
            <a:r>
              <a:rPr lang="en-US" dirty="0" err="1">
                <a:latin typeface="Arial" pitchFamily="34" charset="0"/>
                <a:cs typeface="Arial" pitchFamily="34" charset="0"/>
              </a:rPr>
              <a:t>nước</a:t>
            </a:r>
            <a:r>
              <a:rPr lang="en-US" dirty="0">
                <a:latin typeface="Arial" pitchFamily="34" charset="0"/>
                <a:cs typeface="Arial" pitchFamily="34" charset="0"/>
              </a:rPr>
              <a:t> </a:t>
            </a:r>
            <a:r>
              <a:rPr lang="en-US" dirty="0" err="1">
                <a:latin typeface="Arial" pitchFamily="34" charset="0"/>
                <a:cs typeface="Arial" pitchFamily="34" charset="0"/>
              </a:rPr>
              <a:t>mưa</a:t>
            </a:r>
            <a:r>
              <a:rPr lang="en-US" dirty="0">
                <a:latin typeface="Arial" pitchFamily="34" charset="0"/>
                <a:cs typeface="Arial" pitchFamily="34" charset="0"/>
              </a:rPr>
              <a:t>, </a:t>
            </a:r>
            <a:r>
              <a:rPr lang="en-US" dirty="0" err="1">
                <a:latin typeface="Arial" pitchFamily="34" charset="0"/>
                <a:cs typeface="Arial" pitchFamily="34" charset="0"/>
              </a:rPr>
              <a:t>nước</a:t>
            </a:r>
            <a:r>
              <a:rPr lang="en-US" dirty="0">
                <a:latin typeface="Arial" pitchFamily="34" charset="0"/>
                <a:cs typeface="Arial" pitchFamily="34" charset="0"/>
              </a:rPr>
              <a:t> </a:t>
            </a:r>
            <a:r>
              <a:rPr lang="en-US" dirty="0" err="1">
                <a:latin typeface="Arial" pitchFamily="34" charset="0"/>
                <a:cs typeface="Arial" pitchFamily="34" charset="0"/>
              </a:rPr>
              <a:t>tươi</a:t>
            </a:r>
            <a:r>
              <a:rPr lang="en-US" dirty="0">
                <a:latin typeface="Arial" pitchFamily="34" charset="0"/>
                <a:cs typeface="Arial" pitchFamily="34" charset="0"/>
              </a:rPr>
              <a:t> hay </a:t>
            </a:r>
            <a:r>
              <a:rPr lang="en-US" dirty="0" err="1">
                <a:latin typeface="Arial" pitchFamily="34" charset="0"/>
                <a:cs typeface="Arial" pitchFamily="34" charset="0"/>
              </a:rPr>
              <a:t>gió</a:t>
            </a:r>
            <a:r>
              <a:rPr lang="en-US" dirty="0">
                <a:latin typeface="Arial" pitchFamily="34" charset="0"/>
                <a:cs typeface="Arial" pitchFamily="34" charset="0"/>
              </a:rPr>
              <a:t> </a:t>
            </a:r>
            <a:r>
              <a:rPr lang="en-US" dirty="0" err="1">
                <a:latin typeface="Arial" pitchFamily="34" charset="0"/>
                <a:cs typeface="Arial" pitchFamily="34" charset="0"/>
              </a:rPr>
              <a:t>mạnh</a:t>
            </a:r>
            <a:r>
              <a:rPr lang="en-US" dirty="0">
                <a:latin typeface="Arial" pitchFamily="34" charset="0"/>
                <a:cs typeface="Arial" pitchFamily="34" charset="0"/>
              </a:rPr>
              <a:t> </a:t>
            </a:r>
            <a:r>
              <a:rPr lang="en-US" dirty="0" err="1">
                <a:latin typeface="Arial" pitchFamily="34" charset="0"/>
                <a:cs typeface="Arial" pitchFamily="34" charset="0"/>
              </a:rPr>
              <a:t>thổi</a:t>
            </a:r>
            <a:r>
              <a:rPr lang="en-US" dirty="0">
                <a:latin typeface="Arial" pitchFamily="34" charset="0"/>
                <a:cs typeface="Arial" pitchFamily="34" charset="0"/>
              </a:rPr>
              <a:t> </a:t>
            </a:r>
            <a:r>
              <a:rPr lang="en-US" dirty="0" err="1">
                <a:latin typeface="Arial" pitchFamily="34" charset="0"/>
                <a:cs typeface="Arial" pitchFamily="34" charset="0"/>
              </a:rPr>
              <a:t>vào</a:t>
            </a:r>
            <a:r>
              <a:rPr lang="en-US" dirty="0">
                <a:latin typeface="Arial" pitchFamily="34" charset="0"/>
                <a:cs typeface="Arial" pitchFamily="34" charset="0"/>
              </a:rPr>
              <a:t> </a:t>
            </a:r>
            <a:r>
              <a:rPr lang="en-US" dirty="0" err="1">
                <a:latin typeface="Arial" pitchFamily="34" charset="0"/>
                <a:cs typeface="Arial" pitchFamily="34" charset="0"/>
              </a:rPr>
              <a:t>làm</a:t>
            </a:r>
            <a:r>
              <a:rPr lang="en-US" dirty="0">
                <a:latin typeface="Arial" pitchFamily="34" charset="0"/>
                <a:cs typeface="Arial" pitchFamily="34" charset="0"/>
              </a:rPr>
              <a:t> </a:t>
            </a:r>
            <a:r>
              <a:rPr lang="en-US" dirty="0" err="1">
                <a:latin typeface="Arial" pitchFamily="34" charset="0"/>
                <a:cs typeface="Arial" pitchFamily="34" charset="0"/>
              </a:rPr>
              <a:t>xây</a:t>
            </a:r>
            <a:r>
              <a:rPr lang="en-US" dirty="0">
                <a:latin typeface="Arial" pitchFamily="34" charset="0"/>
                <a:cs typeface="Arial" pitchFamily="34" charset="0"/>
              </a:rPr>
              <a:t> </a:t>
            </a:r>
            <a:r>
              <a:rPr lang="en-US" dirty="0" err="1">
                <a:latin typeface="Arial" pitchFamily="34" charset="0"/>
                <a:cs typeface="Arial" pitchFamily="34" charset="0"/>
              </a:rPr>
              <a:t>xát</a:t>
            </a:r>
            <a:r>
              <a:rPr lang="en-US" dirty="0">
                <a:latin typeface="Arial" pitchFamily="34" charset="0"/>
                <a:cs typeface="Arial" pitchFamily="34" charset="0"/>
              </a:rPr>
              <a:t> </a:t>
            </a:r>
            <a:r>
              <a:rPr lang="en-US" dirty="0" err="1">
                <a:latin typeface="Arial" pitchFamily="34" charset="0"/>
                <a:cs typeface="Arial" pitchFamily="34" charset="0"/>
              </a:rPr>
              <a:t>cây</a:t>
            </a:r>
            <a:endParaRPr lang="en-US" dirty="0">
              <a:latin typeface="Arial" pitchFamily="34" charset="0"/>
              <a:cs typeface="Arial" pitchFamily="34" charset="0"/>
            </a:endParaRPr>
          </a:p>
          <a:p>
            <a:pPr marL="0" indent="0">
              <a:buNone/>
            </a:pPr>
            <a:endParaRPr lang="en-US" sz="2500" dirty="0">
              <a:latin typeface="Arial" pitchFamily="34" charset="0"/>
              <a:cs typeface="Arial" pitchFamily="34" charset="0"/>
            </a:endParaRPr>
          </a:p>
          <a:p>
            <a:pPr marL="0" indent="0">
              <a:buNone/>
            </a:pPr>
            <a:endParaRPr lang="en-US" sz="2500" dirty="0">
              <a:latin typeface="Arial" pitchFamily="34" charset="0"/>
              <a:cs typeface="Arial"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14557" y="2634705"/>
            <a:ext cx="3886201" cy="259080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676952" y="2634705"/>
            <a:ext cx="3797694" cy="2590800"/>
          </a:xfrm>
          <a:prstGeom prst="rect">
            <a:avLst/>
          </a:prstGeom>
        </p:spPr>
      </p:pic>
      <p:sp>
        <p:nvSpPr>
          <p:cNvPr id="7" name="TextBox 6"/>
          <p:cNvSpPr txBox="1"/>
          <p:nvPr/>
        </p:nvSpPr>
        <p:spPr>
          <a:xfrm>
            <a:off x="1314555" y="5247663"/>
            <a:ext cx="3886201" cy="646331"/>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lá</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lúa</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Cẩm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nang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trồng</a:t>
            </a:r>
            <a:r>
              <a:rPr lang="en-US" dirty="0">
                <a:latin typeface="Arial" panose="020B0604020202020204" pitchFamily="34" charset="0"/>
                <a:cs typeface="Arial" panose="020B0604020202020204" pitchFamily="34" charset="0"/>
              </a:rPr>
              <a:t>)</a:t>
            </a:r>
          </a:p>
        </p:txBody>
      </p:sp>
      <p:sp>
        <p:nvSpPr>
          <p:cNvPr id="8" name="TextBox 7"/>
          <p:cNvSpPr txBox="1"/>
          <p:nvPr/>
        </p:nvSpPr>
        <p:spPr>
          <a:xfrm>
            <a:off x="5801710" y="5270206"/>
            <a:ext cx="5675587" cy="830997"/>
          </a:xfrm>
          <a:prstGeom prst="rect">
            <a:avLst/>
          </a:prstGeom>
          <a:noFill/>
        </p:spPr>
        <p:txBody>
          <a:bodyPr wrap="square" rtlCol="0">
            <a:spAutoFit/>
          </a:bodyPr>
          <a:lstStyle/>
          <a:p>
            <a:pPr algn="ctr"/>
            <a:r>
              <a:rPr lang="en-US" sz="1600" dirty="0" err="1">
                <a:latin typeface="Arial" pitchFamily="34" charset="0"/>
                <a:cs typeface="Arial" panose="020B0604020202020204" pitchFamily="34" charset="0"/>
              </a:rPr>
              <a:t>Màu</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sắc</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của</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khuẩn</a:t>
            </a:r>
            <a:r>
              <a:rPr lang="en-US" sz="1600" dirty="0">
                <a:latin typeface="Arial" panose="020B0604020202020204" pitchFamily="34" charset="0"/>
                <a:cs typeface="Arial" panose="020B0604020202020204" pitchFamily="34" charset="0"/>
              </a:rPr>
              <a:t> </a:t>
            </a:r>
            <a:r>
              <a:rPr lang="en-US" sz="1600" dirty="0" err="1">
                <a:latin typeface="Arial" panose="020B0604020202020204" pitchFamily="34" charset="0"/>
                <a:cs typeface="Arial" panose="020B0604020202020204" pitchFamily="34" charset="0"/>
              </a:rPr>
              <a:t>lạc</a:t>
            </a:r>
            <a:r>
              <a:rPr lang="en-US" sz="1600" dirty="0">
                <a:latin typeface="Arial" panose="020B0604020202020204" pitchFamily="34" charset="0"/>
                <a:cs typeface="Arial" panose="020B0604020202020204" pitchFamily="34" charset="0"/>
              </a:rPr>
              <a:t> vi </a:t>
            </a:r>
            <a:r>
              <a:rPr lang="en-US" sz="1600" dirty="0" err="1">
                <a:latin typeface="Arial" panose="020B0604020202020204" pitchFamily="34" charset="0"/>
                <a:cs typeface="Arial" panose="020B0604020202020204" pitchFamily="34" charset="0"/>
              </a:rPr>
              <a:t>khuẩn</a:t>
            </a:r>
            <a:r>
              <a:rPr lang="en-US" sz="1600" dirty="0">
                <a:latin typeface="Arial" panose="020B0604020202020204" pitchFamily="34" charset="0"/>
                <a:cs typeface="Arial" panose="020B0604020202020204" pitchFamily="34" charset="0"/>
              </a:rPr>
              <a:t> </a:t>
            </a:r>
            <a:r>
              <a:rPr lang="en-US" sz="1600" i="1" dirty="0">
                <a:latin typeface="Arial" panose="020B0604020202020204" pitchFamily="34" charset="0"/>
                <a:cs typeface="Arial" panose="020B0604020202020204" pitchFamily="34" charset="0"/>
              </a:rPr>
              <a:t>Xanthomonas </a:t>
            </a:r>
            <a:r>
              <a:rPr lang="en-US" sz="1600" i="1" dirty="0" err="1">
                <a:latin typeface="Arial" panose="020B0604020202020204" pitchFamily="34" charset="0"/>
                <a:cs typeface="Arial" panose="020B0604020202020204" pitchFamily="34" charset="0"/>
              </a:rPr>
              <a:t>oryzae</a:t>
            </a:r>
            <a:endParaRPr lang="en-US" sz="1600" i="1" dirty="0">
              <a:latin typeface="Arial" panose="020B0604020202020204" pitchFamily="34" charset="0"/>
              <a:cs typeface="Arial" panose="020B0604020202020204" pitchFamily="34" charset="0"/>
            </a:endParaRPr>
          </a:p>
          <a:p>
            <a:pPr algn="ctr"/>
            <a:r>
              <a:rPr lang="en-US" sz="1600" dirty="0">
                <a:latin typeface="Arial" pitchFamily="34" charset="0"/>
                <a:cs typeface="Arial" pitchFamily="34" charset="0"/>
              </a:rPr>
              <a:t>(</a:t>
            </a:r>
            <a:r>
              <a:rPr lang="en-US" sz="1600" dirty="0" err="1">
                <a:latin typeface="Arial" pitchFamily="34" charset="0"/>
                <a:cs typeface="Arial" pitchFamily="34" charset="0"/>
              </a:rPr>
              <a:t>Nguồn</a:t>
            </a:r>
            <a:r>
              <a:rPr lang="en-US" sz="1600" dirty="0">
                <a:latin typeface="Arial" pitchFamily="34" charset="0"/>
                <a:cs typeface="Arial" pitchFamily="34" charset="0"/>
              </a:rPr>
              <a:t>: </a:t>
            </a:r>
            <a:r>
              <a:rPr lang="en-US" sz="1600" dirty="0" err="1">
                <a:latin typeface="Arial" pitchFamily="34" charset="0"/>
                <a:cs typeface="Arial" pitchFamily="34" charset="0"/>
              </a:rPr>
              <a:t>Nguyễn</a:t>
            </a:r>
            <a:r>
              <a:rPr lang="en-US" sz="1600" dirty="0">
                <a:latin typeface="Arial" pitchFamily="34" charset="0"/>
                <a:cs typeface="Arial" pitchFamily="34" charset="0"/>
              </a:rPr>
              <a:t> </a:t>
            </a:r>
            <a:r>
              <a:rPr lang="en-US" sz="1600" dirty="0" err="1">
                <a:latin typeface="Arial" pitchFamily="34" charset="0"/>
                <a:cs typeface="Arial" pitchFamily="34" charset="0"/>
              </a:rPr>
              <a:t>Thị</a:t>
            </a:r>
            <a:r>
              <a:rPr lang="en-US" sz="1600" dirty="0">
                <a:latin typeface="Arial" pitchFamily="34" charset="0"/>
                <a:cs typeface="Arial" pitchFamily="34" charset="0"/>
              </a:rPr>
              <a:t> </a:t>
            </a:r>
            <a:r>
              <a:rPr lang="en-US" sz="1600" dirty="0" err="1">
                <a:latin typeface="Arial" pitchFamily="34" charset="0"/>
                <a:cs typeface="Arial" pitchFamily="34" charset="0"/>
              </a:rPr>
              <a:t>Liên</a:t>
            </a:r>
            <a:r>
              <a:rPr lang="en-US" sz="1600" dirty="0">
                <a:latin typeface="Arial" pitchFamily="34" charset="0"/>
                <a:cs typeface="Arial" pitchFamily="34" charset="0"/>
              </a:rPr>
              <a:t>, </a:t>
            </a:r>
            <a:r>
              <a:rPr lang="en-US" sz="1600" dirty="0" err="1">
                <a:latin typeface="Arial" pitchFamily="34" charset="0"/>
                <a:cs typeface="Arial" pitchFamily="34" charset="0"/>
              </a:rPr>
              <a:t>Tạp</a:t>
            </a:r>
            <a:r>
              <a:rPr lang="en-US" sz="1600" dirty="0">
                <a:latin typeface="Arial" pitchFamily="34" charset="0"/>
                <a:cs typeface="Arial" pitchFamily="34" charset="0"/>
              </a:rPr>
              <a:t> </a:t>
            </a:r>
            <a:r>
              <a:rPr lang="en-US" sz="1600" dirty="0" err="1">
                <a:latin typeface="Arial" pitchFamily="34" charset="0"/>
                <a:cs typeface="Arial" pitchFamily="34" charset="0"/>
              </a:rPr>
              <a:t>chí</a:t>
            </a:r>
            <a:r>
              <a:rPr lang="en-US" sz="1600" dirty="0">
                <a:latin typeface="Arial" pitchFamily="34" charset="0"/>
                <a:cs typeface="Arial" pitchFamily="34" charset="0"/>
              </a:rPr>
              <a:t> khoa </a:t>
            </a:r>
            <a:r>
              <a:rPr lang="en-US" sz="1600" dirty="0" err="1">
                <a:latin typeface="Arial" pitchFamily="34" charset="0"/>
                <a:cs typeface="Arial" pitchFamily="34" charset="0"/>
              </a:rPr>
              <a:t>học</a:t>
            </a:r>
            <a:r>
              <a:rPr lang="en-US" sz="1600" dirty="0">
                <a:latin typeface="Arial" pitchFamily="34" charset="0"/>
                <a:cs typeface="Arial" pitchFamily="34" charset="0"/>
              </a:rPr>
              <a:t> </a:t>
            </a:r>
            <a:r>
              <a:rPr lang="en-US" sz="1600" dirty="0" err="1">
                <a:latin typeface="Arial" pitchFamily="34" charset="0"/>
                <a:cs typeface="Arial" pitchFamily="34" charset="0"/>
              </a:rPr>
              <a:t>trường</a:t>
            </a:r>
            <a:r>
              <a:rPr lang="en-US" sz="1600" dirty="0">
                <a:latin typeface="Arial" pitchFamily="34" charset="0"/>
                <a:cs typeface="Arial" pitchFamily="34" charset="0"/>
              </a:rPr>
              <a:t> </a:t>
            </a:r>
            <a:r>
              <a:rPr lang="en-US" sz="1600" dirty="0" err="1">
                <a:latin typeface="Arial" pitchFamily="34" charset="0"/>
                <a:cs typeface="Arial" pitchFamily="34" charset="0"/>
              </a:rPr>
              <a:t>Đại</a:t>
            </a:r>
            <a:r>
              <a:rPr lang="en-US" sz="1600" dirty="0">
                <a:latin typeface="Arial" pitchFamily="34" charset="0"/>
                <a:cs typeface="Arial" pitchFamily="34" charset="0"/>
              </a:rPr>
              <a:t> </a:t>
            </a:r>
            <a:r>
              <a:rPr lang="en-US" sz="1600" dirty="0" err="1">
                <a:latin typeface="Arial" pitchFamily="34" charset="0"/>
                <a:cs typeface="Arial" pitchFamily="34" charset="0"/>
              </a:rPr>
              <a:t>học</a:t>
            </a:r>
            <a:r>
              <a:rPr lang="en-US" sz="1600" dirty="0">
                <a:latin typeface="Arial" pitchFamily="34" charset="0"/>
                <a:cs typeface="Arial" pitchFamily="34" charset="0"/>
              </a:rPr>
              <a:t> </a:t>
            </a:r>
            <a:r>
              <a:rPr lang="en-US" sz="1600" dirty="0" err="1">
                <a:latin typeface="Arial" pitchFamily="34" charset="0"/>
                <a:cs typeface="Arial" pitchFamily="34" charset="0"/>
              </a:rPr>
              <a:t>Cần</a:t>
            </a:r>
            <a:r>
              <a:rPr lang="en-US" sz="1600" dirty="0">
                <a:latin typeface="Arial" pitchFamily="34" charset="0"/>
                <a:cs typeface="Arial" pitchFamily="34" charset="0"/>
              </a:rPr>
              <a:t> </a:t>
            </a:r>
            <a:r>
              <a:rPr lang="en-US" sz="1600" dirty="0" err="1">
                <a:latin typeface="Arial" pitchFamily="34" charset="0"/>
                <a:cs typeface="Arial" pitchFamily="34" charset="0"/>
              </a:rPr>
              <a:t>Thơ</a:t>
            </a:r>
            <a:r>
              <a:rPr lang="en-US" sz="1600" dirty="0">
                <a:latin typeface="Arial" pitchFamily="34" charset="0"/>
                <a:cs typeface="Arial" pitchFamily="34" charset="0"/>
              </a:rPr>
              <a:t>)</a:t>
            </a:r>
          </a:p>
        </p:txBody>
      </p:sp>
      <p:sp>
        <p:nvSpPr>
          <p:cNvPr id="10" name="TextBox 9">
            <a:extLst>
              <a:ext uri="{FF2B5EF4-FFF2-40B4-BE49-F238E27FC236}">
                <a16:creationId xmlns:a16="http://schemas.microsoft.com/office/drawing/2014/main" id="{234DCB42-DBE2-4775-BEE3-E788597D5C43}"/>
              </a:ext>
            </a:extLst>
          </p:cNvPr>
          <p:cNvSpPr txBox="1"/>
          <p:nvPr/>
        </p:nvSpPr>
        <p:spPr>
          <a:xfrm>
            <a:off x="497550" y="225664"/>
            <a:ext cx="5520213" cy="605935"/>
          </a:xfrm>
          <a:prstGeom prst="rect">
            <a:avLst/>
          </a:prstGeom>
          <a:noFill/>
        </p:spPr>
        <p:txBody>
          <a:bodyPr wrap="square" rtlCol="0">
            <a:spAutoFit/>
          </a:bodyPr>
          <a:lstStyle/>
          <a:p>
            <a:r>
              <a:rPr lang="en-US" sz="3200" b="1" dirty="0">
                <a:ln w="1905"/>
                <a:solidFill>
                  <a:srgbClr val="7030A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VI KHUẨN GÂY BỆNH</a:t>
            </a:r>
          </a:p>
        </p:txBody>
      </p:sp>
    </p:spTree>
    <p:extLst>
      <p:ext uri="{BB962C8B-B14F-4D97-AF65-F5344CB8AC3E}">
        <p14:creationId xmlns:p14="http://schemas.microsoft.com/office/powerpoint/2010/main" val="2254684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62400" y="1949000"/>
            <a:ext cx="3463159" cy="3301143"/>
          </a:xfrm>
          <a:prstGeom prst="rect">
            <a:avLst/>
          </a:prstGeom>
        </p:spPr>
      </p:pic>
      <p:sp>
        <p:nvSpPr>
          <p:cNvPr id="5" name="TextBox 4"/>
          <p:cNvSpPr txBox="1"/>
          <p:nvPr/>
        </p:nvSpPr>
        <p:spPr>
          <a:xfrm>
            <a:off x="1072055" y="5306264"/>
            <a:ext cx="9601200" cy="1200329"/>
          </a:xfrm>
          <a:prstGeom prst="rect">
            <a:avLst/>
          </a:prstGeom>
          <a:noFill/>
        </p:spPr>
        <p:txBody>
          <a:bodyPr wrap="square" rtlCol="0">
            <a:spAutoFit/>
          </a:bodyPr>
          <a:lstStyle/>
          <a:p>
            <a:pPr algn="ctr"/>
            <a:r>
              <a:rPr lang="vi-VN" dirty="0">
                <a:latin typeface="Arial" panose="020B0604020202020204" pitchFamily="34" charset="0"/>
                <a:cs typeface="Arial" panose="020B0604020202020204" pitchFamily="34" charset="0"/>
              </a:rPr>
              <a:t>Vòng vô khuẩn được tạo ra bởi vi khuẩn </a:t>
            </a:r>
            <a:r>
              <a:rPr lang="vi-VN" i="1" dirty="0">
                <a:latin typeface="Arial" panose="020B0604020202020204" pitchFamily="34" charset="0"/>
                <a:cs typeface="Arial" panose="020B0604020202020204" pitchFamily="34" charset="0"/>
              </a:rPr>
              <a:t>Bacillus aerophilus </a:t>
            </a:r>
            <a:r>
              <a:rPr lang="vi-VN" dirty="0">
                <a:latin typeface="Arial" panose="020B0604020202020204" pitchFamily="34" charset="0"/>
                <a:cs typeface="Arial" panose="020B0604020202020204" pitchFamily="34" charset="0"/>
              </a:rPr>
              <a:t>với vi khuẩn</a:t>
            </a:r>
            <a:r>
              <a:rPr lang="en-US"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Xanthomonas</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oryzae</a:t>
            </a:r>
            <a:r>
              <a:rPr lang="vi-VN" i="1" dirty="0">
                <a:latin typeface="Arial" panose="020B0604020202020204" pitchFamily="34" charset="0"/>
                <a:cs typeface="Arial" panose="020B0604020202020204" pitchFamily="34" charset="0"/>
              </a:rPr>
              <a:t> </a:t>
            </a:r>
            <a:r>
              <a:rPr lang="vi-VN" dirty="0">
                <a:latin typeface="Arial" panose="020B0604020202020204" pitchFamily="34" charset="0"/>
                <a:cs typeface="Arial" panose="020B0604020202020204" pitchFamily="34" charset="0"/>
              </a:rPr>
              <a:t>trên đĩa thạch sau 2 ngày</a:t>
            </a:r>
            <a:endParaRPr lang="en-US" dirty="0">
              <a:latin typeface="Arial" panose="020B0604020202020204" pitchFamily="34" charset="0"/>
              <a:cs typeface="Arial" panose="020B0604020202020204" pitchFamily="34" charset="0"/>
            </a:endParaRPr>
          </a:p>
          <a:p>
            <a:pPr algn="ct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Đặng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Hoài</a:t>
            </a:r>
            <a:r>
              <a:rPr lang="en-US" dirty="0">
                <a:latin typeface="Arial" panose="020B0604020202020204" pitchFamily="34" charset="0"/>
                <a:cs typeface="Arial" panose="020B0604020202020204" pitchFamily="34" charset="0"/>
              </a:rPr>
              <a:t> An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cộng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sự</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tạp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chí</a:t>
            </a:r>
            <a:r>
              <a:rPr lang="en-US" dirty="0">
                <a:latin typeface="Arial" panose="020B0604020202020204" pitchFamily="34" charset="0"/>
                <a:cs typeface="Arial" panose="020B0604020202020204" pitchFamily="34" charset="0"/>
              </a:rPr>
              <a:t> khoa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tr</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ờng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đại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Cần</a:t>
            </a:r>
            <a:r>
              <a:rPr lang="en-US" dirty="0">
                <a:latin typeface="Arial" panose="020B0604020202020204" pitchFamily="34" charset="0"/>
                <a:cs typeface="Arial" panose="020B0604020202020204" pitchFamily="34" charset="0"/>
              </a:rPr>
              <a:t> Th</a:t>
            </a:r>
            <a:r>
              <a:rPr lang="vi-VN" dirty="0">
                <a:latin typeface="Arial" panose="020B0604020202020204" pitchFamily="34" charset="0"/>
                <a:cs typeface="Arial" panose="020B0604020202020204" pitchFamily="34" charset="0"/>
              </a:rPr>
              <a:t>ơ</a:t>
            </a:r>
            <a:r>
              <a:rPr lang="en-US" dirty="0">
                <a:latin typeface="Arial" panose="020B0604020202020204" pitchFamily="34" charset="0"/>
                <a:cs typeface="Arial" panose="020B0604020202020204" pitchFamily="34" charset="0"/>
              </a:rPr>
              <a:t>).</a:t>
            </a:r>
          </a:p>
          <a:p>
            <a:pPr algn="ctr"/>
            <a:r>
              <a:rPr lang="en-US" dirty="0">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9DAA036D-46AD-4763-94E4-669A7588375B}"/>
              </a:ext>
            </a:extLst>
          </p:cNvPr>
          <p:cNvSpPr txBox="1"/>
          <p:nvPr/>
        </p:nvSpPr>
        <p:spPr>
          <a:xfrm>
            <a:off x="538620" y="1118003"/>
            <a:ext cx="10556101" cy="830997"/>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Bacillus </a:t>
            </a:r>
            <a:r>
              <a:rPr lang="en-US" sz="2400" i="1" dirty="0" err="1">
                <a:latin typeface="Arial" panose="020B0604020202020204" pitchFamily="34" charset="0"/>
                <a:cs typeface="Arial" panose="020B0604020202020204" pitchFamily="34" charset="0"/>
              </a:rPr>
              <a:t>aerophilus</a:t>
            </a:r>
            <a:r>
              <a:rPr lang="en-US" sz="2400" i="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Xanthomonas </a:t>
            </a:r>
            <a:r>
              <a:rPr lang="en-US" sz="2400" i="1" dirty="0" err="1">
                <a:latin typeface="Arial" panose="020B0604020202020204" pitchFamily="34" charset="0"/>
                <a:cs typeface="Arial" panose="020B0604020202020204" pitchFamily="34" charset="0"/>
              </a:rPr>
              <a:t>oryzae</a:t>
            </a:r>
            <a:r>
              <a:rPr lang="en-US" sz="2400" i="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lá</a:t>
            </a:r>
            <a:r>
              <a:rPr lang="en-US" sz="2400" dirty="0">
                <a:latin typeface="Arial" panose="020B0604020202020204" pitchFamily="34" charset="0"/>
                <a:cs typeface="Arial" panose="020B0604020202020204" pitchFamily="34" charset="0"/>
              </a:rPr>
              <a:t> ở </a:t>
            </a:r>
            <a:r>
              <a:rPr lang="en-US" sz="2400" dirty="0" err="1">
                <a:latin typeface="Arial" panose="020B0604020202020204" pitchFamily="34" charset="0"/>
                <a:cs typeface="Arial" panose="020B0604020202020204" pitchFamily="34" charset="0"/>
              </a:rPr>
              <a:t>lúa</a:t>
            </a:r>
            <a:endParaRPr lang="en-US" sz="2400" dirty="0">
              <a:latin typeface="Arial" panose="020B0604020202020204" pitchFamily="34" charset="0"/>
              <a:cs typeface="Arial" panose="020B0604020202020204" pitchFamily="34" charset="0"/>
            </a:endParaRPr>
          </a:p>
        </p:txBody>
      </p:sp>
      <p:sp>
        <p:nvSpPr>
          <p:cNvPr id="6" name="TextBox 1">
            <a:extLst>
              <a:ext uri="{FF2B5EF4-FFF2-40B4-BE49-F238E27FC236}">
                <a16:creationId xmlns:a16="http://schemas.microsoft.com/office/drawing/2014/main" id="{D3C01848-4FAE-42F7-8269-07FAD8D2E719}"/>
              </a:ext>
            </a:extLst>
          </p:cNvPr>
          <p:cNvSpPr txBox="1"/>
          <p:nvPr/>
        </p:nvSpPr>
        <p:spPr>
          <a:xfrm>
            <a:off x="897790" y="471672"/>
            <a:ext cx="897011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err="1">
                <a:solidFill>
                  <a:schemeClr val="accent4">
                    <a:lumMod val="75000"/>
                  </a:schemeClr>
                </a:solidFill>
                <a:latin typeface="Arial" panose="020B0604020202020204" pitchFamily="34" charset="0"/>
                <a:cs typeface="Arial" panose="020B0604020202020204" pitchFamily="34" charset="0"/>
              </a:rPr>
              <a:t>Phòng</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trừ</a:t>
            </a:r>
            <a:r>
              <a:rPr lang="en-US" sz="3000" b="1" dirty="0">
                <a:solidFill>
                  <a:schemeClr val="accent4">
                    <a:lumMod val="75000"/>
                  </a:schemeClr>
                </a:solidFill>
                <a:latin typeface="Arial" panose="020B0604020202020204" pitchFamily="34" charset="0"/>
                <a:cs typeface="Arial" panose="020B0604020202020204" pitchFamily="34" charset="0"/>
              </a:rPr>
              <a:t> vi </a:t>
            </a:r>
            <a:r>
              <a:rPr lang="en-US" sz="3000" b="1" dirty="0" err="1">
                <a:solidFill>
                  <a:schemeClr val="accent4">
                    <a:lumMod val="75000"/>
                  </a:schemeClr>
                </a:solidFill>
                <a:latin typeface="Arial" panose="020B0604020202020204" pitchFamily="34" charset="0"/>
                <a:cs typeface="Arial" panose="020B0604020202020204" pitchFamily="34" charset="0"/>
              </a:rPr>
              <a:t>khuẩn</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200" b="1" i="1" dirty="0">
                <a:solidFill>
                  <a:schemeClr val="accent4">
                    <a:lumMod val="75000"/>
                  </a:schemeClr>
                </a:solidFill>
                <a:latin typeface="Arial" panose="020B0604020202020204" pitchFamily="34" charset="0"/>
                <a:cs typeface="Arial" panose="020B0604020202020204" pitchFamily="34" charset="0"/>
              </a:rPr>
              <a:t>Xanthomonas </a:t>
            </a:r>
            <a:r>
              <a:rPr lang="en-US" sz="3200" b="1" i="1" dirty="0" err="1">
                <a:solidFill>
                  <a:schemeClr val="accent4">
                    <a:lumMod val="75000"/>
                  </a:schemeClr>
                </a:solidFill>
                <a:latin typeface="Arial" panose="020B0604020202020204" pitchFamily="34" charset="0"/>
                <a:cs typeface="Arial" panose="020B0604020202020204" pitchFamily="34" charset="0"/>
              </a:rPr>
              <a:t>oryzae</a:t>
            </a:r>
            <a:r>
              <a:rPr lang="en-US" sz="3200" b="1" i="1" dirty="0">
                <a:solidFill>
                  <a:schemeClr val="accent4">
                    <a:lumMod val="75000"/>
                  </a:schemeClr>
                </a:solidFill>
                <a:latin typeface="Arial" panose="020B0604020202020204" pitchFamily="34" charset="0"/>
                <a:cs typeface="Arial" panose="020B0604020202020204" pitchFamily="34" charset="0"/>
              </a:rPr>
              <a:t> </a:t>
            </a:r>
            <a:endParaRPr lang="en-US" sz="3000" b="1" dirty="0">
              <a:solidFill>
                <a:schemeClr val="accent4">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15470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47576" y="2692225"/>
            <a:ext cx="3468864" cy="2743200"/>
          </a:xfrm>
          <a:prstGeom prst="rect">
            <a:avLst/>
          </a:prstGeom>
        </p:spPr>
      </p:pic>
      <p:sp>
        <p:nvSpPr>
          <p:cNvPr id="8" name="TextBox 9">
            <a:extLst>
              <a:ext uri="{FF2B5EF4-FFF2-40B4-BE49-F238E27FC236}">
                <a16:creationId xmlns:a16="http://schemas.microsoft.com/office/drawing/2014/main" id="{234DCB42-DBE2-4775-BEE3-E788597D5C43}"/>
              </a:ext>
            </a:extLst>
          </p:cNvPr>
          <p:cNvSpPr txBox="1"/>
          <p:nvPr/>
        </p:nvSpPr>
        <p:spPr>
          <a:xfrm>
            <a:off x="507845" y="286888"/>
            <a:ext cx="4615947" cy="60593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ln w="1905"/>
                <a:solidFill>
                  <a:srgbClr val="7030A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VI KHUẨN GÂY BỆNH</a:t>
            </a:r>
          </a:p>
        </p:txBody>
      </p:sp>
      <p:sp>
        <p:nvSpPr>
          <p:cNvPr id="9" name="TextBox 8">
            <a:extLst>
              <a:ext uri="{FF2B5EF4-FFF2-40B4-BE49-F238E27FC236}">
                <a16:creationId xmlns:a16="http://schemas.microsoft.com/office/drawing/2014/main" id="{2039ACB1-804E-4C1F-8843-5363584F881D}"/>
              </a:ext>
            </a:extLst>
          </p:cNvPr>
          <p:cNvSpPr txBox="1"/>
          <p:nvPr/>
        </p:nvSpPr>
        <p:spPr>
          <a:xfrm>
            <a:off x="1291469" y="5453015"/>
            <a:ext cx="3832323" cy="1015663"/>
          </a:xfrm>
          <a:prstGeom prst="rect">
            <a:avLst/>
          </a:prstGeom>
          <a:noFill/>
        </p:spPr>
        <p:txBody>
          <a:bodyPr wrap="square" rtlCol="0">
            <a:spAutoFit/>
          </a:bodyPr>
          <a:lstStyle/>
          <a:p>
            <a:pPr algn="ctr"/>
            <a:r>
              <a:rPr lang="en-US" sz="2000" dirty="0" err="1">
                <a:latin typeface="Arial" panose="020B0604020202020204" pitchFamily="34" charset="0"/>
                <a:cs typeface="Arial" panose="020B0604020202020204" pitchFamily="34" charset="0"/>
              </a:rPr>
              <a:t>Bệnh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héo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xanh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trên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chua</a:t>
            </a:r>
            <a:endParaRPr lang="en-US" sz="2000" dirty="0">
              <a:latin typeface="Arial" panose="020B0604020202020204" pitchFamily="34" charset="0"/>
              <a:cs typeface="Arial" panose="020B0604020202020204" pitchFamily="34" charset="0"/>
            </a:endParaRPr>
          </a:p>
          <a:p>
            <a:pPr algn="ct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Nguồn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Dinh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dưỡng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trồng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Tiến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nông</a:t>
            </a:r>
            <a:r>
              <a:rPr lang="en-US" sz="2000" dirty="0">
                <a:latin typeface="Arial" panose="020B0604020202020204" pitchFamily="34" charset="0"/>
                <a:cs typeface="Arial" panose="020B0604020202020204" pitchFamily="34" charset="0"/>
              </a:rPr>
              <a:t>)</a:t>
            </a:r>
          </a:p>
        </p:txBody>
      </p:sp>
      <p:sp>
        <p:nvSpPr>
          <p:cNvPr id="2" name="TextBox 1">
            <a:extLst>
              <a:ext uri="{FF2B5EF4-FFF2-40B4-BE49-F238E27FC236}">
                <a16:creationId xmlns:a16="http://schemas.microsoft.com/office/drawing/2014/main" id="{FFBC2B9E-69A9-4817-8CC7-249393DE69A0}"/>
              </a:ext>
            </a:extLst>
          </p:cNvPr>
          <p:cNvSpPr txBox="1"/>
          <p:nvPr/>
        </p:nvSpPr>
        <p:spPr>
          <a:xfrm>
            <a:off x="204952" y="912468"/>
            <a:ext cx="11461531" cy="1631216"/>
          </a:xfrm>
          <a:prstGeom prst="rect">
            <a:avLst/>
          </a:prstGeom>
          <a:noFill/>
        </p:spPr>
        <p:txBody>
          <a:bodyPr wrap="square" rtlCol="0">
            <a:spAutoFit/>
          </a:bodyPr>
          <a:lstStyle/>
          <a:p>
            <a:pPr algn="just"/>
            <a:r>
              <a:rPr lang="en-US" sz="2000" dirty="0">
                <a:latin typeface="Arial" pitchFamily="34" charset="0"/>
                <a:cs typeface="Arial" panose="020B0604020202020204" pitchFamily="34" charset="0"/>
              </a:rPr>
              <a:t>Vi </a:t>
            </a:r>
            <a:r>
              <a:rPr lang="en-US" sz="2000" dirty="0" err="1">
                <a:latin typeface="Arial" panose="020B0604020202020204" pitchFamily="34" charset="0"/>
                <a:cs typeface="Arial" panose="020B0604020202020204" pitchFamily="34" charset="0"/>
              </a:rPr>
              <a:t>khuẩn</a:t>
            </a:r>
            <a:r>
              <a:rPr lang="en-US" sz="2000" dirty="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Ralstonia</a:t>
            </a:r>
            <a:r>
              <a:rPr lang="en-US" sz="2000" i="1" dirty="0">
                <a:latin typeface="Arial" panose="020B0604020202020204" pitchFamily="34" charset="0"/>
                <a:cs typeface="Arial" panose="020B0604020202020204" pitchFamily="34" charset="0"/>
              </a:rPr>
              <a:t> solanacearum</a:t>
            </a:r>
            <a:r>
              <a:rPr lang="en-US" sz="2000" dirty="0">
                <a:latin typeface="Arial" panose="020B0604020202020204" pitchFamily="34" charset="0"/>
                <a:cs typeface="Arial" panose="020B0604020202020204" pitchFamily="34" charset="0"/>
              </a:rPr>
              <a:t> Smith </a:t>
            </a:r>
            <a:r>
              <a:rPr lang="en-US" sz="2000" dirty="0" err="1">
                <a:latin typeface="Arial" panose="020B0604020202020204" pitchFamily="34" charset="0"/>
                <a:cs typeface="Arial" panose="020B0604020202020204" pitchFamily="34" charset="0"/>
              </a:rPr>
              <a:t>gây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bệnh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héo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xanh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trên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chua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khoai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hoa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vạn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thọ</a:t>
            </a:r>
            <a:r>
              <a:rPr lang="en-US" sz="2000" dirty="0">
                <a:latin typeface="Arial" panose="020B0604020202020204" pitchFamily="34" charset="0"/>
                <a:cs typeface="Arial" panose="020B0604020202020204" pitchFamily="34" charset="0"/>
              </a:rPr>
              <a:t>,…</a:t>
            </a:r>
          </a:p>
          <a:p>
            <a:pPr algn="just"/>
            <a:r>
              <a:rPr lang="en-US" sz="2000" dirty="0" err="1">
                <a:latin typeface="Arial" panose="020B0604020202020204" pitchFamily="34" charset="0"/>
                <a:cs typeface="Arial" panose="020B0604020202020204" pitchFamily="34" charset="0"/>
              </a:rPr>
              <a:t>Triệu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chứng</a:t>
            </a:r>
            <a:r>
              <a:rPr lang="en-US" sz="2000" dirty="0">
                <a:latin typeface="Arial" panose="020B0604020202020204" pitchFamily="34" charset="0"/>
                <a:cs typeface="Arial" panose="020B0604020202020204" pitchFamily="34" charset="0"/>
              </a:rPr>
              <a:t>: : Ban </a:t>
            </a:r>
            <a:r>
              <a:rPr lang="en-US" sz="2000" dirty="0" err="1">
                <a:latin typeface="Arial" pitchFamily="34" charset="0"/>
                <a:cs typeface="Arial" pitchFamily="34" charset="0"/>
              </a:rPr>
              <a:t>đầu</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lá</a:t>
            </a:r>
            <a:r>
              <a:rPr lang="en-US" sz="2000" dirty="0">
                <a:latin typeface="Arial" pitchFamily="34" charset="0"/>
                <a:cs typeface="Arial" pitchFamily="34" charset="0"/>
              </a:rPr>
              <a:t> </a:t>
            </a:r>
            <a:r>
              <a:rPr lang="en-US" sz="2000" dirty="0" err="1">
                <a:latin typeface="Arial" pitchFamily="34" charset="0"/>
                <a:cs typeface="Arial" pitchFamily="34" charset="0"/>
              </a:rPr>
              <a:t>ngọn</a:t>
            </a:r>
            <a:r>
              <a:rPr lang="en-US" sz="2000" dirty="0">
                <a:latin typeface="Arial" pitchFamily="34" charset="0"/>
                <a:cs typeface="Arial" pitchFamily="34" charset="0"/>
              </a:rPr>
              <a:t> </a:t>
            </a:r>
            <a:r>
              <a:rPr lang="en-US" sz="2000" dirty="0" err="1">
                <a:latin typeface="Arial" pitchFamily="34" charset="0"/>
                <a:cs typeface="Arial" pitchFamily="34" charset="0"/>
              </a:rPr>
              <a:t>héo</a:t>
            </a:r>
            <a:r>
              <a:rPr lang="en-US" sz="2000" dirty="0">
                <a:latin typeface="Arial" pitchFamily="34" charset="0"/>
                <a:cs typeface="Arial" pitchFamily="34" charset="0"/>
              </a:rPr>
              <a:t> </a:t>
            </a:r>
            <a:r>
              <a:rPr lang="en-US" sz="2000" dirty="0" err="1">
                <a:latin typeface="Arial" pitchFamily="34" charset="0"/>
                <a:cs typeface="Arial" pitchFamily="34" charset="0"/>
              </a:rPr>
              <a:t>rủ</a:t>
            </a:r>
            <a:r>
              <a:rPr lang="en-US" sz="2000" dirty="0">
                <a:latin typeface="Arial" pitchFamily="34" charset="0"/>
                <a:cs typeface="Arial" pitchFamily="34" charset="0"/>
              </a:rPr>
              <a:t> </a:t>
            </a:r>
            <a:r>
              <a:rPr lang="en-US" sz="2000" dirty="0" err="1">
                <a:latin typeface="Arial" pitchFamily="34" charset="0"/>
                <a:cs typeface="Arial" pitchFamily="34" charset="0"/>
              </a:rPr>
              <a:t>xuống</a:t>
            </a:r>
            <a:r>
              <a:rPr lang="en-US" sz="2000" dirty="0">
                <a:latin typeface="Arial" pitchFamily="34" charset="0"/>
                <a:cs typeface="Arial" pitchFamily="34" charset="0"/>
              </a:rPr>
              <a:t>, </a:t>
            </a:r>
            <a:r>
              <a:rPr lang="en-US" sz="2000" dirty="0" err="1">
                <a:latin typeface="Arial" pitchFamily="34" charset="0"/>
                <a:cs typeface="Arial" pitchFamily="34" charset="0"/>
              </a:rPr>
              <a:t>sau</a:t>
            </a:r>
            <a:r>
              <a:rPr lang="en-US" sz="2000" dirty="0">
                <a:latin typeface="Arial" pitchFamily="34" charset="0"/>
                <a:cs typeface="Arial" pitchFamily="34" charset="0"/>
              </a:rPr>
              <a:t> </a:t>
            </a:r>
            <a:r>
              <a:rPr lang="en-US" sz="2000" dirty="0" err="1">
                <a:latin typeface="Arial" pitchFamily="34" charset="0"/>
                <a:cs typeface="Arial" pitchFamily="34" charset="0"/>
              </a:rPr>
              <a:t>đó</a:t>
            </a:r>
            <a:r>
              <a:rPr lang="en-US" sz="2000" dirty="0">
                <a:latin typeface="Arial" pitchFamily="34" charset="0"/>
                <a:cs typeface="Arial" pitchFamily="34" charset="0"/>
              </a:rPr>
              <a:t> </a:t>
            </a:r>
            <a:r>
              <a:rPr lang="en-US" sz="2000" dirty="0" err="1">
                <a:latin typeface="Arial" pitchFamily="34" charset="0"/>
                <a:cs typeface="Arial" pitchFamily="34" charset="0"/>
              </a:rPr>
              <a:t>các</a:t>
            </a:r>
            <a:r>
              <a:rPr lang="en-US" sz="2000" dirty="0">
                <a:latin typeface="Arial" pitchFamily="34" charset="0"/>
                <a:cs typeface="Arial" pitchFamily="34" charset="0"/>
              </a:rPr>
              <a:t> </a:t>
            </a:r>
            <a:r>
              <a:rPr lang="en-US" sz="2000" dirty="0" err="1">
                <a:latin typeface="Arial" pitchFamily="34" charset="0"/>
                <a:cs typeface="Arial" pitchFamily="34" charset="0"/>
              </a:rPr>
              <a:t>lá</a:t>
            </a:r>
            <a:r>
              <a:rPr lang="en-US" sz="2000" dirty="0">
                <a:latin typeface="Arial" pitchFamily="34" charset="0"/>
                <a:cs typeface="Arial" pitchFamily="34" charset="0"/>
              </a:rPr>
              <a:t> ở </a:t>
            </a:r>
            <a:r>
              <a:rPr lang="en-US" sz="2000" dirty="0" err="1">
                <a:latin typeface="Arial" pitchFamily="34" charset="0"/>
                <a:cs typeface="Arial" pitchFamily="34" charset="0"/>
              </a:rPr>
              <a:t>phía</a:t>
            </a:r>
            <a:r>
              <a:rPr lang="en-US" sz="2000" dirty="0">
                <a:latin typeface="Arial" pitchFamily="34" charset="0"/>
                <a:cs typeface="Arial" pitchFamily="34" charset="0"/>
              </a:rPr>
              <a:t> </a:t>
            </a:r>
            <a:r>
              <a:rPr lang="en-US" sz="2000" dirty="0" err="1">
                <a:latin typeface="Arial" pitchFamily="34" charset="0"/>
                <a:cs typeface="Arial" pitchFamily="34" charset="0"/>
              </a:rPr>
              <a:t>gốc</a:t>
            </a:r>
            <a:r>
              <a:rPr lang="en-US" sz="2000" dirty="0">
                <a:latin typeface="Arial" pitchFamily="34" charset="0"/>
                <a:cs typeface="Arial" pitchFamily="34" charset="0"/>
              </a:rPr>
              <a:t> </a:t>
            </a:r>
            <a:r>
              <a:rPr lang="en-US" sz="2000" dirty="0" err="1">
                <a:latin typeface="Arial" pitchFamily="34" charset="0"/>
                <a:cs typeface="Arial" pitchFamily="34" charset="0"/>
              </a:rPr>
              <a:t>cũng</a:t>
            </a:r>
            <a:r>
              <a:rPr lang="en-US" sz="2000" dirty="0">
                <a:latin typeface="Arial" pitchFamily="34" charset="0"/>
                <a:cs typeface="Arial" pitchFamily="34" charset="0"/>
              </a:rPr>
              <a:t> </a:t>
            </a:r>
            <a:r>
              <a:rPr lang="en-US" sz="2000" dirty="0" err="1">
                <a:latin typeface="Arial" pitchFamily="34" charset="0"/>
                <a:cs typeface="Arial" pitchFamily="34" charset="0"/>
              </a:rPr>
              <a:t>héo</a:t>
            </a:r>
            <a:r>
              <a:rPr lang="en-US" sz="2000" dirty="0">
                <a:latin typeface="Arial" pitchFamily="34" charset="0"/>
                <a:cs typeface="Arial" pitchFamily="34" charset="0"/>
              </a:rPr>
              <a:t> </a:t>
            </a:r>
            <a:r>
              <a:rPr lang="en-US" sz="2000" dirty="0" err="1">
                <a:latin typeface="Arial" pitchFamily="34" charset="0"/>
                <a:cs typeface="Arial" pitchFamily="34" charset="0"/>
              </a:rPr>
              <a:t>theo</a:t>
            </a:r>
            <a:r>
              <a:rPr lang="en-US" sz="2000" dirty="0">
                <a:latin typeface="Arial" pitchFamily="34" charset="0"/>
                <a:cs typeface="Arial" pitchFamily="34" charset="0"/>
              </a:rPr>
              <a:t>, </a:t>
            </a:r>
            <a:r>
              <a:rPr lang="en-US" sz="2000" dirty="0" err="1">
                <a:latin typeface="Arial" pitchFamily="34" charset="0"/>
                <a:cs typeface="Arial" pitchFamily="34" charset="0"/>
              </a:rPr>
              <a:t>lá</a:t>
            </a:r>
            <a:r>
              <a:rPr lang="en-US" sz="2000" dirty="0">
                <a:latin typeface="Arial" pitchFamily="34" charset="0"/>
                <a:cs typeface="Arial" pitchFamily="34" charset="0"/>
              </a:rPr>
              <a:t> </a:t>
            </a:r>
            <a:r>
              <a:rPr lang="en-US" sz="2000" dirty="0" err="1">
                <a:latin typeface="Arial" pitchFamily="34" charset="0"/>
                <a:cs typeface="Arial" pitchFamily="34" charset="0"/>
              </a:rPr>
              <a:t>vẫn</a:t>
            </a:r>
            <a:r>
              <a:rPr lang="en-US" sz="2000" dirty="0">
                <a:latin typeface="Arial" pitchFamily="34" charset="0"/>
                <a:cs typeface="Arial" pitchFamily="34" charset="0"/>
              </a:rPr>
              <a:t> </a:t>
            </a:r>
            <a:r>
              <a:rPr lang="en-US" sz="2000" dirty="0" err="1">
                <a:latin typeface="Arial" pitchFamily="34" charset="0"/>
                <a:cs typeface="Arial" pitchFamily="34" charset="0"/>
              </a:rPr>
              <a:t>màu</a:t>
            </a:r>
            <a:r>
              <a:rPr lang="en-US" sz="2000" dirty="0">
                <a:latin typeface="Arial" pitchFamily="34" charset="0"/>
                <a:cs typeface="Arial" pitchFamily="34" charset="0"/>
              </a:rPr>
              <a:t> </a:t>
            </a:r>
            <a:r>
              <a:rPr lang="en-US" sz="2000" dirty="0" err="1">
                <a:latin typeface="Arial" pitchFamily="34" charset="0"/>
                <a:cs typeface="Arial" pitchFamily="34" charset="0"/>
              </a:rPr>
              <a:t>xanh</a:t>
            </a:r>
            <a:r>
              <a:rPr lang="en-US" sz="2000" dirty="0">
                <a:latin typeface="Arial" pitchFamily="34" charset="0"/>
                <a:cs typeface="Arial" pitchFamily="34" charset="0"/>
              </a:rPr>
              <a:t> </a:t>
            </a:r>
            <a:r>
              <a:rPr lang="en-US" sz="2000" dirty="0" err="1">
                <a:latin typeface="Arial" pitchFamily="34" charset="0"/>
                <a:cs typeface="Arial" pitchFamily="34" charset="0"/>
              </a:rPr>
              <a:t>không</a:t>
            </a:r>
            <a:r>
              <a:rPr lang="en-US" sz="2000" dirty="0">
                <a:latin typeface="Arial" pitchFamily="34" charset="0"/>
                <a:cs typeface="Arial" pitchFamily="34" charset="0"/>
              </a:rPr>
              <a:t> </a:t>
            </a:r>
            <a:r>
              <a:rPr lang="en-US" sz="2000" dirty="0" err="1">
                <a:latin typeface="Arial" pitchFamily="34" charset="0"/>
                <a:cs typeface="Arial" pitchFamily="34" charset="0"/>
              </a:rPr>
              <a:t>bị</a:t>
            </a:r>
            <a:r>
              <a:rPr lang="en-US" sz="2000" dirty="0">
                <a:latin typeface="Arial" pitchFamily="34" charset="0"/>
                <a:cs typeface="Arial" pitchFamily="34" charset="0"/>
              </a:rPr>
              <a:t> </a:t>
            </a:r>
            <a:r>
              <a:rPr lang="en-US" sz="2000" dirty="0" err="1">
                <a:latin typeface="Arial" pitchFamily="34" charset="0"/>
                <a:cs typeface="Arial" pitchFamily="34" charset="0"/>
              </a:rPr>
              <a:t>hóa</a:t>
            </a:r>
            <a:r>
              <a:rPr lang="en-US" sz="2000" dirty="0">
                <a:latin typeface="Arial" pitchFamily="34" charset="0"/>
                <a:cs typeface="Arial" pitchFamily="34" charset="0"/>
              </a:rPr>
              <a:t> </a:t>
            </a:r>
            <a:r>
              <a:rPr lang="en-US" sz="2000" dirty="0" err="1">
                <a:latin typeface="Arial" pitchFamily="34" charset="0"/>
                <a:cs typeface="Arial" pitchFamily="34" charset="0"/>
              </a:rPr>
              <a:t>vàng</a:t>
            </a:r>
            <a:r>
              <a:rPr lang="en-US" sz="2000" dirty="0">
                <a:latin typeface="Arial" pitchFamily="34" charset="0"/>
                <a:cs typeface="Arial" pitchFamily="34" charset="0"/>
              </a:rPr>
              <a:t>, </a:t>
            </a:r>
            <a:r>
              <a:rPr lang="en-US" sz="2000" dirty="0" err="1">
                <a:latin typeface="Arial" pitchFamily="34" charset="0"/>
                <a:cs typeface="Arial" pitchFamily="34" charset="0"/>
              </a:rPr>
              <a:t>cuối</a:t>
            </a:r>
            <a:r>
              <a:rPr lang="en-US" sz="2000" dirty="0">
                <a:latin typeface="Arial" pitchFamily="34" charset="0"/>
                <a:cs typeface="Arial" pitchFamily="34" charset="0"/>
              </a:rPr>
              <a:t> </a:t>
            </a:r>
            <a:r>
              <a:rPr lang="en-US" sz="2000" dirty="0" err="1">
                <a:latin typeface="Arial" pitchFamily="34" charset="0"/>
                <a:cs typeface="Arial" pitchFamily="34" charset="0"/>
              </a:rPr>
              <a:t>cùng</a:t>
            </a:r>
            <a:r>
              <a:rPr lang="en-US" sz="2000" dirty="0">
                <a:latin typeface="Arial" pitchFamily="34" charset="0"/>
                <a:cs typeface="Arial" pitchFamily="34" charset="0"/>
              </a:rPr>
              <a:t> </a:t>
            </a:r>
            <a:r>
              <a:rPr lang="en-US" sz="2000" dirty="0" err="1">
                <a:latin typeface="Arial" pitchFamily="34" charset="0"/>
                <a:cs typeface="Arial" pitchFamily="34" charset="0"/>
              </a:rPr>
              <a:t>dẫn</a:t>
            </a:r>
            <a:r>
              <a:rPr lang="en-US" sz="2000" dirty="0">
                <a:latin typeface="Arial" pitchFamily="34" charset="0"/>
                <a:cs typeface="Arial" pitchFamily="34" charset="0"/>
              </a:rPr>
              <a:t> </a:t>
            </a:r>
            <a:r>
              <a:rPr lang="en-US" sz="2000" dirty="0" err="1">
                <a:latin typeface="Arial" pitchFamily="34" charset="0"/>
                <a:cs typeface="Arial" pitchFamily="34" charset="0"/>
              </a:rPr>
              <a:t>đến</a:t>
            </a:r>
            <a:r>
              <a:rPr lang="en-US" sz="2000" dirty="0">
                <a:latin typeface="Arial" pitchFamily="34" charset="0"/>
                <a:cs typeface="Arial" pitchFamily="34" charset="0"/>
              </a:rPr>
              <a:t> </a:t>
            </a:r>
            <a:r>
              <a:rPr lang="en-US" sz="2000" dirty="0" err="1">
                <a:latin typeface="Arial" pitchFamily="34" charset="0"/>
                <a:cs typeface="Arial" pitchFamily="34" charset="0"/>
              </a:rPr>
              <a:t>toàn</a:t>
            </a:r>
            <a:r>
              <a:rPr lang="en-US" sz="2000" dirty="0">
                <a:latin typeface="Arial" pitchFamily="34" charset="0"/>
                <a:cs typeface="Arial" pitchFamily="34" charset="0"/>
              </a:rPr>
              <a:t> </a:t>
            </a:r>
            <a:r>
              <a:rPr lang="en-US" sz="2000" dirty="0" err="1">
                <a:latin typeface="Arial" pitchFamily="34" charset="0"/>
                <a:cs typeface="Arial" pitchFamily="34" charset="0"/>
              </a:rPr>
              <a:t>bộ</a:t>
            </a:r>
            <a:r>
              <a:rPr lang="en-US" sz="2000" dirty="0">
                <a:latin typeface="Arial" pitchFamily="34" charset="0"/>
                <a:cs typeface="Arial" pitchFamily="34" charset="0"/>
              </a:rPr>
              <a:t> </a:t>
            </a:r>
            <a:r>
              <a:rPr lang="en-US" sz="2000" dirty="0" err="1">
                <a:latin typeface="Arial" pitchFamily="34" charset="0"/>
                <a:cs typeface="Arial" pitchFamily="34" charset="0"/>
              </a:rPr>
              <a:t>cây</a:t>
            </a:r>
            <a:r>
              <a:rPr lang="en-US" sz="2000" dirty="0">
                <a:latin typeface="Arial" pitchFamily="34" charset="0"/>
                <a:cs typeface="Arial" pitchFamily="34" charset="0"/>
              </a:rPr>
              <a:t> </a:t>
            </a:r>
            <a:r>
              <a:rPr lang="en-US" sz="2000" dirty="0" err="1">
                <a:latin typeface="Arial" pitchFamily="34" charset="0"/>
                <a:cs typeface="Arial" pitchFamily="34" charset="0"/>
              </a:rPr>
              <a:t>héo</a:t>
            </a:r>
            <a:r>
              <a:rPr lang="en-US" sz="2000" dirty="0">
                <a:latin typeface="Arial" pitchFamily="34" charset="0"/>
                <a:cs typeface="Arial" pitchFamily="34" charset="0"/>
              </a:rPr>
              <a:t> </a:t>
            </a:r>
            <a:r>
              <a:rPr lang="en-US" sz="2000" dirty="0" err="1">
                <a:latin typeface="Arial" pitchFamily="34" charset="0"/>
                <a:cs typeface="Arial" pitchFamily="34" charset="0"/>
              </a:rPr>
              <a:t>rủ</a:t>
            </a:r>
            <a:r>
              <a:rPr lang="en-US" sz="2000" dirty="0">
                <a:latin typeface="Arial" pitchFamily="34" charset="0"/>
                <a:cs typeface="Arial" pitchFamily="34" charset="0"/>
              </a:rPr>
              <a:t> </a:t>
            </a:r>
            <a:r>
              <a:rPr lang="en-US" sz="2000" dirty="0" err="1">
                <a:latin typeface="Arial" pitchFamily="34" charset="0"/>
                <a:cs typeface="Arial" pitchFamily="34" charset="0"/>
              </a:rPr>
              <a:t>tái</a:t>
            </a:r>
            <a:r>
              <a:rPr lang="en-US" sz="2000" dirty="0">
                <a:latin typeface="Arial" pitchFamily="34" charset="0"/>
                <a:cs typeface="Arial" pitchFamily="34" charset="0"/>
              </a:rPr>
              <a:t> </a:t>
            </a:r>
            <a:r>
              <a:rPr lang="en-US" sz="2000" dirty="0" err="1">
                <a:latin typeface="Arial" pitchFamily="34" charset="0"/>
                <a:cs typeface="Arial" pitchFamily="34" charset="0"/>
              </a:rPr>
              <a:t>xanh</a:t>
            </a:r>
            <a:r>
              <a:rPr lang="en-US" sz="2000" dirty="0">
                <a:latin typeface="Arial" pitchFamily="34" charset="0"/>
                <a:cs typeface="Arial" pitchFamily="34" charset="0"/>
              </a:rPr>
              <a:t>, </a:t>
            </a:r>
            <a:r>
              <a:rPr lang="en-US" sz="2000" dirty="0" err="1">
                <a:latin typeface="Arial" pitchFamily="34" charset="0"/>
                <a:cs typeface="Arial" pitchFamily="34" charset="0"/>
              </a:rPr>
              <a:t>gãy</a:t>
            </a:r>
            <a:r>
              <a:rPr lang="en-US" sz="2000" dirty="0">
                <a:latin typeface="Arial" pitchFamily="34" charset="0"/>
                <a:cs typeface="Arial" pitchFamily="34" charset="0"/>
              </a:rPr>
              <a:t> </a:t>
            </a:r>
            <a:r>
              <a:rPr lang="en-US" sz="2000" dirty="0" err="1">
                <a:latin typeface="Arial" pitchFamily="34" charset="0"/>
                <a:cs typeface="Arial" pitchFamily="34" charset="0"/>
              </a:rPr>
              <a:t>gục</a:t>
            </a:r>
            <a:r>
              <a:rPr lang="en-US" sz="2000" dirty="0">
                <a:latin typeface="Arial" pitchFamily="34" charset="0"/>
                <a:cs typeface="Arial" pitchFamily="34" charset="0"/>
              </a:rPr>
              <a:t> </a:t>
            </a:r>
            <a:r>
              <a:rPr lang="en-US" sz="2000" dirty="0" err="1">
                <a:latin typeface="Arial" pitchFamily="34" charset="0"/>
                <a:cs typeface="Arial" pitchFamily="34" charset="0"/>
              </a:rPr>
              <a:t>xuống</a:t>
            </a:r>
            <a:r>
              <a:rPr lang="en-US" sz="2000" dirty="0">
                <a:latin typeface="Arial" pitchFamily="34" charset="0"/>
                <a:cs typeface="Arial" pitchFamily="34" charset="0"/>
              </a:rPr>
              <a:t> </a:t>
            </a:r>
            <a:r>
              <a:rPr lang="en-US" sz="2000" dirty="0" err="1">
                <a:latin typeface="Arial" pitchFamily="34" charset="0"/>
                <a:cs typeface="Arial" pitchFamily="34" charset="0"/>
              </a:rPr>
              <a:t>và</a:t>
            </a:r>
            <a:r>
              <a:rPr lang="en-US" sz="2000" dirty="0">
                <a:latin typeface="Arial" pitchFamily="34" charset="0"/>
                <a:cs typeface="Arial" pitchFamily="34" charset="0"/>
              </a:rPr>
              <a:t> </a:t>
            </a:r>
            <a:r>
              <a:rPr lang="en-US" sz="2000" dirty="0" err="1">
                <a:latin typeface="Arial" pitchFamily="34" charset="0"/>
                <a:cs typeface="Arial" pitchFamily="34" charset="0"/>
              </a:rPr>
              <a:t>chết</a:t>
            </a:r>
            <a:endParaRPr lang="en-US" sz="2000" dirty="0">
              <a:latin typeface="Arial" panose="020B0604020202020204" pitchFamily="34" charset="0"/>
              <a:cs typeface="Arial" panose="020B0604020202020204" pitchFamily="34" charset="0"/>
            </a:endParaRPr>
          </a:p>
        </p:txBody>
      </p:sp>
      <p:pic>
        <p:nvPicPr>
          <p:cNvPr id="1026" name="Picture 2" descr="Kết quả hình ảnh cho Ralstonia solanacearum Smith">
            <a:extLst>
              <a:ext uri="{FF2B5EF4-FFF2-40B4-BE49-F238E27FC236}">
                <a16:creationId xmlns:a16="http://schemas.microsoft.com/office/drawing/2014/main" id="{2F382D7D-E9C6-4592-B81F-5B71C4E2682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77226" y="2692225"/>
            <a:ext cx="3874609" cy="2719271"/>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0DF58ABA-D799-4858-B13E-68E63EBE5F3B}"/>
              </a:ext>
            </a:extLst>
          </p:cNvPr>
          <p:cNvSpPr txBox="1"/>
          <p:nvPr/>
        </p:nvSpPr>
        <p:spPr>
          <a:xfrm>
            <a:off x="5912069" y="5411496"/>
            <a:ext cx="5139559" cy="1323439"/>
          </a:xfrm>
          <a:prstGeom prst="rect">
            <a:avLst/>
          </a:prstGeom>
          <a:noFill/>
        </p:spPr>
        <p:txBody>
          <a:bodyPr wrap="square" rtlCol="0">
            <a:spAutoFit/>
          </a:bodyPr>
          <a:lstStyle/>
          <a:p>
            <a:pPr algn="ctr"/>
            <a:r>
              <a:rPr lang="en-US" sz="2000" dirty="0" err="1">
                <a:latin typeface="Arial" pitchFamily="34" charset="0"/>
                <a:cs typeface="Arial" panose="020B0604020202020204" pitchFamily="34" charset="0"/>
              </a:rPr>
              <a:t>Khuẩn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lạc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của</a:t>
            </a:r>
            <a:r>
              <a:rPr lang="en-US" sz="2000" dirty="0">
                <a:latin typeface="Arial" panose="020B0604020202020204" pitchFamily="34" charset="0"/>
                <a:cs typeface="Arial" panose="020B0604020202020204" pitchFamily="34" charset="0"/>
              </a:rPr>
              <a:t> vi </a:t>
            </a:r>
            <a:r>
              <a:rPr lang="en-US" sz="2000" dirty="0" err="1">
                <a:latin typeface="Arial" panose="020B0604020202020204" pitchFamily="34" charset="0"/>
                <a:cs typeface="Arial" panose="020B0604020202020204" pitchFamily="34" charset="0"/>
              </a:rPr>
              <a:t>khuẩn</a:t>
            </a:r>
            <a:endParaRPr lang="en-US" sz="2000" dirty="0">
              <a:latin typeface="Arial" panose="020B0604020202020204" pitchFamily="34" charset="0"/>
              <a:cs typeface="Arial" panose="020B0604020202020204" pitchFamily="34" charset="0"/>
            </a:endParaRPr>
          </a:p>
          <a:p>
            <a:pPr algn="ct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Nguồn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Chế</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phẩm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sinh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Exin</a:t>
            </a:r>
            <a:r>
              <a:rPr lang="en-US" sz="2000" dirty="0">
                <a:latin typeface="Arial" panose="020B0604020202020204" pitchFamily="34" charset="0"/>
                <a:cs typeface="Arial" panose="020B0604020202020204"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ty TNHH </a:t>
            </a:r>
            <a:r>
              <a:rPr lang="en-US" sz="2000" dirty="0" err="1">
                <a:latin typeface="Arial" pitchFamily="34" charset="0"/>
                <a:cs typeface="Arial" pitchFamily="34" charset="0"/>
              </a:rPr>
              <a:t>Ứng</a:t>
            </a:r>
            <a:r>
              <a:rPr lang="en-US" sz="2000" dirty="0">
                <a:latin typeface="Arial" pitchFamily="34" charset="0"/>
                <a:cs typeface="Arial" pitchFamily="34" charset="0"/>
              </a:rPr>
              <a:t> </a:t>
            </a:r>
            <a:r>
              <a:rPr lang="en-US" sz="2000" dirty="0" err="1">
                <a:latin typeface="Arial" pitchFamily="34" charset="0"/>
                <a:cs typeface="Arial" pitchFamily="34" charset="0"/>
              </a:rPr>
              <a:t>dụng</a:t>
            </a:r>
            <a:r>
              <a:rPr lang="en-US" sz="2000" dirty="0">
                <a:latin typeface="Arial" pitchFamily="34" charset="0"/>
                <a:cs typeface="Arial" pitchFamily="34" charset="0"/>
              </a:rPr>
              <a:t> </a:t>
            </a:r>
            <a:r>
              <a:rPr lang="en-US" sz="2000" dirty="0" err="1">
                <a:latin typeface="Arial" pitchFamily="34" charset="0"/>
                <a:cs typeface="Arial" pitchFamily="34" charset="0"/>
              </a:rPr>
              <a:t>Công</a:t>
            </a:r>
            <a:r>
              <a:rPr lang="en-US" sz="2000" dirty="0">
                <a:latin typeface="Arial" pitchFamily="34" charset="0"/>
                <a:cs typeface="Arial" pitchFamily="34" charset="0"/>
              </a:rPr>
              <a:t> </a:t>
            </a:r>
            <a:r>
              <a:rPr lang="en-US" sz="2000" dirty="0" err="1">
                <a:latin typeface="Arial" pitchFamily="34" charset="0"/>
                <a:cs typeface="Arial" pitchFamily="34" charset="0"/>
              </a:rPr>
              <a:t>nghệ</a:t>
            </a:r>
            <a:r>
              <a:rPr lang="en-US" sz="2000" dirty="0">
                <a:latin typeface="Arial" pitchFamily="34" charset="0"/>
                <a:cs typeface="Arial" pitchFamily="34" charset="0"/>
              </a:rPr>
              <a:t> </a:t>
            </a:r>
            <a:r>
              <a:rPr lang="en-US" sz="2000" dirty="0" err="1">
                <a:latin typeface="Arial" pitchFamily="34" charset="0"/>
                <a:cs typeface="Arial" pitchFamily="34" charset="0"/>
              </a:rPr>
              <a:t>sinh</a:t>
            </a:r>
            <a:r>
              <a:rPr lang="en-US" sz="2000" dirty="0">
                <a:latin typeface="Arial" pitchFamily="34" charset="0"/>
                <a:cs typeface="Arial" pitchFamily="34" charset="0"/>
              </a:rPr>
              <a:t> </a:t>
            </a:r>
            <a:r>
              <a:rPr lang="en-US" sz="2000" dirty="0" err="1">
                <a:latin typeface="Arial" pitchFamily="34" charset="0"/>
                <a:cs typeface="Arial" pitchFamily="34" charset="0"/>
              </a:rPr>
              <a:t>học</a:t>
            </a:r>
            <a:r>
              <a:rPr lang="en-US" sz="2000" dirty="0">
                <a:latin typeface="Arial" pitchFamily="34" charset="0"/>
                <a:cs typeface="Arial" pitchFamily="34" charset="0"/>
              </a:rPr>
              <a:t>)</a:t>
            </a:r>
            <a:br>
              <a:rPr lang="en-US" sz="2000" dirty="0"/>
            </a:b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912648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CD1344-BC5C-4CD7-9237-310A28E86C78}"/>
              </a:ext>
            </a:extLst>
          </p:cNvPr>
          <p:cNvSpPr txBox="1"/>
          <p:nvPr/>
        </p:nvSpPr>
        <p:spPr>
          <a:xfrm>
            <a:off x="622300" y="1205767"/>
            <a:ext cx="9982200" cy="830997"/>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Bacillus subtilis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Ralstonia</a:t>
            </a:r>
            <a:r>
              <a:rPr lang="en-US" sz="2400" i="1" dirty="0">
                <a:latin typeface="Arial" panose="020B0604020202020204" pitchFamily="34" charset="0"/>
                <a:cs typeface="Arial" panose="020B0604020202020204" pitchFamily="34" charset="0"/>
              </a:rPr>
              <a:t> solanacearum</a:t>
            </a:r>
            <a:r>
              <a:rPr lang="en-US" sz="2400" dirty="0">
                <a:latin typeface="Arial" panose="020B0604020202020204" pitchFamily="34" charset="0"/>
                <a:cs typeface="Arial" panose="020B0604020202020204" pitchFamily="34" charset="0"/>
              </a:rPr>
              <a:t> Smith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héo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xanh</a:t>
            </a:r>
            <a:r>
              <a:rPr lang="en-US" sz="2400" dirty="0">
                <a:latin typeface="Arial" panose="020B0604020202020204" pitchFamily="34" charset="0"/>
                <a:cs typeface="Arial" panose="020B0604020202020204" pitchFamily="34" charset="0"/>
              </a:rPr>
              <a:t> </a:t>
            </a:r>
          </a:p>
        </p:txBody>
      </p:sp>
      <p:pic>
        <p:nvPicPr>
          <p:cNvPr id="2054" name="Picture 6" descr="Kết quả hình ảnh cho Bacillus subtilis">
            <a:extLst>
              <a:ext uri="{FF2B5EF4-FFF2-40B4-BE49-F238E27FC236}">
                <a16:creationId xmlns:a16="http://schemas.microsoft.com/office/drawing/2014/main" id="{1FCAC8A7-0F3C-4AE2-A1A4-5E18ECE9D1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21057" y="2171297"/>
            <a:ext cx="4142043" cy="3488036"/>
          </a:xfrm>
          <a:prstGeom prst="rect">
            <a:avLst/>
          </a:prstGeom>
          <a:noFill/>
          <a:extLst>
            <a:ext uri="{909E8E84-426E-40DD-AFC4-6F175D3DCCD1}">
              <a14:hiddenFill xmlns:a14="http://schemas.microsoft.com/office/drawing/2010/main">
                <a:solidFill>
                  <a:srgbClr val="FFFFFF"/>
                </a:solidFill>
              </a14:hiddenFill>
            </a:ext>
          </a:extLst>
        </p:spPr>
      </p:pic>
      <p:cxnSp>
        <p:nvCxnSpPr>
          <p:cNvPr id="6" name="Straight Connector 5">
            <a:extLst>
              <a:ext uri="{FF2B5EF4-FFF2-40B4-BE49-F238E27FC236}">
                <a16:creationId xmlns:a16="http://schemas.microsoft.com/office/drawing/2014/main" id="{B1141C5F-7919-43AF-A13E-0F0D8CD48EC6}"/>
              </a:ext>
            </a:extLst>
          </p:cNvPr>
          <p:cNvCxnSpPr>
            <a:cxnSpLocks/>
          </p:cNvCxnSpPr>
          <p:nvPr/>
        </p:nvCxnSpPr>
        <p:spPr>
          <a:xfrm>
            <a:off x="7799989" y="3058604"/>
            <a:ext cx="1905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BFB4A59-E35C-41DB-BBAA-93FF0F3B72D5}"/>
              </a:ext>
            </a:extLst>
          </p:cNvPr>
          <p:cNvSpPr txBox="1"/>
          <p:nvPr/>
        </p:nvSpPr>
        <p:spPr>
          <a:xfrm>
            <a:off x="9704989" y="2873938"/>
            <a:ext cx="2082800" cy="369332"/>
          </a:xfrm>
          <a:prstGeom prst="rect">
            <a:avLst/>
          </a:prstGeom>
          <a:noFill/>
        </p:spPr>
        <p:txBody>
          <a:bodyPr wrap="square" rtlCol="0">
            <a:spAutoFit/>
          </a:bodyPr>
          <a:lstStyle/>
          <a:p>
            <a:r>
              <a:rPr lang="en-US" i="1" dirty="0">
                <a:latin typeface="Arial" panose="020B0604020202020204" pitchFamily="34" charset="0"/>
                <a:cs typeface="Arial" panose="020B0604020202020204" pitchFamily="34" charset="0"/>
              </a:rPr>
              <a:t>Bacillus subtilis</a:t>
            </a:r>
          </a:p>
        </p:txBody>
      </p:sp>
      <p:sp>
        <p:nvSpPr>
          <p:cNvPr id="13" name="TextBox 12">
            <a:extLst>
              <a:ext uri="{FF2B5EF4-FFF2-40B4-BE49-F238E27FC236}">
                <a16:creationId xmlns:a16="http://schemas.microsoft.com/office/drawing/2014/main" id="{C32EF57B-9B26-4CAB-BF4E-EF3BC2E9E624}"/>
              </a:ext>
            </a:extLst>
          </p:cNvPr>
          <p:cNvSpPr txBox="1"/>
          <p:nvPr/>
        </p:nvSpPr>
        <p:spPr>
          <a:xfrm>
            <a:off x="589355" y="2916084"/>
            <a:ext cx="4970118" cy="1938992"/>
          </a:xfrm>
          <a:prstGeom prst="rect">
            <a:avLst/>
          </a:prstGeom>
          <a:noFill/>
        </p:spPr>
        <p:txBody>
          <a:bodyPr wrap="square" rtlCol="0">
            <a:spAutoFit/>
          </a:bodyPr>
          <a:lstStyle/>
          <a:p>
            <a:pPr algn="just"/>
            <a:r>
              <a:rPr lang="en-US" sz="2400" dirty="0">
                <a:latin typeface="Arial" panose="020B0604020202020204" pitchFamily="34" charset="0"/>
                <a:cs typeface="Arial" panose="020B0604020202020204" pitchFamily="34" charset="0"/>
              </a:rPr>
              <a:t>Bacillus subtilis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bào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tử</a:t>
            </a:r>
            <a:r>
              <a:rPr lang="en-US" sz="2400" dirty="0">
                <a:latin typeface="Arial" panose="020B0604020202020204" pitchFamily="34" charset="0"/>
                <a:cs typeface="Arial" panose="020B0604020202020204" pitchFamily="34" charset="0"/>
              </a:rPr>
              <a:t> </a:t>
            </a:r>
          </a:p>
          <a:p>
            <a:pPr algn="just"/>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thuận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trình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xuất</a:t>
            </a:r>
            <a:r>
              <a:rPr lang="en-US" sz="2400" dirty="0">
                <a:latin typeface="Arial" panose="020B0604020202020204" pitchFamily="34" charset="0"/>
                <a:cs typeface="Arial" panose="020B0604020202020204" pitchFamily="34" charset="0"/>
              </a:rPr>
              <a:t>)</a:t>
            </a:r>
          </a:p>
          <a:p>
            <a:pPr algn="just"/>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khó</a:t>
            </a:r>
            <a:r>
              <a:rPr lang="en-US" sz="2400" dirty="0">
                <a:latin typeface="Arial" panose="020B0604020202020204" pitchFamily="34" charset="0"/>
                <a:cs typeface="Arial" panose="020B0604020202020204" pitchFamily="34" charset="0"/>
              </a:rPr>
              <a:t> tan</a:t>
            </a:r>
          </a:p>
          <a:p>
            <a:pPr algn="just"/>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 ra </a:t>
            </a:r>
            <a:r>
              <a:rPr lang="en-US" sz="2400" dirty="0" err="1">
                <a:latin typeface="Arial" panose="020B0604020202020204" pitchFamily="34" charset="0"/>
                <a:cs typeface="Arial" panose="020B0604020202020204" pitchFamily="34" charset="0"/>
              </a:rPr>
              <a:t>chất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sinh</a:t>
            </a:r>
            <a:r>
              <a:rPr lang="en-US" sz="2400" dirty="0">
                <a:latin typeface="Arial" panose="020B0604020202020204" pitchFamily="34" charset="0"/>
                <a:cs typeface="Arial" panose="020B0604020202020204" pitchFamily="34" charset="0"/>
              </a:rPr>
              <a:t>.</a:t>
            </a:r>
          </a:p>
        </p:txBody>
      </p:sp>
      <p:sp>
        <p:nvSpPr>
          <p:cNvPr id="17" name="TextBox 16">
            <a:extLst>
              <a:ext uri="{FF2B5EF4-FFF2-40B4-BE49-F238E27FC236}">
                <a16:creationId xmlns:a16="http://schemas.microsoft.com/office/drawing/2014/main" id="{20132BC6-B225-4942-85AD-64205D3D3C41}"/>
              </a:ext>
            </a:extLst>
          </p:cNvPr>
          <p:cNvSpPr txBox="1"/>
          <p:nvPr/>
        </p:nvSpPr>
        <p:spPr>
          <a:xfrm>
            <a:off x="410223" y="344561"/>
            <a:ext cx="11026039" cy="584775"/>
          </a:xfrm>
          <a:prstGeom prst="rect">
            <a:avLst/>
          </a:prstGeom>
          <a:noFill/>
        </p:spPr>
        <p:txBody>
          <a:bodyPr wrap="square" rtlCol="0">
            <a:spAutoFit/>
          </a:bodyPr>
          <a:lstStyle/>
          <a:p>
            <a:r>
              <a:rPr lang="en-US" sz="3200" b="1" dirty="0" err="1">
                <a:solidFill>
                  <a:schemeClr val="accent4">
                    <a:lumMod val="75000"/>
                  </a:schemeClr>
                </a:solidFill>
                <a:latin typeface="Arial" panose="020B0604020202020204" pitchFamily="34" charset="0"/>
                <a:cs typeface="Arial" panose="020B0604020202020204" pitchFamily="34" charset="0"/>
              </a:rPr>
              <a:t>Phòng</a:t>
            </a:r>
            <a:r>
              <a:rPr lang="en-US" sz="3200" b="1" dirty="0">
                <a:solidFill>
                  <a:schemeClr val="accent4">
                    <a:lumMod val="75000"/>
                  </a:schemeClr>
                </a:solidFill>
                <a:latin typeface="Arial" panose="020B0604020202020204" pitchFamily="34" charset="0"/>
                <a:cs typeface="Arial" panose="020B0604020202020204" pitchFamily="34" charset="0"/>
              </a:rPr>
              <a:t> </a:t>
            </a:r>
            <a:r>
              <a:rPr lang="en-US" sz="3200" b="1" dirty="0" err="1">
                <a:solidFill>
                  <a:schemeClr val="accent4">
                    <a:lumMod val="75000"/>
                  </a:schemeClr>
                </a:solidFill>
                <a:latin typeface="Arial" panose="020B0604020202020204" pitchFamily="34" charset="0"/>
                <a:cs typeface="Arial" panose="020B0604020202020204" pitchFamily="34" charset="0"/>
              </a:rPr>
              <a:t>trừ</a:t>
            </a:r>
            <a:r>
              <a:rPr lang="en-US" sz="3200" b="1" dirty="0">
                <a:solidFill>
                  <a:schemeClr val="accent4">
                    <a:lumMod val="75000"/>
                  </a:schemeClr>
                </a:solidFill>
                <a:latin typeface="Arial" panose="020B0604020202020204" pitchFamily="34" charset="0"/>
                <a:cs typeface="Arial" panose="020B0604020202020204" pitchFamily="34" charset="0"/>
              </a:rPr>
              <a:t> vi </a:t>
            </a:r>
            <a:r>
              <a:rPr lang="en-US" sz="3200" b="1" dirty="0" err="1">
                <a:solidFill>
                  <a:schemeClr val="accent4">
                    <a:lumMod val="75000"/>
                  </a:schemeClr>
                </a:solidFill>
                <a:latin typeface="Arial" panose="020B0604020202020204" pitchFamily="34" charset="0"/>
                <a:cs typeface="Arial" panose="020B0604020202020204" pitchFamily="34" charset="0"/>
              </a:rPr>
              <a:t>khuẩn</a:t>
            </a:r>
            <a:r>
              <a:rPr lang="en-US" sz="3200" b="1" dirty="0">
                <a:solidFill>
                  <a:schemeClr val="accent4">
                    <a:lumMod val="75000"/>
                  </a:schemeClr>
                </a:solidFill>
                <a:latin typeface="Arial" panose="020B0604020202020204" pitchFamily="34" charset="0"/>
                <a:cs typeface="Arial" panose="020B0604020202020204" pitchFamily="34" charset="0"/>
              </a:rPr>
              <a:t> </a:t>
            </a:r>
            <a:r>
              <a:rPr lang="en-US" sz="3200" b="1" i="1" dirty="0" err="1">
                <a:solidFill>
                  <a:schemeClr val="accent4">
                    <a:lumMod val="75000"/>
                  </a:schemeClr>
                </a:solidFill>
                <a:latin typeface="Arial" panose="020B0604020202020204" pitchFamily="34" charset="0"/>
                <a:cs typeface="Arial" panose="020B0604020202020204" pitchFamily="34" charset="0"/>
              </a:rPr>
              <a:t>Ralstonia</a:t>
            </a:r>
            <a:r>
              <a:rPr lang="en-US" sz="3200" b="1" i="1" dirty="0">
                <a:solidFill>
                  <a:schemeClr val="accent4">
                    <a:lumMod val="75000"/>
                  </a:schemeClr>
                </a:solidFill>
                <a:latin typeface="Arial" panose="020B0604020202020204" pitchFamily="34" charset="0"/>
                <a:cs typeface="Arial" panose="020B0604020202020204" pitchFamily="34" charset="0"/>
              </a:rPr>
              <a:t> solanacearum</a:t>
            </a:r>
            <a:r>
              <a:rPr lang="en-US" sz="3200" b="1" dirty="0">
                <a:solidFill>
                  <a:schemeClr val="accent4">
                    <a:lumMod val="75000"/>
                  </a:schemeClr>
                </a:solidFill>
                <a:latin typeface="Arial" panose="020B0604020202020204" pitchFamily="34" charset="0"/>
                <a:cs typeface="Arial" panose="020B0604020202020204" pitchFamily="34" charset="0"/>
              </a:rPr>
              <a:t> Smith </a:t>
            </a:r>
          </a:p>
        </p:txBody>
      </p:sp>
      <p:sp>
        <p:nvSpPr>
          <p:cNvPr id="3" name="TextBox 2"/>
          <p:cNvSpPr txBox="1"/>
          <p:nvPr/>
        </p:nvSpPr>
        <p:spPr>
          <a:xfrm>
            <a:off x="5131203" y="5793866"/>
            <a:ext cx="4721749" cy="369332"/>
          </a:xfrm>
          <a:prstGeom prst="rect">
            <a:avLst/>
          </a:prstGeom>
          <a:noFill/>
        </p:spPr>
        <p:txBody>
          <a:bodyPr wrap="square" rtlCol="0">
            <a:spAutoFit/>
          </a:bodyPr>
          <a:lstStyle/>
          <a:p>
            <a:pPr algn="ctr"/>
            <a:r>
              <a:rPr lang="en-US" dirty="0" err="1">
                <a:latin typeface="Arial" pitchFamily="34" charset="0"/>
                <a:cs typeface="Arial" pitchFamily="34" charset="0"/>
              </a:rPr>
              <a:t>Nguồn</a:t>
            </a:r>
            <a:r>
              <a:rPr lang="en-US" dirty="0">
                <a:latin typeface="Arial" pitchFamily="34" charset="0"/>
                <a:cs typeface="Arial" pitchFamily="34" charset="0"/>
              </a:rPr>
              <a:t>: American society for microbiology</a:t>
            </a:r>
          </a:p>
        </p:txBody>
      </p:sp>
    </p:spTree>
    <p:extLst>
      <p:ext uri="{BB962C8B-B14F-4D97-AF65-F5344CB8AC3E}">
        <p14:creationId xmlns:p14="http://schemas.microsoft.com/office/powerpoint/2010/main" val="315824417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1229" y="2238936"/>
            <a:ext cx="3607424" cy="272342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219497" y="2238936"/>
            <a:ext cx="3363291" cy="2723426"/>
          </a:xfrm>
          <a:prstGeom prst="rect">
            <a:avLst/>
          </a:prstGeom>
        </p:spPr>
      </p:pic>
      <p:sp>
        <p:nvSpPr>
          <p:cNvPr id="9" name="TextBox 9">
            <a:extLst>
              <a:ext uri="{FF2B5EF4-FFF2-40B4-BE49-F238E27FC236}">
                <a16:creationId xmlns:a16="http://schemas.microsoft.com/office/drawing/2014/main" id="{234DCB42-DBE2-4775-BEE3-E788597D5C43}"/>
              </a:ext>
            </a:extLst>
          </p:cNvPr>
          <p:cNvSpPr txBox="1"/>
          <p:nvPr/>
        </p:nvSpPr>
        <p:spPr>
          <a:xfrm>
            <a:off x="612073" y="448434"/>
            <a:ext cx="5309831" cy="60593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ln w="1905"/>
                <a:solidFill>
                  <a:srgbClr val="7030A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VI KHUẨN GÂY BỆNH</a:t>
            </a:r>
          </a:p>
        </p:txBody>
      </p:sp>
      <p:sp>
        <p:nvSpPr>
          <p:cNvPr id="10" name="TextBox 9">
            <a:extLst>
              <a:ext uri="{FF2B5EF4-FFF2-40B4-BE49-F238E27FC236}">
                <a16:creationId xmlns:a16="http://schemas.microsoft.com/office/drawing/2014/main" id="{256243BF-6603-465B-AF0C-6368AF3DC846}"/>
              </a:ext>
            </a:extLst>
          </p:cNvPr>
          <p:cNvSpPr txBox="1"/>
          <p:nvPr/>
        </p:nvSpPr>
        <p:spPr>
          <a:xfrm>
            <a:off x="188871" y="4972100"/>
            <a:ext cx="4000397"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thân</a:t>
            </a:r>
            <a:r>
              <a:rPr lang="en-US" dirty="0">
                <a:latin typeface="Arial" panose="020B0604020202020204" pitchFamily="34" charset="0"/>
                <a:cs typeface="Arial" panose="020B0604020202020204" pitchFamily="34" charset="0"/>
              </a:rPr>
              <a:t> vi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ngô</a:t>
            </a:r>
            <a:endParaRPr lang="en-US" dirty="0">
              <a:latin typeface="Arial" panose="020B0604020202020204" pitchFamily="34" charset="0"/>
              <a:cs typeface="Arial" panose="020B0604020202020204" pitchFamily="34" charset="0"/>
            </a:endParaRPr>
          </a:p>
        </p:txBody>
      </p:sp>
      <p:pic>
        <p:nvPicPr>
          <p:cNvPr id="12" name="Picture 11">
            <a:extLst>
              <a:ext uri="{FF2B5EF4-FFF2-40B4-BE49-F238E27FC236}">
                <a16:creationId xmlns:a16="http://schemas.microsoft.com/office/drawing/2014/main" id="{9ADE97E8-9347-4B0D-BF39-E6510CAB6FAD}"/>
              </a:ext>
            </a:extLst>
          </p:cNvPr>
          <p:cNvPicPr>
            <a:picLocks noChangeAspect="1"/>
          </p:cNvPicPr>
          <p:nvPr/>
        </p:nvPicPr>
        <p:blipFill>
          <a:blip r:embed="rId5"/>
          <a:stretch>
            <a:fillRect/>
          </a:stretch>
        </p:blipFill>
        <p:spPr>
          <a:xfrm>
            <a:off x="7688951" y="2189737"/>
            <a:ext cx="3750272" cy="2821823"/>
          </a:xfrm>
          <a:prstGeom prst="rect">
            <a:avLst/>
          </a:prstGeom>
        </p:spPr>
      </p:pic>
      <p:sp>
        <p:nvSpPr>
          <p:cNvPr id="13" name="TextBox 12">
            <a:extLst>
              <a:ext uri="{FF2B5EF4-FFF2-40B4-BE49-F238E27FC236}">
                <a16:creationId xmlns:a16="http://schemas.microsoft.com/office/drawing/2014/main" id="{A1BAE4F3-1B2D-4ECA-BE59-E656805D4B59}"/>
              </a:ext>
            </a:extLst>
          </p:cNvPr>
          <p:cNvSpPr txBox="1"/>
          <p:nvPr/>
        </p:nvSpPr>
        <p:spPr>
          <a:xfrm>
            <a:off x="4219496" y="4972100"/>
            <a:ext cx="3363291" cy="369332"/>
          </a:xfrm>
          <a:prstGeom prst="rect">
            <a:avLst/>
          </a:prstGeom>
          <a:noFill/>
        </p:spPr>
        <p:txBody>
          <a:bodyPr wrap="square" rtlCol="0">
            <a:spAutoFit/>
          </a:bodyPr>
          <a:lstStyle/>
          <a:p>
            <a:pPr algn="ct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nhũn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bắp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cải</a:t>
            </a:r>
            <a:endParaRPr lang="en-US" dirty="0">
              <a:latin typeface="Arial" panose="020B0604020202020204" pitchFamily="34" charset="0"/>
              <a:cs typeface="Arial" panose="020B0604020202020204" pitchFamily="34" charset="0"/>
            </a:endParaRPr>
          </a:p>
        </p:txBody>
      </p:sp>
      <p:sp>
        <p:nvSpPr>
          <p:cNvPr id="14" name="TextBox 13">
            <a:extLst>
              <a:ext uri="{FF2B5EF4-FFF2-40B4-BE49-F238E27FC236}">
                <a16:creationId xmlns:a16="http://schemas.microsoft.com/office/drawing/2014/main" id="{F677F7D9-1C6D-47E9-880A-5BDE56092B07}"/>
              </a:ext>
            </a:extLst>
          </p:cNvPr>
          <p:cNvSpPr txBox="1"/>
          <p:nvPr/>
        </p:nvSpPr>
        <p:spPr>
          <a:xfrm>
            <a:off x="7760375" y="5011560"/>
            <a:ext cx="3607424" cy="369332"/>
          </a:xfrm>
          <a:prstGeom prst="rect">
            <a:avLst/>
          </a:prstGeom>
          <a:noFill/>
        </p:spPr>
        <p:txBody>
          <a:bodyPr wrap="square" rtlCol="0">
            <a:spAutoFit/>
          </a:bodyPr>
          <a:lstStyle/>
          <a:p>
            <a:pPr algn="ct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thối</a:t>
            </a:r>
            <a:r>
              <a:rPr lang="en-US" dirty="0">
                <a:latin typeface="Arial" panose="020B0604020202020204" pitchFamily="34" charset="0"/>
                <a:cs typeface="Arial" panose="020B0604020202020204" pitchFamily="34" charset="0"/>
              </a:rPr>
              <a:t> </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ớt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khoai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tây</a:t>
            </a:r>
            <a:endParaRPr lang="en-US" dirty="0">
              <a:latin typeface="Arial" panose="020B0604020202020204" pitchFamily="34" charset="0"/>
              <a:cs typeface="Arial" panose="020B0604020202020204" pitchFamily="34" charset="0"/>
            </a:endParaRPr>
          </a:p>
        </p:txBody>
      </p:sp>
      <p:sp>
        <p:nvSpPr>
          <p:cNvPr id="17" name="TextBox 16">
            <a:extLst>
              <a:ext uri="{FF2B5EF4-FFF2-40B4-BE49-F238E27FC236}">
                <a16:creationId xmlns:a16="http://schemas.microsoft.com/office/drawing/2014/main" id="{7FB97DE8-EA66-4FFD-866B-73560544ADB8}"/>
              </a:ext>
            </a:extLst>
          </p:cNvPr>
          <p:cNvSpPr txBox="1"/>
          <p:nvPr/>
        </p:nvSpPr>
        <p:spPr>
          <a:xfrm>
            <a:off x="612073" y="1456675"/>
            <a:ext cx="5982300" cy="536685"/>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Vi </a:t>
            </a:r>
            <a:r>
              <a:rPr lang="en-US" sz="2800" dirty="0" err="1">
                <a:latin typeface="Arial" panose="020B0604020202020204" pitchFamily="34" charset="0"/>
                <a:cs typeface="Arial" panose="020B0604020202020204" pitchFamily="34" charset="0"/>
              </a:rPr>
              <a:t>khuẩn</a:t>
            </a:r>
            <a:r>
              <a:rPr lang="en-US" sz="2800" dirty="0">
                <a:latin typeface="Arial" panose="020B0604020202020204" pitchFamily="34" charset="0"/>
                <a:cs typeface="Arial" panose="020B0604020202020204" pitchFamily="34" charset="0"/>
              </a:rPr>
              <a:t> </a:t>
            </a:r>
            <a:r>
              <a:rPr lang="en-US" sz="2800" i="1" dirty="0">
                <a:latin typeface="Arial" panose="020B0604020202020204" pitchFamily="34" charset="0"/>
                <a:cs typeface="Arial" panose="020B0604020202020204" pitchFamily="34" charset="0"/>
              </a:rPr>
              <a:t>Erwinia </a:t>
            </a:r>
            <a:r>
              <a:rPr lang="en-US" sz="2800" i="1" dirty="0" err="1">
                <a:latin typeface="Arial" panose="020B0604020202020204" pitchFamily="34" charset="0"/>
                <a:cs typeface="Arial" panose="020B0604020202020204" pitchFamily="34" charset="0"/>
              </a:rPr>
              <a:t>carotovora</a:t>
            </a:r>
            <a:r>
              <a:rPr lang="en-US" sz="2800" i="1"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gây</a:t>
            </a:r>
            <a:r>
              <a:rPr lang="en-US" sz="2800" dirty="0">
                <a:latin typeface="Times New Roman" pitchFamily="18" charset="0"/>
                <a:cs typeface="Times New Roman" pitchFamily="18" charset="0"/>
              </a:rPr>
              <a:t>:</a:t>
            </a:r>
          </a:p>
        </p:txBody>
      </p:sp>
      <p:sp>
        <p:nvSpPr>
          <p:cNvPr id="3" name="TextBox 2"/>
          <p:cNvSpPr txBox="1"/>
          <p:nvPr/>
        </p:nvSpPr>
        <p:spPr>
          <a:xfrm>
            <a:off x="431229" y="5380892"/>
            <a:ext cx="10936570" cy="369332"/>
          </a:xfrm>
          <a:prstGeom prst="rect">
            <a:avLst/>
          </a:prstGeom>
          <a:noFill/>
        </p:spPr>
        <p:txBody>
          <a:bodyPr wrap="square" rtlCol="0">
            <a:spAutoFit/>
          </a:bodyPr>
          <a:lstStyle/>
          <a:p>
            <a:pPr algn="ctr"/>
            <a:r>
              <a:rPr lang="en-US" dirty="0">
                <a:latin typeface="Arial" pitchFamily="34" charset="0"/>
                <a:cs typeface="Arial" pitchFamily="34" charset="0"/>
              </a:rPr>
              <a:t>(</a:t>
            </a:r>
            <a:r>
              <a:rPr lang="en-US" dirty="0" err="1">
                <a:latin typeface="Arial" pitchFamily="34" charset="0"/>
                <a:cs typeface="Arial" pitchFamily="34" charset="0"/>
              </a:rPr>
              <a:t>Nguồn</a:t>
            </a:r>
            <a:r>
              <a:rPr lang="en-US" dirty="0">
                <a:latin typeface="Arial" pitchFamily="34" charset="0"/>
                <a:cs typeface="Arial" pitchFamily="34" charset="0"/>
              </a:rPr>
              <a:t>: </a:t>
            </a:r>
            <a:r>
              <a:rPr lang="en-US" dirty="0" err="1">
                <a:latin typeface="Arial" pitchFamily="34" charset="0"/>
                <a:cs typeface="Arial" pitchFamily="34" charset="0"/>
              </a:rPr>
              <a:t>Cẩm</a:t>
            </a:r>
            <a:r>
              <a:rPr lang="en-US" dirty="0">
                <a:latin typeface="Arial" pitchFamily="34" charset="0"/>
                <a:cs typeface="Arial" pitchFamily="34" charset="0"/>
              </a:rPr>
              <a:t> </a:t>
            </a:r>
            <a:r>
              <a:rPr lang="en-US" dirty="0" err="1">
                <a:latin typeface="Arial" pitchFamily="34" charset="0"/>
                <a:cs typeface="Arial" pitchFamily="34" charset="0"/>
              </a:rPr>
              <a:t>nang</a:t>
            </a:r>
            <a:r>
              <a:rPr lang="en-US" dirty="0">
                <a:latin typeface="Arial" pitchFamily="34" charset="0"/>
                <a:cs typeface="Arial" pitchFamily="34" charset="0"/>
              </a:rPr>
              <a:t> </a:t>
            </a:r>
            <a:r>
              <a:rPr lang="en-US" dirty="0" err="1">
                <a:latin typeface="Arial" pitchFamily="34" charset="0"/>
                <a:cs typeface="Arial" pitchFamily="34" charset="0"/>
              </a:rPr>
              <a:t>chuẩn</a:t>
            </a:r>
            <a:r>
              <a:rPr lang="en-US" dirty="0">
                <a:latin typeface="Arial" pitchFamily="34" charset="0"/>
                <a:cs typeface="Arial" pitchFamily="34" charset="0"/>
              </a:rPr>
              <a:t> </a:t>
            </a:r>
            <a:r>
              <a:rPr lang="en-US" dirty="0" err="1">
                <a:latin typeface="Arial" pitchFamily="34" charset="0"/>
                <a:cs typeface="Arial" pitchFamily="34" charset="0"/>
              </a:rPr>
              <a:t>đoán</a:t>
            </a:r>
            <a:r>
              <a:rPr lang="en-US" dirty="0">
                <a:latin typeface="Arial" pitchFamily="34" charset="0"/>
                <a:cs typeface="Arial" pitchFamily="34" charset="0"/>
              </a:rPr>
              <a:t> </a:t>
            </a:r>
            <a:r>
              <a:rPr lang="en-US" dirty="0" err="1">
                <a:latin typeface="Arial" pitchFamily="34" charset="0"/>
                <a:cs typeface="Arial" pitchFamily="34" charset="0"/>
              </a:rPr>
              <a:t>bệnh</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ở </a:t>
            </a:r>
            <a:r>
              <a:rPr lang="en-US" dirty="0" err="1">
                <a:latin typeface="Arial" pitchFamily="34" charset="0"/>
                <a:cs typeface="Arial" pitchFamily="34" charset="0"/>
              </a:rPr>
              <a:t>Việt</a:t>
            </a:r>
            <a:r>
              <a:rPr lang="en-US" dirty="0">
                <a:latin typeface="Arial" pitchFamily="34" charset="0"/>
                <a:cs typeface="Arial" pitchFamily="34" charset="0"/>
              </a:rPr>
              <a:t> Nam</a:t>
            </a:r>
            <a:r>
              <a:rPr lang="en-US" dirty="0"/>
              <a:t>)</a:t>
            </a:r>
          </a:p>
        </p:txBody>
      </p:sp>
    </p:spTree>
    <p:extLst>
      <p:ext uri="{BB962C8B-B14F-4D97-AF65-F5344CB8AC3E}">
        <p14:creationId xmlns:p14="http://schemas.microsoft.com/office/powerpoint/2010/main" val="24151583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176691" y="5000288"/>
            <a:ext cx="9537897" cy="1200329"/>
          </a:xfrm>
          <a:prstGeom prst="rect">
            <a:avLst/>
          </a:prstGeom>
          <a:noFill/>
        </p:spPr>
        <p:txBody>
          <a:bodyPr wrap="square" rtlCol="0">
            <a:spAutoFit/>
          </a:bodyPr>
          <a:lstStyle/>
          <a:p>
            <a:r>
              <a:rPr lang="vi-VN" sz="2400" dirty="0">
                <a:latin typeface="Arial" panose="020B0604020202020204" pitchFamily="34" charset="0"/>
                <a:cs typeface="Arial" panose="020B0604020202020204" pitchFamily="34" charset="0"/>
              </a:rPr>
              <a:t>(e) </a:t>
            </a:r>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vi-VN" sz="2400" i="1" dirty="0">
                <a:latin typeface="Arial" panose="020B0604020202020204" pitchFamily="34" charset="0"/>
                <a:cs typeface="Arial" panose="020B0604020202020204" pitchFamily="34" charset="0"/>
              </a:rPr>
              <a:t>Ralstonia solanacearum</a:t>
            </a:r>
            <a:r>
              <a:rPr lang="vi-VN" sz="2400" dirty="0">
                <a:latin typeface="Arial" panose="020B0604020202020204" pitchFamily="34" charset="0"/>
                <a:cs typeface="Arial" panose="020B0604020202020204" pitchFamily="34" charset="0"/>
              </a:rPr>
              <a:t> gây héo nhanh trên gừng</a:t>
            </a:r>
            <a:endParaRPr lang="en-US" sz="2400" dirty="0">
              <a:latin typeface="Arial" panose="020B0604020202020204" pitchFamily="34" charset="0"/>
              <a:cs typeface="Arial" panose="020B0604020202020204" pitchFamily="34" charset="0"/>
            </a:endParaRPr>
          </a:p>
          <a:p>
            <a:r>
              <a:rPr lang="vi-VN" sz="2400" dirty="0">
                <a:latin typeface="Arial" panose="020B0604020202020204" pitchFamily="34" charset="0"/>
                <a:cs typeface="Arial" panose="020B0604020202020204" pitchFamily="34" charset="0"/>
              </a:rPr>
              <a:t>(f ) </a:t>
            </a:r>
            <a:r>
              <a:rPr lang="en-US" sz="2400" dirty="0">
                <a:latin typeface="Arial" panose="020B0604020202020204" pitchFamily="34" charset="0"/>
                <a:cs typeface="Arial" panose="020B0604020202020204" pitchFamily="34" charset="0"/>
              </a:rPr>
              <a:t>T</a:t>
            </a:r>
            <a:r>
              <a:rPr lang="vi-VN" sz="2400" dirty="0">
                <a:latin typeface="Arial" panose="020B0604020202020204" pitchFamily="34" charset="0"/>
                <a:cs typeface="Arial" panose="020B0604020202020204" pitchFamily="34" charset="0"/>
              </a:rPr>
              <a:t>hối nhũn cải thảo do </a:t>
            </a:r>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vi-VN" sz="2400" i="1" dirty="0">
                <a:latin typeface="Arial" panose="020B0604020202020204" pitchFamily="34" charset="0"/>
                <a:cs typeface="Arial" panose="020B0604020202020204" pitchFamily="34" charset="0"/>
              </a:rPr>
              <a:t>Erwinia aroideae</a:t>
            </a:r>
            <a:endParaRPr lang="en-US" sz="2400" i="1" dirty="0">
              <a:latin typeface="Arial" panose="020B0604020202020204" pitchFamily="34" charset="0"/>
              <a:cs typeface="Arial" panose="020B0604020202020204" pitchFamily="34" charset="0"/>
            </a:endParaRPr>
          </a:p>
          <a:p>
            <a:r>
              <a:rPr lang="vi-VN" sz="2400" dirty="0">
                <a:latin typeface="Arial" panose="020B0604020202020204" pitchFamily="34" charset="0"/>
                <a:cs typeface="Arial" panose="020B0604020202020204" pitchFamily="34" charset="0"/>
              </a:rPr>
              <a:t>(g) </a:t>
            </a:r>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vi-VN" sz="2400" i="1" dirty="0">
                <a:latin typeface="Arial" panose="020B0604020202020204" pitchFamily="34" charset="0"/>
                <a:cs typeface="Arial" panose="020B0604020202020204" pitchFamily="34" charset="0"/>
              </a:rPr>
              <a:t>Pseudomonas syringae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lá</a:t>
            </a:r>
            <a:r>
              <a:rPr lang="en-US" sz="2400" i="1"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trên lá bầu bí</a:t>
            </a:r>
            <a:endParaRPr lang="en-US" sz="2400" dirty="0">
              <a:latin typeface="Arial" panose="020B0604020202020204" pitchFamily="34" charset="0"/>
              <a:cs typeface="Arial" panose="020B0604020202020204" pitchFamily="34" charset="0"/>
            </a:endParaRPr>
          </a:p>
        </p:txBody>
      </p:sp>
      <p:sp>
        <p:nvSpPr>
          <p:cNvPr id="8" name="TextBox 9">
            <a:extLst>
              <a:ext uri="{FF2B5EF4-FFF2-40B4-BE49-F238E27FC236}">
                <a16:creationId xmlns:a16="http://schemas.microsoft.com/office/drawing/2014/main" id="{234DCB42-DBE2-4775-BEE3-E788597D5C43}"/>
              </a:ext>
            </a:extLst>
          </p:cNvPr>
          <p:cNvSpPr txBox="1"/>
          <p:nvPr/>
        </p:nvSpPr>
        <p:spPr>
          <a:xfrm>
            <a:off x="720803" y="894931"/>
            <a:ext cx="5224839" cy="60593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ln w="1905"/>
                <a:solidFill>
                  <a:srgbClr val="7030A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VI KHUẨN GÂY BỆNH</a:t>
            </a:r>
          </a:p>
        </p:txBody>
      </p:sp>
      <p:pic>
        <p:nvPicPr>
          <p:cNvPr id="6" name="Picture 5">
            <a:extLst>
              <a:ext uri="{FF2B5EF4-FFF2-40B4-BE49-F238E27FC236}">
                <a16:creationId xmlns:a16="http://schemas.microsoft.com/office/drawing/2014/main" id="{5189D448-8938-4799-B32F-F3C8C1F2E2A3}"/>
              </a:ext>
            </a:extLst>
          </p:cNvPr>
          <p:cNvPicPr>
            <a:picLocks noChangeAspect="1"/>
          </p:cNvPicPr>
          <p:nvPr/>
        </p:nvPicPr>
        <p:blipFill>
          <a:blip r:embed="rId3"/>
          <a:stretch>
            <a:fillRect/>
          </a:stretch>
        </p:blipFill>
        <p:spPr>
          <a:xfrm>
            <a:off x="7631554" y="1821017"/>
            <a:ext cx="3608532" cy="2464983"/>
          </a:xfrm>
          <a:prstGeom prst="rect">
            <a:avLst/>
          </a:prstGeom>
        </p:spPr>
      </p:pic>
      <p:pic>
        <p:nvPicPr>
          <p:cNvPr id="9" name="Picture 8">
            <a:extLst>
              <a:ext uri="{FF2B5EF4-FFF2-40B4-BE49-F238E27FC236}">
                <a16:creationId xmlns:a16="http://schemas.microsoft.com/office/drawing/2014/main" id="{764BB20C-AAC5-4C2A-9D93-65FA5DC6B5DC}"/>
              </a:ext>
            </a:extLst>
          </p:cNvPr>
          <p:cNvPicPr>
            <a:picLocks noChangeAspect="1"/>
          </p:cNvPicPr>
          <p:nvPr/>
        </p:nvPicPr>
        <p:blipFill>
          <a:blip r:embed="rId4"/>
          <a:stretch>
            <a:fillRect/>
          </a:stretch>
        </p:blipFill>
        <p:spPr>
          <a:xfrm>
            <a:off x="4259725" y="1821017"/>
            <a:ext cx="3371829" cy="2464983"/>
          </a:xfrm>
          <a:prstGeom prst="rect">
            <a:avLst/>
          </a:prstGeom>
        </p:spPr>
      </p:pic>
      <p:pic>
        <p:nvPicPr>
          <p:cNvPr id="10" name="Picture 9">
            <a:extLst>
              <a:ext uri="{FF2B5EF4-FFF2-40B4-BE49-F238E27FC236}">
                <a16:creationId xmlns:a16="http://schemas.microsoft.com/office/drawing/2014/main" id="{DE5C700E-78D3-4D9B-B430-E710BB83D92C}"/>
              </a:ext>
            </a:extLst>
          </p:cNvPr>
          <p:cNvPicPr>
            <a:picLocks noChangeAspect="1"/>
          </p:cNvPicPr>
          <p:nvPr/>
        </p:nvPicPr>
        <p:blipFill>
          <a:blip r:embed="rId5"/>
          <a:stretch>
            <a:fillRect/>
          </a:stretch>
        </p:blipFill>
        <p:spPr>
          <a:xfrm>
            <a:off x="720803" y="1821017"/>
            <a:ext cx="3538924" cy="2426722"/>
          </a:xfrm>
          <a:prstGeom prst="rect">
            <a:avLst/>
          </a:prstGeom>
        </p:spPr>
      </p:pic>
      <p:sp>
        <p:nvSpPr>
          <p:cNvPr id="2" name="TextBox 1"/>
          <p:cNvSpPr txBox="1"/>
          <p:nvPr/>
        </p:nvSpPr>
        <p:spPr>
          <a:xfrm>
            <a:off x="720803" y="4247739"/>
            <a:ext cx="10519283" cy="400110"/>
          </a:xfrm>
          <a:prstGeom prst="rect">
            <a:avLst/>
          </a:prstGeom>
          <a:noFill/>
        </p:spPr>
        <p:txBody>
          <a:bodyPr wrap="square" rtlCol="0">
            <a:spAutoFit/>
          </a:bodyPr>
          <a:lstStyle/>
          <a:p>
            <a:pPr algn="ctr"/>
            <a:r>
              <a:rPr lang="en-US" sz="2000" dirty="0">
                <a:latin typeface="Arial" pitchFamily="34" charset="0"/>
                <a:cs typeface="Arial" pitchFamily="34" charset="0"/>
              </a:rPr>
              <a:t>(</a:t>
            </a:r>
            <a:r>
              <a:rPr lang="en-US" sz="2000" dirty="0" err="1">
                <a:latin typeface="Arial" pitchFamily="34" charset="0"/>
                <a:cs typeface="Arial" pitchFamily="34" charset="0"/>
              </a:rPr>
              <a:t>Nguồn</a:t>
            </a:r>
            <a:r>
              <a:rPr lang="en-US" sz="2000" dirty="0">
                <a:latin typeface="Arial" pitchFamily="34" charset="0"/>
                <a:cs typeface="Arial" pitchFamily="34" charset="0"/>
              </a:rPr>
              <a:t>: </a:t>
            </a:r>
            <a:r>
              <a:rPr lang="en-US" sz="2000" dirty="0" err="1">
                <a:latin typeface="Arial" pitchFamily="34" charset="0"/>
                <a:cs typeface="Arial" pitchFamily="34" charset="0"/>
              </a:rPr>
              <a:t>Cẩm</a:t>
            </a:r>
            <a:r>
              <a:rPr lang="en-US" sz="2000" dirty="0">
                <a:latin typeface="Arial" pitchFamily="34" charset="0"/>
                <a:cs typeface="Arial" pitchFamily="34" charset="0"/>
              </a:rPr>
              <a:t> </a:t>
            </a:r>
            <a:r>
              <a:rPr lang="en-US" sz="2000" dirty="0" err="1">
                <a:latin typeface="Arial" pitchFamily="34" charset="0"/>
                <a:cs typeface="Arial" pitchFamily="34" charset="0"/>
              </a:rPr>
              <a:t>nang</a:t>
            </a:r>
            <a:r>
              <a:rPr lang="en-US" sz="2000" dirty="0">
                <a:latin typeface="Arial" pitchFamily="34" charset="0"/>
                <a:cs typeface="Arial" pitchFamily="34" charset="0"/>
              </a:rPr>
              <a:t> </a:t>
            </a:r>
            <a:r>
              <a:rPr lang="en-US" sz="2000" dirty="0" err="1">
                <a:latin typeface="Arial" pitchFamily="34" charset="0"/>
                <a:cs typeface="Arial" pitchFamily="34" charset="0"/>
              </a:rPr>
              <a:t>chuẩn</a:t>
            </a:r>
            <a:r>
              <a:rPr lang="en-US" sz="2000" dirty="0">
                <a:latin typeface="Arial" pitchFamily="34" charset="0"/>
                <a:cs typeface="Arial" pitchFamily="34" charset="0"/>
              </a:rPr>
              <a:t> </a:t>
            </a:r>
            <a:r>
              <a:rPr lang="en-US" sz="2000" dirty="0" err="1">
                <a:latin typeface="Arial" pitchFamily="34" charset="0"/>
                <a:cs typeface="Arial" pitchFamily="34" charset="0"/>
              </a:rPr>
              <a:t>đoán</a:t>
            </a:r>
            <a:r>
              <a:rPr lang="en-US" sz="2000" dirty="0">
                <a:latin typeface="Arial" pitchFamily="34" charset="0"/>
                <a:cs typeface="Arial" pitchFamily="34" charset="0"/>
              </a:rPr>
              <a:t> </a:t>
            </a:r>
            <a:r>
              <a:rPr lang="en-US" sz="2000" dirty="0" err="1">
                <a:latin typeface="Arial" pitchFamily="34" charset="0"/>
                <a:cs typeface="Arial" pitchFamily="34" charset="0"/>
              </a:rPr>
              <a:t>bệnh</a:t>
            </a:r>
            <a:r>
              <a:rPr lang="en-US" sz="2000" dirty="0">
                <a:latin typeface="Arial" pitchFamily="34" charset="0"/>
                <a:cs typeface="Arial" pitchFamily="34" charset="0"/>
              </a:rPr>
              <a:t> </a:t>
            </a:r>
            <a:r>
              <a:rPr lang="en-US" sz="2000" dirty="0" err="1">
                <a:latin typeface="Arial" pitchFamily="34" charset="0"/>
                <a:cs typeface="Arial" pitchFamily="34" charset="0"/>
              </a:rPr>
              <a:t>cây</a:t>
            </a:r>
            <a:r>
              <a:rPr lang="en-US" sz="2000" dirty="0">
                <a:latin typeface="Arial" pitchFamily="34" charset="0"/>
                <a:cs typeface="Arial" pitchFamily="34" charset="0"/>
              </a:rPr>
              <a:t> ở </a:t>
            </a:r>
            <a:r>
              <a:rPr lang="en-US" sz="2000" dirty="0" err="1">
                <a:latin typeface="Arial" pitchFamily="34" charset="0"/>
                <a:cs typeface="Arial" pitchFamily="34" charset="0"/>
              </a:rPr>
              <a:t>Việt</a:t>
            </a:r>
            <a:r>
              <a:rPr lang="en-US" sz="2000" dirty="0">
                <a:latin typeface="Arial" pitchFamily="34" charset="0"/>
                <a:cs typeface="Arial" pitchFamily="34" charset="0"/>
              </a:rPr>
              <a:t> Nam)</a:t>
            </a:r>
          </a:p>
        </p:txBody>
      </p:sp>
    </p:spTree>
    <p:extLst>
      <p:ext uri="{BB962C8B-B14F-4D97-AF65-F5344CB8AC3E}">
        <p14:creationId xmlns:p14="http://schemas.microsoft.com/office/powerpoint/2010/main" val="522090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400833" y="1626072"/>
            <a:ext cx="5186047" cy="2908349"/>
          </a:xfrm>
        </p:spPr>
      </p:pic>
      <p:sp>
        <p:nvSpPr>
          <p:cNvPr id="5" name="TextBox 4"/>
          <p:cNvSpPr txBox="1"/>
          <p:nvPr/>
        </p:nvSpPr>
        <p:spPr>
          <a:xfrm>
            <a:off x="538620" y="4911462"/>
            <a:ext cx="4600939" cy="1323439"/>
          </a:xfrm>
          <a:prstGeom prst="rect">
            <a:avLst/>
          </a:prstGeom>
          <a:noFill/>
        </p:spPr>
        <p:txBody>
          <a:bodyPr wrap="square" rtlCol="0">
            <a:spAutoFit/>
          </a:bodyPr>
          <a:lstStyle/>
          <a:p>
            <a:r>
              <a:rPr lang="vi-VN" sz="2000" dirty="0">
                <a:latin typeface="Arial" panose="020B0604020202020204" pitchFamily="34" charset="0"/>
                <a:cs typeface="Arial" panose="020B0604020202020204" pitchFamily="34" charset="0"/>
              </a:rPr>
              <a:t>Mẫu cấy </a:t>
            </a:r>
            <a:r>
              <a:rPr lang="vi-VN" sz="2000" i="1" dirty="0">
                <a:latin typeface="Arial" panose="020B0604020202020204" pitchFamily="34" charset="0"/>
                <a:cs typeface="Arial" panose="020B0604020202020204" pitchFamily="34" charset="0"/>
              </a:rPr>
              <a:t>Fusarium oxysporum </a:t>
            </a:r>
            <a:r>
              <a:rPr lang="vi-VN" sz="2000" dirty="0">
                <a:latin typeface="Arial" panose="020B0604020202020204" pitchFamily="34" charset="0"/>
                <a:cs typeface="Arial" panose="020B0604020202020204" pitchFamily="34" charset="0"/>
              </a:rPr>
              <a:t>và </a:t>
            </a:r>
            <a:r>
              <a:rPr lang="vi-VN" sz="2000" i="1" dirty="0">
                <a:latin typeface="Arial" panose="020B0604020202020204" pitchFamily="34" charset="0"/>
                <a:cs typeface="Arial" panose="020B0604020202020204" pitchFamily="34" charset="0"/>
              </a:rPr>
              <a:t>F</a:t>
            </a:r>
            <a:r>
              <a:rPr lang="en-US" sz="2000" i="1" dirty="0" err="1">
                <a:latin typeface="Arial" panose="020B0604020202020204" pitchFamily="34" charset="0"/>
                <a:cs typeface="Arial" panose="020B0604020202020204" pitchFamily="34" charset="0"/>
              </a:rPr>
              <a:t>usarium</a:t>
            </a:r>
            <a:r>
              <a:rPr lang="vi-VN" sz="2000" i="1" dirty="0">
                <a:latin typeface="Arial" panose="020B0604020202020204" pitchFamily="34" charset="0"/>
                <a:cs typeface="Arial" panose="020B0604020202020204" pitchFamily="34" charset="0"/>
              </a:rPr>
              <a:t> solani </a:t>
            </a:r>
            <a:r>
              <a:rPr lang="en-US" sz="2000" dirty="0" err="1">
                <a:latin typeface="Arial" panose="020B0604020202020204" pitchFamily="34" charset="0"/>
                <a:cs typeface="Arial" panose="020B0604020202020204" pitchFamily="34" charset="0"/>
              </a:rPr>
              <a:t>được</a:t>
            </a:r>
            <a:r>
              <a:rPr lang="vi-VN" sz="2000" dirty="0">
                <a:latin typeface="Arial" panose="020B0604020202020204" pitchFamily="34" charset="0"/>
                <a:cs typeface="Arial" panose="020B0604020202020204" pitchFamily="34" charset="0"/>
              </a:rPr>
              <a:t> nuôi cấy được</a:t>
            </a:r>
            <a:r>
              <a:rPr lang="en-US" sz="2000" dirty="0">
                <a:latin typeface="Arial" panose="020B0604020202020204" pitchFamily="34" charset="0"/>
                <a:cs typeface="Arial" panose="020B0604020202020204" pitchFamily="34" charset="0"/>
              </a:rPr>
              <a:t> 4</a:t>
            </a:r>
            <a:r>
              <a:rPr lang="vi-VN" sz="2000" dirty="0">
                <a:latin typeface="Arial" panose="020B0604020202020204" pitchFamily="34" charset="0"/>
                <a:cs typeface="Arial" panose="020B0604020202020204" pitchFamily="34" charset="0"/>
              </a:rPr>
              <a:t> ngày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trên</a:t>
            </a:r>
            <a:r>
              <a:rPr lang="vi-VN" sz="2000" dirty="0">
                <a:latin typeface="Arial" panose="020B0604020202020204" pitchFamily="34" charset="0"/>
                <a:cs typeface="Arial" panose="020B0604020202020204" pitchFamily="34" charset="0"/>
              </a:rPr>
              <a:t> đĩa Petri 60mm trên môi trường thạch đường khoai tây</a:t>
            </a:r>
            <a:endParaRPr lang="en-US" sz="2000"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8436" y="701449"/>
            <a:ext cx="4472354" cy="4035930"/>
          </a:xfrm>
          <a:prstGeom prst="rect">
            <a:avLst/>
          </a:prstGeom>
        </p:spPr>
      </p:pic>
      <p:sp>
        <p:nvSpPr>
          <p:cNvPr id="8" name="TextBox 7"/>
          <p:cNvSpPr txBox="1"/>
          <p:nvPr/>
        </p:nvSpPr>
        <p:spPr>
          <a:xfrm>
            <a:off x="5908436" y="4971697"/>
            <a:ext cx="2673447" cy="1631216"/>
          </a:xfrm>
          <a:prstGeom prst="rect">
            <a:avLst/>
          </a:prstGeom>
          <a:noFill/>
        </p:spPr>
        <p:txBody>
          <a:bodyPr wrap="square" rtlCol="0">
            <a:spAutoFit/>
          </a:bodyPr>
          <a:lstStyle/>
          <a:p>
            <a:r>
              <a:rPr lang="en-US" sz="2000" i="1" dirty="0" err="1">
                <a:latin typeface="Arial" panose="020B0604020202020204" pitchFamily="34" charset="0"/>
                <a:cs typeface="Arial" panose="020B0604020202020204" pitchFamily="34" charset="0"/>
              </a:rPr>
              <a:t>Fusarium</a:t>
            </a:r>
            <a:r>
              <a:rPr lang="en-US" sz="2000" i="1" dirty="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oxysporum</a:t>
            </a:r>
            <a:endParaRPr lang="en-US" sz="2000" i="1"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a. </a:t>
            </a:r>
            <a:r>
              <a:rPr lang="en-US" sz="2000" dirty="0" err="1">
                <a:latin typeface="Arial" panose="020B0604020202020204" pitchFamily="34" charset="0"/>
                <a:cs typeface="Arial" panose="020B0604020202020204" pitchFamily="34" charset="0"/>
              </a:rPr>
              <a:t>Bào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lớn</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c. </a:t>
            </a:r>
            <a:r>
              <a:rPr lang="en-US" sz="2000" dirty="0" err="1">
                <a:latin typeface="Arial" panose="020B0604020202020204" pitchFamily="34" charset="0"/>
                <a:cs typeface="Arial" panose="020B0604020202020204" pitchFamily="34" charset="0"/>
              </a:rPr>
              <a:t>Bào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nhỏ</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e. </a:t>
            </a:r>
            <a:r>
              <a:rPr lang="en-US" sz="2000" dirty="0" err="1">
                <a:latin typeface="Arial" panose="020B0604020202020204" pitchFamily="34" charset="0"/>
                <a:cs typeface="Arial" panose="020B0604020202020204" pitchFamily="34" charset="0"/>
              </a:rPr>
              <a:t>Bào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nhỏ</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giả</a:t>
            </a:r>
            <a:endParaRPr lang="en-US" sz="2000" dirty="0">
              <a:latin typeface="Arial" panose="020B0604020202020204" pitchFamily="34" charset="0"/>
              <a:cs typeface="Arial" panose="020B0604020202020204" pitchFamily="34" charset="0"/>
            </a:endParaRPr>
          </a:p>
        </p:txBody>
      </p:sp>
      <p:sp>
        <p:nvSpPr>
          <p:cNvPr id="9" name="TextBox 8"/>
          <p:cNvSpPr txBox="1"/>
          <p:nvPr/>
        </p:nvSpPr>
        <p:spPr>
          <a:xfrm>
            <a:off x="8581883" y="4971697"/>
            <a:ext cx="2045038" cy="1631216"/>
          </a:xfrm>
          <a:prstGeom prst="rect">
            <a:avLst/>
          </a:prstGeom>
          <a:noFill/>
        </p:spPr>
        <p:txBody>
          <a:bodyPr wrap="square" rtlCol="0">
            <a:spAutoFit/>
          </a:bodyPr>
          <a:lstStyle/>
          <a:p>
            <a:r>
              <a:rPr lang="en-US" sz="2000" i="1" dirty="0" err="1">
                <a:latin typeface="Arial" panose="020B0604020202020204" pitchFamily="34" charset="0"/>
                <a:cs typeface="Arial" panose="020B0604020202020204" pitchFamily="34" charset="0"/>
              </a:rPr>
              <a:t>Fusarium</a:t>
            </a:r>
            <a:r>
              <a:rPr lang="en-US" sz="2000" i="1" dirty="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solani</a:t>
            </a:r>
            <a:endParaRPr lang="en-US" sz="2000" i="1"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b. </a:t>
            </a:r>
            <a:r>
              <a:rPr lang="en-US" sz="2000" dirty="0" err="1">
                <a:latin typeface="Arial" panose="020B0604020202020204" pitchFamily="34" charset="0"/>
                <a:cs typeface="Arial" panose="020B0604020202020204" pitchFamily="34" charset="0"/>
              </a:rPr>
              <a:t>Bào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lớn</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d. </a:t>
            </a:r>
            <a:r>
              <a:rPr lang="en-US" sz="2000" dirty="0" err="1">
                <a:latin typeface="Arial" panose="020B0604020202020204" pitchFamily="34" charset="0"/>
                <a:cs typeface="Arial" panose="020B0604020202020204" pitchFamily="34" charset="0"/>
              </a:rPr>
              <a:t>Bào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nhỏ</a:t>
            </a:r>
            <a:endParaRPr lang="en-US" sz="2000" dirty="0">
              <a:latin typeface="Arial" panose="020B0604020202020204" pitchFamily="34" charset="0"/>
              <a:cs typeface="Arial" panose="020B0604020202020204" pitchFamily="34" charset="0"/>
            </a:endParaRPr>
          </a:p>
          <a:p>
            <a:r>
              <a:rPr lang="en-US" sz="2000" dirty="0">
                <a:latin typeface="Arial" panose="020B0604020202020204" pitchFamily="34" charset="0"/>
                <a:cs typeface="Arial" panose="020B0604020202020204" pitchFamily="34" charset="0"/>
              </a:rPr>
              <a:t>f. </a:t>
            </a:r>
            <a:r>
              <a:rPr lang="en-US" sz="2000" dirty="0" err="1">
                <a:latin typeface="Arial" panose="020B0604020202020204" pitchFamily="34" charset="0"/>
                <a:cs typeface="Arial" panose="020B0604020202020204" pitchFamily="34" charset="0"/>
              </a:rPr>
              <a:t>Bảo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nhỏ</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trong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giả</a:t>
            </a:r>
            <a:endParaRPr lang="en-US" sz="2000" dirty="0">
              <a:latin typeface="Arial" panose="020B0604020202020204" pitchFamily="34" charset="0"/>
              <a:cs typeface="Arial" panose="020B0604020202020204" pitchFamily="34" charset="0"/>
            </a:endParaRPr>
          </a:p>
        </p:txBody>
      </p:sp>
      <p:sp>
        <p:nvSpPr>
          <p:cNvPr id="11" name="TextBox 10"/>
          <p:cNvSpPr txBox="1"/>
          <p:nvPr/>
        </p:nvSpPr>
        <p:spPr>
          <a:xfrm>
            <a:off x="1344172" y="880409"/>
            <a:ext cx="3505202" cy="507831"/>
          </a:xfrm>
          <a:prstGeom prst="rect">
            <a:avLst/>
          </a:prstGeom>
          <a:noFill/>
        </p:spPr>
        <p:txBody>
          <a:bodyPr wrap="square" rtlCol="0">
            <a:spAutoFit/>
          </a:bodyPr>
          <a:lstStyle/>
          <a:p>
            <a:r>
              <a:rPr lang="en-US" sz="27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Nấm</a:t>
            </a:r>
            <a:r>
              <a:rPr lang="en-US" sz="27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700" b="1" i="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Fusarium</a:t>
            </a:r>
            <a:r>
              <a:rPr lang="en-US" sz="2700" b="1" i="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sp</a:t>
            </a:r>
            <a:r>
              <a:rPr lang="en-US" sz="27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a:t>
            </a:r>
          </a:p>
        </p:txBody>
      </p:sp>
      <p:sp>
        <p:nvSpPr>
          <p:cNvPr id="12" name="TextBox 11">
            <a:extLst>
              <a:ext uri="{FF2B5EF4-FFF2-40B4-BE49-F238E27FC236}">
                <a16:creationId xmlns:a16="http://schemas.microsoft.com/office/drawing/2014/main" id="{D8D5F9CB-0FD3-4436-ABB3-046F6BB16391}"/>
              </a:ext>
            </a:extLst>
          </p:cNvPr>
          <p:cNvSpPr txBox="1"/>
          <p:nvPr/>
        </p:nvSpPr>
        <p:spPr>
          <a:xfrm>
            <a:off x="538620" y="138521"/>
            <a:ext cx="3872343" cy="60593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sp>
        <p:nvSpPr>
          <p:cNvPr id="13" name="TextBox 1">
            <a:extLst>
              <a:ext uri="{FF2B5EF4-FFF2-40B4-BE49-F238E27FC236}">
                <a16:creationId xmlns:a16="http://schemas.microsoft.com/office/drawing/2014/main" id="{19A66468-A9BD-479B-87DB-92EFFE298CB5}"/>
              </a:ext>
            </a:extLst>
          </p:cNvPr>
          <p:cNvSpPr txBox="1"/>
          <p:nvPr/>
        </p:nvSpPr>
        <p:spPr>
          <a:xfrm>
            <a:off x="2276823" y="4574830"/>
            <a:ext cx="6365764"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latin typeface="Arial" pitchFamily="34" charset="0"/>
                <a:cs typeface="Arial" pitchFamily="34" charset="0"/>
              </a:rPr>
              <a:t>(</a:t>
            </a:r>
            <a:r>
              <a:rPr lang="en-US" sz="2000" dirty="0" err="1">
                <a:latin typeface="Arial" pitchFamily="34" charset="0"/>
                <a:cs typeface="Arial" pitchFamily="34" charset="0"/>
              </a:rPr>
              <a:t>Nguồn</a:t>
            </a:r>
            <a:r>
              <a:rPr lang="en-US" sz="2000" dirty="0">
                <a:latin typeface="Arial" pitchFamily="34" charset="0"/>
                <a:cs typeface="Arial" pitchFamily="34" charset="0"/>
              </a:rPr>
              <a:t>: </a:t>
            </a:r>
            <a:r>
              <a:rPr lang="en-US" sz="2000" dirty="0" err="1">
                <a:latin typeface="Arial" pitchFamily="34" charset="0"/>
                <a:cs typeface="Arial" pitchFamily="34" charset="0"/>
              </a:rPr>
              <a:t>Cẩm</a:t>
            </a:r>
            <a:r>
              <a:rPr lang="en-US" sz="2000" dirty="0">
                <a:latin typeface="Arial" pitchFamily="34" charset="0"/>
                <a:cs typeface="Arial" pitchFamily="34" charset="0"/>
              </a:rPr>
              <a:t> </a:t>
            </a:r>
            <a:r>
              <a:rPr lang="en-US" sz="2000" dirty="0" err="1">
                <a:latin typeface="Arial" pitchFamily="34" charset="0"/>
                <a:cs typeface="Arial" pitchFamily="34" charset="0"/>
              </a:rPr>
              <a:t>nang</a:t>
            </a:r>
            <a:r>
              <a:rPr lang="en-US" sz="2000" dirty="0">
                <a:latin typeface="Arial" pitchFamily="34" charset="0"/>
                <a:cs typeface="Arial" pitchFamily="34" charset="0"/>
              </a:rPr>
              <a:t> </a:t>
            </a:r>
            <a:r>
              <a:rPr lang="en-US" sz="2000" dirty="0" err="1">
                <a:latin typeface="Arial" pitchFamily="34" charset="0"/>
                <a:cs typeface="Arial" pitchFamily="34" charset="0"/>
              </a:rPr>
              <a:t>chuẩn</a:t>
            </a:r>
            <a:r>
              <a:rPr lang="en-US" sz="2000" dirty="0">
                <a:latin typeface="Arial" pitchFamily="34" charset="0"/>
                <a:cs typeface="Arial" pitchFamily="34" charset="0"/>
              </a:rPr>
              <a:t> </a:t>
            </a:r>
            <a:r>
              <a:rPr lang="en-US" sz="2000" dirty="0" err="1">
                <a:latin typeface="Arial" pitchFamily="34" charset="0"/>
                <a:cs typeface="Arial" pitchFamily="34" charset="0"/>
              </a:rPr>
              <a:t>đoán</a:t>
            </a:r>
            <a:r>
              <a:rPr lang="en-US" sz="2000" dirty="0">
                <a:latin typeface="Arial" pitchFamily="34" charset="0"/>
                <a:cs typeface="Arial" pitchFamily="34" charset="0"/>
              </a:rPr>
              <a:t> </a:t>
            </a:r>
            <a:r>
              <a:rPr lang="en-US" sz="2000" dirty="0" err="1">
                <a:latin typeface="Arial" pitchFamily="34" charset="0"/>
                <a:cs typeface="Arial" pitchFamily="34" charset="0"/>
              </a:rPr>
              <a:t>bệnh</a:t>
            </a:r>
            <a:r>
              <a:rPr lang="en-US" sz="2000" dirty="0">
                <a:latin typeface="Arial" pitchFamily="34" charset="0"/>
                <a:cs typeface="Arial" pitchFamily="34" charset="0"/>
              </a:rPr>
              <a:t> </a:t>
            </a:r>
            <a:r>
              <a:rPr lang="en-US" sz="2000" dirty="0" err="1">
                <a:latin typeface="Arial" pitchFamily="34" charset="0"/>
                <a:cs typeface="Arial" pitchFamily="34" charset="0"/>
              </a:rPr>
              <a:t>cây</a:t>
            </a:r>
            <a:r>
              <a:rPr lang="en-US" sz="2000" dirty="0">
                <a:latin typeface="Arial" pitchFamily="34" charset="0"/>
                <a:cs typeface="Arial" pitchFamily="34" charset="0"/>
              </a:rPr>
              <a:t> ở </a:t>
            </a:r>
            <a:r>
              <a:rPr lang="en-US" sz="2000" dirty="0" err="1">
                <a:latin typeface="Arial" pitchFamily="34" charset="0"/>
                <a:cs typeface="Arial" pitchFamily="34" charset="0"/>
              </a:rPr>
              <a:t>Việt</a:t>
            </a:r>
            <a:r>
              <a:rPr lang="en-US" sz="2000" dirty="0">
                <a:latin typeface="Arial" pitchFamily="34" charset="0"/>
                <a:cs typeface="Arial" pitchFamily="34" charset="0"/>
              </a:rPr>
              <a:t> Nam)</a:t>
            </a:r>
            <a:endParaRPr lang="en-US" sz="2000" dirty="0"/>
          </a:p>
        </p:txBody>
      </p:sp>
    </p:spTree>
    <p:extLst>
      <p:ext uri="{BB962C8B-B14F-4D97-AF65-F5344CB8AC3E}">
        <p14:creationId xmlns:p14="http://schemas.microsoft.com/office/powerpoint/2010/main" val="5109904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470671" y="1457979"/>
            <a:ext cx="4141853" cy="4869048"/>
          </a:xfrm>
        </p:spPr>
      </p:pic>
      <p:sp>
        <p:nvSpPr>
          <p:cNvPr id="5" name="TextBox 4"/>
          <p:cNvSpPr txBox="1"/>
          <p:nvPr/>
        </p:nvSpPr>
        <p:spPr>
          <a:xfrm>
            <a:off x="6096000" y="1739285"/>
            <a:ext cx="4792395" cy="4206921"/>
          </a:xfrm>
          <a:prstGeom prst="rect">
            <a:avLst/>
          </a:prstGeom>
          <a:noFill/>
        </p:spPr>
        <p:txBody>
          <a:bodyPr wrap="square" rtlCol="0">
            <a:spAutoFit/>
          </a:bodyPr>
          <a:lstStyle/>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Héo trên chuối do </a:t>
            </a:r>
            <a:r>
              <a:rPr lang="vi-VN" sz="2000" i="1" dirty="0">
                <a:latin typeface="Arial" panose="020B0604020202020204" pitchFamily="34" charset="0"/>
                <a:cs typeface="Arial" panose="020B0604020202020204" pitchFamily="34" charset="0"/>
              </a:rPr>
              <a:t>F</a:t>
            </a:r>
            <a:r>
              <a:rPr lang="en-US" sz="2000" i="1" dirty="0" err="1">
                <a:latin typeface="Arial" panose="020B0604020202020204" pitchFamily="34" charset="0"/>
                <a:cs typeface="Arial" panose="020B0604020202020204" pitchFamily="34" charset="0"/>
              </a:rPr>
              <a:t>usarium</a:t>
            </a:r>
            <a:r>
              <a:rPr lang="vi-VN" sz="2000" i="1" dirty="0">
                <a:latin typeface="Arial" panose="020B0604020202020204" pitchFamily="34" charset="0"/>
                <a:cs typeface="Arial" panose="020B0604020202020204" pitchFamily="34" charset="0"/>
              </a:rPr>
              <a:t> oxysporum cubense</a:t>
            </a:r>
            <a:r>
              <a:rPr lang="vi-VN" sz="2000" dirty="0">
                <a:latin typeface="Arial" panose="020B0604020202020204" pitchFamily="34" charset="0"/>
                <a:cs typeface="Arial" panose="020B0604020202020204" pitchFamily="34" charset="0"/>
              </a:rPr>
              <a:t>: </a:t>
            </a:r>
            <a:r>
              <a:rPr lang="vi-VN" sz="2000" b="1" dirty="0">
                <a:latin typeface="Arial" panose="020B0604020202020204" pitchFamily="34" charset="0"/>
                <a:cs typeface="Arial" panose="020B0604020202020204" pitchFamily="34" charset="0"/>
              </a:rPr>
              <a:t>(a)</a:t>
            </a:r>
            <a:r>
              <a:rPr lang="vi-VN" sz="20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C</a:t>
            </a:r>
            <a:r>
              <a:rPr lang="vi-VN" sz="2000" dirty="0">
                <a:latin typeface="Arial" panose="020B0604020202020204" pitchFamily="34" charset="0"/>
                <a:cs typeface="Arial" panose="020B0604020202020204" pitchFamily="34" charset="0"/>
              </a:rPr>
              <a:t>ác triệu chứng héo trầm trọng, </a:t>
            </a:r>
            <a:r>
              <a:rPr lang="vi-VN" sz="2000" b="1" dirty="0">
                <a:latin typeface="Arial" panose="020B0604020202020204" pitchFamily="34" charset="0"/>
                <a:cs typeface="Arial" panose="020B0604020202020204" pitchFamily="34" charset="0"/>
              </a:rPr>
              <a:t>(b)</a:t>
            </a:r>
            <a:r>
              <a:rPr lang="vi-VN" sz="2000" dirty="0">
                <a:latin typeface="Arial" panose="020B0604020202020204" pitchFamily="34" charset="0"/>
                <a:cs typeface="Arial" panose="020B0604020202020204" pitchFamily="34" charset="0"/>
              </a:rPr>
              <a:t> triệu chứng nứt thân, </a:t>
            </a:r>
            <a:r>
              <a:rPr lang="vi-VN" sz="2000" b="1" dirty="0">
                <a:latin typeface="Arial" panose="020B0604020202020204" pitchFamily="34" charset="0"/>
                <a:cs typeface="Arial" panose="020B0604020202020204" pitchFamily="34" charset="0"/>
              </a:rPr>
              <a:t>(c)</a:t>
            </a:r>
            <a:r>
              <a:rPr lang="vi-VN" sz="2000" dirty="0">
                <a:latin typeface="Arial" panose="020B0604020202020204" pitchFamily="34" charset="0"/>
                <a:cs typeface="Arial" panose="020B0604020202020204" pitchFamily="34" charset="0"/>
              </a:rPr>
              <a:t> hóa nâu mạch dẫn. </a:t>
            </a:r>
            <a:endParaRPr lang="en-US" sz="2000" dirty="0">
              <a:latin typeface="Arial" panose="020B0604020202020204" pitchFamily="34" charset="0"/>
              <a:cs typeface="Arial" panose="020B0604020202020204" pitchFamily="34" charset="0"/>
            </a:endParaRPr>
          </a:p>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Héo trên cẩm chướng do </a:t>
            </a:r>
            <a:r>
              <a:rPr lang="vi-VN" sz="2000" i="1" dirty="0">
                <a:latin typeface="Arial" panose="020B0604020202020204" pitchFamily="34" charset="0"/>
                <a:cs typeface="Arial" panose="020B0604020202020204" pitchFamily="34" charset="0"/>
              </a:rPr>
              <a:t>F</a:t>
            </a:r>
            <a:r>
              <a:rPr lang="en-US" sz="2000" i="1" dirty="0" err="1">
                <a:latin typeface="Arial" panose="020B0604020202020204" pitchFamily="34" charset="0"/>
                <a:cs typeface="Arial" panose="020B0604020202020204" pitchFamily="34" charset="0"/>
              </a:rPr>
              <a:t>usarium</a:t>
            </a:r>
            <a:r>
              <a:rPr lang="vi-VN" sz="2000" i="1" dirty="0">
                <a:latin typeface="Arial" panose="020B0604020202020204" pitchFamily="34" charset="0"/>
                <a:cs typeface="Arial" panose="020B0604020202020204" pitchFamily="34" charset="0"/>
              </a:rPr>
              <a:t> oxysporum callistephi</a:t>
            </a:r>
            <a:r>
              <a:rPr lang="vi-VN" sz="2000" dirty="0">
                <a:latin typeface="Arial" panose="020B0604020202020204" pitchFamily="34" charset="0"/>
                <a:cs typeface="Arial" panose="020B0604020202020204" pitchFamily="34" charset="0"/>
              </a:rPr>
              <a:t>: </a:t>
            </a:r>
            <a:r>
              <a:rPr lang="vi-VN" sz="2000" b="1" dirty="0">
                <a:latin typeface="Arial" panose="020B0604020202020204" pitchFamily="34" charset="0"/>
                <a:cs typeface="Arial" panose="020B0604020202020204" pitchFamily="34" charset="0"/>
              </a:rPr>
              <a:t>(d) </a:t>
            </a:r>
            <a:r>
              <a:rPr lang="vi-VN" sz="2000" dirty="0">
                <a:latin typeface="Arial" panose="020B0604020202020204" pitchFamily="34" charset="0"/>
                <a:cs typeface="Arial" panose="020B0604020202020204" pitchFamily="34" charset="0"/>
              </a:rPr>
              <a:t>héo trầm trọng gây chết cây, </a:t>
            </a:r>
            <a:r>
              <a:rPr lang="vi-VN" sz="2000" b="1" dirty="0">
                <a:latin typeface="Arial" panose="020B0604020202020204" pitchFamily="34" charset="0"/>
                <a:cs typeface="Arial" panose="020B0604020202020204" pitchFamily="34" charset="0"/>
              </a:rPr>
              <a:t>(e) </a:t>
            </a:r>
            <a:r>
              <a:rPr lang="vi-VN" sz="2000" dirty="0">
                <a:latin typeface="Arial" panose="020B0604020202020204" pitchFamily="34" charset="0"/>
                <a:cs typeface="Arial" panose="020B0604020202020204" pitchFamily="34" charset="0"/>
              </a:rPr>
              <a:t>thân cây héo với nhiều khối bào tử phân sinh màu trắng trên bề mặt.</a:t>
            </a:r>
            <a:endParaRPr lang="en-US" sz="2000" dirty="0">
              <a:latin typeface="Arial" panose="020B0604020202020204" pitchFamily="34" charset="0"/>
              <a:cs typeface="Arial" panose="020B0604020202020204" pitchFamily="34" charset="0"/>
            </a:endParaRPr>
          </a:p>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 Héo </a:t>
            </a:r>
            <a:r>
              <a:rPr lang="vi-VN" sz="2000" i="1" dirty="0">
                <a:latin typeface="Arial" panose="020B0604020202020204" pitchFamily="34" charset="0"/>
                <a:cs typeface="Arial" panose="020B0604020202020204" pitchFamily="34" charset="0"/>
              </a:rPr>
              <a:t>Fusarium</a:t>
            </a:r>
            <a:r>
              <a:rPr lang="vi-VN" sz="2000" dirty="0">
                <a:latin typeface="Arial" panose="020B0604020202020204" pitchFamily="34" charset="0"/>
                <a:cs typeface="Arial" panose="020B0604020202020204" pitchFamily="34" charset="0"/>
              </a:rPr>
              <a:t> ở đậu Hà Lan do </a:t>
            </a:r>
            <a:r>
              <a:rPr lang="vi-VN" sz="2000" i="1" dirty="0">
                <a:latin typeface="Arial" panose="020B0604020202020204" pitchFamily="34" charset="0"/>
                <a:cs typeface="Arial" panose="020B0604020202020204" pitchFamily="34" charset="0"/>
              </a:rPr>
              <a:t>F</a:t>
            </a:r>
            <a:r>
              <a:rPr lang="en-US" sz="2000" i="1" dirty="0" err="1">
                <a:latin typeface="Arial" panose="020B0604020202020204" pitchFamily="34" charset="0"/>
                <a:cs typeface="Arial" panose="020B0604020202020204" pitchFamily="34" charset="0"/>
              </a:rPr>
              <a:t>usarium</a:t>
            </a:r>
            <a:r>
              <a:rPr lang="vi-VN" sz="2000" i="1" dirty="0">
                <a:latin typeface="Arial" panose="020B0604020202020204" pitchFamily="34" charset="0"/>
                <a:cs typeface="Arial" panose="020B0604020202020204" pitchFamily="34" charset="0"/>
              </a:rPr>
              <a:t> oxysporum pisi</a:t>
            </a:r>
            <a:r>
              <a:rPr lang="vi-VN" sz="2000" dirty="0">
                <a:latin typeface="Arial" panose="020B0604020202020204" pitchFamily="34" charset="0"/>
                <a:cs typeface="Arial" panose="020B0604020202020204" pitchFamily="34" charset="0"/>
              </a:rPr>
              <a:t>: </a:t>
            </a:r>
            <a:r>
              <a:rPr lang="vi-VN" sz="2000" b="1" dirty="0">
                <a:latin typeface="Arial" panose="020B0604020202020204" pitchFamily="34" charset="0"/>
                <a:cs typeface="Arial" panose="020B0604020202020204" pitchFamily="34" charset="0"/>
              </a:rPr>
              <a:t>(f ) </a:t>
            </a:r>
            <a:r>
              <a:rPr lang="vi-VN" sz="2000" dirty="0">
                <a:latin typeface="Arial" panose="020B0604020202020204" pitchFamily="34" charset="0"/>
                <a:cs typeface="Arial" panose="020B0604020202020204" pitchFamily="34" charset="0"/>
              </a:rPr>
              <a:t>các triệu chứng héo trên đồng ruộng, </a:t>
            </a:r>
            <a:r>
              <a:rPr lang="vi-VN" sz="2000" b="1" dirty="0">
                <a:latin typeface="Arial" panose="020B0604020202020204" pitchFamily="34" charset="0"/>
                <a:cs typeface="Arial" panose="020B0604020202020204" pitchFamily="34" charset="0"/>
              </a:rPr>
              <a:t>(g) </a:t>
            </a:r>
            <a:r>
              <a:rPr lang="vi-VN" sz="2000" dirty="0">
                <a:latin typeface="Arial" panose="020B0604020202020204" pitchFamily="34" charset="0"/>
                <a:cs typeface="Arial" panose="020B0604020202020204" pitchFamily="34" charset="0"/>
              </a:rPr>
              <a:t>hóa nâu mạch dẫn ở cành bị héo</a:t>
            </a:r>
            <a:r>
              <a:rPr lang="en-US" sz="2000" dirty="0">
                <a:latin typeface="Arial" panose="020B0604020202020204" pitchFamily="34" charset="0"/>
                <a:cs typeface="Arial" panose="020B0604020202020204" pitchFamily="34" charset="0"/>
              </a:rPr>
              <a:t>.</a:t>
            </a:r>
          </a:p>
        </p:txBody>
      </p:sp>
      <p:sp>
        <p:nvSpPr>
          <p:cNvPr id="3" name="TextBox 2"/>
          <p:cNvSpPr txBox="1"/>
          <p:nvPr/>
        </p:nvSpPr>
        <p:spPr>
          <a:xfrm>
            <a:off x="1828800" y="906576"/>
            <a:ext cx="3276601" cy="507831"/>
          </a:xfrm>
          <a:prstGeom prst="rect">
            <a:avLst/>
          </a:prstGeom>
          <a:noFill/>
        </p:spPr>
        <p:txBody>
          <a:bodyPr wrap="square" rtlCol="0">
            <a:spAutoFit/>
          </a:bodyPr>
          <a:lstStyle/>
          <a:p>
            <a:pPr algn="ctr"/>
            <a:r>
              <a:rPr lang="en-US" sz="27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Nấm</a:t>
            </a:r>
            <a:r>
              <a:rPr lang="en-US" sz="27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700" b="1" i="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Fusarium</a:t>
            </a:r>
            <a:r>
              <a:rPr lang="en-US" sz="2700" b="1" i="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sp</a:t>
            </a:r>
            <a:r>
              <a:rPr lang="en-US" sz="27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a:t>
            </a:r>
          </a:p>
        </p:txBody>
      </p:sp>
      <p:sp>
        <p:nvSpPr>
          <p:cNvPr id="8" name="TextBox 11">
            <a:extLst>
              <a:ext uri="{FF2B5EF4-FFF2-40B4-BE49-F238E27FC236}">
                <a16:creationId xmlns:a16="http://schemas.microsoft.com/office/drawing/2014/main" id="{D8D5F9CB-0FD3-4436-ABB3-046F6BB16391}"/>
              </a:ext>
            </a:extLst>
          </p:cNvPr>
          <p:cNvSpPr txBox="1"/>
          <p:nvPr/>
        </p:nvSpPr>
        <p:spPr>
          <a:xfrm>
            <a:off x="989558" y="230544"/>
            <a:ext cx="3603454"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sp>
        <p:nvSpPr>
          <p:cNvPr id="2" name="TextBox 1"/>
          <p:cNvSpPr txBox="1"/>
          <p:nvPr/>
        </p:nvSpPr>
        <p:spPr>
          <a:xfrm>
            <a:off x="441434" y="6416566"/>
            <a:ext cx="6448097" cy="369332"/>
          </a:xfrm>
          <a:prstGeom prst="rect">
            <a:avLst/>
          </a:prstGeom>
          <a:noFill/>
        </p:spPr>
        <p:txBody>
          <a:bodyPr wrap="square" rtlCol="0">
            <a:spAutoFit/>
          </a:bodyPr>
          <a:lstStyle/>
          <a:p>
            <a:pPr algn="ctr"/>
            <a:r>
              <a:rPr lang="en-US" dirty="0">
                <a:latin typeface="Arial" pitchFamily="34" charset="0"/>
                <a:cs typeface="Arial" pitchFamily="34" charset="0"/>
              </a:rPr>
              <a:t>(</a:t>
            </a:r>
            <a:r>
              <a:rPr lang="en-US" dirty="0" err="1">
                <a:latin typeface="Arial" pitchFamily="34" charset="0"/>
                <a:cs typeface="Arial" pitchFamily="34" charset="0"/>
              </a:rPr>
              <a:t>Nguồn</a:t>
            </a:r>
            <a:r>
              <a:rPr lang="en-US" dirty="0">
                <a:latin typeface="Arial" pitchFamily="34" charset="0"/>
                <a:cs typeface="Arial" pitchFamily="34" charset="0"/>
              </a:rPr>
              <a:t>: </a:t>
            </a:r>
            <a:r>
              <a:rPr lang="en-US" dirty="0" err="1">
                <a:latin typeface="Arial" pitchFamily="34" charset="0"/>
                <a:cs typeface="Arial" pitchFamily="34" charset="0"/>
              </a:rPr>
              <a:t>Cẩm</a:t>
            </a:r>
            <a:r>
              <a:rPr lang="en-US" dirty="0">
                <a:latin typeface="Arial" pitchFamily="34" charset="0"/>
                <a:cs typeface="Arial" pitchFamily="34" charset="0"/>
              </a:rPr>
              <a:t> </a:t>
            </a:r>
            <a:r>
              <a:rPr lang="en-US" dirty="0" err="1">
                <a:latin typeface="Arial" pitchFamily="34" charset="0"/>
                <a:cs typeface="Arial" pitchFamily="34" charset="0"/>
              </a:rPr>
              <a:t>nang</a:t>
            </a:r>
            <a:r>
              <a:rPr lang="en-US" dirty="0">
                <a:latin typeface="Arial" pitchFamily="34" charset="0"/>
                <a:cs typeface="Arial" pitchFamily="34" charset="0"/>
              </a:rPr>
              <a:t> </a:t>
            </a:r>
            <a:r>
              <a:rPr lang="en-US" dirty="0" err="1">
                <a:latin typeface="Arial" pitchFamily="34" charset="0"/>
                <a:cs typeface="Arial" pitchFamily="34" charset="0"/>
              </a:rPr>
              <a:t>chuẩn</a:t>
            </a:r>
            <a:r>
              <a:rPr lang="en-US" dirty="0">
                <a:latin typeface="Arial" pitchFamily="34" charset="0"/>
                <a:cs typeface="Arial" pitchFamily="34" charset="0"/>
              </a:rPr>
              <a:t> </a:t>
            </a:r>
            <a:r>
              <a:rPr lang="en-US" dirty="0" err="1">
                <a:latin typeface="Arial" pitchFamily="34" charset="0"/>
                <a:cs typeface="Arial" pitchFamily="34" charset="0"/>
              </a:rPr>
              <a:t>đoán</a:t>
            </a:r>
            <a:r>
              <a:rPr lang="en-US" dirty="0">
                <a:latin typeface="Arial" pitchFamily="34" charset="0"/>
                <a:cs typeface="Arial" pitchFamily="34" charset="0"/>
              </a:rPr>
              <a:t> </a:t>
            </a:r>
            <a:r>
              <a:rPr lang="en-US" dirty="0" err="1">
                <a:latin typeface="Arial" pitchFamily="34" charset="0"/>
                <a:cs typeface="Arial" pitchFamily="34" charset="0"/>
              </a:rPr>
              <a:t>bệnh</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ở </a:t>
            </a:r>
            <a:r>
              <a:rPr lang="en-US" dirty="0" err="1">
                <a:latin typeface="Arial" pitchFamily="34" charset="0"/>
                <a:cs typeface="Arial" pitchFamily="34" charset="0"/>
              </a:rPr>
              <a:t>Việt</a:t>
            </a:r>
            <a:r>
              <a:rPr lang="en-US" dirty="0">
                <a:latin typeface="Arial" pitchFamily="34" charset="0"/>
                <a:cs typeface="Arial" pitchFamily="34" charset="0"/>
              </a:rPr>
              <a:t> Nam)</a:t>
            </a:r>
            <a:endParaRPr lang="en-US" dirty="0"/>
          </a:p>
        </p:txBody>
      </p:sp>
    </p:spTree>
    <p:extLst>
      <p:ext uri="{BB962C8B-B14F-4D97-AF65-F5344CB8AC3E}">
        <p14:creationId xmlns:p14="http://schemas.microsoft.com/office/powerpoint/2010/main" val="20754602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2008" y="2654156"/>
            <a:ext cx="6371595" cy="2605749"/>
          </a:xfrm>
          <a:prstGeom prst="rect">
            <a:avLst/>
          </a:prstGeom>
        </p:spPr>
      </p:pic>
      <p:sp>
        <p:nvSpPr>
          <p:cNvPr id="5" name="TextBox 4"/>
          <p:cNvSpPr txBox="1"/>
          <p:nvPr/>
        </p:nvSpPr>
        <p:spPr>
          <a:xfrm>
            <a:off x="449806" y="5529080"/>
            <a:ext cx="6096000" cy="646331"/>
          </a:xfrm>
          <a:prstGeom prst="rect">
            <a:avLst/>
          </a:prstGeom>
          <a:noFill/>
        </p:spPr>
        <p:txBody>
          <a:bodyPr wrap="square" rtlCol="0">
            <a:spAutoFit/>
          </a:bodyPr>
          <a:lstStyle/>
          <a:p>
            <a:pPr algn="ctr"/>
            <a:r>
              <a:rPr lang="vi-VN" dirty="0">
                <a:latin typeface="Arial" panose="020B0604020202020204" pitchFamily="34" charset="0"/>
                <a:cs typeface="Arial" panose="020B0604020202020204" pitchFamily="34" charset="0"/>
              </a:rPr>
              <a:t>Hình thái các khuẩn lạc của </a:t>
            </a:r>
            <a:r>
              <a:rPr lang="vi-VN" i="1" dirty="0">
                <a:latin typeface="Arial" panose="020B0604020202020204" pitchFamily="34" charset="0"/>
                <a:cs typeface="Arial" panose="020B0604020202020204" pitchFamily="34" charset="0"/>
              </a:rPr>
              <a:t>Trichoderma sp.</a:t>
            </a:r>
            <a:r>
              <a:rPr lang="vi-VN" dirty="0">
                <a:latin typeface="Arial" panose="020B0604020202020204" pitchFamily="34" charset="0"/>
                <a:cs typeface="Arial" panose="020B0604020202020204" pitchFamily="34" charset="0"/>
              </a:rPr>
              <a:t> đối kháng với </a:t>
            </a:r>
            <a:r>
              <a:rPr lang="vi-VN" i="1" dirty="0">
                <a:latin typeface="Arial" panose="020B0604020202020204" pitchFamily="34" charset="0"/>
                <a:cs typeface="Arial" panose="020B0604020202020204" pitchFamily="34" charset="0"/>
              </a:rPr>
              <a:t>Fusarium sp</a:t>
            </a:r>
            <a:r>
              <a:rPr lang="en-US" i="1" dirty="0">
                <a:latin typeface="Arial" panose="020B0604020202020204" pitchFamily="34" charset="0"/>
                <a:cs typeface="Arial" panose="020B0604020202020204" pitchFamily="34" charset="0"/>
              </a:rPr>
              <a:t>.</a:t>
            </a:r>
            <a:r>
              <a:rPr lang="vi-VN" i="1" dirty="0">
                <a:latin typeface="Arial" panose="020B0604020202020204" pitchFamily="34" charset="0"/>
                <a:cs typeface="Arial" panose="020B0604020202020204" pitchFamily="34" charset="0"/>
              </a:rPr>
              <a:t> </a:t>
            </a:r>
            <a:r>
              <a:rPr lang="vi-VN" dirty="0">
                <a:latin typeface="Arial" panose="020B0604020202020204" pitchFamily="34" charset="0"/>
                <a:cs typeface="Arial" panose="020B0604020202020204" pitchFamily="34" charset="0"/>
              </a:rPr>
              <a:t>sau 4 ngày. </a:t>
            </a:r>
            <a:endParaRPr lang="en-US" dirty="0">
              <a:latin typeface="Arial" panose="020B0604020202020204" pitchFamily="34" charset="0"/>
              <a:cs typeface="Arial" panose="020B0604020202020204" pitchFamily="34" charset="0"/>
            </a:endParaRP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71216" y="2654156"/>
            <a:ext cx="4542743" cy="2605748"/>
          </a:xfrm>
          <a:prstGeom prst="rect">
            <a:avLst/>
          </a:prstGeom>
        </p:spPr>
      </p:pic>
      <p:sp>
        <p:nvSpPr>
          <p:cNvPr id="7" name="TextBox 6"/>
          <p:cNvSpPr txBox="1"/>
          <p:nvPr/>
        </p:nvSpPr>
        <p:spPr>
          <a:xfrm>
            <a:off x="6545806" y="5459325"/>
            <a:ext cx="4214080" cy="923330"/>
          </a:xfrm>
          <a:prstGeom prst="rect">
            <a:avLst/>
          </a:prstGeom>
          <a:noFill/>
        </p:spPr>
        <p:txBody>
          <a:bodyPr wrap="square" rtlCol="0">
            <a:spAutoFit/>
          </a:bodyPr>
          <a:lstStyle/>
          <a:p>
            <a:pPr algn="ctr"/>
            <a:r>
              <a:rPr lang="vi-VN" dirty="0">
                <a:latin typeface="Arial" panose="020B0604020202020204" pitchFamily="34" charset="0"/>
                <a:cs typeface="Arial" panose="020B0604020202020204" pitchFamily="34" charset="0"/>
              </a:rPr>
              <a:t>Nấm </a:t>
            </a:r>
            <a:r>
              <a:rPr lang="vi-VN" i="1" dirty="0">
                <a:latin typeface="Arial" panose="020B0604020202020204" pitchFamily="34" charset="0"/>
                <a:cs typeface="Arial" panose="020B0604020202020204" pitchFamily="34" charset="0"/>
              </a:rPr>
              <a:t>Trichoderma sp</a:t>
            </a:r>
            <a:r>
              <a:rPr lang="vi-VN" dirty="0">
                <a:latin typeface="Arial" panose="020B0604020202020204" pitchFamily="34" charset="0"/>
                <a:cs typeface="Arial" panose="020B0604020202020204" pitchFamily="34" charset="0"/>
              </a:rPr>
              <a:t>. đối kháng nấm </a:t>
            </a:r>
            <a:r>
              <a:rPr lang="vi-VN" i="1" dirty="0">
                <a:latin typeface="Arial" panose="020B0604020202020204" pitchFamily="34" charset="0"/>
                <a:cs typeface="Arial" panose="020B0604020202020204" pitchFamily="34" charset="0"/>
              </a:rPr>
              <a:t>Fusarium sp. </a:t>
            </a:r>
            <a:r>
              <a:rPr lang="vi-VN" dirty="0">
                <a:latin typeface="Arial" panose="020B0604020202020204" pitchFamily="34" charset="0"/>
                <a:cs typeface="Arial" panose="020B0604020202020204" pitchFamily="34" charset="0"/>
              </a:rPr>
              <a:t>khi quan sát vi thể trên kính hiển vi vật kính 100X</a:t>
            </a:r>
            <a:endParaRPr lang="en-US"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80751DE6-1D24-4B44-B0D9-4D52576FC773}"/>
              </a:ext>
            </a:extLst>
          </p:cNvPr>
          <p:cNvSpPr txBox="1"/>
          <p:nvPr/>
        </p:nvSpPr>
        <p:spPr>
          <a:xfrm>
            <a:off x="757539" y="1530227"/>
            <a:ext cx="9129932" cy="830997"/>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Trichoderma sp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với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Fusarium sp</a:t>
            </a:r>
            <a:r>
              <a:rPr lang="en-US" sz="2400" i="1" dirty="0">
                <a:latin typeface="Times New Roman" pitchFamily="18" charset="0"/>
                <a:cs typeface="Times New Roman" pitchFamily="18" charset="0"/>
              </a:rPr>
              <a:t>. </a:t>
            </a:r>
            <a:r>
              <a:rPr lang="en-US" sz="2400" i="1" dirty="0" err="1">
                <a:latin typeface="Arial" panose="020B0604020202020204" pitchFamily="34" charset="0"/>
                <a:cs typeface="Arial" panose="020B0604020202020204" pitchFamily="34" charset="0"/>
              </a:rPr>
              <a:t>theo</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Phạm</a:t>
            </a:r>
            <a:r>
              <a:rPr lang="en-US" sz="2400" i="1" dirty="0">
                <a:latin typeface="Arial" panose="020B0604020202020204" pitchFamily="34" charset="0"/>
                <a:cs typeface="Arial" panose="020B0604020202020204" pitchFamily="34" charset="0"/>
              </a:rPr>
              <a:t> Minh </a:t>
            </a:r>
            <a:r>
              <a:rPr lang="en-US" sz="2400" i="1" dirty="0" err="1">
                <a:latin typeface="Arial" panose="020B0604020202020204" pitchFamily="34" charset="0"/>
                <a:cs typeface="Arial" panose="020B0604020202020204" pitchFamily="34" charset="0"/>
              </a:rPr>
              <a:t>Tuấn</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và</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cộng</a:t>
            </a:r>
            <a:r>
              <a:rPr lang="en-US" sz="2400" i="1" dirty="0">
                <a:latin typeface="Arial" panose="020B0604020202020204" pitchFamily="34" charset="0"/>
                <a:cs typeface="Arial" panose="020B0604020202020204" pitchFamily="34" charset="0"/>
              </a:rPr>
              <a:t> </a:t>
            </a:r>
            <a:r>
              <a:rPr lang="en-US" sz="2400" i="1" dirty="0" err="1">
                <a:latin typeface="Arial" panose="020B0604020202020204" pitchFamily="34" charset="0"/>
                <a:cs typeface="Arial" panose="020B0604020202020204" pitchFamily="34" charset="0"/>
              </a:rPr>
              <a:t>sự</a:t>
            </a:r>
            <a:r>
              <a:rPr lang="en-US" sz="2400" i="1" dirty="0">
                <a:latin typeface="Arial" panose="020B0604020202020204" pitchFamily="34" charset="0"/>
                <a:cs typeface="Arial" panose="020B0604020202020204" pitchFamily="34" charset="0"/>
              </a:rPr>
              <a:t> , 2016)</a:t>
            </a:r>
            <a:endParaRPr lang="en-US" sz="2400" i="1" dirty="0">
              <a:latin typeface="Times New Roman" pitchFamily="18" charset="0"/>
              <a:cs typeface="Times New Roman" pitchFamily="18" charset="0"/>
            </a:endParaRPr>
          </a:p>
        </p:txBody>
      </p:sp>
      <p:sp>
        <p:nvSpPr>
          <p:cNvPr id="8" name="TextBox 7">
            <a:extLst>
              <a:ext uri="{FF2B5EF4-FFF2-40B4-BE49-F238E27FC236}">
                <a16:creationId xmlns:a16="http://schemas.microsoft.com/office/drawing/2014/main" id="{BE2D1885-6158-4D5F-83CB-23D963D41114}"/>
              </a:ext>
            </a:extLst>
          </p:cNvPr>
          <p:cNvSpPr txBox="1"/>
          <p:nvPr/>
        </p:nvSpPr>
        <p:spPr>
          <a:xfrm>
            <a:off x="312009" y="682589"/>
            <a:ext cx="9847991" cy="584775"/>
          </a:xfrm>
          <a:prstGeom prst="rect">
            <a:avLst/>
          </a:prstGeom>
          <a:noFill/>
        </p:spPr>
        <p:txBody>
          <a:bodyPr wrap="square" rtlCol="0">
            <a:spAutoFit/>
          </a:bodyPr>
          <a:lstStyle/>
          <a:p>
            <a:r>
              <a:rPr lang="en-US" sz="3000" b="1" dirty="0" err="1">
                <a:solidFill>
                  <a:schemeClr val="accent4">
                    <a:lumMod val="75000"/>
                  </a:schemeClr>
                </a:solidFill>
                <a:latin typeface="Arial" panose="020B0604020202020204" pitchFamily="34" charset="0"/>
                <a:cs typeface="Arial" panose="020B0604020202020204" pitchFamily="34" charset="0"/>
              </a:rPr>
              <a:t>Phòng</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trừ</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nấm</a:t>
            </a:r>
            <a:r>
              <a:rPr lang="en-US" sz="3200" dirty="0">
                <a:latin typeface="Arial" panose="020B0604020202020204" pitchFamily="34" charset="0"/>
                <a:cs typeface="Arial" panose="020B0604020202020204" pitchFamily="34" charset="0"/>
              </a:rPr>
              <a:t> </a:t>
            </a:r>
            <a:r>
              <a:rPr lang="en-US" sz="3200" b="1" i="1" dirty="0">
                <a:solidFill>
                  <a:schemeClr val="accent4">
                    <a:lumMod val="75000"/>
                  </a:schemeClr>
                </a:solidFill>
                <a:latin typeface="Arial" panose="020B0604020202020204" pitchFamily="34" charset="0"/>
                <a:cs typeface="Arial" panose="020B0604020202020204" pitchFamily="34" charset="0"/>
              </a:rPr>
              <a:t>Fusarium sp</a:t>
            </a:r>
            <a:r>
              <a:rPr lang="en-US" sz="3200" b="1" i="1" dirty="0">
                <a:solidFill>
                  <a:schemeClr val="accent4">
                    <a:lumMod val="75000"/>
                  </a:schemeClr>
                </a:solidFill>
                <a:latin typeface="Times New Roman" pitchFamily="18" charset="0"/>
                <a:cs typeface="Times New Roman" pitchFamily="18" charset="0"/>
              </a:rPr>
              <a:t>.</a:t>
            </a:r>
            <a:endParaRPr lang="en-US" sz="3000" b="1" dirty="0">
              <a:solidFill>
                <a:schemeClr val="accent4">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52483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1830429" y="1619867"/>
            <a:ext cx="3577144" cy="4676705"/>
          </a:xfrm>
        </p:spPr>
      </p:pic>
      <p:sp>
        <p:nvSpPr>
          <p:cNvPr id="5" name="TextBox 4"/>
          <p:cNvSpPr txBox="1"/>
          <p:nvPr/>
        </p:nvSpPr>
        <p:spPr>
          <a:xfrm>
            <a:off x="5883654" y="1799281"/>
            <a:ext cx="4963977" cy="4708981"/>
          </a:xfrm>
          <a:prstGeom prst="rect">
            <a:avLst/>
          </a:prstGeom>
          <a:noFill/>
        </p:spPr>
        <p:txBody>
          <a:bodyPr wrap="square" rtlCol="0">
            <a:spAutoFit/>
          </a:bodyPr>
          <a:lstStyle/>
          <a:p>
            <a:pPr marL="285750" indent="-285750" algn="just">
              <a:buFont typeface="Arial" pitchFamily="34" charset="0"/>
              <a:buChar char="•"/>
            </a:pPr>
            <a:r>
              <a:rPr lang="en-US" sz="2000" dirty="0">
                <a:latin typeface="Arial" panose="020B0604020202020204" pitchFamily="34" charset="0"/>
                <a:cs typeface="Arial" panose="020B0604020202020204" pitchFamily="34" charset="0"/>
              </a:rPr>
              <a:t>(a) </a:t>
            </a:r>
            <a:r>
              <a:rPr lang="vi-VN" sz="2000" dirty="0">
                <a:latin typeface="Arial" panose="020B0604020202020204" pitchFamily="34" charset="0"/>
                <a:cs typeface="Arial" panose="020B0604020202020204" pitchFamily="34" charset="0"/>
              </a:rPr>
              <a:t>Thể trứng của </a:t>
            </a:r>
            <a:r>
              <a:rPr lang="vi-VN" sz="2000" i="1" dirty="0">
                <a:latin typeface="Arial" panose="020B0604020202020204" pitchFamily="34" charset="0"/>
                <a:cs typeface="Arial" panose="020B0604020202020204" pitchFamily="34" charset="0"/>
              </a:rPr>
              <a:t>Pythium spinosum </a:t>
            </a:r>
            <a:r>
              <a:rPr lang="vi-VN" sz="2000" dirty="0">
                <a:latin typeface="Arial" panose="020B0604020202020204" pitchFamily="34" charset="0"/>
                <a:cs typeface="Arial" panose="020B0604020202020204" pitchFamily="34" charset="0"/>
              </a:rPr>
              <a:t>với thùy thể đực bám vào</a:t>
            </a:r>
            <a:r>
              <a:rPr lang="en-US" sz="2000" dirty="0">
                <a:latin typeface="Arial" panose="020B0604020202020204" pitchFamily="34" charset="0"/>
                <a:cs typeface="Arial" panose="020B0604020202020204" pitchFamily="34" charset="0"/>
              </a:rPr>
              <a:t>.</a:t>
            </a:r>
          </a:p>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(b) </a:t>
            </a:r>
            <a:r>
              <a:rPr lang="en-US" sz="2000" dirty="0">
                <a:latin typeface="Arial" panose="020B0604020202020204" pitchFamily="34" charset="0"/>
                <a:cs typeface="Arial" panose="020B0604020202020204" pitchFamily="34" charset="0"/>
              </a:rPr>
              <a:t>B</a:t>
            </a:r>
            <a:r>
              <a:rPr lang="vi-VN" sz="2000" dirty="0">
                <a:latin typeface="Arial" panose="020B0604020202020204" pitchFamily="34" charset="0"/>
                <a:cs typeface="Arial" panose="020B0604020202020204" pitchFamily="34" charset="0"/>
              </a:rPr>
              <a:t>ào tử trứng trưởng thành của </a:t>
            </a:r>
            <a:r>
              <a:rPr lang="vi-VN" sz="2000" i="1" dirty="0">
                <a:latin typeface="Arial" panose="020B0604020202020204" pitchFamily="34" charset="0"/>
                <a:cs typeface="Arial" panose="020B0604020202020204" pitchFamily="34" charset="0"/>
              </a:rPr>
              <a:t>P</a:t>
            </a:r>
            <a:r>
              <a:rPr lang="en-US" sz="2000" i="1" dirty="0" err="1">
                <a:latin typeface="Arial" panose="020B0604020202020204" pitchFamily="34" charset="0"/>
                <a:cs typeface="Arial" panose="020B0604020202020204" pitchFamily="34" charset="0"/>
              </a:rPr>
              <a:t>ythium</a:t>
            </a:r>
            <a:r>
              <a:rPr lang="vi-VN" sz="2000" i="1" dirty="0">
                <a:latin typeface="Arial" panose="020B0604020202020204" pitchFamily="34" charset="0"/>
                <a:cs typeface="Arial" panose="020B0604020202020204" pitchFamily="34" charset="0"/>
              </a:rPr>
              <a:t> mamillatum</a:t>
            </a:r>
            <a:endParaRPr lang="en-US" sz="2000" i="1" dirty="0">
              <a:latin typeface="Arial" panose="020B0604020202020204" pitchFamily="34" charset="0"/>
              <a:cs typeface="Arial" panose="020B0604020202020204" pitchFamily="34" charset="0"/>
            </a:endParaRPr>
          </a:p>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(c) </a:t>
            </a:r>
            <a:r>
              <a:rPr lang="en-US" sz="2000" dirty="0">
                <a:latin typeface="Arial" panose="020B0604020202020204" pitchFamily="34" charset="0"/>
                <a:cs typeface="Arial" panose="020B0604020202020204" pitchFamily="34" charset="0"/>
              </a:rPr>
              <a:t>B</a:t>
            </a:r>
            <a:r>
              <a:rPr lang="vi-VN" sz="2000" dirty="0">
                <a:latin typeface="Arial" panose="020B0604020202020204" pitchFamily="34" charset="0"/>
                <a:cs typeface="Arial" panose="020B0604020202020204" pitchFamily="34" charset="0"/>
              </a:rPr>
              <a:t>ọc bào tử </a:t>
            </a:r>
            <a:r>
              <a:rPr lang="vi-VN" sz="2000" i="1" dirty="0">
                <a:latin typeface="Arial" panose="020B0604020202020204" pitchFamily="34" charset="0"/>
                <a:cs typeface="Arial" panose="020B0604020202020204" pitchFamily="34" charset="0"/>
              </a:rPr>
              <a:t>P</a:t>
            </a:r>
            <a:r>
              <a:rPr lang="en-US" sz="2000" i="1" dirty="0" err="1">
                <a:latin typeface="Arial" panose="020B0604020202020204" pitchFamily="34" charset="0"/>
                <a:cs typeface="Arial" panose="020B0604020202020204" pitchFamily="34" charset="0"/>
              </a:rPr>
              <a:t>ythium</a:t>
            </a:r>
            <a:r>
              <a:rPr lang="vi-VN" sz="2000" i="1" dirty="0">
                <a:latin typeface="Arial" panose="020B0604020202020204" pitchFamily="34" charset="0"/>
                <a:cs typeface="Arial" panose="020B0604020202020204" pitchFamily="34" charset="0"/>
              </a:rPr>
              <a:t> mamillatum </a:t>
            </a:r>
            <a:r>
              <a:rPr lang="vi-VN" sz="2000" dirty="0">
                <a:latin typeface="Arial" panose="020B0604020202020204" pitchFamily="34" charset="0"/>
                <a:cs typeface="Arial" panose="020B0604020202020204" pitchFamily="34" charset="0"/>
              </a:rPr>
              <a:t>với ống tháo và bọc giả chứa các du động bào tử đang phát triển</a:t>
            </a:r>
            <a:endParaRPr lang="en-US" sz="2000" dirty="0">
              <a:latin typeface="Arial" panose="020B0604020202020204" pitchFamily="34" charset="0"/>
              <a:cs typeface="Arial" panose="020B0604020202020204" pitchFamily="34" charset="0"/>
            </a:endParaRPr>
          </a:p>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(d) </a:t>
            </a:r>
            <a:r>
              <a:rPr lang="en-US" sz="2000" dirty="0">
                <a:latin typeface="Arial" panose="020B0604020202020204" pitchFamily="34" charset="0"/>
                <a:cs typeface="Arial" panose="020B0604020202020204" pitchFamily="34" charset="0"/>
              </a:rPr>
              <a:t>B</a:t>
            </a:r>
            <a:r>
              <a:rPr lang="vi-VN" sz="2000" dirty="0">
                <a:latin typeface="Arial" panose="020B0604020202020204" pitchFamily="34" charset="0"/>
                <a:cs typeface="Arial" panose="020B0604020202020204" pitchFamily="34" charset="0"/>
              </a:rPr>
              <a:t>ọc bào tử của </a:t>
            </a:r>
            <a:r>
              <a:rPr lang="vi-VN" sz="2000" i="1" dirty="0">
                <a:latin typeface="Arial" panose="020B0604020202020204" pitchFamily="34" charset="0"/>
                <a:cs typeface="Arial" panose="020B0604020202020204" pitchFamily="34" charset="0"/>
              </a:rPr>
              <a:t>P</a:t>
            </a:r>
            <a:r>
              <a:rPr lang="en-US" sz="2000" i="1" dirty="0" err="1">
                <a:latin typeface="Arial" panose="020B0604020202020204" pitchFamily="34" charset="0"/>
                <a:cs typeface="Arial" panose="020B0604020202020204" pitchFamily="34" charset="0"/>
              </a:rPr>
              <a:t>ythium</a:t>
            </a:r>
            <a:r>
              <a:rPr lang="vi-VN" sz="2000" i="1" dirty="0">
                <a:latin typeface="Arial" panose="020B0604020202020204" pitchFamily="34" charset="0"/>
                <a:cs typeface="Arial" panose="020B0604020202020204" pitchFamily="34" charset="0"/>
              </a:rPr>
              <a:t> irregulare</a:t>
            </a:r>
            <a:r>
              <a:rPr lang="vi-VN" sz="2000" dirty="0">
                <a:latin typeface="Arial" panose="020B0604020202020204" pitchFamily="34" charset="0"/>
                <a:cs typeface="Arial" panose="020B0604020202020204" pitchFamily="34" charset="0"/>
              </a:rPr>
              <a:t> với các du động bào tử trưởng thành trong bọc giả có vách mỏng trước khi được giải phóng ra ngoài,</a:t>
            </a:r>
            <a:endParaRPr lang="en-US" sz="2000" dirty="0">
              <a:latin typeface="Arial" panose="020B0604020202020204" pitchFamily="34" charset="0"/>
              <a:cs typeface="Arial" panose="020B0604020202020204" pitchFamily="34" charset="0"/>
            </a:endParaRPr>
          </a:p>
          <a:p>
            <a:pPr marL="285750" indent="-285750" algn="just">
              <a:buFont typeface="Arial" pitchFamily="34" charset="0"/>
              <a:buChar char="•"/>
            </a:pPr>
            <a:r>
              <a:rPr lang="vi-VN" sz="2000" dirty="0">
                <a:latin typeface="Arial" panose="020B0604020202020204" pitchFamily="34" charset="0"/>
                <a:cs typeface="Arial" panose="020B0604020202020204" pitchFamily="34" charset="0"/>
              </a:rPr>
              <a:t>(e) Các bọc bào tử hình ngón ở </a:t>
            </a:r>
            <a:r>
              <a:rPr lang="vi-VN" sz="2000" i="1" dirty="0">
                <a:latin typeface="Arial" panose="020B0604020202020204" pitchFamily="34" charset="0"/>
                <a:cs typeface="Arial" panose="020B0604020202020204" pitchFamily="34" charset="0"/>
              </a:rPr>
              <a:t>P</a:t>
            </a:r>
            <a:r>
              <a:rPr lang="en-US" sz="2000" i="1" dirty="0" err="1">
                <a:latin typeface="Arial" panose="020B0604020202020204" pitchFamily="34" charset="0"/>
                <a:cs typeface="Arial" panose="020B0604020202020204" pitchFamily="34" charset="0"/>
              </a:rPr>
              <a:t>ythium</a:t>
            </a:r>
            <a:r>
              <a:rPr lang="en-US" sz="2000" i="1" dirty="0">
                <a:latin typeface="Arial" panose="020B0604020202020204" pitchFamily="34" charset="0"/>
                <a:cs typeface="Arial" panose="020B0604020202020204" pitchFamily="34" charset="0"/>
              </a:rPr>
              <a:t> </a:t>
            </a:r>
            <a:r>
              <a:rPr lang="vi-VN" sz="2000" i="1" dirty="0">
                <a:latin typeface="Arial" panose="020B0604020202020204" pitchFamily="34" charset="0"/>
                <a:cs typeface="Arial" panose="020B0604020202020204" pitchFamily="34" charset="0"/>
              </a:rPr>
              <a:t>myriotilum</a:t>
            </a:r>
            <a:endParaRPr lang="en-US" sz="2000" i="1" dirty="0">
              <a:latin typeface="Arial" panose="020B0604020202020204" pitchFamily="34" charset="0"/>
              <a:cs typeface="Arial" panose="020B0604020202020204" pitchFamily="34" charset="0"/>
            </a:endParaRPr>
          </a:p>
          <a:p>
            <a:pPr marL="285750" indent="-285750">
              <a:buFont typeface="Arial" pitchFamily="34" charset="0"/>
              <a:buChar char="•"/>
            </a:pPr>
            <a:r>
              <a:rPr lang="vi-VN" sz="2000" dirty="0">
                <a:latin typeface="Arial" panose="020B0604020202020204" pitchFamily="34" charset="0"/>
                <a:cs typeface="Arial" panose="020B0604020202020204" pitchFamily="34" charset="0"/>
              </a:rPr>
              <a:t>(f ) </a:t>
            </a:r>
            <a:r>
              <a:rPr lang="en-US" sz="2000" dirty="0">
                <a:latin typeface="Arial" panose="020B0604020202020204" pitchFamily="34" charset="0"/>
                <a:cs typeface="Arial" panose="020B0604020202020204" pitchFamily="34" charset="0"/>
              </a:rPr>
              <a:t>C</a:t>
            </a:r>
            <a:r>
              <a:rPr lang="vi-VN" sz="2000" dirty="0">
                <a:latin typeface="Arial" panose="020B0604020202020204" pitchFamily="34" charset="0"/>
                <a:cs typeface="Arial" panose="020B0604020202020204" pitchFamily="34" charset="0"/>
              </a:rPr>
              <a:t>ành mang bọc bào tử và bọc bào tử đặc trưng </a:t>
            </a:r>
            <a:endParaRPr lang="en-US" sz="2000" dirty="0">
              <a:latin typeface="Arial" panose="020B0604020202020204" pitchFamily="34" charset="0"/>
              <a:cs typeface="Arial" panose="020B0604020202020204" pitchFamily="34" charset="0"/>
            </a:endParaRPr>
          </a:p>
        </p:txBody>
      </p:sp>
      <p:sp>
        <p:nvSpPr>
          <p:cNvPr id="6" name="TextBox 5"/>
          <p:cNvSpPr txBox="1"/>
          <p:nvPr/>
        </p:nvSpPr>
        <p:spPr>
          <a:xfrm>
            <a:off x="1461280" y="1035092"/>
            <a:ext cx="3276601" cy="584775"/>
          </a:xfrm>
          <a:prstGeom prst="rect">
            <a:avLst/>
          </a:prstGeom>
          <a:noFill/>
        </p:spPr>
        <p:txBody>
          <a:bodyPr wrap="square" rtlCol="0">
            <a:spAutoFit/>
          </a:bodyPr>
          <a:lstStyle/>
          <a:p>
            <a:r>
              <a:rPr lang="en-US" sz="3200" b="1" dirty="0" err="1">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Nấm</a:t>
            </a:r>
            <a:r>
              <a:rPr lang="en-US" sz="3200" b="1" dirty="0">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 </a:t>
            </a:r>
            <a:r>
              <a:rPr lang="en-US" sz="3200" b="1" i="1" dirty="0" err="1">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Pythium</a:t>
            </a:r>
            <a:r>
              <a:rPr lang="en-US" sz="3200" b="1" i="1" dirty="0">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 sp.</a:t>
            </a:r>
          </a:p>
        </p:txBody>
      </p:sp>
      <p:sp>
        <p:nvSpPr>
          <p:cNvPr id="8" name="TextBox 11">
            <a:extLst>
              <a:ext uri="{FF2B5EF4-FFF2-40B4-BE49-F238E27FC236}">
                <a16:creationId xmlns:a16="http://schemas.microsoft.com/office/drawing/2014/main" id="{D8D5F9CB-0FD3-4436-ABB3-046F6BB16391}"/>
              </a:ext>
            </a:extLst>
          </p:cNvPr>
          <p:cNvSpPr txBox="1"/>
          <p:nvPr/>
        </p:nvSpPr>
        <p:spPr>
          <a:xfrm>
            <a:off x="577610" y="339259"/>
            <a:ext cx="3856604"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sp>
        <p:nvSpPr>
          <p:cNvPr id="2" name="TextBox 1"/>
          <p:cNvSpPr txBox="1"/>
          <p:nvPr/>
        </p:nvSpPr>
        <p:spPr>
          <a:xfrm>
            <a:off x="577609" y="6353503"/>
            <a:ext cx="5775893" cy="369332"/>
          </a:xfrm>
          <a:prstGeom prst="rect">
            <a:avLst/>
          </a:prstGeom>
          <a:noFill/>
        </p:spPr>
        <p:txBody>
          <a:bodyPr wrap="square" rtlCol="0">
            <a:spAutoFit/>
          </a:bodyPr>
          <a:lstStyle/>
          <a:p>
            <a:pPr algn="ctr"/>
            <a:r>
              <a:rPr lang="en-US" dirty="0">
                <a:latin typeface="Arial" pitchFamily="34" charset="0"/>
                <a:cs typeface="Arial" pitchFamily="34" charset="0"/>
              </a:rPr>
              <a:t>(</a:t>
            </a:r>
            <a:r>
              <a:rPr lang="en-US" dirty="0" err="1">
                <a:latin typeface="Arial" pitchFamily="34" charset="0"/>
                <a:cs typeface="Arial" pitchFamily="34" charset="0"/>
              </a:rPr>
              <a:t>Nguồn</a:t>
            </a:r>
            <a:r>
              <a:rPr lang="en-US" dirty="0">
                <a:latin typeface="Arial" pitchFamily="34" charset="0"/>
                <a:cs typeface="Arial" pitchFamily="34" charset="0"/>
              </a:rPr>
              <a:t>: </a:t>
            </a:r>
            <a:r>
              <a:rPr lang="en-US" dirty="0" err="1">
                <a:latin typeface="Arial" pitchFamily="34" charset="0"/>
                <a:cs typeface="Arial" pitchFamily="34" charset="0"/>
              </a:rPr>
              <a:t>Cẩm</a:t>
            </a:r>
            <a:r>
              <a:rPr lang="en-US" dirty="0">
                <a:latin typeface="Arial" pitchFamily="34" charset="0"/>
                <a:cs typeface="Arial" pitchFamily="34" charset="0"/>
              </a:rPr>
              <a:t> </a:t>
            </a:r>
            <a:r>
              <a:rPr lang="en-US" dirty="0" err="1">
                <a:latin typeface="Arial" pitchFamily="34" charset="0"/>
                <a:cs typeface="Arial" pitchFamily="34" charset="0"/>
              </a:rPr>
              <a:t>nang</a:t>
            </a:r>
            <a:r>
              <a:rPr lang="en-US" dirty="0">
                <a:latin typeface="Arial" pitchFamily="34" charset="0"/>
                <a:cs typeface="Arial" pitchFamily="34" charset="0"/>
              </a:rPr>
              <a:t> </a:t>
            </a:r>
            <a:r>
              <a:rPr lang="en-US" dirty="0" err="1">
                <a:latin typeface="Arial" pitchFamily="34" charset="0"/>
                <a:cs typeface="Arial" pitchFamily="34" charset="0"/>
              </a:rPr>
              <a:t>chuẩn</a:t>
            </a:r>
            <a:r>
              <a:rPr lang="en-US" dirty="0">
                <a:latin typeface="Arial" pitchFamily="34" charset="0"/>
                <a:cs typeface="Arial" pitchFamily="34" charset="0"/>
              </a:rPr>
              <a:t> </a:t>
            </a:r>
            <a:r>
              <a:rPr lang="en-US" dirty="0" err="1">
                <a:latin typeface="Arial" pitchFamily="34" charset="0"/>
                <a:cs typeface="Arial" pitchFamily="34" charset="0"/>
              </a:rPr>
              <a:t>đoán</a:t>
            </a:r>
            <a:r>
              <a:rPr lang="en-US" dirty="0">
                <a:latin typeface="Arial" pitchFamily="34" charset="0"/>
                <a:cs typeface="Arial" pitchFamily="34" charset="0"/>
              </a:rPr>
              <a:t> </a:t>
            </a:r>
            <a:r>
              <a:rPr lang="en-US" dirty="0" err="1">
                <a:latin typeface="Arial" pitchFamily="34" charset="0"/>
                <a:cs typeface="Arial" pitchFamily="34" charset="0"/>
              </a:rPr>
              <a:t>bệnh</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ở </a:t>
            </a:r>
            <a:r>
              <a:rPr lang="en-US" dirty="0" err="1">
                <a:latin typeface="Arial" pitchFamily="34" charset="0"/>
                <a:cs typeface="Arial" pitchFamily="34" charset="0"/>
              </a:rPr>
              <a:t>Việt</a:t>
            </a:r>
            <a:r>
              <a:rPr lang="en-US" dirty="0">
                <a:latin typeface="Arial" pitchFamily="34" charset="0"/>
                <a:cs typeface="Arial" pitchFamily="34" charset="0"/>
              </a:rPr>
              <a:t> Nam)</a:t>
            </a:r>
            <a:endParaRPr lang="en-US" dirty="0"/>
          </a:p>
        </p:txBody>
      </p:sp>
    </p:spTree>
    <p:extLst>
      <p:ext uri="{BB962C8B-B14F-4D97-AF65-F5344CB8AC3E}">
        <p14:creationId xmlns:p14="http://schemas.microsoft.com/office/powerpoint/2010/main" val="16954279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3">
            <a:extLst>
              <a:ext uri="{28A0092B-C50C-407E-A947-70E740481C1C}">
                <a14:useLocalDpi xmlns:a14="http://schemas.microsoft.com/office/drawing/2010/main" val="0"/>
              </a:ext>
            </a:extLst>
          </a:blip>
          <a:stretch>
            <a:fillRect/>
          </a:stretch>
        </p:blipFill>
        <p:spPr>
          <a:xfrm>
            <a:off x="1991713" y="1679194"/>
            <a:ext cx="7604171" cy="2706569"/>
          </a:xfrm>
        </p:spPr>
      </p:pic>
      <p:sp>
        <p:nvSpPr>
          <p:cNvPr id="5" name="TextBox 4"/>
          <p:cNvSpPr txBox="1"/>
          <p:nvPr/>
        </p:nvSpPr>
        <p:spPr>
          <a:xfrm>
            <a:off x="1981202" y="4736547"/>
            <a:ext cx="7551986" cy="1938992"/>
          </a:xfrm>
          <a:prstGeom prst="rect">
            <a:avLst/>
          </a:prstGeom>
          <a:noFill/>
        </p:spPr>
        <p:txBody>
          <a:bodyPr wrap="square" rtlCol="0">
            <a:spAutoFit/>
          </a:bodyPr>
          <a:lstStyle/>
          <a:p>
            <a:r>
              <a:rPr lang="vi-VN" sz="2000" b="1" dirty="0">
                <a:latin typeface="Arial" panose="020B0604020202020204" pitchFamily="34" charset="0"/>
                <a:cs typeface="Arial" panose="020B0604020202020204" pitchFamily="34" charset="0"/>
              </a:rPr>
              <a:t>Các bệnh do</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nấm</a:t>
            </a:r>
            <a:r>
              <a:rPr lang="vi-VN" sz="2000" b="1" dirty="0">
                <a:latin typeface="Arial" panose="020B0604020202020204" pitchFamily="34" charset="0"/>
                <a:cs typeface="Arial" panose="020B0604020202020204" pitchFamily="34" charset="0"/>
              </a:rPr>
              <a:t> </a:t>
            </a:r>
            <a:r>
              <a:rPr lang="vi-VN" sz="2000" b="1" i="1" dirty="0">
                <a:latin typeface="Arial" panose="020B0604020202020204" pitchFamily="34" charset="0"/>
                <a:cs typeface="Arial" panose="020B0604020202020204" pitchFamily="34" charset="0"/>
              </a:rPr>
              <a:t>Pythium</a:t>
            </a:r>
            <a:r>
              <a:rPr lang="vi-VN" sz="2000" b="1" dirty="0">
                <a:latin typeface="Arial" panose="020B0604020202020204" pitchFamily="34" charset="0"/>
                <a:cs typeface="Arial" panose="020B0604020202020204" pitchFamily="34" charset="0"/>
              </a:rPr>
              <a:t> trên lạc: </a:t>
            </a:r>
            <a:endParaRPr lang="en-US" sz="2000" b="1" dirty="0">
              <a:latin typeface="Arial" panose="020B0604020202020204" pitchFamily="34" charset="0"/>
              <a:cs typeface="Arial" panose="020B0604020202020204" pitchFamily="34" charset="0"/>
            </a:endParaRPr>
          </a:p>
          <a:p>
            <a:pPr marL="285750" indent="-285750">
              <a:buFont typeface="Arial" pitchFamily="34" charset="0"/>
              <a:buChar char="•"/>
            </a:pPr>
            <a:r>
              <a:rPr lang="en-US" sz="2000" dirty="0">
                <a:latin typeface="Arial" panose="020B0604020202020204" pitchFamily="34" charset="0"/>
                <a:cs typeface="Arial" panose="020B0604020202020204" pitchFamily="34" charset="0"/>
              </a:rPr>
              <a:t>(a) T</a:t>
            </a:r>
            <a:r>
              <a:rPr lang="vi-VN" sz="2000" dirty="0">
                <a:latin typeface="Arial" panose="020B0604020202020204" pitchFamily="34" charset="0"/>
                <a:cs typeface="Arial" panose="020B0604020202020204" pitchFamily="34" charset="0"/>
              </a:rPr>
              <a:t>hối rễ con và thối thân cây con do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nấm</a:t>
            </a:r>
            <a:r>
              <a:rPr lang="vi-VN" sz="2000" dirty="0">
                <a:latin typeface="Arial" panose="020B0604020202020204" pitchFamily="34" charset="0"/>
                <a:cs typeface="Arial" panose="020B0604020202020204" pitchFamily="34" charset="0"/>
              </a:rPr>
              <a:t> </a:t>
            </a:r>
            <a:r>
              <a:rPr lang="vi-VN" sz="2000" i="1" dirty="0">
                <a:latin typeface="Arial" panose="020B0604020202020204" pitchFamily="34" charset="0"/>
                <a:cs typeface="Arial" panose="020B0604020202020204" pitchFamily="34" charset="0"/>
              </a:rPr>
              <a:t>Pythium</a:t>
            </a:r>
            <a:r>
              <a:rPr lang="vi-VN" sz="2000" dirty="0">
                <a:latin typeface="Arial" panose="020B0604020202020204" pitchFamily="34" charset="0"/>
                <a:cs typeface="Arial" panose="020B0604020202020204" pitchFamily="34" charset="0"/>
              </a:rPr>
              <a:t> trong điều kiện rất ẩm ướt</a:t>
            </a:r>
            <a:endParaRPr lang="en-US" sz="2000" dirty="0">
              <a:latin typeface="Arial" panose="020B0604020202020204" pitchFamily="34" charset="0"/>
              <a:cs typeface="Arial" panose="020B0604020202020204" pitchFamily="34" charset="0"/>
            </a:endParaRPr>
          </a:p>
          <a:p>
            <a:pPr marL="285750" indent="-285750">
              <a:buFont typeface="Arial" pitchFamily="34" charset="0"/>
              <a:buChar char="•"/>
            </a:pPr>
            <a:r>
              <a:rPr lang="vi-VN" sz="2000" dirty="0">
                <a:latin typeface="Arial" panose="020B0604020202020204" pitchFamily="34" charset="0"/>
                <a:cs typeface="Arial" panose="020B0604020202020204" pitchFamily="34" charset="0"/>
              </a:rPr>
              <a:t>(b) </a:t>
            </a:r>
            <a:r>
              <a:rPr lang="en-US" sz="2000" dirty="0">
                <a:latin typeface="Arial" panose="020B0604020202020204" pitchFamily="34" charset="0"/>
                <a:cs typeface="Arial" panose="020B0604020202020204" pitchFamily="34" charset="0"/>
              </a:rPr>
              <a:t>S</a:t>
            </a:r>
            <a:r>
              <a:rPr lang="vi-VN" sz="2000" dirty="0">
                <a:latin typeface="Arial" panose="020B0604020202020204" pitchFamily="34" charset="0"/>
                <a:cs typeface="Arial" panose="020B0604020202020204" pitchFamily="34" charset="0"/>
              </a:rPr>
              <a:t>o sánh hai cây trưởng thành</a:t>
            </a:r>
            <a:r>
              <a:rPr lang="en-US" sz="2000" dirty="0">
                <a:latin typeface="Arial" panose="020B0604020202020204" pitchFamily="34" charset="0"/>
                <a:cs typeface="Arial" panose="020B0604020202020204" pitchFamily="34" charset="0"/>
              </a:rPr>
              <a:t>:</a:t>
            </a:r>
            <a:r>
              <a:rPr lang="vi-VN" sz="2000" dirty="0">
                <a:latin typeface="Arial" panose="020B0604020202020204" pitchFamily="34" charset="0"/>
                <a:cs typeface="Arial" panose="020B0604020202020204" pitchFamily="34" charset="0"/>
              </a:rPr>
              <a:t> cây khỏe (trái), cây còi cọc do thối rễ nặng (phải)</a:t>
            </a:r>
            <a:endParaRPr lang="en-US" sz="2000" dirty="0">
              <a:latin typeface="Arial" panose="020B0604020202020204" pitchFamily="34" charset="0"/>
              <a:cs typeface="Arial" panose="020B0604020202020204" pitchFamily="34" charset="0"/>
            </a:endParaRPr>
          </a:p>
          <a:p>
            <a:pPr marL="285750" indent="-285750">
              <a:buFont typeface="Arial" pitchFamily="34" charset="0"/>
              <a:buChar char="•"/>
            </a:pPr>
            <a:r>
              <a:rPr lang="vi-VN" sz="2000" dirty="0">
                <a:latin typeface="Arial" panose="020B0604020202020204" pitchFamily="34" charset="0"/>
                <a:cs typeface="Arial" panose="020B0604020202020204" pitchFamily="34" charset="0"/>
              </a:rPr>
              <a:t>(c) </a:t>
            </a:r>
            <a:r>
              <a:rPr lang="en-US" sz="2000" dirty="0">
                <a:latin typeface="Arial" panose="020B0604020202020204" pitchFamily="34" charset="0"/>
                <a:cs typeface="Arial" panose="020B0604020202020204" pitchFamily="34" charset="0"/>
              </a:rPr>
              <a:t>T</a:t>
            </a:r>
            <a:r>
              <a:rPr lang="vi-VN" sz="2000" dirty="0">
                <a:latin typeface="Arial" panose="020B0604020202020204" pitchFamily="34" charset="0"/>
                <a:cs typeface="Arial" panose="020B0604020202020204" pitchFamily="34" charset="0"/>
              </a:rPr>
              <a:t>hối rễ cái</a:t>
            </a:r>
            <a:r>
              <a:rPr lang="en-US" sz="2000" dirty="0">
                <a:latin typeface="Arial" panose="020B0604020202020204" pitchFamily="34" charset="0"/>
                <a:cs typeface="Arial" panose="020B0604020202020204" pitchFamily="34" charset="0"/>
              </a:rPr>
              <a:t> </a:t>
            </a:r>
            <a:r>
              <a:rPr lang="vi-VN" sz="2000" dirty="0">
                <a:latin typeface="Arial" panose="020B0604020202020204" pitchFamily="34" charset="0"/>
                <a:cs typeface="Arial" panose="020B0604020202020204" pitchFamily="34" charset="0"/>
              </a:rPr>
              <a:t> và quả lạc trầm trọng do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nấm</a:t>
            </a:r>
            <a:r>
              <a:rPr lang="vi-VN" sz="2000" dirty="0">
                <a:latin typeface="Arial" panose="020B0604020202020204" pitchFamily="34" charset="0"/>
                <a:cs typeface="Arial" panose="020B0604020202020204" pitchFamily="34" charset="0"/>
              </a:rPr>
              <a:t> </a:t>
            </a:r>
            <a:r>
              <a:rPr lang="vi-VN" sz="2000" i="1" dirty="0">
                <a:latin typeface="Arial" panose="020B0604020202020204" pitchFamily="34" charset="0"/>
                <a:cs typeface="Arial" panose="020B0604020202020204" pitchFamily="34" charset="0"/>
              </a:rPr>
              <a:t>Pythium</a:t>
            </a:r>
            <a:r>
              <a:rPr lang="vi-VN" sz="2000" dirty="0">
                <a:latin typeface="Arial" panose="020B0604020202020204" pitchFamily="34" charset="0"/>
                <a:cs typeface="Arial" panose="020B0604020202020204" pitchFamily="34" charset="0"/>
              </a:rPr>
              <a:t>.</a:t>
            </a:r>
            <a:endParaRPr lang="en-US" sz="2000" dirty="0">
              <a:latin typeface="Arial" panose="020B0604020202020204" pitchFamily="34" charset="0"/>
              <a:cs typeface="Arial" panose="020B0604020202020204" pitchFamily="34" charset="0"/>
            </a:endParaRPr>
          </a:p>
        </p:txBody>
      </p:sp>
      <p:sp>
        <p:nvSpPr>
          <p:cNvPr id="6" name="TextBox 5"/>
          <p:cNvSpPr txBox="1"/>
          <p:nvPr/>
        </p:nvSpPr>
        <p:spPr>
          <a:xfrm>
            <a:off x="1855077" y="1031260"/>
            <a:ext cx="3200400" cy="523220"/>
          </a:xfrm>
          <a:prstGeom prst="rect">
            <a:avLst/>
          </a:prstGeom>
          <a:noFill/>
        </p:spPr>
        <p:txBody>
          <a:bodyPr wrap="square" rtlCol="0">
            <a:spAutoFit/>
          </a:bodyPr>
          <a:lstStyle/>
          <a:p>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Nấm</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800" b="1" i="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Pythium</a:t>
            </a:r>
            <a:r>
              <a:rPr lang="en-US" sz="2800" b="1" i="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sp</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a:t>
            </a:r>
          </a:p>
        </p:txBody>
      </p:sp>
      <p:sp>
        <p:nvSpPr>
          <p:cNvPr id="10" name="TextBox 11">
            <a:extLst>
              <a:ext uri="{FF2B5EF4-FFF2-40B4-BE49-F238E27FC236}">
                <a16:creationId xmlns:a16="http://schemas.microsoft.com/office/drawing/2014/main" id="{D8D5F9CB-0FD3-4436-ABB3-046F6BB16391}"/>
              </a:ext>
            </a:extLst>
          </p:cNvPr>
          <p:cNvSpPr txBox="1"/>
          <p:nvPr/>
        </p:nvSpPr>
        <p:spPr>
          <a:xfrm>
            <a:off x="477070" y="193819"/>
            <a:ext cx="382879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sp>
        <p:nvSpPr>
          <p:cNvPr id="2" name="TextBox 1"/>
          <p:cNvSpPr txBox="1"/>
          <p:nvPr/>
        </p:nvSpPr>
        <p:spPr>
          <a:xfrm>
            <a:off x="1981202" y="4319752"/>
            <a:ext cx="7551986" cy="369332"/>
          </a:xfrm>
          <a:prstGeom prst="rect">
            <a:avLst/>
          </a:prstGeom>
          <a:noFill/>
        </p:spPr>
        <p:txBody>
          <a:bodyPr wrap="square" rtlCol="0">
            <a:spAutoFit/>
          </a:bodyPr>
          <a:lstStyle/>
          <a:p>
            <a:pPr algn="ctr"/>
            <a:r>
              <a:rPr lang="en-US" dirty="0">
                <a:latin typeface="Arial" pitchFamily="34" charset="0"/>
                <a:cs typeface="Arial" pitchFamily="34" charset="0"/>
              </a:rPr>
              <a:t>(</a:t>
            </a:r>
            <a:r>
              <a:rPr lang="en-US" dirty="0" err="1">
                <a:latin typeface="Arial" pitchFamily="34" charset="0"/>
                <a:cs typeface="Arial" pitchFamily="34" charset="0"/>
              </a:rPr>
              <a:t>Nguồn</a:t>
            </a:r>
            <a:r>
              <a:rPr lang="en-US" dirty="0">
                <a:latin typeface="Arial" pitchFamily="34" charset="0"/>
                <a:cs typeface="Arial" pitchFamily="34" charset="0"/>
              </a:rPr>
              <a:t>: </a:t>
            </a:r>
            <a:r>
              <a:rPr lang="en-US" dirty="0" err="1">
                <a:latin typeface="Arial" pitchFamily="34" charset="0"/>
                <a:cs typeface="Arial" pitchFamily="34" charset="0"/>
              </a:rPr>
              <a:t>Cẩm</a:t>
            </a:r>
            <a:r>
              <a:rPr lang="en-US" dirty="0">
                <a:latin typeface="Arial" pitchFamily="34" charset="0"/>
                <a:cs typeface="Arial" pitchFamily="34" charset="0"/>
              </a:rPr>
              <a:t> </a:t>
            </a:r>
            <a:r>
              <a:rPr lang="en-US" dirty="0" err="1">
                <a:latin typeface="Arial" pitchFamily="34" charset="0"/>
                <a:cs typeface="Arial" pitchFamily="34" charset="0"/>
              </a:rPr>
              <a:t>nang</a:t>
            </a:r>
            <a:r>
              <a:rPr lang="en-US" dirty="0">
                <a:latin typeface="Arial" pitchFamily="34" charset="0"/>
                <a:cs typeface="Arial" pitchFamily="34" charset="0"/>
              </a:rPr>
              <a:t> </a:t>
            </a:r>
            <a:r>
              <a:rPr lang="en-US" dirty="0" err="1">
                <a:latin typeface="Arial" pitchFamily="34" charset="0"/>
                <a:cs typeface="Arial" pitchFamily="34" charset="0"/>
              </a:rPr>
              <a:t>chuẩn</a:t>
            </a:r>
            <a:r>
              <a:rPr lang="en-US" dirty="0">
                <a:latin typeface="Arial" pitchFamily="34" charset="0"/>
                <a:cs typeface="Arial" pitchFamily="34" charset="0"/>
              </a:rPr>
              <a:t> </a:t>
            </a:r>
            <a:r>
              <a:rPr lang="en-US" dirty="0" err="1">
                <a:latin typeface="Arial" pitchFamily="34" charset="0"/>
                <a:cs typeface="Arial" pitchFamily="34" charset="0"/>
              </a:rPr>
              <a:t>đoán</a:t>
            </a:r>
            <a:r>
              <a:rPr lang="en-US" dirty="0">
                <a:latin typeface="Arial" pitchFamily="34" charset="0"/>
                <a:cs typeface="Arial" pitchFamily="34" charset="0"/>
              </a:rPr>
              <a:t> </a:t>
            </a:r>
            <a:r>
              <a:rPr lang="en-US" dirty="0" err="1">
                <a:latin typeface="Arial" pitchFamily="34" charset="0"/>
                <a:cs typeface="Arial" pitchFamily="34" charset="0"/>
              </a:rPr>
              <a:t>bệnh</a:t>
            </a:r>
            <a:r>
              <a:rPr lang="en-US" dirty="0">
                <a:latin typeface="Arial" pitchFamily="34" charset="0"/>
                <a:cs typeface="Arial" pitchFamily="34" charset="0"/>
              </a:rPr>
              <a:t> </a:t>
            </a:r>
            <a:r>
              <a:rPr lang="en-US" dirty="0" err="1">
                <a:latin typeface="Arial" pitchFamily="34" charset="0"/>
                <a:cs typeface="Arial" pitchFamily="34" charset="0"/>
              </a:rPr>
              <a:t>cây</a:t>
            </a:r>
            <a:r>
              <a:rPr lang="en-US" dirty="0">
                <a:latin typeface="Arial" pitchFamily="34" charset="0"/>
                <a:cs typeface="Arial" pitchFamily="34" charset="0"/>
              </a:rPr>
              <a:t> ở </a:t>
            </a:r>
            <a:r>
              <a:rPr lang="en-US" dirty="0" err="1">
                <a:latin typeface="Arial" pitchFamily="34" charset="0"/>
                <a:cs typeface="Arial" pitchFamily="34" charset="0"/>
              </a:rPr>
              <a:t>Việt</a:t>
            </a:r>
            <a:r>
              <a:rPr lang="en-US" dirty="0">
                <a:latin typeface="Arial" pitchFamily="34" charset="0"/>
                <a:cs typeface="Arial" pitchFamily="34" charset="0"/>
              </a:rPr>
              <a:t> Nam)</a:t>
            </a:r>
            <a:endParaRPr lang="en-US" dirty="0"/>
          </a:p>
        </p:txBody>
      </p:sp>
    </p:spTree>
    <p:extLst>
      <p:ext uri="{BB962C8B-B14F-4D97-AF65-F5344CB8AC3E}">
        <p14:creationId xmlns:p14="http://schemas.microsoft.com/office/powerpoint/2010/main" val="8785417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3048001" y="1264274"/>
            <a:ext cx="6172201" cy="4772716"/>
          </a:xfrm>
        </p:spPr>
      </p:pic>
      <p:sp>
        <p:nvSpPr>
          <p:cNvPr id="5" name="TextBox 4"/>
          <p:cNvSpPr txBox="1"/>
          <p:nvPr/>
        </p:nvSpPr>
        <p:spPr>
          <a:xfrm>
            <a:off x="2128345" y="6137335"/>
            <a:ext cx="7961586" cy="769441"/>
          </a:xfrm>
          <a:prstGeom prst="rect">
            <a:avLst/>
          </a:prstGeom>
          <a:noFill/>
        </p:spPr>
        <p:txBody>
          <a:bodyPr wrap="square" rtlCol="0">
            <a:spAutoFit/>
          </a:bodyPr>
          <a:lstStyle/>
          <a:p>
            <a:pPr algn="ctr"/>
            <a:r>
              <a:rPr lang="en-US" sz="2000" dirty="0">
                <a:latin typeface="Arial" pitchFamily="34" charset="0"/>
                <a:cs typeface="Arial" panose="020B0604020202020204" pitchFamily="34" charset="0"/>
              </a:rPr>
              <a:t>Chu </a:t>
            </a:r>
            <a:r>
              <a:rPr lang="en-US" sz="2000" dirty="0" err="1">
                <a:latin typeface="Arial" panose="020B0604020202020204" pitchFamily="34" charset="0"/>
                <a:cs typeface="Arial" panose="020B0604020202020204" pitchFamily="34" charset="0"/>
              </a:rPr>
              <a:t>trình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gây</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bệnh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của</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nấm</a:t>
            </a:r>
            <a:r>
              <a:rPr lang="en-US" sz="2000" dirty="0">
                <a:latin typeface="Arial" panose="020B0604020202020204" pitchFamily="34" charset="0"/>
                <a:cs typeface="Arial" panose="020B0604020202020204" pitchFamily="34" charset="0"/>
              </a:rPr>
              <a:t> </a:t>
            </a:r>
            <a:r>
              <a:rPr lang="en-US" sz="2000" i="1" dirty="0" err="1">
                <a:latin typeface="Arial" panose="020B0604020202020204" pitchFamily="34" charset="0"/>
                <a:cs typeface="Arial" panose="020B0604020202020204" pitchFamily="34" charset="0"/>
              </a:rPr>
              <a:t>Pythium</a:t>
            </a:r>
            <a:r>
              <a:rPr lang="en-US" sz="2000" i="1" dirty="0">
                <a:latin typeface="Arial" panose="020B0604020202020204" pitchFamily="34" charset="0"/>
                <a:cs typeface="Arial" panose="020B0604020202020204" pitchFamily="34" charset="0"/>
              </a:rPr>
              <a:t> sp.</a:t>
            </a:r>
          </a:p>
          <a:p>
            <a:pPr algn="ctr"/>
            <a:r>
              <a:rPr lang="en-US" sz="2000" dirty="0">
                <a:latin typeface="Arial" pitchFamily="34" charset="0"/>
                <a:cs typeface="Arial" pitchFamily="34" charset="0"/>
              </a:rPr>
              <a:t>(</a:t>
            </a:r>
            <a:r>
              <a:rPr lang="en-US" sz="2000" dirty="0" err="1">
                <a:latin typeface="Arial" pitchFamily="34" charset="0"/>
                <a:cs typeface="Arial" pitchFamily="34" charset="0"/>
              </a:rPr>
              <a:t>Nguồn</a:t>
            </a:r>
            <a:r>
              <a:rPr lang="en-US" sz="2000" dirty="0">
                <a:latin typeface="Arial" pitchFamily="34" charset="0"/>
                <a:cs typeface="Arial" pitchFamily="34" charset="0"/>
              </a:rPr>
              <a:t>: </a:t>
            </a:r>
            <a:r>
              <a:rPr lang="en-US" sz="2000" dirty="0" err="1">
                <a:latin typeface="Arial" pitchFamily="34" charset="0"/>
                <a:cs typeface="Arial" pitchFamily="34" charset="0"/>
              </a:rPr>
              <a:t>Cẩm</a:t>
            </a:r>
            <a:r>
              <a:rPr lang="en-US" sz="2000" dirty="0">
                <a:latin typeface="Arial" pitchFamily="34" charset="0"/>
                <a:cs typeface="Arial" pitchFamily="34" charset="0"/>
              </a:rPr>
              <a:t> </a:t>
            </a:r>
            <a:r>
              <a:rPr lang="en-US" sz="2000" dirty="0" err="1">
                <a:latin typeface="Arial" pitchFamily="34" charset="0"/>
                <a:cs typeface="Arial" pitchFamily="34" charset="0"/>
              </a:rPr>
              <a:t>nang</a:t>
            </a:r>
            <a:r>
              <a:rPr lang="en-US" sz="2000" dirty="0">
                <a:latin typeface="Arial" pitchFamily="34" charset="0"/>
                <a:cs typeface="Arial" pitchFamily="34" charset="0"/>
              </a:rPr>
              <a:t> </a:t>
            </a:r>
            <a:r>
              <a:rPr lang="en-US" sz="2000" dirty="0" err="1">
                <a:latin typeface="Arial" pitchFamily="34" charset="0"/>
                <a:cs typeface="Arial" pitchFamily="34" charset="0"/>
              </a:rPr>
              <a:t>chuẩn</a:t>
            </a:r>
            <a:r>
              <a:rPr lang="en-US" sz="2000" dirty="0">
                <a:latin typeface="Arial" pitchFamily="34" charset="0"/>
                <a:cs typeface="Arial" pitchFamily="34" charset="0"/>
              </a:rPr>
              <a:t> </a:t>
            </a:r>
            <a:r>
              <a:rPr lang="en-US" sz="2000" dirty="0" err="1">
                <a:latin typeface="Arial" pitchFamily="34" charset="0"/>
                <a:cs typeface="Arial" pitchFamily="34" charset="0"/>
              </a:rPr>
              <a:t>đoán</a:t>
            </a:r>
            <a:r>
              <a:rPr lang="en-US" sz="2000" dirty="0">
                <a:latin typeface="Arial" pitchFamily="34" charset="0"/>
                <a:cs typeface="Arial" pitchFamily="34" charset="0"/>
              </a:rPr>
              <a:t> </a:t>
            </a:r>
            <a:r>
              <a:rPr lang="en-US" sz="2000" dirty="0" err="1">
                <a:latin typeface="Arial" pitchFamily="34" charset="0"/>
                <a:cs typeface="Arial" pitchFamily="34" charset="0"/>
              </a:rPr>
              <a:t>bệnh</a:t>
            </a:r>
            <a:r>
              <a:rPr lang="en-US" sz="2000" dirty="0">
                <a:latin typeface="Arial" pitchFamily="34" charset="0"/>
                <a:cs typeface="Arial" pitchFamily="34" charset="0"/>
              </a:rPr>
              <a:t> </a:t>
            </a:r>
            <a:r>
              <a:rPr lang="en-US" sz="2000" dirty="0" err="1">
                <a:latin typeface="Arial" pitchFamily="34" charset="0"/>
                <a:cs typeface="Arial" pitchFamily="34" charset="0"/>
              </a:rPr>
              <a:t>cây</a:t>
            </a:r>
            <a:r>
              <a:rPr lang="en-US" sz="2000" dirty="0">
                <a:latin typeface="Arial" pitchFamily="34" charset="0"/>
                <a:cs typeface="Arial" pitchFamily="34" charset="0"/>
              </a:rPr>
              <a:t> ở </a:t>
            </a:r>
            <a:r>
              <a:rPr lang="en-US" sz="2000" dirty="0" err="1">
                <a:latin typeface="Arial" pitchFamily="34" charset="0"/>
                <a:cs typeface="Arial" pitchFamily="34" charset="0"/>
              </a:rPr>
              <a:t>Việt</a:t>
            </a:r>
            <a:r>
              <a:rPr lang="en-US" sz="2000" dirty="0">
                <a:latin typeface="Arial" pitchFamily="34" charset="0"/>
                <a:cs typeface="Arial" pitchFamily="34" charset="0"/>
              </a:rPr>
              <a:t> Nam</a:t>
            </a:r>
            <a:r>
              <a:rPr lang="en-US" sz="2400" dirty="0">
                <a:latin typeface="Arial" pitchFamily="34" charset="0"/>
                <a:cs typeface="Arial" pitchFamily="34" charset="0"/>
              </a:rPr>
              <a:t>)</a:t>
            </a:r>
            <a:endParaRPr lang="en-US" sz="2400" i="1" dirty="0">
              <a:latin typeface="Times New Roman" pitchFamily="18" charset="0"/>
              <a:cs typeface="Times New Roman" pitchFamily="18" charset="0"/>
            </a:endParaRPr>
          </a:p>
        </p:txBody>
      </p:sp>
      <p:sp>
        <p:nvSpPr>
          <p:cNvPr id="7" name="TextBox 11">
            <a:extLst>
              <a:ext uri="{FF2B5EF4-FFF2-40B4-BE49-F238E27FC236}">
                <a16:creationId xmlns:a16="http://schemas.microsoft.com/office/drawing/2014/main" id="{D8D5F9CB-0FD3-4436-ABB3-046F6BB16391}"/>
              </a:ext>
            </a:extLst>
          </p:cNvPr>
          <p:cNvSpPr txBox="1"/>
          <p:nvPr/>
        </p:nvSpPr>
        <p:spPr>
          <a:xfrm>
            <a:off x="524984" y="259001"/>
            <a:ext cx="3515771"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Times New Roman" pitchFamily="18" charset="0"/>
              <a:cs typeface="Times New Roman" pitchFamily="18" charset="0"/>
            </a:endParaRPr>
          </a:p>
        </p:txBody>
      </p:sp>
      <p:sp>
        <p:nvSpPr>
          <p:cNvPr id="8" name="TextBox 7">
            <a:extLst>
              <a:ext uri="{FF2B5EF4-FFF2-40B4-BE49-F238E27FC236}">
                <a16:creationId xmlns:a16="http://schemas.microsoft.com/office/drawing/2014/main" id="{DC096461-0AF1-48D7-9342-ADD10C97E055}"/>
              </a:ext>
            </a:extLst>
          </p:cNvPr>
          <p:cNvSpPr txBox="1"/>
          <p:nvPr/>
        </p:nvSpPr>
        <p:spPr>
          <a:xfrm>
            <a:off x="1213916" y="741054"/>
            <a:ext cx="3200400" cy="523220"/>
          </a:xfrm>
          <a:prstGeom prst="rect">
            <a:avLst/>
          </a:prstGeom>
          <a:noFill/>
        </p:spPr>
        <p:txBody>
          <a:bodyPr wrap="square" rtlCol="0">
            <a:spAutoFit/>
          </a:bodyPr>
          <a:lstStyle/>
          <a:p>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Nấm</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800" b="1" i="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Pythium</a:t>
            </a:r>
            <a:r>
              <a:rPr lang="en-US" sz="2800" b="1" i="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sp</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32451474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884022" y="1620844"/>
            <a:ext cx="8222674" cy="2059830"/>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06809" y="3838329"/>
            <a:ext cx="3997817" cy="1905000"/>
          </a:xfrm>
          <a:prstGeom prst="rect">
            <a:avLst/>
          </a:prstGeom>
        </p:spPr>
      </p:pic>
      <p:sp>
        <p:nvSpPr>
          <p:cNvPr id="6" name="TextBox 5"/>
          <p:cNvSpPr txBox="1"/>
          <p:nvPr/>
        </p:nvSpPr>
        <p:spPr>
          <a:xfrm>
            <a:off x="927066" y="5743329"/>
            <a:ext cx="10588796" cy="615553"/>
          </a:xfrm>
          <a:prstGeom prst="rect">
            <a:avLst/>
          </a:prstGeom>
          <a:noFill/>
        </p:spPr>
        <p:txBody>
          <a:bodyPr wrap="square" rtlCol="0">
            <a:spAutoFit/>
          </a:bodyPr>
          <a:lstStyle/>
          <a:p>
            <a:pPr algn="just"/>
            <a:r>
              <a:rPr lang="vi-VN" sz="1700" dirty="0">
                <a:latin typeface="Arial" panose="020B0604020202020204" pitchFamily="34" charset="0"/>
                <a:cs typeface="Arial" panose="020B0604020202020204" pitchFamily="34" charset="0"/>
              </a:rPr>
              <a:t>Khả năng đối kháng của 5 chủng vi khuẩn </a:t>
            </a:r>
            <a:r>
              <a:rPr lang="vi-VN" sz="1700" i="1" dirty="0">
                <a:latin typeface="Arial" panose="020B0604020202020204" pitchFamily="34" charset="0"/>
                <a:cs typeface="Arial" panose="020B0604020202020204" pitchFamily="34" charset="0"/>
              </a:rPr>
              <a:t>Bacillus subtilis </a:t>
            </a:r>
            <a:r>
              <a:rPr lang="vi-VN" sz="1700" dirty="0">
                <a:latin typeface="Arial" panose="020B0604020202020204" pitchFamily="34" charset="0"/>
                <a:cs typeface="Arial" panose="020B0604020202020204" pitchFamily="34" charset="0"/>
              </a:rPr>
              <a:t>đối với chủng </a:t>
            </a:r>
            <a:r>
              <a:rPr lang="vi-VN" sz="1700" i="1" dirty="0">
                <a:latin typeface="Arial" panose="020B0604020202020204" pitchFamily="34" charset="0"/>
                <a:cs typeface="Arial" panose="020B0604020202020204" pitchFamily="34" charset="0"/>
              </a:rPr>
              <a:t>Pythium vexans</a:t>
            </a:r>
            <a:r>
              <a:rPr lang="vi-VN" sz="1700" dirty="0">
                <a:latin typeface="Arial" panose="020B0604020202020204" pitchFamily="34" charset="0"/>
                <a:cs typeface="Arial" panose="020B0604020202020204" pitchFamily="34" charset="0"/>
              </a:rPr>
              <a:t>  sau 6 ngày</a:t>
            </a:r>
            <a:endParaRPr lang="en-US" sz="1700" dirty="0">
              <a:latin typeface="Arial" panose="020B0604020202020204" pitchFamily="34" charset="0"/>
              <a:cs typeface="Arial" panose="020B0604020202020204" pitchFamily="34" charset="0"/>
            </a:endParaRPr>
          </a:p>
          <a:p>
            <a:pPr algn="ctr"/>
            <a:r>
              <a:rPr lang="en-US" sz="1700" dirty="0">
                <a:latin typeface="Arial" panose="020B0604020202020204" pitchFamily="34" charset="0"/>
                <a:cs typeface="Arial" panose="020B0604020202020204" pitchFamily="34" charset="0"/>
              </a:rPr>
              <a:t>(</a:t>
            </a:r>
            <a:r>
              <a:rPr lang="en-US" sz="1700" dirty="0" err="1">
                <a:latin typeface="Arial" panose="020B0604020202020204" pitchFamily="34" charset="0"/>
                <a:cs typeface="Arial" panose="020B0604020202020204" pitchFamily="34" charset="0"/>
              </a:rPr>
              <a:t>Nguồn</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Nguyễn</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Thị</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Ánh</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Nguyệt</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Tạp</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chí</a:t>
            </a:r>
            <a:r>
              <a:rPr lang="en-US" sz="1700" dirty="0">
                <a:latin typeface="Arial" panose="020B0604020202020204" pitchFamily="34" charset="0"/>
                <a:cs typeface="Arial" panose="020B0604020202020204" pitchFamily="34" charset="0"/>
              </a:rPr>
              <a:t> khoa </a:t>
            </a:r>
            <a:r>
              <a:rPr lang="en-US" sz="1700" dirty="0" err="1">
                <a:latin typeface="Arial" panose="020B0604020202020204" pitchFamily="34" charset="0"/>
                <a:cs typeface="Arial" panose="020B0604020202020204" pitchFamily="34" charset="0"/>
              </a:rPr>
              <a:t>học</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đại</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học</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mở</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thành</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phố</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Hồ</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Chí</a:t>
            </a:r>
            <a:r>
              <a:rPr lang="en-US" sz="1700" dirty="0">
                <a:latin typeface="Arial" panose="020B0604020202020204" pitchFamily="34" charset="0"/>
                <a:cs typeface="Arial" panose="020B0604020202020204" pitchFamily="34" charset="0"/>
              </a:rPr>
              <a:t> Minh.)</a:t>
            </a:r>
          </a:p>
        </p:txBody>
      </p:sp>
      <p:sp>
        <p:nvSpPr>
          <p:cNvPr id="2" name="TextBox 1">
            <a:extLst>
              <a:ext uri="{FF2B5EF4-FFF2-40B4-BE49-F238E27FC236}">
                <a16:creationId xmlns:a16="http://schemas.microsoft.com/office/drawing/2014/main" id="{498C2251-BD58-4A8A-9942-7E6CB4832903}"/>
              </a:ext>
            </a:extLst>
          </p:cNvPr>
          <p:cNvSpPr txBox="1"/>
          <p:nvPr/>
        </p:nvSpPr>
        <p:spPr>
          <a:xfrm>
            <a:off x="1106019" y="794721"/>
            <a:ext cx="9298745" cy="830997"/>
          </a:xfrm>
          <a:prstGeom prst="rect">
            <a:avLst/>
          </a:prstGeom>
          <a:noFill/>
        </p:spPr>
        <p:txBody>
          <a:bodyPr wrap="square" rtlCol="0">
            <a:spAutoFit/>
          </a:bodyPr>
          <a:lstStyle/>
          <a:p>
            <a:pPr algn="ctr"/>
            <a:r>
              <a:rPr lang="en-US" sz="2400" dirty="0">
                <a:latin typeface="Arial" panose="020B0604020202020204" pitchFamily="34" charset="0"/>
                <a:cs typeface="Arial" panose="020B0604020202020204" pitchFamily="34" charset="0"/>
              </a:rPr>
              <a:t>Vi </a:t>
            </a:r>
            <a:r>
              <a:rPr lang="en-US" sz="2400" dirty="0" err="1">
                <a:latin typeface="Arial" panose="020B0604020202020204" pitchFamily="34" charset="0"/>
                <a:cs typeface="Arial" panose="020B0604020202020204" pitchFamily="34" charset="0"/>
              </a:rPr>
              <a:t>khuẩn</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Bacillus subtilis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Pythium </a:t>
            </a:r>
            <a:r>
              <a:rPr lang="en-US" sz="2400" i="1" dirty="0" err="1">
                <a:latin typeface="Arial" panose="020B0604020202020204" pitchFamily="34" charset="0"/>
                <a:cs typeface="Arial" panose="020B0604020202020204" pitchFamily="34" charset="0"/>
              </a:rPr>
              <a:t>vexans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nhanh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hồ</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tiêu</a:t>
            </a:r>
            <a:endParaRPr lang="en-US" sz="2400" dirty="0">
              <a:latin typeface="Arial" panose="020B0604020202020204" pitchFamily="34" charset="0"/>
              <a:cs typeface="Arial" panose="020B0604020202020204" pitchFamily="34" charset="0"/>
            </a:endParaRPr>
          </a:p>
        </p:txBody>
      </p:sp>
      <p:sp>
        <p:nvSpPr>
          <p:cNvPr id="7" name="TextBox 1">
            <a:extLst>
              <a:ext uri="{FF2B5EF4-FFF2-40B4-BE49-F238E27FC236}">
                <a16:creationId xmlns:a16="http://schemas.microsoft.com/office/drawing/2014/main" id="{A5013316-CA31-4C89-AC99-A6E92D342F91}"/>
              </a:ext>
            </a:extLst>
          </p:cNvPr>
          <p:cNvSpPr txBox="1"/>
          <p:nvPr/>
        </p:nvSpPr>
        <p:spPr>
          <a:xfrm>
            <a:off x="462831" y="177959"/>
            <a:ext cx="970394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err="1">
                <a:solidFill>
                  <a:schemeClr val="accent4">
                    <a:lumMod val="75000"/>
                  </a:schemeClr>
                </a:solidFill>
                <a:latin typeface="Arial" panose="020B0604020202020204" pitchFamily="34" charset="0"/>
                <a:cs typeface="Arial" panose="020B0604020202020204" pitchFamily="34" charset="0"/>
              </a:rPr>
              <a:t>Phòng</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trừ</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nấm</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200" b="1" i="1" dirty="0">
                <a:solidFill>
                  <a:schemeClr val="accent4">
                    <a:lumMod val="75000"/>
                  </a:schemeClr>
                </a:solidFill>
                <a:latin typeface="Arial" panose="020B0604020202020204" pitchFamily="34" charset="0"/>
                <a:cs typeface="Arial" panose="020B0604020202020204" pitchFamily="34" charset="0"/>
              </a:rPr>
              <a:t>Pythium </a:t>
            </a:r>
            <a:r>
              <a:rPr lang="en-US" sz="3200" b="1" i="1" dirty="0" err="1">
                <a:solidFill>
                  <a:schemeClr val="accent4">
                    <a:lumMod val="75000"/>
                  </a:schemeClr>
                </a:solidFill>
                <a:latin typeface="Arial" panose="020B0604020202020204" pitchFamily="34" charset="0"/>
                <a:cs typeface="Arial" panose="020B0604020202020204" pitchFamily="34" charset="0"/>
              </a:rPr>
              <a:t>vexans</a:t>
            </a:r>
            <a:r>
              <a:rPr lang="en-US" sz="3200" b="1" dirty="0">
                <a:solidFill>
                  <a:schemeClr val="accent4">
                    <a:lumMod val="75000"/>
                  </a:schemeClr>
                </a:solidFill>
                <a:latin typeface="Arial" panose="020B0604020202020204" pitchFamily="34" charset="0"/>
                <a:cs typeface="Arial" panose="020B0604020202020204" pitchFamily="34" charset="0"/>
              </a:rPr>
              <a:t> </a:t>
            </a:r>
            <a:endParaRPr lang="en-US" sz="3000" b="1" dirty="0">
              <a:solidFill>
                <a:schemeClr val="accent4">
                  <a:lumMod val="7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4427124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79567" y="2363372"/>
            <a:ext cx="3959483" cy="297062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1" y="2363372"/>
            <a:ext cx="4153787" cy="2970628"/>
          </a:xfrm>
          <a:prstGeom prst="rect">
            <a:avLst/>
          </a:prstGeom>
        </p:spPr>
      </p:pic>
      <p:sp>
        <p:nvSpPr>
          <p:cNvPr id="6" name="TextBox 5"/>
          <p:cNvSpPr txBox="1"/>
          <p:nvPr/>
        </p:nvSpPr>
        <p:spPr>
          <a:xfrm>
            <a:off x="2010890" y="5382032"/>
            <a:ext cx="8170221" cy="646331"/>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Hình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nấm</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Phytophthora sp.  </a:t>
            </a:r>
            <a:r>
              <a:rPr lang="en-US" dirty="0" err="1">
                <a:latin typeface="Arial" panose="020B0604020202020204" pitchFamily="34" charset="0"/>
                <a:cs typeface="Arial" panose="020B0604020202020204" pitchFamily="34" charset="0"/>
              </a:rPr>
              <a:t>chụp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dưới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kính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hiển</a:t>
            </a:r>
            <a:r>
              <a:rPr lang="en-US" dirty="0">
                <a:latin typeface="Arial" panose="020B0604020202020204" pitchFamily="34" charset="0"/>
                <a:cs typeface="Arial" panose="020B0604020202020204" pitchFamily="34" charset="0"/>
              </a:rPr>
              <a:t> vi</a:t>
            </a:r>
          </a:p>
          <a:p>
            <a:pPr algn="ctr"/>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Nguyễn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bộ</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môn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Bản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vệ</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thực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vật</a:t>
            </a:r>
            <a:r>
              <a:rPr lang="en-US" dirty="0">
                <a:latin typeface="Arial" panose="020B0604020202020204" pitchFamily="34" charset="0"/>
                <a:cs typeface="Arial" panose="020B0604020202020204" pitchFamily="34" charset="0"/>
              </a:rPr>
              <a:t>, 2018)</a:t>
            </a:r>
          </a:p>
        </p:txBody>
      </p:sp>
      <p:sp>
        <p:nvSpPr>
          <p:cNvPr id="11" name="TextBox 11">
            <a:extLst>
              <a:ext uri="{FF2B5EF4-FFF2-40B4-BE49-F238E27FC236}">
                <a16:creationId xmlns:a16="http://schemas.microsoft.com/office/drawing/2014/main" id="{D8D5F9CB-0FD3-4436-ABB3-046F6BB16391}"/>
              </a:ext>
            </a:extLst>
          </p:cNvPr>
          <p:cNvSpPr txBox="1"/>
          <p:nvPr/>
        </p:nvSpPr>
        <p:spPr>
          <a:xfrm>
            <a:off x="676406" y="524469"/>
            <a:ext cx="3742265"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sp>
        <p:nvSpPr>
          <p:cNvPr id="12" name="TextBox 5">
            <a:extLst>
              <a:ext uri="{FF2B5EF4-FFF2-40B4-BE49-F238E27FC236}">
                <a16:creationId xmlns:a16="http://schemas.microsoft.com/office/drawing/2014/main" id="{4313260D-16A3-4CDD-AEA7-75C8079656AE}"/>
              </a:ext>
            </a:extLst>
          </p:cNvPr>
          <p:cNvSpPr txBox="1"/>
          <p:nvPr/>
        </p:nvSpPr>
        <p:spPr>
          <a:xfrm>
            <a:off x="1327059" y="1408583"/>
            <a:ext cx="4191001"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Nấm</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800" b="1" i="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Phytophthora</a:t>
            </a:r>
            <a:r>
              <a:rPr lang="en-US" sz="2800" b="1" i="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sp</a:t>
            </a:r>
            <a:r>
              <a:rPr lang="en-US" sz="3200" b="1" dirty="0">
                <a:ln w="1905"/>
                <a:solidFill>
                  <a:srgbClr val="00B050"/>
                </a:solidFill>
                <a:effectLst>
                  <a:innerShdw blurRad="69850" dist="43180" dir="5400000">
                    <a:srgbClr val="000000">
                      <a:alpha val="65000"/>
                    </a:srgbClr>
                  </a:innerShdw>
                </a:effectLst>
                <a:latin typeface="Times New Roman" pitchFamily="18" charset="0"/>
                <a:cs typeface="Times New Roman" pitchFamily="18" charset="0"/>
              </a:rPr>
              <a:t>.</a:t>
            </a:r>
          </a:p>
        </p:txBody>
      </p:sp>
    </p:spTree>
    <p:extLst>
      <p:ext uri="{BB962C8B-B14F-4D97-AF65-F5344CB8AC3E}">
        <p14:creationId xmlns:p14="http://schemas.microsoft.com/office/powerpoint/2010/main" val="2904793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sz="quarter" idx="1"/>
          </p:nvPr>
        </p:nvPicPr>
        <p:blipFill>
          <a:blip r:embed="rId2">
            <a:extLst>
              <a:ext uri="{28A0092B-C50C-407E-A947-70E740481C1C}">
                <a14:useLocalDpi xmlns:a14="http://schemas.microsoft.com/office/drawing/2010/main" val="0"/>
              </a:ext>
            </a:extLst>
          </a:blip>
          <a:stretch>
            <a:fillRect/>
          </a:stretch>
        </p:blipFill>
        <p:spPr>
          <a:xfrm>
            <a:off x="1734622" y="1553569"/>
            <a:ext cx="4051324" cy="4540223"/>
          </a:xfrm>
        </p:spPr>
      </p:pic>
      <p:sp>
        <p:nvSpPr>
          <p:cNvPr id="5" name="TextBox 4"/>
          <p:cNvSpPr txBox="1"/>
          <p:nvPr/>
        </p:nvSpPr>
        <p:spPr>
          <a:xfrm>
            <a:off x="6518628" y="1385941"/>
            <a:ext cx="3950866" cy="5262979"/>
          </a:xfrm>
          <a:prstGeom prst="rect">
            <a:avLst/>
          </a:prstGeom>
          <a:noFill/>
        </p:spPr>
        <p:txBody>
          <a:bodyPr wrap="square" rtlCol="0">
            <a:spAutoFit/>
          </a:bodyPr>
          <a:lstStyle/>
          <a:p>
            <a:pPr marL="285750" indent="-285750">
              <a:buFont typeface="Arial" pitchFamily="34" charset="0"/>
              <a:buChar char="•"/>
            </a:pPr>
            <a:r>
              <a:rPr lang="vi-VN" sz="2400" dirty="0">
                <a:latin typeface="Arial" panose="020B0604020202020204" pitchFamily="34" charset="0"/>
                <a:cs typeface="Arial" panose="020B0604020202020204" pitchFamily="34" charset="0"/>
              </a:rPr>
              <a:t>Bệnh do </a:t>
            </a:r>
            <a:r>
              <a:rPr lang="vi-VN" sz="2400" i="1" dirty="0">
                <a:latin typeface="Arial" panose="020B0604020202020204" pitchFamily="34" charset="0"/>
                <a:cs typeface="Arial" panose="020B0604020202020204" pitchFamily="34" charset="0"/>
              </a:rPr>
              <a:t>Phytophthora palmivora </a:t>
            </a:r>
            <a:r>
              <a:rPr lang="vi-VN" sz="2400" dirty="0">
                <a:latin typeface="Arial" panose="020B0604020202020204" pitchFamily="34" charset="0"/>
                <a:cs typeface="Arial" panose="020B0604020202020204" pitchFamily="34" charset="0"/>
              </a:rPr>
              <a:t>ở sầu riêng: </a:t>
            </a:r>
            <a:r>
              <a:rPr lang="vi-VN" sz="2400" b="1" dirty="0">
                <a:latin typeface="Arial" panose="020B0604020202020204" pitchFamily="34" charset="0"/>
                <a:cs typeface="Arial" panose="020B0604020202020204" pitchFamily="34" charset="0"/>
              </a:rPr>
              <a:t>(a)</a:t>
            </a:r>
            <a:r>
              <a:rPr lang="vi-VN" sz="2400" dirty="0">
                <a:latin typeface="Arial" panose="020B0604020202020204" pitchFamily="34" charset="0"/>
                <a:cs typeface="Arial" panose="020B0604020202020204" pitchFamily="34" charset="0"/>
              </a:rPr>
              <a:t> cây vàng lá, </a:t>
            </a:r>
            <a:r>
              <a:rPr lang="vi-VN" sz="2400" b="1" dirty="0">
                <a:latin typeface="Arial" panose="020B0604020202020204" pitchFamily="34" charset="0"/>
                <a:cs typeface="Arial" panose="020B0604020202020204" pitchFamily="34" charset="0"/>
              </a:rPr>
              <a:t>(b)</a:t>
            </a:r>
            <a:r>
              <a:rPr lang="vi-VN" sz="2400" dirty="0">
                <a:latin typeface="Arial" panose="020B0604020202020204" pitchFamily="34" charset="0"/>
                <a:cs typeface="Arial" panose="020B0604020202020204" pitchFamily="34" charset="0"/>
              </a:rPr>
              <a:t> thối mục thân, </a:t>
            </a:r>
            <a:r>
              <a:rPr lang="vi-VN" sz="2400" b="1" dirty="0">
                <a:latin typeface="Arial" panose="020B0604020202020204" pitchFamily="34" charset="0"/>
                <a:cs typeface="Arial" panose="020B0604020202020204" pitchFamily="34" charset="0"/>
              </a:rPr>
              <a:t>(c)</a:t>
            </a:r>
            <a:r>
              <a:rPr lang="vi-VN" sz="2400" dirty="0">
                <a:latin typeface="Arial" panose="020B0604020202020204" pitchFamily="34" charset="0"/>
                <a:cs typeface="Arial" panose="020B0604020202020204" pitchFamily="34" charset="0"/>
              </a:rPr>
              <a:t> thối quả.</a:t>
            </a:r>
            <a:endParaRPr lang="en-US" sz="2400" dirty="0">
              <a:latin typeface="Arial" panose="020B0604020202020204" pitchFamily="34" charset="0"/>
              <a:cs typeface="Arial" panose="020B0604020202020204" pitchFamily="34" charset="0"/>
            </a:endParaRPr>
          </a:p>
          <a:p>
            <a:pPr marL="285750" indent="-285750">
              <a:buFont typeface="Arial" pitchFamily="34" charset="0"/>
              <a:buChar char="•"/>
            </a:pPr>
            <a:r>
              <a:rPr lang="vi-VN" sz="2400" dirty="0">
                <a:latin typeface="Arial" panose="020B0604020202020204" pitchFamily="34" charset="0"/>
                <a:cs typeface="Arial" panose="020B0604020202020204" pitchFamily="34" charset="0"/>
              </a:rPr>
              <a:t>Bệnh do </a:t>
            </a:r>
            <a:r>
              <a:rPr lang="vi-VN" sz="2400" i="1" dirty="0">
                <a:latin typeface="Arial" panose="020B0604020202020204" pitchFamily="34" charset="0"/>
                <a:cs typeface="Arial" panose="020B0604020202020204" pitchFamily="34" charset="0"/>
              </a:rPr>
              <a:t>P</a:t>
            </a:r>
            <a:r>
              <a:rPr lang="en-US" sz="2400" i="1" dirty="0" err="1">
                <a:latin typeface="Arial" panose="020B0604020202020204" pitchFamily="34" charset="0"/>
                <a:cs typeface="Arial" panose="020B0604020202020204" pitchFamily="34" charset="0"/>
              </a:rPr>
              <a:t>hytophthora</a:t>
            </a:r>
            <a:r>
              <a:rPr lang="vi-VN" sz="2400" i="1" dirty="0">
                <a:latin typeface="Arial" panose="020B0604020202020204" pitchFamily="34" charset="0"/>
                <a:cs typeface="Arial" panose="020B0604020202020204" pitchFamily="34" charset="0"/>
              </a:rPr>
              <a:t> palmivora </a:t>
            </a:r>
            <a:r>
              <a:rPr lang="vi-VN" sz="2400" dirty="0">
                <a:latin typeface="Arial" panose="020B0604020202020204" pitchFamily="34" charset="0"/>
                <a:cs typeface="Arial" panose="020B0604020202020204" pitchFamily="34" charset="0"/>
              </a:rPr>
              <a:t>ở cacao: </a:t>
            </a:r>
            <a:r>
              <a:rPr lang="vi-VN" sz="2400" b="1" dirty="0">
                <a:latin typeface="Arial" panose="020B0604020202020204" pitchFamily="34" charset="0"/>
                <a:cs typeface="Arial" panose="020B0604020202020204" pitchFamily="34" charset="0"/>
              </a:rPr>
              <a:t>(d)</a:t>
            </a:r>
            <a:r>
              <a:rPr lang="vi-VN" sz="2400" dirty="0">
                <a:latin typeface="Arial" panose="020B0604020202020204" pitchFamily="34" charset="0"/>
                <a:cs typeface="Arial" panose="020B0604020202020204" pitchFamily="34" charset="0"/>
              </a:rPr>
              <a:t> tàn lụi cây con, </a:t>
            </a:r>
            <a:r>
              <a:rPr lang="vi-VN" sz="2400" b="1" dirty="0">
                <a:latin typeface="Arial" panose="020B0604020202020204" pitchFamily="34" charset="0"/>
                <a:cs typeface="Arial" panose="020B0604020202020204" pitchFamily="34" charset="0"/>
              </a:rPr>
              <a:t>(e) </a:t>
            </a:r>
            <a:r>
              <a:rPr lang="vi-VN" sz="2400" dirty="0">
                <a:latin typeface="Arial" panose="020B0604020202020204" pitchFamily="34" charset="0"/>
                <a:cs typeface="Arial" panose="020B0604020202020204" pitchFamily="34" charset="0"/>
              </a:rPr>
              <a:t>quả bị đen.</a:t>
            </a:r>
            <a:endParaRPr lang="en-US" sz="2400" dirty="0">
              <a:latin typeface="Arial" panose="020B0604020202020204" pitchFamily="34" charset="0"/>
              <a:cs typeface="Arial" panose="020B0604020202020204" pitchFamily="34" charset="0"/>
            </a:endParaRPr>
          </a:p>
          <a:p>
            <a:pPr marL="285750" indent="-285750">
              <a:buFont typeface="Arial" pitchFamily="34" charset="0"/>
              <a:buChar char="•"/>
            </a:pP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do </a:t>
            </a:r>
            <a:r>
              <a:rPr lang="vi-VN" sz="2400" i="1" dirty="0">
                <a:latin typeface="Arial" panose="020B0604020202020204" pitchFamily="34" charset="0"/>
                <a:cs typeface="Arial" panose="020B0604020202020204" pitchFamily="34" charset="0"/>
              </a:rPr>
              <a:t>P</a:t>
            </a:r>
            <a:r>
              <a:rPr lang="en-US" sz="2400" i="1" dirty="0" err="1">
                <a:latin typeface="Arial" panose="020B0604020202020204" pitchFamily="34" charset="0"/>
                <a:cs typeface="Arial" panose="020B0604020202020204" pitchFamily="34" charset="0"/>
              </a:rPr>
              <a:t>hytophthora</a:t>
            </a:r>
            <a:r>
              <a:rPr lang="vi-VN" sz="2400" i="1" dirty="0">
                <a:latin typeface="Arial" panose="020B0604020202020204" pitchFamily="34" charset="0"/>
                <a:cs typeface="Arial" panose="020B0604020202020204" pitchFamily="34" charset="0"/>
              </a:rPr>
              <a:t> capsici</a:t>
            </a:r>
            <a:r>
              <a:rPr lang="vi-VN" sz="2400"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(f ) </a:t>
            </a:r>
            <a:r>
              <a:rPr lang="vi-VN" sz="2400" dirty="0">
                <a:latin typeface="Arial" panose="020B0604020202020204" pitchFamily="34" charset="0"/>
                <a:cs typeface="Arial" panose="020B0604020202020204" pitchFamily="34" charset="0"/>
              </a:rPr>
              <a:t>rụng lá, </a:t>
            </a:r>
            <a:r>
              <a:rPr lang="vi-VN" sz="2400" b="1" dirty="0">
                <a:latin typeface="Arial" panose="020B0604020202020204" pitchFamily="34" charset="0"/>
                <a:cs typeface="Arial" panose="020B0604020202020204" pitchFamily="34" charset="0"/>
              </a:rPr>
              <a:t>(g)</a:t>
            </a:r>
            <a:r>
              <a:rPr lang="vi-VN" sz="2400" dirty="0">
                <a:latin typeface="Arial" panose="020B0604020202020204" pitchFamily="34" charset="0"/>
                <a:cs typeface="Arial" panose="020B0604020202020204" pitchFamily="34" charset="0"/>
              </a:rPr>
              <a:t> héo</a:t>
            </a:r>
            <a:r>
              <a:rPr lang="en-US" sz="2400" dirty="0">
                <a:latin typeface="Arial" panose="020B0604020202020204" pitchFamily="34" charset="0"/>
                <a:cs typeface="Arial" panose="020B0604020202020204" pitchFamily="34" charset="0"/>
              </a:rPr>
              <a:t> ở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hồ</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tiêu</a:t>
            </a:r>
            <a:r>
              <a:rPr lang="en-US" sz="2400" dirty="0">
                <a:latin typeface="Arial" panose="020B0604020202020204" pitchFamily="34" charset="0"/>
                <a:cs typeface="Arial" panose="020B0604020202020204" pitchFamily="34" charset="0"/>
              </a:rPr>
              <a:t>.</a:t>
            </a:r>
          </a:p>
          <a:p>
            <a:pPr marL="285750" indent="-285750">
              <a:buFont typeface="Arial" pitchFamily="34" charset="0"/>
              <a:buChar char="•"/>
            </a:pPr>
            <a:r>
              <a:rPr lang="vi-VN" sz="2400" dirty="0">
                <a:latin typeface="Arial" panose="020B0604020202020204" pitchFamily="34" charset="0"/>
                <a:cs typeface="Arial" panose="020B0604020202020204" pitchFamily="34" charset="0"/>
              </a:rPr>
              <a:t> Bệnh do </a:t>
            </a:r>
            <a:r>
              <a:rPr lang="vi-VN" sz="2400" i="1" dirty="0">
                <a:latin typeface="Arial" panose="020B0604020202020204" pitchFamily="34" charset="0"/>
                <a:cs typeface="Arial" panose="020B0604020202020204" pitchFamily="34" charset="0"/>
              </a:rPr>
              <a:t>P</a:t>
            </a:r>
            <a:r>
              <a:rPr lang="en-US" sz="2400" i="1" dirty="0" err="1">
                <a:latin typeface="Arial" panose="020B0604020202020204" pitchFamily="34" charset="0"/>
                <a:cs typeface="Arial" panose="020B0604020202020204" pitchFamily="34" charset="0"/>
              </a:rPr>
              <a:t>hytophthora</a:t>
            </a:r>
            <a:r>
              <a:rPr lang="vi-VN" sz="2400" i="1" dirty="0">
                <a:latin typeface="Arial" panose="020B0604020202020204" pitchFamily="34" charset="0"/>
                <a:cs typeface="Arial" panose="020B0604020202020204" pitchFamily="34" charset="0"/>
              </a:rPr>
              <a:t> infestans</a:t>
            </a:r>
            <a:r>
              <a:rPr lang="vi-VN" sz="2400" dirty="0">
                <a:latin typeface="Arial" panose="020B0604020202020204" pitchFamily="34" charset="0"/>
                <a:cs typeface="Arial" panose="020B0604020202020204" pitchFamily="34" charset="0"/>
              </a:rPr>
              <a:t>: </a:t>
            </a:r>
            <a:r>
              <a:rPr lang="vi-VN" sz="2400" b="1" dirty="0">
                <a:latin typeface="Arial" panose="020B0604020202020204" pitchFamily="34" charset="0"/>
                <a:cs typeface="Arial" panose="020B0604020202020204" pitchFamily="34" charset="0"/>
              </a:rPr>
              <a:t>(h)</a:t>
            </a:r>
            <a:r>
              <a:rPr lang="vi-VN" sz="2400" dirty="0">
                <a:latin typeface="Arial" panose="020B0604020202020204" pitchFamily="34" charset="0"/>
                <a:cs typeface="Arial" panose="020B0604020202020204" pitchFamily="34" charset="0"/>
              </a:rPr>
              <a:t> mốc sương khoai tây. </a:t>
            </a:r>
            <a:endParaRPr lang="en-US" sz="2400" dirty="0">
              <a:latin typeface="Arial" panose="020B0604020202020204" pitchFamily="34" charset="0"/>
              <a:cs typeface="Arial" panose="020B0604020202020204" pitchFamily="34" charset="0"/>
            </a:endParaRPr>
          </a:p>
        </p:txBody>
      </p:sp>
      <p:sp>
        <p:nvSpPr>
          <p:cNvPr id="6" name="TextBox 5"/>
          <p:cNvSpPr txBox="1"/>
          <p:nvPr/>
        </p:nvSpPr>
        <p:spPr>
          <a:xfrm>
            <a:off x="1482373" y="1030349"/>
            <a:ext cx="4191001" cy="523220"/>
          </a:xfrm>
          <a:prstGeom prst="rect">
            <a:avLst/>
          </a:prstGeom>
          <a:noFill/>
        </p:spPr>
        <p:txBody>
          <a:bodyPr wrap="square" rtlCol="0">
            <a:spAutoFit/>
          </a:bodyPr>
          <a:lstStyle/>
          <a:p>
            <a:r>
              <a:rPr lang="en-US" sz="2800" b="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Nấm</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a:t>
            </a:r>
            <a:r>
              <a:rPr lang="en-US" sz="2800" b="1" i="1" dirty="0" err="1">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Phytophthora</a:t>
            </a:r>
            <a:r>
              <a:rPr lang="en-US" sz="2800" b="1" i="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 sp</a:t>
            </a:r>
            <a:r>
              <a:rPr lang="en-US" sz="2800" b="1" dirty="0">
                <a:ln w="1905"/>
                <a:solidFill>
                  <a:srgbClr val="00B050"/>
                </a:solidFill>
                <a:effectLst>
                  <a:innerShdw blurRad="69850" dist="43180" dir="5400000">
                    <a:srgbClr val="000000">
                      <a:alpha val="65000"/>
                    </a:srgbClr>
                  </a:innerShdw>
                </a:effectLst>
                <a:latin typeface="Arial" panose="020B0604020202020204" pitchFamily="34" charset="0"/>
                <a:cs typeface="Arial" panose="020B0604020202020204" pitchFamily="34" charset="0"/>
              </a:rPr>
              <a:t>.</a:t>
            </a:r>
          </a:p>
        </p:txBody>
      </p:sp>
      <p:sp>
        <p:nvSpPr>
          <p:cNvPr id="9" name="TextBox 11">
            <a:extLst>
              <a:ext uri="{FF2B5EF4-FFF2-40B4-BE49-F238E27FC236}">
                <a16:creationId xmlns:a16="http://schemas.microsoft.com/office/drawing/2014/main" id="{D8D5F9CB-0FD3-4436-ABB3-046F6BB16391}"/>
              </a:ext>
            </a:extLst>
          </p:cNvPr>
          <p:cNvSpPr txBox="1"/>
          <p:nvPr/>
        </p:nvSpPr>
        <p:spPr>
          <a:xfrm>
            <a:off x="739036" y="324394"/>
            <a:ext cx="3720490"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sp>
        <p:nvSpPr>
          <p:cNvPr id="2" name="TextBox 1"/>
          <p:cNvSpPr txBox="1"/>
          <p:nvPr/>
        </p:nvSpPr>
        <p:spPr>
          <a:xfrm>
            <a:off x="1702676" y="6117021"/>
            <a:ext cx="4083269" cy="646331"/>
          </a:xfrm>
          <a:prstGeom prst="rect">
            <a:avLst/>
          </a:prstGeom>
          <a:noFill/>
        </p:spPr>
        <p:txBody>
          <a:bodyPr wrap="square" rtlCol="0">
            <a:spAutoFit/>
          </a:bodyPr>
          <a:lstStyle/>
          <a:p>
            <a:pPr algn="just"/>
            <a:r>
              <a:rPr lang="en-US" dirty="0"/>
              <a:t>(</a:t>
            </a:r>
            <a:r>
              <a:rPr lang="en-US" dirty="0" err="1"/>
              <a:t>Nguồn</a:t>
            </a:r>
            <a:r>
              <a:rPr lang="en-US" dirty="0"/>
              <a:t>: </a:t>
            </a:r>
            <a:r>
              <a:rPr lang="en-US" dirty="0" err="1"/>
              <a:t>Cẩm</a:t>
            </a:r>
            <a:r>
              <a:rPr lang="en-US" dirty="0"/>
              <a:t> </a:t>
            </a:r>
            <a:r>
              <a:rPr lang="en-US" dirty="0" err="1"/>
              <a:t>nang</a:t>
            </a:r>
            <a:r>
              <a:rPr lang="en-US" dirty="0"/>
              <a:t> </a:t>
            </a:r>
            <a:r>
              <a:rPr lang="en-US" dirty="0" err="1"/>
              <a:t>chuẩn</a:t>
            </a:r>
            <a:r>
              <a:rPr lang="en-US" dirty="0"/>
              <a:t> </a:t>
            </a:r>
            <a:r>
              <a:rPr lang="en-US" dirty="0" err="1"/>
              <a:t>đoán</a:t>
            </a:r>
            <a:r>
              <a:rPr lang="en-US" dirty="0"/>
              <a:t> </a:t>
            </a:r>
            <a:r>
              <a:rPr lang="en-US" dirty="0" err="1"/>
              <a:t>bệnh</a:t>
            </a:r>
            <a:r>
              <a:rPr lang="en-US" dirty="0"/>
              <a:t> </a:t>
            </a:r>
            <a:r>
              <a:rPr lang="en-US" dirty="0" err="1"/>
              <a:t>cây</a:t>
            </a:r>
            <a:r>
              <a:rPr lang="en-US" dirty="0"/>
              <a:t> ở </a:t>
            </a:r>
            <a:r>
              <a:rPr lang="en-US" dirty="0" err="1"/>
              <a:t>Việt</a:t>
            </a:r>
            <a:r>
              <a:rPr lang="en-US" dirty="0"/>
              <a:t> Nam)</a:t>
            </a:r>
          </a:p>
        </p:txBody>
      </p:sp>
    </p:spTree>
    <p:extLst>
      <p:ext uri="{BB962C8B-B14F-4D97-AF65-F5344CB8AC3E}">
        <p14:creationId xmlns:p14="http://schemas.microsoft.com/office/powerpoint/2010/main" val="3970746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574485-3435-496E-B290-BE32558961AB}"/>
              </a:ext>
            </a:extLst>
          </p:cNvPr>
          <p:cNvSpPr txBox="1"/>
          <p:nvPr/>
        </p:nvSpPr>
        <p:spPr>
          <a:xfrm>
            <a:off x="1026749" y="928661"/>
            <a:ext cx="6499275" cy="584775"/>
          </a:xfrm>
          <a:prstGeom prst="rect">
            <a:avLst/>
          </a:prstGeom>
          <a:noFill/>
        </p:spPr>
        <p:txBody>
          <a:bodyPr wrap="square" rtlCol="0">
            <a:spAutoFit/>
          </a:bodyPr>
          <a:lstStyle/>
          <a:p>
            <a:r>
              <a:rPr lang="en-US" sz="3200" b="1" dirty="0" err="1">
                <a:solidFill>
                  <a:srgbClr val="00B050"/>
                </a:solidFill>
                <a:latin typeface="Arial" panose="020B0604020202020204" pitchFamily="34" charset="0"/>
                <a:cs typeface="Arial" panose="020B0604020202020204" pitchFamily="34" charset="0"/>
              </a:rPr>
              <a:t>Nấm</a:t>
            </a:r>
            <a:r>
              <a:rPr lang="en-US" sz="3200" b="1" dirty="0">
                <a:solidFill>
                  <a:srgbClr val="00B050"/>
                </a:solidFill>
                <a:latin typeface="Arial" panose="020B0604020202020204" pitchFamily="34" charset="0"/>
                <a:cs typeface="Arial" panose="020B0604020202020204" pitchFamily="34" charset="0"/>
              </a:rPr>
              <a:t> </a:t>
            </a:r>
            <a:r>
              <a:rPr lang="en-US" sz="3200" b="1" i="1" dirty="0" err="1">
                <a:solidFill>
                  <a:srgbClr val="00B050"/>
                </a:solidFill>
                <a:latin typeface="Arial" panose="020B0604020202020204" pitchFamily="34" charset="0"/>
                <a:cs typeface="Arial" panose="020B0604020202020204" pitchFamily="34" charset="0"/>
              </a:rPr>
              <a:t>Neoscytalidium</a:t>
            </a:r>
            <a:r>
              <a:rPr lang="en-US" sz="3200" b="1" i="1" dirty="0">
                <a:solidFill>
                  <a:srgbClr val="00B050"/>
                </a:solidFill>
                <a:latin typeface="Arial" panose="020B0604020202020204" pitchFamily="34" charset="0"/>
                <a:cs typeface="Arial" panose="020B0604020202020204" pitchFamily="34" charset="0"/>
              </a:rPr>
              <a:t> </a:t>
            </a:r>
            <a:r>
              <a:rPr lang="en-US" sz="3200" b="1" i="1" dirty="0" err="1">
                <a:solidFill>
                  <a:srgbClr val="00B050"/>
                </a:solidFill>
                <a:latin typeface="Arial" panose="020B0604020202020204" pitchFamily="34" charset="0"/>
                <a:cs typeface="Arial" panose="020B0604020202020204" pitchFamily="34" charset="0"/>
              </a:rPr>
              <a:t>dimidiatum</a:t>
            </a:r>
            <a:endParaRPr lang="en-US" sz="3200" b="1" dirty="0">
              <a:solidFill>
                <a:srgbClr val="00B050"/>
              </a:solidFill>
              <a:latin typeface="Arial" panose="020B0604020202020204" pitchFamily="34" charset="0"/>
              <a:cs typeface="Arial" panose="020B0604020202020204" pitchFamily="34" charset="0"/>
            </a:endParaRPr>
          </a:p>
        </p:txBody>
      </p:sp>
      <p:sp>
        <p:nvSpPr>
          <p:cNvPr id="3" name="TextBox 11">
            <a:extLst>
              <a:ext uri="{FF2B5EF4-FFF2-40B4-BE49-F238E27FC236}">
                <a16:creationId xmlns:a16="http://schemas.microsoft.com/office/drawing/2014/main" id="{D8D5F9CB-0FD3-4436-ABB3-046F6BB16391}"/>
              </a:ext>
            </a:extLst>
          </p:cNvPr>
          <p:cNvSpPr txBox="1"/>
          <p:nvPr/>
        </p:nvSpPr>
        <p:spPr>
          <a:xfrm>
            <a:off x="651223" y="231152"/>
            <a:ext cx="3515771"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NẤM GÂY BỆNH</a:t>
            </a:r>
            <a:endParaRPr lang="en-US" sz="32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6F84BC5B-000B-43DF-8A2A-88F03336450D}"/>
              </a:ext>
            </a:extLst>
          </p:cNvPr>
          <p:cNvPicPr>
            <a:picLocks noChangeAspect="1"/>
          </p:cNvPicPr>
          <p:nvPr/>
        </p:nvPicPr>
        <p:blipFill>
          <a:blip r:embed="rId2"/>
          <a:stretch>
            <a:fillRect/>
          </a:stretch>
        </p:blipFill>
        <p:spPr>
          <a:xfrm>
            <a:off x="1434905" y="1636615"/>
            <a:ext cx="3967090" cy="3026837"/>
          </a:xfrm>
          <a:prstGeom prst="rect">
            <a:avLst/>
          </a:prstGeom>
        </p:spPr>
      </p:pic>
      <p:sp>
        <p:nvSpPr>
          <p:cNvPr id="5" name="TextBox 4">
            <a:extLst>
              <a:ext uri="{FF2B5EF4-FFF2-40B4-BE49-F238E27FC236}">
                <a16:creationId xmlns:a16="http://schemas.microsoft.com/office/drawing/2014/main" id="{017DD764-F8A9-403D-A2FD-14B06E3EAE14}"/>
              </a:ext>
            </a:extLst>
          </p:cNvPr>
          <p:cNvSpPr txBox="1"/>
          <p:nvPr/>
        </p:nvSpPr>
        <p:spPr>
          <a:xfrm>
            <a:off x="199117" y="5311527"/>
            <a:ext cx="11235381" cy="1323439"/>
          </a:xfrm>
          <a:prstGeom prst="rect">
            <a:avLst/>
          </a:prstGeom>
          <a:noFill/>
        </p:spPr>
        <p:txBody>
          <a:bodyPr wrap="square" rtlCol="0">
            <a:spAutoFit/>
          </a:bodyPr>
          <a:lstStyle/>
          <a:p>
            <a:pPr algn="just"/>
            <a:r>
              <a:rPr lang="en-US" sz="2000" b="1" dirty="0" err="1">
                <a:latin typeface="Arial" panose="020B0604020202020204" pitchFamily="34" charset="0"/>
                <a:cs typeface="Arial" panose="020B0604020202020204" pitchFamily="34" charset="0"/>
              </a:rPr>
              <a:t>Đối</a:t>
            </a:r>
            <a:r>
              <a:rPr lang="en-US" sz="2000" b="1" dirty="0">
                <a:latin typeface="Arial" panose="020B0604020202020204" pitchFamily="34" charset="0"/>
                <a:cs typeface="Arial" panose="020B0604020202020204" pitchFamily="34" charset="0"/>
              </a:rPr>
              <a:t> t</a:t>
            </a:r>
            <a:r>
              <a:rPr lang="vi-VN" sz="2000" b="1" dirty="0">
                <a:latin typeface="Arial" panose="020B0604020202020204" pitchFamily="34" charset="0"/>
                <a:cs typeface="Arial" panose="020B0604020202020204" pitchFamily="34" charset="0"/>
              </a:rPr>
              <a:t>ư</a:t>
            </a:r>
            <a:r>
              <a:rPr lang="en-US" sz="2000" b="1" dirty="0" err="1">
                <a:latin typeface="Arial" panose="020B0604020202020204" pitchFamily="34" charset="0"/>
                <a:cs typeface="Arial" panose="020B0604020202020204" pitchFamily="34" charset="0"/>
              </a:rPr>
              <a:t>ợng</a:t>
            </a:r>
            <a:r>
              <a:rPr lang="en-US" sz="2000" b="1"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Thanh</a:t>
            </a:r>
            <a:r>
              <a:rPr lang="en-US" sz="2000" dirty="0">
                <a:latin typeface="Arial" panose="020B0604020202020204" pitchFamily="34" charset="0"/>
                <a:cs typeface="Arial" panose="020B0604020202020204" pitchFamily="34" charset="0"/>
              </a:rPr>
              <a:t> long</a:t>
            </a:r>
          </a:p>
          <a:p>
            <a:pPr algn="just"/>
            <a:r>
              <a:rPr lang="en-US" sz="2000" b="1" dirty="0" err="1">
                <a:latin typeface="Arial" panose="020B0604020202020204" pitchFamily="34" charset="0"/>
                <a:cs typeface="Arial" panose="020B0604020202020204" pitchFamily="34" charset="0"/>
              </a:rPr>
              <a:t>Triệu</a:t>
            </a:r>
            <a:r>
              <a:rPr lang="en-US" sz="2000" b="1" dirty="0">
                <a:latin typeface="Arial" panose="020B0604020202020204" pitchFamily="34" charset="0"/>
                <a:cs typeface="Arial" panose="020B0604020202020204" pitchFamily="34" charset="0"/>
              </a:rPr>
              <a:t> </a:t>
            </a:r>
            <a:r>
              <a:rPr lang="en-US" sz="2000" b="1" dirty="0" err="1">
                <a:latin typeface="Arial" panose="020B0604020202020204" pitchFamily="34" charset="0"/>
                <a:cs typeface="Arial" panose="020B0604020202020204" pitchFamily="34" charset="0"/>
              </a:rPr>
              <a:t>chứng</a:t>
            </a:r>
            <a:r>
              <a:rPr lang="en-US" sz="2000" b="1" dirty="0">
                <a:latin typeface="Arial" panose="020B0604020202020204" pitchFamily="34" charset="0"/>
                <a:cs typeface="Arial" panose="020B0604020202020204" pitchFamily="34" charset="0"/>
              </a:rPr>
              <a:t>:</a:t>
            </a:r>
          </a:p>
          <a:p>
            <a:pPr algn="just"/>
            <a:r>
              <a:rPr lang="en-US" sz="2000" dirty="0" err="1">
                <a:latin typeface="Arial" panose="020B0604020202020204" pitchFamily="34" charset="0"/>
                <a:cs typeface="Arial" panose="020B0604020202020204" pitchFamily="34" charset="0"/>
              </a:rPr>
              <a:t>Trên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cành</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nốt</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đốm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trắng</a:t>
            </a:r>
            <a:r>
              <a:rPr lang="en-US" sz="2000" dirty="0">
                <a:latin typeface="Arial" panose="020B0604020202020204" pitchFamily="34" charset="0"/>
                <a:cs typeface="Arial" panose="020B0604020202020204" pitchFamily="34" charset="0"/>
              </a:rPr>
              <a:t>-&gt; </a:t>
            </a:r>
            <a:r>
              <a:rPr lang="en-US" sz="2000" dirty="0" err="1">
                <a:latin typeface="Arial" panose="020B0604020202020204" pitchFamily="34" charset="0"/>
                <a:cs typeface="Arial" panose="020B0604020202020204" pitchFamily="34" charset="0"/>
              </a:rPr>
              <a:t>đốm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nâu</a:t>
            </a:r>
            <a:r>
              <a:rPr lang="en-US" sz="2000" dirty="0">
                <a:latin typeface="Arial" panose="020B0604020202020204" pitchFamily="34" charset="0"/>
                <a:cs typeface="Arial" panose="020B0604020202020204" pitchFamily="34" charset="0"/>
              </a:rPr>
              <a:t>-&gt; </a:t>
            </a:r>
            <a:r>
              <a:rPr lang="en-US" sz="2000" dirty="0" err="1">
                <a:latin typeface="Arial" panose="020B0604020202020204" pitchFamily="34" charset="0"/>
                <a:cs typeface="Arial" panose="020B0604020202020204" pitchFamily="34" charset="0"/>
              </a:rPr>
              <a:t>thân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sần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sùi</a:t>
            </a:r>
            <a:r>
              <a:rPr lang="en-US" sz="2000" dirty="0">
                <a:latin typeface="Arial" panose="020B0604020202020204" pitchFamily="34" charset="0"/>
                <a:cs typeface="Arial" panose="020B0604020202020204" pitchFamily="34" charset="0"/>
              </a:rPr>
              <a:t>-&gt;</a:t>
            </a:r>
            <a:r>
              <a:rPr lang="en-US" sz="2000" dirty="0" err="1">
                <a:latin typeface="Arial" panose="020B0604020202020204" pitchFamily="34" charset="0"/>
                <a:cs typeface="Arial" panose="020B0604020202020204" pitchFamily="34" charset="0"/>
              </a:rPr>
              <a:t>thối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khô</a:t>
            </a:r>
            <a:r>
              <a:rPr lang="en-US" sz="2000" dirty="0">
                <a:latin typeface="Arial" panose="020B0604020202020204" pitchFamily="34" charset="0"/>
                <a:cs typeface="Arial" panose="020B0604020202020204" pitchFamily="34" charset="0"/>
              </a:rPr>
              <a:t> </a:t>
            </a:r>
          </a:p>
          <a:p>
            <a:pPr algn="just"/>
            <a:r>
              <a:rPr lang="en-US" sz="2000" dirty="0" err="1">
                <a:latin typeface="Arial" panose="020B0604020202020204" pitchFamily="34" charset="0"/>
                <a:cs typeface="Arial" panose="020B0604020202020204" pitchFamily="34" charset="0"/>
              </a:rPr>
              <a:t>Quả</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triệu</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chứng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giống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cành</a:t>
            </a:r>
            <a:r>
              <a:rPr lang="en-US" sz="2000" dirty="0">
                <a:latin typeface="Arial" panose="020B0604020202020204" pitchFamily="34" charset="0"/>
                <a:cs typeface="Arial" panose="020B0604020202020204" pitchFamily="34" charset="0"/>
              </a:rPr>
              <a:t>-&gt; </a:t>
            </a:r>
            <a:r>
              <a:rPr lang="en-US" sz="2000" dirty="0" err="1">
                <a:latin typeface="Arial" panose="020B0604020202020204" pitchFamily="34" charset="0"/>
                <a:cs typeface="Arial" panose="020B0604020202020204" pitchFamily="34" charset="0"/>
              </a:rPr>
              <a:t>có</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thể</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bị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nám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trái</a:t>
            </a:r>
            <a:r>
              <a:rPr lang="en-US" sz="2000" dirty="0">
                <a:latin typeface="Arial" panose="020B0604020202020204" pitchFamily="34" charset="0"/>
                <a:cs typeface="Arial" panose="020B0604020202020204" pitchFamily="34" charset="0"/>
              </a:rPr>
              <a:t>-&gt; </a:t>
            </a:r>
            <a:r>
              <a:rPr lang="en-US" sz="2000" dirty="0" err="1">
                <a:latin typeface="Arial" panose="020B0604020202020204" pitchFamily="34" charset="0"/>
                <a:cs typeface="Arial" panose="020B0604020202020204" pitchFamily="34" charset="0"/>
              </a:rPr>
              <a:t>giảm</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giá</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th</a:t>
            </a:r>
            <a:r>
              <a:rPr lang="vi-VN" sz="2000" dirty="0">
                <a:latin typeface="Arial" panose="020B0604020202020204" pitchFamily="34" charset="0"/>
                <a:cs typeface="Arial" panose="020B0604020202020204" pitchFamily="34" charset="0"/>
              </a:rPr>
              <a:t>ư</a:t>
            </a:r>
            <a:r>
              <a:rPr lang="en-US" sz="2000" dirty="0" err="1">
                <a:latin typeface="Arial" panose="020B0604020202020204" pitchFamily="34" charset="0"/>
                <a:cs typeface="Arial" panose="020B0604020202020204" pitchFamily="34" charset="0"/>
              </a:rPr>
              <a:t>ơng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phẩm</a:t>
            </a:r>
            <a:endParaRPr lang="en-US" sz="2000" dirty="0">
              <a:latin typeface="Arial" panose="020B0604020202020204" pitchFamily="34" charset="0"/>
              <a:cs typeface="Arial" panose="020B0604020202020204" pitchFamily="34" charset="0"/>
            </a:endParaRPr>
          </a:p>
        </p:txBody>
      </p:sp>
      <p:pic>
        <p:nvPicPr>
          <p:cNvPr id="14" name="Picture 13">
            <a:extLst>
              <a:ext uri="{FF2B5EF4-FFF2-40B4-BE49-F238E27FC236}">
                <a16:creationId xmlns:a16="http://schemas.microsoft.com/office/drawing/2014/main" id="{1EA6D41A-EF2B-4461-9D89-103B9DF51E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43298" y="1635660"/>
            <a:ext cx="3765452" cy="3027792"/>
          </a:xfrm>
          <a:prstGeom prst="rect">
            <a:avLst/>
          </a:prstGeom>
        </p:spPr>
      </p:pic>
      <p:sp>
        <p:nvSpPr>
          <p:cNvPr id="15" name="TextBox 14">
            <a:extLst>
              <a:ext uri="{FF2B5EF4-FFF2-40B4-BE49-F238E27FC236}">
                <a16:creationId xmlns:a16="http://schemas.microsoft.com/office/drawing/2014/main" id="{FBC3A92E-350D-43F9-A001-56613C77527F}"/>
              </a:ext>
            </a:extLst>
          </p:cNvPr>
          <p:cNvSpPr txBox="1"/>
          <p:nvPr/>
        </p:nvSpPr>
        <p:spPr>
          <a:xfrm>
            <a:off x="9408750" y="2579835"/>
            <a:ext cx="2025748" cy="1200329"/>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Hình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ảnh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nấm</a:t>
            </a:r>
            <a:r>
              <a:rPr lang="en-US"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Neoscytalidium</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dimidiatum</a:t>
            </a:r>
            <a:r>
              <a:rPr lang="en-US" i="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d</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ới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kính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hiển</a:t>
            </a:r>
            <a:r>
              <a:rPr lang="en-US" dirty="0">
                <a:latin typeface="Arial" panose="020B0604020202020204" pitchFamily="34" charset="0"/>
                <a:cs typeface="Arial" panose="020B0604020202020204" pitchFamily="34" charset="0"/>
              </a:rPr>
              <a:t> vi </a:t>
            </a:r>
          </a:p>
        </p:txBody>
      </p:sp>
      <p:sp>
        <p:nvSpPr>
          <p:cNvPr id="7" name="TextBox 6"/>
          <p:cNvSpPr txBox="1"/>
          <p:nvPr/>
        </p:nvSpPr>
        <p:spPr>
          <a:xfrm>
            <a:off x="1656375" y="4663452"/>
            <a:ext cx="7973845"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trắng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thanh</a:t>
            </a:r>
            <a:r>
              <a:rPr lang="en-US" dirty="0">
                <a:latin typeface="Arial" panose="020B0604020202020204" pitchFamily="34" charset="0"/>
                <a:cs typeface="Arial" panose="020B0604020202020204" pitchFamily="34" charset="0"/>
              </a:rPr>
              <a:t> long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quy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trình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quản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lý</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Hợp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trí</a:t>
            </a:r>
            <a:r>
              <a:rPr lang="en-US" dirty="0"/>
              <a:t>)</a:t>
            </a:r>
          </a:p>
        </p:txBody>
      </p:sp>
    </p:spTree>
    <p:extLst>
      <p:ext uri="{BB962C8B-B14F-4D97-AF65-F5344CB8AC3E}">
        <p14:creationId xmlns:p14="http://schemas.microsoft.com/office/powerpoint/2010/main" val="1593482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3269" y="1778398"/>
            <a:ext cx="9778626" cy="1853160"/>
          </a:xfrm>
          <a:prstGeom prst="rect">
            <a:avLst/>
          </a:prstGeom>
        </p:spPr>
      </p:pic>
      <p:sp>
        <p:nvSpPr>
          <p:cNvPr id="6" name="TextBox 5"/>
          <p:cNvSpPr txBox="1"/>
          <p:nvPr/>
        </p:nvSpPr>
        <p:spPr>
          <a:xfrm>
            <a:off x="1791307" y="3645849"/>
            <a:ext cx="8549538"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Vi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Bacillus </a:t>
            </a:r>
            <a:r>
              <a:rPr lang="en-US" i="1" dirty="0" err="1">
                <a:latin typeface="Arial" panose="020B0604020202020204" pitchFamily="34" charset="0"/>
                <a:cs typeface="Arial" panose="020B0604020202020204" pitchFamily="34" charset="0"/>
              </a:rPr>
              <a:t>subtilis</a:t>
            </a:r>
            <a:r>
              <a:rPr lang="en-US" i="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kháng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nấm</a:t>
            </a:r>
            <a:r>
              <a:rPr lang="en-US"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Neoscytalidium</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dimidiatum</a:t>
            </a:r>
            <a:r>
              <a:rPr lang="en-US" i="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(1-4 </a:t>
            </a:r>
            <a:r>
              <a:rPr lang="en-US" dirty="0" err="1">
                <a:latin typeface="Arial" panose="020B0604020202020204" pitchFamily="34" charset="0"/>
                <a:cs typeface="Arial" panose="020B0604020202020204" pitchFamily="34" charset="0"/>
              </a:rPr>
              <a:t>ngày</a:t>
            </a:r>
            <a:r>
              <a:rPr lang="en-US" dirty="0">
                <a:latin typeface="Arial" panose="020B0604020202020204" pitchFamily="34" charset="0"/>
                <a:cs typeface="Arial" panose="020B0604020202020204" pitchFamily="34" charset="0"/>
              </a:rPr>
              <a: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8514" y="4195804"/>
            <a:ext cx="3075708" cy="2290033"/>
          </a:xfrm>
          <a:prstGeom prst="rect">
            <a:avLst/>
          </a:prstGeom>
        </p:spPr>
      </p:pic>
      <p:sp>
        <p:nvSpPr>
          <p:cNvPr id="8" name="TextBox 7"/>
          <p:cNvSpPr txBox="1"/>
          <p:nvPr/>
        </p:nvSpPr>
        <p:spPr>
          <a:xfrm>
            <a:off x="3564222" y="4231689"/>
            <a:ext cx="4495801" cy="1754326"/>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Vi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Bacillus </a:t>
            </a:r>
            <a:r>
              <a:rPr lang="en-US" i="1" dirty="0" err="1">
                <a:latin typeface="Arial" panose="020B0604020202020204" pitchFamily="34" charset="0"/>
                <a:cs typeface="Arial" panose="020B0604020202020204" pitchFamily="34" charset="0"/>
              </a:rPr>
              <a:t>subtilis</a:t>
            </a:r>
            <a:r>
              <a:rPr lang="en-US" i="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kháng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nấm</a:t>
            </a:r>
            <a:r>
              <a:rPr lang="en-US"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Neoscytalidium</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dimidiatum</a:t>
            </a:r>
            <a:r>
              <a:rPr lang="en-US" i="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12 </a:t>
            </a:r>
            <a:r>
              <a:rPr lang="en-US" dirty="0" err="1">
                <a:latin typeface="Arial" panose="020B0604020202020204" pitchFamily="34" charset="0"/>
                <a:cs typeface="Arial" panose="020B0604020202020204" pitchFamily="34" charset="0"/>
              </a:rPr>
              <a:t>ngày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theo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cơ</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chế</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tiết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kháng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sinh</a:t>
            </a:r>
            <a:endParaRPr lang="en-US" dirty="0">
              <a:latin typeface="Arial" panose="020B0604020202020204" pitchFamily="34" charset="0"/>
              <a:cs typeface="Arial" panose="020B0604020202020204" pitchFamily="34" charset="0"/>
            </a:endParaRPr>
          </a:p>
          <a:p>
            <a:pPr marL="342900" indent="-342900">
              <a:buAutoNum type="arabicPeriod"/>
            </a:pPr>
            <a:r>
              <a:rPr lang="en-US" dirty="0">
                <a:latin typeface="Arial" panose="020B0604020202020204" pitchFamily="34" charset="0"/>
                <a:cs typeface="Arial" panose="020B0604020202020204" pitchFamily="34" charset="0"/>
              </a:rPr>
              <a:t>Vi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Bacillus </a:t>
            </a:r>
            <a:r>
              <a:rPr lang="en-US" i="1" dirty="0" err="1">
                <a:latin typeface="Arial" panose="020B0604020202020204" pitchFamily="34" charset="0"/>
                <a:cs typeface="Arial" panose="020B0604020202020204" pitchFamily="34" charset="0"/>
              </a:rPr>
              <a:t>subtilis</a:t>
            </a:r>
            <a:endParaRPr lang="en-US" i="1" dirty="0">
              <a:latin typeface="Arial" panose="020B0604020202020204" pitchFamily="34" charset="0"/>
              <a:cs typeface="Arial" panose="020B0604020202020204" pitchFamily="34" charset="0"/>
            </a:endParaRPr>
          </a:p>
          <a:p>
            <a:pPr marL="342900" indent="-342900">
              <a:buFontTx/>
              <a:buAutoNum type="arabicPeriod"/>
            </a:pPr>
            <a:r>
              <a:rPr lang="en-US" dirty="0" err="1">
                <a:latin typeface="Arial" panose="020B0604020202020204" pitchFamily="34" charset="0"/>
                <a:cs typeface="Arial" panose="020B0604020202020204" pitchFamily="34" charset="0"/>
              </a:rPr>
              <a:t>Nấm</a:t>
            </a:r>
            <a:r>
              <a:rPr lang="en-US"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Neoscytalidium</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dimidiatum</a:t>
            </a:r>
            <a:endParaRPr lang="en-US" i="1" dirty="0">
              <a:latin typeface="Arial" panose="020B0604020202020204" pitchFamily="34" charset="0"/>
              <a:cs typeface="Arial" panose="020B0604020202020204" pitchFamily="34" charset="0"/>
            </a:endParaRPr>
          </a:p>
          <a:p>
            <a:pPr marL="342900" indent="-342900">
              <a:buAutoNum type="arabicPeriod"/>
            </a:pPr>
            <a:r>
              <a:rPr lang="en-US" dirty="0" err="1">
                <a:latin typeface="Arial" panose="020B0604020202020204" pitchFamily="34" charset="0"/>
                <a:cs typeface="Arial" panose="020B0604020202020204" pitchFamily="34" charset="0"/>
              </a:rPr>
              <a:t>Khoảng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không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gian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trùng</a:t>
            </a:r>
            <a:endParaRPr lang="en-US" dirty="0">
              <a:latin typeface="Arial" panose="020B0604020202020204" pitchFamily="34" charset="0"/>
              <a:cs typeface="Arial" panose="020B0604020202020204" pitchFamily="34" charset="0"/>
            </a:endParaRPr>
          </a:p>
        </p:txBody>
      </p:sp>
      <p:sp>
        <p:nvSpPr>
          <p:cNvPr id="10" name="TextBox 9">
            <a:extLst>
              <a:ext uri="{FF2B5EF4-FFF2-40B4-BE49-F238E27FC236}">
                <a16:creationId xmlns:a16="http://schemas.microsoft.com/office/drawing/2014/main" id="{D0D9619F-9E37-4A80-8942-7C44D7FA258E}"/>
              </a:ext>
            </a:extLst>
          </p:cNvPr>
          <p:cNvSpPr txBox="1"/>
          <p:nvPr/>
        </p:nvSpPr>
        <p:spPr>
          <a:xfrm>
            <a:off x="701510" y="1285955"/>
            <a:ext cx="11170566" cy="492443"/>
          </a:xfrm>
          <a:prstGeom prst="rect">
            <a:avLst/>
          </a:prstGeom>
          <a:noFill/>
        </p:spPr>
        <p:txBody>
          <a:bodyPr wrap="square" rtlCol="0">
            <a:spAutoFit/>
          </a:bodyPr>
          <a:lstStyle/>
          <a:p>
            <a:r>
              <a:rPr lang="en-US" sz="2600" dirty="0">
                <a:latin typeface="Arial" panose="020B0604020202020204" pitchFamily="34" charset="0"/>
                <a:cs typeface="Arial" panose="020B0604020202020204" pitchFamily="34" charset="0"/>
              </a:rPr>
              <a:t>Vi </a:t>
            </a:r>
            <a:r>
              <a:rPr lang="en-US" sz="2600" dirty="0" err="1">
                <a:latin typeface="Arial" panose="020B0604020202020204" pitchFamily="34" charset="0"/>
                <a:cs typeface="Arial" panose="020B0604020202020204" pitchFamily="34" charset="0"/>
              </a:rPr>
              <a:t>khuẩn</a:t>
            </a:r>
            <a:r>
              <a:rPr lang="en-US" sz="2600" dirty="0">
                <a:latin typeface="Arial" panose="020B0604020202020204" pitchFamily="34" charset="0"/>
                <a:cs typeface="Arial" panose="020B0604020202020204" pitchFamily="34" charset="0"/>
              </a:rPr>
              <a:t> </a:t>
            </a:r>
            <a:r>
              <a:rPr lang="en-US" sz="2600" i="1" dirty="0">
                <a:latin typeface="Arial" panose="020B0604020202020204" pitchFamily="34" charset="0"/>
                <a:cs typeface="Arial" panose="020B0604020202020204" pitchFamily="34" charset="0"/>
              </a:rPr>
              <a:t>Bacillus subtilis </a:t>
            </a:r>
            <a:r>
              <a:rPr lang="en-US" sz="2600" dirty="0" err="1">
                <a:latin typeface="Arial" panose="020B0604020202020204" pitchFamily="34" charset="0"/>
                <a:cs typeface="Arial" panose="020B0604020202020204" pitchFamily="34" charset="0"/>
              </a:rPr>
              <a:t>đối</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kháng</a:t>
            </a:r>
            <a:r>
              <a:rPr lang="en-US" sz="2600" dirty="0">
                <a:latin typeface="Arial" panose="020B0604020202020204" pitchFamily="34" charset="0"/>
                <a:cs typeface="Arial" panose="020B0604020202020204" pitchFamily="34" charset="0"/>
              </a:rPr>
              <a:t> </a:t>
            </a:r>
            <a:r>
              <a:rPr lang="en-US" sz="2600" dirty="0" err="1">
                <a:latin typeface="Arial" panose="020B0604020202020204" pitchFamily="34" charset="0"/>
                <a:cs typeface="Arial" panose="020B0604020202020204" pitchFamily="34" charset="0"/>
              </a:rPr>
              <a:t>nấm</a:t>
            </a:r>
            <a:r>
              <a:rPr lang="en-US" sz="2600"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Neoscytalidium</a:t>
            </a:r>
            <a:r>
              <a:rPr lang="en-US" sz="2600" i="1" dirty="0">
                <a:latin typeface="Arial" panose="020B0604020202020204" pitchFamily="34" charset="0"/>
                <a:cs typeface="Arial" panose="020B0604020202020204" pitchFamily="34" charset="0"/>
              </a:rPr>
              <a:t> </a:t>
            </a:r>
            <a:r>
              <a:rPr lang="en-US" sz="2600" i="1" dirty="0" err="1">
                <a:latin typeface="Arial" panose="020B0604020202020204" pitchFamily="34" charset="0"/>
                <a:cs typeface="Arial" panose="020B0604020202020204" pitchFamily="34" charset="0"/>
              </a:rPr>
              <a:t>dimidiatum</a:t>
            </a:r>
            <a:endParaRPr lang="en-US" sz="26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A5013316-CA31-4C89-AC99-A6E92D342F91}"/>
              </a:ext>
            </a:extLst>
          </p:cNvPr>
          <p:cNvSpPr txBox="1"/>
          <p:nvPr/>
        </p:nvSpPr>
        <p:spPr>
          <a:xfrm>
            <a:off x="488514" y="505374"/>
            <a:ext cx="9595285" cy="584775"/>
          </a:xfrm>
          <a:prstGeom prst="rect">
            <a:avLst/>
          </a:prstGeom>
          <a:noFill/>
        </p:spPr>
        <p:txBody>
          <a:bodyPr wrap="square" rtlCol="0">
            <a:spAutoFit/>
          </a:bodyPr>
          <a:lstStyle/>
          <a:p>
            <a:r>
              <a:rPr lang="en-US" sz="3000" b="1" dirty="0" err="1">
                <a:solidFill>
                  <a:schemeClr val="accent4">
                    <a:lumMod val="75000"/>
                  </a:schemeClr>
                </a:solidFill>
                <a:latin typeface="Arial" panose="020B0604020202020204" pitchFamily="34" charset="0"/>
                <a:cs typeface="Arial" panose="020B0604020202020204" pitchFamily="34" charset="0"/>
              </a:rPr>
              <a:t>Phòng</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trừ</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nấm</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200" b="1" i="1" dirty="0" err="1">
                <a:solidFill>
                  <a:schemeClr val="accent4">
                    <a:lumMod val="75000"/>
                  </a:schemeClr>
                </a:solidFill>
                <a:latin typeface="Arial" panose="020B0604020202020204" pitchFamily="34" charset="0"/>
                <a:cs typeface="Arial" panose="020B0604020202020204" pitchFamily="34" charset="0"/>
              </a:rPr>
              <a:t>Neoscytalidium</a:t>
            </a:r>
            <a:r>
              <a:rPr lang="en-US" sz="3200" b="1" i="1" dirty="0">
                <a:solidFill>
                  <a:schemeClr val="accent4">
                    <a:lumMod val="75000"/>
                  </a:schemeClr>
                </a:solidFill>
                <a:latin typeface="Arial" panose="020B0604020202020204" pitchFamily="34" charset="0"/>
                <a:cs typeface="Arial" panose="020B0604020202020204" pitchFamily="34" charset="0"/>
              </a:rPr>
              <a:t> </a:t>
            </a:r>
            <a:r>
              <a:rPr lang="en-US" sz="3200" b="1" i="1" dirty="0" err="1">
                <a:solidFill>
                  <a:schemeClr val="accent4">
                    <a:lumMod val="75000"/>
                  </a:schemeClr>
                </a:solidFill>
                <a:latin typeface="Arial" panose="020B0604020202020204" pitchFamily="34" charset="0"/>
                <a:cs typeface="Arial" panose="020B0604020202020204" pitchFamily="34" charset="0"/>
              </a:rPr>
              <a:t>dimidiatum</a:t>
            </a:r>
            <a:endParaRPr lang="en-US" sz="3000" b="1" dirty="0">
              <a:solidFill>
                <a:schemeClr val="accent4">
                  <a:lumMod val="75000"/>
                </a:schemeClr>
              </a:solidFill>
              <a:latin typeface="Arial" panose="020B0604020202020204" pitchFamily="34" charset="0"/>
              <a:cs typeface="Arial" panose="020B0604020202020204" pitchFamily="34" charset="0"/>
            </a:endParaRPr>
          </a:p>
        </p:txBody>
      </p:sp>
      <p:sp>
        <p:nvSpPr>
          <p:cNvPr id="3" name="TextBox 2"/>
          <p:cNvSpPr txBox="1"/>
          <p:nvPr/>
        </p:nvSpPr>
        <p:spPr>
          <a:xfrm>
            <a:off x="3452649" y="5952308"/>
            <a:ext cx="7717099" cy="615553"/>
          </a:xfrm>
          <a:prstGeom prst="rect">
            <a:avLst/>
          </a:prstGeom>
          <a:noFill/>
        </p:spPr>
        <p:txBody>
          <a:bodyPr wrap="square" rtlCol="0">
            <a:spAutoFit/>
          </a:bodyPr>
          <a:lstStyle/>
          <a:p>
            <a:pPr algn="ctr"/>
            <a:r>
              <a:rPr lang="en-US" sz="1700" dirty="0">
                <a:latin typeface="Arial" pitchFamily="34" charset="0"/>
                <a:cs typeface="Arial" pitchFamily="34" charset="0"/>
              </a:rPr>
              <a:t>(</a:t>
            </a:r>
            <a:r>
              <a:rPr lang="en-US" sz="1700" dirty="0" err="1">
                <a:latin typeface="Arial" pitchFamily="34" charset="0"/>
                <a:cs typeface="Arial" pitchFamily="34" charset="0"/>
              </a:rPr>
              <a:t>Nguồn</a:t>
            </a:r>
            <a:r>
              <a:rPr lang="en-US" sz="1700" dirty="0">
                <a:latin typeface="Arial" pitchFamily="34" charset="0"/>
                <a:cs typeface="Arial" pitchFamily="34" charset="0"/>
              </a:rPr>
              <a:t> </a:t>
            </a:r>
            <a:r>
              <a:rPr lang="en-US" sz="1700" dirty="0" err="1">
                <a:latin typeface="Arial" pitchFamily="34" charset="0"/>
                <a:cs typeface="Arial" pitchFamily="34" charset="0"/>
              </a:rPr>
              <a:t>hình</a:t>
            </a:r>
            <a:r>
              <a:rPr lang="en-US" sz="1700" dirty="0">
                <a:latin typeface="Arial" pitchFamily="34" charset="0"/>
                <a:cs typeface="Arial" pitchFamily="34" charset="0"/>
              </a:rPr>
              <a:t> </a:t>
            </a:r>
            <a:r>
              <a:rPr lang="en-US" sz="1700" dirty="0" err="1">
                <a:latin typeface="Arial" pitchFamily="34" charset="0"/>
                <a:cs typeface="Arial" pitchFamily="34" charset="0"/>
              </a:rPr>
              <a:t>ảnh</a:t>
            </a:r>
            <a:r>
              <a:rPr lang="en-US" sz="1700" dirty="0">
                <a:latin typeface="Arial" pitchFamily="34" charset="0"/>
                <a:cs typeface="Arial" pitchFamily="34" charset="0"/>
              </a:rPr>
              <a:t>: </a:t>
            </a:r>
            <a:r>
              <a:rPr lang="en-US" sz="1700" dirty="0" err="1">
                <a:latin typeface="Arial" pitchFamily="34" charset="0"/>
                <a:cs typeface="Arial" pitchFamily="34" charset="0"/>
              </a:rPr>
              <a:t>Đỗ</a:t>
            </a:r>
            <a:r>
              <a:rPr lang="en-US" sz="1700" dirty="0">
                <a:latin typeface="Arial" pitchFamily="34" charset="0"/>
                <a:cs typeface="Arial" pitchFamily="34" charset="0"/>
              </a:rPr>
              <a:t> </a:t>
            </a:r>
            <a:r>
              <a:rPr lang="en-US" sz="1700" dirty="0" err="1">
                <a:latin typeface="Arial" pitchFamily="34" charset="0"/>
                <a:cs typeface="Arial" pitchFamily="34" charset="0"/>
              </a:rPr>
              <a:t>Thị</a:t>
            </a:r>
            <a:r>
              <a:rPr lang="en-US" sz="1700" dirty="0">
                <a:latin typeface="Arial" pitchFamily="34" charset="0"/>
                <a:cs typeface="Arial" pitchFamily="34" charset="0"/>
              </a:rPr>
              <a:t> Thanh Dung </a:t>
            </a:r>
            <a:r>
              <a:rPr lang="en-US" sz="1700" dirty="0" err="1">
                <a:latin typeface="Arial" pitchFamily="34" charset="0"/>
                <a:cs typeface="Arial" pitchFamily="34" charset="0"/>
              </a:rPr>
              <a:t>và</a:t>
            </a:r>
            <a:r>
              <a:rPr lang="en-US" sz="1700" dirty="0">
                <a:latin typeface="Arial" pitchFamily="34" charset="0"/>
                <a:cs typeface="Arial" pitchFamily="34" charset="0"/>
              </a:rPr>
              <a:t> </a:t>
            </a:r>
            <a:r>
              <a:rPr lang="en-US" sz="1700" dirty="0" err="1">
                <a:latin typeface="Arial" pitchFamily="34" charset="0"/>
                <a:cs typeface="Arial" pitchFamily="34" charset="0"/>
              </a:rPr>
              <a:t>cộng</a:t>
            </a:r>
            <a:r>
              <a:rPr lang="en-US" sz="1700" dirty="0">
                <a:latin typeface="Arial" pitchFamily="34" charset="0"/>
                <a:cs typeface="Arial" pitchFamily="34" charset="0"/>
              </a:rPr>
              <a:t> </a:t>
            </a:r>
            <a:r>
              <a:rPr lang="en-US" sz="1700" dirty="0" err="1">
                <a:latin typeface="Arial" pitchFamily="34" charset="0"/>
                <a:cs typeface="Arial" pitchFamily="34" charset="0"/>
              </a:rPr>
              <a:t>sự</a:t>
            </a:r>
            <a:r>
              <a:rPr lang="en-US" sz="1700" dirty="0">
                <a:latin typeface="Arial" pitchFamily="34" charset="0"/>
                <a:cs typeface="Arial" pitchFamily="34" charset="0"/>
              </a:rPr>
              <a:t>, </a:t>
            </a:r>
            <a:r>
              <a:rPr lang="en-US" sz="1700" dirty="0" err="1">
                <a:latin typeface="Arial" panose="020B0604020202020204" pitchFamily="34" charset="0"/>
                <a:cs typeface="Arial" panose="020B0604020202020204" pitchFamily="34" charset="0"/>
              </a:rPr>
              <a:t>Tạo</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chí</a:t>
            </a:r>
            <a:r>
              <a:rPr lang="en-US" sz="1700" dirty="0">
                <a:latin typeface="Arial" panose="020B0604020202020204" pitchFamily="34" charset="0"/>
                <a:cs typeface="Arial" panose="020B0604020202020204" pitchFamily="34" charset="0"/>
              </a:rPr>
              <a:t> khoa </a:t>
            </a:r>
            <a:r>
              <a:rPr lang="en-US" sz="1700" dirty="0" err="1">
                <a:latin typeface="Arial" panose="020B0604020202020204" pitchFamily="34" charset="0"/>
                <a:cs typeface="Arial" panose="020B0604020202020204" pitchFamily="34" charset="0"/>
              </a:rPr>
              <a:t>học</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trường</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Đại</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học</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Sư</a:t>
            </a:r>
            <a:r>
              <a:rPr lang="en-US" sz="1700" dirty="0">
                <a:latin typeface="Arial" panose="020B0604020202020204" pitchFamily="34" charset="0"/>
                <a:cs typeface="Arial" panose="020B0604020202020204" pitchFamily="34" charset="0"/>
              </a:rPr>
              <a:t> </a:t>
            </a:r>
            <a:r>
              <a:rPr lang="en-US" sz="1700" dirty="0" err="1">
                <a:latin typeface="Arial" panose="020B0604020202020204" pitchFamily="34" charset="0"/>
                <a:cs typeface="Arial" panose="020B0604020202020204" pitchFamily="34" charset="0"/>
              </a:rPr>
              <a:t>phạm</a:t>
            </a:r>
            <a:r>
              <a:rPr lang="en-US" sz="1700" dirty="0">
                <a:latin typeface="Arial" panose="020B0604020202020204" pitchFamily="34" charset="0"/>
                <a:cs typeface="Arial" panose="020B0604020202020204" pitchFamily="34" charset="0"/>
              </a:rPr>
              <a:t> TPHCM)</a:t>
            </a:r>
          </a:p>
        </p:txBody>
      </p:sp>
    </p:spTree>
    <p:extLst>
      <p:ext uri="{BB962C8B-B14F-4D97-AF65-F5344CB8AC3E}">
        <p14:creationId xmlns:p14="http://schemas.microsoft.com/office/powerpoint/2010/main" val="11127927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
            <a:extLst>
              <a:ext uri="{FF2B5EF4-FFF2-40B4-BE49-F238E27FC236}">
                <a16:creationId xmlns:a16="http://schemas.microsoft.com/office/drawing/2014/main" id="{AB5F2947-6A35-4110-868D-D950CD0982FA}"/>
              </a:ext>
            </a:extLst>
          </p:cNvPr>
          <p:cNvSpPr txBox="1"/>
          <p:nvPr/>
        </p:nvSpPr>
        <p:spPr>
          <a:xfrm>
            <a:off x="458097" y="718132"/>
            <a:ext cx="4751338"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VIRUS GÂY BỆNH</a:t>
            </a:r>
          </a:p>
        </p:txBody>
      </p:sp>
      <p:pic>
        <p:nvPicPr>
          <p:cNvPr id="1026" name="Picture 2">
            <a:extLst>
              <a:ext uri="{FF2B5EF4-FFF2-40B4-BE49-F238E27FC236}">
                <a16:creationId xmlns:a16="http://schemas.microsoft.com/office/drawing/2014/main" id="{D6B106B9-96BE-4143-9E6C-2EC01A4AE1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43924" y="1175026"/>
            <a:ext cx="5350715" cy="49150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13DD3C67-8EE0-40D2-9697-AB5289573250}"/>
              </a:ext>
            </a:extLst>
          </p:cNvPr>
          <p:cNvSpPr txBox="1"/>
          <p:nvPr/>
        </p:nvSpPr>
        <p:spPr>
          <a:xfrm>
            <a:off x="797361" y="1739706"/>
            <a:ext cx="5246563" cy="3785652"/>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ớt</a:t>
            </a:r>
            <a:r>
              <a:rPr lang="en-US" sz="2400" dirty="0">
                <a:latin typeface="Arial" panose="020B0604020202020204" pitchFamily="34" charset="0"/>
                <a:cs typeface="Arial" panose="020B0604020202020204" pitchFamily="34" charset="0"/>
              </a:rPr>
              <a:t>.</a:t>
            </a:r>
          </a:p>
          <a:p>
            <a:r>
              <a:rPr lang="en-US" sz="2400" b="1" dirty="0" err="1">
                <a:latin typeface="Arial" panose="020B0604020202020204" pitchFamily="34" charset="0"/>
                <a:cs typeface="Arial" panose="020B0604020202020204" pitchFamily="34" charset="0"/>
              </a:rPr>
              <a:t>Tác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nhân</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potyvirus –</a:t>
            </a:r>
            <a:r>
              <a:rPr lang="en-US" sz="2400" dirty="0" err="1">
                <a:latin typeface="Arial" panose="020B0604020202020204" pitchFamily="34" charset="0"/>
                <a:cs typeface="Arial" panose="020B0604020202020204" pitchFamily="34" charset="0"/>
              </a:rPr>
              <a:t>rệp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rày</a:t>
            </a:r>
            <a:endParaRPr lang="en-US" sz="2400" dirty="0">
              <a:latin typeface="Arial" panose="020B0604020202020204" pitchFamily="34" charset="0"/>
              <a:cs typeface="Arial" panose="020B0604020202020204" pitchFamily="34" charset="0"/>
            </a:endParaRPr>
          </a:p>
          <a:p>
            <a:r>
              <a:rPr lang="en-US" sz="2400" b="1" dirty="0" err="1">
                <a:latin typeface="Arial" panose="020B0604020202020204" pitchFamily="34" charset="0"/>
                <a:cs typeface="Arial" panose="020B0604020202020204" pitchFamily="34" charset="0"/>
              </a:rPr>
              <a:t>Triệu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chứng</a:t>
            </a:r>
            <a:r>
              <a:rPr lang="en-US" sz="2400" b="1" dirty="0">
                <a:latin typeface="Arial" panose="020B0604020202020204" pitchFamily="34" charset="0"/>
                <a:cs typeface="Arial" panose="020B0604020202020204" pitchFamily="34" charset="0"/>
              </a:rPr>
              <a:t>:</a:t>
            </a:r>
          </a:p>
          <a:p>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a:t>
            </a:r>
            <a:r>
              <a:rPr lang="en-US" sz="2400" b="1"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C</a:t>
            </a:r>
            <a:r>
              <a:rPr lang="vi-VN" sz="2400" dirty="0">
                <a:latin typeface="Arial" panose="020B0604020202020204" pitchFamily="34" charset="0"/>
                <a:cs typeface="Arial" panose="020B0604020202020204" pitchFamily="34" charset="0"/>
              </a:rPr>
              <a:t>ây ớt sẽ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những</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vân khảm (những vùng xanh nhạt và đậm xen kẽ) </a:t>
            </a:r>
            <a:r>
              <a:rPr lang="en-US" sz="2400" dirty="0">
                <a:latin typeface="Arial" panose="020B0604020202020204" pitchFamily="34" charset="0"/>
                <a:cs typeface="Arial" panose="020B0604020202020204" pitchFamily="34" charset="0"/>
              </a:rPr>
              <a:t>l</a:t>
            </a:r>
            <a:r>
              <a:rPr lang="vi-VN" sz="2400" dirty="0">
                <a:latin typeface="Arial" panose="020B0604020202020204" pitchFamily="34" charset="0"/>
                <a:cs typeface="Arial" panose="020B0604020202020204" pitchFamily="34" charset="0"/>
              </a:rPr>
              <a:t>á cây.</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a:t>
            </a:r>
            <a:r>
              <a:rPr lang="vi-VN" sz="2400" dirty="0">
                <a:latin typeface="Arial" panose="020B0604020202020204" pitchFamily="34" charset="0"/>
                <a:cs typeface="Arial" panose="020B0604020202020204" pitchFamily="34" charset="0"/>
              </a:rPr>
              <a:t> Cây ớt thường sẽ trở nên </a:t>
            </a:r>
            <a:r>
              <a:rPr lang="en-US" sz="2400" dirty="0" err="1">
                <a:latin typeface="Arial" panose="020B0604020202020204" pitchFamily="34" charset="0"/>
                <a:cs typeface="Arial" panose="020B0604020202020204" pitchFamily="34" charset="0"/>
              </a:rPr>
              <a:t>nhỏ</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còi</a:t>
            </a:r>
            <a:r>
              <a:rPr lang="vi-VN" sz="2400" dirty="0">
                <a:latin typeface="Arial" panose="020B0604020202020204" pitchFamily="34" charset="0"/>
                <a:cs typeface="Arial" panose="020B0604020202020204" pitchFamily="34" charset="0"/>
              </a:rPr>
              <a:t>, lá </a:t>
            </a:r>
            <a:r>
              <a:rPr lang="en-US" sz="2400" dirty="0" err="1">
                <a:latin typeface="Arial" panose="020B0604020202020204" pitchFamily="34" charset="0"/>
                <a:cs typeface="Arial" panose="020B0604020202020204" pitchFamily="34" charset="0"/>
              </a:rPr>
              <a:t>bị</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quăn, và quả b</a:t>
            </a:r>
            <a:r>
              <a:rPr lang="en-US" sz="2400" dirty="0" err="1">
                <a:latin typeface="Arial" panose="020B0604020202020204" pitchFamily="34" charset="0"/>
                <a:cs typeface="Arial" panose="020B0604020202020204" pitchFamily="34" charset="0"/>
              </a:rPr>
              <a:t>iến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dạng</a:t>
            </a:r>
            <a:r>
              <a:rPr lang="en-US" sz="2400" dirty="0">
                <a:latin typeface="Arial" panose="020B0604020202020204" pitchFamily="34" charset="0"/>
                <a:cs typeface="Arial" panose="020B0604020202020204" pitchFamily="34" charset="0"/>
              </a:rPr>
              <a:t> .</a:t>
            </a:r>
          </a:p>
          <a:p>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còn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xuất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chua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dưa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chuột</a:t>
            </a:r>
            <a:r>
              <a:rPr lang="en-US" sz="2400" dirty="0">
                <a:latin typeface="Arial" panose="020B0604020202020204" pitchFamily="34" charset="0"/>
                <a:cs typeface="Arial" panose="020B0604020202020204" pitchFamily="34" charset="0"/>
              </a:rPr>
              <a:t>,…</a:t>
            </a:r>
            <a:endParaRPr lang="en-US" sz="2400" b="1"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23561940-4AA5-4216-AB97-251640F1E0F9}"/>
              </a:ext>
            </a:extLst>
          </p:cNvPr>
          <p:cNvSpPr txBox="1"/>
          <p:nvPr/>
        </p:nvSpPr>
        <p:spPr>
          <a:xfrm>
            <a:off x="6732105" y="6090038"/>
            <a:ext cx="4333460"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Vietnamnongnghiepsach.com.vn</a:t>
            </a:r>
          </a:p>
        </p:txBody>
      </p:sp>
    </p:spTree>
    <p:extLst>
      <p:ext uri="{BB962C8B-B14F-4D97-AF65-F5344CB8AC3E}">
        <p14:creationId xmlns:p14="http://schemas.microsoft.com/office/powerpoint/2010/main" val="2997230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5F2947-6A35-4110-868D-D950CD0982FA}"/>
              </a:ext>
            </a:extLst>
          </p:cNvPr>
          <p:cNvSpPr txBox="1"/>
          <p:nvPr/>
        </p:nvSpPr>
        <p:spPr>
          <a:xfrm>
            <a:off x="501445" y="415417"/>
            <a:ext cx="4083081" cy="584775"/>
          </a:xfrm>
          <a:prstGeom prst="rect">
            <a:avLst/>
          </a:prstGeom>
          <a:noFill/>
        </p:spPr>
        <p:txBody>
          <a:bodyPr wrap="square" rtlCol="0">
            <a:spAutoFit/>
          </a:bodyPr>
          <a:lstStyle/>
          <a:p>
            <a:r>
              <a:rPr lang="en-US" sz="3200" b="1" dirty="0">
                <a:solidFill>
                  <a:srgbClr val="7030A0"/>
                </a:solidFill>
                <a:latin typeface="Arial" panose="020B0604020202020204" pitchFamily="34" charset="0"/>
                <a:cs typeface="Arial" panose="020B0604020202020204" pitchFamily="34" charset="0"/>
              </a:rPr>
              <a:t>VIRUS GÂY BỆNH</a:t>
            </a:r>
          </a:p>
        </p:txBody>
      </p:sp>
      <p:sp>
        <p:nvSpPr>
          <p:cNvPr id="3" name="TextBox 2">
            <a:extLst>
              <a:ext uri="{FF2B5EF4-FFF2-40B4-BE49-F238E27FC236}">
                <a16:creationId xmlns:a16="http://schemas.microsoft.com/office/drawing/2014/main" id="{6611A659-09F3-417C-B22E-FCBF1B474176}"/>
              </a:ext>
            </a:extLst>
          </p:cNvPr>
          <p:cNvSpPr txBox="1"/>
          <p:nvPr/>
        </p:nvSpPr>
        <p:spPr>
          <a:xfrm>
            <a:off x="501445" y="974792"/>
            <a:ext cx="5578047" cy="4278094"/>
          </a:xfrm>
          <a:prstGeom prst="rect">
            <a:avLst/>
          </a:prstGeom>
          <a:noFill/>
        </p:spPr>
        <p:txBody>
          <a:bodyPr wrap="square" rtlCol="0">
            <a:spAutoFit/>
          </a:bodyPr>
          <a:lstStyle/>
          <a:p>
            <a:pPr algn="just"/>
            <a:r>
              <a:rPr lang="vi-VN" sz="3200" b="1" dirty="0">
                <a:latin typeface="Arial" panose="020B0604020202020204" pitchFamily="34" charset="0"/>
                <a:cs typeface="Arial" panose="020B0604020202020204" pitchFamily="34" charset="0"/>
              </a:rPr>
              <a:t>Bệnh vàng lùn</a:t>
            </a:r>
            <a:endParaRPr lang="en-US" sz="3200" b="1" dirty="0">
              <a:latin typeface="Arial" panose="020B0604020202020204" pitchFamily="34" charset="0"/>
              <a:cs typeface="Arial" panose="020B0604020202020204" pitchFamily="34" charset="0"/>
            </a:endParaRPr>
          </a:p>
          <a:p>
            <a:pPr marL="342900" indent="-342900" algn="just">
              <a:buFont typeface="Arial" pitchFamily="34" charset="0"/>
              <a:buChar char="•"/>
            </a:pPr>
            <a:endParaRPr lang="vi-VN" sz="2400" dirty="0">
              <a:latin typeface="Arial" panose="020B0604020202020204" pitchFamily="34" charset="0"/>
              <a:cs typeface="Arial" panose="020B0604020202020204" pitchFamily="34" charset="0"/>
            </a:endParaRPr>
          </a:p>
          <a:p>
            <a:pPr marL="342900" indent="-342900" algn="just">
              <a:buFont typeface="Arial" pitchFamily="34" charset="0"/>
              <a:buChar char="•"/>
            </a:pPr>
            <a:r>
              <a:rPr lang="vi-VN" sz="2400" b="1" dirty="0">
                <a:latin typeface="Arial" panose="020B0604020202020204" pitchFamily="34" charset="0"/>
                <a:cs typeface="Arial" panose="020B0604020202020204" pitchFamily="34" charset="0"/>
              </a:rPr>
              <a:t>Tác nhân</a:t>
            </a:r>
            <a:endParaRPr lang="vi-VN" sz="2400" dirty="0">
              <a:latin typeface="Arial" panose="020B0604020202020204" pitchFamily="34" charset="0"/>
              <a:cs typeface="Arial" panose="020B0604020202020204" pitchFamily="34" charset="0"/>
            </a:endParaRPr>
          </a:p>
          <a:p>
            <a:pPr algn="just"/>
            <a:r>
              <a:rPr lang="en-US" sz="2400" dirty="0">
                <a:latin typeface="Arial" panose="020B0604020202020204" pitchFamily="34" charset="0"/>
                <a:cs typeface="Arial" panose="020B0604020202020204" pitchFamily="34" charset="0"/>
              </a:rPr>
              <a:t>V</a:t>
            </a:r>
            <a:r>
              <a:rPr lang="vi-VN" sz="2400" dirty="0">
                <a:latin typeface="Arial" panose="020B0604020202020204" pitchFamily="34" charset="0"/>
                <a:cs typeface="Arial" panose="020B0604020202020204" pitchFamily="34" charset="0"/>
              </a:rPr>
              <a:t>i</a:t>
            </a:r>
            <a:r>
              <a:rPr lang="en-US" sz="2400" dirty="0" err="1">
                <a:latin typeface="Arial" panose="020B0604020202020204" pitchFamily="34" charset="0"/>
                <a:cs typeface="Arial" panose="020B0604020202020204" pitchFamily="34" charset="0"/>
              </a:rPr>
              <a:t>rus</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gây bệnh lúa cỏ có tên RGSV (Rice Grassy Stunt Virus)</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nâu</a:t>
            </a:r>
            <a:endParaRPr lang="en-US" sz="2400" dirty="0">
              <a:latin typeface="Arial" panose="020B0604020202020204" pitchFamily="34" charset="0"/>
              <a:cs typeface="Arial" panose="020B0604020202020204" pitchFamily="34" charset="0"/>
            </a:endParaRPr>
          </a:p>
          <a:p>
            <a:pPr marL="342900" indent="-342900" algn="just">
              <a:buFont typeface="Arial" pitchFamily="34" charset="0"/>
              <a:buChar char="•"/>
            </a:pPr>
            <a:r>
              <a:rPr lang="en-US" sz="2400" b="1" dirty="0" err="1">
                <a:latin typeface="Arial" panose="020B0604020202020204" pitchFamily="34" charset="0"/>
                <a:cs typeface="Arial" panose="020B0604020202020204" pitchFamily="34" charset="0"/>
              </a:rPr>
              <a:t>Triệu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chứng</a:t>
            </a:r>
            <a:endParaRPr lang="en-US" sz="2400" b="1" dirty="0">
              <a:latin typeface="Arial" panose="020B0604020202020204" pitchFamily="34" charset="0"/>
              <a:cs typeface="Arial" panose="020B0604020202020204" pitchFamily="34" charset="0"/>
            </a:endParaRPr>
          </a:p>
          <a:p>
            <a:pPr algn="just"/>
            <a:r>
              <a:rPr lang="en-US" sz="2400" dirty="0">
                <a:latin typeface="Arial" panose="020B0604020202020204" pitchFamily="34" charset="0"/>
                <a:cs typeface="Arial" panose="020B0604020202020204" pitchFamily="34" charset="0"/>
              </a:rPr>
              <a:t> - </a:t>
            </a:r>
            <a:r>
              <a:rPr lang="vi-VN" sz="2400" dirty="0">
                <a:latin typeface="Arial" panose="020B0604020202020204" pitchFamily="34" charset="0"/>
                <a:cs typeface="Arial" panose="020B0604020202020204" pitchFamily="34" charset="0"/>
              </a:rPr>
              <a:t>Lá lúa chuyển từ màu xanh </a:t>
            </a:r>
            <a:r>
              <a:rPr lang="en-US" sz="2400" dirty="0">
                <a:latin typeface="Arial" panose="020B0604020202020204" pitchFamily="34" charset="0"/>
                <a:cs typeface="Arial" panose="020B0604020202020204" pitchFamily="34" charset="0"/>
              </a:rPr>
              <a:t>-&gt;</a:t>
            </a:r>
            <a:r>
              <a:rPr lang="vi-VN" sz="2400" dirty="0">
                <a:latin typeface="Arial" panose="020B0604020202020204" pitchFamily="34" charset="0"/>
                <a:cs typeface="Arial" panose="020B0604020202020204" pitchFamily="34" charset="0"/>
              </a:rPr>
              <a:t>màu</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vàng cam</a:t>
            </a:r>
            <a:r>
              <a:rPr lang="en-US" sz="2400" dirty="0">
                <a:latin typeface="Arial" panose="020B0604020202020204" pitchFamily="34" charset="0"/>
                <a:cs typeface="Arial" panose="020B0604020202020204" pitchFamily="34" charset="0"/>
              </a:rPr>
              <a:t>-&gt;</a:t>
            </a:r>
            <a:r>
              <a:rPr lang="vi-VN" sz="2400" dirty="0">
                <a:latin typeface="Arial" panose="020B0604020202020204" pitchFamily="34" charset="0"/>
                <a:cs typeface="Arial" panose="020B0604020202020204" pitchFamily="34" charset="0"/>
              </a:rPr>
              <a:t>khô. </a:t>
            </a:r>
            <a:endParaRPr lang="en-US" sz="2400" dirty="0">
              <a:latin typeface="Arial" panose="020B0604020202020204" pitchFamily="34" charset="0"/>
              <a:cs typeface="Arial" panose="020B0604020202020204" pitchFamily="34" charset="0"/>
            </a:endParaRPr>
          </a:p>
          <a:p>
            <a:pPr algn="just"/>
            <a:r>
              <a:rPr lang="en-US" sz="2400" dirty="0">
                <a:latin typeface="Arial" panose="020B0604020202020204" pitchFamily="34" charset="0"/>
                <a:cs typeface="Arial" panose="020B0604020202020204" pitchFamily="34" charset="0"/>
              </a:rPr>
              <a:t> - </a:t>
            </a:r>
            <a:r>
              <a:rPr lang="vi-VN" sz="2400" dirty="0">
                <a:latin typeface="Arial" panose="020B0604020202020204" pitchFamily="34" charset="0"/>
                <a:cs typeface="Arial" panose="020B0604020202020204" pitchFamily="34" charset="0"/>
              </a:rPr>
              <a:t>Lúa thấp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ít đẻ nhánh. </a:t>
            </a:r>
            <a:endParaRPr lang="en-US" sz="2400" dirty="0">
              <a:latin typeface="Arial" panose="020B0604020202020204" pitchFamily="34" charset="0"/>
              <a:cs typeface="Arial" panose="020B0604020202020204" pitchFamily="34" charset="0"/>
            </a:endParaRPr>
          </a:p>
          <a:p>
            <a:pPr algn="just"/>
            <a:r>
              <a:rPr lang="en-US" sz="2400" dirty="0">
                <a:latin typeface="Arial" panose="020B0604020202020204" pitchFamily="34" charset="0"/>
                <a:cs typeface="Arial" panose="020B0604020202020204" pitchFamily="34" charset="0"/>
              </a:rPr>
              <a:t> - </a:t>
            </a:r>
            <a:r>
              <a:rPr lang="vi-VN" sz="2400" dirty="0">
                <a:latin typeface="Arial" panose="020B0604020202020204" pitchFamily="34" charset="0"/>
                <a:cs typeface="Arial" panose="020B0604020202020204" pitchFamily="34" charset="0"/>
              </a:rPr>
              <a:t>Rễ lúa kém phát triển, cứng và thối đen.</a:t>
            </a:r>
            <a:endParaRPr lang="en-US" sz="2400" dirty="0">
              <a:latin typeface="Arial" panose="020B0604020202020204" pitchFamily="34" charset="0"/>
              <a:cs typeface="Arial" panose="020B0604020202020204" pitchFamily="34" charset="0"/>
            </a:endParaRPr>
          </a:p>
        </p:txBody>
      </p:sp>
      <p:pic>
        <p:nvPicPr>
          <p:cNvPr id="1026" name="Picture 2" descr="bệnh vàng lùn">
            <a:extLst>
              <a:ext uri="{FF2B5EF4-FFF2-40B4-BE49-F238E27FC236}">
                <a16:creationId xmlns:a16="http://schemas.microsoft.com/office/drawing/2014/main" id="{77EDA78E-E4EB-4024-B9A0-4973203F6D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4530" y="1216092"/>
            <a:ext cx="5078525" cy="467682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DF7E808-D33B-476B-91A4-C77A05DD93E5}"/>
              </a:ext>
            </a:extLst>
          </p:cNvPr>
          <p:cNvSpPr txBox="1"/>
          <p:nvPr/>
        </p:nvSpPr>
        <p:spPr>
          <a:xfrm>
            <a:off x="6294530" y="6015132"/>
            <a:ext cx="4903305"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lùn</a:t>
            </a:r>
            <a:r>
              <a:rPr lang="en-US" dirty="0">
                <a:latin typeface="Arial" panose="020B0604020202020204" pitchFamily="34" charset="0"/>
                <a:cs typeface="Arial" panose="020B0604020202020204" pitchFamily="34" charset="0"/>
              </a:rPr>
              <a:t> ở </a:t>
            </a:r>
            <a:r>
              <a:rPr lang="en-US" dirty="0" err="1">
                <a:latin typeface="Arial" panose="020B0604020202020204" pitchFamily="34" charset="0"/>
                <a:cs typeface="Arial" panose="020B0604020202020204" pitchFamily="34" charset="0"/>
              </a:rPr>
              <a:t>lúa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nhanongxanh.vn</a:t>
            </a:r>
          </a:p>
        </p:txBody>
      </p:sp>
    </p:spTree>
    <p:extLst>
      <p:ext uri="{BB962C8B-B14F-4D97-AF65-F5344CB8AC3E}">
        <p14:creationId xmlns:p14="http://schemas.microsoft.com/office/powerpoint/2010/main" val="19304032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FDEC91A-A31F-4BA2-934B-C616A02FD3D1}"/>
              </a:ext>
            </a:extLst>
          </p:cNvPr>
          <p:cNvSpPr txBox="1"/>
          <p:nvPr/>
        </p:nvSpPr>
        <p:spPr>
          <a:xfrm>
            <a:off x="487373" y="1583560"/>
            <a:ext cx="6270333" cy="3908762"/>
          </a:xfrm>
          <a:prstGeom prst="rect">
            <a:avLst/>
          </a:prstGeom>
          <a:noFill/>
        </p:spPr>
        <p:txBody>
          <a:bodyPr wrap="square" rtlCol="0">
            <a:spAutoFit/>
          </a:bodyPr>
          <a:lstStyle/>
          <a:p>
            <a:r>
              <a:rPr lang="vi-VN" sz="3200" b="1" dirty="0">
                <a:latin typeface="Arial" panose="020B0604020202020204" pitchFamily="34" charset="0"/>
                <a:cs typeface="Arial" panose="020B0604020202020204" pitchFamily="34" charset="0"/>
              </a:rPr>
              <a:t>Bệnh lùn xoắn lá</a:t>
            </a:r>
            <a:endParaRPr lang="en-US" sz="3200" b="1" dirty="0">
              <a:latin typeface="Arial" panose="020B0604020202020204" pitchFamily="34" charset="0"/>
              <a:cs typeface="Arial" panose="020B0604020202020204" pitchFamily="34" charset="0"/>
            </a:endParaRPr>
          </a:p>
          <a:p>
            <a:endParaRPr lang="en-US" sz="2400" dirty="0">
              <a:latin typeface="Arial" panose="020B0604020202020204" pitchFamily="34" charset="0"/>
              <a:cs typeface="Arial" panose="020B0604020202020204" pitchFamily="34" charset="0"/>
            </a:endParaRPr>
          </a:p>
          <a:p>
            <a:r>
              <a:rPr lang="vi-VN" sz="2400" b="1" dirty="0">
                <a:latin typeface="Arial" panose="020B0604020202020204" pitchFamily="34" charset="0"/>
                <a:cs typeface="Arial" panose="020B0604020202020204" pitchFamily="34" charset="0"/>
              </a:rPr>
              <a:t>Tác nhân</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Do virus </a:t>
            </a:r>
            <a:r>
              <a:rPr lang="vi-VN" sz="2400" dirty="0">
                <a:latin typeface="Arial" panose="020B0604020202020204" pitchFamily="34" charset="0"/>
                <a:cs typeface="Arial" panose="020B0604020202020204" pitchFamily="34" charset="0"/>
              </a:rPr>
              <a:t>RRSV (Rice Ragged Stunt Virus)</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a:t>
            </a:r>
            <a:r>
              <a:rPr lang="en-US" sz="2400" dirty="0" err="1">
                <a:latin typeface="Arial" panose="020B0604020202020204" pitchFamily="34" charset="0"/>
                <a:cs typeface="Arial" panose="020B0604020202020204" pitchFamily="34" charset="0"/>
              </a:rPr>
              <a:t>rầy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nâu</a:t>
            </a:r>
            <a:r>
              <a:rPr lang="vi-VN" sz="2400" dirty="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a:p>
            <a:r>
              <a:rPr lang="en-US" sz="2400" b="1" dirty="0" err="1">
                <a:latin typeface="Arial" panose="020B0604020202020204" pitchFamily="34" charset="0"/>
                <a:cs typeface="Arial" panose="020B0604020202020204" pitchFamily="34" charset="0"/>
              </a:rPr>
              <a:t>Triệu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chứng</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Cây bị lùn, màu lá xanh đậm</a:t>
            </a:r>
            <a:r>
              <a:rPr lang="en-US" sz="2400" dirty="0">
                <a:latin typeface="Arial" panose="020B0604020202020204" pitchFamily="34" charset="0"/>
                <a:cs typeface="Arial" panose="020B0604020202020204" pitchFamily="34" charset="0"/>
              </a:rPr>
              <a:t>.</a:t>
            </a:r>
            <a:br>
              <a:rPr lang="vi-VN"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Chóp lá bị biến dạng, xoăn tít lại</a:t>
            </a:r>
            <a:r>
              <a:rPr lang="en-US" sz="2400" dirty="0">
                <a:latin typeface="Arial" panose="020B0604020202020204" pitchFamily="34" charset="0"/>
                <a:cs typeface="Arial" panose="020B0604020202020204" pitchFamily="34" charset="0"/>
              </a:rPr>
              <a:t>.</a:t>
            </a:r>
            <a:endParaRPr lang="vi-VN"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Lúa không trổ được, bị nghẹn đòng, hạt lép.</a:t>
            </a:r>
            <a:endParaRPr lang="en-US" sz="2400" dirty="0">
              <a:latin typeface="Arial" panose="020B0604020202020204" pitchFamily="34" charset="0"/>
              <a:cs typeface="Arial" panose="020B0604020202020204" pitchFamily="34" charset="0"/>
            </a:endParaRPr>
          </a:p>
        </p:txBody>
      </p:sp>
      <p:pic>
        <p:nvPicPr>
          <p:cNvPr id="2050" name="Picture 2" descr="lùn xoắn lá">
            <a:extLst>
              <a:ext uri="{FF2B5EF4-FFF2-40B4-BE49-F238E27FC236}">
                <a16:creationId xmlns:a16="http://schemas.microsoft.com/office/drawing/2014/main" id="{657C9548-A0BF-4089-9750-27BCAB8EA8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84879" y="1021369"/>
            <a:ext cx="4783915" cy="47115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4F9E5D89-F5CC-45DB-A14E-9C6673DD86C7}"/>
              </a:ext>
            </a:extLst>
          </p:cNvPr>
          <p:cNvSpPr txBox="1"/>
          <p:nvPr/>
        </p:nvSpPr>
        <p:spPr>
          <a:xfrm>
            <a:off x="6757706" y="5836631"/>
            <a:ext cx="4638261"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lùn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xoắn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lá</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baovinhlong.vn</a:t>
            </a:r>
          </a:p>
        </p:txBody>
      </p:sp>
      <p:sp>
        <p:nvSpPr>
          <p:cNvPr id="5" name="TextBox 1">
            <a:extLst>
              <a:ext uri="{FF2B5EF4-FFF2-40B4-BE49-F238E27FC236}">
                <a16:creationId xmlns:a16="http://schemas.microsoft.com/office/drawing/2014/main" id="{AB5F2947-6A35-4110-868D-D950CD0982FA}"/>
              </a:ext>
            </a:extLst>
          </p:cNvPr>
          <p:cNvSpPr txBox="1"/>
          <p:nvPr/>
        </p:nvSpPr>
        <p:spPr>
          <a:xfrm>
            <a:off x="607104" y="373571"/>
            <a:ext cx="3902266"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VIRUS GÂY BỆNH</a:t>
            </a:r>
          </a:p>
        </p:txBody>
      </p:sp>
    </p:spTree>
    <p:extLst>
      <p:ext uri="{BB962C8B-B14F-4D97-AF65-F5344CB8AC3E}">
        <p14:creationId xmlns:p14="http://schemas.microsoft.com/office/powerpoint/2010/main" val="31294753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66E27D-375C-4DDB-BE1A-3D5D55D1215D}"/>
              </a:ext>
            </a:extLst>
          </p:cNvPr>
          <p:cNvSpPr txBox="1"/>
          <p:nvPr/>
        </p:nvSpPr>
        <p:spPr>
          <a:xfrm>
            <a:off x="927652" y="336954"/>
            <a:ext cx="10880035" cy="523220"/>
          </a:xfrm>
          <a:prstGeom prst="rect">
            <a:avLst/>
          </a:prstGeom>
          <a:noFill/>
        </p:spPr>
        <p:txBody>
          <a:bodyPr wrap="square" rtlCol="0">
            <a:spAutoFit/>
          </a:bodyPr>
          <a:lstStyle/>
          <a:p>
            <a:r>
              <a:rPr lang="en-US" sz="2800" b="1" dirty="0" err="1">
                <a:solidFill>
                  <a:schemeClr val="accent4">
                    <a:lumMod val="75000"/>
                  </a:schemeClr>
                </a:solidFill>
                <a:latin typeface="Arial" panose="020B0604020202020204" pitchFamily="34" charset="0"/>
                <a:cs typeface="Arial" panose="020B0604020202020204" pitchFamily="34" charset="0"/>
              </a:rPr>
              <a:t>Biện</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pháp</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phòng</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trừ</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rầy</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rệp</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bằng</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i="1" dirty="0">
                <a:solidFill>
                  <a:schemeClr val="accent4">
                    <a:lumMod val="75000"/>
                  </a:schemeClr>
                </a:solidFill>
                <a:latin typeface="Arial" panose="020B0604020202020204" pitchFamily="34" charset="0"/>
                <a:cs typeface="Arial" panose="020B0604020202020204" pitchFamily="34" charset="0"/>
              </a:rPr>
              <a:t>Bacillus thuringiensis</a:t>
            </a:r>
          </a:p>
        </p:txBody>
      </p:sp>
      <p:pic>
        <p:nvPicPr>
          <p:cNvPr id="4" name="Picture 3">
            <a:extLst>
              <a:ext uri="{FF2B5EF4-FFF2-40B4-BE49-F238E27FC236}">
                <a16:creationId xmlns:a16="http://schemas.microsoft.com/office/drawing/2014/main" id="{7C18A707-895F-438F-AD3D-A383E6F6DA46}"/>
              </a:ext>
            </a:extLst>
          </p:cNvPr>
          <p:cNvPicPr>
            <a:picLocks noChangeAspect="1"/>
          </p:cNvPicPr>
          <p:nvPr/>
        </p:nvPicPr>
        <p:blipFill>
          <a:blip r:embed="rId2"/>
          <a:stretch>
            <a:fillRect/>
          </a:stretch>
        </p:blipFill>
        <p:spPr>
          <a:xfrm>
            <a:off x="7269237" y="1571780"/>
            <a:ext cx="3849338" cy="2814690"/>
          </a:xfrm>
          <a:prstGeom prst="rect">
            <a:avLst/>
          </a:prstGeom>
        </p:spPr>
      </p:pic>
      <p:sp>
        <p:nvSpPr>
          <p:cNvPr id="6" name="TextBox 5">
            <a:extLst>
              <a:ext uri="{FF2B5EF4-FFF2-40B4-BE49-F238E27FC236}">
                <a16:creationId xmlns:a16="http://schemas.microsoft.com/office/drawing/2014/main" id="{9E86800B-B6EF-4B0E-8C40-1FA0673FB816}"/>
              </a:ext>
            </a:extLst>
          </p:cNvPr>
          <p:cNvSpPr txBox="1"/>
          <p:nvPr/>
        </p:nvSpPr>
        <p:spPr>
          <a:xfrm>
            <a:off x="927652" y="1412754"/>
            <a:ext cx="6321287" cy="4893647"/>
          </a:xfrm>
          <a:prstGeom prst="rect">
            <a:avLst/>
          </a:prstGeom>
          <a:noFill/>
        </p:spPr>
        <p:txBody>
          <a:bodyPr wrap="square" rtlCol="0">
            <a:spAutoFit/>
          </a:bodyPr>
          <a:lstStyle/>
          <a:p>
            <a:r>
              <a:rPr lang="en-US" sz="2400" b="1" i="1" dirty="0">
                <a:latin typeface="Arial" panose="020B0604020202020204" pitchFamily="34" charset="0"/>
                <a:cs typeface="Arial" panose="020B0604020202020204" pitchFamily="34" charset="0"/>
              </a:rPr>
              <a:t>Bacillus thuringiensis </a:t>
            </a:r>
            <a:r>
              <a:rPr lang="en-US" sz="2400" dirty="0" err="1">
                <a:latin typeface="Arial" panose="020B0604020202020204" pitchFamily="34" charset="0"/>
                <a:cs typeface="Arial" panose="020B0604020202020204" pitchFamily="34" charset="0"/>
              </a:rPr>
              <a:t>chứa</a:t>
            </a:r>
            <a:r>
              <a:rPr lang="en-US" sz="2400" dirty="0">
                <a:latin typeface="Arial" panose="020B0604020202020204" pitchFamily="34" charset="0"/>
                <a:cs typeface="Arial" panose="020B0604020202020204" pitchFamily="34" charset="0"/>
              </a:rPr>
              <a:t> 4 </a:t>
            </a:r>
            <a:r>
              <a:rPr lang="en-US" sz="2400" dirty="0" err="1">
                <a:latin typeface="Arial" panose="020B0604020202020204" pitchFamily="34" charset="0"/>
                <a:cs typeface="Arial" panose="020B0604020202020204" pitchFamily="34" charset="0"/>
              </a:rPr>
              <a:t>loại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a:t>
            </a:r>
            <a:r>
              <a:rPr lang="en-US" sz="2400" dirty="0">
                <a:latin typeface="Arial" panose="020B0604020202020204" pitchFamily="34" charset="0"/>
                <a:cs typeface="Arial" panose="020B0604020202020204" pitchFamily="34" charset="0"/>
              </a:rPr>
              <a:t>: </a:t>
            </a:r>
          </a:p>
          <a:p>
            <a:r>
              <a:rPr lang="en-US" sz="2400" b="1" dirty="0" err="1">
                <a:latin typeface="Arial" panose="020B0604020202020204" pitchFamily="34" charset="0"/>
                <a:cs typeface="Arial" panose="020B0604020202020204" pitchFamily="34" charset="0"/>
              </a:rPr>
              <a:t>Nội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a:t>
            </a:r>
            <a:r>
              <a:rPr lang="el-GR" sz="2400" b="1" dirty="0">
                <a:latin typeface="Arial" panose="020B0604020202020204" pitchFamily="34" charset="0"/>
                <a:ea typeface="Tahoma" panose="020B0604030504040204" pitchFamily="34" charset="0"/>
                <a:cs typeface="Arial" panose="020B0604020202020204" pitchFamily="34" charset="0"/>
              </a:rPr>
              <a:t>δ</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tinh</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thể</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độc</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giải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ruột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rệp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dẫn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tê</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liệt</a:t>
            </a:r>
            <a:r>
              <a:rPr lang="en-US" sz="2400" dirty="0">
                <a:latin typeface="Arial" panose="020B0604020202020204" pitchFamily="34" charset="0"/>
                <a:cs typeface="Arial" panose="020B0604020202020204" pitchFamily="34" charset="0"/>
              </a:rPr>
              <a:t> đ</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ruột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đến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toàn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thay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đổi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tính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thấm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màng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hủy</a:t>
            </a:r>
            <a:r>
              <a:rPr lang="en-US" sz="2400" dirty="0">
                <a:latin typeface="Arial" panose="020B0604020202020204" pitchFamily="34" charset="0"/>
                <a:cs typeface="Arial" panose="020B0604020202020204" pitchFamily="34" charset="0"/>
              </a:rPr>
              <a:t> c</a:t>
            </a:r>
            <a:r>
              <a:rPr lang="vi-VN" sz="2400" dirty="0">
                <a:latin typeface="Arial" panose="020B0604020202020204" pitchFamily="34" charset="0"/>
                <a:cs typeface="Arial" panose="020B0604020202020204" pitchFamily="34" charset="0"/>
              </a:rPr>
              <a:t>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hòa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rệp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chết</a:t>
            </a:r>
            <a:r>
              <a:rPr lang="en-US" sz="2400" dirty="0">
                <a:latin typeface="Arial" panose="020B0604020202020204" pitchFamily="34" charset="0"/>
                <a:cs typeface="Arial" panose="020B0604020202020204" pitchFamily="34" charset="0"/>
              </a:rPr>
              <a:t>.</a:t>
            </a:r>
          </a:p>
          <a:p>
            <a:r>
              <a:rPr lang="en-US" sz="2400" b="1" dirty="0" err="1">
                <a:latin typeface="Arial" panose="020B0604020202020204" pitchFamily="34" charset="0"/>
                <a:cs typeface="Arial" panose="020B0604020202020204" pitchFamily="34" charset="0"/>
              </a:rPr>
              <a:t>Ngoại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a:t>
            </a:r>
            <a:r>
              <a:rPr lang="el-GR" sz="2400" b="1" dirty="0">
                <a:latin typeface="Arial" panose="020B0604020202020204" pitchFamily="34" charset="0"/>
                <a:cs typeface="Arial" panose="020B0604020202020204" pitchFamily="34" charset="0"/>
              </a:rPr>
              <a:t>β</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ngoại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bền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nhiệt</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cản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trở</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sự</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tổng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hợp</a:t>
            </a:r>
            <a:r>
              <a:rPr lang="en-US" sz="2400" dirty="0">
                <a:latin typeface="Arial" panose="020B0604020202020204" pitchFamily="34" charset="0"/>
                <a:cs typeface="Arial" panose="020B0604020202020204" pitchFamily="34" charset="0"/>
              </a:rPr>
              <a:t> ARN </a:t>
            </a:r>
            <a:r>
              <a:rPr lang="en-US" sz="2400" dirty="0" err="1">
                <a:latin typeface="Arial" panose="020B0604020202020204" pitchFamily="34" charset="0"/>
                <a:cs typeface="Arial" panose="020B0604020202020204" pitchFamily="34" charset="0"/>
              </a:rPr>
              <a:t>thông</a:t>
            </a:r>
            <a:r>
              <a:rPr lang="en-US" sz="2400" dirty="0">
                <a:latin typeface="Arial" panose="020B0604020202020204" pitchFamily="34" charset="0"/>
                <a:cs typeface="Arial" panose="020B0604020202020204" pitchFamily="34" charset="0"/>
              </a:rPr>
              <a:t> tin.</a:t>
            </a:r>
          </a:p>
          <a:p>
            <a:r>
              <a:rPr lang="en-US" sz="2400" b="1" dirty="0" err="1">
                <a:latin typeface="Arial" panose="020B0604020202020204" pitchFamily="34" charset="0"/>
                <a:cs typeface="Arial" panose="020B0604020202020204" pitchFamily="34" charset="0"/>
              </a:rPr>
              <a:t>Ngoại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a:t>
            </a:r>
            <a:r>
              <a:rPr lang="el-GR" sz="2400" b="1" dirty="0">
                <a:latin typeface="Arial" panose="020B0604020202020204" pitchFamily="34" charset="0"/>
                <a:cs typeface="Arial" panose="020B0604020202020204" pitchFamily="34" charset="0"/>
              </a:rPr>
              <a:t>α</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leucitinase</a:t>
            </a:r>
            <a:r>
              <a:rPr lang="en-US" sz="2400" b="1" dirty="0">
                <a:latin typeface="Arial" panose="020B0604020202020204" pitchFamily="34" charset="0"/>
                <a:cs typeface="Arial" panose="020B0604020202020204" pitchFamily="34" charset="0"/>
              </a:rPr>
              <a:t>-C): </a:t>
            </a:r>
            <a:r>
              <a:rPr lang="en-US" sz="2400" dirty="0" err="1">
                <a:latin typeface="Arial" panose="020B0604020202020204" pitchFamily="34" charset="0"/>
                <a:cs typeface="Arial" panose="020B0604020202020204" pitchFamily="34" charset="0"/>
              </a:rPr>
              <a:t>chỉ</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dụng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khi</a:t>
            </a:r>
            <a:r>
              <a:rPr lang="en-US" sz="2400" dirty="0">
                <a:latin typeface="Arial" panose="020B0604020202020204" pitchFamily="34" charset="0"/>
                <a:cs typeface="Arial" panose="020B0604020202020204" pitchFamily="34" charset="0"/>
              </a:rPr>
              <a:t> pH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đ</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ờng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ruột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bằng</a:t>
            </a:r>
            <a:r>
              <a:rPr lang="en-US" sz="2400" dirty="0">
                <a:latin typeface="Arial" panose="020B0604020202020204" pitchFamily="34" charset="0"/>
                <a:cs typeface="Arial" panose="020B0604020202020204" pitchFamily="34" charset="0"/>
              </a:rPr>
              <a:t> pH </a:t>
            </a:r>
            <a:r>
              <a:rPr lang="en-US" sz="2400" dirty="0" err="1">
                <a:latin typeface="Arial" panose="020B0604020202020204" pitchFamily="34" charset="0"/>
                <a:cs typeface="Arial" panose="020B0604020202020204" pitchFamily="34" charset="0"/>
              </a:rPr>
              <a:t>hoạt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leucitinase</a:t>
            </a:r>
            <a:r>
              <a:rPr lang="en-US" sz="2400" dirty="0">
                <a:latin typeface="Arial" panose="020B0604020202020204" pitchFamily="34" charset="0"/>
                <a:cs typeface="Arial" panose="020B0604020202020204" pitchFamily="34" charset="0"/>
              </a:rPr>
              <a:t> C </a:t>
            </a:r>
          </a:p>
          <a:p>
            <a:r>
              <a:rPr lang="en-US" sz="2400" b="1" dirty="0" err="1">
                <a:latin typeface="Arial" panose="020B0604020202020204" pitchFamily="34" charset="0"/>
                <a:cs typeface="Arial" panose="020B0604020202020204" pitchFamily="34" charset="0"/>
              </a:rPr>
              <a:t>Độc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tố</a:t>
            </a:r>
            <a:r>
              <a:rPr lang="en-US" sz="2400" b="1" dirty="0">
                <a:latin typeface="Arial" panose="020B0604020202020204" pitchFamily="34" charset="0"/>
                <a:cs typeface="Arial" panose="020B0604020202020204" pitchFamily="34" charset="0"/>
              </a:rPr>
              <a:t> tan </a:t>
            </a:r>
            <a:r>
              <a:rPr lang="en-US" sz="2400" b="1" dirty="0" err="1">
                <a:latin typeface="Arial" panose="020B0604020202020204" pitchFamily="34" charset="0"/>
                <a:cs typeface="Arial" panose="020B0604020202020204" pitchFamily="34" charset="0"/>
              </a:rPr>
              <a:t>trong</a:t>
            </a:r>
            <a:r>
              <a:rPr lang="en-US" sz="2400" b="1" dirty="0">
                <a:latin typeface="Arial" panose="020B0604020202020204" pitchFamily="34" charset="0"/>
                <a:cs typeface="Arial" panose="020B0604020202020204" pitchFamily="34" charset="0"/>
              </a:rPr>
              <a:t> n</a:t>
            </a:r>
            <a:r>
              <a:rPr lang="vi-VN" sz="2400" b="1" dirty="0">
                <a:latin typeface="Arial" panose="020B0604020202020204" pitchFamily="34" charset="0"/>
                <a:cs typeface="Arial" panose="020B0604020202020204" pitchFamily="34" charset="0"/>
              </a:rPr>
              <a:t>ư</a:t>
            </a:r>
            <a:r>
              <a:rPr lang="en-US" sz="2400" b="1" dirty="0" err="1">
                <a:latin typeface="Arial" panose="020B0604020202020204" pitchFamily="34" charset="0"/>
                <a:cs typeface="Arial" panose="020B0604020202020204" pitchFamily="34" charset="0"/>
              </a:rPr>
              <a:t>ớc</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a:t>
            </a:r>
            <a:r>
              <a:rPr lang="vi-VN" sz="2400" dirty="0">
                <a:latin typeface="Arial" panose="020B0604020202020204" pitchFamily="34" charset="0"/>
                <a:cs typeface="Arial" panose="020B0604020202020204" pitchFamily="34" charset="0"/>
              </a:rPr>
              <a:t>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tinh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p>
        </p:txBody>
      </p:sp>
      <p:sp>
        <p:nvSpPr>
          <p:cNvPr id="8" name="TextBox 7">
            <a:extLst>
              <a:ext uri="{FF2B5EF4-FFF2-40B4-BE49-F238E27FC236}">
                <a16:creationId xmlns:a16="http://schemas.microsoft.com/office/drawing/2014/main" id="{57242040-F975-4570-9F0E-5DC8B2026004}"/>
              </a:ext>
            </a:extLst>
          </p:cNvPr>
          <p:cNvSpPr txBox="1"/>
          <p:nvPr/>
        </p:nvSpPr>
        <p:spPr>
          <a:xfrm>
            <a:off x="7699513" y="4592461"/>
            <a:ext cx="2981739" cy="923330"/>
          </a:xfrm>
          <a:prstGeom prst="rect">
            <a:avLst/>
          </a:prstGeom>
          <a:noFill/>
        </p:spPr>
        <p:txBody>
          <a:bodyPr wrap="square" rtlCol="0">
            <a:spAutoFit/>
          </a:bodyPr>
          <a:lstStyle/>
          <a:p>
            <a:pPr algn="ctr"/>
            <a:r>
              <a:rPr lang="en-US" i="1" dirty="0">
                <a:latin typeface="Arial" panose="020B0604020202020204" pitchFamily="34" charset="0"/>
                <a:cs typeface="Arial" panose="020B0604020202020204" pitchFamily="34" charset="0"/>
              </a:rPr>
              <a:t>Bacillus thuringiensis</a:t>
            </a:r>
          </a:p>
          <a:p>
            <a:pPr algn="ct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Nguyễn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Thị</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Vũ</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Hảo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cộng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sự</a:t>
            </a:r>
            <a:endParaRPr lang="en-US" dirty="0"/>
          </a:p>
        </p:txBody>
      </p:sp>
    </p:spTree>
    <p:extLst>
      <p:ext uri="{BB962C8B-B14F-4D97-AF65-F5344CB8AC3E}">
        <p14:creationId xmlns:p14="http://schemas.microsoft.com/office/powerpoint/2010/main" val="4320136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C1DA22-61E5-4F38-963B-59171F7BA814}"/>
              </a:ext>
            </a:extLst>
          </p:cNvPr>
          <p:cNvSpPr txBox="1"/>
          <p:nvPr/>
        </p:nvSpPr>
        <p:spPr>
          <a:xfrm>
            <a:off x="752062" y="613125"/>
            <a:ext cx="10880035" cy="95410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800" b="1" dirty="0" err="1">
                <a:solidFill>
                  <a:schemeClr val="accent4">
                    <a:lumMod val="75000"/>
                  </a:schemeClr>
                </a:solidFill>
                <a:latin typeface="Arial" panose="020B0604020202020204" pitchFamily="34" charset="0"/>
                <a:cs typeface="Arial" panose="020B0604020202020204" pitchFamily="34" charset="0"/>
              </a:rPr>
              <a:t>Biện</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pháp</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phòng</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trừ</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rầy</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rệp</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dirty="0" err="1">
                <a:solidFill>
                  <a:schemeClr val="accent4">
                    <a:lumMod val="75000"/>
                  </a:schemeClr>
                </a:solidFill>
                <a:latin typeface="Arial" panose="020B0604020202020204" pitchFamily="34" charset="0"/>
                <a:cs typeface="Arial" panose="020B0604020202020204" pitchFamily="34" charset="0"/>
              </a:rPr>
              <a:t>bằng</a:t>
            </a:r>
            <a:r>
              <a:rPr lang="en-US" sz="2800" b="1" dirty="0">
                <a:solidFill>
                  <a:schemeClr val="accent4">
                    <a:lumMod val="75000"/>
                  </a:schemeClr>
                </a:solidFill>
                <a:latin typeface="Arial" panose="020B0604020202020204" pitchFamily="34" charset="0"/>
                <a:cs typeface="Arial" panose="020B0604020202020204" pitchFamily="34" charset="0"/>
              </a:rPr>
              <a:t> </a:t>
            </a:r>
            <a:r>
              <a:rPr lang="en-US" sz="2800" b="1" i="1" dirty="0" err="1">
                <a:solidFill>
                  <a:schemeClr val="accent4">
                    <a:lumMod val="75000"/>
                  </a:schemeClr>
                </a:solidFill>
                <a:latin typeface="Arial" panose="020B0604020202020204" pitchFamily="34" charset="0"/>
                <a:cs typeface="Arial" panose="020B0604020202020204" pitchFamily="34" charset="0"/>
              </a:rPr>
              <a:t>Metarrhizium</a:t>
            </a:r>
            <a:r>
              <a:rPr lang="en-US" sz="2800" b="1" i="1" dirty="0">
                <a:solidFill>
                  <a:schemeClr val="accent4">
                    <a:lumMod val="75000"/>
                  </a:schemeClr>
                </a:solidFill>
                <a:latin typeface="Arial" panose="020B0604020202020204" pitchFamily="34" charset="0"/>
                <a:cs typeface="Arial" panose="020B0604020202020204" pitchFamily="34" charset="0"/>
              </a:rPr>
              <a:t> </a:t>
            </a:r>
            <a:r>
              <a:rPr lang="en-US" sz="2800" b="1" i="1" dirty="0" err="1">
                <a:solidFill>
                  <a:schemeClr val="accent4">
                    <a:lumMod val="75000"/>
                  </a:schemeClr>
                </a:solidFill>
                <a:latin typeface="Arial" panose="020B0604020202020204" pitchFamily="34" charset="0"/>
                <a:cs typeface="Arial" panose="020B0604020202020204" pitchFamily="34" charset="0"/>
              </a:rPr>
              <a:t>anisopliae</a:t>
            </a:r>
            <a:r>
              <a:rPr lang="en-US" sz="2800" b="1" i="1" dirty="0">
                <a:solidFill>
                  <a:schemeClr val="accent4">
                    <a:lumMod val="75000"/>
                  </a:schemeClr>
                </a:solidFill>
                <a:latin typeface="Arial" panose="020B0604020202020204" pitchFamily="34" charset="0"/>
                <a:cs typeface="Arial" panose="020B0604020202020204" pitchFamily="34" charset="0"/>
              </a:rPr>
              <a:t> </a:t>
            </a:r>
            <a:r>
              <a:rPr lang="en-US" sz="2800" b="1" dirty="0">
                <a:solidFill>
                  <a:schemeClr val="accent4">
                    <a:lumMod val="75000"/>
                  </a:schemeClr>
                </a:solidFill>
                <a:latin typeface="Arial" panose="020B0604020202020204" pitchFamily="34" charset="0"/>
                <a:cs typeface="Arial" panose="020B0604020202020204" pitchFamily="34" charset="0"/>
              </a:rPr>
              <a:t>(</a:t>
            </a:r>
            <a:r>
              <a:rPr lang="en-US" sz="2800" b="1" dirty="0" err="1">
                <a:solidFill>
                  <a:schemeClr val="accent4">
                    <a:lumMod val="75000"/>
                  </a:schemeClr>
                </a:solidFill>
                <a:latin typeface="Arial" panose="020B0604020202020204" pitchFamily="34" charset="0"/>
                <a:cs typeface="Arial" panose="020B0604020202020204" pitchFamily="34" charset="0"/>
              </a:rPr>
              <a:t>Lục</a:t>
            </a:r>
            <a:r>
              <a:rPr lang="en-US" sz="2800" b="1" dirty="0">
                <a:solidFill>
                  <a:schemeClr val="accent4">
                    <a:lumMod val="75000"/>
                  </a:schemeClr>
                </a:solidFill>
                <a:latin typeface="Arial" panose="020B0604020202020204" pitchFamily="34" charset="0"/>
                <a:cs typeface="Arial" panose="020B0604020202020204" pitchFamily="34" charset="0"/>
              </a:rPr>
              <a:t> c</a:t>
            </a:r>
            <a:r>
              <a:rPr lang="vi-VN" sz="2800" b="1" dirty="0">
                <a:solidFill>
                  <a:schemeClr val="accent4">
                    <a:lumMod val="75000"/>
                  </a:schemeClr>
                </a:solidFill>
                <a:latin typeface="Arial" panose="020B0604020202020204" pitchFamily="34" charset="0"/>
                <a:cs typeface="Arial" panose="020B0604020202020204" pitchFamily="34" charset="0"/>
              </a:rPr>
              <a:t>ư</a:t>
            </a:r>
            <a:r>
              <a:rPr lang="en-US" sz="2800" b="1" dirty="0" err="1">
                <a:solidFill>
                  <a:schemeClr val="accent4">
                    <a:lumMod val="75000"/>
                  </a:schemeClr>
                </a:solidFill>
                <a:latin typeface="Arial" panose="020B0604020202020204" pitchFamily="34" charset="0"/>
                <a:cs typeface="Arial" panose="020B0604020202020204" pitchFamily="34" charset="0"/>
              </a:rPr>
              <a:t>ơng</a:t>
            </a:r>
            <a:r>
              <a:rPr lang="en-US" sz="2800" b="1" dirty="0">
                <a:solidFill>
                  <a:schemeClr val="accent4">
                    <a:lumMod val="75000"/>
                  </a:schemeClr>
                </a:solidFill>
                <a:latin typeface="Arial" panose="020B0604020202020204" pitchFamily="34" charset="0"/>
                <a:cs typeface="Arial" panose="020B0604020202020204" pitchFamily="34" charset="0"/>
              </a:rPr>
              <a:t>) </a:t>
            </a:r>
          </a:p>
        </p:txBody>
      </p:sp>
      <p:pic>
        <p:nvPicPr>
          <p:cNvPr id="2050" name="Picture 2" descr="Kết quả hình ảnh cho nấm lục cương">
            <a:extLst>
              <a:ext uri="{FF2B5EF4-FFF2-40B4-BE49-F238E27FC236}">
                <a16:creationId xmlns:a16="http://schemas.microsoft.com/office/drawing/2014/main" id="{66E9108E-59BB-4802-BBDA-E06AC31AA1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5930" y="2222658"/>
            <a:ext cx="4130655" cy="276452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09F6B8E-FC0C-4D7A-B425-D239098FEF37}"/>
              </a:ext>
            </a:extLst>
          </p:cNvPr>
          <p:cNvSpPr txBox="1"/>
          <p:nvPr/>
        </p:nvSpPr>
        <p:spPr>
          <a:xfrm>
            <a:off x="7195930" y="4996280"/>
            <a:ext cx="4306956" cy="646331"/>
          </a:xfrm>
          <a:prstGeom prst="rect">
            <a:avLst/>
          </a:prstGeom>
          <a:noFill/>
        </p:spPr>
        <p:txBody>
          <a:bodyPr wrap="square" rtlCol="0">
            <a:spAutoFit/>
          </a:bodyPr>
          <a:lstStyle/>
          <a:p>
            <a:pPr algn="ctr"/>
            <a:r>
              <a:rPr lang="en-US" i="1" dirty="0" err="1">
                <a:latin typeface="Arial" panose="020B0604020202020204" pitchFamily="34" charset="0"/>
                <a:cs typeface="Arial" panose="020B0604020202020204" pitchFamily="34" charset="0"/>
              </a:rPr>
              <a:t>Metarrhizium</a:t>
            </a:r>
            <a:r>
              <a:rPr lang="en-US" i="1"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anisopliae</a:t>
            </a:r>
            <a:endParaRPr lang="en-US" i="1" dirty="0">
              <a:latin typeface="Arial" panose="020B0604020202020204" pitchFamily="34" charset="0"/>
              <a:cs typeface="Arial" panose="020B0604020202020204" pitchFamily="34" charset="0"/>
            </a:endParaRPr>
          </a:p>
          <a:p>
            <a:pPr algn="ct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Trạm</a:t>
            </a:r>
            <a:r>
              <a:rPr lang="en-US" dirty="0">
                <a:latin typeface="Arial" panose="020B0604020202020204" pitchFamily="34" charset="0"/>
                <a:cs typeface="Arial" panose="020B0604020202020204" pitchFamily="34" charset="0"/>
              </a:rPr>
              <a:t> BVTV </a:t>
            </a:r>
            <a:r>
              <a:rPr lang="en-US" dirty="0" err="1">
                <a:latin typeface="Arial" panose="020B0604020202020204" pitchFamily="34" charset="0"/>
                <a:cs typeface="Arial" panose="020B0604020202020204" pitchFamily="34" charset="0"/>
              </a:rPr>
              <a:t>huyện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Vĩnh</a:t>
            </a:r>
            <a:r>
              <a:rPr lang="en-US" dirty="0">
                <a:latin typeface="Arial" panose="020B0604020202020204" pitchFamily="34" charset="0"/>
                <a:cs typeface="Arial" panose="020B0604020202020204" pitchFamily="34" charset="0"/>
              </a:rPr>
              <a:t> H</a:t>
            </a:r>
            <a:r>
              <a:rPr lang="vi-VN" dirty="0">
                <a:latin typeface="Arial" panose="020B0604020202020204" pitchFamily="34" charset="0"/>
                <a:cs typeface="Arial" panose="020B0604020202020204" pitchFamily="34" charset="0"/>
              </a:rPr>
              <a:t>ư</a:t>
            </a:r>
            <a:r>
              <a:rPr lang="en-US" dirty="0">
                <a:latin typeface="Arial" panose="020B0604020202020204" pitchFamily="34" charset="0"/>
                <a:cs typeface="Arial" panose="020B0604020202020204" pitchFamily="34" charset="0"/>
              </a:rPr>
              <a:t>ng</a:t>
            </a:r>
          </a:p>
        </p:txBody>
      </p:sp>
      <p:sp>
        <p:nvSpPr>
          <p:cNvPr id="4" name="TextBox 3">
            <a:extLst>
              <a:ext uri="{FF2B5EF4-FFF2-40B4-BE49-F238E27FC236}">
                <a16:creationId xmlns:a16="http://schemas.microsoft.com/office/drawing/2014/main" id="{B61112DB-5F3E-4A4B-93CF-7ED244C746FA}"/>
              </a:ext>
            </a:extLst>
          </p:cNvPr>
          <p:cNvSpPr txBox="1"/>
          <p:nvPr/>
        </p:nvSpPr>
        <p:spPr>
          <a:xfrm>
            <a:off x="752062" y="3732245"/>
            <a:ext cx="6245086" cy="830997"/>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lục</a:t>
            </a:r>
            <a:r>
              <a:rPr lang="en-US" sz="2400" dirty="0">
                <a:latin typeface="Arial" panose="020B0604020202020204" pitchFamily="34" charset="0"/>
                <a:cs typeface="Arial" panose="020B0604020202020204" pitchFamily="34" charset="0"/>
              </a:rPr>
              <a:t> c</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nhiều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loại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Deutrucin</a:t>
            </a:r>
            <a:r>
              <a:rPr lang="en-US" sz="2400" dirty="0">
                <a:latin typeface="Arial" panose="020B0604020202020204" pitchFamily="34" charset="0"/>
                <a:cs typeface="Arial" panose="020B0604020202020204" pitchFamily="34" charset="0"/>
              </a:rPr>
              <a:t> A, B, C, D</a:t>
            </a:r>
          </a:p>
        </p:txBody>
      </p:sp>
      <p:sp>
        <p:nvSpPr>
          <p:cNvPr id="6" name="TextBox 5">
            <a:extLst>
              <a:ext uri="{FF2B5EF4-FFF2-40B4-BE49-F238E27FC236}">
                <a16:creationId xmlns:a16="http://schemas.microsoft.com/office/drawing/2014/main" id="{1C3EF35D-1E69-4058-8136-0CDCB08F49BC}"/>
              </a:ext>
            </a:extLst>
          </p:cNvPr>
          <p:cNvSpPr txBox="1"/>
          <p:nvPr/>
        </p:nvSpPr>
        <p:spPr>
          <a:xfrm>
            <a:off x="752062" y="1800955"/>
            <a:ext cx="6589642" cy="1938992"/>
          </a:xfrm>
          <a:prstGeom prst="rect">
            <a:avLst/>
          </a:prstGeom>
          <a:noFill/>
        </p:spPr>
        <p:txBody>
          <a:bodyPr wrap="square" rtlCol="0">
            <a:spAutoFit/>
          </a:bodyPr>
          <a:lstStyle/>
          <a:p>
            <a:r>
              <a:rPr lang="en-US" sz="2400" b="1" dirty="0" err="1">
                <a:latin typeface="Arial" panose="020B0604020202020204" pitchFamily="34" charset="0"/>
                <a:cs typeface="Arial" panose="020B0604020202020204" pitchFamily="34" charset="0"/>
              </a:rPr>
              <a:t>Sản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xuất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chế</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phẩm</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nấm</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lục</a:t>
            </a:r>
            <a:r>
              <a:rPr lang="en-US" sz="2400" b="1" dirty="0">
                <a:latin typeface="Arial" panose="020B0604020202020204" pitchFamily="34" charset="0"/>
                <a:cs typeface="Arial" panose="020B0604020202020204" pitchFamily="34" charset="0"/>
              </a:rPr>
              <a:t> c</a:t>
            </a:r>
            <a:r>
              <a:rPr lang="vi-VN" sz="2400" b="1" dirty="0">
                <a:latin typeface="Arial" panose="020B0604020202020204" pitchFamily="34" charset="0"/>
                <a:cs typeface="Arial" panose="020B0604020202020204" pitchFamily="34" charset="0"/>
              </a:rPr>
              <a:t>ư</a:t>
            </a:r>
            <a:r>
              <a:rPr lang="en-US" sz="2400" b="1" dirty="0" err="1">
                <a:latin typeface="Arial" panose="020B0604020202020204" pitchFamily="34" charset="0"/>
                <a:cs typeface="Arial" panose="020B0604020202020204" pitchFamily="34" charset="0"/>
              </a:rPr>
              <a:t>ơng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thì</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cần</a:t>
            </a:r>
            <a:r>
              <a:rPr lang="en-US" sz="2400" b="1" dirty="0">
                <a:latin typeface="Arial" panose="020B0604020202020204" pitchFamily="34" charset="0"/>
                <a:cs typeface="Arial" panose="020B0604020202020204" pitchFamily="34" charset="0"/>
              </a:rPr>
              <a:t>: </a:t>
            </a:r>
          </a:p>
          <a:p>
            <a:r>
              <a:rPr lang="en-US" sz="2400" b="1" dirty="0">
                <a:latin typeface="Arial" panose="020B0604020202020204" pitchFamily="34" charset="0"/>
                <a:cs typeface="Arial" panose="020B0604020202020204" pitchFamily="34" charset="0"/>
              </a:rPr>
              <a:t>pH </a:t>
            </a:r>
            <a:r>
              <a:rPr lang="en-US" sz="2400" b="1" dirty="0" err="1">
                <a:latin typeface="Arial" panose="020B0604020202020204" pitchFamily="34" charset="0"/>
                <a:cs typeface="Arial" panose="020B0604020202020204" pitchFamily="34" charset="0"/>
              </a:rPr>
              <a:t>nuôi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cấy</a:t>
            </a:r>
            <a:r>
              <a:rPr lang="en-US" sz="2400" dirty="0">
                <a:latin typeface="Arial" panose="020B0604020202020204" pitchFamily="34" charset="0"/>
                <a:cs typeface="Arial" panose="020B0604020202020204" pitchFamily="34" charset="0"/>
              </a:rPr>
              <a:t>: 6,9- 7,4</a:t>
            </a:r>
          </a:p>
          <a:p>
            <a:r>
              <a:rPr lang="en-US" sz="2400" b="1" dirty="0" err="1">
                <a:latin typeface="Arial" panose="020B0604020202020204" pitchFamily="34" charset="0"/>
                <a:cs typeface="Arial" panose="020B0604020202020204" pitchFamily="34" charset="0"/>
              </a:rPr>
              <a:t>Nhiệt</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độ</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triển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a:t>
            </a:r>
            <a:r>
              <a:rPr lang="en-US" sz="2400" dirty="0">
                <a:latin typeface="Arial" panose="020B0604020202020204" pitchFamily="34" charset="0"/>
                <a:cs typeface="Arial" panose="020B0604020202020204" pitchFamily="34" charset="0"/>
              </a:rPr>
              <a:t> 24- </a:t>
            </a:r>
            <a:r>
              <a:rPr lang="en-US" sz="2400" dirty="0" err="1">
                <a:latin typeface="Arial" panose="020B0604020202020204" pitchFamily="34" charset="0"/>
                <a:cs typeface="Arial" panose="020B0604020202020204" pitchFamily="34" charset="0"/>
              </a:rPr>
              <a:t>25</a:t>
            </a:r>
            <a:r>
              <a:rPr lang="en-US" sz="2400" baseline="30000" dirty="0" err="1">
                <a:latin typeface="Arial" panose="020B0604020202020204" pitchFamily="34" charset="0"/>
                <a:cs typeface="Arial" panose="020B0604020202020204" pitchFamily="34" charset="0"/>
              </a:rPr>
              <a:t>o</a:t>
            </a:r>
            <a:r>
              <a:rPr lang="en-US" sz="2400" dirty="0" err="1">
                <a:latin typeface="Arial" panose="020B0604020202020204" pitchFamily="34" charset="0"/>
                <a:cs typeface="Arial" panose="020B0604020202020204" pitchFamily="34" charset="0"/>
              </a:rPr>
              <a:t>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không</a:t>
            </a:r>
            <a:r>
              <a:rPr lang="en-US" sz="2400" dirty="0">
                <a:latin typeface="Arial" panose="020B0604020202020204" pitchFamily="34" charset="0"/>
                <a:cs typeface="Arial" panose="020B0604020202020204" pitchFamily="34" charset="0"/>
              </a:rPr>
              <a:t> đ</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ợc</a:t>
            </a:r>
            <a:r>
              <a:rPr lang="en-US" sz="2400" dirty="0">
                <a:latin typeface="Arial" panose="020B0604020202020204" pitchFamily="34" charset="0"/>
                <a:cs typeface="Arial" panose="020B0604020202020204" pitchFamily="34" charset="0"/>
              </a:rPr>
              <a:t> v</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ợt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28</a:t>
            </a:r>
            <a:r>
              <a:rPr lang="en-US" sz="2400" baseline="30000" dirty="0" err="1">
                <a:latin typeface="Arial" panose="020B0604020202020204" pitchFamily="34" charset="0"/>
                <a:cs typeface="Arial" panose="020B0604020202020204" pitchFamily="34" charset="0"/>
              </a:rPr>
              <a:t>o</a:t>
            </a:r>
            <a:r>
              <a:rPr lang="en-US" sz="2400" dirty="0" err="1">
                <a:latin typeface="Arial" panose="020B0604020202020204" pitchFamily="34" charset="0"/>
                <a:cs typeface="Arial" panose="020B0604020202020204" pitchFamily="34" charset="0"/>
              </a:rPr>
              <a:t>C</a:t>
            </a:r>
            <a:endParaRPr lang="en-US" sz="2400" dirty="0">
              <a:latin typeface="Arial" panose="020B0604020202020204" pitchFamily="34" charset="0"/>
              <a:cs typeface="Arial" panose="020B0604020202020204" pitchFamily="34" charset="0"/>
            </a:endParaRPr>
          </a:p>
          <a:p>
            <a:r>
              <a:rPr lang="en-US" sz="2400" b="1" dirty="0" err="1">
                <a:latin typeface="Arial" panose="020B0604020202020204" pitchFamily="34" charset="0"/>
                <a:cs typeface="Arial" panose="020B0604020202020204" pitchFamily="34" charset="0"/>
              </a:rPr>
              <a:t>Độ</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ẩm</a:t>
            </a:r>
            <a:r>
              <a:rPr lang="en-US" sz="2400" b="1"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không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khí</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cao</a:t>
            </a:r>
            <a:endParaRPr lang="en-US"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EF5772A1-EB1A-436F-BF43-4BFD33A8998B}"/>
              </a:ext>
            </a:extLst>
          </p:cNvPr>
          <p:cNvSpPr txBox="1"/>
          <p:nvPr/>
        </p:nvSpPr>
        <p:spPr>
          <a:xfrm>
            <a:off x="752062" y="4642628"/>
            <a:ext cx="6245086" cy="1569660"/>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C</a:t>
            </a:r>
            <a:r>
              <a:rPr lang="vi-VN" sz="2400" dirty="0">
                <a:latin typeface="Arial" panose="020B0604020202020204" pitchFamily="34" charset="0"/>
                <a:cs typeface="Arial" panose="020B0604020202020204" pitchFamily="34" charset="0"/>
              </a:rPr>
              <a:t>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chế</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bào</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tử</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r</a:t>
            </a:r>
            <a:r>
              <a:rPr lang="vi-VN" sz="2400" dirty="0">
                <a:latin typeface="Arial" panose="020B0604020202020204" pitchFamily="34" charset="0"/>
                <a:cs typeface="Arial" panose="020B0604020202020204" pitchFamily="34" charset="0"/>
              </a:rPr>
              <a:t>ơ</a:t>
            </a:r>
            <a:r>
              <a:rPr lang="en-US" sz="2400" dirty="0" err="1">
                <a:latin typeface="Arial" panose="020B0604020202020204" pitchFamily="34" charset="0"/>
                <a:cs typeface="Arial" panose="020B0604020202020204" pitchFamily="34" charset="0"/>
              </a:rPr>
              <a:t>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trên</a:t>
            </a:r>
            <a:r>
              <a:rPr lang="en-US" sz="2400" dirty="0">
                <a:latin typeface="Arial" panose="020B0604020202020204" pitchFamily="34" charset="0"/>
                <a:cs typeface="Arial" panose="020B0604020202020204" pitchFamily="34" charset="0"/>
              </a:rPr>
              <a:t> c</a:t>
            </a:r>
            <a:r>
              <a:rPr lang="vi-VN" sz="2400" dirty="0">
                <a:latin typeface="Arial" panose="020B0604020202020204" pitchFamily="34" charset="0"/>
                <a:cs typeface="Arial" panose="020B0604020202020204" pitchFamily="34" charset="0"/>
              </a:rPr>
              <a:t>ơ</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thể</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rệp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trong</a:t>
            </a:r>
            <a:r>
              <a:rPr lang="en-US" sz="2400" dirty="0">
                <a:latin typeface="Arial" panose="020B0604020202020204" pitchFamily="34" charset="0"/>
                <a:cs typeface="Arial" panose="020B0604020202020204" pitchFamily="34" charset="0"/>
              </a:rPr>
              <a:t> 24 -&gt; </a:t>
            </a:r>
            <a:r>
              <a:rPr lang="en-US" sz="2400" dirty="0" err="1">
                <a:latin typeface="Arial" panose="020B0604020202020204" pitchFamily="34" charset="0"/>
                <a:cs typeface="Arial" panose="020B0604020202020204" pitchFamily="34" charset="0"/>
              </a:rPr>
              <a:t>nảy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mầm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xuyên</a:t>
            </a:r>
            <a:r>
              <a:rPr lang="en-US" sz="2400" dirty="0">
                <a:latin typeface="Arial" panose="020B0604020202020204" pitchFamily="34" charset="0"/>
                <a:cs typeface="Arial" panose="020B0604020202020204" pitchFamily="34" charset="0"/>
              </a:rPr>
              <a:t> qua </a:t>
            </a:r>
            <a:r>
              <a:rPr lang="en-US" sz="2400" dirty="0" err="1">
                <a:latin typeface="Arial" panose="020B0604020202020204" pitchFamily="34" charset="0"/>
                <a:cs typeface="Arial" panose="020B0604020202020204" pitchFamily="34" charset="0"/>
              </a:rPr>
              <a:t>lớp</a:t>
            </a:r>
            <a:r>
              <a:rPr lang="en-US" sz="2400" dirty="0">
                <a:latin typeface="Arial" panose="020B0604020202020204" pitchFamily="34" charset="0"/>
                <a:cs typeface="Arial" panose="020B0604020202020204" pitchFamily="34" charset="0"/>
              </a:rPr>
              <a:t> chitin -&gt;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nhánh</a:t>
            </a:r>
            <a:r>
              <a:rPr lang="en-US" sz="2400" dirty="0">
                <a:latin typeface="Arial" panose="020B0604020202020204" pitchFamily="34" charset="0"/>
                <a:cs typeface="Arial" panose="020B0604020202020204" pitchFamily="34" charset="0"/>
              </a:rPr>
              <a:t> -&gt; </a:t>
            </a:r>
            <a:r>
              <a:rPr lang="en-US" sz="2400" dirty="0" err="1">
                <a:latin typeface="Arial" panose="020B0604020202020204" pitchFamily="34" charset="0"/>
                <a:cs typeface="Arial" panose="020B0604020202020204" pitchFamily="34" charset="0"/>
              </a:rPr>
              <a:t>tiết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ngoiaj</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độc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tố</a:t>
            </a:r>
            <a:r>
              <a:rPr lang="en-US" sz="2400" dirty="0">
                <a:latin typeface="Arial" panose="020B0604020202020204" pitchFamily="34" charset="0"/>
                <a:cs typeface="Arial" panose="020B0604020202020204" pitchFamily="34" charset="0"/>
              </a:rPr>
              <a:t> -&gt;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rầy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rệp</a:t>
            </a:r>
            <a:r>
              <a:rPr lang="en-US" sz="24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1338796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066582-AF31-48F0-93FE-FBC0878C2556}"/>
              </a:ext>
            </a:extLst>
          </p:cNvPr>
          <p:cNvSpPr txBox="1"/>
          <p:nvPr/>
        </p:nvSpPr>
        <p:spPr>
          <a:xfrm>
            <a:off x="683592" y="605407"/>
            <a:ext cx="3478967" cy="584775"/>
          </a:xfrm>
          <a:prstGeom prst="rect">
            <a:avLst/>
          </a:prstGeom>
          <a:noFill/>
        </p:spPr>
        <p:txBody>
          <a:bodyPr wrap="square" rtlCol="0">
            <a:spAutoFit/>
          </a:bodyPr>
          <a:lstStyle/>
          <a:p>
            <a:r>
              <a:rPr lang="en-US" sz="3200" b="1" dirty="0">
                <a:solidFill>
                  <a:srgbClr val="7030A0"/>
                </a:solidFill>
                <a:latin typeface="Arial" panose="020B0604020202020204" pitchFamily="34" charset="0"/>
                <a:cs typeface="Arial" panose="020B0604020202020204" pitchFamily="34" charset="0"/>
              </a:rPr>
              <a:t>TẢO - RONG</a:t>
            </a:r>
          </a:p>
        </p:txBody>
      </p:sp>
      <p:sp>
        <p:nvSpPr>
          <p:cNvPr id="3" name="TextBox 2">
            <a:extLst>
              <a:ext uri="{FF2B5EF4-FFF2-40B4-BE49-F238E27FC236}">
                <a16:creationId xmlns:a16="http://schemas.microsoft.com/office/drawing/2014/main" id="{A5D8ADB6-E7A2-4014-BAB0-8F1BDAA1C54F}"/>
              </a:ext>
            </a:extLst>
          </p:cNvPr>
          <p:cNvSpPr txBox="1"/>
          <p:nvPr/>
        </p:nvSpPr>
        <p:spPr>
          <a:xfrm>
            <a:off x="1046830" y="1089541"/>
            <a:ext cx="9872869" cy="523220"/>
          </a:xfrm>
          <a:prstGeom prst="rect">
            <a:avLst/>
          </a:prstGeom>
          <a:noFill/>
        </p:spPr>
        <p:txBody>
          <a:bodyPr wrap="square" rtlCol="0">
            <a:spAutoFit/>
          </a:bodyPr>
          <a:lstStyle/>
          <a:p>
            <a:r>
              <a:rPr lang="en-US" sz="2800" dirty="0" err="1">
                <a:latin typeface="Arial" panose="020B0604020202020204" pitchFamily="34" charset="0"/>
                <a:cs typeface="Arial" panose="020B0604020202020204" pitchFamily="34" charset="0"/>
              </a:rPr>
              <a:t>Bệnh</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đốm</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rong</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Cephaleuros</a:t>
            </a:r>
            <a:r>
              <a:rPr lang="en-US" sz="2800"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virescens</a:t>
            </a:r>
            <a:r>
              <a:rPr lang="en-US" sz="2800" dirty="0">
                <a:latin typeface="Arial" panose="020B0604020202020204" pitchFamily="34" charset="0"/>
                <a:cs typeface="Arial" panose="020B0604020202020204" pitchFamily="34" charset="0"/>
              </a:rPr>
              <a:t> Kunze  </a:t>
            </a:r>
          </a:p>
        </p:txBody>
      </p:sp>
      <p:sp>
        <p:nvSpPr>
          <p:cNvPr id="4" name="TextBox 3">
            <a:extLst>
              <a:ext uri="{FF2B5EF4-FFF2-40B4-BE49-F238E27FC236}">
                <a16:creationId xmlns:a16="http://schemas.microsoft.com/office/drawing/2014/main" id="{D2D22352-BBF0-4832-8D7B-682C81B83ED3}"/>
              </a:ext>
            </a:extLst>
          </p:cNvPr>
          <p:cNvSpPr txBox="1"/>
          <p:nvPr/>
        </p:nvSpPr>
        <p:spPr>
          <a:xfrm>
            <a:off x="1046830" y="1739684"/>
            <a:ext cx="8579770" cy="523220"/>
          </a:xfrm>
          <a:prstGeom prst="rect">
            <a:avLst/>
          </a:prstGeom>
          <a:noFill/>
        </p:spPr>
        <p:txBody>
          <a:bodyPr wrap="square" rtlCol="0">
            <a:spAutoFit/>
          </a:bodyPr>
          <a:lstStyle/>
          <a:p>
            <a:r>
              <a:rPr lang="en-US" sz="2800" b="1" dirty="0" err="1">
                <a:latin typeface="Arial" panose="020B0604020202020204" pitchFamily="34" charset="0"/>
                <a:cs typeface="Arial" panose="020B0604020202020204" pitchFamily="34" charset="0"/>
              </a:rPr>
              <a:t>Nguyên</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nhân</a:t>
            </a:r>
            <a:r>
              <a:rPr lang="en-US" sz="2800" b="1" dirty="0">
                <a:latin typeface="Arial" panose="020B0604020202020204" pitchFamily="34" charset="0"/>
                <a:cs typeface="Arial" panose="020B0604020202020204" pitchFamily="34" charset="0"/>
              </a:rPr>
              <a:t>: </a:t>
            </a:r>
            <a:r>
              <a:rPr lang="en-US" sz="2800" dirty="0" err="1">
                <a:latin typeface="Arial" panose="020B0604020202020204" pitchFamily="34" charset="0"/>
                <a:cs typeface="Arial" panose="020B0604020202020204" pitchFamily="34" charset="0"/>
              </a:rPr>
              <a:t>tảo</a:t>
            </a:r>
            <a:r>
              <a:rPr lang="en-US" sz="2800" dirty="0">
                <a:latin typeface="Arial" panose="020B0604020202020204" pitchFamily="34" charset="0"/>
                <a:cs typeface="Arial" panose="020B0604020202020204" pitchFamily="34" charset="0"/>
              </a:rPr>
              <a:t> </a:t>
            </a:r>
            <a:r>
              <a:rPr lang="en-US" sz="2800" i="1" dirty="0" err="1">
                <a:latin typeface="Arial" panose="020B0604020202020204" pitchFamily="34" charset="0"/>
                <a:cs typeface="Arial" panose="020B0604020202020204" pitchFamily="34" charset="0"/>
              </a:rPr>
              <a:t>Cephaleuros</a:t>
            </a:r>
            <a:r>
              <a:rPr lang="en-US" sz="2800" i="1" dirty="0">
                <a:latin typeface="Arial" panose="020B0604020202020204" pitchFamily="34" charset="0"/>
                <a:cs typeface="Arial" panose="020B0604020202020204" pitchFamily="34" charset="0"/>
              </a:rPr>
              <a:t> </a:t>
            </a:r>
            <a:r>
              <a:rPr lang="en-US" sz="2800" i="1" dirty="0" err="1">
                <a:latin typeface="Arial" panose="020B0604020202020204" pitchFamily="34" charset="0"/>
                <a:cs typeface="Arial" panose="020B0604020202020204" pitchFamily="34" charset="0"/>
              </a:rPr>
              <a:t>virescens</a:t>
            </a:r>
            <a:r>
              <a:rPr lang="en-US" sz="2800" i="1" dirty="0">
                <a:latin typeface="Arial" panose="020B0604020202020204" pitchFamily="34" charset="0"/>
                <a:cs typeface="Arial" panose="020B0604020202020204" pitchFamily="34" charset="0"/>
              </a:rPr>
              <a:t> Kunze</a:t>
            </a:r>
            <a:endParaRPr lang="en-US" sz="28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16DE83D1-0BC3-4AB3-BFDB-C19330A0D263}"/>
              </a:ext>
            </a:extLst>
          </p:cNvPr>
          <p:cNvSpPr txBox="1"/>
          <p:nvPr/>
        </p:nvSpPr>
        <p:spPr>
          <a:xfrm>
            <a:off x="1046830" y="2457399"/>
            <a:ext cx="3115729" cy="523220"/>
          </a:xfrm>
          <a:prstGeom prst="rect">
            <a:avLst/>
          </a:prstGeom>
          <a:noFill/>
        </p:spPr>
        <p:txBody>
          <a:bodyPr wrap="square" rtlCol="0">
            <a:spAutoFit/>
          </a:bodyPr>
          <a:lstStyle/>
          <a:p>
            <a:r>
              <a:rPr lang="en-US" sz="2800" b="1" dirty="0" err="1">
                <a:latin typeface="Arial" panose="020B0604020202020204" pitchFamily="34" charset="0"/>
                <a:cs typeface="Arial" panose="020B0604020202020204" pitchFamily="34" charset="0"/>
              </a:rPr>
              <a:t>Triệu</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chứng</a:t>
            </a:r>
            <a:endParaRPr lang="en-US" sz="2800" b="1" dirty="0">
              <a:latin typeface="Arial" panose="020B0604020202020204" pitchFamily="34" charset="0"/>
              <a:cs typeface="Arial" panose="020B0604020202020204" pitchFamily="34" charset="0"/>
            </a:endParaRPr>
          </a:p>
        </p:txBody>
      </p:sp>
      <p:pic>
        <p:nvPicPr>
          <p:cNvPr id="6" name="Picture 5">
            <a:extLst>
              <a:ext uri="{FF2B5EF4-FFF2-40B4-BE49-F238E27FC236}">
                <a16:creationId xmlns:a16="http://schemas.microsoft.com/office/drawing/2014/main" id="{0B09E92F-A2E0-4829-9F7A-EF206601C329}"/>
              </a:ext>
            </a:extLst>
          </p:cNvPr>
          <p:cNvPicPr>
            <a:picLocks noChangeAspect="1"/>
          </p:cNvPicPr>
          <p:nvPr/>
        </p:nvPicPr>
        <p:blipFill>
          <a:blip r:embed="rId3"/>
          <a:stretch>
            <a:fillRect/>
          </a:stretch>
        </p:blipFill>
        <p:spPr>
          <a:xfrm>
            <a:off x="6761099" y="3119119"/>
            <a:ext cx="4225993" cy="2854476"/>
          </a:xfrm>
          <a:prstGeom prst="rect">
            <a:avLst/>
          </a:prstGeom>
        </p:spPr>
      </p:pic>
      <p:sp>
        <p:nvSpPr>
          <p:cNvPr id="8" name="TextBox 7">
            <a:extLst>
              <a:ext uri="{FF2B5EF4-FFF2-40B4-BE49-F238E27FC236}">
                <a16:creationId xmlns:a16="http://schemas.microsoft.com/office/drawing/2014/main" id="{80584B18-C2F0-4830-B85C-81453BBA7EDA}"/>
              </a:ext>
            </a:extLst>
          </p:cNvPr>
          <p:cNvSpPr txBox="1"/>
          <p:nvPr/>
        </p:nvSpPr>
        <p:spPr>
          <a:xfrm>
            <a:off x="1535017" y="5973595"/>
            <a:ext cx="3721104" cy="646331"/>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rong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ổi</a:t>
            </a:r>
            <a:endParaRPr lang="en-US" dirty="0">
              <a:latin typeface="Arial" panose="020B0604020202020204" pitchFamily="34" charset="0"/>
              <a:cs typeface="Arial" panose="020B0604020202020204" pitchFamily="34" charset="0"/>
            </a:endParaRPr>
          </a:p>
          <a:p>
            <a:pPr algn="ct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Camnangcaytrong.com</a:t>
            </a:r>
          </a:p>
        </p:txBody>
      </p:sp>
      <p:sp>
        <p:nvSpPr>
          <p:cNvPr id="9" name="TextBox 8">
            <a:extLst>
              <a:ext uri="{FF2B5EF4-FFF2-40B4-BE49-F238E27FC236}">
                <a16:creationId xmlns:a16="http://schemas.microsoft.com/office/drawing/2014/main" id="{257096CF-85DD-456E-90B0-44D3E7CF82C6}"/>
              </a:ext>
            </a:extLst>
          </p:cNvPr>
          <p:cNvSpPr txBox="1"/>
          <p:nvPr/>
        </p:nvSpPr>
        <p:spPr>
          <a:xfrm>
            <a:off x="6761099" y="5985461"/>
            <a:ext cx="4225993" cy="646331"/>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rong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sầu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riêng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nguồn:Camnangcaytrong.com</a:t>
            </a:r>
            <a:endParaRPr lang="en-US" dirty="0">
              <a:latin typeface="Arial" panose="020B0604020202020204" pitchFamily="34" charset="0"/>
              <a:cs typeface="Arial" panose="020B0604020202020204" pitchFamily="34" charset="0"/>
            </a:endParaRPr>
          </a:p>
        </p:txBody>
      </p:sp>
      <p:pic>
        <p:nvPicPr>
          <p:cNvPr id="1026" name="Picture 2" descr="Bệnh đốm rong trên lá ổi">
            <a:extLst>
              <a:ext uri="{FF2B5EF4-FFF2-40B4-BE49-F238E27FC236}">
                <a16:creationId xmlns:a16="http://schemas.microsoft.com/office/drawing/2014/main" id="{02CCC46B-38F1-4238-BC50-0F445B8950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5014" y="3119119"/>
            <a:ext cx="5048251" cy="2854476"/>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a:extLst>
              <a:ext uri="{FF2B5EF4-FFF2-40B4-BE49-F238E27FC236}">
                <a16:creationId xmlns:a16="http://schemas.microsoft.com/office/drawing/2014/main" id="{E80B05B8-76E4-4402-A787-D60321EA831A}"/>
              </a:ext>
            </a:extLst>
          </p:cNvPr>
          <p:cNvSpPr/>
          <p:nvPr/>
        </p:nvSpPr>
        <p:spPr>
          <a:xfrm>
            <a:off x="4999337" y="3602047"/>
            <a:ext cx="513568" cy="60960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B0C59656-F195-4853-9D37-676CFE0586C0}"/>
              </a:ext>
            </a:extLst>
          </p:cNvPr>
          <p:cNvSpPr txBox="1"/>
          <p:nvPr/>
        </p:nvSpPr>
        <p:spPr>
          <a:xfrm>
            <a:off x="5892989" y="2611287"/>
            <a:ext cx="1248194"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Đốm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rong</a:t>
            </a:r>
            <a:endParaRPr lang="en-US" dirty="0">
              <a:latin typeface="Arial" panose="020B0604020202020204" pitchFamily="34" charset="0"/>
              <a:cs typeface="Arial" panose="020B0604020202020204" pitchFamily="34" charset="0"/>
            </a:endParaRPr>
          </a:p>
        </p:txBody>
      </p:sp>
      <p:cxnSp>
        <p:nvCxnSpPr>
          <p:cNvPr id="14" name="Straight Connector 13">
            <a:extLst>
              <a:ext uri="{FF2B5EF4-FFF2-40B4-BE49-F238E27FC236}">
                <a16:creationId xmlns:a16="http://schemas.microsoft.com/office/drawing/2014/main" id="{6BB694AC-66C5-46EA-83A9-B829AA66A5A6}"/>
              </a:ext>
            </a:extLst>
          </p:cNvPr>
          <p:cNvCxnSpPr>
            <a:cxnSpLocks/>
            <a:stCxn id="7" idx="6"/>
            <a:endCxn id="10" idx="2"/>
          </p:cNvCxnSpPr>
          <p:nvPr/>
        </p:nvCxnSpPr>
        <p:spPr>
          <a:xfrm flipV="1">
            <a:off x="5512905" y="2980619"/>
            <a:ext cx="1004181" cy="92622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Oval 17">
            <a:extLst>
              <a:ext uri="{FF2B5EF4-FFF2-40B4-BE49-F238E27FC236}">
                <a16:creationId xmlns:a16="http://schemas.microsoft.com/office/drawing/2014/main" id="{CD0CFEF5-805E-477B-8E0C-89D5F3A49A84}"/>
              </a:ext>
            </a:extLst>
          </p:cNvPr>
          <p:cNvSpPr/>
          <p:nvPr/>
        </p:nvSpPr>
        <p:spPr>
          <a:xfrm>
            <a:off x="9722910" y="4140893"/>
            <a:ext cx="649356" cy="810927"/>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23">
            <a:extLst>
              <a:ext uri="{FF2B5EF4-FFF2-40B4-BE49-F238E27FC236}">
                <a16:creationId xmlns:a16="http://schemas.microsoft.com/office/drawing/2014/main" id="{156C843D-EFC4-43C0-8F7F-786810D6A9B5}"/>
              </a:ext>
            </a:extLst>
          </p:cNvPr>
          <p:cNvCxnSpPr>
            <a:cxnSpLocks/>
            <a:stCxn id="10" idx="2"/>
            <a:endCxn id="18" idx="1"/>
          </p:cNvCxnSpPr>
          <p:nvPr/>
        </p:nvCxnSpPr>
        <p:spPr>
          <a:xfrm>
            <a:off x="6517086" y="2980619"/>
            <a:ext cx="3300920" cy="127903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70788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5C3A37C3-5E84-4AD6-929F-BFCC94DAE6B6}"/>
              </a:ext>
            </a:extLst>
          </p:cNvPr>
          <p:cNvSpPr txBox="1"/>
          <p:nvPr/>
        </p:nvSpPr>
        <p:spPr>
          <a:xfrm>
            <a:off x="845758" y="2417160"/>
            <a:ext cx="4851300" cy="2752676"/>
          </a:xfrm>
          <a:prstGeom prst="rect">
            <a:avLst/>
          </a:prstGeom>
          <a:noFill/>
        </p:spPr>
        <p:txBody>
          <a:bodyPr wrap="square" rtlCol="0">
            <a:spAutoFit/>
          </a:bodyPr>
          <a:lstStyle/>
          <a:p>
            <a:pPr marL="342900" indent="-342900">
              <a:buFont typeface="Arial" pitchFamily="34" charset="0"/>
              <a:buChar char="•"/>
            </a:pPr>
            <a:r>
              <a:rPr lang="en-US" sz="2400" dirty="0" err="1">
                <a:latin typeface="Arial" panose="020B0604020202020204" pitchFamily="34" charset="0"/>
                <a:cs typeface="Arial" panose="020B0604020202020204" pitchFamily="34" charset="0"/>
              </a:rPr>
              <a:t>Khi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phát</a:t>
            </a:r>
            <a:r>
              <a:rPr lang="en-US" sz="2400" dirty="0">
                <a:latin typeface="Arial" panose="020B0604020202020204" pitchFamily="34" charset="0"/>
                <a:cs typeface="Arial" panose="020B0604020202020204" pitchFamily="34" charset="0"/>
              </a:rPr>
              <a:t> </a:t>
            </a:r>
            <a:r>
              <a:rPr lang="vi-VN" sz="2400" dirty="0">
                <a:latin typeface="Arial" panose="020B0604020202020204" pitchFamily="34" charset="0"/>
                <a:cs typeface="Arial" panose="020B0604020202020204" pitchFamily="34" charset="0"/>
              </a:rPr>
              <a:t>hiện bệnh đốm rong xuất hiện trên lá sử dụng thuốc </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 G</a:t>
            </a:r>
            <a:r>
              <a:rPr lang="vi-VN" sz="2400" dirty="0">
                <a:latin typeface="Arial" panose="020B0604020202020204" pitchFamily="34" charset="0"/>
                <a:cs typeface="Arial" panose="020B0604020202020204" pitchFamily="34" charset="0"/>
              </a:rPr>
              <a:t>ốc Đồng (Coc 85, Kocide, Champion, Norshield,…) </a:t>
            </a:r>
            <a:endParaRPr lang="en-US" sz="2400" dirty="0">
              <a:latin typeface="Arial" panose="020B0604020202020204" pitchFamily="34" charset="0"/>
              <a:cs typeface="Arial" panose="020B0604020202020204" pitchFamily="34" charset="0"/>
            </a:endParaRPr>
          </a:p>
          <a:p>
            <a:r>
              <a:rPr lang="en-US" sz="2400" dirty="0">
                <a:latin typeface="Arial" panose="020B0604020202020204" pitchFamily="34" charset="0"/>
                <a:cs typeface="Arial" panose="020B0604020202020204" pitchFamily="34" charset="0"/>
              </a:rPr>
              <a:t>+</a:t>
            </a:r>
            <a:r>
              <a:rPr lang="vi-VN" sz="2400" dirty="0">
                <a:latin typeface="Arial" panose="020B0604020202020204" pitchFamily="34" charset="0"/>
                <a:cs typeface="Arial" panose="020B0604020202020204" pitchFamily="34" charset="0"/>
              </a:rPr>
              <a:t> </a:t>
            </a:r>
            <a:r>
              <a:rPr lang="en-US" sz="2400" dirty="0">
                <a:latin typeface="Arial" panose="020B0604020202020204" pitchFamily="34" charset="0"/>
                <a:cs typeface="Arial" panose="020B0604020202020204" pitchFamily="34" charset="0"/>
              </a:rPr>
              <a:t>T</a:t>
            </a:r>
            <a:r>
              <a:rPr lang="vi-VN" sz="2400" dirty="0">
                <a:latin typeface="Arial" panose="020B0604020202020204" pitchFamily="34" charset="0"/>
                <a:cs typeface="Arial" panose="020B0604020202020204" pitchFamily="34" charset="0"/>
              </a:rPr>
              <a:t>huốc gốc lưu huỳnh (Kumulus, Sulox,…). </a:t>
            </a:r>
            <a:endParaRPr lang="en-US" sz="2400" dirty="0">
              <a:latin typeface="Arial" panose="020B0604020202020204" pitchFamily="34" charset="0"/>
              <a:cs typeface="Arial" panose="020B0604020202020204" pitchFamily="34" charset="0"/>
            </a:endParaRPr>
          </a:p>
          <a:p>
            <a:pPr marL="342900" indent="-342900">
              <a:buFont typeface="Arial" pitchFamily="34" charset="0"/>
              <a:buChar char="•"/>
            </a:pPr>
            <a:r>
              <a:rPr lang="en-US" sz="2400" dirty="0" err="1">
                <a:latin typeface="Arial" panose="020B0604020202020204" pitchFamily="34" charset="0"/>
                <a:cs typeface="Arial" panose="020B0604020202020204" pitchFamily="34" charset="0"/>
              </a:rPr>
              <a:t>Phòng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ngừa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bằng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vôi</a:t>
            </a:r>
            <a:r>
              <a:rPr lang="vi-VN" sz="2400" dirty="0">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5" name="TextBox 1">
            <a:extLst>
              <a:ext uri="{FF2B5EF4-FFF2-40B4-BE49-F238E27FC236}">
                <a16:creationId xmlns:a16="http://schemas.microsoft.com/office/drawing/2014/main" id="{12066582-AF31-48F0-93FE-FBC0878C2556}"/>
              </a:ext>
            </a:extLst>
          </p:cNvPr>
          <p:cNvSpPr txBox="1"/>
          <p:nvPr/>
        </p:nvSpPr>
        <p:spPr>
          <a:xfrm>
            <a:off x="845758" y="715635"/>
            <a:ext cx="8854833" cy="58477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200" b="1" dirty="0">
                <a:solidFill>
                  <a:srgbClr val="7030A0"/>
                </a:solidFill>
                <a:latin typeface="Arial" panose="020B0604020202020204" pitchFamily="34" charset="0"/>
                <a:cs typeface="Arial" panose="020B0604020202020204" pitchFamily="34" charset="0"/>
              </a:rPr>
              <a:t>TẢO – RONG GÂY BỆNH TRÊN THỰC VẬT</a:t>
            </a:r>
          </a:p>
        </p:txBody>
      </p:sp>
      <p:sp>
        <p:nvSpPr>
          <p:cNvPr id="3" name="TextBox 2">
            <a:extLst>
              <a:ext uri="{FF2B5EF4-FFF2-40B4-BE49-F238E27FC236}">
                <a16:creationId xmlns:a16="http://schemas.microsoft.com/office/drawing/2014/main" id="{F8C1F344-38BD-4948-88C2-FC6F9532A609}"/>
              </a:ext>
            </a:extLst>
          </p:cNvPr>
          <p:cNvSpPr txBox="1"/>
          <p:nvPr/>
        </p:nvSpPr>
        <p:spPr>
          <a:xfrm>
            <a:off x="5960176" y="5427840"/>
            <a:ext cx="2571467" cy="923330"/>
          </a:xfrm>
          <a:prstGeom prst="rect">
            <a:avLst/>
          </a:prstGeom>
          <a:noFill/>
        </p:spPr>
        <p:txBody>
          <a:bodyPr wrap="square" rtlCol="0">
            <a:spAutoFit/>
          </a:bodyPr>
          <a:lstStyle/>
          <a:p>
            <a:pPr algn="ctr"/>
            <a:r>
              <a:rPr lang="vi-VN" dirty="0">
                <a:latin typeface="Arial" panose="020B0604020202020204" pitchFamily="34" charset="0"/>
                <a:cs typeface="Arial" panose="020B0604020202020204" pitchFamily="34" charset="0"/>
              </a:rPr>
              <a:t>Coc 85</a:t>
            </a:r>
            <a:endParaRPr lang="en-US" dirty="0">
              <a:latin typeface="Arial" panose="020B0604020202020204" pitchFamily="34" charset="0"/>
              <a:cs typeface="Arial" panose="020B0604020202020204" pitchFamily="34" charset="0"/>
            </a:endParaRPr>
          </a:p>
          <a:p>
            <a:pPr algn="ctr"/>
            <a:r>
              <a:rPr lang="en-US" dirty="0" err="1">
                <a:latin typeface="Arial" panose="020B0604020202020204" pitchFamily="34" charset="0"/>
                <a:cs typeface="Arial" panose="020B0604020202020204" pitchFamily="34" charset="0"/>
              </a:rPr>
              <a:t>Nguồn:vuonnongnghiepsach.vn</a:t>
            </a:r>
            <a:endParaRPr lang="en-US" dirty="0">
              <a:latin typeface="Arial" panose="020B0604020202020204" pitchFamily="34" charset="0"/>
              <a:cs typeface="Arial" panose="020B0604020202020204" pitchFamily="34" charset="0"/>
            </a:endParaRPr>
          </a:p>
        </p:txBody>
      </p:sp>
      <p:sp>
        <p:nvSpPr>
          <p:cNvPr id="8" name="TextBox 7">
            <a:extLst>
              <a:ext uri="{FF2B5EF4-FFF2-40B4-BE49-F238E27FC236}">
                <a16:creationId xmlns:a16="http://schemas.microsoft.com/office/drawing/2014/main" id="{8AB43084-D4BC-4C1C-B5C2-724CFD2F51E1}"/>
              </a:ext>
            </a:extLst>
          </p:cNvPr>
          <p:cNvSpPr txBox="1"/>
          <p:nvPr/>
        </p:nvSpPr>
        <p:spPr>
          <a:xfrm>
            <a:off x="9565074" y="5427840"/>
            <a:ext cx="1348290" cy="923330"/>
          </a:xfrm>
          <a:prstGeom prst="rect">
            <a:avLst/>
          </a:prstGeom>
          <a:noFill/>
        </p:spPr>
        <p:txBody>
          <a:bodyPr wrap="square" rtlCol="0">
            <a:spAutoFit/>
          </a:bodyPr>
          <a:lstStyle/>
          <a:p>
            <a:pPr algn="ctr"/>
            <a:r>
              <a:rPr lang="vi-VN" dirty="0">
                <a:latin typeface="Arial" panose="020B0604020202020204" pitchFamily="34" charset="0"/>
                <a:cs typeface="Arial" panose="020B0604020202020204" pitchFamily="34" charset="0"/>
              </a:rPr>
              <a:t>Kumulus</a:t>
            </a:r>
            <a:endParaRPr lang="en-US" dirty="0">
              <a:latin typeface="Arial" panose="020B0604020202020204" pitchFamily="34" charset="0"/>
              <a:cs typeface="Arial" panose="020B0604020202020204" pitchFamily="34" charset="0"/>
            </a:endParaRPr>
          </a:p>
          <a:p>
            <a:pPr algn="ctr"/>
            <a:r>
              <a:rPr lang="en-US" dirty="0" err="1">
                <a:latin typeface="Arial" panose="020B0604020202020204" pitchFamily="34" charset="0"/>
                <a:cs typeface="Arial" panose="020B0604020202020204" pitchFamily="34" charset="0"/>
              </a:rPr>
              <a:t>Nguồn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ydvn.yet</a:t>
            </a:r>
            <a:endParaRPr lang="en-US" dirty="0">
              <a:latin typeface="Arial" panose="020B0604020202020204" pitchFamily="34" charset="0"/>
              <a:cs typeface="Arial" panose="020B0604020202020204" pitchFamily="34" charset="0"/>
            </a:endParaRPr>
          </a:p>
        </p:txBody>
      </p:sp>
      <p:pic>
        <p:nvPicPr>
          <p:cNvPr id="1028" name="Picture 4" descr="Kết quả hình ảnh cho coc 85">
            <a:extLst>
              <a:ext uri="{FF2B5EF4-FFF2-40B4-BE49-F238E27FC236}">
                <a16:creationId xmlns:a16="http://schemas.microsoft.com/office/drawing/2014/main" id="{1598C7C0-FAFB-4EDB-9504-EEF5A78785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7058" y="2309145"/>
            <a:ext cx="3097704" cy="309770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ết quả hình ảnh cho Kumulus">
            <a:extLst>
              <a:ext uri="{FF2B5EF4-FFF2-40B4-BE49-F238E27FC236}">
                <a16:creationId xmlns:a16="http://schemas.microsoft.com/office/drawing/2014/main" id="{B5F8CA55-45BE-4579-8AB7-5DB936A71DA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98144" y="2417159"/>
            <a:ext cx="2148098" cy="2932733"/>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4278342-B4F1-4AAB-9557-AE9AABD829D8}"/>
              </a:ext>
            </a:extLst>
          </p:cNvPr>
          <p:cNvSpPr txBox="1"/>
          <p:nvPr/>
        </p:nvSpPr>
        <p:spPr>
          <a:xfrm>
            <a:off x="845758" y="1532156"/>
            <a:ext cx="4985199" cy="553998"/>
          </a:xfrm>
          <a:prstGeom prst="rect">
            <a:avLst/>
          </a:prstGeom>
          <a:noFill/>
        </p:spPr>
        <p:txBody>
          <a:bodyPr wrap="square" rtlCol="0">
            <a:spAutoFit/>
          </a:bodyPr>
          <a:lstStyle/>
          <a:p>
            <a:r>
              <a:rPr lang="en-US" sz="3000" b="1" dirty="0" err="1">
                <a:solidFill>
                  <a:schemeClr val="accent4">
                    <a:lumMod val="75000"/>
                  </a:schemeClr>
                </a:solidFill>
                <a:latin typeface="Arial" panose="020B0604020202020204" pitchFamily="34" charset="0"/>
                <a:cs typeface="Arial" panose="020B0604020202020204" pitchFamily="34" charset="0"/>
              </a:rPr>
              <a:t>Biện</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pháp</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phòng</a:t>
            </a:r>
            <a:r>
              <a:rPr lang="en-US" sz="3000" b="1" dirty="0">
                <a:solidFill>
                  <a:schemeClr val="accent4">
                    <a:lumMod val="75000"/>
                  </a:schemeClr>
                </a:solidFill>
                <a:latin typeface="Arial" panose="020B0604020202020204" pitchFamily="34" charset="0"/>
                <a:cs typeface="Arial" panose="020B0604020202020204" pitchFamily="34" charset="0"/>
              </a:rPr>
              <a:t> </a:t>
            </a:r>
            <a:r>
              <a:rPr lang="en-US" sz="3000" b="1" dirty="0" err="1">
                <a:solidFill>
                  <a:schemeClr val="accent4">
                    <a:lumMod val="75000"/>
                  </a:schemeClr>
                </a:solidFill>
                <a:latin typeface="Arial" panose="020B0604020202020204" pitchFamily="34" charset="0"/>
                <a:cs typeface="Arial" panose="020B0604020202020204" pitchFamily="34" charset="0"/>
              </a:rPr>
              <a:t>trừ</a:t>
            </a:r>
            <a:r>
              <a:rPr lang="en-US" sz="3000" b="1" dirty="0">
                <a:solidFill>
                  <a:schemeClr val="accent4">
                    <a:lumMod val="75000"/>
                  </a:schemeClr>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74520961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D8EC8F-274D-424A-A302-6A503C7ED6A5}"/>
              </a:ext>
            </a:extLst>
          </p:cNvPr>
          <p:cNvSpPr txBox="1"/>
          <p:nvPr/>
        </p:nvSpPr>
        <p:spPr>
          <a:xfrm>
            <a:off x="245165" y="410819"/>
            <a:ext cx="11266254" cy="1138773"/>
          </a:xfrm>
          <a:prstGeom prst="rect">
            <a:avLst/>
          </a:prstGeom>
          <a:noFill/>
        </p:spPr>
        <p:txBody>
          <a:bodyPr wrap="square" rtlCol="0">
            <a:spAutoFit/>
          </a:bodyPr>
          <a:lstStyle/>
          <a:p>
            <a:pPr lvl="0" algn="just"/>
            <a:r>
              <a:rPr lang="en-US" sz="3400" b="1" dirty="0">
                <a:solidFill>
                  <a:srgbClr val="FF0000"/>
                </a:solidFill>
                <a:latin typeface="Arial" panose="020B0604020202020204" pitchFamily="34" charset="0"/>
                <a:cs typeface="Arial" panose="020B0604020202020204" pitchFamily="34" charset="0"/>
              </a:rPr>
              <a:t>III- </a:t>
            </a:r>
            <a:r>
              <a:rPr lang="en-US" sz="3400" b="1" dirty="0" err="1">
                <a:solidFill>
                  <a:srgbClr val="FF0000"/>
                </a:solidFill>
                <a:latin typeface="Arial" panose="020B0604020202020204" pitchFamily="34" charset="0"/>
                <a:cs typeface="Arial" panose="020B0604020202020204" pitchFamily="34" charset="0"/>
              </a:rPr>
              <a:t>Nghiên</a:t>
            </a:r>
            <a:r>
              <a:rPr lang="en-US" sz="3400" b="1" dirty="0">
                <a:solidFill>
                  <a:srgbClr val="FF0000"/>
                </a:solidFill>
                <a:latin typeface="Arial" panose="020B0604020202020204" pitchFamily="34" charset="0"/>
                <a:cs typeface="Arial" panose="020B0604020202020204" pitchFamily="34" charset="0"/>
              </a:rPr>
              <a:t> </a:t>
            </a:r>
            <a:r>
              <a:rPr lang="en-US" sz="3400" b="1" dirty="0" err="1">
                <a:solidFill>
                  <a:srgbClr val="FF0000"/>
                </a:solidFill>
                <a:latin typeface="Arial" panose="020B0604020202020204" pitchFamily="34" charset="0"/>
                <a:cs typeface="Arial" panose="020B0604020202020204" pitchFamily="34" charset="0"/>
              </a:rPr>
              <a:t>cứu</a:t>
            </a:r>
            <a:r>
              <a:rPr lang="en-US" sz="3400" b="1" dirty="0">
                <a:solidFill>
                  <a:srgbClr val="FF0000"/>
                </a:solidFill>
                <a:latin typeface="Arial" panose="020B0604020202020204" pitchFamily="34" charset="0"/>
                <a:cs typeface="Arial" panose="020B0604020202020204" pitchFamily="34" charset="0"/>
              </a:rPr>
              <a:t> </a:t>
            </a:r>
            <a:r>
              <a:rPr lang="en-US" sz="3400" b="1" dirty="0" err="1">
                <a:solidFill>
                  <a:srgbClr val="FF0000"/>
                </a:solidFill>
                <a:latin typeface="Arial" panose="020B0604020202020204" pitchFamily="34" charset="0"/>
                <a:cs typeface="Arial" panose="020B0604020202020204" pitchFamily="34" charset="0"/>
              </a:rPr>
              <a:t>tạo</a:t>
            </a:r>
            <a:r>
              <a:rPr lang="en-US" sz="3400" b="1" dirty="0">
                <a:solidFill>
                  <a:srgbClr val="FF0000"/>
                </a:solidFill>
                <a:latin typeface="Arial" panose="020B0604020202020204" pitchFamily="34" charset="0"/>
                <a:cs typeface="Arial" panose="020B0604020202020204" pitchFamily="34" charset="0"/>
              </a:rPr>
              <a:t> </a:t>
            </a:r>
            <a:r>
              <a:rPr lang="en-US" sz="3400" b="1" dirty="0" err="1">
                <a:solidFill>
                  <a:srgbClr val="FF0000"/>
                </a:solidFill>
                <a:latin typeface="Arial" panose="020B0604020202020204" pitchFamily="34" charset="0"/>
                <a:cs typeface="Arial" panose="020B0604020202020204" pitchFamily="34" charset="0"/>
              </a:rPr>
              <a:t>chế</a:t>
            </a:r>
            <a:r>
              <a:rPr lang="en-US" sz="3400" b="1" dirty="0">
                <a:solidFill>
                  <a:srgbClr val="FF0000"/>
                </a:solidFill>
                <a:latin typeface="Arial" panose="020B0604020202020204" pitchFamily="34" charset="0"/>
                <a:cs typeface="Arial" panose="020B0604020202020204" pitchFamily="34" charset="0"/>
              </a:rPr>
              <a:t> </a:t>
            </a:r>
            <a:r>
              <a:rPr lang="en-US" sz="3400" b="1" dirty="0" err="1">
                <a:solidFill>
                  <a:srgbClr val="FF0000"/>
                </a:solidFill>
                <a:latin typeface="Arial" panose="020B0604020202020204" pitchFamily="34" charset="0"/>
                <a:cs typeface="Arial" panose="020B0604020202020204" pitchFamily="34" charset="0"/>
              </a:rPr>
              <a:t>phẩm</a:t>
            </a:r>
            <a:r>
              <a:rPr lang="en-US" sz="3400" b="1" dirty="0">
                <a:solidFill>
                  <a:srgbClr val="FF0000"/>
                </a:solidFill>
                <a:latin typeface="Arial" panose="020B0604020202020204" pitchFamily="34" charset="0"/>
                <a:cs typeface="Arial" panose="020B0604020202020204" pitchFamily="34" charset="0"/>
              </a:rPr>
              <a:t> </a:t>
            </a:r>
            <a:r>
              <a:rPr lang="en-US" sz="3400" b="1" dirty="0" err="1">
                <a:solidFill>
                  <a:srgbClr val="FF0000"/>
                </a:solidFill>
                <a:latin typeface="Arial" panose="020B0604020202020204" pitchFamily="34" charset="0"/>
                <a:cs typeface="Arial" panose="020B0604020202020204" pitchFamily="34" charset="0"/>
              </a:rPr>
              <a:t>từ</a:t>
            </a:r>
            <a:r>
              <a:rPr lang="en-US" sz="3400" b="1" dirty="0">
                <a:solidFill>
                  <a:srgbClr val="FF0000"/>
                </a:solidFill>
                <a:latin typeface="Arial" panose="020B0604020202020204" pitchFamily="34" charset="0"/>
                <a:cs typeface="Arial" panose="020B0604020202020204" pitchFamily="34" charset="0"/>
              </a:rPr>
              <a:t> </a:t>
            </a:r>
            <a:r>
              <a:rPr lang="en-US" sz="3400" b="1" i="1" dirty="0">
                <a:solidFill>
                  <a:srgbClr val="FF0000"/>
                </a:solidFill>
                <a:latin typeface="Arial" panose="020B0604020202020204" pitchFamily="34" charset="0"/>
                <a:cs typeface="Arial" panose="020B0604020202020204" pitchFamily="34" charset="0"/>
              </a:rPr>
              <a:t>Trichoderma </a:t>
            </a:r>
            <a:r>
              <a:rPr lang="en-US" sz="3400" b="1" dirty="0">
                <a:solidFill>
                  <a:srgbClr val="FF0000"/>
                </a:solidFill>
                <a:latin typeface="Arial" panose="020B0604020202020204" pitchFamily="34" charset="0"/>
                <a:cs typeface="Arial" panose="020B0604020202020204" pitchFamily="34" charset="0"/>
              </a:rPr>
              <a:t>sp. </a:t>
            </a:r>
            <a:r>
              <a:rPr lang="vi-VN" sz="3400" b="1" dirty="0">
                <a:solidFill>
                  <a:srgbClr val="FF0000"/>
                </a:solidFill>
                <a:latin typeface="Arial" panose="020B0604020202020204" pitchFamily="34" charset="0"/>
                <a:cs typeface="Arial" panose="020B0604020202020204" pitchFamily="34" charset="0"/>
              </a:rPr>
              <a:t>kiểm soát bệnh</a:t>
            </a:r>
            <a:r>
              <a:rPr lang="en-US" sz="3400" b="1" dirty="0">
                <a:solidFill>
                  <a:srgbClr val="FF0000"/>
                </a:solidFill>
                <a:latin typeface="Arial" panose="020B0604020202020204" pitchFamily="34" charset="0"/>
                <a:cs typeface="Arial" panose="020B0604020202020204" pitchFamily="34" charset="0"/>
              </a:rPr>
              <a:t> </a:t>
            </a:r>
            <a:r>
              <a:rPr lang="vi-VN" sz="3400" b="1" dirty="0">
                <a:solidFill>
                  <a:srgbClr val="FF0000"/>
                </a:solidFill>
                <a:latin typeface="Arial" panose="020B0604020202020204" pitchFamily="34" charset="0"/>
                <a:cs typeface="Arial" panose="020B0604020202020204" pitchFamily="34" charset="0"/>
              </a:rPr>
              <a:t>thán thư </a:t>
            </a:r>
            <a:endParaRPr lang="en-US" sz="3400" dirty="0">
              <a:solidFill>
                <a:srgbClr val="FF0000"/>
              </a:solidFill>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D975D087-EBFF-4282-B36E-70A61DB480C8}"/>
              </a:ext>
            </a:extLst>
          </p:cNvPr>
          <p:cNvSpPr txBox="1"/>
          <p:nvPr/>
        </p:nvSpPr>
        <p:spPr>
          <a:xfrm>
            <a:off x="670187" y="1688401"/>
            <a:ext cx="10416210" cy="830997"/>
          </a:xfrm>
          <a:prstGeom prst="rect">
            <a:avLst/>
          </a:prstGeom>
          <a:noFill/>
        </p:spPr>
        <p:txBody>
          <a:bodyPr wrap="square" rtlCol="0">
            <a:spAutoFit/>
          </a:bodyPr>
          <a:lstStyle/>
          <a:p>
            <a:pPr algn="just"/>
            <a:r>
              <a:rPr lang="en-US" sz="2400" b="1" dirty="0" err="1">
                <a:latin typeface="Arial" panose="020B0604020202020204" pitchFamily="34" charset="0"/>
                <a:cs typeface="Arial" panose="020B0604020202020204" pitchFamily="34" charset="0"/>
              </a:rPr>
              <a:t>Đối</a:t>
            </a:r>
            <a:r>
              <a:rPr lang="en-US" sz="2400" b="1" dirty="0">
                <a:latin typeface="Arial" panose="020B0604020202020204" pitchFamily="34" charset="0"/>
                <a:cs typeface="Arial" panose="020B0604020202020204" pitchFamily="34" charset="0"/>
              </a:rPr>
              <a:t> t</a:t>
            </a:r>
            <a:r>
              <a:rPr lang="vi-VN" sz="2400" b="1" dirty="0">
                <a:latin typeface="Arial" panose="020B0604020202020204" pitchFamily="34" charset="0"/>
                <a:cs typeface="Arial" panose="020B0604020202020204" pitchFamily="34" charset="0"/>
              </a:rPr>
              <a:t>ư</a:t>
            </a:r>
            <a:r>
              <a:rPr lang="en-US" sz="2400" b="1" dirty="0" err="1">
                <a:latin typeface="Arial" panose="020B0604020202020204" pitchFamily="34" charset="0"/>
                <a:cs typeface="Arial" panose="020B0604020202020204" pitchFamily="34" charset="0"/>
              </a:rPr>
              <a:t>ợng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nghiên</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cứu</a:t>
            </a:r>
            <a:r>
              <a:rPr lang="en-US" sz="2400" b="1" dirty="0">
                <a:latin typeface="Arial" panose="020B0604020202020204" pitchFamily="34" charset="0"/>
                <a:cs typeface="Arial" panose="020B0604020202020204" pitchFamily="34" charset="0"/>
              </a:rPr>
              <a: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Colletotrichum </a:t>
            </a:r>
            <a:r>
              <a:rPr lang="en-US" sz="2400" dirty="0">
                <a:latin typeface="Arial" panose="020B0604020202020204" pitchFamily="34" charset="0"/>
                <a:cs typeface="Arial" panose="020B0604020202020204" pitchFamily="34" charset="0"/>
              </a:rPr>
              <a:t>spp. </a:t>
            </a:r>
            <a:r>
              <a:rPr lang="en-US" sz="2400" dirty="0" err="1">
                <a:latin typeface="Arial" panose="020B0604020202020204" pitchFamily="34" charset="0"/>
                <a:cs typeface="Arial" panose="020B0604020202020204" pitchFamily="34" charset="0"/>
              </a:rPr>
              <a:t>gây</a:t>
            </a:r>
            <a:r>
              <a:rPr lang="en-US" sz="2400" dirty="0">
                <a:latin typeface="Arial" panose="020B0604020202020204" pitchFamily="34" charset="0"/>
                <a:cs typeface="Arial" panose="020B0604020202020204" pitchFamily="34" charset="0"/>
              </a:rPr>
              <a:t> ra </a:t>
            </a:r>
            <a:r>
              <a:rPr lang="en-US" sz="2400" dirty="0" err="1">
                <a:latin typeface="Arial" panose="020B0604020202020204" pitchFamily="34" charset="0"/>
                <a:cs typeface="Arial" panose="020B0604020202020204" pitchFamily="34" charset="0"/>
              </a:rPr>
              <a:t>bệnh</a:t>
            </a:r>
            <a:r>
              <a:rPr lang="en-US" sz="2400" dirty="0">
                <a:latin typeface="Arial" panose="020B0604020202020204" pitchFamily="34" charset="0"/>
                <a:cs typeface="Arial" panose="020B0604020202020204" pitchFamily="34" charset="0"/>
              </a:rPr>
              <a:t> than </a:t>
            </a:r>
            <a:r>
              <a:rPr lang="en-US" sz="2400" dirty="0" err="1">
                <a:latin typeface="Arial" panose="020B0604020202020204" pitchFamily="34" charset="0"/>
                <a:cs typeface="Arial" panose="020B0604020202020204" pitchFamily="34" charset="0"/>
              </a:rPr>
              <a:t>th</a:t>
            </a:r>
            <a:r>
              <a:rPr lang="vi-VN" sz="2400" dirty="0">
                <a:latin typeface="Arial" panose="020B0604020202020204" pitchFamily="34" charset="0"/>
                <a:cs typeface="Arial" panose="020B0604020202020204" pitchFamily="34" charset="0"/>
              </a:rPr>
              <a:t>ư</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trên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cây</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ớt</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Capsicum </a:t>
            </a:r>
            <a:r>
              <a:rPr lang="en-US" sz="2400" i="1" dirty="0" err="1">
                <a:latin typeface="Arial" panose="020B0604020202020204" pitchFamily="34" charset="0"/>
                <a:cs typeface="Arial" panose="020B0604020202020204" pitchFamily="34" charset="0"/>
              </a:rPr>
              <a:t>frutescens</a:t>
            </a:r>
            <a:r>
              <a:rPr lang="en-US" sz="2400" dirty="0">
                <a:latin typeface="Arial" panose="020B0604020202020204" pitchFamily="34" charset="0"/>
                <a:cs typeface="Arial" panose="020B0604020202020204" pitchFamily="34" charset="0"/>
              </a:rPr>
              <a:t>)</a:t>
            </a:r>
          </a:p>
        </p:txBody>
      </p:sp>
      <p:sp>
        <p:nvSpPr>
          <p:cNvPr id="4" name="TextBox 3">
            <a:extLst>
              <a:ext uri="{FF2B5EF4-FFF2-40B4-BE49-F238E27FC236}">
                <a16:creationId xmlns:a16="http://schemas.microsoft.com/office/drawing/2014/main" id="{C3DF4FC0-FD54-465B-91F8-851DC77E47F2}"/>
              </a:ext>
            </a:extLst>
          </p:cNvPr>
          <p:cNvSpPr txBox="1"/>
          <p:nvPr/>
        </p:nvSpPr>
        <p:spPr>
          <a:xfrm>
            <a:off x="670187" y="2534553"/>
            <a:ext cx="10416210" cy="830997"/>
          </a:xfrm>
          <a:prstGeom prst="rect">
            <a:avLst/>
          </a:prstGeom>
          <a:noFill/>
        </p:spPr>
        <p:txBody>
          <a:bodyPr wrap="square" rtlCol="0">
            <a:spAutoFit/>
          </a:bodyPr>
          <a:lstStyle/>
          <a:p>
            <a:r>
              <a:rPr lang="en-US" sz="2400" b="1" dirty="0" err="1">
                <a:latin typeface="Arial" panose="020B0604020202020204" pitchFamily="34" charset="0"/>
                <a:cs typeface="Arial" panose="020B0604020202020204" pitchFamily="34" charset="0"/>
              </a:rPr>
              <a:t>Mục</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tiêu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Làm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thí</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nghiệm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chọn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lọc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giống</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Trichoderma </a:t>
            </a:r>
            <a:r>
              <a:rPr lang="en-US" sz="2400" dirty="0">
                <a:latin typeface="Arial" panose="020B0604020202020204" pitchFamily="34" charset="0"/>
                <a:cs typeface="Arial" panose="020B0604020202020204" pitchFamily="34" charset="0"/>
              </a:rPr>
              <a:t>sp. </a:t>
            </a:r>
            <a:r>
              <a:rPr lang="en-US" sz="2400" dirty="0" err="1">
                <a:latin typeface="Arial" panose="020B0604020202020204" pitchFamily="34" charset="0"/>
                <a:cs typeface="Arial" panose="020B0604020202020204" pitchFamily="34" charset="0"/>
              </a:rPr>
              <a:t>có</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Colletotrichum </a:t>
            </a:r>
            <a:r>
              <a:rPr lang="en-US" sz="2400" dirty="0">
                <a:latin typeface="Arial" panose="020B0604020202020204" pitchFamily="34" charset="0"/>
                <a:cs typeface="Arial" panose="020B0604020202020204" pitchFamily="34" charset="0"/>
              </a:rPr>
              <a:t>spp.</a:t>
            </a:r>
          </a:p>
        </p:txBody>
      </p:sp>
      <p:sp>
        <p:nvSpPr>
          <p:cNvPr id="5" name="TextBox 4">
            <a:extLst>
              <a:ext uri="{FF2B5EF4-FFF2-40B4-BE49-F238E27FC236}">
                <a16:creationId xmlns:a16="http://schemas.microsoft.com/office/drawing/2014/main" id="{2E8F4454-A3D7-4A23-ABC9-4A26FFFBCB73}"/>
              </a:ext>
            </a:extLst>
          </p:cNvPr>
          <p:cNvSpPr txBox="1"/>
          <p:nvPr/>
        </p:nvSpPr>
        <p:spPr>
          <a:xfrm>
            <a:off x="642732" y="3658060"/>
            <a:ext cx="4161182" cy="523220"/>
          </a:xfrm>
          <a:prstGeom prst="rect">
            <a:avLst/>
          </a:prstGeom>
          <a:noFill/>
        </p:spPr>
        <p:txBody>
          <a:bodyPr wrap="square" rtlCol="0">
            <a:spAutoFit/>
          </a:bodyPr>
          <a:lstStyle/>
          <a:p>
            <a:r>
              <a:rPr lang="en-US" sz="2800" b="1" dirty="0" err="1">
                <a:latin typeface="Arial" panose="020B0604020202020204" pitchFamily="34" charset="0"/>
                <a:cs typeface="Arial" panose="020B0604020202020204" pitchFamily="34" charset="0"/>
              </a:rPr>
              <a:t>Quy</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trình</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thực</a:t>
            </a:r>
            <a:r>
              <a:rPr lang="en-US" sz="2800" b="1" dirty="0">
                <a:latin typeface="Arial" panose="020B0604020202020204" pitchFamily="34" charset="0"/>
                <a:cs typeface="Arial" panose="020B0604020202020204" pitchFamily="34" charset="0"/>
              </a:rPr>
              <a:t> </a:t>
            </a:r>
            <a:r>
              <a:rPr lang="en-US" sz="2800" b="1" dirty="0" err="1">
                <a:latin typeface="Arial" panose="020B0604020202020204" pitchFamily="34" charset="0"/>
                <a:cs typeface="Arial" panose="020B0604020202020204" pitchFamily="34" charset="0"/>
              </a:rPr>
              <a:t>hiện</a:t>
            </a:r>
            <a:r>
              <a:rPr lang="en-US" sz="2400" b="1" dirty="0">
                <a:latin typeface="Arial" panose="020B0604020202020204" pitchFamily="34" charset="0"/>
                <a:cs typeface="Arial" panose="020B0604020202020204" pitchFamily="34" charset="0"/>
              </a:rPr>
              <a:t>:</a:t>
            </a:r>
          </a:p>
        </p:txBody>
      </p:sp>
      <p:sp>
        <p:nvSpPr>
          <p:cNvPr id="6" name="TextBox 5">
            <a:extLst>
              <a:ext uri="{FF2B5EF4-FFF2-40B4-BE49-F238E27FC236}">
                <a16:creationId xmlns:a16="http://schemas.microsoft.com/office/drawing/2014/main" id="{5B89C5D1-442F-46CC-A4A4-6A02FAE0C19A}"/>
              </a:ext>
            </a:extLst>
          </p:cNvPr>
          <p:cNvSpPr txBox="1"/>
          <p:nvPr/>
        </p:nvSpPr>
        <p:spPr>
          <a:xfrm>
            <a:off x="1215888" y="4144337"/>
            <a:ext cx="3014870" cy="461665"/>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bệnh</a:t>
            </a:r>
            <a:endParaRPr lang="en-US" sz="2400" dirty="0">
              <a:latin typeface="Arial" panose="020B0604020202020204" pitchFamily="34" charset="0"/>
              <a:cs typeface="Arial" panose="020B0604020202020204" pitchFamily="34" charset="0"/>
            </a:endParaRPr>
          </a:p>
        </p:txBody>
      </p:sp>
      <p:sp>
        <p:nvSpPr>
          <p:cNvPr id="7" name="TextBox 6">
            <a:extLst>
              <a:ext uri="{FF2B5EF4-FFF2-40B4-BE49-F238E27FC236}">
                <a16:creationId xmlns:a16="http://schemas.microsoft.com/office/drawing/2014/main" id="{97FBF4F0-022B-4034-9C95-164721482008}"/>
              </a:ext>
            </a:extLst>
          </p:cNvPr>
          <p:cNvSpPr txBox="1"/>
          <p:nvPr/>
        </p:nvSpPr>
        <p:spPr>
          <a:xfrm>
            <a:off x="1215888" y="4705883"/>
            <a:ext cx="4442836" cy="461665"/>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lập</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Trichoderma</a:t>
            </a:r>
            <a:r>
              <a:rPr lang="en-US" sz="2400" dirty="0">
                <a:latin typeface="Arial" panose="020B0604020202020204" pitchFamily="34" charset="0"/>
                <a:cs typeface="Arial" panose="020B0604020202020204" pitchFamily="34" charset="0"/>
              </a:rPr>
              <a:t> sp.</a:t>
            </a:r>
          </a:p>
        </p:txBody>
      </p:sp>
      <p:sp>
        <p:nvSpPr>
          <p:cNvPr id="9" name="TextBox 8">
            <a:extLst>
              <a:ext uri="{FF2B5EF4-FFF2-40B4-BE49-F238E27FC236}">
                <a16:creationId xmlns:a16="http://schemas.microsoft.com/office/drawing/2014/main" id="{61B5ECEC-3397-4208-975D-0D62DC833C2C}"/>
              </a:ext>
            </a:extLst>
          </p:cNvPr>
          <p:cNvSpPr txBox="1"/>
          <p:nvPr/>
        </p:nvSpPr>
        <p:spPr>
          <a:xfrm>
            <a:off x="1215888" y="5246853"/>
            <a:ext cx="8097077" cy="467436"/>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Xác</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định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khả</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năng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đối</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kháng</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của</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nấm</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Trichoderma</a:t>
            </a:r>
            <a:r>
              <a:rPr lang="en-US" sz="2400" dirty="0">
                <a:latin typeface="Arial" panose="020B0604020202020204" pitchFamily="34" charset="0"/>
                <a:cs typeface="Arial" panose="020B0604020202020204" pitchFamily="34" charset="0"/>
              </a:rPr>
              <a:t> sp. </a:t>
            </a:r>
          </a:p>
        </p:txBody>
      </p:sp>
      <p:sp>
        <p:nvSpPr>
          <p:cNvPr id="11" name="TextBox 10">
            <a:extLst>
              <a:ext uri="{FF2B5EF4-FFF2-40B4-BE49-F238E27FC236}">
                <a16:creationId xmlns:a16="http://schemas.microsoft.com/office/drawing/2014/main" id="{69F1360E-1408-40AB-B1AC-0821AC198D00}"/>
              </a:ext>
            </a:extLst>
          </p:cNvPr>
          <p:cNvSpPr txBox="1"/>
          <p:nvPr/>
        </p:nvSpPr>
        <p:spPr>
          <a:xfrm>
            <a:off x="1215888" y="5797103"/>
            <a:ext cx="8097077" cy="461665"/>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Phân</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tích</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kết</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quả</a:t>
            </a:r>
            <a:endParaRPr lang="en-US"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559099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5">
            <a:extLst>
              <a:ext uri="{FF2B5EF4-FFF2-40B4-BE49-F238E27FC236}">
                <a16:creationId xmlns:a16="http://schemas.microsoft.com/office/drawing/2014/main" id="{5B89C5D1-442F-46CC-A4A4-6A02FAE0C19A}"/>
              </a:ext>
            </a:extLst>
          </p:cNvPr>
          <p:cNvSpPr txBox="1"/>
          <p:nvPr/>
        </p:nvSpPr>
        <p:spPr>
          <a:xfrm>
            <a:off x="525289" y="412202"/>
            <a:ext cx="5027372"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err="1">
                <a:solidFill>
                  <a:srgbClr val="7030A0"/>
                </a:solidFill>
                <a:latin typeface="Arial" panose="020B0604020202020204" pitchFamily="34" charset="0"/>
                <a:cs typeface="Arial" panose="020B0604020202020204" pitchFamily="34" charset="0"/>
              </a:rPr>
              <a:t>Quy</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trình</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thực</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hiện</a:t>
            </a:r>
            <a:endParaRPr lang="en-US" sz="3000" b="1" dirty="0">
              <a:solidFill>
                <a:srgbClr val="7030A0"/>
              </a:solidFill>
              <a:latin typeface="Arial" panose="020B0604020202020204" pitchFamily="34" charset="0"/>
              <a:cs typeface="Arial" panose="020B0604020202020204" pitchFamily="34" charset="0"/>
            </a:endParaRPr>
          </a:p>
        </p:txBody>
      </p:sp>
      <p:sp>
        <p:nvSpPr>
          <p:cNvPr id="3" name="Flowchart: Magnetic Disk 2">
            <a:extLst>
              <a:ext uri="{FF2B5EF4-FFF2-40B4-BE49-F238E27FC236}">
                <a16:creationId xmlns:a16="http://schemas.microsoft.com/office/drawing/2014/main" id="{FD77D726-5632-44D5-B462-F8825D57BD64}"/>
              </a:ext>
            </a:extLst>
          </p:cNvPr>
          <p:cNvSpPr/>
          <p:nvPr/>
        </p:nvSpPr>
        <p:spPr>
          <a:xfrm>
            <a:off x="1538908" y="1689652"/>
            <a:ext cx="1683026" cy="616226"/>
          </a:xfrm>
          <a:prstGeom prst="flowChartMagneticDisk">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Flowchart: Magnetic Disk 3">
            <a:extLst>
              <a:ext uri="{FF2B5EF4-FFF2-40B4-BE49-F238E27FC236}">
                <a16:creationId xmlns:a16="http://schemas.microsoft.com/office/drawing/2014/main" id="{828458AC-56FC-4776-A76D-17CA12585F0F}"/>
              </a:ext>
            </a:extLst>
          </p:cNvPr>
          <p:cNvSpPr/>
          <p:nvPr/>
        </p:nvSpPr>
        <p:spPr>
          <a:xfrm>
            <a:off x="1538908" y="2001077"/>
            <a:ext cx="1683026" cy="291548"/>
          </a:xfrm>
          <a:prstGeom prst="flowChartMagneticDisk">
            <a:avLst/>
          </a:prstGeom>
          <a:solidFill>
            <a:srgbClr val="E7F0F9"/>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4C815200-D297-4B21-89D5-B3B4DC220736}"/>
              </a:ext>
            </a:extLst>
          </p:cNvPr>
          <p:cNvSpPr txBox="1"/>
          <p:nvPr/>
        </p:nvSpPr>
        <p:spPr>
          <a:xfrm>
            <a:off x="31474" y="1705929"/>
            <a:ext cx="1507435" cy="646331"/>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Mẫu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ớt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sau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làm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sạch</a:t>
            </a:r>
            <a:endParaRPr lang="en-US" dirty="0">
              <a:latin typeface="Arial" panose="020B0604020202020204" pitchFamily="34" charset="0"/>
              <a:cs typeface="Arial" panose="020B0604020202020204" pitchFamily="34" charset="0"/>
            </a:endParaRPr>
          </a:p>
        </p:txBody>
      </p:sp>
      <p:sp>
        <p:nvSpPr>
          <p:cNvPr id="7" name="Arrow: U-Turn 6">
            <a:extLst>
              <a:ext uri="{FF2B5EF4-FFF2-40B4-BE49-F238E27FC236}">
                <a16:creationId xmlns:a16="http://schemas.microsoft.com/office/drawing/2014/main" id="{AA36CC55-35A7-4EBB-8613-DEB754D4F53D}"/>
              </a:ext>
            </a:extLst>
          </p:cNvPr>
          <p:cNvSpPr/>
          <p:nvPr/>
        </p:nvSpPr>
        <p:spPr>
          <a:xfrm>
            <a:off x="1035325" y="1213085"/>
            <a:ext cx="1007166" cy="541107"/>
          </a:xfrm>
          <a:prstGeom prst="utur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TextBox 7">
            <a:extLst>
              <a:ext uri="{FF2B5EF4-FFF2-40B4-BE49-F238E27FC236}">
                <a16:creationId xmlns:a16="http://schemas.microsoft.com/office/drawing/2014/main" id="{464B1375-A330-44DB-BDC3-2F4D102751AE}"/>
              </a:ext>
            </a:extLst>
          </p:cNvPr>
          <p:cNvSpPr txBox="1"/>
          <p:nvPr/>
        </p:nvSpPr>
        <p:spPr>
          <a:xfrm>
            <a:off x="2082247" y="2012685"/>
            <a:ext cx="596348"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WA</a:t>
            </a:r>
          </a:p>
        </p:txBody>
      </p:sp>
      <p:sp>
        <p:nvSpPr>
          <p:cNvPr id="9" name="Flowchart: Magnetic Disk 8">
            <a:extLst>
              <a:ext uri="{FF2B5EF4-FFF2-40B4-BE49-F238E27FC236}">
                <a16:creationId xmlns:a16="http://schemas.microsoft.com/office/drawing/2014/main" id="{1E5E9817-992D-4043-ABE7-11BC55389026}"/>
              </a:ext>
            </a:extLst>
          </p:cNvPr>
          <p:cNvSpPr/>
          <p:nvPr/>
        </p:nvSpPr>
        <p:spPr>
          <a:xfrm>
            <a:off x="4492485" y="1673088"/>
            <a:ext cx="1683026" cy="602973"/>
          </a:xfrm>
          <a:prstGeom prst="flowChartMagneticDisk">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Magnetic Disk 9">
            <a:extLst>
              <a:ext uri="{FF2B5EF4-FFF2-40B4-BE49-F238E27FC236}">
                <a16:creationId xmlns:a16="http://schemas.microsoft.com/office/drawing/2014/main" id="{15CD79A0-8F75-4FAB-ABB0-48234A346BA2}"/>
              </a:ext>
            </a:extLst>
          </p:cNvPr>
          <p:cNvSpPr/>
          <p:nvPr/>
        </p:nvSpPr>
        <p:spPr>
          <a:xfrm>
            <a:off x="4492485" y="1974573"/>
            <a:ext cx="1683026" cy="291548"/>
          </a:xfrm>
          <a:prstGeom prst="flowChartMagneticDisk">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Arrow Connector 11">
            <a:extLst>
              <a:ext uri="{FF2B5EF4-FFF2-40B4-BE49-F238E27FC236}">
                <a16:creationId xmlns:a16="http://schemas.microsoft.com/office/drawing/2014/main" id="{3ACE3C55-5384-47DF-8A5B-113711C31C62}"/>
              </a:ext>
            </a:extLst>
          </p:cNvPr>
          <p:cNvCxnSpPr>
            <a:stCxn id="3" idx="4"/>
            <a:endCxn id="9" idx="2"/>
          </p:cNvCxnSpPr>
          <p:nvPr/>
        </p:nvCxnSpPr>
        <p:spPr>
          <a:xfrm flipV="1">
            <a:off x="3221934" y="1974575"/>
            <a:ext cx="1270553" cy="23191"/>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228B1D1E-9D55-4F67-B732-7B56D9BBEF01}"/>
              </a:ext>
            </a:extLst>
          </p:cNvPr>
          <p:cNvSpPr txBox="1"/>
          <p:nvPr/>
        </p:nvSpPr>
        <p:spPr>
          <a:xfrm>
            <a:off x="3333749" y="1605241"/>
            <a:ext cx="1033669" cy="369332"/>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2 </a:t>
            </a:r>
            <a:r>
              <a:rPr lang="en-US" dirty="0" err="1">
                <a:latin typeface="Arial" panose="020B0604020202020204" pitchFamily="34" charset="0"/>
                <a:cs typeface="Arial" panose="020B0604020202020204" pitchFamily="34" charset="0"/>
              </a:rPr>
              <a:t>ngày</a:t>
            </a:r>
            <a:endParaRPr lang="en-US" dirty="0">
              <a:latin typeface="Arial" panose="020B0604020202020204" pitchFamily="34" charset="0"/>
              <a:cs typeface="Arial" panose="020B0604020202020204" pitchFamily="34" charset="0"/>
            </a:endParaRPr>
          </a:p>
        </p:txBody>
      </p:sp>
      <p:sp>
        <p:nvSpPr>
          <p:cNvPr id="15" name="TextBox 14">
            <a:extLst>
              <a:ext uri="{FF2B5EF4-FFF2-40B4-BE49-F238E27FC236}">
                <a16:creationId xmlns:a16="http://schemas.microsoft.com/office/drawing/2014/main" id="{E8128D83-1CE5-41D3-B135-DF0141B4C8F5}"/>
              </a:ext>
            </a:extLst>
          </p:cNvPr>
          <p:cNvSpPr txBox="1"/>
          <p:nvPr/>
        </p:nvSpPr>
        <p:spPr>
          <a:xfrm>
            <a:off x="5035827" y="1997765"/>
            <a:ext cx="1033669"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PDA</a:t>
            </a:r>
          </a:p>
        </p:txBody>
      </p:sp>
      <p:sp>
        <p:nvSpPr>
          <p:cNvPr id="16" name="TextBox 15">
            <a:extLst>
              <a:ext uri="{FF2B5EF4-FFF2-40B4-BE49-F238E27FC236}">
                <a16:creationId xmlns:a16="http://schemas.microsoft.com/office/drawing/2014/main" id="{92A7DE7A-485B-4616-89D8-C27C4A660B2C}"/>
              </a:ext>
            </a:extLst>
          </p:cNvPr>
          <p:cNvSpPr txBox="1"/>
          <p:nvPr/>
        </p:nvSpPr>
        <p:spPr>
          <a:xfrm>
            <a:off x="3221934" y="1986169"/>
            <a:ext cx="1278834"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Phân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lập</a:t>
            </a:r>
            <a:endParaRPr lang="en-US"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093ABD22-36B1-4AE3-8247-AF8E84413D25}"/>
              </a:ext>
            </a:extLst>
          </p:cNvPr>
          <p:cNvSpPr txBox="1"/>
          <p:nvPr/>
        </p:nvSpPr>
        <p:spPr>
          <a:xfrm>
            <a:off x="110782" y="4422960"/>
            <a:ext cx="1690684" cy="1200329"/>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Mẫu</a:t>
            </a:r>
            <a:r>
              <a:rPr lang="en-US" dirty="0">
                <a:latin typeface="Arial" panose="020B0604020202020204" pitchFamily="34" charset="0"/>
                <a:cs typeface="Arial" panose="020B0604020202020204" pitchFamily="34" charset="0"/>
              </a:rPr>
              <a:t> Trichoderma </a:t>
            </a:r>
            <a:r>
              <a:rPr lang="en-US" dirty="0" err="1">
                <a:latin typeface="Arial" panose="020B0604020202020204" pitchFamily="34" charset="0"/>
                <a:cs typeface="Arial" panose="020B0604020202020204" pitchFamily="34" charset="0"/>
              </a:rPr>
              <a:t>pha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loãng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theo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tỉ</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lệ</a:t>
            </a:r>
            <a:r>
              <a:rPr lang="en-US" dirty="0">
                <a:latin typeface="Arial" panose="020B0604020202020204" pitchFamily="34" charset="0"/>
                <a:cs typeface="Arial" panose="020B0604020202020204" pitchFamily="34" charset="0"/>
              </a:rPr>
              <a:t> 1:10</a:t>
            </a:r>
          </a:p>
        </p:txBody>
      </p:sp>
      <p:sp>
        <p:nvSpPr>
          <p:cNvPr id="17" name="Flowchart: Magnetic Disk 16">
            <a:extLst>
              <a:ext uri="{FF2B5EF4-FFF2-40B4-BE49-F238E27FC236}">
                <a16:creationId xmlns:a16="http://schemas.microsoft.com/office/drawing/2014/main" id="{E19265C1-9344-49BD-A21B-47C549A2A3D9}"/>
              </a:ext>
            </a:extLst>
          </p:cNvPr>
          <p:cNvSpPr/>
          <p:nvPr/>
        </p:nvSpPr>
        <p:spPr>
          <a:xfrm>
            <a:off x="1538908" y="4423464"/>
            <a:ext cx="1683026" cy="616226"/>
          </a:xfrm>
          <a:prstGeom prst="flowChartMagneticDisk">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lowchart: Magnetic Disk 17">
            <a:extLst>
              <a:ext uri="{FF2B5EF4-FFF2-40B4-BE49-F238E27FC236}">
                <a16:creationId xmlns:a16="http://schemas.microsoft.com/office/drawing/2014/main" id="{019CEFD5-D02E-4CCA-9C6F-F791838B1438}"/>
              </a:ext>
            </a:extLst>
          </p:cNvPr>
          <p:cNvSpPr/>
          <p:nvPr/>
        </p:nvSpPr>
        <p:spPr>
          <a:xfrm>
            <a:off x="1538908" y="4731577"/>
            <a:ext cx="1683026" cy="291548"/>
          </a:xfrm>
          <a:prstGeom prst="flowChartMagneticDisk">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a:extLst>
              <a:ext uri="{FF2B5EF4-FFF2-40B4-BE49-F238E27FC236}">
                <a16:creationId xmlns:a16="http://schemas.microsoft.com/office/drawing/2014/main" id="{5746012B-D66D-4B0D-A334-50F18EB5A4CE}"/>
              </a:ext>
            </a:extLst>
          </p:cNvPr>
          <p:cNvSpPr txBox="1"/>
          <p:nvPr/>
        </p:nvSpPr>
        <p:spPr>
          <a:xfrm>
            <a:off x="2082248" y="4754523"/>
            <a:ext cx="841513"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TSM</a:t>
            </a:r>
          </a:p>
        </p:txBody>
      </p:sp>
      <p:sp>
        <p:nvSpPr>
          <p:cNvPr id="19" name="Arrow: U-Turn 18">
            <a:extLst>
              <a:ext uri="{FF2B5EF4-FFF2-40B4-BE49-F238E27FC236}">
                <a16:creationId xmlns:a16="http://schemas.microsoft.com/office/drawing/2014/main" id="{5187568D-E2CF-4CB1-8E44-B1B97BAE7515}"/>
              </a:ext>
            </a:extLst>
          </p:cNvPr>
          <p:cNvSpPr/>
          <p:nvPr/>
        </p:nvSpPr>
        <p:spPr>
          <a:xfrm>
            <a:off x="1075082" y="3806219"/>
            <a:ext cx="1007166" cy="541107"/>
          </a:xfrm>
          <a:prstGeom prst="utur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4" name="Flowchart: Magnetic Disk 23">
            <a:extLst>
              <a:ext uri="{FF2B5EF4-FFF2-40B4-BE49-F238E27FC236}">
                <a16:creationId xmlns:a16="http://schemas.microsoft.com/office/drawing/2014/main" id="{6C232694-3CA3-4EB1-848B-769170A39FA6}"/>
              </a:ext>
            </a:extLst>
          </p:cNvPr>
          <p:cNvSpPr/>
          <p:nvPr/>
        </p:nvSpPr>
        <p:spPr>
          <a:xfrm>
            <a:off x="4500768" y="4423465"/>
            <a:ext cx="1683026" cy="602973"/>
          </a:xfrm>
          <a:prstGeom prst="flowChartMagneticDisk">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Flowchart: Magnetic Disk 24">
            <a:extLst>
              <a:ext uri="{FF2B5EF4-FFF2-40B4-BE49-F238E27FC236}">
                <a16:creationId xmlns:a16="http://schemas.microsoft.com/office/drawing/2014/main" id="{474675B0-F4AA-4479-97D7-F6EE6E873A99}"/>
              </a:ext>
            </a:extLst>
          </p:cNvPr>
          <p:cNvSpPr/>
          <p:nvPr/>
        </p:nvSpPr>
        <p:spPr>
          <a:xfrm>
            <a:off x="4500768" y="4731577"/>
            <a:ext cx="1683026" cy="291548"/>
          </a:xfrm>
          <a:prstGeom prst="flowChartMagneticDisk">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TextBox 25">
            <a:extLst>
              <a:ext uri="{FF2B5EF4-FFF2-40B4-BE49-F238E27FC236}">
                <a16:creationId xmlns:a16="http://schemas.microsoft.com/office/drawing/2014/main" id="{7DE5951D-B5D6-46FC-B6D2-958A4391D5D5}"/>
              </a:ext>
            </a:extLst>
          </p:cNvPr>
          <p:cNvSpPr txBox="1"/>
          <p:nvPr/>
        </p:nvSpPr>
        <p:spPr>
          <a:xfrm>
            <a:off x="3221934" y="4763305"/>
            <a:ext cx="1278834"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Phân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lập</a:t>
            </a:r>
            <a:endParaRPr lang="en-US" dirty="0">
              <a:latin typeface="Arial" panose="020B0604020202020204" pitchFamily="34" charset="0"/>
              <a:cs typeface="Arial" panose="020B0604020202020204" pitchFamily="34" charset="0"/>
            </a:endParaRPr>
          </a:p>
        </p:txBody>
      </p:sp>
      <p:sp>
        <p:nvSpPr>
          <p:cNvPr id="27" name="TextBox 26">
            <a:extLst>
              <a:ext uri="{FF2B5EF4-FFF2-40B4-BE49-F238E27FC236}">
                <a16:creationId xmlns:a16="http://schemas.microsoft.com/office/drawing/2014/main" id="{65E8E8FD-6448-4C27-80AD-7A8EC06A1B97}"/>
              </a:ext>
            </a:extLst>
          </p:cNvPr>
          <p:cNvSpPr txBox="1"/>
          <p:nvPr/>
        </p:nvSpPr>
        <p:spPr>
          <a:xfrm>
            <a:off x="3340375" y="4355619"/>
            <a:ext cx="1033669" cy="369332"/>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2 </a:t>
            </a:r>
            <a:r>
              <a:rPr lang="en-US" dirty="0" err="1">
                <a:latin typeface="Arial" panose="020B0604020202020204" pitchFamily="34" charset="0"/>
                <a:cs typeface="Arial" panose="020B0604020202020204" pitchFamily="34" charset="0"/>
              </a:rPr>
              <a:t>ngày</a:t>
            </a:r>
            <a:endParaRPr lang="en-US" dirty="0">
              <a:latin typeface="Arial" panose="020B0604020202020204" pitchFamily="34" charset="0"/>
              <a:cs typeface="Arial" panose="020B0604020202020204" pitchFamily="34" charset="0"/>
            </a:endParaRPr>
          </a:p>
        </p:txBody>
      </p:sp>
      <p:cxnSp>
        <p:nvCxnSpPr>
          <p:cNvPr id="29" name="Straight Arrow Connector 28">
            <a:extLst>
              <a:ext uri="{FF2B5EF4-FFF2-40B4-BE49-F238E27FC236}">
                <a16:creationId xmlns:a16="http://schemas.microsoft.com/office/drawing/2014/main" id="{3E605B94-181C-4440-B7F7-57617481B992}"/>
              </a:ext>
            </a:extLst>
          </p:cNvPr>
          <p:cNvCxnSpPr>
            <a:stCxn id="17" idx="4"/>
            <a:endCxn id="24" idx="2"/>
          </p:cNvCxnSpPr>
          <p:nvPr/>
        </p:nvCxnSpPr>
        <p:spPr>
          <a:xfrm flipV="1">
            <a:off x="3221934" y="4724951"/>
            <a:ext cx="1278834" cy="6626"/>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id="{3949AAB5-9F50-470D-8B96-B32FF9FC85EE}"/>
              </a:ext>
            </a:extLst>
          </p:cNvPr>
          <p:cNvSpPr txBox="1"/>
          <p:nvPr/>
        </p:nvSpPr>
        <p:spPr>
          <a:xfrm>
            <a:off x="5062332" y="4754523"/>
            <a:ext cx="1033669"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PDA</a:t>
            </a:r>
          </a:p>
        </p:txBody>
      </p:sp>
      <p:sp>
        <p:nvSpPr>
          <p:cNvPr id="31" name="TextBox 30">
            <a:extLst>
              <a:ext uri="{FF2B5EF4-FFF2-40B4-BE49-F238E27FC236}">
                <a16:creationId xmlns:a16="http://schemas.microsoft.com/office/drawing/2014/main" id="{D9CBD282-845D-40B2-B699-08BD19E6D2E9}"/>
              </a:ext>
            </a:extLst>
          </p:cNvPr>
          <p:cNvSpPr txBox="1"/>
          <p:nvPr/>
        </p:nvSpPr>
        <p:spPr>
          <a:xfrm>
            <a:off x="7139228" y="1792809"/>
            <a:ext cx="1237957"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Cắt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thạch</a:t>
            </a:r>
            <a:endParaRPr lang="en-US" dirty="0">
              <a:latin typeface="Arial" panose="020B0604020202020204" pitchFamily="34" charset="0"/>
              <a:cs typeface="Arial" panose="020B0604020202020204" pitchFamily="34" charset="0"/>
            </a:endParaRPr>
          </a:p>
        </p:txBody>
      </p:sp>
      <p:sp>
        <p:nvSpPr>
          <p:cNvPr id="32" name="TextBox 31">
            <a:extLst>
              <a:ext uri="{FF2B5EF4-FFF2-40B4-BE49-F238E27FC236}">
                <a16:creationId xmlns:a16="http://schemas.microsoft.com/office/drawing/2014/main" id="{17E5DA25-02A4-49C3-B686-131432FA1238}"/>
              </a:ext>
            </a:extLst>
          </p:cNvPr>
          <p:cNvSpPr txBox="1"/>
          <p:nvPr/>
        </p:nvSpPr>
        <p:spPr>
          <a:xfrm>
            <a:off x="7139226" y="4546911"/>
            <a:ext cx="1237957"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Cắt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thạch</a:t>
            </a:r>
            <a:endParaRPr lang="en-US" dirty="0">
              <a:latin typeface="Arial" panose="020B0604020202020204" pitchFamily="34" charset="0"/>
              <a:cs typeface="Arial" panose="020B0604020202020204" pitchFamily="34" charset="0"/>
            </a:endParaRPr>
          </a:p>
        </p:txBody>
      </p:sp>
      <p:cxnSp>
        <p:nvCxnSpPr>
          <p:cNvPr id="34" name="Straight Arrow Connector 33">
            <a:extLst>
              <a:ext uri="{FF2B5EF4-FFF2-40B4-BE49-F238E27FC236}">
                <a16:creationId xmlns:a16="http://schemas.microsoft.com/office/drawing/2014/main" id="{8BAC7ACA-AE25-4DCC-9D82-AFEE8E52192D}"/>
              </a:ext>
            </a:extLst>
          </p:cNvPr>
          <p:cNvCxnSpPr>
            <a:stCxn id="9" idx="4"/>
            <a:endCxn id="31" idx="1"/>
          </p:cNvCxnSpPr>
          <p:nvPr/>
        </p:nvCxnSpPr>
        <p:spPr>
          <a:xfrm>
            <a:off x="6175511" y="1974575"/>
            <a:ext cx="963717" cy="290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702ABDBA-6E57-4ABB-B99A-4488E174AEDD}"/>
              </a:ext>
            </a:extLst>
          </p:cNvPr>
          <p:cNvCxnSpPr>
            <a:stCxn id="24" idx="4"/>
            <a:endCxn id="32" idx="1"/>
          </p:cNvCxnSpPr>
          <p:nvPr/>
        </p:nvCxnSpPr>
        <p:spPr>
          <a:xfrm>
            <a:off x="6183794" y="4724952"/>
            <a:ext cx="955432" cy="662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1" name="Flowchart: Magnetic Disk 40">
            <a:extLst>
              <a:ext uri="{FF2B5EF4-FFF2-40B4-BE49-F238E27FC236}">
                <a16:creationId xmlns:a16="http://schemas.microsoft.com/office/drawing/2014/main" id="{7A3A9B83-261B-4730-83D7-8225D56EE6F6}"/>
              </a:ext>
            </a:extLst>
          </p:cNvPr>
          <p:cNvSpPr/>
          <p:nvPr/>
        </p:nvSpPr>
        <p:spPr>
          <a:xfrm>
            <a:off x="6916690" y="3053040"/>
            <a:ext cx="1683026" cy="602973"/>
          </a:xfrm>
          <a:prstGeom prst="flowChartMagneticDisk">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Flowchart: Magnetic Disk 42">
            <a:extLst>
              <a:ext uri="{FF2B5EF4-FFF2-40B4-BE49-F238E27FC236}">
                <a16:creationId xmlns:a16="http://schemas.microsoft.com/office/drawing/2014/main" id="{E768D28D-5AAF-42AA-B2DE-7A23A6003F10}"/>
              </a:ext>
            </a:extLst>
          </p:cNvPr>
          <p:cNvSpPr/>
          <p:nvPr/>
        </p:nvSpPr>
        <p:spPr>
          <a:xfrm>
            <a:off x="6916690" y="3354525"/>
            <a:ext cx="1683026" cy="291548"/>
          </a:xfrm>
          <a:prstGeom prst="flowChartMagneticDisk">
            <a:avLst/>
          </a:prstGeom>
          <a:solidFill>
            <a:srgbClr val="FFFF66"/>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TextBox 43">
            <a:extLst>
              <a:ext uri="{FF2B5EF4-FFF2-40B4-BE49-F238E27FC236}">
                <a16:creationId xmlns:a16="http://schemas.microsoft.com/office/drawing/2014/main" id="{5F307539-03F3-4655-8D60-E7FA9E0D375E}"/>
              </a:ext>
            </a:extLst>
          </p:cNvPr>
          <p:cNvSpPr txBox="1"/>
          <p:nvPr/>
        </p:nvSpPr>
        <p:spPr>
          <a:xfrm>
            <a:off x="7453839" y="3379027"/>
            <a:ext cx="1033669"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PDA</a:t>
            </a:r>
          </a:p>
        </p:txBody>
      </p:sp>
      <p:cxnSp>
        <p:nvCxnSpPr>
          <p:cNvPr id="46" name="Straight Arrow Connector 45">
            <a:extLst>
              <a:ext uri="{FF2B5EF4-FFF2-40B4-BE49-F238E27FC236}">
                <a16:creationId xmlns:a16="http://schemas.microsoft.com/office/drawing/2014/main" id="{46AF9BB3-48EE-4CBA-B009-799BD1F3D9E2}"/>
              </a:ext>
            </a:extLst>
          </p:cNvPr>
          <p:cNvCxnSpPr>
            <a:stCxn id="31" idx="2"/>
            <a:endCxn id="41" idx="1"/>
          </p:cNvCxnSpPr>
          <p:nvPr/>
        </p:nvCxnSpPr>
        <p:spPr>
          <a:xfrm flipH="1">
            <a:off x="7758203" y="2162141"/>
            <a:ext cx="4" cy="89089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50" name="Straight Arrow Connector 49">
            <a:extLst>
              <a:ext uri="{FF2B5EF4-FFF2-40B4-BE49-F238E27FC236}">
                <a16:creationId xmlns:a16="http://schemas.microsoft.com/office/drawing/2014/main" id="{1F12C059-6FF5-4B98-BD24-5FD4E5966C21}"/>
              </a:ext>
            </a:extLst>
          </p:cNvPr>
          <p:cNvCxnSpPr>
            <a:stCxn id="32" idx="0"/>
          </p:cNvCxnSpPr>
          <p:nvPr/>
        </p:nvCxnSpPr>
        <p:spPr>
          <a:xfrm flipH="1" flipV="1">
            <a:off x="7758204" y="3748359"/>
            <a:ext cx="1" cy="79855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1" name="TextBox 50">
            <a:extLst>
              <a:ext uri="{FF2B5EF4-FFF2-40B4-BE49-F238E27FC236}">
                <a16:creationId xmlns:a16="http://schemas.microsoft.com/office/drawing/2014/main" id="{720D73BC-5316-4255-98D0-C50C528CF807}"/>
              </a:ext>
            </a:extLst>
          </p:cNvPr>
          <p:cNvSpPr txBox="1"/>
          <p:nvPr/>
        </p:nvSpPr>
        <p:spPr>
          <a:xfrm>
            <a:off x="9455198" y="3009682"/>
            <a:ext cx="1683022" cy="646331"/>
          </a:xfrm>
          <a:prstGeom prst="rect">
            <a:avLst/>
          </a:prstGeom>
          <a:noFill/>
          <a:ln>
            <a:solidFill>
              <a:schemeClr val="accent2"/>
            </a:solidFill>
          </a:ln>
        </p:spPr>
        <p:txBody>
          <a:bodyPr wrap="square" rtlCol="0">
            <a:spAutoFit/>
          </a:bodyPr>
          <a:lstStyle/>
          <a:p>
            <a:pPr algn="ctr"/>
            <a:r>
              <a:rPr lang="en-US" dirty="0" err="1">
                <a:latin typeface="Arial" panose="020B0604020202020204" pitchFamily="34" charset="0"/>
                <a:cs typeface="Arial" panose="020B0604020202020204" pitchFamily="34" charset="0"/>
              </a:rPr>
              <a:t>Phân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tích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kết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quả</a:t>
            </a:r>
            <a:endParaRPr lang="en-US" dirty="0">
              <a:latin typeface="Arial" panose="020B0604020202020204" pitchFamily="34" charset="0"/>
              <a:cs typeface="Arial" panose="020B0604020202020204" pitchFamily="34" charset="0"/>
            </a:endParaRPr>
          </a:p>
        </p:txBody>
      </p:sp>
      <p:cxnSp>
        <p:nvCxnSpPr>
          <p:cNvPr id="53" name="Straight Arrow Connector 52">
            <a:extLst>
              <a:ext uri="{FF2B5EF4-FFF2-40B4-BE49-F238E27FC236}">
                <a16:creationId xmlns:a16="http://schemas.microsoft.com/office/drawing/2014/main" id="{1B99B91B-B5FE-443F-A6F0-A39392903EA5}"/>
              </a:ext>
            </a:extLst>
          </p:cNvPr>
          <p:cNvCxnSpPr>
            <a:stCxn id="41" idx="4"/>
            <a:endCxn id="51" idx="1"/>
          </p:cNvCxnSpPr>
          <p:nvPr/>
        </p:nvCxnSpPr>
        <p:spPr>
          <a:xfrm flipV="1">
            <a:off x="8599716" y="3332848"/>
            <a:ext cx="855482" cy="21679"/>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a16="http://schemas.microsoft.com/office/drawing/2014/main" id="{06D1294D-E356-4D2A-A76E-E000A0EF0DAC}"/>
              </a:ext>
            </a:extLst>
          </p:cNvPr>
          <p:cNvSpPr txBox="1"/>
          <p:nvPr/>
        </p:nvSpPr>
        <p:spPr>
          <a:xfrm>
            <a:off x="4614690" y="2754360"/>
            <a:ext cx="1683022" cy="1200329"/>
          </a:xfrm>
          <a:prstGeom prst="rect">
            <a:avLst/>
          </a:prstGeom>
          <a:noFill/>
          <a:ln>
            <a:solidFill>
              <a:schemeClr val="accent2"/>
            </a:solidFill>
          </a:ln>
        </p:spPr>
        <p:txBody>
          <a:bodyPr wrap="square" rtlCol="0">
            <a:spAutoFit/>
          </a:bodyPr>
          <a:lstStyle/>
          <a:p>
            <a:pPr algn="ctr"/>
            <a:r>
              <a:rPr lang="en-US" dirty="0" err="1">
                <a:latin typeface="Arial" panose="020B0604020202020204" pitchFamily="34" charset="0"/>
                <a:cs typeface="Arial" panose="020B0604020202020204" pitchFamily="34" charset="0"/>
              </a:rPr>
              <a:t>Thực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hiện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khả</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năng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kháng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hai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loại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nấm</a:t>
            </a:r>
            <a:endParaRPr lang="en-US" dirty="0">
              <a:latin typeface="Arial" panose="020B0604020202020204" pitchFamily="34" charset="0"/>
              <a:cs typeface="Arial" panose="020B0604020202020204" pitchFamily="34" charset="0"/>
            </a:endParaRPr>
          </a:p>
        </p:txBody>
      </p:sp>
      <p:cxnSp>
        <p:nvCxnSpPr>
          <p:cNvPr id="58" name="Straight Arrow Connector 57">
            <a:extLst>
              <a:ext uri="{FF2B5EF4-FFF2-40B4-BE49-F238E27FC236}">
                <a16:creationId xmlns:a16="http://schemas.microsoft.com/office/drawing/2014/main" id="{2DCE8C97-924B-40DF-9ACE-90C08363E823}"/>
              </a:ext>
            </a:extLst>
          </p:cNvPr>
          <p:cNvCxnSpPr>
            <a:stCxn id="56" idx="3"/>
            <a:endCxn id="41" idx="2"/>
          </p:cNvCxnSpPr>
          <p:nvPr/>
        </p:nvCxnSpPr>
        <p:spPr>
          <a:xfrm>
            <a:off x="6297712" y="3354525"/>
            <a:ext cx="618978" cy="2"/>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98C14E18-0DA7-4F12-92F4-BAE88F3A8FE6}"/>
              </a:ext>
            </a:extLst>
          </p:cNvPr>
          <p:cNvSpPr txBox="1"/>
          <p:nvPr/>
        </p:nvSpPr>
        <p:spPr>
          <a:xfrm>
            <a:off x="6218583" y="2019402"/>
            <a:ext cx="1278834"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Làm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thuần</a:t>
            </a:r>
            <a:endParaRPr lang="en-US" dirty="0">
              <a:latin typeface="Arial" panose="020B0604020202020204" pitchFamily="34" charset="0"/>
              <a:cs typeface="Arial" panose="020B0604020202020204" pitchFamily="34" charset="0"/>
            </a:endParaRPr>
          </a:p>
        </p:txBody>
      </p:sp>
      <p:sp>
        <p:nvSpPr>
          <p:cNvPr id="39" name="TextBox 38">
            <a:extLst>
              <a:ext uri="{FF2B5EF4-FFF2-40B4-BE49-F238E27FC236}">
                <a16:creationId xmlns:a16="http://schemas.microsoft.com/office/drawing/2014/main" id="{9BB82BA5-F95E-4D95-9A8B-0B1F8679B827}"/>
              </a:ext>
            </a:extLst>
          </p:cNvPr>
          <p:cNvSpPr txBox="1"/>
          <p:nvPr/>
        </p:nvSpPr>
        <p:spPr>
          <a:xfrm>
            <a:off x="6175005" y="4805218"/>
            <a:ext cx="1278834" cy="369332"/>
          </a:xfrm>
          <a:prstGeom prst="rect">
            <a:avLst/>
          </a:prstGeom>
          <a:noFill/>
        </p:spPr>
        <p:txBody>
          <a:bodyPr wrap="square" rtlCol="0">
            <a:spAutoFit/>
          </a:bodyPr>
          <a:lstStyle/>
          <a:p>
            <a:pPr algn="ctr"/>
            <a:r>
              <a:rPr lang="en-US" dirty="0" err="1">
                <a:latin typeface="Arial" panose="020B0604020202020204" pitchFamily="34" charset="0"/>
                <a:cs typeface="Arial" panose="020B0604020202020204" pitchFamily="34" charset="0"/>
              </a:rPr>
              <a:t>Làm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thuần</a:t>
            </a:r>
            <a:endParaRPr lang="en-US" dirty="0">
              <a:latin typeface="Arial" panose="020B0604020202020204" pitchFamily="34" charset="0"/>
              <a:cs typeface="Arial" panose="020B0604020202020204" pitchFamily="34" charset="0"/>
            </a:endParaRPr>
          </a:p>
        </p:txBody>
      </p:sp>
      <p:sp>
        <p:nvSpPr>
          <p:cNvPr id="42" name="TextBox 41">
            <a:extLst>
              <a:ext uri="{FF2B5EF4-FFF2-40B4-BE49-F238E27FC236}">
                <a16:creationId xmlns:a16="http://schemas.microsoft.com/office/drawing/2014/main" id="{D0A5A567-33FC-415F-AFB4-F4C9B85FA47D}"/>
              </a:ext>
            </a:extLst>
          </p:cNvPr>
          <p:cNvSpPr txBox="1"/>
          <p:nvPr/>
        </p:nvSpPr>
        <p:spPr>
          <a:xfrm>
            <a:off x="6218583" y="4383909"/>
            <a:ext cx="1033669" cy="369332"/>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2 </a:t>
            </a:r>
            <a:r>
              <a:rPr lang="en-US" dirty="0" err="1">
                <a:latin typeface="Arial" panose="020B0604020202020204" pitchFamily="34" charset="0"/>
                <a:cs typeface="Arial" panose="020B0604020202020204" pitchFamily="34" charset="0"/>
              </a:rPr>
              <a:t>ngày</a:t>
            </a:r>
            <a:endParaRPr lang="en-US" dirty="0">
              <a:latin typeface="Arial" panose="020B0604020202020204" pitchFamily="34" charset="0"/>
              <a:cs typeface="Arial" panose="020B0604020202020204" pitchFamily="34" charset="0"/>
            </a:endParaRPr>
          </a:p>
        </p:txBody>
      </p:sp>
      <p:sp>
        <p:nvSpPr>
          <p:cNvPr id="45" name="TextBox 44">
            <a:extLst>
              <a:ext uri="{FF2B5EF4-FFF2-40B4-BE49-F238E27FC236}">
                <a16:creationId xmlns:a16="http://schemas.microsoft.com/office/drawing/2014/main" id="{AAE97323-6C59-442C-9A28-DB4D55ADC5E5}"/>
              </a:ext>
            </a:extLst>
          </p:cNvPr>
          <p:cNvSpPr txBox="1"/>
          <p:nvPr/>
        </p:nvSpPr>
        <p:spPr>
          <a:xfrm>
            <a:off x="6166095" y="1613113"/>
            <a:ext cx="1033669" cy="369332"/>
          </a:xfrm>
          <a:prstGeom prst="rect">
            <a:avLst/>
          </a:prstGeom>
          <a:noFill/>
        </p:spPr>
        <p:txBody>
          <a:bodyPr wrap="square" rtlCol="0">
            <a:spAutoFit/>
          </a:bodyPr>
          <a:lstStyle/>
          <a:p>
            <a:pPr algn="ctr"/>
            <a:r>
              <a:rPr lang="en-US" dirty="0">
                <a:latin typeface="Arial" panose="020B0604020202020204" pitchFamily="34" charset="0"/>
                <a:cs typeface="Arial" panose="020B0604020202020204" pitchFamily="34" charset="0"/>
              </a:rPr>
              <a:t>2 </a:t>
            </a:r>
            <a:r>
              <a:rPr lang="en-US" dirty="0" err="1">
                <a:latin typeface="Arial" panose="020B0604020202020204" pitchFamily="34" charset="0"/>
                <a:cs typeface="Arial" panose="020B0604020202020204" pitchFamily="34" charset="0"/>
              </a:rPr>
              <a:t>ngày</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47918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8EA85D-8D06-407F-B18E-1684BD573545}"/>
              </a:ext>
            </a:extLst>
          </p:cNvPr>
          <p:cNvSpPr txBox="1"/>
          <p:nvPr/>
        </p:nvSpPr>
        <p:spPr>
          <a:xfrm>
            <a:off x="691416" y="601270"/>
            <a:ext cx="4712099"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err="1">
                <a:solidFill>
                  <a:srgbClr val="7030A0"/>
                </a:solidFill>
                <a:latin typeface="Arial" panose="020B0604020202020204" pitchFamily="34" charset="0"/>
                <a:cs typeface="Arial" panose="020B0604020202020204" pitchFamily="34" charset="0"/>
              </a:rPr>
              <a:t>Phân</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tích</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kết</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quả</a:t>
            </a:r>
            <a:endParaRPr lang="en-US" sz="3000" b="1" dirty="0">
              <a:solidFill>
                <a:srgbClr val="7030A0"/>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40CDAC94-DCE2-4C4D-93CF-912932EA9DCB}"/>
              </a:ext>
            </a:extLst>
          </p:cNvPr>
          <p:cNvPicPr>
            <a:picLocks noChangeAspect="1"/>
          </p:cNvPicPr>
          <p:nvPr/>
        </p:nvPicPr>
        <p:blipFill>
          <a:blip r:embed="rId2"/>
          <a:stretch>
            <a:fillRect/>
          </a:stretch>
        </p:blipFill>
        <p:spPr>
          <a:xfrm>
            <a:off x="691416" y="2239473"/>
            <a:ext cx="10809172" cy="2946302"/>
          </a:xfrm>
          <a:prstGeom prst="rect">
            <a:avLst/>
          </a:prstGeom>
        </p:spPr>
      </p:pic>
      <p:sp>
        <p:nvSpPr>
          <p:cNvPr id="4" name="TextBox 3">
            <a:extLst>
              <a:ext uri="{FF2B5EF4-FFF2-40B4-BE49-F238E27FC236}">
                <a16:creationId xmlns:a16="http://schemas.microsoft.com/office/drawing/2014/main" id="{EC972B1C-7F99-42FA-8F83-C16148D07725}"/>
              </a:ext>
            </a:extLst>
          </p:cNvPr>
          <p:cNvSpPr txBox="1"/>
          <p:nvPr/>
        </p:nvSpPr>
        <p:spPr>
          <a:xfrm>
            <a:off x="691411" y="1408476"/>
            <a:ext cx="8373076" cy="461665"/>
          </a:xfrm>
          <a:prstGeom prst="rect">
            <a:avLst/>
          </a:prstGeom>
          <a:noFill/>
        </p:spPr>
        <p:txBody>
          <a:bodyPr wrap="square" rtlCol="0">
            <a:spAutoFit/>
          </a:bodyPr>
          <a:lstStyle/>
          <a:p>
            <a:r>
              <a:rPr lang="en-US" sz="2400" dirty="0" err="1">
                <a:latin typeface="Arial" panose="020B0604020202020204" pitchFamily="34" charset="0"/>
                <a:cs typeface="Arial" panose="020B0604020202020204" pitchFamily="34" charset="0"/>
              </a:rPr>
              <a:t>Ký</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hiệu</a:t>
            </a:r>
            <a:r>
              <a:rPr lang="en-US" sz="2400" dirty="0">
                <a:latin typeface="Arial" panose="020B0604020202020204" pitchFamily="34" charset="0"/>
                <a:cs typeface="Arial" panose="020B0604020202020204" pitchFamily="34" charset="0"/>
              </a:rPr>
              <a:t> </a:t>
            </a:r>
            <a:r>
              <a:rPr lang="en-US" sz="2400" dirty="0" err="1">
                <a:latin typeface="Arial" panose="020B0604020202020204" pitchFamily="34" charset="0"/>
                <a:cs typeface="Arial" panose="020B0604020202020204" pitchFamily="34" charset="0"/>
              </a:rPr>
              <a:t>mẫu</a:t>
            </a:r>
            <a:r>
              <a:rPr lang="en-US" sz="2400" dirty="0">
                <a:latin typeface="Arial" panose="020B0604020202020204" pitchFamily="34" charset="0"/>
                <a:cs typeface="Arial" panose="020B0604020202020204" pitchFamily="34" charset="0"/>
              </a:rPr>
              <a:t> </a:t>
            </a:r>
            <a:r>
              <a:rPr lang="en-US" sz="2000" dirty="0">
                <a:latin typeface="Arial" panose="020B0604020202020204" pitchFamily="34" charset="0"/>
                <a:cs typeface="Arial" panose="020B0604020202020204" pitchFamily="34" charset="0"/>
              </a:rPr>
              <a:t>(</a:t>
            </a:r>
            <a:r>
              <a:rPr lang="en-US" sz="2000" dirty="0" err="1">
                <a:latin typeface="Arial" panose="020B0604020202020204" pitchFamily="34" charset="0"/>
                <a:cs typeface="Arial" panose="020B0604020202020204" pitchFamily="34" charset="0"/>
              </a:rPr>
              <a:t>theo</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Trần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Ngọc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Hùng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cộng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sự</a:t>
            </a:r>
            <a:r>
              <a:rPr lang="en-US" sz="2000" dirty="0">
                <a:latin typeface="Arial" panose="020B0604020202020204" pitchFamily="34" charset="0"/>
                <a:cs typeface="Arial" panose="020B0604020202020204" pitchFamily="34" charset="0"/>
              </a:rPr>
              <a:t>, 2014)</a:t>
            </a:r>
          </a:p>
        </p:txBody>
      </p:sp>
    </p:spTree>
    <p:extLst>
      <p:ext uri="{BB962C8B-B14F-4D97-AF65-F5344CB8AC3E}">
        <p14:creationId xmlns:p14="http://schemas.microsoft.com/office/powerpoint/2010/main" val="26580478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58EA85D-8D06-407F-B18E-1684BD573545}"/>
              </a:ext>
            </a:extLst>
          </p:cNvPr>
          <p:cNvSpPr txBox="1"/>
          <p:nvPr/>
        </p:nvSpPr>
        <p:spPr>
          <a:xfrm>
            <a:off x="684478" y="107145"/>
            <a:ext cx="3897159" cy="553998"/>
          </a:xfrm>
          <a:prstGeom prst="rect">
            <a:avLst/>
          </a:prstGeom>
          <a:noFill/>
        </p:spPr>
        <p:txBody>
          <a:bodyPr wrap="square" rtlCol="0">
            <a:spAutoFit/>
          </a:bodyPr>
          <a:lstStyle/>
          <a:p>
            <a:r>
              <a:rPr lang="en-US" sz="3000" b="1" dirty="0" err="1">
                <a:solidFill>
                  <a:srgbClr val="7030A0"/>
                </a:solidFill>
                <a:latin typeface="Arial" panose="020B0604020202020204" pitchFamily="34" charset="0"/>
                <a:cs typeface="Arial" panose="020B0604020202020204" pitchFamily="34" charset="0"/>
              </a:rPr>
              <a:t>Phân</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tích</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kết</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quả</a:t>
            </a:r>
            <a:endParaRPr lang="en-US" sz="3000" b="1" dirty="0">
              <a:solidFill>
                <a:srgbClr val="7030A0"/>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3241AF25-883C-4C19-B002-AF36E360F294}"/>
              </a:ext>
            </a:extLst>
          </p:cNvPr>
          <p:cNvPicPr>
            <a:picLocks noChangeAspect="1"/>
          </p:cNvPicPr>
          <p:nvPr/>
        </p:nvPicPr>
        <p:blipFill>
          <a:blip r:embed="rId2"/>
          <a:stretch>
            <a:fillRect/>
          </a:stretch>
        </p:blipFill>
        <p:spPr>
          <a:xfrm>
            <a:off x="1943099" y="661143"/>
            <a:ext cx="8305801" cy="4695825"/>
          </a:xfrm>
          <a:prstGeom prst="rect">
            <a:avLst/>
          </a:prstGeom>
        </p:spPr>
      </p:pic>
      <p:sp>
        <p:nvSpPr>
          <p:cNvPr id="5" name="TextBox 4">
            <a:extLst>
              <a:ext uri="{FF2B5EF4-FFF2-40B4-BE49-F238E27FC236}">
                <a16:creationId xmlns:a16="http://schemas.microsoft.com/office/drawing/2014/main" id="{0B3A16DB-6145-4BE3-8899-4937BD56C7D4}"/>
              </a:ext>
            </a:extLst>
          </p:cNvPr>
          <p:cNvSpPr txBox="1"/>
          <p:nvPr/>
        </p:nvSpPr>
        <p:spPr>
          <a:xfrm>
            <a:off x="1011897" y="5356968"/>
            <a:ext cx="10496844" cy="1200329"/>
          </a:xfrm>
          <a:prstGeom prst="rect">
            <a:avLst/>
          </a:prstGeom>
          <a:noFill/>
        </p:spPr>
        <p:txBody>
          <a:bodyPr wrap="square" rtlCol="0">
            <a:spAutoFit/>
          </a:bodyPr>
          <a:lstStyle/>
          <a:p>
            <a:pPr algn="ctr"/>
            <a:r>
              <a:rPr lang="en-US" b="1" dirty="0" err="1">
                <a:latin typeface="Arial" panose="020B0604020202020204" pitchFamily="34" charset="0"/>
                <a:cs typeface="Arial" panose="020B0604020202020204" pitchFamily="34" charset="0"/>
              </a:rPr>
              <a:t>Khuẩn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lạc</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và</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bào</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tử</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các</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chủng</a:t>
            </a:r>
            <a:r>
              <a:rPr lang="en-US" b="1" dirty="0">
                <a:latin typeface="Arial" panose="020B0604020202020204" pitchFamily="34" charset="0"/>
                <a:cs typeface="Arial" panose="020B0604020202020204" pitchFamily="34" charset="0"/>
              </a:rPr>
              <a:t> Colletotrichum sp. </a:t>
            </a:r>
            <a:r>
              <a:rPr lang="en-US" b="1" dirty="0" err="1">
                <a:latin typeface="Arial" panose="020B0604020202020204" pitchFamily="34" charset="0"/>
                <a:cs typeface="Arial" panose="020B0604020202020204" pitchFamily="34" charset="0"/>
              </a:rPr>
              <a:t>trên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môi</a:t>
            </a:r>
            <a:r>
              <a:rPr lang="en-US" b="1" dirty="0">
                <a:latin typeface="Arial" panose="020B0604020202020204" pitchFamily="34" charset="0"/>
                <a:cs typeface="Arial" panose="020B0604020202020204" pitchFamily="34" charset="0"/>
              </a:rPr>
              <a:t> tr</a:t>
            </a:r>
            <a:r>
              <a:rPr lang="vi-VN" b="1" dirty="0">
                <a:latin typeface="Arial" panose="020B0604020202020204" pitchFamily="34" charset="0"/>
                <a:cs typeface="Arial" panose="020B0604020202020204" pitchFamily="34" charset="0"/>
              </a:rPr>
              <a:t>ư</a:t>
            </a:r>
            <a:r>
              <a:rPr lang="en-US" b="1" dirty="0" err="1">
                <a:latin typeface="Arial" panose="020B0604020202020204" pitchFamily="34" charset="0"/>
                <a:cs typeface="Arial" panose="020B0604020202020204" pitchFamily="34" charset="0"/>
              </a:rPr>
              <a:t>ờng</a:t>
            </a:r>
            <a:r>
              <a:rPr lang="en-US" b="1" dirty="0">
                <a:latin typeface="Arial" panose="020B0604020202020204" pitchFamily="34" charset="0"/>
                <a:cs typeface="Arial" panose="020B0604020202020204" pitchFamily="34" charset="0"/>
              </a:rPr>
              <a:t> PDA </a:t>
            </a:r>
            <a:r>
              <a:rPr lang="en-US" b="1" dirty="0" err="1">
                <a:latin typeface="Arial" panose="020B0604020202020204" pitchFamily="34" charset="0"/>
                <a:cs typeface="Arial" panose="020B0604020202020204" pitchFamily="34" charset="0"/>
              </a:rPr>
              <a:t>sau</a:t>
            </a:r>
            <a:r>
              <a:rPr lang="en-US" b="1" dirty="0">
                <a:latin typeface="Arial" panose="020B0604020202020204" pitchFamily="34" charset="0"/>
                <a:cs typeface="Arial" panose="020B0604020202020204" pitchFamily="34" charset="0"/>
              </a:rPr>
              <a:t> 5 </a:t>
            </a:r>
            <a:r>
              <a:rPr lang="en-US" b="1" dirty="0" err="1">
                <a:latin typeface="Arial" panose="020B0604020202020204" pitchFamily="34" charset="0"/>
                <a:cs typeface="Arial" panose="020B0604020202020204" pitchFamily="34" charset="0"/>
              </a:rPr>
              <a:t>ngày</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nuôi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cấy</a:t>
            </a:r>
            <a:r>
              <a:rPr lang="en-US" dirty="0">
                <a:latin typeface="Arial" panose="020B0604020202020204" pitchFamily="34" charset="0"/>
                <a:cs typeface="Arial" panose="020B0604020202020204" pitchFamily="34" charset="0"/>
              </a:rPr>
              <a:t>.</a:t>
            </a:r>
          </a:p>
          <a:p>
            <a:pPr algn="ctr"/>
            <a:r>
              <a:rPr lang="en-US" b="1" dirty="0">
                <a:latin typeface="Arial" panose="020B0604020202020204" pitchFamily="34" charset="0"/>
                <a:cs typeface="Arial" panose="020B0604020202020204" pitchFamily="34" charset="0"/>
              </a:rPr>
              <a:t>A)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lạc</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 </a:t>
            </a:r>
            <a:r>
              <a:rPr lang="en-US" dirty="0" err="1">
                <a:latin typeface="Arial" panose="020B0604020202020204" pitchFamily="34" charset="0"/>
                <a:cs typeface="Arial" panose="020B0604020202020204" pitchFamily="34" charset="0"/>
              </a:rPr>
              <a:t>C1</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B)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lạc</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C4</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C)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lạc</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C5</a:t>
            </a:r>
            <a:r>
              <a:rPr lang="en-US" dirty="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 D) </a:t>
            </a:r>
            <a:r>
              <a:rPr lang="en-US" dirty="0" err="1">
                <a:latin typeface="Arial" panose="020B0604020202020204" pitchFamily="34" charset="0"/>
                <a:cs typeface="Arial" panose="020B0604020202020204" pitchFamily="34" charset="0"/>
              </a:rPr>
              <a:t>Bào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tử</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C1</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E) </a:t>
            </a:r>
            <a:r>
              <a:rPr lang="en-US" dirty="0" err="1">
                <a:latin typeface="Arial" panose="020B0604020202020204" pitchFamily="34" charset="0"/>
                <a:cs typeface="Arial" panose="020B0604020202020204" pitchFamily="34" charset="0"/>
              </a:rPr>
              <a:t>Bào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tử</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CH2; </a:t>
            </a:r>
            <a:r>
              <a:rPr lang="en-US" b="1" dirty="0">
                <a:latin typeface="Arial" panose="020B0604020202020204" pitchFamily="34" charset="0"/>
                <a:cs typeface="Arial" panose="020B0604020202020204" pitchFamily="34" charset="0"/>
              </a:rPr>
              <a:t>F) </a:t>
            </a:r>
            <a:r>
              <a:rPr lang="en-US" dirty="0" err="1">
                <a:latin typeface="Arial" panose="020B0604020202020204" pitchFamily="34" charset="0"/>
                <a:cs typeface="Arial" panose="020B0604020202020204" pitchFamily="34" charset="0"/>
              </a:rPr>
              <a:t>Bào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tử</a:t>
            </a:r>
            <a:r>
              <a:rPr lang="en-US" dirty="0">
                <a:latin typeface="Arial" panose="020B0604020202020204" pitchFamily="34" charset="0"/>
                <a:cs typeface="Arial" panose="020B0604020202020204" pitchFamily="34" charset="0"/>
              </a:rPr>
              <a:t> </a:t>
            </a:r>
            <a:r>
              <a:rPr lang="en-US" i="1" dirty="0" err="1">
                <a:latin typeface="Arial" panose="020B0604020202020204" pitchFamily="34" charset="0"/>
                <a:cs typeface="Arial" panose="020B0604020202020204" pitchFamily="34" charset="0"/>
              </a:rPr>
              <a:t>Colletrichum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C2</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G) </a:t>
            </a:r>
            <a:r>
              <a:rPr lang="en-US" dirty="0" err="1">
                <a:latin typeface="Arial" panose="020B0604020202020204" pitchFamily="34" charset="0"/>
                <a:cs typeface="Arial" panose="020B0604020202020204" pitchFamily="34" charset="0"/>
              </a:rPr>
              <a:t>Bào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tử</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C4</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H) </a:t>
            </a:r>
            <a:r>
              <a:rPr lang="en-US" dirty="0" err="1">
                <a:latin typeface="Arial" panose="020B0604020202020204" pitchFamily="34" charset="0"/>
                <a:cs typeface="Arial" panose="020B0604020202020204" pitchFamily="34" charset="0"/>
              </a:rPr>
              <a:t>Bào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tử</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C5</a:t>
            </a:r>
            <a:endParaRPr lang="en-US"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DAD4E38-8045-4367-A759-E28610760689}"/>
              </a:ext>
            </a:extLst>
          </p:cNvPr>
          <p:cNvSpPr txBox="1"/>
          <p:nvPr/>
        </p:nvSpPr>
        <p:spPr>
          <a:xfrm>
            <a:off x="4382854" y="153312"/>
            <a:ext cx="6430920" cy="400110"/>
          </a:xfrm>
          <a:prstGeom prst="rect">
            <a:avLst/>
          </a:prstGeom>
          <a:noFill/>
        </p:spPr>
        <p:txBody>
          <a:bodyPr wrap="square" rtlCol="0">
            <a:spAutoFit/>
          </a:bodyPr>
          <a:lstStyle/>
          <a:p>
            <a:r>
              <a:rPr lang="en-US" sz="2000" dirty="0">
                <a:latin typeface="Arial" panose="020B0604020202020204" pitchFamily="34" charset="0"/>
                <a:cs typeface="Arial" panose="020B0604020202020204" pitchFamily="34" charset="0"/>
              </a:rPr>
              <a:t>(Theo </a:t>
            </a:r>
            <a:r>
              <a:rPr lang="en-US" sz="2000" dirty="0" err="1">
                <a:latin typeface="Arial" panose="020B0604020202020204" pitchFamily="34" charset="0"/>
                <a:cs typeface="Arial" panose="020B0604020202020204" pitchFamily="34" charset="0"/>
              </a:rPr>
              <a:t>Trần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Ngọc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Hùng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cộng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sự</a:t>
            </a:r>
            <a:r>
              <a:rPr lang="en-US" sz="2000" dirty="0">
                <a:latin typeface="Arial" panose="020B0604020202020204" pitchFamily="34" charset="0"/>
                <a:cs typeface="Arial" panose="020B0604020202020204" pitchFamily="34" charset="0"/>
              </a:rPr>
              <a:t>, 2014)</a:t>
            </a:r>
          </a:p>
        </p:txBody>
      </p:sp>
    </p:spTree>
    <p:extLst>
      <p:ext uri="{BB962C8B-B14F-4D97-AF65-F5344CB8AC3E}">
        <p14:creationId xmlns:p14="http://schemas.microsoft.com/office/powerpoint/2010/main" val="35792697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28BBB54-71E3-4FCE-8A16-127B07B9DE28}"/>
              </a:ext>
            </a:extLst>
          </p:cNvPr>
          <p:cNvSpPr txBox="1"/>
          <p:nvPr/>
        </p:nvSpPr>
        <p:spPr>
          <a:xfrm>
            <a:off x="1467582" y="4939316"/>
            <a:ext cx="8390401" cy="646331"/>
          </a:xfrm>
          <a:prstGeom prst="rect">
            <a:avLst/>
          </a:prstGeom>
          <a:noFill/>
        </p:spPr>
        <p:txBody>
          <a:bodyPr wrap="square" rtlCol="0">
            <a:spAutoFit/>
          </a:bodyPr>
          <a:lstStyle/>
          <a:p>
            <a:pPr algn="ctr"/>
            <a:r>
              <a:rPr lang="en-US" b="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chủng</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Trichoderma</a:t>
            </a:r>
            <a:r>
              <a:rPr lang="en-US" dirty="0">
                <a:latin typeface="Arial" panose="020B0604020202020204" pitchFamily="34" charset="0"/>
                <a:cs typeface="Arial" panose="020B0604020202020204" pitchFamily="34" charset="0"/>
              </a:rPr>
              <a:t> sp.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môi</a:t>
            </a:r>
            <a:r>
              <a:rPr lang="en-US" dirty="0">
                <a:latin typeface="Arial" panose="020B0604020202020204" pitchFamily="34" charset="0"/>
                <a:cs typeface="Arial" panose="020B0604020202020204" pitchFamily="34" charset="0"/>
              </a:rPr>
              <a:t> tr</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ờng</a:t>
            </a:r>
            <a:r>
              <a:rPr lang="en-US" dirty="0">
                <a:latin typeface="Arial" panose="020B0604020202020204" pitchFamily="34" charset="0"/>
                <a:cs typeface="Arial" panose="020B0604020202020204" pitchFamily="34" charset="0"/>
              </a:rPr>
              <a:t> PDA </a:t>
            </a:r>
          </a:p>
          <a:p>
            <a:pPr algn="ctr"/>
            <a:r>
              <a:rPr lang="en-US" b="1" dirty="0">
                <a:latin typeface="Arial" panose="020B0604020202020204" pitchFamily="34" charset="0"/>
                <a:cs typeface="Arial" panose="020B0604020202020204" pitchFamily="34" charset="0"/>
              </a:rPr>
              <a:t>A) </a:t>
            </a:r>
            <a:r>
              <a:rPr lang="en-US" dirty="0" err="1">
                <a:latin typeface="Arial" panose="020B0604020202020204" pitchFamily="34" charset="0"/>
                <a:cs typeface="Arial" panose="020B0604020202020204" pitchFamily="34" charset="0"/>
              </a:rPr>
              <a:t>chủng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T2.2</a:t>
            </a:r>
            <a:r>
              <a:rPr lang="en-US" dirty="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 B) </a:t>
            </a:r>
            <a:r>
              <a:rPr lang="en-US" dirty="0" err="1">
                <a:latin typeface="Arial" panose="020B0604020202020204" pitchFamily="34" charset="0"/>
                <a:cs typeface="Arial" panose="020B0604020202020204" pitchFamily="34" charset="0"/>
              </a:rPr>
              <a:t>chủng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T3.1</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C) </a:t>
            </a:r>
            <a:r>
              <a:rPr lang="en-US" dirty="0" err="1">
                <a:latin typeface="Arial" panose="020B0604020202020204" pitchFamily="34" charset="0"/>
                <a:cs typeface="Arial" panose="020B0604020202020204" pitchFamily="34" charset="0"/>
              </a:rPr>
              <a:t>chủng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T5.1</a:t>
            </a:r>
            <a:r>
              <a:rPr lang="en-US" dirty="0">
                <a:latin typeface="Arial" panose="020B0604020202020204" pitchFamily="34" charset="0"/>
                <a:cs typeface="Arial" panose="020B0604020202020204" pitchFamily="34" charset="0"/>
              </a:rPr>
              <a:t> </a:t>
            </a:r>
          </a:p>
        </p:txBody>
      </p:sp>
      <p:sp>
        <p:nvSpPr>
          <p:cNvPr id="5" name="TextBox 1">
            <a:extLst>
              <a:ext uri="{FF2B5EF4-FFF2-40B4-BE49-F238E27FC236}">
                <a16:creationId xmlns:a16="http://schemas.microsoft.com/office/drawing/2014/main" id="{258EA85D-8D06-407F-B18E-1684BD573545}"/>
              </a:ext>
            </a:extLst>
          </p:cNvPr>
          <p:cNvSpPr txBox="1"/>
          <p:nvPr/>
        </p:nvSpPr>
        <p:spPr>
          <a:xfrm>
            <a:off x="867335" y="391295"/>
            <a:ext cx="3897159"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err="1">
                <a:solidFill>
                  <a:srgbClr val="7030A0"/>
                </a:solidFill>
                <a:latin typeface="Arial" panose="020B0604020202020204" pitchFamily="34" charset="0"/>
                <a:cs typeface="Arial" panose="020B0604020202020204" pitchFamily="34" charset="0"/>
              </a:rPr>
              <a:t>Phân</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tích</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kết</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quả</a:t>
            </a:r>
            <a:endParaRPr lang="en-US" sz="3000" b="1" dirty="0">
              <a:solidFill>
                <a:srgbClr val="7030A0"/>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1DCB3F7F-B976-439C-9C97-307628966241}"/>
              </a:ext>
            </a:extLst>
          </p:cNvPr>
          <p:cNvSpPr txBox="1"/>
          <p:nvPr/>
        </p:nvSpPr>
        <p:spPr>
          <a:xfrm>
            <a:off x="1065504" y="1537577"/>
            <a:ext cx="5208296" cy="461665"/>
          </a:xfrm>
          <a:prstGeom prst="rect">
            <a:avLst/>
          </a:prstGeom>
          <a:noFill/>
        </p:spPr>
        <p:txBody>
          <a:bodyPr wrap="square" rtlCol="0">
            <a:spAutoFit/>
          </a:bodyPr>
          <a:lstStyle/>
          <a:p>
            <a:r>
              <a:rPr lang="en-US" sz="2400" dirty="0">
                <a:latin typeface="Arial" panose="020B0604020202020204" pitchFamily="34" charset="0"/>
                <a:cs typeface="Arial" panose="020B0604020202020204" pitchFamily="34" charset="0"/>
              </a:rPr>
              <a:t>Thu đ</a:t>
            </a:r>
            <a:r>
              <a:rPr lang="vi-VN" sz="2400" dirty="0">
                <a:latin typeface="Arial" panose="020B0604020202020204" pitchFamily="34" charset="0"/>
                <a:cs typeface="Arial" panose="020B0604020202020204" pitchFamily="34" charset="0"/>
              </a:rPr>
              <a:t>ư</a:t>
            </a:r>
            <a:r>
              <a:rPr lang="en-US" sz="2400" dirty="0" err="1">
                <a:latin typeface="Arial" panose="020B0604020202020204" pitchFamily="34" charset="0"/>
                <a:cs typeface="Arial" panose="020B0604020202020204" pitchFamily="34" charset="0"/>
              </a:rPr>
              <a:t>ợc</a:t>
            </a:r>
            <a:r>
              <a:rPr lang="en-US" sz="2400" dirty="0">
                <a:latin typeface="Arial" panose="020B0604020202020204" pitchFamily="34" charset="0"/>
                <a:cs typeface="Arial" panose="020B0604020202020204" pitchFamily="34" charset="0"/>
              </a:rPr>
              <a:t> 16 </a:t>
            </a:r>
            <a:r>
              <a:rPr lang="en-US" sz="2400" dirty="0" err="1">
                <a:latin typeface="Arial" panose="020B0604020202020204" pitchFamily="34" charset="0"/>
                <a:cs typeface="Arial" panose="020B0604020202020204" pitchFamily="34" charset="0"/>
              </a:rPr>
              <a:t>chủng</a:t>
            </a:r>
            <a:r>
              <a:rPr lang="en-US" sz="2400" dirty="0">
                <a:latin typeface="Arial" panose="020B0604020202020204" pitchFamily="34" charset="0"/>
                <a:cs typeface="Arial" panose="020B0604020202020204" pitchFamily="34" charset="0"/>
              </a:rPr>
              <a:t> </a:t>
            </a:r>
            <a:r>
              <a:rPr lang="en-US" sz="2400" i="1" dirty="0">
                <a:latin typeface="Arial" panose="020B0604020202020204" pitchFamily="34" charset="0"/>
                <a:cs typeface="Arial" panose="020B0604020202020204" pitchFamily="34" charset="0"/>
              </a:rPr>
              <a:t>Trichoderma</a:t>
            </a:r>
            <a:r>
              <a:rPr lang="en-US" sz="2400" dirty="0">
                <a:latin typeface="Arial" panose="020B0604020202020204" pitchFamily="34" charset="0"/>
                <a:cs typeface="Arial" panose="020B0604020202020204" pitchFamily="34" charset="0"/>
              </a:rPr>
              <a:t> sp.</a:t>
            </a:r>
          </a:p>
        </p:txBody>
      </p:sp>
      <p:pic>
        <p:nvPicPr>
          <p:cNvPr id="6" name="Picture 5">
            <a:extLst>
              <a:ext uri="{FF2B5EF4-FFF2-40B4-BE49-F238E27FC236}">
                <a16:creationId xmlns:a16="http://schemas.microsoft.com/office/drawing/2014/main" id="{225D186F-5F4C-49C5-B0EA-A8B2624116CC}"/>
              </a:ext>
            </a:extLst>
          </p:cNvPr>
          <p:cNvPicPr>
            <a:picLocks noChangeAspect="1"/>
          </p:cNvPicPr>
          <p:nvPr/>
        </p:nvPicPr>
        <p:blipFill>
          <a:blip r:embed="rId2"/>
          <a:stretch>
            <a:fillRect/>
          </a:stretch>
        </p:blipFill>
        <p:spPr>
          <a:xfrm>
            <a:off x="1467582" y="2035766"/>
            <a:ext cx="9220200" cy="2867025"/>
          </a:xfrm>
          <a:prstGeom prst="rect">
            <a:avLst/>
          </a:prstGeom>
        </p:spPr>
      </p:pic>
      <p:sp>
        <p:nvSpPr>
          <p:cNvPr id="7" name="TextBox 3">
            <a:extLst>
              <a:ext uri="{FF2B5EF4-FFF2-40B4-BE49-F238E27FC236}">
                <a16:creationId xmlns:a16="http://schemas.microsoft.com/office/drawing/2014/main" id="{4DAD4E38-8045-4367-A759-E28610760689}"/>
              </a:ext>
            </a:extLst>
          </p:cNvPr>
          <p:cNvSpPr txBox="1"/>
          <p:nvPr/>
        </p:nvSpPr>
        <p:spPr>
          <a:xfrm>
            <a:off x="6077682" y="1537577"/>
            <a:ext cx="5881013"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latin typeface="Arial" panose="020B0604020202020204" pitchFamily="34" charset="0"/>
                <a:cs typeface="Arial" panose="020B0604020202020204" pitchFamily="34" charset="0"/>
              </a:rPr>
              <a:t>(Theo </a:t>
            </a:r>
            <a:r>
              <a:rPr lang="en-US" sz="2000" dirty="0" err="1">
                <a:latin typeface="Arial" panose="020B0604020202020204" pitchFamily="34" charset="0"/>
                <a:cs typeface="Arial" panose="020B0604020202020204" pitchFamily="34" charset="0"/>
              </a:rPr>
              <a:t>Trần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Ngọc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Hùng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cộng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sự,2014</a:t>
            </a:r>
            <a:r>
              <a:rPr lang="en-US" sz="20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170196593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1D4216-BEBA-4D15-BAB8-CB1EBEAFD152}"/>
              </a:ext>
            </a:extLst>
          </p:cNvPr>
          <p:cNvSpPr txBox="1"/>
          <p:nvPr/>
        </p:nvSpPr>
        <p:spPr>
          <a:xfrm>
            <a:off x="1062037" y="4863864"/>
            <a:ext cx="10410092" cy="1200329"/>
          </a:xfrm>
          <a:prstGeom prst="rect">
            <a:avLst/>
          </a:prstGeom>
          <a:noFill/>
        </p:spPr>
        <p:txBody>
          <a:bodyPr wrap="square" rtlCol="0">
            <a:spAutoFit/>
          </a:bodyPr>
          <a:lstStyle/>
          <a:p>
            <a:pPr algn="ctr"/>
            <a:r>
              <a:rPr lang="en-US" b="1" dirty="0" err="1">
                <a:latin typeface="Arial" panose="020B0604020202020204" pitchFamily="34" charset="0"/>
                <a:cs typeface="Arial" panose="020B0604020202020204" pitchFamily="34" charset="0"/>
              </a:rPr>
              <a:t>Đối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kháng</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giữa</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các</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chủng</a:t>
            </a:r>
            <a:r>
              <a:rPr lang="en-US" b="1" dirty="0">
                <a:latin typeface="Arial" panose="020B0604020202020204" pitchFamily="34" charset="0"/>
                <a:cs typeface="Arial" panose="020B0604020202020204" pitchFamily="34" charset="0"/>
              </a:rPr>
              <a:t> </a:t>
            </a:r>
            <a:r>
              <a:rPr lang="en-US" b="1" i="1" dirty="0">
                <a:latin typeface="Arial" panose="020B0604020202020204" pitchFamily="34" charset="0"/>
                <a:cs typeface="Arial" panose="020B0604020202020204" pitchFamily="34" charset="0"/>
              </a:rPr>
              <a:t>Trichoderma </a:t>
            </a:r>
            <a:r>
              <a:rPr lang="en-US" b="1" i="1" dirty="0" err="1">
                <a:latin typeface="Arial" panose="020B0604020202020204" pitchFamily="34" charset="0"/>
                <a:cs typeface="Arial" panose="020B0604020202020204" pitchFamily="34" charset="0"/>
              </a:rPr>
              <a:t>koningii</a:t>
            </a:r>
            <a:r>
              <a:rPr lang="en-US" b="1" i="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và</a:t>
            </a:r>
            <a:r>
              <a:rPr lang="en-US" b="1" dirty="0">
                <a:latin typeface="Arial" panose="020B0604020202020204" pitchFamily="34" charset="0"/>
                <a:cs typeface="Arial" panose="020B0604020202020204" pitchFamily="34" charset="0"/>
              </a:rPr>
              <a:t> </a:t>
            </a:r>
            <a:r>
              <a:rPr lang="en-US" b="1" i="1" dirty="0">
                <a:latin typeface="Arial" panose="020B0604020202020204" pitchFamily="34" charset="0"/>
                <a:cs typeface="Arial" panose="020B0604020202020204" pitchFamily="34" charset="0"/>
              </a:rPr>
              <a:t>Colletotrichum</a:t>
            </a:r>
            <a:r>
              <a:rPr lang="en-US" b="1" dirty="0">
                <a:latin typeface="Arial" panose="020B0604020202020204" pitchFamily="34" charset="0"/>
                <a:cs typeface="Arial" panose="020B0604020202020204" pitchFamily="34" charset="0"/>
              </a:rPr>
              <a:t> sp. </a:t>
            </a:r>
            <a:r>
              <a:rPr lang="en-US" b="1" dirty="0" err="1">
                <a:latin typeface="Arial" panose="020B0604020202020204" pitchFamily="34" charset="0"/>
                <a:cs typeface="Arial" panose="020B0604020202020204" pitchFamily="34" charset="0"/>
              </a:rPr>
              <a:t>trên</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môi</a:t>
            </a:r>
            <a:r>
              <a:rPr lang="en-US" b="1" dirty="0">
                <a:latin typeface="Arial" panose="020B0604020202020204" pitchFamily="34" charset="0"/>
                <a:cs typeface="Arial" panose="020B0604020202020204" pitchFamily="34" charset="0"/>
              </a:rPr>
              <a:t> tr</a:t>
            </a:r>
            <a:r>
              <a:rPr lang="vi-VN" b="1" dirty="0">
                <a:latin typeface="Arial" panose="020B0604020202020204" pitchFamily="34" charset="0"/>
                <a:cs typeface="Arial" panose="020B0604020202020204" pitchFamily="34" charset="0"/>
              </a:rPr>
              <a:t>ư</a:t>
            </a:r>
            <a:r>
              <a:rPr lang="en-US" b="1" dirty="0" err="1">
                <a:latin typeface="Arial" panose="020B0604020202020204" pitchFamily="34" charset="0"/>
                <a:cs typeface="Arial" panose="020B0604020202020204" pitchFamily="34" charset="0"/>
              </a:rPr>
              <a:t>ờng</a:t>
            </a:r>
            <a:r>
              <a:rPr lang="en-US" b="1" dirty="0">
                <a:latin typeface="Arial" panose="020B0604020202020204" pitchFamily="34" charset="0"/>
                <a:cs typeface="Arial" panose="020B0604020202020204" pitchFamily="34" charset="0"/>
              </a:rPr>
              <a:t> PDA.</a:t>
            </a:r>
          </a:p>
          <a:p>
            <a:pPr algn="ctr"/>
            <a:r>
              <a:rPr lang="en-US" b="1" dirty="0">
                <a:latin typeface="Arial" panose="020B0604020202020204" pitchFamily="34" charset="0"/>
                <a:cs typeface="Arial" panose="020B0604020202020204" pitchFamily="34" charset="0"/>
              </a:rPr>
              <a:t> A) </a:t>
            </a:r>
            <a:r>
              <a:rPr lang="en-US" i="1" dirty="0">
                <a:latin typeface="Arial" panose="020B0604020202020204" pitchFamily="34" charset="0"/>
                <a:cs typeface="Arial" panose="020B0604020202020204" pitchFamily="34" charset="0"/>
              </a:rPr>
              <a:t>Trichoderma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T5.1</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C1</a:t>
            </a:r>
            <a:r>
              <a:rPr lang="en-US" dirty="0">
                <a:latin typeface="Arial" panose="020B0604020202020204" pitchFamily="34" charset="0"/>
                <a:cs typeface="Arial" panose="020B0604020202020204" pitchFamily="34" charset="0"/>
              </a:rPr>
              <a:t>;</a:t>
            </a:r>
            <a:r>
              <a:rPr lang="en-US" b="1" dirty="0">
                <a:latin typeface="Arial" panose="020B0604020202020204" pitchFamily="34" charset="0"/>
                <a:cs typeface="Arial" panose="020B0604020202020204" pitchFamily="34" charset="0"/>
              </a:rPr>
              <a:t> B) </a:t>
            </a:r>
            <a:r>
              <a:rPr lang="en-US" i="1" dirty="0">
                <a:latin typeface="Arial" panose="020B0604020202020204" pitchFamily="34" charset="0"/>
                <a:cs typeface="Arial" panose="020B0604020202020204" pitchFamily="34" charset="0"/>
              </a:rPr>
              <a:t>Trichoderma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T4</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C4</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C)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ty </a:t>
            </a:r>
            <a:r>
              <a:rPr lang="en-US" i="1" dirty="0">
                <a:latin typeface="Arial" panose="020B0604020202020204" pitchFamily="34" charset="0"/>
                <a:cs typeface="Arial" panose="020B0604020202020204" pitchFamily="34" charset="0"/>
              </a:rPr>
              <a:t>Trichoderma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T5.1</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xuyên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ty </a:t>
            </a:r>
            <a:r>
              <a:rPr lang="en-US" i="1" dirty="0" err="1">
                <a:latin typeface="Arial" panose="020B0604020202020204" pitchFamily="34" charset="0"/>
                <a:cs typeface="Arial" panose="020B0604020202020204" pitchFamily="34" charset="0"/>
              </a:rPr>
              <a:t>Colletotrium</a:t>
            </a:r>
            <a:r>
              <a:rPr lang="en-US" i="1"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C1</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D)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ty </a:t>
            </a:r>
            <a:r>
              <a:rPr lang="en-US" i="1" dirty="0">
                <a:latin typeface="Arial" panose="020B0604020202020204" pitchFamily="34" charset="0"/>
                <a:cs typeface="Arial" panose="020B0604020202020204" pitchFamily="34" charset="0"/>
              </a:rPr>
              <a:t>Trichoderma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T4</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quấn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chặt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khuẩn</a:t>
            </a:r>
            <a:r>
              <a:rPr lang="en-US" dirty="0">
                <a:latin typeface="Arial" panose="020B0604020202020204" pitchFamily="34" charset="0"/>
                <a:cs typeface="Arial" panose="020B0604020202020204" pitchFamily="34" charset="0"/>
              </a:rPr>
              <a:t> ty </a:t>
            </a:r>
            <a:r>
              <a:rPr lang="en-US" i="1" dirty="0">
                <a:latin typeface="Arial" panose="020B0604020202020204" pitchFamily="34" charset="0"/>
                <a:cs typeface="Arial" panose="020B0604020202020204" pitchFamily="34" charset="0"/>
              </a:rPr>
              <a:t>Colletotrichum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C4</a:t>
            </a:r>
            <a:endParaRPr lang="en-US"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BD86ED20-8253-4CC8-A282-60DFFCA8F2ED}"/>
              </a:ext>
            </a:extLst>
          </p:cNvPr>
          <p:cNvPicPr>
            <a:picLocks noChangeAspect="1"/>
          </p:cNvPicPr>
          <p:nvPr/>
        </p:nvPicPr>
        <p:blipFill>
          <a:blip r:embed="rId2"/>
          <a:stretch>
            <a:fillRect/>
          </a:stretch>
        </p:blipFill>
        <p:spPr>
          <a:xfrm>
            <a:off x="1208069" y="1906330"/>
            <a:ext cx="10067925" cy="2857500"/>
          </a:xfrm>
          <a:prstGeom prst="rect">
            <a:avLst/>
          </a:prstGeom>
        </p:spPr>
      </p:pic>
      <p:sp>
        <p:nvSpPr>
          <p:cNvPr id="11" name="TextBox 10">
            <a:extLst>
              <a:ext uri="{FF2B5EF4-FFF2-40B4-BE49-F238E27FC236}">
                <a16:creationId xmlns:a16="http://schemas.microsoft.com/office/drawing/2014/main" id="{E3C04DDB-E84F-4FE6-A6E9-8734C664AB3A}"/>
              </a:ext>
            </a:extLst>
          </p:cNvPr>
          <p:cNvSpPr txBox="1"/>
          <p:nvPr/>
        </p:nvSpPr>
        <p:spPr>
          <a:xfrm>
            <a:off x="3831854" y="1237923"/>
            <a:ext cx="2264146" cy="400110"/>
          </a:xfrm>
          <a:prstGeom prst="rect">
            <a:avLst/>
          </a:prstGeom>
          <a:noFill/>
        </p:spPr>
        <p:txBody>
          <a:bodyPr wrap="square" rtlCol="0">
            <a:spAutoFit/>
          </a:bodyPr>
          <a:lstStyle/>
          <a:p>
            <a:pPr algn="ctr"/>
            <a:r>
              <a:rPr lang="en-US" sz="2000" dirty="0" err="1">
                <a:latin typeface="Arial" panose="020B0604020202020204" pitchFamily="34" charset="0"/>
                <a:cs typeface="Arial" panose="020B0604020202020204" pitchFamily="34" charset="0"/>
              </a:rPr>
              <a:t>Vị</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trí</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đối</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kháng</a:t>
            </a:r>
            <a:endParaRPr lang="en-US" sz="2000" dirty="0">
              <a:latin typeface="Arial" panose="020B0604020202020204" pitchFamily="34" charset="0"/>
              <a:cs typeface="Arial" panose="020B0604020202020204" pitchFamily="34" charset="0"/>
            </a:endParaRPr>
          </a:p>
        </p:txBody>
      </p:sp>
      <p:sp>
        <p:nvSpPr>
          <p:cNvPr id="6" name="TextBox 1">
            <a:extLst>
              <a:ext uri="{FF2B5EF4-FFF2-40B4-BE49-F238E27FC236}">
                <a16:creationId xmlns:a16="http://schemas.microsoft.com/office/drawing/2014/main" id="{258EA85D-8D06-407F-B18E-1684BD573545}"/>
              </a:ext>
            </a:extLst>
          </p:cNvPr>
          <p:cNvSpPr txBox="1"/>
          <p:nvPr/>
        </p:nvSpPr>
        <p:spPr>
          <a:xfrm>
            <a:off x="1062037" y="299965"/>
            <a:ext cx="3897159" cy="553998"/>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3000" b="1" dirty="0" err="1">
                <a:solidFill>
                  <a:srgbClr val="7030A0"/>
                </a:solidFill>
                <a:latin typeface="Arial" panose="020B0604020202020204" pitchFamily="34" charset="0"/>
                <a:cs typeface="Arial" panose="020B0604020202020204" pitchFamily="34" charset="0"/>
              </a:rPr>
              <a:t>Phân</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tích</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kết</a:t>
            </a:r>
            <a:r>
              <a:rPr lang="en-US" sz="3000" b="1" dirty="0">
                <a:solidFill>
                  <a:srgbClr val="7030A0"/>
                </a:solidFill>
                <a:latin typeface="Arial" panose="020B0604020202020204" pitchFamily="34" charset="0"/>
                <a:cs typeface="Arial" panose="020B0604020202020204" pitchFamily="34" charset="0"/>
              </a:rPr>
              <a:t> </a:t>
            </a:r>
            <a:r>
              <a:rPr lang="en-US" sz="3000" b="1" dirty="0" err="1">
                <a:solidFill>
                  <a:srgbClr val="7030A0"/>
                </a:solidFill>
                <a:latin typeface="Arial" panose="020B0604020202020204" pitchFamily="34" charset="0"/>
                <a:cs typeface="Arial" panose="020B0604020202020204" pitchFamily="34" charset="0"/>
              </a:rPr>
              <a:t>quả</a:t>
            </a:r>
            <a:endParaRPr lang="en-US" sz="3000" b="1" dirty="0">
              <a:solidFill>
                <a:srgbClr val="7030A0"/>
              </a:solidFill>
              <a:latin typeface="Arial" panose="020B0604020202020204" pitchFamily="34" charset="0"/>
              <a:cs typeface="Arial" panose="020B0604020202020204" pitchFamily="34" charset="0"/>
            </a:endParaRPr>
          </a:p>
        </p:txBody>
      </p:sp>
      <p:cxnSp>
        <p:nvCxnSpPr>
          <p:cNvPr id="7" name="Straight Connector 6"/>
          <p:cNvCxnSpPr/>
          <p:nvPr/>
        </p:nvCxnSpPr>
        <p:spPr>
          <a:xfrm flipV="1">
            <a:off x="2517732" y="1639110"/>
            <a:ext cx="1974552" cy="1179246"/>
          </a:xfrm>
          <a:prstGeom prst="line">
            <a:avLst/>
          </a:prstGeom>
        </p:spPr>
        <p:style>
          <a:lnRef idx="2">
            <a:schemeClr val="dk1"/>
          </a:lnRef>
          <a:fillRef idx="0">
            <a:schemeClr val="dk1"/>
          </a:fillRef>
          <a:effectRef idx="1">
            <a:schemeClr val="dk1"/>
          </a:effectRef>
          <a:fontRef idx="minor">
            <a:schemeClr val="tx1"/>
          </a:fontRef>
        </p:style>
      </p:cxnSp>
      <p:sp>
        <p:nvSpPr>
          <p:cNvPr id="8" name="TextBox 3">
            <a:extLst>
              <a:ext uri="{FF2B5EF4-FFF2-40B4-BE49-F238E27FC236}">
                <a16:creationId xmlns:a16="http://schemas.microsoft.com/office/drawing/2014/main" id="{4DAD4E38-8045-4367-A759-E28610760689}"/>
              </a:ext>
            </a:extLst>
          </p:cNvPr>
          <p:cNvSpPr txBox="1"/>
          <p:nvPr/>
        </p:nvSpPr>
        <p:spPr>
          <a:xfrm>
            <a:off x="4492284" y="376909"/>
            <a:ext cx="6228725"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latin typeface="Arial" panose="020B0604020202020204" pitchFamily="34" charset="0"/>
                <a:cs typeface="Arial" panose="020B0604020202020204" pitchFamily="34" charset="0"/>
              </a:rPr>
              <a:t>(Theo </a:t>
            </a:r>
            <a:r>
              <a:rPr lang="en-US" sz="2000" dirty="0" err="1">
                <a:latin typeface="Arial" panose="020B0604020202020204" pitchFamily="34" charset="0"/>
                <a:cs typeface="Arial" panose="020B0604020202020204" pitchFamily="34" charset="0"/>
              </a:rPr>
              <a:t>Trần</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Ngọc</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Hùng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và</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cộng</a:t>
            </a:r>
            <a:r>
              <a:rPr lang="en-US" sz="2000" dirty="0">
                <a:latin typeface="Arial" panose="020B0604020202020204" pitchFamily="34" charset="0"/>
                <a:cs typeface="Arial" panose="020B0604020202020204" pitchFamily="34" charset="0"/>
              </a:rPr>
              <a:t> </a:t>
            </a:r>
            <a:r>
              <a:rPr lang="en-US" sz="2000" dirty="0" err="1">
                <a:latin typeface="Arial" panose="020B0604020202020204" pitchFamily="34" charset="0"/>
                <a:cs typeface="Arial" panose="020B0604020202020204" pitchFamily="34" charset="0"/>
              </a:rPr>
              <a:t>sự</a:t>
            </a:r>
            <a:r>
              <a:rPr lang="en-US" sz="2000" dirty="0">
                <a:latin typeface="Arial" panose="020B0604020202020204" pitchFamily="34" charset="0"/>
                <a:cs typeface="Arial" panose="020B0604020202020204" pitchFamily="34" charset="0"/>
              </a:rPr>
              <a:t>, 2014)</a:t>
            </a:r>
          </a:p>
        </p:txBody>
      </p:sp>
    </p:spTree>
    <p:extLst>
      <p:ext uri="{BB962C8B-B14F-4D97-AF65-F5344CB8AC3E}">
        <p14:creationId xmlns:p14="http://schemas.microsoft.com/office/powerpoint/2010/main" val="74083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A8A86FB-BCC5-4A3D-B1A3-9B7A30C41209}"/>
              </a:ext>
            </a:extLst>
          </p:cNvPr>
          <p:cNvSpPr/>
          <p:nvPr/>
        </p:nvSpPr>
        <p:spPr>
          <a:xfrm>
            <a:off x="1542833" y="893387"/>
            <a:ext cx="2109588" cy="8247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Giống</a:t>
            </a:r>
            <a:r>
              <a:rPr lang="en-US" dirty="0">
                <a:solidFill>
                  <a:schemeClr val="tx1"/>
                </a:solidFill>
                <a:latin typeface="Arial" panose="020B0604020202020204" pitchFamily="34" charset="0"/>
                <a:cs typeface="Arial" panose="020B0604020202020204" pitchFamily="34" charset="0"/>
              </a:rPr>
              <a:t> </a:t>
            </a:r>
            <a:r>
              <a:rPr lang="en-US" i="1" dirty="0">
                <a:solidFill>
                  <a:schemeClr val="tx1"/>
                </a:solidFill>
                <a:latin typeface="Arial" panose="020B0604020202020204" pitchFamily="34" charset="0"/>
                <a:cs typeface="Arial" panose="020B0604020202020204" pitchFamily="34" charset="0"/>
              </a:rPr>
              <a:t>Trichoderma sp</a:t>
            </a:r>
            <a:r>
              <a:rPr lang="en-US" dirty="0">
                <a:solidFill>
                  <a:schemeClr val="tx1"/>
                </a:solidFill>
                <a:latin typeface="Arial" panose="020B0604020202020204" pitchFamily="34" charset="0"/>
                <a:cs typeface="Arial" panose="020B0604020202020204" pitchFamily="34" charset="0"/>
              </a:rPr>
              <a:t>.</a:t>
            </a:r>
          </a:p>
        </p:txBody>
      </p:sp>
      <p:sp>
        <p:nvSpPr>
          <p:cNvPr id="4" name="Rectangle 3">
            <a:extLst>
              <a:ext uri="{FF2B5EF4-FFF2-40B4-BE49-F238E27FC236}">
                <a16:creationId xmlns:a16="http://schemas.microsoft.com/office/drawing/2014/main" id="{9BCE14EE-D54C-4690-806D-0CB4EC260C95}"/>
              </a:ext>
            </a:extLst>
          </p:cNvPr>
          <p:cNvSpPr/>
          <p:nvPr/>
        </p:nvSpPr>
        <p:spPr>
          <a:xfrm>
            <a:off x="1768741" y="2103289"/>
            <a:ext cx="1657767" cy="82471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Giống</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bán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rắn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cấp</a:t>
            </a:r>
            <a:r>
              <a:rPr lang="en-US" dirty="0">
                <a:solidFill>
                  <a:schemeClr val="tx1"/>
                </a:solidFill>
                <a:latin typeface="Arial" panose="020B0604020202020204" pitchFamily="34" charset="0"/>
                <a:cs typeface="Arial" panose="020B0604020202020204" pitchFamily="34" charset="0"/>
              </a:rPr>
              <a:t> 1</a:t>
            </a:r>
          </a:p>
        </p:txBody>
      </p:sp>
      <p:sp>
        <p:nvSpPr>
          <p:cNvPr id="6" name="Rectangle 5">
            <a:extLst>
              <a:ext uri="{FF2B5EF4-FFF2-40B4-BE49-F238E27FC236}">
                <a16:creationId xmlns:a16="http://schemas.microsoft.com/office/drawing/2014/main" id="{C4CF41CC-E6A2-4859-B816-25E80D26D879}"/>
              </a:ext>
            </a:extLst>
          </p:cNvPr>
          <p:cNvSpPr/>
          <p:nvPr/>
        </p:nvSpPr>
        <p:spPr>
          <a:xfrm>
            <a:off x="5344136" y="852710"/>
            <a:ext cx="2503020" cy="100716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Nguyên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liệu</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1kg</a:t>
            </a:r>
            <a:r>
              <a:rPr lang="en-US" dirty="0">
                <a:solidFill>
                  <a:schemeClr val="tx1"/>
                </a:solidFill>
                <a:latin typeface="Arial" panose="020B0604020202020204" pitchFamily="34" charset="0"/>
                <a:cs typeface="Arial" panose="020B0604020202020204" pitchFamily="34" charset="0"/>
              </a:rPr>
              <a:t>):</a:t>
            </a:r>
          </a:p>
          <a:p>
            <a:pPr algn="ctr"/>
            <a:r>
              <a:rPr lang="en-US" dirty="0" err="1">
                <a:solidFill>
                  <a:schemeClr val="tx1"/>
                </a:solidFill>
                <a:latin typeface="Arial" panose="020B0604020202020204" pitchFamily="34" charset="0"/>
                <a:cs typeface="Arial" panose="020B0604020202020204" pitchFamily="34" charset="0"/>
              </a:rPr>
              <a:t>Cám</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mì</a:t>
            </a:r>
            <a:r>
              <a:rPr lang="en-US" dirty="0">
                <a:solidFill>
                  <a:schemeClr val="tx1"/>
                </a:solidFill>
                <a:latin typeface="Arial" panose="020B0604020202020204" pitchFamily="34" charset="0"/>
                <a:cs typeface="Arial" panose="020B0604020202020204" pitchFamily="34" charset="0"/>
              </a:rPr>
              <a:t>: 24%, s</a:t>
            </a:r>
            <a:r>
              <a:rPr lang="vi-VN" dirty="0">
                <a:solidFill>
                  <a:schemeClr val="tx1"/>
                </a:solidFill>
                <a:latin typeface="Arial" panose="020B0604020202020204" pitchFamily="34" charset="0"/>
                <a:cs typeface="Arial" panose="020B0604020202020204" pitchFamily="34" charset="0"/>
              </a:rPr>
              <a:t>ơ</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dừa</a:t>
            </a:r>
            <a:r>
              <a:rPr lang="en-US" dirty="0">
                <a:solidFill>
                  <a:schemeClr val="tx1"/>
                </a:solidFill>
                <a:latin typeface="Arial" panose="020B0604020202020204" pitchFamily="34" charset="0"/>
                <a:cs typeface="Arial" panose="020B0604020202020204" pitchFamily="34" charset="0"/>
              </a:rPr>
              <a:t> 16%, n</a:t>
            </a:r>
            <a:r>
              <a:rPr lang="vi-VN" dirty="0">
                <a:solidFill>
                  <a:schemeClr val="tx1"/>
                </a:solidFill>
                <a:latin typeface="Arial" panose="020B0604020202020204" pitchFamily="34" charset="0"/>
                <a:cs typeface="Arial" panose="020B0604020202020204" pitchFamily="34" charset="0"/>
              </a:rPr>
              <a:t>ư</a:t>
            </a:r>
            <a:r>
              <a:rPr lang="en-US" dirty="0" err="1">
                <a:solidFill>
                  <a:schemeClr val="tx1"/>
                </a:solidFill>
                <a:latin typeface="Arial" panose="020B0604020202020204" pitchFamily="34" charset="0"/>
                <a:cs typeface="Arial" panose="020B0604020202020204" pitchFamily="34" charset="0"/>
              </a:rPr>
              <a:t>ớc</a:t>
            </a:r>
            <a:r>
              <a:rPr lang="en-US" dirty="0">
                <a:solidFill>
                  <a:schemeClr val="tx1"/>
                </a:solidFill>
                <a:latin typeface="Arial" panose="020B0604020202020204" pitchFamily="34" charset="0"/>
                <a:cs typeface="Arial" panose="020B0604020202020204" pitchFamily="34" charset="0"/>
              </a:rPr>
              <a:t> 60%</a:t>
            </a:r>
          </a:p>
        </p:txBody>
      </p:sp>
      <p:sp>
        <p:nvSpPr>
          <p:cNvPr id="7" name="Rectangle 6">
            <a:extLst>
              <a:ext uri="{FF2B5EF4-FFF2-40B4-BE49-F238E27FC236}">
                <a16:creationId xmlns:a16="http://schemas.microsoft.com/office/drawing/2014/main" id="{BA71B666-D0F2-4FAC-B59C-B0BEA7B99F1B}"/>
              </a:ext>
            </a:extLst>
          </p:cNvPr>
          <p:cNvSpPr/>
          <p:nvPr/>
        </p:nvSpPr>
        <p:spPr>
          <a:xfrm>
            <a:off x="2981117" y="4447421"/>
            <a:ext cx="2107095" cy="5885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panose="020B0604020202020204" pitchFamily="34" charset="0"/>
                <a:cs typeface="Arial" panose="020B0604020202020204" pitchFamily="34" charset="0"/>
              </a:rPr>
              <a:t>BTP 2 (235- </a:t>
            </a:r>
            <a:r>
              <a:rPr lang="en-US" dirty="0" err="1">
                <a:solidFill>
                  <a:schemeClr val="tx1"/>
                </a:solidFill>
                <a:latin typeface="Arial" panose="020B0604020202020204" pitchFamily="34" charset="0"/>
                <a:cs typeface="Arial" panose="020B0604020202020204" pitchFamily="34" charset="0"/>
              </a:rPr>
              <a:t>282g</a:t>
            </a:r>
            <a:r>
              <a:rPr lang="en-US" dirty="0">
                <a:solidFill>
                  <a:schemeClr val="tx1"/>
                </a:solidFill>
                <a:latin typeface="Arial" panose="020B0604020202020204" pitchFamily="34" charset="0"/>
                <a:cs typeface="Arial" panose="020B0604020202020204" pitchFamily="34" charset="0"/>
              </a:rPr>
              <a:t>)</a:t>
            </a:r>
          </a:p>
        </p:txBody>
      </p:sp>
      <p:sp>
        <p:nvSpPr>
          <p:cNvPr id="8" name="Rectangle 7">
            <a:extLst>
              <a:ext uri="{FF2B5EF4-FFF2-40B4-BE49-F238E27FC236}">
                <a16:creationId xmlns:a16="http://schemas.microsoft.com/office/drawing/2014/main" id="{D297EE09-8D30-49A1-9B63-291DD5536267}"/>
              </a:ext>
            </a:extLst>
          </p:cNvPr>
          <p:cNvSpPr/>
          <p:nvPr/>
        </p:nvSpPr>
        <p:spPr>
          <a:xfrm>
            <a:off x="5088212" y="2294264"/>
            <a:ext cx="3014868" cy="44276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Trộn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giống</a:t>
            </a:r>
            <a:r>
              <a:rPr lang="en-US" dirty="0">
                <a:solidFill>
                  <a:schemeClr val="tx1"/>
                </a:solidFill>
                <a:latin typeface="Arial" panose="020B0604020202020204" pitchFamily="34" charset="0"/>
                <a:cs typeface="Arial" panose="020B0604020202020204" pitchFamily="34" charset="0"/>
              </a:rPr>
              <a:t> </a:t>
            </a:r>
            <a:r>
              <a:rPr lang="en-US" i="1" dirty="0">
                <a:solidFill>
                  <a:schemeClr val="tx1"/>
                </a:solidFill>
                <a:latin typeface="Arial" panose="020B0604020202020204" pitchFamily="34" charset="0"/>
                <a:cs typeface="Arial" panose="020B0604020202020204" pitchFamily="34" charset="0"/>
              </a:rPr>
              <a:t>Trichoderma sp</a:t>
            </a:r>
            <a:r>
              <a:rPr lang="en-US" dirty="0">
                <a:solidFill>
                  <a:schemeClr val="tx1"/>
                </a:solidFill>
                <a:latin typeface="Arial" panose="020B0604020202020204" pitchFamily="34" charset="0"/>
                <a:cs typeface="Arial" panose="020B0604020202020204" pitchFamily="34" charset="0"/>
              </a:rPr>
              <a:t>.</a:t>
            </a:r>
          </a:p>
        </p:txBody>
      </p:sp>
      <p:sp>
        <p:nvSpPr>
          <p:cNvPr id="9" name="Rectangle 8">
            <a:extLst>
              <a:ext uri="{FF2B5EF4-FFF2-40B4-BE49-F238E27FC236}">
                <a16:creationId xmlns:a16="http://schemas.microsoft.com/office/drawing/2014/main" id="{93625CEF-B2B3-420D-924D-B34BAB9AEDE0}"/>
              </a:ext>
            </a:extLst>
          </p:cNvPr>
          <p:cNvSpPr/>
          <p:nvPr/>
        </p:nvSpPr>
        <p:spPr>
          <a:xfrm>
            <a:off x="4930005" y="3260554"/>
            <a:ext cx="3331278" cy="5885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Canh</a:t>
            </a:r>
            <a:r>
              <a:rPr lang="en-US" dirty="0">
                <a:solidFill>
                  <a:schemeClr val="tx1"/>
                </a:solidFill>
                <a:latin typeface="Arial" panose="020B0604020202020204" pitchFamily="34" charset="0"/>
                <a:cs typeface="Arial" panose="020B0604020202020204" pitchFamily="34" charset="0"/>
              </a:rPr>
              <a:t> tr</a:t>
            </a:r>
            <a:r>
              <a:rPr lang="vi-VN" dirty="0">
                <a:solidFill>
                  <a:schemeClr val="tx1"/>
                </a:solidFill>
                <a:latin typeface="Arial" panose="020B0604020202020204" pitchFamily="34" charset="0"/>
                <a:cs typeface="Arial" panose="020B0604020202020204" pitchFamily="34" charset="0"/>
              </a:rPr>
              <a:t>ư</a:t>
            </a:r>
            <a:r>
              <a:rPr lang="en-US" dirty="0" err="1">
                <a:solidFill>
                  <a:schemeClr val="tx1"/>
                </a:solidFill>
                <a:latin typeface="Arial" panose="020B0604020202020204" pitchFamily="34" charset="0"/>
                <a:cs typeface="Arial" panose="020B0604020202020204" pitchFamily="34" charset="0"/>
              </a:rPr>
              <a:t>ờng</a:t>
            </a:r>
            <a:r>
              <a:rPr lang="en-US" dirty="0">
                <a:solidFill>
                  <a:schemeClr val="tx1"/>
                </a:solidFill>
                <a:latin typeface="Arial" panose="020B0604020202020204" pitchFamily="34" charset="0"/>
                <a:cs typeface="Arial" panose="020B0604020202020204" pitchFamily="34" charset="0"/>
              </a:rPr>
              <a:t> </a:t>
            </a:r>
            <a:r>
              <a:rPr lang="en-US" i="1" dirty="0">
                <a:solidFill>
                  <a:schemeClr val="tx1"/>
                </a:solidFill>
                <a:latin typeface="Arial" panose="020B0604020202020204" pitchFamily="34" charset="0"/>
                <a:cs typeface="Arial" panose="020B0604020202020204" pitchFamily="34" charset="0"/>
              </a:rPr>
              <a:t>Trichoderma sp</a:t>
            </a:r>
            <a:r>
              <a:rPr lang="en-US" dirty="0">
                <a:solidFill>
                  <a:schemeClr val="tx1"/>
                </a:solidFill>
                <a:latin typeface="Arial" panose="020B0604020202020204" pitchFamily="34" charset="0"/>
                <a:cs typeface="Arial" panose="020B0604020202020204" pitchFamily="34" charset="0"/>
              </a:rPr>
              <a:t>. Sau </a:t>
            </a:r>
            <a:r>
              <a:rPr lang="en-US" dirty="0" err="1">
                <a:solidFill>
                  <a:schemeClr val="tx1"/>
                </a:solidFill>
                <a:latin typeface="Arial" panose="020B0604020202020204" pitchFamily="34" charset="0"/>
                <a:cs typeface="Arial" panose="020B0604020202020204" pitchFamily="34" charset="0"/>
              </a:rPr>
              <a:t>nuôi</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cấy</a:t>
            </a:r>
            <a:r>
              <a:rPr lang="en-US" dirty="0">
                <a:solidFill>
                  <a:schemeClr val="tx1"/>
                </a:solidFill>
                <a:latin typeface="Arial" panose="020B0604020202020204" pitchFamily="34" charset="0"/>
                <a:cs typeface="Arial" panose="020B0604020202020204" pitchFamily="34" charset="0"/>
              </a:rPr>
              <a:t> (800- </a:t>
            </a:r>
            <a:r>
              <a:rPr lang="en-US" dirty="0" err="1">
                <a:solidFill>
                  <a:schemeClr val="tx1"/>
                </a:solidFill>
                <a:latin typeface="Arial" panose="020B0604020202020204" pitchFamily="34" charset="0"/>
                <a:cs typeface="Arial" panose="020B0604020202020204" pitchFamily="34" charset="0"/>
              </a:rPr>
              <a:t>950g</a:t>
            </a:r>
            <a:r>
              <a:rPr lang="en-US" dirty="0">
                <a:solidFill>
                  <a:schemeClr val="tx1"/>
                </a:solidFill>
                <a:latin typeface="Arial" panose="020B0604020202020204" pitchFamily="34" charset="0"/>
                <a:cs typeface="Arial" panose="020B0604020202020204" pitchFamily="34" charset="0"/>
              </a:rPr>
              <a:t>)</a:t>
            </a:r>
          </a:p>
        </p:txBody>
      </p:sp>
      <p:sp>
        <p:nvSpPr>
          <p:cNvPr id="10" name="Rectangle 9">
            <a:extLst>
              <a:ext uri="{FF2B5EF4-FFF2-40B4-BE49-F238E27FC236}">
                <a16:creationId xmlns:a16="http://schemas.microsoft.com/office/drawing/2014/main" id="{F1A22CD5-7A7D-4ABD-B549-63312FEA177A}"/>
              </a:ext>
            </a:extLst>
          </p:cNvPr>
          <p:cNvSpPr/>
          <p:nvPr/>
        </p:nvSpPr>
        <p:spPr>
          <a:xfrm>
            <a:off x="8021357" y="4447420"/>
            <a:ext cx="2107095" cy="588537"/>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rial" panose="020B0604020202020204" pitchFamily="34" charset="0"/>
                <a:cs typeface="Arial" panose="020B0604020202020204" pitchFamily="34" charset="0"/>
              </a:rPr>
              <a:t>BTP 1 (15-</a:t>
            </a:r>
            <a:r>
              <a:rPr lang="en-US" dirty="0" err="1">
                <a:solidFill>
                  <a:schemeClr val="tx1"/>
                </a:solidFill>
                <a:latin typeface="Arial" panose="020B0604020202020204" pitchFamily="34" charset="0"/>
                <a:cs typeface="Arial" panose="020B0604020202020204" pitchFamily="34" charset="0"/>
              </a:rPr>
              <a:t>18g</a:t>
            </a:r>
            <a:r>
              <a:rPr lang="en-US" dirty="0">
                <a:solidFill>
                  <a:schemeClr val="tx1"/>
                </a:solidFill>
                <a:latin typeface="Arial" panose="020B0604020202020204" pitchFamily="34" charset="0"/>
                <a:cs typeface="Arial" panose="020B0604020202020204" pitchFamily="34" charset="0"/>
              </a:rPr>
              <a:t>)</a:t>
            </a:r>
          </a:p>
        </p:txBody>
      </p:sp>
      <p:sp>
        <p:nvSpPr>
          <p:cNvPr id="11" name="Diamond 10">
            <a:extLst>
              <a:ext uri="{FF2B5EF4-FFF2-40B4-BE49-F238E27FC236}">
                <a16:creationId xmlns:a16="http://schemas.microsoft.com/office/drawing/2014/main" id="{20983124-C8CB-4DBF-90C2-BAAC05F9D662}"/>
              </a:ext>
            </a:extLst>
          </p:cNvPr>
          <p:cNvSpPr/>
          <p:nvPr/>
        </p:nvSpPr>
        <p:spPr>
          <a:xfrm>
            <a:off x="2783154" y="5412651"/>
            <a:ext cx="2503019" cy="1269845"/>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Sản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phẩm</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bón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gốc</a:t>
            </a:r>
            <a:endParaRPr lang="en-US" dirty="0">
              <a:solidFill>
                <a:schemeClr val="tx1"/>
              </a:solidFill>
              <a:latin typeface="Arial" panose="020B0604020202020204" pitchFamily="34" charset="0"/>
              <a:cs typeface="Arial" panose="020B0604020202020204" pitchFamily="34" charset="0"/>
            </a:endParaRPr>
          </a:p>
        </p:txBody>
      </p:sp>
      <p:sp>
        <p:nvSpPr>
          <p:cNvPr id="12" name="Diamond 11">
            <a:extLst>
              <a:ext uri="{FF2B5EF4-FFF2-40B4-BE49-F238E27FC236}">
                <a16:creationId xmlns:a16="http://schemas.microsoft.com/office/drawing/2014/main" id="{554D5320-5AF7-4F46-BD9E-E44B9EB01E87}"/>
              </a:ext>
            </a:extLst>
          </p:cNvPr>
          <p:cNvSpPr/>
          <p:nvPr/>
        </p:nvSpPr>
        <p:spPr>
          <a:xfrm>
            <a:off x="7847155" y="5412651"/>
            <a:ext cx="2503019" cy="1269845"/>
          </a:xfrm>
          <a:prstGeom prst="diamond">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Arial" panose="020B0604020202020204" pitchFamily="34" charset="0"/>
                <a:cs typeface="Arial" panose="020B0604020202020204" pitchFamily="34" charset="0"/>
              </a:rPr>
              <a:t>Sản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phẩm</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phun</a:t>
            </a:r>
            <a:r>
              <a:rPr lang="en-US" dirty="0">
                <a:solidFill>
                  <a:schemeClr val="tx1"/>
                </a:solidFill>
                <a:latin typeface="Arial" panose="020B0604020202020204" pitchFamily="34" charset="0"/>
                <a:cs typeface="Arial" panose="020B0604020202020204" pitchFamily="34" charset="0"/>
              </a:rPr>
              <a:t> </a:t>
            </a:r>
            <a:r>
              <a:rPr lang="en-US" dirty="0" err="1">
                <a:solidFill>
                  <a:schemeClr val="tx1"/>
                </a:solidFill>
                <a:latin typeface="Arial" panose="020B0604020202020204" pitchFamily="34" charset="0"/>
                <a:cs typeface="Arial" panose="020B0604020202020204" pitchFamily="34" charset="0"/>
              </a:rPr>
              <a:t>xịt</a:t>
            </a:r>
            <a:endParaRPr lang="en-US" dirty="0">
              <a:solidFill>
                <a:schemeClr val="tx1"/>
              </a:solidFill>
              <a:latin typeface="Arial" panose="020B0604020202020204" pitchFamily="34" charset="0"/>
              <a:cs typeface="Arial" panose="020B0604020202020204" pitchFamily="34" charset="0"/>
            </a:endParaRPr>
          </a:p>
        </p:txBody>
      </p:sp>
      <p:cxnSp>
        <p:nvCxnSpPr>
          <p:cNvPr id="14" name="Straight Arrow Connector 13">
            <a:extLst>
              <a:ext uri="{FF2B5EF4-FFF2-40B4-BE49-F238E27FC236}">
                <a16:creationId xmlns:a16="http://schemas.microsoft.com/office/drawing/2014/main" id="{5E81DF73-4406-4727-A3D6-2DB266A86B17}"/>
              </a:ext>
            </a:extLst>
          </p:cNvPr>
          <p:cNvCxnSpPr>
            <a:cxnSpLocks/>
            <a:stCxn id="3" idx="2"/>
            <a:endCxn id="4" idx="0"/>
          </p:cNvCxnSpPr>
          <p:nvPr/>
        </p:nvCxnSpPr>
        <p:spPr>
          <a:xfrm>
            <a:off x="2597625" y="1718099"/>
            <a:ext cx="0" cy="3851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a:extLst>
              <a:ext uri="{FF2B5EF4-FFF2-40B4-BE49-F238E27FC236}">
                <a16:creationId xmlns:a16="http://schemas.microsoft.com/office/drawing/2014/main" id="{7B85553E-D8F3-4D5E-A06E-6955553AF6F0}"/>
              </a:ext>
            </a:extLst>
          </p:cNvPr>
          <p:cNvCxnSpPr>
            <a:cxnSpLocks/>
            <a:stCxn id="4" idx="3"/>
            <a:endCxn id="8" idx="1"/>
          </p:cNvCxnSpPr>
          <p:nvPr/>
        </p:nvCxnSpPr>
        <p:spPr>
          <a:xfrm>
            <a:off x="3426509" y="2515645"/>
            <a:ext cx="166170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a:extLst>
              <a:ext uri="{FF2B5EF4-FFF2-40B4-BE49-F238E27FC236}">
                <a16:creationId xmlns:a16="http://schemas.microsoft.com/office/drawing/2014/main" id="{648933EF-FE82-4CCD-B1DB-983C357A0E48}"/>
              </a:ext>
            </a:extLst>
          </p:cNvPr>
          <p:cNvCxnSpPr>
            <a:stCxn id="6" idx="2"/>
            <a:endCxn id="8" idx="0"/>
          </p:cNvCxnSpPr>
          <p:nvPr/>
        </p:nvCxnSpPr>
        <p:spPr>
          <a:xfrm>
            <a:off x="6595644" y="1859875"/>
            <a:ext cx="0" cy="43438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E31A6960-8C50-451A-81F4-A0753D79DE05}"/>
              </a:ext>
            </a:extLst>
          </p:cNvPr>
          <p:cNvCxnSpPr>
            <a:stCxn id="8" idx="2"/>
            <a:endCxn id="9" idx="0"/>
          </p:cNvCxnSpPr>
          <p:nvPr/>
        </p:nvCxnSpPr>
        <p:spPr>
          <a:xfrm>
            <a:off x="6595644" y="2737026"/>
            <a:ext cx="0" cy="52352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a:extLst>
              <a:ext uri="{FF2B5EF4-FFF2-40B4-BE49-F238E27FC236}">
                <a16:creationId xmlns:a16="http://schemas.microsoft.com/office/drawing/2014/main" id="{8B468F26-A419-459C-B7A9-7FE2925E4792}"/>
              </a:ext>
            </a:extLst>
          </p:cNvPr>
          <p:cNvCxnSpPr>
            <a:stCxn id="9" idx="2"/>
            <a:endCxn id="7" idx="0"/>
          </p:cNvCxnSpPr>
          <p:nvPr/>
        </p:nvCxnSpPr>
        <p:spPr>
          <a:xfrm flipH="1">
            <a:off x="4034665" y="3849091"/>
            <a:ext cx="2560981" cy="5983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4" name="Straight Arrow Connector 43">
            <a:extLst>
              <a:ext uri="{FF2B5EF4-FFF2-40B4-BE49-F238E27FC236}">
                <a16:creationId xmlns:a16="http://schemas.microsoft.com/office/drawing/2014/main" id="{1E13C908-7D82-4632-A7CA-DCE30D598548}"/>
              </a:ext>
            </a:extLst>
          </p:cNvPr>
          <p:cNvCxnSpPr>
            <a:stCxn id="9" idx="2"/>
            <a:endCxn id="10" idx="0"/>
          </p:cNvCxnSpPr>
          <p:nvPr/>
        </p:nvCxnSpPr>
        <p:spPr>
          <a:xfrm>
            <a:off x="6595647" y="3849091"/>
            <a:ext cx="2479259" cy="5983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8" name="Straight Arrow Connector 47">
            <a:extLst>
              <a:ext uri="{FF2B5EF4-FFF2-40B4-BE49-F238E27FC236}">
                <a16:creationId xmlns:a16="http://schemas.microsoft.com/office/drawing/2014/main" id="{55A2E8B7-12F7-468E-A11B-057A5E6A0925}"/>
              </a:ext>
            </a:extLst>
          </p:cNvPr>
          <p:cNvCxnSpPr>
            <a:stCxn id="10" idx="2"/>
            <a:endCxn id="12" idx="0"/>
          </p:cNvCxnSpPr>
          <p:nvPr/>
        </p:nvCxnSpPr>
        <p:spPr>
          <a:xfrm>
            <a:off x="9074905" y="5035958"/>
            <a:ext cx="23762" cy="37669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9" name="Straight Arrow Connector 58">
            <a:extLst>
              <a:ext uri="{FF2B5EF4-FFF2-40B4-BE49-F238E27FC236}">
                <a16:creationId xmlns:a16="http://schemas.microsoft.com/office/drawing/2014/main" id="{D318C338-3FB4-49D2-9E33-66E8772D0980}"/>
              </a:ext>
            </a:extLst>
          </p:cNvPr>
          <p:cNvCxnSpPr>
            <a:stCxn id="7" idx="2"/>
            <a:endCxn id="11" idx="0"/>
          </p:cNvCxnSpPr>
          <p:nvPr/>
        </p:nvCxnSpPr>
        <p:spPr>
          <a:xfrm flipH="1">
            <a:off x="4034664" y="5035958"/>
            <a:ext cx="2" cy="3766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0" name="TextBox 79">
            <a:extLst>
              <a:ext uri="{FF2B5EF4-FFF2-40B4-BE49-F238E27FC236}">
                <a16:creationId xmlns:a16="http://schemas.microsoft.com/office/drawing/2014/main" id="{3BC91399-576B-4828-A9BA-9C29682AFE8C}"/>
              </a:ext>
            </a:extLst>
          </p:cNvPr>
          <p:cNvSpPr txBox="1"/>
          <p:nvPr/>
        </p:nvSpPr>
        <p:spPr>
          <a:xfrm>
            <a:off x="6680416" y="1892403"/>
            <a:ext cx="4270630"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Trộn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đều</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môi</a:t>
            </a:r>
            <a:r>
              <a:rPr lang="en-US" dirty="0">
                <a:latin typeface="Arial" panose="020B0604020202020204" pitchFamily="34" charset="0"/>
                <a:cs typeface="Arial" panose="020B0604020202020204" pitchFamily="34" charset="0"/>
              </a:rPr>
              <a:t> tr</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ờng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hấp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khử</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trùng</a:t>
            </a:r>
            <a:endParaRPr lang="en-US" dirty="0">
              <a:latin typeface="Arial" panose="020B0604020202020204" pitchFamily="34" charset="0"/>
              <a:cs typeface="Arial" panose="020B0604020202020204" pitchFamily="34" charset="0"/>
            </a:endParaRPr>
          </a:p>
        </p:txBody>
      </p:sp>
      <p:sp>
        <p:nvSpPr>
          <p:cNvPr id="81" name="TextBox 80">
            <a:extLst>
              <a:ext uri="{FF2B5EF4-FFF2-40B4-BE49-F238E27FC236}">
                <a16:creationId xmlns:a16="http://schemas.microsoft.com/office/drawing/2014/main" id="{8C2AF354-DB10-453F-8508-6F016C120B6B}"/>
              </a:ext>
            </a:extLst>
          </p:cNvPr>
          <p:cNvSpPr txBox="1"/>
          <p:nvPr/>
        </p:nvSpPr>
        <p:spPr>
          <a:xfrm>
            <a:off x="6680416" y="2769828"/>
            <a:ext cx="3843381" cy="369332"/>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Ủ ở </a:t>
            </a:r>
            <a:r>
              <a:rPr lang="en-US" dirty="0" err="1">
                <a:latin typeface="Arial" panose="020B0604020202020204" pitchFamily="34" charset="0"/>
                <a:cs typeface="Arial" panose="020B0604020202020204" pitchFamily="34" charset="0"/>
              </a:rPr>
              <a:t>nhiệt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độ</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phòng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trong</a:t>
            </a:r>
            <a:r>
              <a:rPr lang="en-US" dirty="0">
                <a:latin typeface="Arial" panose="020B0604020202020204" pitchFamily="34" charset="0"/>
                <a:cs typeface="Arial" panose="020B0604020202020204" pitchFamily="34" charset="0"/>
              </a:rPr>
              <a:t> 4 </a:t>
            </a:r>
            <a:r>
              <a:rPr lang="en-US" dirty="0" err="1">
                <a:latin typeface="Arial" panose="020B0604020202020204" pitchFamily="34" charset="0"/>
                <a:cs typeface="Arial" panose="020B0604020202020204" pitchFamily="34" charset="0"/>
              </a:rPr>
              <a:t>ngày</a:t>
            </a:r>
            <a:endParaRPr lang="en-US" dirty="0">
              <a:latin typeface="Arial" panose="020B0604020202020204" pitchFamily="34" charset="0"/>
              <a:cs typeface="Arial" panose="020B0604020202020204" pitchFamily="34" charset="0"/>
            </a:endParaRPr>
          </a:p>
        </p:txBody>
      </p:sp>
      <p:sp>
        <p:nvSpPr>
          <p:cNvPr id="82" name="TextBox 81">
            <a:extLst>
              <a:ext uri="{FF2B5EF4-FFF2-40B4-BE49-F238E27FC236}">
                <a16:creationId xmlns:a16="http://schemas.microsoft.com/office/drawing/2014/main" id="{D0B600FE-3CD2-4FB9-89ED-832769B6C99E}"/>
              </a:ext>
            </a:extLst>
          </p:cNvPr>
          <p:cNvSpPr txBox="1"/>
          <p:nvPr/>
        </p:nvSpPr>
        <p:spPr>
          <a:xfrm>
            <a:off x="5409399" y="4106761"/>
            <a:ext cx="2688903" cy="369332"/>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Sấy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khô</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bào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tử</a:t>
            </a:r>
            <a:endParaRPr lang="en-US" dirty="0">
              <a:latin typeface="Arial" panose="020B0604020202020204" pitchFamily="34" charset="0"/>
              <a:cs typeface="Arial" panose="020B0604020202020204" pitchFamily="34" charset="0"/>
            </a:endParaRPr>
          </a:p>
        </p:txBody>
      </p:sp>
      <p:sp>
        <p:nvSpPr>
          <p:cNvPr id="85" name="TextBox 84">
            <a:extLst>
              <a:ext uri="{FF2B5EF4-FFF2-40B4-BE49-F238E27FC236}">
                <a16:creationId xmlns:a16="http://schemas.microsoft.com/office/drawing/2014/main" id="{AA67564E-EE75-4F89-9887-147A03460814}"/>
              </a:ext>
            </a:extLst>
          </p:cNvPr>
          <p:cNvSpPr txBox="1"/>
          <p:nvPr/>
        </p:nvSpPr>
        <p:spPr>
          <a:xfrm>
            <a:off x="5120222" y="5074422"/>
            <a:ext cx="3267255" cy="646331"/>
          </a:xfrm>
          <a:prstGeom prst="rect">
            <a:avLst/>
          </a:prstGeom>
          <a:noFill/>
        </p:spPr>
        <p:txBody>
          <a:bodyPr wrap="square" rtlCol="0">
            <a:spAutoFit/>
          </a:bodyPr>
          <a:lstStyle/>
          <a:p>
            <a:r>
              <a:rPr lang="en-US" dirty="0" err="1">
                <a:latin typeface="Arial" panose="020B0604020202020204" pitchFamily="34" charset="0"/>
                <a:cs typeface="Arial" panose="020B0604020202020204" pitchFamily="34" charset="0"/>
              </a:rPr>
              <a:t>Phối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trộn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chất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mang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chủng</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Trichoderma sp. </a:t>
            </a:r>
            <a:r>
              <a:rPr lang="en-US" i="1" dirty="0" err="1">
                <a:latin typeface="Arial" panose="020B0604020202020204" pitchFamily="34" charset="0"/>
                <a:cs typeface="Arial" panose="020B0604020202020204" pitchFamily="34" charset="0"/>
              </a:rPr>
              <a:t>khác</a:t>
            </a:r>
            <a:r>
              <a:rPr lang="en-US" i="1" dirty="0">
                <a:latin typeface="Arial" panose="020B0604020202020204" pitchFamily="34" charset="0"/>
                <a:cs typeface="Arial" panose="020B0604020202020204" pitchFamily="34" charset="0"/>
              </a:rPr>
              <a:t> </a:t>
            </a:r>
          </a:p>
        </p:txBody>
      </p:sp>
      <p:sp>
        <p:nvSpPr>
          <p:cNvPr id="119" name="TextBox 118">
            <a:extLst>
              <a:ext uri="{FF2B5EF4-FFF2-40B4-BE49-F238E27FC236}">
                <a16:creationId xmlns:a16="http://schemas.microsoft.com/office/drawing/2014/main" id="{2EB403DB-CDC6-4478-9896-15B8CC609C96}"/>
              </a:ext>
            </a:extLst>
          </p:cNvPr>
          <p:cNvSpPr txBox="1"/>
          <p:nvPr/>
        </p:nvSpPr>
        <p:spPr>
          <a:xfrm>
            <a:off x="200417" y="174602"/>
            <a:ext cx="11373632" cy="553998"/>
          </a:xfrm>
          <a:prstGeom prst="rect">
            <a:avLst/>
          </a:prstGeom>
          <a:noFill/>
        </p:spPr>
        <p:txBody>
          <a:bodyPr wrap="square" rtlCol="0">
            <a:spAutoFit/>
          </a:bodyPr>
          <a:lstStyle/>
          <a:p>
            <a:pPr algn="ctr"/>
            <a:r>
              <a:rPr lang="en-US" sz="3000" b="1" dirty="0" err="1">
                <a:solidFill>
                  <a:srgbClr val="00B050"/>
                </a:solidFill>
                <a:latin typeface="Arial" panose="020B0604020202020204" pitchFamily="34" charset="0"/>
                <a:cs typeface="Arial" panose="020B0604020202020204" pitchFamily="34" charset="0"/>
              </a:rPr>
              <a:t>Quy</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trình</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sản</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xuất</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chế</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phẩm</a:t>
            </a:r>
            <a:r>
              <a:rPr lang="en-US" sz="3000" b="1" dirty="0">
                <a:solidFill>
                  <a:srgbClr val="00B050"/>
                </a:solidFill>
                <a:latin typeface="Arial" panose="020B0604020202020204" pitchFamily="34" charset="0"/>
                <a:cs typeface="Arial" panose="020B0604020202020204" pitchFamily="34" charset="0"/>
              </a:rPr>
              <a:t> </a:t>
            </a:r>
            <a:r>
              <a:rPr lang="en-US" sz="3000" b="1" i="1" dirty="0">
                <a:solidFill>
                  <a:srgbClr val="00B050"/>
                </a:solidFill>
                <a:latin typeface="Arial" panose="020B0604020202020204" pitchFamily="34" charset="0"/>
                <a:cs typeface="Arial" panose="020B0604020202020204" pitchFamily="34" charset="0"/>
              </a:rPr>
              <a:t>Trichoderma </a:t>
            </a:r>
            <a:r>
              <a:rPr lang="en-US" sz="3000" b="1" dirty="0" err="1">
                <a:solidFill>
                  <a:srgbClr val="00B050"/>
                </a:solidFill>
                <a:latin typeface="Arial" panose="020B0604020202020204" pitchFamily="34" charset="0"/>
                <a:cs typeface="Arial" panose="020B0604020202020204" pitchFamily="34" charset="0"/>
              </a:rPr>
              <a:t>trên</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quy</a:t>
            </a:r>
            <a:r>
              <a:rPr lang="en-US" sz="3000" b="1" dirty="0">
                <a:solidFill>
                  <a:srgbClr val="00B050"/>
                </a:solidFill>
                <a:latin typeface="Arial" panose="020B0604020202020204" pitchFamily="34" charset="0"/>
                <a:cs typeface="Arial" panose="020B0604020202020204" pitchFamily="34" charset="0"/>
              </a:rPr>
              <a:t> </a:t>
            </a:r>
            <a:r>
              <a:rPr lang="en-US" sz="3000" b="1" dirty="0" err="1">
                <a:solidFill>
                  <a:srgbClr val="00B050"/>
                </a:solidFill>
                <a:latin typeface="Arial" panose="020B0604020202020204" pitchFamily="34" charset="0"/>
                <a:cs typeface="Arial" panose="020B0604020202020204" pitchFamily="34" charset="0"/>
              </a:rPr>
              <a:t>mô</a:t>
            </a:r>
            <a:r>
              <a:rPr lang="en-US" sz="3000" b="1" dirty="0">
                <a:solidFill>
                  <a:srgbClr val="00B050"/>
                </a:solidFill>
                <a:latin typeface="Arial" panose="020B0604020202020204" pitchFamily="34" charset="0"/>
                <a:cs typeface="Arial" panose="020B0604020202020204" pitchFamily="34" charset="0"/>
              </a:rPr>
              <a:t> pilot</a:t>
            </a:r>
            <a:endParaRPr lang="en-US" sz="3000" b="1" i="1" dirty="0">
              <a:solidFill>
                <a:srgbClr val="00B05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93504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967816"/>
            <a:ext cx="10515600" cy="5603042"/>
          </a:xfrm>
        </p:spPr>
        <p:txBody>
          <a:bodyPr>
            <a:normAutofit/>
          </a:bodyPr>
          <a:lstStyle/>
          <a:p>
            <a:pPr marL="0" indent="0">
              <a:buClr>
                <a:schemeClr val="tx1"/>
              </a:buClr>
              <a:buSzPct val="100000"/>
              <a:buNone/>
            </a:pPr>
            <a:r>
              <a:rPr lang="en-US" b="1" dirty="0" err="1">
                <a:latin typeface="Arial" panose="020B0604020202020204" pitchFamily="34" charset="0"/>
                <a:cs typeface="Arial" panose="020B0604020202020204" pitchFamily="34" charset="0"/>
              </a:rPr>
              <a:t>Tài</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liệu</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tiếng</a:t>
            </a:r>
            <a:r>
              <a:rPr lang="en-US" b="1" dirty="0">
                <a:latin typeface="Arial" panose="020B0604020202020204" pitchFamily="34" charset="0"/>
                <a:cs typeface="Arial" panose="020B0604020202020204" pitchFamily="34" charset="0"/>
              </a:rPr>
              <a:t> </a:t>
            </a:r>
            <a:r>
              <a:rPr lang="en-US" b="1" dirty="0" err="1">
                <a:latin typeface="Arial" panose="020B0604020202020204" pitchFamily="34" charset="0"/>
                <a:cs typeface="Arial" panose="020B0604020202020204" pitchFamily="34" charset="0"/>
              </a:rPr>
              <a:t>việt</a:t>
            </a:r>
            <a:endParaRPr lang="en-US" b="1" dirty="0">
              <a:latin typeface="Arial" panose="020B0604020202020204" pitchFamily="34" charset="0"/>
              <a:cs typeface="Arial" panose="020B0604020202020204" pitchFamily="34" charset="0"/>
            </a:endParaRPr>
          </a:p>
          <a:p>
            <a:pPr marL="342900" indent="-342900">
              <a:buClr>
                <a:schemeClr val="tx1"/>
              </a:buClr>
              <a:buSzPct val="100000"/>
              <a:buFont typeface="+mj-lt"/>
              <a:buAutoNum type="arabicPeriod"/>
            </a:pPr>
            <a:r>
              <a:rPr lang="en-US" sz="1800" dirty="0" err="1">
                <a:latin typeface="Arial" panose="020B0604020202020204" pitchFamily="34" charset="0"/>
                <a:cs typeface="Arial" panose="020B0604020202020204" pitchFamily="34" charset="0"/>
              </a:rPr>
              <a:t>Huỳnh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Hữu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Đoàn</a:t>
            </a:r>
            <a:r>
              <a:rPr lang="en-US" sz="1800" dirty="0">
                <a:latin typeface="Arial" panose="020B0604020202020204" pitchFamily="34" charset="0"/>
                <a:cs typeface="Arial" panose="020B0604020202020204" pitchFamily="34" charset="0"/>
              </a:rPr>
              <a:t>, 16/10/2017, </a:t>
            </a:r>
            <a:r>
              <a:rPr lang="en-US" sz="1800" dirty="0" err="1">
                <a:latin typeface="Arial" panose="020B0604020202020204" pitchFamily="34" charset="0"/>
                <a:cs typeface="Arial" panose="020B0604020202020204" pitchFamily="34" charset="0"/>
              </a:rPr>
              <a:t>phòng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trừ</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bệnh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đốm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rong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hại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cho</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trái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trong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mùa</a:t>
            </a:r>
            <a:r>
              <a:rPr lang="en-US" sz="1800" dirty="0">
                <a:latin typeface="Arial" panose="020B0604020202020204" pitchFamily="34" charset="0"/>
                <a:cs typeface="Arial" panose="020B0604020202020204" pitchFamily="34" charset="0"/>
              </a:rPr>
              <a:t> m</a:t>
            </a:r>
            <a:r>
              <a:rPr lang="vi-VN" sz="1800" dirty="0">
                <a:latin typeface="Arial" panose="020B0604020202020204" pitchFamily="34" charset="0"/>
                <a:cs typeface="Arial" panose="020B0604020202020204" pitchFamily="34" charset="0"/>
              </a:rPr>
              <a:t>ư</a:t>
            </a:r>
            <a:r>
              <a:rPr lang="en-US" sz="1800" dirty="0">
                <a:latin typeface="Arial" panose="020B0604020202020204" pitchFamily="34" charset="0"/>
                <a:cs typeface="Arial" panose="020B0604020202020204" pitchFamily="34" charset="0"/>
              </a:rPr>
              <a:t>a, </a:t>
            </a:r>
            <a:r>
              <a:rPr lang="en-US" sz="1800" dirty="0" err="1">
                <a:latin typeface="Arial" panose="020B0604020202020204" pitchFamily="34" charset="0"/>
                <a:cs typeface="Arial" panose="020B0604020202020204" pitchFamily="34" charset="0"/>
              </a:rPr>
              <a:t>sở</a:t>
            </a:r>
            <a:r>
              <a:rPr lang="en-US" sz="1800" dirty="0">
                <a:latin typeface="Arial" panose="020B0604020202020204" pitchFamily="34" charset="0"/>
                <a:cs typeface="Arial" panose="020B0604020202020204" pitchFamily="34" charset="0"/>
              </a:rPr>
              <a:t> khoa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công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nghệ</a:t>
            </a:r>
            <a:r>
              <a:rPr lang="en-US" sz="1800" dirty="0">
                <a:latin typeface="Arial" panose="020B0604020202020204" pitchFamily="34" charset="0"/>
                <a:cs typeface="Arial" panose="020B0604020202020204" pitchFamily="34" charset="0"/>
              </a:rPr>
              <a:t>.</a:t>
            </a:r>
          </a:p>
          <a:p>
            <a:pPr marL="342900" indent="-342900">
              <a:buClr>
                <a:schemeClr val="tx1"/>
              </a:buClr>
              <a:buSzPct val="100000"/>
              <a:buFont typeface="+mj-lt"/>
              <a:buAutoNum type="arabicPeriod"/>
            </a:pPr>
            <a:r>
              <a:rPr lang="en-US" sz="1800" dirty="0" err="1">
                <a:latin typeface="Arial" panose="020B0604020202020204" pitchFamily="34" charset="0"/>
                <a:cs typeface="Arial" panose="020B0604020202020204" pitchFamily="34" charset="0"/>
              </a:rPr>
              <a:t>Trần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Ngọc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Hùng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cộng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sự</a:t>
            </a:r>
            <a:r>
              <a:rPr lang="en-US" sz="1800" dirty="0">
                <a:latin typeface="Arial" panose="020B0604020202020204" pitchFamily="34" charset="0"/>
                <a:cs typeface="Arial" panose="020B0604020202020204" pitchFamily="34" charset="0"/>
              </a:rPr>
              <a:t>, 2014, </a:t>
            </a:r>
            <a:r>
              <a:rPr lang="en-US" sz="1800" dirty="0" err="1">
                <a:latin typeface="Arial" panose="020B0604020202020204" pitchFamily="34" charset="0"/>
                <a:cs typeface="Arial" panose="020B0604020202020204" pitchFamily="34" charset="0"/>
              </a:rPr>
              <a:t>Sàng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một</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số</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chủng</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Trichoderma</a:t>
            </a:r>
            <a:r>
              <a:rPr lang="en-US" sz="1800" dirty="0">
                <a:latin typeface="Arial" panose="020B0604020202020204" pitchFamily="34" charset="0"/>
                <a:cs typeface="Arial" panose="020B0604020202020204" pitchFamily="34" charset="0"/>
              </a:rPr>
              <a:t> sp. </a:t>
            </a:r>
            <a:r>
              <a:rPr lang="en-US" sz="1800" dirty="0" err="1">
                <a:latin typeface="Arial" panose="020B0604020202020204" pitchFamily="34" charset="0"/>
                <a:cs typeface="Arial" panose="020B0604020202020204" pitchFamily="34" charset="0"/>
              </a:rPr>
              <a:t>đối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kháng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với</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Colletotrichum</a:t>
            </a:r>
            <a:r>
              <a:rPr lang="en-US" sz="1800" dirty="0">
                <a:latin typeface="Arial" panose="020B0604020202020204" pitchFamily="34" charset="0"/>
                <a:cs typeface="Arial" panose="020B0604020202020204" pitchFamily="34" charset="0"/>
              </a:rPr>
              <a:t> sp. </a:t>
            </a:r>
            <a:r>
              <a:rPr lang="en-US" sz="1800" dirty="0" err="1">
                <a:latin typeface="Arial" panose="020B0604020202020204" pitchFamily="34" charset="0"/>
                <a:cs typeface="Arial" panose="020B0604020202020204" pitchFamily="34" charset="0"/>
              </a:rPr>
              <a:t>gây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bệnh</a:t>
            </a:r>
            <a:r>
              <a:rPr lang="en-US" sz="1800" dirty="0">
                <a:latin typeface="Arial" panose="020B0604020202020204" pitchFamily="34" charset="0"/>
                <a:cs typeface="Arial" panose="020B0604020202020204" pitchFamily="34" charset="0"/>
              </a:rPr>
              <a:t> than </a:t>
            </a:r>
            <a:r>
              <a:rPr lang="en-US" sz="1800" dirty="0" err="1">
                <a:latin typeface="Arial" panose="020B0604020202020204" pitchFamily="34" charset="0"/>
                <a:cs typeface="Arial" panose="020B0604020202020204" pitchFamily="34" charset="0"/>
              </a:rPr>
              <a:t>th</a:t>
            </a:r>
            <a:r>
              <a:rPr lang="vi-VN" sz="1800" dirty="0">
                <a:latin typeface="Arial" panose="020B0604020202020204" pitchFamily="34" charset="0"/>
                <a:cs typeface="Arial" panose="020B0604020202020204" pitchFamily="34" charset="0"/>
              </a:rPr>
              <a:t>ư</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trên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ớt</a:t>
            </a:r>
            <a:r>
              <a:rPr lang="en-US" sz="1800" dirty="0">
                <a:latin typeface="Arial" panose="020B0604020202020204" pitchFamily="34" charset="0"/>
                <a:cs typeface="Arial" panose="020B0604020202020204" pitchFamily="34" charset="0"/>
              </a:rPr>
              <a:t> ở </a:t>
            </a:r>
            <a:r>
              <a:rPr lang="en-US" sz="1800" dirty="0" err="1">
                <a:latin typeface="Arial" panose="020B0604020202020204" pitchFamily="34" charset="0"/>
                <a:cs typeface="Arial" panose="020B0604020202020204" pitchFamily="34" charset="0"/>
              </a:rPr>
              <a:t>Bình</a:t>
            </a:r>
            <a:r>
              <a:rPr lang="en-US" sz="1800" dirty="0">
                <a:latin typeface="Arial" panose="020B0604020202020204" pitchFamily="34" charset="0"/>
                <a:cs typeface="Arial" panose="020B0604020202020204" pitchFamily="34" charset="0"/>
              </a:rPr>
              <a:t> D</a:t>
            </a:r>
            <a:r>
              <a:rPr lang="vi-VN" sz="1800" dirty="0">
                <a:latin typeface="Arial" panose="020B0604020202020204" pitchFamily="34" charset="0"/>
                <a:cs typeface="Arial" panose="020B0604020202020204" pitchFamily="34" charset="0"/>
              </a:rPr>
              <a:t>ư</a:t>
            </a:r>
            <a:r>
              <a:rPr lang="en-US" sz="1800" dirty="0" err="1">
                <a:latin typeface="Arial" panose="020B0604020202020204" pitchFamily="34" charset="0"/>
                <a:cs typeface="Arial" panose="020B0604020202020204" pitchFamily="34" charset="0"/>
              </a:rPr>
              <a:t>ơng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số</a:t>
            </a:r>
            <a:r>
              <a:rPr lang="en-US" sz="1800" dirty="0">
                <a:latin typeface="Arial" panose="020B0604020202020204" pitchFamily="34" charset="0"/>
                <a:cs typeface="Arial" panose="020B0604020202020204" pitchFamily="34" charset="0"/>
              </a:rPr>
              <a:t> 1 (14), </a:t>
            </a:r>
            <a:r>
              <a:rPr lang="en-US" sz="1800" dirty="0" err="1">
                <a:latin typeface="Arial" panose="020B0604020202020204" pitchFamily="34" charset="0"/>
                <a:cs typeface="Arial" panose="020B0604020202020204" pitchFamily="34" charset="0"/>
              </a:rPr>
              <a:t>tạp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đại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Thủ</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Dầu</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Một</a:t>
            </a:r>
            <a:r>
              <a:rPr lang="en-US" sz="1800" dirty="0">
                <a:latin typeface="Arial" panose="020B0604020202020204" pitchFamily="34" charset="0"/>
                <a:cs typeface="Arial" panose="020B0604020202020204" pitchFamily="34" charset="0"/>
              </a:rPr>
              <a:t>. </a:t>
            </a:r>
          </a:p>
          <a:p>
            <a:pPr marL="342900" indent="-342900">
              <a:buClr>
                <a:schemeClr val="tx1"/>
              </a:buClr>
              <a:buSzPct val="100000"/>
              <a:buFont typeface="+mj-lt"/>
              <a:buAutoNum type="arabicPeriod"/>
            </a:pPr>
            <a:r>
              <a:rPr lang="en-US" sz="1800" dirty="0" err="1">
                <a:latin typeface="Arial" panose="020B0604020202020204" pitchFamily="34" charset="0"/>
                <a:cs typeface="Arial" panose="020B0604020202020204" pitchFamily="34" charset="0"/>
              </a:rPr>
              <a:t>Đặng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Hoài</a:t>
            </a:r>
            <a:r>
              <a:rPr lang="en-US" sz="1800" dirty="0">
                <a:latin typeface="Arial" panose="020B0604020202020204" pitchFamily="34" charset="0"/>
                <a:cs typeface="Arial" panose="020B0604020202020204" pitchFamily="34" charset="0"/>
              </a:rPr>
              <a:t> An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cộng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sự</a:t>
            </a:r>
            <a:r>
              <a:rPr lang="en-US" sz="1800" dirty="0">
                <a:latin typeface="Arial" panose="020B0604020202020204" pitchFamily="34" charset="0"/>
                <a:cs typeface="Arial" panose="020B0604020202020204" pitchFamily="34" charset="0"/>
              </a:rPr>
              <a:t>, 2017, </a:t>
            </a:r>
            <a:r>
              <a:rPr lang="en-US" sz="1800" dirty="0" err="1">
                <a:latin typeface="Arial" panose="020B0604020202020204" pitchFamily="34" charset="0"/>
                <a:cs typeface="Arial" panose="020B0604020202020204" pitchFamily="34" charset="0"/>
              </a:rPr>
              <a:t>Tuyển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chọn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chất</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mang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để</a:t>
            </a:r>
            <a:r>
              <a:rPr lang="en-US" sz="1800" dirty="0">
                <a:latin typeface="Arial" panose="020B0604020202020204" pitchFamily="34" charset="0"/>
                <a:cs typeface="Arial" panose="020B0604020202020204" pitchFamily="34" charset="0"/>
              </a:rPr>
              <a:t> tang </a:t>
            </a:r>
            <a:r>
              <a:rPr lang="en-US" sz="1800" dirty="0" err="1">
                <a:latin typeface="Arial" panose="020B0604020202020204" pitchFamily="34" charset="0"/>
                <a:cs typeface="Arial" panose="020B0604020202020204" pitchFamily="34" charset="0"/>
              </a:rPr>
              <a:t>trữ</a:t>
            </a:r>
            <a:r>
              <a:rPr lang="en-US" sz="1800" dirty="0">
                <a:latin typeface="Arial" panose="020B0604020202020204" pitchFamily="34" charset="0"/>
                <a:cs typeface="Arial" panose="020B0604020202020204" pitchFamily="34" charset="0"/>
              </a:rPr>
              <a:t> vi </a:t>
            </a:r>
            <a:r>
              <a:rPr lang="en-US" sz="1800" dirty="0" err="1">
                <a:latin typeface="Arial" panose="020B0604020202020204" pitchFamily="34" charset="0"/>
                <a:cs typeface="Arial" panose="020B0604020202020204" pitchFamily="34" charset="0"/>
              </a:rPr>
              <a:t>khuẩn</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Bacillus </a:t>
            </a:r>
            <a:r>
              <a:rPr lang="en-US" sz="1800" i="1" dirty="0" err="1">
                <a:latin typeface="Arial" panose="020B0604020202020204" pitchFamily="34" charset="0"/>
                <a:cs typeface="Arial" panose="020B0604020202020204" pitchFamily="34" charset="0"/>
              </a:rPr>
              <a:t>aerophilus</a:t>
            </a:r>
            <a:r>
              <a:rPr lang="en-US" sz="1800" i="1"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đối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kháng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với</a:t>
            </a:r>
            <a:r>
              <a:rPr lang="en-US" sz="1800" dirty="0">
                <a:latin typeface="Arial" panose="020B0604020202020204" pitchFamily="34" charset="0"/>
                <a:cs typeface="Arial" panose="020B0604020202020204" pitchFamily="34" charset="0"/>
              </a:rPr>
              <a:t> vi </a:t>
            </a:r>
            <a:r>
              <a:rPr lang="en-US" sz="1800" dirty="0" err="1">
                <a:latin typeface="Arial" panose="020B0604020202020204" pitchFamily="34" charset="0"/>
                <a:cs typeface="Arial" panose="020B0604020202020204" pitchFamily="34" charset="0"/>
              </a:rPr>
              <a:t>khuẩn</a:t>
            </a:r>
            <a:r>
              <a:rPr lang="en-US" sz="1800"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Xanthomonat</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oryzae</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pv</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oryzae</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bệnh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cháy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bìa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lá</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lúa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tạp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khoa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tr</a:t>
            </a:r>
            <a:r>
              <a:rPr lang="vi-VN" sz="1800" dirty="0">
                <a:latin typeface="Arial" panose="020B0604020202020204" pitchFamily="34" charset="0"/>
                <a:cs typeface="Arial" panose="020B0604020202020204" pitchFamily="34" charset="0"/>
              </a:rPr>
              <a:t>ư</a:t>
            </a:r>
            <a:r>
              <a:rPr lang="en-US" sz="1800" dirty="0" err="1">
                <a:latin typeface="Arial" panose="020B0604020202020204" pitchFamily="34" charset="0"/>
                <a:cs typeface="Arial" panose="020B0604020202020204" pitchFamily="34" charset="0"/>
              </a:rPr>
              <a:t>ờng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đại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Cần</a:t>
            </a:r>
            <a:r>
              <a:rPr lang="en-US" sz="1800" dirty="0">
                <a:latin typeface="Arial" panose="020B0604020202020204" pitchFamily="34" charset="0"/>
                <a:cs typeface="Arial" panose="020B0604020202020204" pitchFamily="34" charset="0"/>
              </a:rPr>
              <a:t> Th</a:t>
            </a:r>
            <a:r>
              <a:rPr lang="vi-VN" sz="1800" dirty="0">
                <a:latin typeface="Arial" panose="020B0604020202020204" pitchFamily="34" charset="0"/>
                <a:cs typeface="Arial" panose="020B0604020202020204" pitchFamily="34" charset="0"/>
              </a:rPr>
              <a:t>ơ</a:t>
            </a:r>
            <a:r>
              <a:rPr lang="en-US" sz="1800" dirty="0">
                <a:latin typeface="Arial" panose="020B0604020202020204" pitchFamily="34" charset="0"/>
                <a:cs typeface="Arial" panose="020B0604020202020204" pitchFamily="34" charset="0"/>
              </a:rPr>
              <a:t>.</a:t>
            </a:r>
          </a:p>
          <a:p>
            <a:pPr marL="342900" indent="-342900">
              <a:buClr>
                <a:schemeClr val="tx1"/>
              </a:buClr>
              <a:buSzPct val="100000"/>
              <a:buFont typeface="+mj-lt"/>
              <a:buAutoNum type="arabicPeriod"/>
            </a:pP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Nguyễn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Thị</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Ánh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Nguyệt</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cộng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sự</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Đánh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giá</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khả</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năng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đối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kháng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của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các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chủng</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Trichoderma</a:t>
            </a:r>
            <a:r>
              <a:rPr lang="en-US" sz="1800" dirty="0">
                <a:latin typeface="Arial" panose="020B0604020202020204" pitchFamily="34" charset="0"/>
                <a:cs typeface="Arial" panose="020B0604020202020204" pitchFamily="34" charset="0"/>
              </a:rPr>
              <a:t> spp.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Bacillus subtilis </a:t>
            </a:r>
            <a:r>
              <a:rPr lang="en-US" sz="1800" dirty="0" err="1">
                <a:latin typeface="Arial" panose="020B0604020202020204" pitchFamily="34" charset="0"/>
                <a:cs typeface="Arial" panose="020B0604020202020204" pitchFamily="34" charset="0"/>
              </a:rPr>
              <a:t>đối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với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chủng</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Pythium </a:t>
            </a:r>
            <a:r>
              <a:rPr lang="en-US" sz="1800" i="1" dirty="0" err="1">
                <a:latin typeface="Arial" panose="020B0604020202020204" pitchFamily="34" charset="0"/>
                <a:cs typeface="Arial" panose="020B0604020202020204" pitchFamily="34" charset="0"/>
              </a:rPr>
              <a:t>vexans</a:t>
            </a:r>
            <a:r>
              <a:rPr lang="en-US" sz="1800" i="1"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bệnh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chết</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nhanh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trên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hồ</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tiêu</a:t>
            </a:r>
            <a:r>
              <a:rPr lang="en-US" sz="1800" dirty="0">
                <a:latin typeface="Arial" panose="020B0604020202020204" pitchFamily="34" charset="0"/>
                <a:cs typeface="Arial" panose="020B0604020202020204" pitchFamily="34" charset="0"/>
              </a:rPr>
              <a:t>, 62 (5) 33-43, </a:t>
            </a:r>
            <a:r>
              <a:rPr lang="en-US" sz="1800" dirty="0" err="1">
                <a:latin typeface="Arial" panose="020B0604020202020204" pitchFamily="34" charset="0"/>
                <a:cs typeface="Arial" panose="020B0604020202020204" pitchFamily="34" charset="0"/>
              </a:rPr>
              <a:t>Tạp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khoa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đại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mở</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thành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phố</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Hồ</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Minh.</a:t>
            </a:r>
          </a:p>
          <a:p>
            <a:pPr marL="342900" indent="-342900">
              <a:buClr>
                <a:schemeClr val="tx1"/>
              </a:buClr>
              <a:buSzPct val="100000"/>
              <a:buFont typeface="+mj-lt"/>
              <a:buAutoNum type="arabicPeriod"/>
            </a:pPr>
            <a:r>
              <a:rPr lang="en-US" sz="1800" dirty="0" err="1">
                <a:latin typeface="Arial" panose="020B0604020202020204" pitchFamily="34" charset="0"/>
                <a:cs typeface="Arial" panose="020B0604020202020204" pitchFamily="34" charset="0"/>
              </a:rPr>
              <a:t>Đỗ</a:t>
            </a:r>
            <a:r>
              <a:rPr lang="en-US" sz="1800" dirty="0">
                <a:latin typeface="Arial" panose="020B0604020202020204" pitchFamily="34" charset="0"/>
                <a:cs typeface="Arial" panose="020B0604020202020204" pitchFamily="34" charset="0"/>
              </a:rPr>
              <a:t> Thanh Dung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cộng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sự</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2018,Khả</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năng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đối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kháng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của</a:t>
            </a:r>
            <a:r>
              <a:rPr lang="en-US" sz="1800" dirty="0">
                <a:latin typeface="Arial" panose="020B0604020202020204" pitchFamily="34" charset="0"/>
                <a:cs typeface="Arial" panose="020B0604020202020204" pitchFamily="34" charset="0"/>
              </a:rPr>
              <a:t> vi </a:t>
            </a:r>
            <a:r>
              <a:rPr lang="en-US" sz="1800" dirty="0" err="1">
                <a:latin typeface="Arial" panose="020B0604020202020204" pitchFamily="34" charset="0"/>
                <a:cs typeface="Arial" panose="020B0604020202020204" pitchFamily="34" charset="0"/>
              </a:rPr>
              <a:t>khuẩn</a:t>
            </a:r>
            <a:r>
              <a:rPr lang="en-US" sz="1800" dirty="0">
                <a:latin typeface="Arial" panose="020B0604020202020204" pitchFamily="34" charset="0"/>
                <a:cs typeface="Arial" panose="020B0604020202020204" pitchFamily="34" charset="0"/>
              </a:rPr>
              <a:t> </a:t>
            </a:r>
            <a:r>
              <a:rPr lang="en-US" sz="1800" i="1" dirty="0">
                <a:latin typeface="Arial" panose="020B0604020202020204" pitchFamily="34" charset="0"/>
                <a:cs typeface="Arial" panose="020B0604020202020204" pitchFamily="34" charset="0"/>
              </a:rPr>
              <a:t>Bacillus</a:t>
            </a:r>
            <a:r>
              <a:rPr lang="en-US" sz="1800" dirty="0">
                <a:latin typeface="Arial" panose="020B0604020202020204" pitchFamily="34" charset="0"/>
                <a:cs typeface="Arial" panose="020B0604020202020204" pitchFamily="34" charset="0"/>
              </a:rPr>
              <a:t> sp. </a:t>
            </a:r>
            <a:r>
              <a:rPr lang="en-US" sz="1800" dirty="0" err="1">
                <a:latin typeface="Arial" panose="020B0604020202020204" pitchFamily="34" charset="0"/>
                <a:cs typeface="Arial" panose="020B0604020202020204" pitchFamily="34" charset="0"/>
              </a:rPr>
              <a:t>với</a:t>
            </a:r>
            <a:r>
              <a:rPr lang="en-US" sz="1800" dirty="0">
                <a:latin typeface="Arial" panose="020B0604020202020204" pitchFamily="34" charset="0"/>
                <a:cs typeface="Arial" panose="020B0604020202020204" pitchFamily="34" charset="0"/>
              </a:rPr>
              <a:t> vi </a:t>
            </a:r>
            <a:r>
              <a:rPr lang="en-US" sz="1800" dirty="0" err="1">
                <a:latin typeface="Arial" panose="020B0604020202020204" pitchFamily="34" charset="0"/>
                <a:cs typeface="Arial" panose="020B0604020202020204" pitchFamily="34" charset="0"/>
              </a:rPr>
              <a:t>nấm</a:t>
            </a:r>
            <a:r>
              <a:rPr lang="en-US" sz="1800"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Neoscytalidium</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dimidiatum</a:t>
            </a:r>
            <a:r>
              <a:rPr lang="en-US" sz="1800" i="1"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bệnh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đốm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trắng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trên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thanh</a:t>
            </a:r>
            <a:r>
              <a:rPr lang="en-US" sz="1800" dirty="0">
                <a:latin typeface="Arial" panose="020B0604020202020204" pitchFamily="34" charset="0"/>
                <a:cs typeface="Arial" panose="020B0604020202020204" pitchFamily="34" charset="0"/>
              </a:rPr>
              <a:t> long, </a:t>
            </a:r>
            <a:r>
              <a:rPr lang="en-US" sz="1800" dirty="0" err="1">
                <a:latin typeface="Arial" panose="020B0604020202020204" pitchFamily="34" charset="0"/>
                <a:cs typeface="Arial" panose="020B0604020202020204" pitchFamily="34" charset="0"/>
              </a:rPr>
              <a:t>tập</a:t>
            </a:r>
            <a:r>
              <a:rPr lang="en-US" sz="1800" dirty="0">
                <a:latin typeface="Arial" panose="020B0604020202020204" pitchFamily="34" charset="0"/>
                <a:cs typeface="Arial" panose="020B0604020202020204" pitchFamily="34" charset="0"/>
              </a:rPr>
              <a:t> 15 </a:t>
            </a:r>
            <a:r>
              <a:rPr lang="en-US" sz="1800" dirty="0" err="1">
                <a:latin typeface="Arial" panose="020B0604020202020204" pitchFamily="34" charset="0"/>
                <a:cs typeface="Arial" panose="020B0604020202020204" pitchFamily="34" charset="0"/>
              </a:rPr>
              <a:t>số</a:t>
            </a:r>
            <a:r>
              <a:rPr lang="en-US" sz="1800" dirty="0">
                <a:latin typeface="Arial" panose="020B0604020202020204" pitchFamily="34" charset="0"/>
                <a:cs typeface="Arial" panose="020B0604020202020204" pitchFamily="34" charset="0"/>
              </a:rPr>
              <a:t> 2 (32-42), </a:t>
            </a:r>
            <a:r>
              <a:rPr lang="en-US" sz="1800" dirty="0" err="1">
                <a:latin typeface="Arial" panose="020B0604020202020204" pitchFamily="34" charset="0"/>
                <a:cs typeface="Arial" panose="020B0604020202020204" pitchFamily="34" charset="0"/>
              </a:rPr>
              <a:t>tạp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khoa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đại</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s</a:t>
            </a:r>
            <a:r>
              <a:rPr lang="vi-VN" sz="1800" dirty="0">
                <a:latin typeface="Arial" panose="020B0604020202020204" pitchFamily="34" charset="0"/>
                <a:cs typeface="Arial" panose="020B0604020202020204" pitchFamily="34" charset="0"/>
              </a:rPr>
              <a:t>ư</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phạm</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thành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phố</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Hồ</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Minh.</a:t>
            </a:r>
          </a:p>
          <a:p>
            <a:pPr marL="342900" indent="-342900">
              <a:buClr>
                <a:schemeClr val="tx1"/>
              </a:buClr>
              <a:buSzPct val="100000"/>
              <a:buFont typeface="+mj-lt"/>
              <a:buAutoNum type="arabicPeriod"/>
            </a:pPr>
            <a:r>
              <a:rPr lang="en-US" sz="1800" dirty="0" err="1">
                <a:latin typeface="Arial" panose="020B0604020202020204" pitchFamily="34" charset="0"/>
                <a:cs typeface="Arial" panose="020B0604020202020204" pitchFamily="34" charset="0"/>
              </a:rPr>
              <a:t>Nguyễn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Thị</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Liên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cộng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sự</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phân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lập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và</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nhận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diện</a:t>
            </a:r>
            <a:r>
              <a:rPr lang="en-US" sz="1800" dirty="0">
                <a:latin typeface="Arial" panose="020B0604020202020204" pitchFamily="34" charset="0"/>
                <a:cs typeface="Arial" panose="020B0604020202020204" pitchFamily="34" charset="0"/>
              </a:rPr>
              <a:t> vi </a:t>
            </a:r>
            <a:r>
              <a:rPr lang="en-US" sz="1800" dirty="0" err="1">
                <a:latin typeface="Arial" panose="020B0604020202020204" pitchFamily="34" charset="0"/>
                <a:cs typeface="Arial" panose="020B0604020202020204" pitchFamily="34" charset="0"/>
              </a:rPr>
              <a:t>khuẩn</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gây</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bệnh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bạc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lá</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lúa</a:t>
            </a:r>
            <a:r>
              <a:rPr lang="en-US" sz="1800"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Xanthomonat</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oryzae</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pv</a:t>
            </a:r>
            <a:r>
              <a:rPr lang="en-US" sz="1800" i="1" dirty="0">
                <a:latin typeface="Arial" panose="020B0604020202020204" pitchFamily="34" charset="0"/>
                <a:cs typeface="Arial" panose="020B0604020202020204" pitchFamily="34" charset="0"/>
              </a:rPr>
              <a:t>. </a:t>
            </a:r>
            <a:r>
              <a:rPr lang="en-US" sz="1800" i="1" dirty="0" err="1">
                <a:latin typeface="Arial" panose="020B0604020202020204" pitchFamily="34" charset="0"/>
                <a:cs typeface="Arial" panose="020B0604020202020204" pitchFamily="34" charset="0"/>
              </a:rPr>
              <a:t>oryzae</a:t>
            </a:r>
            <a:r>
              <a:rPr lang="en-US" sz="1800" i="1"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bằng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kỹ</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thuật</a:t>
            </a:r>
            <a:r>
              <a:rPr lang="en-US" sz="1800" dirty="0">
                <a:latin typeface="Arial" panose="020B0604020202020204" pitchFamily="34" charset="0"/>
                <a:cs typeface="Arial" panose="020B0604020202020204" pitchFamily="34" charset="0"/>
              </a:rPr>
              <a:t> PCR </a:t>
            </a:r>
            <a:r>
              <a:rPr lang="en-US" sz="1800" dirty="0" err="1">
                <a:latin typeface="Arial" panose="020B0604020202020204" pitchFamily="34" charset="0"/>
                <a:cs typeface="Arial" panose="020B0604020202020204" pitchFamily="34" charset="0"/>
              </a:rPr>
              <a:t>đa</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thành</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phần</a:t>
            </a:r>
            <a:r>
              <a:rPr lang="en-US" sz="1800" dirty="0">
                <a:latin typeface="Arial" panose="020B0604020202020204" pitchFamily="34" charset="0"/>
                <a:cs typeface="Arial" panose="020B0604020202020204" pitchFamily="34" charset="0"/>
              </a:rPr>
              <a:t>, 2012, </a:t>
            </a:r>
            <a:r>
              <a:rPr lang="en-US" sz="1800" dirty="0" err="1">
                <a:latin typeface="Arial" panose="020B0604020202020204" pitchFamily="34" charset="0"/>
                <a:cs typeface="Arial" panose="020B0604020202020204" pitchFamily="34" charset="0"/>
              </a:rPr>
              <a:t>23a</a:t>
            </a:r>
            <a:r>
              <a:rPr lang="en-US" sz="1800" dirty="0">
                <a:latin typeface="Arial" panose="020B0604020202020204" pitchFamily="34" charset="0"/>
                <a:cs typeface="Arial" panose="020B0604020202020204" pitchFamily="34" charset="0"/>
              </a:rPr>
              <a:t> 155-164, </a:t>
            </a:r>
            <a:r>
              <a:rPr lang="en-US" sz="1800" dirty="0" err="1">
                <a:latin typeface="Arial" panose="020B0604020202020204" pitchFamily="34" charset="0"/>
                <a:cs typeface="Arial" panose="020B0604020202020204" pitchFamily="34" charset="0"/>
              </a:rPr>
              <a:t>tạp</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chí</a:t>
            </a:r>
            <a:r>
              <a:rPr lang="en-US" sz="1800" dirty="0">
                <a:latin typeface="Arial" panose="020B0604020202020204" pitchFamily="34" charset="0"/>
                <a:cs typeface="Arial" panose="020B0604020202020204" pitchFamily="34" charset="0"/>
              </a:rPr>
              <a:t> khoa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tr</a:t>
            </a:r>
            <a:r>
              <a:rPr lang="vi-VN" sz="1800" dirty="0">
                <a:latin typeface="Arial" panose="020B0604020202020204" pitchFamily="34" charset="0"/>
                <a:cs typeface="Arial" panose="020B0604020202020204" pitchFamily="34" charset="0"/>
              </a:rPr>
              <a:t>ư</a:t>
            </a:r>
            <a:r>
              <a:rPr lang="en-US" sz="1800" dirty="0" err="1">
                <a:latin typeface="Arial" panose="020B0604020202020204" pitchFamily="34" charset="0"/>
                <a:cs typeface="Arial" panose="020B0604020202020204" pitchFamily="34" charset="0"/>
              </a:rPr>
              <a:t>ờng</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đạ</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học</a:t>
            </a:r>
            <a:r>
              <a:rPr lang="en-US" sz="1800" dirty="0">
                <a:latin typeface="Arial" panose="020B0604020202020204" pitchFamily="34" charset="0"/>
                <a:cs typeface="Arial" panose="020B0604020202020204" pitchFamily="34" charset="0"/>
              </a:rPr>
              <a:t> </a:t>
            </a:r>
            <a:r>
              <a:rPr lang="en-US" sz="1800" dirty="0" err="1">
                <a:latin typeface="Arial" panose="020B0604020202020204" pitchFamily="34" charset="0"/>
                <a:cs typeface="Arial" panose="020B0604020202020204" pitchFamily="34" charset="0"/>
              </a:rPr>
              <a:t>Cần</a:t>
            </a:r>
            <a:r>
              <a:rPr lang="en-US" sz="1800" dirty="0">
                <a:latin typeface="Arial" panose="020B0604020202020204" pitchFamily="34" charset="0"/>
                <a:cs typeface="Arial" panose="020B0604020202020204" pitchFamily="34" charset="0"/>
              </a:rPr>
              <a:t> Th</a:t>
            </a:r>
            <a:r>
              <a:rPr lang="vi-VN" sz="1800" dirty="0">
                <a:latin typeface="Arial" panose="020B0604020202020204" pitchFamily="34" charset="0"/>
                <a:cs typeface="Arial" panose="020B0604020202020204" pitchFamily="34" charset="0"/>
              </a:rPr>
              <a:t>ơ</a:t>
            </a:r>
            <a:r>
              <a:rPr lang="en-US" sz="1800" dirty="0">
                <a:latin typeface="Arial" panose="020B0604020202020204" pitchFamily="34" charset="0"/>
                <a:cs typeface="Arial" panose="020B0604020202020204" pitchFamily="34" charset="0"/>
              </a:rPr>
              <a:t>.  </a:t>
            </a:r>
          </a:p>
          <a:p>
            <a:pPr marL="0" indent="0">
              <a:buClr>
                <a:schemeClr val="tx1"/>
              </a:buClr>
              <a:buSzPct val="100000"/>
              <a:buNone/>
            </a:pPr>
            <a:endParaRPr lang="en-US" dirty="0">
              <a:latin typeface="Arial" panose="020B0604020202020204" pitchFamily="34" charset="0"/>
              <a:cs typeface="Arial" panose="020B0604020202020204" pitchFamily="34" charset="0"/>
            </a:endParaRPr>
          </a:p>
          <a:p>
            <a:pPr marL="514350" indent="-514350">
              <a:buAutoNum type="arabicPeriod"/>
            </a:pPr>
            <a:endParaRPr lang="en-US" sz="1800"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1CAD4AB1-B662-4A8E-A610-076D39291661}"/>
              </a:ext>
            </a:extLst>
          </p:cNvPr>
          <p:cNvSpPr txBox="1"/>
          <p:nvPr/>
        </p:nvSpPr>
        <p:spPr>
          <a:xfrm>
            <a:off x="742667" y="287142"/>
            <a:ext cx="4301052" cy="553998"/>
          </a:xfrm>
          <a:prstGeom prst="rect">
            <a:avLst/>
          </a:prstGeom>
          <a:noFill/>
        </p:spPr>
        <p:txBody>
          <a:bodyPr wrap="square" rtlCol="0">
            <a:spAutoFit/>
          </a:bodyPr>
          <a:lstStyle/>
          <a:p>
            <a:r>
              <a:rPr lang="en-US" sz="3000" b="1" dirty="0" err="1">
                <a:solidFill>
                  <a:srgbClr val="FF0000"/>
                </a:solidFill>
                <a:latin typeface="Arial" panose="020B0604020202020204" pitchFamily="34" charset="0"/>
                <a:cs typeface="Arial" panose="020B0604020202020204" pitchFamily="34" charset="0"/>
              </a:rPr>
              <a:t>Tài</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liệu</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tham</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khảo</a:t>
            </a:r>
            <a:endParaRPr lang="en-US" sz="30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754990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FF3C897-AD37-4FA2-9876-F84E456AD267}"/>
              </a:ext>
            </a:extLst>
          </p:cNvPr>
          <p:cNvSpPr txBox="1"/>
          <p:nvPr/>
        </p:nvSpPr>
        <p:spPr>
          <a:xfrm>
            <a:off x="954156" y="1656521"/>
            <a:ext cx="9528313" cy="4339650"/>
          </a:xfrm>
          <a:prstGeom prst="rect">
            <a:avLst/>
          </a:prstGeom>
          <a:noFill/>
        </p:spPr>
        <p:txBody>
          <a:bodyPr wrap="square" rtlCol="0">
            <a:spAutoFit/>
          </a:bodyPr>
          <a:lstStyle/>
          <a:p>
            <a:pPr>
              <a:buClr>
                <a:schemeClr val="tx1"/>
              </a:buClr>
              <a:buSzPct val="100000"/>
            </a:pPr>
            <a:r>
              <a:rPr lang="en-US" dirty="0">
                <a:latin typeface="Arial" panose="020B0604020202020204" pitchFamily="34" charset="0"/>
                <a:cs typeface="Arial" panose="020B0604020202020204" pitchFamily="34" charset="0"/>
              </a:rPr>
              <a:t>7.    </a:t>
            </a:r>
            <a:r>
              <a:rPr lang="en-US" dirty="0" err="1">
                <a:latin typeface="Arial" panose="020B0604020202020204" pitchFamily="34" charset="0"/>
                <a:cs typeface="Arial" panose="020B0604020202020204" pitchFamily="34" charset="0"/>
              </a:rPr>
              <a:t>Nguyễn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Vũ</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Hảo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cộng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sự</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Ứng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dụng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vi </a:t>
            </a:r>
            <a:r>
              <a:rPr lang="en-US" dirty="0" err="1">
                <a:latin typeface="Arial" panose="020B0604020202020204" pitchFamily="34" charset="0"/>
                <a:cs typeface="Arial" panose="020B0604020202020204" pitchFamily="34" charset="0"/>
              </a:rPr>
              <a:t>sinh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vật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trong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sản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xuất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chế</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phẩm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thuốc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trừ</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sâu</a:t>
            </a:r>
            <a:r>
              <a:rPr lang="en-US" dirty="0">
                <a:latin typeface="Arial" panose="020B0604020202020204" pitchFamily="34" charset="0"/>
                <a:cs typeface="Arial" panose="020B0604020202020204" pitchFamily="34" charset="0"/>
              </a:rPr>
              <a:t>, tr</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ờng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đại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nông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lâm</a:t>
            </a:r>
            <a:endParaRPr lang="en-US" dirty="0">
              <a:latin typeface="Arial" panose="020B0604020202020204" pitchFamily="34" charset="0"/>
              <a:cs typeface="Arial" panose="020B0604020202020204" pitchFamily="34" charset="0"/>
            </a:endParaRPr>
          </a:p>
          <a:p>
            <a:pPr>
              <a:buClr>
                <a:schemeClr val="tx1"/>
              </a:buClr>
              <a:buSzPct val="100000"/>
            </a:pPr>
            <a:r>
              <a:rPr lang="en-US" dirty="0">
                <a:latin typeface="Arial" panose="020B0604020202020204" pitchFamily="34" charset="0"/>
                <a:cs typeface="Arial" panose="020B0604020202020204" pitchFamily="34" charset="0"/>
              </a:rPr>
              <a:t>8.    </a:t>
            </a:r>
            <a:r>
              <a:rPr lang="en-US" dirty="0" err="1">
                <a:latin typeface="Arial" panose="020B0604020202020204" pitchFamily="34" charset="0"/>
                <a:cs typeface="Arial" panose="020B0604020202020204" pitchFamily="34" charset="0"/>
              </a:rPr>
              <a:t>Phạm</a:t>
            </a:r>
            <a:r>
              <a:rPr lang="en-US" dirty="0">
                <a:latin typeface="Arial" panose="020B0604020202020204" pitchFamily="34" charset="0"/>
                <a:cs typeface="Arial" panose="020B0604020202020204" pitchFamily="34" charset="0"/>
              </a:rPr>
              <a:t> Minh </a:t>
            </a:r>
            <a:r>
              <a:rPr lang="en-US" dirty="0" err="1">
                <a:latin typeface="Arial" panose="020B0604020202020204" pitchFamily="34" charset="0"/>
                <a:cs typeface="Arial" panose="020B0604020202020204" pitchFamily="34" charset="0"/>
              </a:rPr>
              <a:t>Tuấn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cộng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sự</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khảo</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sát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khả</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năng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kháng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của</a:t>
            </a:r>
            <a:r>
              <a:rPr lang="en-US" dirty="0">
                <a:latin typeface="Arial" panose="020B0604020202020204" pitchFamily="34" charset="0"/>
                <a:cs typeface="Arial" panose="020B0604020202020204" pitchFamily="34" charset="0"/>
              </a:rPr>
              <a:t> </a:t>
            </a:r>
            <a:r>
              <a:rPr lang="en-US" i="1" dirty="0">
                <a:latin typeface="Arial" panose="020B0604020202020204" pitchFamily="34" charset="0"/>
                <a:cs typeface="Arial" panose="020B0604020202020204" pitchFamily="34" charset="0"/>
              </a:rPr>
              <a:t>Trichoderma</a:t>
            </a:r>
            <a:r>
              <a:rPr lang="en-US" dirty="0">
                <a:latin typeface="Arial" panose="020B0604020202020204" pitchFamily="34" charset="0"/>
                <a:cs typeface="Arial" panose="020B0604020202020204" pitchFamily="34" charset="0"/>
              </a:rPr>
              <a:t> sp. </a:t>
            </a:r>
            <a:r>
              <a:rPr lang="en-US" dirty="0" err="1">
                <a:latin typeface="Arial" panose="020B0604020202020204" pitchFamily="34" charset="0"/>
                <a:cs typeface="Arial" panose="020B0604020202020204" pitchFamily="34" charset="0"/>
              </a:rPr>
              <a:t>đối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với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nấm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gây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lá</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thối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rễ</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có</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múi</a:t>
            </a:r>
            <a:r>
              <a:rPr lang="en-US" dirty="0">
                <a:latin typeface="Arial" panose="020B0604020202020204" pitchFamily="34" charset="0"/>
                <a:cs typeface="Arial" panose="020B0604020202020204" pitchFamily="34" charset="0"/>
              </a:rPr>
              <a:t>, tr</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ờng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đại</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công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nghiệp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thực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phẩm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thành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phố</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Hồ</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Chí</a:t>
            </a:r>
            <a:r>
              <a:rPr lang="en-US" dirty="0">
                <a:latin typeface="Arial" panose="020B0604020202020204" pitchFamily="34" charset="0"/>
                <a:cs typeface="Arial" panose="020B0604020202020204" pitchFamily="34" charset="0"/>
              </a:rPr>
              <a:t> Minh.</a:t>
            </a:r>
          </a:p>
          <a:p>
            <a:pPr marL="457200" indent="-457200">
              <a:buClr>
                <a:schemeClr val="tx1"/>
              </a:buClr>
              <a:buSzPct val="100000"/>
              <a:buAutoNum type="arabicPeriod" startAt="9"/>
            </a:pP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lúa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lùn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xoắn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lá</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lúa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kiến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thức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nông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nghiệp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a:t>
            </a:r>
          </a:p>
          <a:p>
            <a:pPr marL="457200" indent="-457200">
              <a:buClr>
                <a:schemeClr val="tx1"/>
              </a:buClr>
              <a:buSzPct val="100000"/>
              <a:buAutoNum type="arabicPeriod" startAt="9"/>
            </a:pPr>
            <a:r>
              <a:rPr lang="en-US" dirty="0" err="1">
                <a:latin typeface="Arial" panose="020B0604020202020204" pitchFamily="34" charset="0"/>
                <a:cs typeface="Arial" panose="020B0604020202020204" pitchFamily="34" charset="0"/>
              </a:rPr>
              <a:t>Các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khảm</a:t>
            </a:r>
            <a:r>
              <a:rPr lang="en-US" dirty="0">
                <a:latin typeface="Arial" panose="020B0604020202020204" pitchFamily="34" charset="0"/>
                <a:cs typeface="Arial" panose="020B0604020202020204" pitchFamily="34" charset="0"/>
              </a:rPr>
              <a:t> do virus y </a:t>
            </a:r>
            <a:r>
              <a:rPr lang="en-US" dirty="0" err="1">
                <a:latin typeface="Arial" panose="020B0604020202020204" pitchFamily="34" charset="0"/>
                <a:cs typeface="Arial" panose="020B0604020202020204" pitchFamily="34" charset="0"/>
              </a:rPr>
              <a:t>gây</a:t>
            </a:r>
            <a:r>
              <a:rPr lang="en-US" dirty="0">
                <a:latin typeface="Arial" panose="020B0604020202020204" pitchFamily="34" charset="0"/>
                <a:cs typeface="Arial" panose="020B0604020202020204" pitchFamily="34" charset="0"/>
              </a:rPr>
              <a:t> ra </a:t>
            </a:r>
            <a:r>
              <a:rPr lang="en-US" dirty="0" err="1">
                <a:latin typeface="Arial" panose="020B0604020202020204" pitchFamily="34" charset="0"/>
                <a:cs typeface="Arial" panose="020B0604020202020204" pitchFamily="34" charset="0"/>
              </a:rPr>
              <a:t>trên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cây</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ớt</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kiến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thức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nông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nghiệp</a:t>
            </a:r>
            <a:endParaRPr lang="en-US" dirty="0">
              <a:latin typeface="Arial" panose="020B0604020202020204" pitchFamily="34" charset="0"/>
              <a:cs typeface="Arial" panose="020B0604020202020204" pitchFamily="34" charset="0"/>
            </a:endParaRPr>
          </a:p>
          <a:p>
            <a:pPr marL="457200" indent="-457200">
              <a:buClr>
                <a:schemeClr val="tx1"/>
              </a:buClr>
              <a:buSzPct val="100000"/>
              <a:buAutoNum type="arabicPeriod" startAt="9"/>
            </a:pPr>
            <a:r>
              <a:rPr lang="en-US" dirty="0" err="1">
                <a:latin typeface="Arial" panose="020B0604020202020204" pitchFamily="34" charset="0"/>
                <a:cs typeface="Arial" panose="020B0604020202020204" pitchFamily="34" charset="0"/>
              </a:rPr>
              <a:t>Bệnh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đốm</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trắng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biện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pháp</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phòng</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ngừa</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sinh</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học</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cho</a:t>
            </a:r>
            <a:r>
              <a:rPr lang="en-US" dirty="0">
                <a:latin typeface="Arial" panose="020B0604020202020204" pitchFamily="34" charset="0"/>
                <a:cs typeface="Arial" panose="020B0604020202020204" pitchFamily="34" charset="0"/>
              </a:rPr>
              <a:t> v</a:t>
            </a:r>
            <a:r>
              <a:rPr lang="vi-VN" dirty="0">
                <a:latin typeface="Arial" panose="020B0604020202020204" pitchFamily="34" charset="0"/>
                <a:cs typeface="Arial" panose="020B0604020202020204" pitchFamily="34" charset="0"/>
              </a:rPr>
              <a:t>ư</a:t>
            </a:r>
            <a:r>
              <a:rPr lang="en-US" dirty="0" err="1">
                <a:latin typeface="Arial" panose="020B0604020202020204" pitchFamily="34" charset="0"/>
                <a:cs typeface="Arial" panose="020B0604020202020204" pitchFamily="34" charset="0"/>
              </a:rPr>
              <a:t>ờn</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thanh</a:t>
            </a:r>
            <a:r>
              <a:rPr lang="en-US" dirty="0">
                <a:latin typeface="Arial" panose="020B0604020202020204" pitchFamily="34" charset="0"/>
                <a:cs typeface="Arial" panose="020B0604020202020204" pitchFamily="34" charset="0"/>
              </a:rPr>
              <a:t> long, </a:t>
            </a:r>
            <a:r>
              <a:rPr lang="en-US" dirty="0" err="1">
                <a:latin typeface="Arial" panose="020B0604020202020204" pitchFamily="34" charset="0"/>
                <a:cs typeface="Arial" panose="020B0604020202020204" pitchFamily="34" charset="0"/>
              </a:rPr>
              <a:t>công</a:t>
            </a:r>
            <a:r>
              <a:rPr lang="en-US" dirty="0">
                <a:latin typeface="Arial" panose="020B0604020202020204" pitchFamily="34" charset="0"/>
                <a:cs typeface="Arial" panose="020B0604020202020204" pitchFamily="34" charset="0"/>
              </a:rPr>
              <a:t> ty TNHH </a:t>
            </a:r>
            <a:r>
              <a:rPr lang="en-US" dirty="0" err="1">
                <a:latin typeface="Arial" panose="020B0604020202020204" pitchFamily="34" charset="0"/>
                <a:cs typeface="Arial" panose="020B0604020202020204" pitchFamily="34" charset="0"/>
              </a:rPr>
              <a:t>Điền</a:t>
            </a:r>
            <a:r>
              <a:rPr lang="en-US" dirty="0">
                <a:latin typeface="Arial" panose="020B0604020202020204" pitchFamily="34" charset="0"/>
                <a:cs typeface="Arial" panose="020B0604020202020204" pitchFamily="34" charset="0"/>
              </a:rPr>
              <a:t> Trang.</a:t>
            </a:r>
          </a:p>
          <a:p>
            <a:pPr>
              <a:buClr>
                <a:schemeClr val="tx1"/>
              </a:buClr>
              <a:buSzPct val="100000"/>
            </a:pPr>
            <a:r>
              <a:rPr lang="en-US" sz="2400" b="1" dirty="0" err="1">
                <a:latin typeface="Arial" panose="020B0604020202020204" pitchFamily="34" charset="0"/>
                <a:cs typeface="Arial" panose="020B0604020202020204" pitchFamily="34" charset="0"/>
              </a:rPr>
              <a:t>Tài</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liệu</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tiếng</a:t>
            </a:r>
            <a:r>
              <a:rPr lang="en-US" sz="2400" b="1" dirty="0">
                <a:latin typeface="Arial" panose="020B0604020202020204" pitchFamily="34" charset="0"/>
                <a:cs typeface="Arial" panose="020B0604020202020204" pitchFamily="34" charset="0"/>
              </a:rPr>
              <a:t> </a:t>
            </a:r>
            <a:r>
              <a:rPr lang="en-US" sz="2400" b="1" dirty="0" err="1">
                <a:latin typeface="Arial" panose="020B0604020202020204" pitchFamily="34" charset="0"/>
                <a:cs typeface="Arial" panose="020B0604020202020204" pitchFamily="34" charset="0"/>
              </a:rPr>
              <a:t>anh</a:t>
            </a:r>
            <a:endParaRPr lang="en-US" sz="2400" b="1" dirty="0">
              <a:latin typeface="Arial" panose="020B0604020202020204" pitchFamily="34" charset="0"/>
              <a:cs typeface="Arial" panose="020B0604020202020204" pitchFamily="34" charset="0"/>
            </a:endParaRPr>
          </a:p>
          <a:p>
            <a:pPr marL="342900" indent="-342900">
              <a:buClr>
                <a:schemeClr val="tx1"/>
              </a:buClr>
              <a:buSzPct val="100000"/>
              <a:buFont typeface="+mj-lt"/>
              <a:buAutoNum type="arabicPeriod"/>
            </a:pPr>
            <a:r>
              <a:rPr lang="en-US" dirty="0">
                <a:latin typeface="Arial" panose="020B0604020202020204" pitchFamily="34" charset="0"/>
                <a:cs typeface="Arial" panose="020B0604020202020204" pitchFamily="34" charset="0"/>
              </a:rPr>
              <a:t>Erwin D.C.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Ribeiro O.K. 1996. </a:t>
            </a:r>
            <a:r>
              <a:rPr lang="en-US" i="1" dirty="0">
                <a:latin typeface="Arial" panose="020B0604020202020204" pitchFamily="34" charset="0"/>
                <a:cs typeface="Arial" panose="020B0604020202020204" pitchFamily="34" charset="0"/>
              </a:rPr>
              <a:t>Phytophthora diseases </a:t>
            </a:r>
            <a:r>
              <a:rPr lang="en-US" dirty="0">
                <a:latin typeface="Arial" panose="020B0604020202020204" pitchFamily="34" charset="0"/>
                <a:cs typeface="Arial" panose="020B0604020202020204" pitchFamily="34" charset="0"/>
              </a:rPr>
              <a:t>worldwide. American </a:t>
            </a:r>
            <a:r>
              <a:rPr lang="en-US" dirty="0" err="1">
                <a:latin typeface="Arial" panose="020B0604020202020204" pitchFamily="34" charset="0"/>
                <a:cs typeface="Arial" panose="020B0604020202020204" pitchFamily="34" charset="0"/>
              </a:rPr>
              <a:t>Phytopathological</a:t>
            </a:r>
            <a:r>
              <a:rPr lang="en-US" dirty="0">
                <a:latin typeface="Arial" panose="020B0604020202020204" pitchFamily="34" charset="0"/>
                <a:cs typeface="Arial" panose="020B0604020202020204" pitchFamily="34" charset="0"/>
              </a:rPr>
              <a:t> Society Press: St. Paul, Minnesota. </a:t>
            </a:r>
          </a:p>
          <a:p>
            <a:pPr marL="342900" indent="-342900">
              <a:buClr>
                <a:schemeClr val="tx1"/>
              </a:buClr>
              <a:buSzPct val="100000"/>
              <a:buFont typeface="+mj-lt"/>
              <a:buAutoNum type="arabicPeriod"/>
            </a:pPr>
            <a:r>
              <a:rPr lang="en-US" dirty="0" err="1">
                <a:latin typeface="Arial" panose="020B0604020202020204" pitchFamily="34" charset="0"/>
                <a:cs typeface="Arial" panose="020B0604020202020204" pitchFamily="34" charset="0"/>
              </a:rPr>
              <a:t>Drenth</a:t>
            </a:r>
            <a:r>
              <a:rPr lang="en-US" dirty="0">
                <a:latin typeface="Arial" panose="020B0604020202020204" pitchFamily="34" charset="0"/>
                <a:cs typeface="Arial" panose="020B0604020202020204" pitchFamily="34" charset="0"/>
              </a:rPr>
              <a:t> A. </a:t>
            </a:r>
            <a:r>
              <a:rPr lang="en-US" dirty="0" err="1">
                <a:latin typeface="Arial" panose="020B0604020202020204" pitchFamily="34" charset="0"/>
                <a:cs typeface="Arial" panose="020B0604020202020204" pitchFamily="34" charset="0"/>
              </a:rPr>
              <a:t>và</a:t>
            </a:r>
            <a:r>
              <a:rPr lang="en-US" dirty="0">
                <a:latin typeface="Arial" panose="020B0604020202020204" pitchFamily="34" charset="0"/>
                <a:cs typeface="Arial" panose="020B0604020202020204" pitchFamily="34" charset="0"/>
              </a:rPr>
              <a:t> </a:t>
            </a:r>
            <a:r>
              <a:rPr lang="en-US" dirty="0" err="1">
                <a:latin typeface="Arial" panose="020B0604020202020204" pitchFamily="34" charset="0"/>
                <a:cs typeface="Arial" panose="020B0604020202020204" pitchFamily="34" charset="0"/>
              </a:rPr>
              <a:t>Sendall</a:t>
            </a:r>
            <a:r>
              <a:rPr lang="en-US" dirty="0">
                <a:latin typeface="Arial" panose="020B0604020202020204" pitchFamily="34" charset="0"/>
                <a:cs typeface="Arial" panose="020B0604020202020204" pitchFamily="34" charset="0"/>
              </a:rPr>
              <a:t> B. 2001. Practical guide to detection and identification of </a:t>
            </a:r>
            <a:r>
              <a:rPr lang="en-US" i="1" dirty="0">
                <a:latin typeface="Arial" panose="020B0604020202020204" pitchFamily="34" charset="0"/>
                <a:cs typeface="Arial" panose="020B0604020202020204" pitchFamily="34" charset="0"/>
              </a:rPr>
              <a:t>Phytophthora. </a:t>
            </a:r>
            <a:r>
              <a:rPr lang="en-US" dirty="0">
                <a:latin typeface="Arial" panose="020B0604020202020204" pitchFamily="34" charset="0"/>
                <a:cs typeface="Arial" panose="020B0604020202020204" pitchFamily="34" charset="0"/>
              </a:rPr>
              <a:t>CRC for Tropical Plant Protection: Brisbane, Australia.</a:t>
            </a:r>
            <a:r>
              <a:rPr lang="en-US" dirty="0">
                <a:latin typeface="Arial" panose="020B0604020202020204" pitchFamily="34" charset="0"/>
                <a:cs typeface="Arial" panose="020B0604020202020204" pitchFamily="34" charset="0"/>
                <a:hlinkClick r:id="rId2"/>
              </a:rPr>
              <a:t> </a:t>
            </a:r>
          </a:p>
          <a:p>
            <a:endParaRPr lang="en-US"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818B97AC-87B9-48AC-BB0A-95D6848C2E2C}"/>
              </a:ext>
            </a:extLst>
          </p:cNvPr>
          <p:cNvSpPr txBox="1"/>
          <p:nvPr/>
        </p:nvSpPr>
        <p:spPr>
          <a:xfrm>
            <a:off x="1219200" y="830482"/>
            <a:ext cx="4301052" cy="553998"/>
          </a:xfrm>
          <a:prstGeom prst="rect">
            <a:avLst/>
          </a:prstGeom>
          <a:noFill/>
        </p:spPr>
        <p:txBody>
          <a:bodyPr wrap="square" rtlCol="0">
            <a:spAutoFit/>
          </a:bodyPr>
          <a:lstStyle/>
          <a:p>
            <a:r>
              <a:rPr lang="en-US" sz="3000" b="1" dirty="0" err="1">
                <a:solidFill>
                  <a:srgbClr val="FF0000"/>
                </a:solidFill>
                <a:latin typeface="Arial" panose="020B0604020202020204" pitchFamily="34" charset="0"/>
                <a:cs typeface="Arial" panose="020B0604020202020204" pitchFamily="34" charset="0"/>
              </a:rPr>
              <a:t>Tài</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liệu</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tham</a:t>
            </a:r>
            <a:r>
              <a:rPr lang="en-US" sz="3000" b="1" dirty="0">
                <a:solidFill>
                  <a:srgbClr val="FF0000"/>
                </a:solidFill>
                <a:latin typeface="Arial" panose="020B0604020202020204" pitchFamily="34" charset="0"/>
                <a:cs typeface="Arial" panose="020B0604020202020204" pitchFamily="34" charset="0"/>
              </a:rPr>
              <a:t> </a:t>
            </a:r>
            <a:r>
              <a:rPr lang="en-US" sz="3000" b="1" dirty="0" err="1">
                <a:solidFill>
                  <a:srgbClr val="FF0000"/>
                </a:solidFill>
                <a:latin typeface="Arial" panose="020B0604020202020204" pitchFamily="34" charset="0"/>
                <a:cs typeface="Arial" panose="020B0604020202020204" pitchFamily="34" charset="0"/>
              </a:rPr>
              <a:t>khảo</a:t>
            </a:r>
            <a:endParaRPr lang="en-US" sz="3000" b="1" dirty="0">
              <a:solidFill>
                <a:srgbClr val="FF00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405447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8A7B5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7" name="Rectangle 13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7"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7011" y="483622"/>
            <a:ext cx="11237978" cy="5894318"/>
          </a:xfrm>
          <a:prstGeom prst="rect">
            <a:avLst/>
          </a:prstGeom>
        </p:spPr>
      </p:pic>
      <p:sp>
        <p:nvSpPr>
          <p:cNvPr id="5" name="TextBox 4"/>
          <p:cNvSpPr txBox="1"/>
          <p:nvPr/>
        </p:nvSpPr>
        <p:spPr>
          <a:xfrm>
            <a:off x="1703541" y="1457637"/>
            <a:ext cx="8392438" cy="4154984"/>
          </a:xfrm>
          <a:prstGeom prst="rect">
            <a:avLst/>
          </a:prstGeom>
          <a:noFill/>
        </p:spPr>
        <p:txBody>
          <a:bodyPr wrap="square" rtlCol="0">
            <a:spAutoFit/>
          </a:bodyPr>
          <a:lstStyle/>
          <a:p>
            <a:pPr algn="ctr"/>
            <a:r>
              <a:rPr lang="en-US" sz="8800" b="1" dirty="0">
                <a:ln w="10541" cmpd="sng">
                  <a:solidFill>
                    <a:schemeClr val="accent1">
                      <a:shade val="88000"/>
                      <a:satMod val="110000"/>
                    </a:schemeClr>
                  </a:solidFill>
                  <a:prstDash val="solid"/>
                </a:ln>
                <a:solidFill>
                  <a:srgbClr val="FF0000"/>
                </a:solidFill>
                <a:latin typeface="Chiller" pitchFamily="82" charset="0"/>
                <a:cs typeface="Times New Roman" pitchFamily="18" charset="0"/>
              </a:rPr>
              <a:t>CẢM ƠN THẦY VÀ CÁC BẠN ĐÃ LẮNG NGHE</a:t>
            </a:r>
          </a:p>
        </p:txBody>
      </p:sp>
    </p:spTree>
    <p:extLst>
      <p:ext uri="{BB962C8B-B14F-4D97-AF65-F5344CB8AC3E}">
        <p14:creationId xmlns:p14="http://schemas.microsoft.com/office/powerpoint/2010/main" val="1227024560"/>
      </p:ext>
    </p:extLst>
  </p:cSld>
  <p:clrMapOvr>
    <a:masterClrMapping/>
  </p:clrMapOvr>
</p:sld>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718</TotalTime>
  <Words>4186</Words>
  <Application>Microsoft Office PowerPoint</Application>
  <PresentationFormat>Widescreen</PresentationFormat>
  <Paragraphs>316</Paragraphs>
  <Slides>38</Slides>
  <Notes>16</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38</vt:i4>
      </vt:variant>
    </vt:vector>
  </HeadingPairs>
  <TitlesOfParts>
    <vt:vector size="47" baseType="lpstr">
      <vt:lpstr>Arial</vt:lpstr>
      <vt:lpstr>Calibri</vt:lpstr>
      <vt:lpstr>Century Schoolbook</vt:lpstr>
      <vt:lpstr>Chiller</vt:lpstr>
      <vt:lpstr>Times New Roman</vt:lpstr>
      <vt:lpstr>Wingdings</vt:lpstr>
      <vt:lpstr>Wingdings 2</vt:lpstr>
      <vt:lpstr>Office Theme</vt:lpstr>
      <vt:lpstr>Oriel</vt:lpstr>
      <vt:lpstr>Vi sinh vật gây hại cây trồng và biện pháp phòng trừ</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 sinh vật gây hại cây trồng và biện pháp phòng trừ</dc:title>
  <dc:creator>LÊ THỊ ÁNH NGUYỆT</dc:creator>
  <cp:lastModifiedBy>LÊ THỊ ÁNH NGUYỆT</cp:lastModifiedBy>
  <cp:revision>65</cp:revision>
  <dcterms:created xsi:type="dcterms:W3CDTF">2019-11-10T14:36:36Z</dcterms:created>
  <dcterms:modified xsi:type="dcterms:W3CDTF">2019-11-17T04:59:09Z</dcterms:modified>
</cp:coreProperties>
</file>