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notesMasterIdLst>
    <p:notesMasterId r:id="rId34"/>
  </p:notesMasterIdLst>
  <p:sldIdLst>
    <p:sldId id="290" r:id="rId2"/>
    <p:sldId id="257" r:id="rId3"/>
    <p:sldId id="258" r:id="rId4"/>
    <p:sldId id="287" r:id="rId5"/>
    <p:sldId id="265" r:id="rId6"/>
    <p:sldId id="263" r:id="rId7"/>
    <p:sldId id="288" r:id="rId8"/>
    <p:sldId id="264" r:id="rId9"/>
    <p:sldId id="266" r:id="rId10"/>
    <p:sldId id="286" r:id="rId11"/>
    <p:sldId id="267" r:id="rId12"/>
    <p:sldId id="295" r:id="rId13"/>
    <p:sldId id="268" r:id="rId14"/>
    <p:sldId id="269" r:id="rId15"/>
    <p:sldId id="270" r:id="rId16"/>
    <p:sldId id="297" r:id="rId17"/>
    <p:sldId id="298" r:id="rId18"/>
    <p:sldId id="273" r:id="rId19"/>
    <p:sldId id="285" r:id="rId20"/>
    <p:sldId id="271" r:id="rId21"/>
    <p:sldId id="274" r:id="rId22"/>
    <p:sldId id="275" r:id="rId23"/>
    <p:sldId id="283" r:id="rId24"/>
    <p:sldId id="284" r:id="rId25"/>
    <p:sldId id="294" r:id="rId26"/>
    <p:sldId id="293" r:id="rId27"/>
    <p:sldId id="278" r:id="rId28"/>
    <p:sldId id="289" r:id="rId29"/>
    <p:sldId id="280" r:id="rId30"/>
    <p:sldId id="281" r:id="rId31"/>
    <p:sldId id="282" r:id="rId32"/>
    <p:sldId id="296" r:id="rId3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2" autoAdjust="0"/>
    <p:restoredTop sz="94680" autoAdjust="0"/>
  </p:normalViewPr>
  <p:slideViewPr>
    <p:cSldViewPr>
      <p:cViewPr varScale="1">
        <p:scale>
          <a:sx n="80" d="100"/>
          <a:sy n="80" d="100"/>
        </p:scale>
        <p:origin x="-1445" y="-72"/>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42BA43A-B9EF-4F33-B462-4A66F3F2F295}" type="datetimeFigureOut">
              <a:rPr lang="en-US" smtClean="0"/>
              <a:t>11/23/2019</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C87DE2C-7E84-482E-898B-470465EB4F8A}" type="slidenum">
              <a:rPr lang="en-US" smtClean="0"/>
              <a:t>‹#›</a:t>
            </a:fld>
            <a:endParaRPr lang="en-US"/>
          </a:p>
        </p:txBody>
      </p:sp>
    </p:spTree>
    <p:extLst>
      <p:ext uri="{BB962C8B-B14F-4D97-AF65-F5344CB8AC3E}">
        <p14:creationId xmlns:p14="http://schemas.microsoft.com/office/powerpoint/2010/main" val="22008982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tre</a:t>
            </a:r>
            <a:endParaRPr lang="en-US" dirty="0"/>
          </a:p>
        </p:txBody>
      </p:sp>
      <p:sp>
        <p:nvSpPr>
          <p:cNvPr id="4" name="Slide Number Placeholder 3"/>
          <p:cNvSpPr>
            <a:spLocks noGrp="1"/>
          </p:cNvSpPr>
          <p:nvPr>
            <p:ph type="sldNum" sz="quarter" idx="10"/>
          </p:nvPr>
        </p:nvSpPr>
        <p:spPr/>
        <p:txBody>
          <a:bodyPr/>
          <a:lstStyle/>
          <a:p>
            <a:fld id="{FC87DE2C-7E84-482E-898B-470465EB4F8A}" type="slidenum">
              <a:rPr lang="en-US" smtClean="0"/>
              <a:t>4</a:t>
            </a:fld>
            <a:endParaRPr lang="en-US"/>
          </a:p>
        </p:txBody>
      </p:sp>
    </p:spTree>
    <p:extLst>
      <p:ext uri="{BB962C8B-B14F-4D97-AF65-F5344CB8AC3E}">
        <p14:creationId xmlns:p14="http://schemas.microsoft.com/office/powerpoint/2010/main" val="7796691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C87DE2C-7E84-482E-898B-470465EB4F8A}" type="slidenum">
              <a:rPr lang="en-US" smtClean="0"/>
              <a:t>5</a:t>
            </a:fld>
            <a:endParaRPr lang="en-US"/>
          </a:p>
        </p:txBody>
      </p:sp>
    </p:spTree>
    <p:extLst>
      <p:ext uri="{BB962C8B-B14F-4D97-AF65-F5344CB8AC3E}">
        <p14:creationId xmlns:p14="http://schemas.microsoft.com/office/powerpoint/2010/main" val="4905423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09601"/>
            <a:ext cx="7772400" cy="4267200"/>
          </a:xfrm>
        </p:spPr>
        <p:txBody>
          <a:bodyPr anchor="b">
            <a:noAutofit/>
          </a:bodyPr>
          <a:lstStyle>
            <a:lvl1pPr>
              <a:lnSpc>
                <a:spcPct val="100000"/>
              </a:lnSpc>
              <a:defRPr sz="8000"/>
            </a:lvl1pPr>
          </a:lstStyle>
          <a:p>
            <a:r>
              <a:rPr lang="en-US" smtClean="0"/>
              <a:t>Click to edit Master title style</a:t>
            </a:r>
            <a:endParaRPr lang="en-US" dirty="0"/>
          </a:p>
        </p:txBody>
      </p:sp>
      <p:sp>
        <p:nvSpPr>
          <p:cNvPr id="3" name="Subtitle 2"/>
          <p:cNvSpPr>
            <a:spLocks noGrp="1"/>
          </p:cNvSpPr>
          <p:nvPr>
            <p:ph type="subTitle" idx="1"/>
          </p:nvPr>
        </p:nvSpPr>
        <p:spPr>
          <a:xfrm>
            <a:off x="1371600" y="4953000"/>
            <a:ext cx="6400800" cy="1219200"/>
          </a:xfrm>
        </p:spPr>
        <p:txBody>
          <a:bodyPr>
            <a:normAutofit/>
          </a:bodyPr>
          <a:lstStyle>
            <a:lvl1pPr marL="0" indent="0" algn="ctr">
              <a:buNone/>
              <a:defRPr sz="2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7" name="Date Placeholder 6"/>
          <p:cNvSpPr>
            <a:spLocks noGrp="1"/>
          </p:cNvSpPr>
          <p:nvPr>
            <p:ph type="dt" sz="half" idx="10"/>
          </p:nvPr>
        </p:nvSpPr>
        <p:spPr/>
        <p:txBody>
          <a:bodyPr/>
          <a:lstStyle/>
          <a:p>
            <a:fld id="{95549C1A-50DF-42F8-B11E-6A0666795E19}" type="datetimeFigureOut">
              <a:rPr lang="en-US" smtClean="0"/>
              <a:t>11/23/2019</a:t>
            </a:fld>
            <a:endParaRPr lang="en-US"/>
          </a:p>
        </p:txBody>
      </p:sp>
      <p:sp>
        <p:nvSpPr>
          <p:cNvPr id="8" name="Slide Number Placeholder 7"/>
          <p:cNvSpPr>
            <a:spLocks noGrp="1"/>
          </p:cNvSpPr>
          <p:nvPr>
            <p:ph type="sldNum" sz="quarter" idx="11"/>
          </p:nvPr>
        </p:nvSpPr>
        <p:spPr/>
        <p:txBody>
          <a:bodyPr/>
          <a:lstStyle/>
          <a:p>
            <a:fld id="{DAF69A60-DB21-4B52-B9A8-EDEF8616933B}" type="slidenum">
              <a:rPr lang="en-US" smtClean="0"/>
              <a:t>‹#›</a:t>
            </a:fld>
            <a:endParaRPr lang="en-US"/>
          </a:p>
        </p:txBody>
      </p:sp>
      <p:sp>
        <p:nvSpPr>
          <p:cNvPr id="9" name="Footer Placeholder 8"/>
          <p:cNvSpPr>
            <a:spLocks noGrp="1"/>
          </p:cNvSpPr>
          <p:nvPr>
            <p:ph type="ftr" sz="quarter" idx="12"/>
          </p:nvPr>
        </p:nvSpPr>
        <p:spPr/>
        <p:txBody>
          <a:bodyPr/>
          <a:lstStyle/>
          <a:p>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lvl5pPr>
              <a:defRPr/>
            </a:lvl5pPr>
            <a:lvl6pPr>
              <a:defRPr/>
            </a:lvl6pPr>
            <a:lvl7pPr>
              <a:defRPr/>
            </a:lvl7pPr>
            <a:lvl8pPr>
              <a:defRPr/>
            </a:lvl8pPr>
            <a:lvl9pPr>
              <a:buFont typeface="Arial" pitchFamily="34" charset="0"/>
              <a:buChar cha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4" name="Date Placeholder 3"/>
          <p:cNvSpPr>
            <a:spLocks noGrp="1"/>
          </p:cNvSpPr>
          <p:nvPr>
            <p:ph type="dt" sz="half" idx="10"/>
          </p:nvPr>
        </p:nvSpPr>
        <p:spPr/>
        <p:txBody>
          <a:bodyPr/>
          <a:lstStyle/>
          <a:p>
            <a:fld id="{95549C1A-50DF-42F8-B11E-6A0666795E19}" type="datetimeFigureOut">
              <a:rPr lang="en-US" smtClean="0"/>
              <a:t>11/23/2019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AF69A60-DB21-4B52-B9A8-EDEF8616933B}"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1371600"/>
            <a:ext cx="7772400" cy="2505075"/>
          </a:xfrm>
        </p:spPr>
        <p:txBody>
          <a:bodyPr anchor="b"/>
          <a:lstStyle>
            <a:lvl1pPr algn="ctr" defTabSz="914400" rtl="0" eaLnBrk="1" latinLnBrk="0" hangingPunct="1">
              <a:lnSpc>
                <a:spcPct val="100000"/>
              </a:lnSpc>
              <a:spcBef>
                <a:spcPct val="0"/>
              </a:spcBef>
              <a:buNone/>
              <a:defRPr lang="en-US" sz="4800" kern="1200" dirty="0" smtClean="0">
                <a:solidFill>
                  <a:schemeClr val="tx2"/>
                </a:solidFill>
                <a:effectLst>
                  <a:outerShdw blurRad="63500" dist="38100" dir="5400000" algn="t" rotWithShape="0">
                    <a:prstClr val="black">
                      <a:alpha val="25000"/>
                    </a:prstClr>
                  </a:outerShdw>
                </a:effectLst>
                <a:latin typeface="+mn-lt"/>
                <a:ea typeface="+mj-ea"/>
                <a:cs typeface="+mj-cs"/>
              </a:defRPr>
            </a:lvl1pPr>
          </a:lstStyle>
          <a:p>
            <a:r>
              <a:rPr lang="en-US" smtClean="0"/>
              <a:t>Click to edit Master title style</a:t>
            </a:r>
            <a:endParaRPr lang="en-US" dirty="0"/>
          </a:p>
        </p:txBody>
      </p:sp>
      <p:sp>
        <p:nvSpPr>
          <p:cNvPr id="3" name="Text Placeholder 2"/>
          <p:cNvSpPr>
            <a:spLocks noGrp="1"/>
          </p:cNvSpPr>
          <p:nvPr>
            <p:ph type="body" idx="1"/>
          </p:nvPr>
        </p:nvSpPr>
        <p:spPr>
          <a:xfrm>
            <a:off x="722313" y="4068763"/>
            <a:ext cx="7772400" cy="1131887"/>
          </a:xfrm>
        </p:spPr>
        <p:txBody>
          <a:bodyPr anchor="t"/>
          <a:lstStyle>
            <a:lvl1pPr marL="0" indent="0" algn="ctr">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5549C1A-50DF-42F8-B11E-6A0666795E19}" type="datetimeFigureOut">
              <a:rPr lang="en-US" smtClean="0"/>
              <a:t>11/23/2019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AF69A60-DB21-4B52-B9A8-EDEF8616933B}" type="slidenum">
              <a:rPr lang="en-US" smtClean="0"/>
              <a:t>‹#›</a:t>
            </a:fld>
            <a:endParaRPr lang="en-US"/>
          </a:p>
        </p:txBody>
      </p:sp>
      <p:sp>
        <p:nvSpPr>
          <p:cNvPr id="7" name="Oval 6"/>
          <p:cNvSpPr/>
          <p:nvPr/>
        </p:nvSpPr>
        <p:spPr>
          <a:xfrm>
            <a:off x="4495800"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a:off x="4695825"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p:cNvSpPr/>
          <p:nvPr/>
        </p:nvSpPr>
        <p:spPr>
          <a:xfrm>
            <a:off x="4296728"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4" name="Content Placeholder 3"/>
          <p:cNvSpPr>
            <a:spLocks noGrp="1"/>
          </p:cNvSpPr>
          <p:nvPr>
            <p:ph sz="half" idx="2"/>
          </p:nvPr>
        </p:nvSpPr>
        <p:spPr>
          <a:xfrm>
            <a:off x="4648200" y="1600200"/>
            <a:ext cx="4038600" cy="4525963"/>
          </a:xfrm>
        </p:spPr>
        <p:txBody>
          <a:bodyPr/>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5" name="Date Placeholder 4"/>
          <p:cNvSpPr>
            <a:spLocks noGrp="1"/>
          </p:cNvSpPr>
          <p:nvPr>
            <p:ph type="dt" sz="half" idx="10"/>
          </p:nvPr>
        </p:nvSpPr>
        <p:spPr/>
        <p:txBody>
          <a:bodyPr/>
          <a:lstStyle/>
          <a:p>
            <a:fld id="{95549C1A-50DF-42F8-B11E-6A0666795E19}" type="datetimeFigureOut">
              <a:rPr lang="en-US" smtClean="0"/>
              <a:t>11/23/2019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AF69A60-DB21-4B52-B9A8-EDEF8616933B}" type="slidenum">
              <a:rPr lang="en-US" smtClean="0"/>
              <a:t>‹#›</a:t>
            </a:fld>
            <a:endParaRPr lang="en-US"/>
          </a:p>
        </p:txBody>
      </p:sp>
      <p:sp>
        <p:nvSpPr>
          <p:cNvPr id="9" name="Content Placeholder 8"/>
          <p:cNvSpPr>
            <a:spLocks noGrp="1"/>
          </p:cNvSpPr>
          <p:nvPr>
            <p:ph sz="quarter" idx="13"/>
          </p:nvPr>
        </p:nvSpPr>
        <p:spPr>
          <a:xfrm>
            <a:off x="365760" y="1600200"/>
            <a:ext cx="4041648" cy="452628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600200"/>
            <a:ext cx="4040188"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5" name="Text Placeholder 4"/>
          <p:cNvSpPr>
            <a:spLocks noGrp="1"/>
          </p:cNvSpPr>
          <p:nvPr>
            <p:ph type="body" sz="quarter" idx="3"/>
          </p:nvPr>
        </p:nvSpPr>
        <p:spPr>
          <a:xfrm>
            <a:off x="4648200" y="1600200"/>
            <a:ext cx="4041775"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7" name="Date Placeholder 6"/>
          <p:cNvSpPr>
            <a:spLocks noGrp="1"/>
          </p:cNvSpPr>
          <p:nvPr>
            <p:ph type="dt" sz="half" idx="10"/>
          </p:nvPr>
        </p:nvSpPr>
        <p:spPr/>
        <p:txBody>
          <a:bodyPr/>
          <a:lstStyle/>
          <a:p>
            <a:fld id="{95549C1A-50DF-42F8-B11E-6A0666795E19}" type="datetimeFigureOut">
              <a:rPr lang="en-US" smtClean="0"/>
              <a:t>11/23/2019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AF69A60-DB21-4B52-B9A8-EDEF8616933B}" type="slidenum">
              <a:rPr lang="en-US" smtClean="0"/>
              <a:t>‹#›</a:t>
            </a:fld>
            <a:endParaRPr lang="en-US"/>
          </a:p>
        </p:txBody>
      </p:sp>
      <p:sp>
        <p:nvSpPr>
          <p:cNvPr id="11" name="Content Placeholder 10"/>
          <p:cNvSpPr>
            <a:spLocks noGrp="1"/>
          </p:cNvSpPr>
          <p:nvPr>
            <p:ph sz="quarter" idx="13"/>
          </p:nvPr>
        </p:nvSpPr>
        <p:spPr>
          <a:xfrm>
            <a:off x="457200" y="2212848"/>
            <a:ext cx="4041648" cy="391363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12"/>
          <p:cNvSpPr>
            <a:spLocks noGrp="1"/>
          </p:cNvSpPr>
          <p:nvPr>
            <p:ph sz="quarter" idx="14"/>
          </p:nvPr>
        </p:nvSpPr>
        <p:spPr>
          <a:xfrm>
            <a:off x="4672584" y="2212848"/>
            <a:ext cx="4041648" cy="391318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95549C1A-50DF-42F8-B11E-6A0666795E19}" type="datetimeFigureOut">
              <a:rPr lang="en-US" smtClean="0"/>
              <a:t>11/23/2019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AF69A60-DB21-4B52-B9A8-EDEF8616933B}"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5549C1A-50DF-42F8-B11E-6A0666795E19}" type="datetimeFigureOut">
              <a:rPr lang="en-US" smtClean="0"/>
              <a:t>11/23/2019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AF69A60-DB21-4B52-B9A8-EDEF8616933B}"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907087" y="266700"/>
            <a:ext cx="3008313" cy="2095500"/>
          </a:xfrm>
        </p:spPr>
        <p:txBody>
          <a:bodyPr anchor="b"/>
          <a:lstStyle>
            <a:lvl1pPr algn="ctr">
              <a:lnSpc>
                <a:spcPct val="100000"/>
              </a:lnSpc>
              <a:defRPr sz="2800" b="0">
                <a:effectLst>
                  <a:outerShdw blurRad="50800" dist="25400" dir="5400000" algn="t" rotWithShape="0">
                    <a:prstClr val="black">
                      <a:alpha val="25000"/>
                    </a:prstClr>
                  </a:outerShdw>
                </a:effectLst>
              </a:defRPr>
            </a:lvl1pPr>
          </a:lstStyle>
          <a:p>
            <a:r>
              <a:rPr lang="en-US" smtClean="0"/>
              <a:t>Click to edit Master title style</a:t>
            </a:r>
            <a:endParaRPr lang="en-US" dirty="0"/>
          </a:p>
        </p:txBody>
      </p:sp>
      <p:sp>
        <p:nvSpPr>
          <p:cNvPr id="3" name="Content Placeholder 2"/>
          <p:cNvSpPr>
            <a:spLocks noGrp="1"/>
          </p:cNvSpPr>
          <p:nvPr>
            <p:ph idx="1"/>
          </p:nvPr>
        </p:nvSpPr>
        <p:spPr>
          <a:xfrm>
            <a:off x="719137" y="273050"/>
            <a:ext cx="4995863"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5907087" y="2438400"/>
            <a:ext cx="3008313" cy="3687763"/>
          </a:xfrm>
        </p:spPr>
        <p:txBody>
          <a:bodyPr>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5549C1A-50DF-42F8-B11E-6A0666795E19}" type="datetimeFigureOut">
              <a:rPr lang="en-US" smtClean="0"/>
              <a:t>11/23/2019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AF69A60-DB21-4B52-B9A8-EDEF8616933B}"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79576" y="228600"/>
            <a:ext cx="5711824" cy="895350"/>
          </a:xfrm>
        </p:spPr>
        <p:txBody>
          <a:bodyPr anchor="b"/>
          <a:lstStyle>
            <a:lvl1pPr algn="ctr">
              <a:lnSpc>
                <a:spcPct val="100000"/>
              </a:lnSpc>
              <a:defRPr sz="2800" b="0"/>
            </a:lvl1pPr>
          </a:lstStyle>
          <a:p>
            <a:r>
              <a:rPr lang="en-US" smtClean="0"/>
              <a:t>Click to edit Master title style</a:t>
            </a:r>
            <a:endParaRPr lang="en-US" dirty="0"/>
          </a:p>
        </p:txBody>
      </p:sp>
      <p:sp>
        <p:nvSpPr>
          <p:cNvPr id="3" name="Picture Placeholder 2"/>
          <p:cNvSpPr>
            <a:spLocks noGrp="1"/>
          </p:cNvSpPr>
          <p:nvPr>
            <p:ph type="pic" idx="1"/>
          </p:nvPr>
        </p:nvSpPr>
        <p:spPr>
          <a:xfrm>
            <a:off x="1508126" y="1143000"/>
            <a:ext cx="6054724" cy="4541044"/>
          </a:xfrm>
          <a:ln w="76200">
            <a:solidFill>
              <a:schemeClr val="bg1"/>
            </a:solidFill>
          </a:ln>
          <a:effectLst>
            <a:outerShdw blurRad="88900" dist="50800" dir="5400000" algn="ctr" rotWithShape="0">
              <a:srgbClr val="000000">
                <a:alpha val="25000"/>
              </a:srgbClr>
            </a:outerShdw>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679576" y="5810250"/>
            <a:ext cx="5711824" cy="5334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5549C1A-50DF-42F8-B11E-6A0666795E19}" type="datetimeFigureOut">
              <a:rPr lang="en-US" smtClean="0"/>
              <a:t>11/23/2019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AF69A60-DB21-4B52-B9A8-EDEF8616933B}"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5549C1A-50DF-42F8-B11E-6A0666795E19}" type="datetimeFigureOut">
              <a:rPr lang="en-US" smtClean="0"/>
              <a:t>11/23/2019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AF69A60-DB21-4B52-B9A8-EDEF8616933B}"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5549C1A-50DF-42F8-B11E-6A0666795E19}" type="datetimeFigureOut">
              <a:rPr lang="en-US" smtClean="0"/>
              <a:t>11/23/2019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AF69A60-DB21-4B52-B9A8-EDEF8616933B}"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0"/>
            <a:ext cx="8229600" cy="1600200"/>
          </a:xfrm>
          <a:prstGeom prst="rect">
            <a:avLst/>
          </a:prstGeom>
        </p:spPr>
        <p:txBody>
          <a:bodyPr vert="horz" lIns="91440" tIns="45720" rIns="91440" bIns="45720" rtlCol="0" anchor="b">
            <a:no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4" name="Date Placeholder 3"/>
          <p:cNvSpPr>
            <a:spLocks noGrp="1"/>
          </p:cNvSpPr>
          <p:nvPr>
            <p:ph type="dt" sz="half" idx="2"/>
          </p:nvPr>
        </p:nvSpPr>
        <p:spPr>
          <a:xfrm>
            <a:off x="6363347" y="6356350"/>
            <a:ext cx="2085975" cy="365125"/>
          </a:xfrm>
          <a:prstGeom prst="rect">
            <a:avLst/>
          </a:prstGeom>
        </p:spPr>
        <p:txBody>
          <a:bodyPr vert="horz" lIns="91440" tIns="45720" rIns="45720" bIns="45720" rtlCol="0" anchor="ctr"/>
          <a:lstStyle>
            <a:lvl1pPr algn="r">
              <a:defRPr sz="1200">
                <a:solidFill>
                  <a:schemeClr val="tx1">
                    <a:lumMod val="65000"/>
                    <a:lumOff val="35000"/>
                  </a:schemeClr>
                </a:solidFill>
                <a:latin typeface="Century Gothic" pitchFamily="34" charset="0"/>
              </a:defRPr>
            </a:lvl1pPr>
          </a:lstStyle>
          <a:p>
            <a:fld id="{95549C1A-50DF-42F8-B11E-6A0666795E19}" type="datetimeFigureOut">
              <a:rPr lang="en-US" smtClean="0"/>
              <a:t>11/23/2019</a:t>
            </a:fld>
            <a:endParaRPr lang="en-US"/>
          </a:p>
        </p:txBody>
      </p:sp>
      <p:sp>
        <p:nvSpPr>
          <p:cNvPr id="5" name="Footer Placeholder 4"/>
          <p:cNvSpPr>
            <a:spLocks noGrp="1"/>
          </p:cNvSpPr>
          <p:nvPr>
            <p:ph type="ftr" sz="quarter" idx="3"/>
          </p:nvPr>
        </p:nvSpPr>
        <p:spPr>
          <a:xfrm>
            <a:off x="659165" y="6356350"/>
            <a:ext cx="2847975" cy="365125"/>
          </a:xfrm>
          <a:prstGeom prst="rect">
            <a:avLst/>
          </a:prstGeom>
        </p:spPr>
        <p:txBody>
          <a:bodyPr vert="horz" lIns="45720" tIns="45720" rIns="91440" bIns="45720" rtlCol="0" anchor="ctr"/>
          <a:lstStyle>
            <a:lvl1pPr algn="l">
              <a:defRPr sz="1200">
                <a:solidFill>
                  <a:schemeClr val="tx1">
                    <a:lumMod val="65000"/>
                    <a:lumOff val="35000"/>
                  </a:schemeClr>
                </a:solidFill>
                <a:latin typeface="Century Gothic" pitchFamily="34" charset="0"/>
              </a:defRPr>
            </a:lvl1pPr>
          </a:lstStyle>
          <a:p>
            <a:endParaRPr lang="en-US"/>
          </a:p>
        </p:txBody>
      </p:sp>
      <p:sp>
        <p:nvSpPr>
          <p:cNvPr id="6" name="Slide Number Placeholder 5"/>
          <p:cNvSpPr>
            <a:spLocks noGrp="1"/>
          </p:cNvSpPr>
          <p:nvPr>
            <p:ph type="sldNum" sz="quarter" idx="4"/>
          </p:nvPr>
        </p:nvSpPr>
        <p:spPr>
          <a:xfrm>
            <a:off x="8543278" y="6356350"/>
            <a:ext cx="561975" cy="365125"/>
          </a:xfrm>
          <a:prstGeom prst="rect">
            <a:avLst/>
          </a:prstGeom>
        </p:spPr>
        <p:txBody>
          <a:bodyPr vert="horz" lIns="27432" tIns="45720" rIns="45720" bIns="45720" rtlCol="0" anchor="ctr"/>
          <a:lstStyle>
            <a:lvl1pPr algn="l">
              <a:defRPr sz="1200">
                <a:solidFill>
                  <a:schemeClr val="tx1">
                    <a:lumMod val="65000"/>
                    <a:lumOff val="35000"/>
                  </a:schemeClr>
                </a:solidFill>
                <a:latin typeface="Century Gothic" pitchFamily="34" charset="0"/>
              </a:defRPr>
            </a:lvl1pPr>
          </a:lstStyle>
          <a:p>
            <a:fld id="{DAF69A60-DB21-4B52-B9A8-EDEF8616933B}" type="slidenum">
              <a:rPr lang="en-US" smtClean="0"/>
              <a:t>‹#›</a:t>
            </a:fld>
            <a:endParaRPr lang="en-US"/>
          </a:p>
        </p:txBody>
      </p:sp>
      <p:sp>
        <p:nvSpPr>
          <p:cNvPr id="7" name="Oval 6"/>
          <p:cNvSpPr/>
          <p:nvPr/>
        </p:nvSpPr>
        <p:spPr>
          <a:xfrm>
            <a:off x="8457760" y="6499384"/>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8" name="Oval 7"/>
          <p:cNvSpPr/>
          <p:nvPr/>
        </p:nvSpPr>
        <p:spPr>
          <a:xfrm>
            <a:off x="569119" y="6499384"/>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ctr" defTabSz="914400" rtl="0" eaLnBrk="1" latinLnBrk="0" hangingPunct="1">
        <a:lnSpc>
          <a:spcPts val="5800"/>
        </a:lnSpc>
        <a:spcBef>
          <a:spcPct val="0"/>
        </a:spcBef>
        <a:buNone/>
        <a:defRPr sz="5400" kern="1200">
          <a:solidFill>
            <a:schemeClr val="tx2"/>
          </a:solidFill>
          <a:effectLst>
            <a:outerShdw blurRad="63500" dist="38100" dir="5400000" algn="t" rotWithShape="0">
              <a:prstClr val="black">
                <a:alpha val="25000"/>
              </a:prstClr>
            </a:outerShdw>
          </a:effectLst>
          <a:latin typeface="+mn-lt"/>
          <a:ea typeface="+mj-ea"/>
          <a:cs typeface="+mj-cs"/>
        </a:defRPr>
      </a:lvl1pPr>
    </p:titleStyle>
    <p:bodyStyle>
      <a:lvl1pPr marL="342900" indent="-342900" algn="l" defTabSz="914400" rtl="0" eaLnBrk="1" latinLnBrk="0" hangingPunct="1">
        <a:spcBef>
          <a:spcPct val="20000"/>
        </a:spcBef>
        <a:buFont typeface="Arial" pitchFamily="34" charset="0"/>
        <a:buChar char="•"/>
        <a:defRPr sz="2400" kern="1200">
          <a:solidFill>
            <a:schemeClr val="tx1">
              <a:lumMod val="50000"/>
              <a:lumOff val="50000"/>
            </a:schemeClr>
          </a:solidFill>
          <a:latin typeface="+mj-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1.xml"/><Relationship Id="rId4" Type="http://schemas.openxmlformats.org/officeDocument/2006/relationships/image" Target="../media/image4.jpg"/></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9.jpg"/></Relationships>
</file>

<file path=ppt/slides/_rels/slide6.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7.tmp"/><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1.tmp"/><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2.tmp"/><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2.tmp"/><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3.tmp"/><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2400" y="2246616"/>
            <a:ext cx="9058275" cy="1524000"/>
          </a:xfrm>
          <a:ln>
            <a:noFill/>
          </a:ln>
        </p:spPr>
        <p:txBody>
          <a:bodyPr>
            <a:noAutofit/>
          </a:bodyPr>
          <a:lstStyle/>
          <a:p>
            <a:r>
              <a:rPr lang="en-US" sz="3200" dirty="0" smtClean="0">
                <a:ln>
                  <a:solidFill>
                    <a:srgbClr val="00B050"/>
                  </a:solidFill>
                </a:ln>
                <a:solidFill>
                  <a:srgbClr val="002060"/>
                </a:solidFill>
                <a:latin typeface="Arial" pitchFamily="34" charset="0"/>
                <a:cs typeface="Arial" pitchFamily="34" charset="0"/>
              </a:rPr>
              <a:t>NẤM </a:t>
            </a:r>
            <a:r>
              <a:rPr lang="en-US" sz="3200" dirty="0" smtClean="0">
                <a:ln>
                  <a:solidFill>
                    <a:srgbClr val="00B050"/>
                  </a:solidFill>
                </a:ln>
                <a:solidFill>
                  <a:srgbClr val="002060"/>
                </a:solidFill>
                <a:latin typeface="Arial" pitchFamily="34" charset="0"/>
                <a:cs typeface="Arial" pitchFamily="34" charset="0"/>
              </a:rPr>
              <a:t>GÂY </a:t>
            </a:r>
            <a:r>
              <a:rPr lang="en-US" sz="3200" dirty="0" smtClean="0">
                <a:ln>
                  <a:solidFill>
                    <a:srgbClr val="00B050"/>
                  </a:solidFill>
                </a:ln>
                <a:solidFill>
                  <a:srgbClr val="002060"/>
                </a:solidFill>
                <a:latin typeface="Arial" pitchFamily="34" charset="0"/>
                <a:cs typeface="Arial" pitchFamily="34" charset="0"/>
              </a:rPr>
              <a:t>HẠI </a:t>
            </a:r>
            <a:r>
              <a:rPr lang="en-US" sz="3200" dirty="0" smtClean="0">
                <a:ln>
                  <a:solidFill>
                    <a:srgbClr val="00B050"/>
                  </a:solidFill>
                </a:ln>
                <a:solidFill>
                  <a:srgbClr val="002060"/>
                </a:solidFill>
                <a:latin typeface="Arial" pitchFamily="34" charset="0"/>
                <a:cs typeface="Arial" pitchFamily="34" charset="0"/>
              </a:rPr>
              <a:t>VÀ </a:t>
            </a:r>
            <a:r>
              <a:rPr lang="en-US" sz="3200" dirty="0" smtClean="0">
                <a:ln>
                  <a:solidFill>
                    <a:srgbClr val="00B050"/>
                  </a:solidFill>
                </a:ln>
                <a:solidFill>
                  <a:srgbClr val="002060"/>
                </a:solidFill>
                <a:latin typeface="Arial" pitchFamily="34" charset="0"/>
                <a:cs typeface="Arial" pitchFamily="34" charset="0"/>
              </a:rPr>
              <a:t>BIỆN PHÁP PHÒNG TRỪ </a:t>
            </a:r>
            <a:r>
              <a:rPr lang="en-US" sz="3200" dirty="0" smtClean="0">
                <a:ln>
                  <a:solidFill>
                    <a:srgbClr val="00B050"/>
                  </a:solidFill>
                </a:ln>
                <a:solidFill>
                  <a:srgbClr val="002060"/>
                </a:solidFill>
                <a:latin typeface="Arial" pitchFamily="34" charset="0"/>
                <a:cs typeface="Arial" pitchFamily="34" charset="0"/>
              </a:rPr>
              <a:t>BẰNG XẠ KHUẨN</a:t>
            </a:r>
            <a:endParaRPr lang="en-US" sz="3200" dirty="0">
              <a:ln>
                <a:solidFill>
                  <a:srgbClr val="00B050"/>
                </a:solidFill>
              </a:ln>
              <a:solidFill>
                <a:srgbClr val="002060"/>
              </a:solidFill>
              <a:latin typeface="Arial" pitchFamily="34" charset="0"/>
              <a:cs typeface="Arial" pitchFamily="34" charset="0"/>
            </a:endParaRPr>
          </a:p>
        </p:txBody>
      </p:sp>
      <p:sp>
        <p:nvSpPr>
          <p:cNvPr id="3" name="Title 1"/>
          <p:cNvSpPr txBox="1">
            <a:spLocks/>
          </p:cNvSpPr>
          <p:nvPr/>
        </p:nvSpPr>
        <p:spPr>
          <a:xfrm>
            <a:off x="4571999" y="4495800"/>
            <a:ext cx="4572001" cy="17526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2400" dirty="0" smtClean="0">
                <a:solidFill>
                  <a:prstClr val="black"/>
                </a:solidFill>
                <a:latin typeface="Times New Roman" pitchFamily="18" charset="0"/>
                <a:cs typeface="Times New Roman" pitchFamily="18" charset="0"/>
              </a:rPr>
              <a:t>GVGD: </a:t>
            </a:r>
            <a:r>
              <a:rPr lang="en-US" sz="2400" dirty="0" err="1" smtClean="0">
                <a:solidFill>
                  <a:prstClr val="black"/>
                </a:solidFill>
                <a:latin typeface="Times New Roman" pitchFamily="18" charset="0"/>
                <a:cs typeface="Times New Roman" pitchFamily="18" charset="0"/>
              </a:rPr>
              <a:t>ThS</a:t>
            </a:r>
            <a:r>
              <a:rPr lang="en-US" sz="2400" dirty="0" smtClean="0">
                <a:solidFill>
                  <a:prstClr val="black"/>
                </a:solidFill>
                <a:latin typeface="Times New Roman" pitchFamily="18" charset="0"/>
                <a:cs typeface="Times New Roman" pitchFamily="18" charset="0"/>
              </a:rPr>
              <a:t>. </a:t>
            </a:r>
            <a:r>
              <a:rPr lang="en-US" sz="2400" dirty="0" err="1" smtClean="0">
                <a:solidFill>
                  <a:prstClr val="black"/>
                </a:solidFill>
                <a:latin typeface="Times New Roman" pitchFamily="18" charset="0"/>
                <a:cs typeface="Times New Roman" pitchFamily="18" charset="0"/>
              </a:rPr>
              <a:t>Nguyễn</a:t>
            </a:r>
            <a:r>
              <a:rPr lang="en-US" sz="2400" dirty="0" smtClean="0">
                <a:solidFill>
                  <a:prstClr val="black"/>
                </a:solidFill>
                <a:latin typeface="Times New Roman" pitchFamily="18" charset="0"/>
                <a:cs typeface="Times New Roman" pitchFamily="18" charset="0"/>
              </a:rPr>
              <a:t> </a:t>
            </a:r>
            <a:r>
              <a:rPr lang="en-US" sz="2400" dirty="0" err="1" smtClean="0">
                <a:solidFill>
                  <a:prstClr val="black"/>
                </a:solidFill>
                <a:latin typeface="Times New Roman" pitchFamily="18" charset="0"/>
                <a:cs typeface="Times New Roman" pitchFamily="18" charset="0"/>
              </a:rPr>
              <a:t>Mỹ</a:t>
            </a:r>
            <a:r>
              <a:rPr lang="en-US" sz="2400" dirty="0" smtClean="0">
                <a:solidFill>
                  <a:prstClr val="black"/>
                </a:solidFill>
                <a:latin typeface="Times New Roman" pitchFamily="18" charset="0"/>
                <a:cs typeface="Times New Roman" pitchFamily="18" charset="0"/>
              </a:rPr>
              <a:t> Phi Long</a:t>
            </a:r>
          </a:p>
          <a:p>
            <a:pPr algn="l"/>
            <a:endParaRPr lang="en-US" sz="2400" dirty="0" smtClean="0">
              <a:solidFill>
                <a:prstClr val="black"/>
              </a:solidFill>
              <a:latin typeface="Times New Roman" pitchFamily="18" charset="0"/>
              <a:cs typeface="Times New Roman" pitchFamily="18" charset="0"/>
            </a:endParaRPr>
          </a:p>
          <a:p>
            <a:pPr algn="l"/>
            <a:r>
              <a:rPr lang="en-US" sz="2400" dirty="0" err="1" smtClean="0">
                <a:solidFill>
                  <a:prstClr val="black"/>
                </a:solidFill>
                <a:latin typeface="Times New Roman" pitchFamily="18" charset="0"/>
                <a:cs typeface="Times New Roman" pitchFamily="18" charset="0"/>
              </a:rPr>
              <a:t>Nhóm</a:t>
            </a:r>
            <a:r>
              <a:rPr lang="en-US" sz="2400" dirty="0" smtClean="0">
                <a:solidFill>
                  <a:prstClr val="black"/>
                </a:solidFill>
                <a:latin typeface="Times New Roman" pitchFamily="18" charset="0"/>
                <a:cs typeface="Times New Roman" pitchFamily="18" charset="0"/>
              </a:rPr>
              <a:t> 6:</a:t>
            </a:r>
          </a:p>
          <a:p>
            <a:pPr algn="l"/>
            <a:r>
              <a:rPr lang="en-US" sz="2400" dirty="0" err="1" smtClean="0">
                <a:solidFill>
                  <a:prstClr val="black"/>
                </a:solidFill>
                <a:latin typeface="Times New Roman" pitchFamily="18" charset="0"/>
                <a:cs typeface="Times New Roman" pitchFamily="18" charset="0"/>
              </a:rPr>
              <a:t>Ngô</a:t>
            </a:r>
            <a:r>
              <a:rPr lang="en-US" sz="2400" dirty="0" smtClean="0">
                <a:solidFill>
                  <a:prstClr val="black"/>
                </a:solidFill>
                <a:latin typeface="Times New Roman" pitchFamily="18" charset="0"/>
                <a:cs typeface="Times New Roman" pitchFamily="18" charset="0"/>
              </a:rPr>
              <a:t> </a:t>
            </a:r>
            <a:r>
              <a:rPr lang="en-US" sz="2400" dirty="0" err="1">
                <a:solidFill>
                  <a:prstClr val="black"/>
                </a:solidFill>
                <a:latin typeface="Times New Roman" pitchFamily="18" charset="0"/>
                <a:cs typeface="Times New Roman" pitchFamily="18" charset="0"/>
              </a:rPr>
              <a:t>Hoài</a:t>
            </a:r>
            <a:r>
              <a:rPr lang="en-US" sz="2400" dirty="0">
                <a:solidFill>
                  <a:prstClr val="black"/>
                </a:solidFill>
                <a:latin typeface="Times New Roman" pitchFamily="18" charset="0"/>
                <a:cs typeface="Times New Roman" pitchFamily="18" charset="0"/>
              </a:rPr>
              <a:t> </a:t>
            </a:r>
            <a:r>
              <a:rPr lang="en-US" sz="2400" dirty="0" err="1">
                <a:solidFill>
                  <a:prstClr val="black"/>
                </a:solidFill>
                <a:latin typeface="Times New Roman" pitchFamily="18" charset="0"/>
                <a:cs typeface="Times New Roman" pitchFamily="18" charset="0"/>
              </a:rPr>
              <a:t>Nhi</a:t>
            </a:r>
            <a:r>
              <a:rPr lang="en-US" sz="2400" dirty="0">
                <a:solidFill>
                  <a:prstClr val="black"/>
                </a:solidFill>
                <a:latin typeface="Times New Roman" pitchFamily="18" charset="0"/>
                <a:cs typeface="Times New Roman" pitchFamily="18" charset="0"/>
              </a:rPr>
              <a:t> </a:t>
            </a:r>
            <a:r>
              <a:rPr lang="en-US" sz="2400" dirty="0" smtClean="0">
                <a:solidFill>
                  <a:prstClr val="black"/>
                </a:solidFill>
                <a:latin typeface="Times New Roman" pitchFamily="18" charset="0"/>
                <a:cs typeface="Times New Roman" pitchFamily="18" charset="0"/>
              </a:rPr>
              <a:t>- 1615257</a:t>
            </a:r>
            <a:endParaRPr lang="en-US" sz="2400" dirty="0">
              <a:solidFill>
                <a:prstClr val="black"/>
              </a:solidFill>
              <a:latin typeface="Times New Roman" pitchFamily="18" charset="0"/>
              <a:cs typeface="Times New Roman" pitchFamily="18" charset="0"/>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4351" y="12100"/>
            <a:ext cx="1771649" cy="1744276"/>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19800" y="361956"/>
            <a:ext cx="2621624" cy="1006477"/>
          </a:xfrm>
          <a:prstGeom prst="rect">
            <a:avLst/>
          </a:prstGeom>
        </p:spPr>
      </p:pic>
      <p:sp>
        <p:nvSpPr>
          <p:cNvPr id="6" name="TextBox 5"/>
          <p:cNvSpPr txBox="1"/>
          <p:nvPr/>
        </p:nvSpPr>
        <p:spPr>
          <a:xfrm>
            <a:off x="0" y="1756376"/>
            <a:ext cx="9144001" cy="461665"/>
          </a:xfrm>
          <a:prstGeom prst="rect">
            <a:avLst/>
          </a:prstGeom>
          <a:noFill/>
        </p:spPr>
        <p:txBody>
          <a:bodyPr wrap="square" rtlCol="0">
            <a:spAutoFit/>
          </a:bodyPr>
          <a:lstStyle/>
          <a:p>
            <a:pPr algn="ctr"/>
            <a:r>
              <a:rPr lang="en-US" sz="2400" b="1" dirty="0" smtClean="0">
                <a:solidFill>
                  <a:prstClr val="black"/>
                </a:solidFill>
                <a:latin typeface="Arial" pitchFamily="34" charset="0"/>
                <a:cs typeface="Arial" pitchFamily="34" charset="0"/>
              </a:rPr>
              <a:t>MÔN VI SINH NÔNG NGHIỆP</a:t>
            </a:r>
            <a:endParaRPr lang="en-US" sz="2400" b="1" dirty="0">
              <a:solidFill>
                <a:prstClr val="black"/>
              </a:solidFill>
              <a:latin typeface="Arial" pitchFamily="34" charset="0"/>
              <a:cs typeface="Arial" pitchFamily="34" charset="0"/>
            </a:endParaRPr>
          </a:p>
        </p:txBody>
      </p:sp>
    </p:spTree>
    <p:extLst>
      <p:ext uri="{BB962C8B-B14F-4D97-AF65-F5344CB8AC3E}">
        <p14:creationId xmlns:p14="http://schemas.microsoft.com/office/powerpoint/2010/main" val="237416473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ounded Rectangle 10"/>
          <p:cNvSpPr/>
          <p:nvPr/>
        </p:nvSpPr>
        <p:spPr>
          <a:xfrm>
            <a:off x="3438525" y="4343400"/>
            <a:ext cx="5715000" cy="685800"/>
          </a:xfrm>
          <a:prstGeom prst="roundRect">
            <a:avLst/>
          </a:prstGeom>
          <a:solidFill>
            <a:schemeClr val="accent3">
              <a:lumMod val="40000"/>
              <a:lumOff val="60000"/>
            </a:schemeClr>
          </a:solidFill>
          <a:ln/>
        </p:spPr>
        <p:style>
          <a:lnRef idx="2">
            <a:schemeClr val="dk1"/>
          </a:lnRef>
          <a:fillRef idx="1">
            <a:schemeClr val="lt1"/>
          </a:fillRef>
          <a:effectRef idx="0">
            <a:schemeClr val="dk1"/>
          </a:effectRef>
          <a:fontRef idx="minor">
            <a:schemeClr val="dk1"/>
          </a:fontRef>
        </p:style>
        <p:txBody>
          <a:bodyPr rtlCol="0" anchor="ctr"/>
          <a:lstStyle/>
          <a:p>
            <a:r>
              <a:rPr lang="en-US" dirty="0" smtClean="0">
                <a:ln>
                  <a:solidFill>
                    <a:schemeClr val="tx1"/>
                  </a:solidFill>
                </a:ln>
              </a:rPr>
              <a:t>4. </a:t>
            </a:r>
            <a:r>
              <a:rPr lang="en-US" dirty="0" err="1" smtClean="0">
                <a:ln>
                  <a:solidFill>
                    <a:schemeClr val="tx1"/>
                  </a:solidFill>
                </a:ln>
                <a:latin typeface="Arial" pitchFamily="34" charset="0"/>
                <a:cs typeface="Arial" pitchFamily="34" charset="0"/>
              </a:rPr>
              <a:t>Khả</a:t>
            </a:r>
            <a:r>
              <a:rPr lang="en-US" dirty="0" smtClean="0">
                <a:ln>
                  <a:solidFill>
                    <a:schemeClr val="tx1"/>
                  </a:solidFill>
                </a:ln>
                <a:latin typeface="Arial" pitchFamily="34" charset="0"/>
                <a:cs typeface="Arial" pitchFamily="34" charset="0"/>
              </a:rPr>
              <a:t> </a:t>
            </a:r>
            <a:r>
              <a:rPr lang="en-US" dirty="0" err="1" smtClean="0">
                <a:ln>
                  <a:solidFill>
                    <a:schemeClr val="tx1"/>
                  </a:solidFill>
                </a:ln>
                <a:latin typeface="Arial" pitchFamily="34" charset="0"/>
                <a:cs typeface="Arial" pitchFamily="34" charset="0"/>
              </a:rPr>
              <a:t>năng</a:t>
            </a:r>
            <a:r>
              <a:rPr lang="en-US" dirty="0" smtClean="0">
                <a:ln>
                  <a:solidFill>
                    <a:schemeClr val="tx1"/>
                  </a:solidFill>
                </a:ln>
                <a:latin typeface="Arial" pitchFamily="34" charset="0"/>
                <a:cs typeface="Arial" pitchFamily="34" charset="0"/>
              </a:rPr>
              <a:t> </a:t>
            </a:r>
            <a:r>
              <a:rPr lang="en-US" dirty="0" err="1" smtClean="0">
                <a:ln>
                  <a:solidFill>
                    <a:schemeClr val="tx1"/>
                  </a:solidFill>
                </a:ln>
                <a:latin typeface="Arial" pitchFamily="34" charset="0"/>
                <a:cs typeface="Arial" pitchFamily="34" charset="0"/>
              </a:rPr>
              <a:t>sử</a:t>
            </a:r>
            <a:r>
              <a:rPr lang="en-US" dirty="0" smtClean="0">
                <a:ln>
                  <a:solidFill>
                    <a:schemeClr val="tx1"/>
                  </a:solidFill>
                </a:ln>
                <a:latin typeface="Arial" pitchFamily="34" charset="0"/>
                <a:cs typeface="Arial" pitchFamily="34" charset="0"/>
              </a:rPr>
              <a:t> </a:t>
            </a:r>
            <a:r>
              <a:rPr lang="en-US" dirty="0" err="1" smtClean="0">
                <a:ln>
                  <a:solidFill>
                    <a:schemeClr val="tx1"/>
                  </a:solidFill>
                </a:ln>
                <a:latin typeface="Arial" pitchFamily="34" charset="0"/>
                <a:cs typeface="Arial" pitchFamily="34" charset="0"/>
              </a:rPr>
              <a:t>dụng</a:t>
            </a:r>
            <a:r>
              <a:rPr lang="en-US" dirty="0" smtClean="0">
                <a:ln>
                  <a:solidFill>
                    <a:schemeClr val="tx1"/>
                  </a:solidFill>
                </a:ln>
                <a:latin typeface="Arial" pitchFamily="34" charset="0"/>
                <a:cs typeface="Arial" pitchFamily="34" charset="0"/>
              </a:rPr>
              <a:t> </a:t>
            </a:r>
            <a:r>
              <a:rPr lang="en-US" dirty="0" err="1" smtClean="0">
                <a:ln>
                  <a:solidFill>
                    <a:schemeClr val="tx1"/>
                  </a:solidFill>
                </a:ln>
                <a:latin typeface="Arial" pitchFamily="34" charset="0"/>
                <a:cs typeface="Arial" pitchFamily="34" charset="0"/>
              </a:rPr>
              <a:t>xạ</a:t>
            </a:r>
            <a:r>
              <a:rPr lang="en-US" dirty="0" smtClean="0">
                <a:ln>
                  <a:solidFill>
                    <a:schemeClr val="tx1"/>
                  </a:solidFill>
                </a:ln>
                <a:latin typeface="Arial" pitchFamily="34" charset="0"/>
                <a:cs typeface="Arial" pitchFamily="34" charset="0"/>
              </a:rPr>
              <a:t> </a:t>
            </a:r>
            <a:r>
              <a:rPr lang="en-US" dirty="0" err="1" smtClean="0">
                <a:ln>
                  <a:solidFill>
                    <a:schemeClr val="tx1"/>
                  </a:solidFill>
                </a:ln>
                <a:latin typeface="Arial" pitchFamily="34" charset="0"/>
                <a:cs typeface="Arial" pitchFamily="34" charset="0"/>
              </a:rPr>
              <a:t>khuẩn</a:t>
            </a:r>
            <a:r>
              <a:rPr lang="en-US" dirty="0" smtClean="0">
                <a:ln>
                  <a:solidFill>
                    <a:schemeClr val="tx1"/>
                  </a:solidFill>
                </a:ln>
                <a:latin typeface="Arial" pitchFamily="34" charset="0"/>
                <a:cs typeface="Arial" pitchFamily="34" charset="0"/>
              </a:rPr>
              <a:t> </a:t>
            </a:r>
            <a:r>
              <a:rPr lang="en-US" dirty="0" err="1" smtClean="0">
                <a:ln>
                  <a:solidFill>
                    <a:schemeClr val="tx1"/>
                  </a:solidFill>
                </a:ln>
                <a:latin typeface="Arial" pitchFamily="34" charset="0"/>
                <a:cs typeface="Arial" pitchFamily="34" charset="0"/>
              </a:rPr>
              <a:t>kháng</a:t>
            </a:r>
            <a:r>
              <a:rPr lang="en-US" dirty="0" smtClean="0">
                <a:ln>
                  <a:solidFill>
                    <a:schemeClr val="tx1"/>
                  </a:solidFill>
                </a:ln>
                <a:latin typeface="Arial" pitchFamily="34" charset="0"/>
                <a:cs typeface="Arial" pitchFamily="34" charset="0"/>
              </a:rPr>
              <a:t> </a:t>
            </a:r>
            <a:r>
              <a:rPr lang="en-US" dirty="0" err="1" smtClean="0">
                <a:ln>
                  <a:solidFill>
                    <a:schemeClr val="tx1"/>
                  </a:solidFill>
                </a:ln>
                <a:latin typeface="Arial" pitchFamily="34" charset="0"/>
                <a:cs typeface="Arial" pitchFamily="34" charset="0"/>
              </a:rPr>
              <a:t>nấm</a:t>
            </a:r>
            <a:r>
              <a:rPr lang="en-US" dirty="0" smtClean="0">
                <a:ln>
                  <a:solidFill>
                    <a:schemeClr val="tx1"/>
                  </a:solidFill>
                </a:ln>
                <a:latin typeface="Arial" pitchFamily="34" charset="0"/>
                <a:cs typeface="Arial" pitchFamily="34" charset="0"/>
              </a:rPr>
              <a:t> </a:t>
            </a:r>
            <a:r>
              <a:rPr lang="en-US" dirty="0" err="1" smtClean="0">
                <a:ln>
                  <a:solidFill>
                    <a:schemeClr val="tx1"/>
                  </a:solidFill>
                </a:ln>
                <a:latin typeface="Arial" pitchFamily="34" charset="0"/>
                <a:cs typeface="Arial" pitchFamily="34" charset="0"/>
              </a:rPr>
              <a:t>gây</a:t>
            </a:r>
            <a:r>
              <a:rPr lang="en-US" dirty="0" smtClean="0">
                <a:ln>
                  <a:solidFill>
                    <a:schemeClr val="tx1"/>
                  </a:solidFill>
                </a:ln>
                <a:latin typeface="Arial" pitchFamily="34" charset="0"/>
                <a:cs typeface="Arial" pitchFamily="34" charset="0"/>
              </a:rPr>
              <a:t> </a:t>
            </a:r>
            <a:r>
              <a:rPr lang="en-US" dirty="0" err="1" smtClean="0">
                <a:ln>
                  <a:solidFill>
                    <a:schemeClr val="tx1"/>
                  </a:solidFill>
                </a:ln>
                <a:latin typeface="Arial" pitchFamily="34" charset="0"/>
                <a:cs typeface="Arial" pitchFamily="34" charset="0"/>
              </a:rPr>
              <a:t>bệnh</a:t>
            </a:r>
            <a:r>
              <a:rPr lang="en-US" dirty="0" smtClean="0">
                <a:ln>
                  <a:solidFill>
                    <a:schemeClr val="tx1"/>
                  </a:solidFill>
                </a:ln>
                <a:latin typeface="Arial" pitchFamily="34" charset="0"/>
                <a:cs typeface="Arial" pitchFamily="34" charset="0"/>
              </a:rPr>
              <a:t> </a:t>
            </a:r>
            <a:r>
              <a:rPr lang="en-US" dirty="0" err="1" smtClean="0">
                <a:ln>
                  <a:solidFill>
                    <a:schemeClr val="tx1"/>
                  </a:solidFill>
                </a:ln>
                <a:latin typeface="Arial" pitchFamily="34" charset="0"/>
                <a:cs typeface="Arial" pitchFamily="34" charset="0"/>
              </a:rPr>
              <a:t>trên</a:t>
            </a:r>
            <a:r>
              <a:rPr lang="en-US" dirty="0" smtClean="0">
                <a:ln>
                  <a:solidFill>
                    <a:schemeClr val="tx1"/>
                  </a:solidFill>
                </a:ln>
                <a:latin typeface="Arial" pitchFamily="34" charset="0"/>
                <a:cs typeface="Arial" pitchFamily="34" charset="0"/>
              </a:rPr>
              <a:t> </a:t>
            </a:r>
            <a:r>
              <a:rPr lang="en-US" dirty="0" err="1" smtClean="0">
                <a:ln>
                  <a:solidFill>
                    <a:schemeClr val="tx1"/>
                  </a:solidFill>
                </a:ln>
                <a:latin typeface="Arial" pitchFamily="34" charset="0"/>
                <a:cs typeface="Arial" pitchFamily="34" charset="0"/>
              </a:rPr>
              <a:t>cây</a:t>
            </a:r>
            <a:r>
              <a:rPr lang="en-US" dirty="0" smtClean="0">
                <a:ln>
                  <a:solidFill>
                    <a:schemeClr val="tx1"/>
                  </a:solidFill>
                </a:ln>
                <a:latin typeface="Arial" pitchFamily="34" charset="0"/>
                <a:cs typeface="Arial" pitchFamily="34" charset="0"/>
              </a:rPr>
              <a:t> </a:t>
            </a:r>
            <a:r>
              <a:rPr lang="en-US" dirty="0" err="1" smtClean="0">
                <a:ln>
                  <a:solidFill>
                    <a:schemeClr val="tx1"/>
                  </a:solidFill>
                </a:ln>
                <a:latin typeface="Arial" pitchFamily="34" charset="0"/>
                <a:cs typeface="Arial" pitchFamily="34" charset="0"/>
              </a:rPr>
              <a:t>trồng</a:t>
            </a:r>
            <a:r>
              <a:rPr lang="en-US" dirty="0" smtClean="0">
                <a:ln>
                  <a:solidFill>
                    <a:schemeClr val="tx1"/>
                  </a:solidFill>
                </a:ln>
                <a:latin typeface="Arial" pitchFamily="34" charset="0"/>
                <a:cs typeface="Arial" pitchFamily="34" charset="0"/>
              </a:rPr>
              <a:t> ở </a:t>
            </a:r>
            <a:r>
              <a:rPr lang="en-US" dirty="0" err="1" smtClean="0">
                <a:ln>
                  <a:solidFill>
                    <a:schemeClr val="tx1"/>
                  </a:solidFill>
                </a:ln>
                <a:latin typeface="Arial" pitchFamily="34" charset="0"/>
                <a:cs typeface="Arial" pitchFamily="34" charset="0"/>
              </a:rPr>
              <a:t>quy</a:t>
            </a:r>
            <a:r>
              <a:rPr lang="en-US" dirty="0" smtClean="0">
                <a:ln>
                  <a:solidFill>
                    <a:schemeClr val="tx1"/>
                  </a:solidFill>
                </a:ln>
                <a:latin typeface="Arial" pitchFamily="34" charset="0"/>
                <a:cs typeface="Arial" pitchFamily="34" charset="0"/>
              </a:rPr>
              <a:t> </a:t>
            </a:r>
            <a:r>
              <a:rPr lang="en-US" dirty="0" err="1" smtClean="0">
                <a:ln>
                  <a:solidFill>
                    <a:schemeClr val="tx1"/>
                  </a:solidFill>
                </a:ln>
                <a:latin typeface="Arial" pitchFamily="34" charset="0"/>
                <a:cs typeface="Arial" pitchFamily="34" charset="0"/>
              </a:rPr>
              <a:t>mô</a:t>
            </a:r>
            <a:r>
              <a:rPr lang="en-US" dirty="0" smtClean="0">
                <a:ln>
                  <a:solidFill>
                    <a:schemeClr val="tx1"/>
                  </a:solidFill>
                </a:ln>
                <a:latin typeface="Arial" pitchFamily="34" charset="0"/>
                <a:cs typeface="Arial" pitchFamily="34" charset="0"/>
              </a:rPr>
              <a:t> </a:t>
            </a:r>
            <a:r>
              <a:rPr lang="en-US" dirty="0" err="1" smtClean="0">
                <a:ln>
                  <a:solidFill>
                    <a:schemeClr val="tx1"/>
                  </a:solidFill>
                </a:ln>
                <a:latin typeface="Arial" pitchFamily="34" charset="0"/>
                <a:cs typeface="Arial" pitchFamily="34" charset="0"/>
              </a:rPr>
              <a:t>lớn</a:t>
            </a:r>
            <a:endParaRPr lang="en-US" dirty="0">
              <a:ln>
                <a:solidFill>
                  <a:schemeClr val="tx1"/>
                </a:solidFill>
              </a:ln>
              <a:latin typeface="Arial" pitchFamily="34" charset="0"/>
              <a:cs typeface="Arial" pitchFamily="34" charset="0"/>
            </a:endParaRPr>
          </a:p>
        </p:txBody>
      </p:sp>
      <p:sp>
        <p:nvSpPr>
          <p:cNvPr id="12" name="Rounded Rectangle 11"/>
          <p:cNvSpPr/>
          <p:nvPr/>
        </p:nvSpPr>
        <p:spPr>
          <a:xfrm>
            <a:off x="3429000" y="1447800"/>
            <a:ext cx="5715000" cy="685800"/>
          </a:xfrm>
          <a:prstGeom prst="roundRect">
            <a:avLst/>
          </a:prstGeom>
          <a:solidFill>
            <a:schemeClr val="accent3">
              <a:lumMod val="40000"/>
              <a:lumOff val="60000"/>
            </a:schemeClr>
          </a:solidFill>
          <a:ln w="6350"/>
        </p:spPr>
        <p:style>
          <a:lnRef idx="2">
            <a:schemeClr val="dk1"/>
          </a:lnRef>
          <a:fillRef idx="1">
            <a:schemeClr val="lt1"/>
          </a:fillRef>
          <a:effectRef idx="0">
            <a:schemeClr val="dk1"/>
          </a:effectRef>
          <a:fontRef idx="minor">
            <a:schemeClr val="dk1"/>
          </a:fontRef>
        </p:style>
        <p:txBody>
          <a:bodyPr rtlCol="0" anchor="ctr"/>
          <a:lstStyle/>
          <a:p>
            <a:r>
              <a:rPr lang="en-US" dirty="0" smtClean="0">
                <a:ln>
                  <a:solidFill>
                    <a:sysClr val="windowText" lastClr="000000"/>
                  </a:solidFill>
                </a:ln>
                <a:solidFill>
                  <a:schemeClr val="tx1"/>
                </a:solidFill>
              </a:rPr>
              <a:t>1. </a:t>
            </a:r>
            <a:r>
              <a:rPr lang="en-US" dirty="0" err="1" smtClean="0">
                <a:ln>
                  <a:solidFill>
                    <a:sysClr val="windowText" lastClr="000000"/>
                  </a:solidFill>
                </a:ln>
                <a:solidFill>
                  <a:schemeClr val="tx1"/>
                </a:solidFill>
                <a:latin typeface="Arial" pitchFamily="34" charset="0"/>
                <a:cs typeface="Arial" pitchFamily="34" charset="0"/>
              </a:rPr>
              <a:t>Đặt</a:t>
            </a:r>
            <a:r>
              <a:rPr lang="en-US" dirty="0" smtClean="0">
                <a:ln>
                  <a:solidFill>
                    <a:sysClr val="windowText" lastClr="000000"/>
                  </a:solidFill>
                </a:ln>
                <a:solidFill>
                  <a:schemeClr val="tx1"/>
                </a:solidFill>
                <a:latin typeface="Arial" pitchFamily="34" charset="0"/>
                <a:cs typeface="Arial" pitchFamily="34" charset="0"/>
              </a:rPr>
              <a:t> </a:t>
            </a:r>
            <a:r>
              <a:rPr lang="en-US" dirty="0" err="1" smtClean="0">
                <a:ln>
                  <a:solidFill>
                    <a:sysClr val="windowText" lastClr="000000"/>
                  </a:solidFill>
                </a:ln>
                <a:solidFill>
                  <a:schemeClr val="tx1"/>
                </a:solidFill>
                <a:latin typeface="Arial" pitchFamily="34" charset="0"/>
                <a:cs typeface="Arial" pitchFamily="34" charset="0"/>
              </a:rPr>
              <a:t>vấn</a:t>
            </a:r>
            <a:r>
              <a:rPr lang="en-US" dirty="0" smtClean="0">
                <a:ln>
                  <a:solidFill>
                    <a:sysClr val="windowText" lastClr="000000"/>
                  </a:solidFill>
                </a:ln>
                <a:solidFill>
                  <a:schemeClr val="tx1"/>
                </a:solidFill>
                <a:latin typeface="Arial" pitchFamily="34" charset="0"/>
                <a:cs typeface="Arial" pitchFamily="34" charset="0"/>
              </a:rPr>
              <a:t> </a:t>
            </a:r>
            <a:r>
              <a:rPr lang="en-US" dirty="0" err="1" smtClean="0">
                <a:ln>
                  <a:solidFill>
                    <a:sysClr val="windowText" lastClr="000000"/>
                  </a:solidFill>
                </a:ln>
                <a:solidFill>
                  <a:schemeClr val="tx1"/>
                </a:solidFill>
                <a:latin typeface="Arial" pitchFamily="34" charset="0"/>
                <a:cs typeface="Arial" pitchFamily="34" charset="0"/>
              </a:rPr>
              <a:t>đề</a:t>
            </a:r>
            <a:endParaRPr lang="en-US" dirty="0">
              <a:ln>
                <a:solidFill>
                  <a:sysClr val="windowText" lastClr="000000"/>
                </a:solidFill>
              </a:ln>
              <a:solidFill>
                <a:schemeClr val="tx1"/>
              </a:solidFill>
              <a:latin typeface="Arial" pitchFamily="34" charset="0"/>
              <a:cs typeface="Arial" pitchFamily="34" charset="0"/>
            </a:endParaRPr>
          </a:p>
        </p:txBody>
      </p:sp>
      <p:sp>
        <p:nvSpPr>
          <p:cNvPr id="13" name="Rounded Rectangle 12"/>
          <p:cNvSpPr/>
          <p:nvPr/>
        </p:nvSpPr>
        <p:spPr>
          <a:xfrm>
            <a:off x="3438525" y="5286375"/>
            <a:ext cx="5715000" cy="685800"/>
          </a:xfrm>
          <a:prstGeom prst="roundRect">
            <a:avLst/>
          </a:prstGeom>
          <a:solidFill>
            <a:schemeClr val="accent3">
              <a:lumMod val="40000"/>
              <a:lumOff val="60000"/>
            </a:schemeClr>
          </a:solidFill>
          <a:ln/>
        </p:spPr>
        <p:style>
          <a:lnRef idx="2">
            <a:schemeClr val="dk1"/>
          </a:lnRef>
          <a:fillRef idx="1">
            <a:schemeClr val="lt1"/>
          </a:fillRef>
          <a:effectRef idx="0">
            <a:schemeClr val="dk1"/>
          </a:effectRef>
          <a:fontRef idx="minor">
            <a:schemeClr val="dk1"/>
          </a:fontRef>
        </p:style>
        <p:txBody>
          <a:bodyPr rtlCol="0" anchor="ctr"/>
          <a:lstStyle/>
          <a:p>
            <a:r>
              <a:rPr lang="en-US" dirty="0" smtClean="0">
                <a:ln>
                  <a:solidFill>
                    <a:schemeClr val="tx1"/>
                  </a:solidFill>
                </a:ln>
              </a:rPr>
              <a:t>5. </a:t>
            </a:r>
            <a:r>
              <a:rPr lang="en-US" dirty="0" err="1" smtClean="0">
                <a:ln>
                  <a:solidFill>
                    <a:schemeClr val="tx1"/>
                  </a:solidFill>
                </a:ln>
                <a:latin typeface="Arial" pitchFamily="34" charset="0"/>
                <a:cs typeface="Arial" pitchFamily="34" charset="0"/>
              </a:rPr>
              <a:t>Kết</a:t>
            </a:r>
            <a:r>
              <a:rPr lang="en-US" dirty="0" smtClean="0">
                <a:ln>
                  <a:solidFill>
                    <a:schemeClr val="tx1"/>
                  </a:solidFill>
                </a:ln>
                <a:latin typeface="Arial" pitchFamily="34" charset="0"/>
                <a:cs typeface="Arial" pitchFamily="34" charset="0"/>
              </a:rPr>
              <a:t> </a:t>
            </a:r>
            <a:r>
              <a:rPr lang="en-US" dirty="0" err="1" smtClean="0">
                <a:ln>
                  <a:solidFill>
                    <a:schemeClr val="tx1"/>
                  </a:solidFill>
                </a:ln>
                <a:latin typeface="Arial" pitchFamily="34" charset="0"/>
                <a:cs typeface="Arial" pitchFamily="34" charset="0"/>
              </a:rPr>
              <a:t>luận</a:t>
            </a:r>
            <a:endParaRPr lang="en-US" dirty="0">
              <a:ln>
                <a:solidFill>
                  <a:schemeClr val="tx1"/>
                </a:solidFill>
              </a:ln>
              <a:latin typeface="Arial" pitchFamily="34" charset="0"/>
              <a:cs typeface="Arial" pitchFamily="34" charset="0"/>
            </a:endParaRPr>
          </a:p>
        </p:txBody>
      </p:sp>
      <p:sp>
        <p:nvSpPr>
          <p:cNvPr id="14" name="Rounded Rectangle 13"/>
          <p:cNvSpPr/>
          <p:nvPr/>
        </p:nvSpPr>
        <p:spPr>
          <a:xfrm>
            <a:off x="3448050" y="2409825"/>
            <a:ext cx="5715000" cy="685800"/>
          </a:xfrm>
          <a:prstGeom prst="roundRect">
            <a:avLst/>
          </a:prstGeom>
          <a:solidFill>
            <a:schemeClr val="accent3">
              <a:lumMod val="40000"/>
              <a:lumOff val="60000"/>
            </a:schemeClr>
          </a:solidFill>
          <a:ln/>
        </p:spPr>
        <p:style>
          <a:lnRef idx="2">
            <a:schemeClr val="dk1"/>
          </a:lnRef>
          <a:fillRef idx="1">
            <a:schemeClr val="lt1"/>
          </a:fillRef>
          <a:effectRef idx="0">
            <a:schemeClr val="dk1"/>
          </a:effectRef>
          <a:fontRef idx="minor">
            <a:schemeClr val="dk1"/>
          </a:fontRef>
        </p:style>
        <p:txBody>
          <a:bodyPr rtlCol="0" anchor="ctr"/>
          <a:lstStyle/>
          <a:p>
            <a:r>
              <a:rPr lang="en-US" dirty="0" smtClean="0">
                <a:ln>
                  <a:solidFill>
                    <a:schemeClr val="tx1"/>
                  </a:solidFill>
                </a:ln>
              </a:rPr>
              <a:t>2. </a:t>
            </a:r>
            <a:r>
              <a:rPr lang="en-US" dirty="0" err="1" smtClean="0">
                <a:ln>
                  <a:solidFill>
                    <a:schemeClr val="tx1"/>
                  </a:solidFill>
                </a:ln>
                <a:latin typeface="Arial" pitchFamily="34" charset="0"/>
                <a:cs typeface="Arial" pitchFamily="34" charset="0"/>
              </a:rPr>
              <a:t>Vật</a:t>
            </a:r>
            <a:r>
              <a:rPr lang="en-US" dirty="0" smtClean="0">
                <a:ln>
                  <a:solidFill>
                    <a:schemeClr val="tx1"/>
                  </a:solidFill>
                </a:ln>
                <a:latin typeface="Arial" pitchFamily="34" charset="0"/>
                <a:cs typeface="Arial" pitchFamily="34" charset="0"/>
              </a:rPr>
              <a:t> </a:t>
            </a:r>
            <a:r>
              <a:rPr lang="en-US" dirty="0" err="1" smtClean="0">
                <a:ln>
                  <a:solidFill>
                    <a:schemeClr val="tx1"/>
                  </a:solidFill>
                </a:ln>
                <a:latin typeface="Arial" pitchFamily="34" charset="0"/>
                <a:cs typeface="Arial" pitchFamily="34" charset="0"/>
              </a:rPr>
              <a:t>liệu</a:t>
            </a:r>
            <a:r>
              <a:rPr lang="en-US" dirty="0" smtClean="0">
                <a:ln>
                  <a:solidFill>
                    <a:schemeClr val="tx1"/>
                  </a:solidFill>
                </a:ln>
                <a:latin typeface="Arial" pitchFamily="34" charset="0"/>
                <a:cs typeface="Arial" pitchFamily="34" charset="0"/>
              </a:rPr>
              <a:t> </a:t>
            </a:r>
            <a:r>
              <a:rPr lang="en-US" dirty="0" err="1" smtClean="0">
                <a:ln>
                  <a:solidFill>
                    <a:schemeClr val="tx1"/>
                  </a:solidFill>
                </a:ln>
                <a:latin typeface="Arial" pitchFamily="34" charset="0"/>
                <a:cs typeface="Arial" pitchFamily="34" charset="0"/>
              </a:rPr>
              <a:t>và</a:t>
            </a:r>
            <a:r>
              <a:rPr lang="en-US" dirty="0" smtClean="0">
                <a:ln>
                  <a:solidFill>
                    <a:schemeClr val="tx1"/>
                  </a:solidFill>
                </a:ln>
                <a:latin typeface="Arial" pitchFamily="34" charset="0"/>
                <a:cs typeface="Arial" pitchFamily="34" charset="0"/>
              </a:rPr>
              <a:t> </a:t>
            </a:r>
            <a:r>
              <a:rPr lang="en-US" dirty="0" err="1" smtClean="0">
                <a:ln>
                  <a:solidFill>
                    <a:schemeClr val="tx1"/>
                  </a:solidFill>
                </a:ln>
                <a:latin typeface="Arial" pitchFamily="34" charset="0"/>
                <a:cs typeface="Arial" pitchFamily="34" charset="0"/>
              </a:rPr>
              <a:t>phương</a:t>
            </a:r>
            <a:r>
              <a:rPr lang="en-US" dirty="0" smtClean="0">
                <a:ln>
                  <a:solidFill>
                    <a:schemeClr val="tx1"/>
                  </a:solidFill>
                </a:ln>
                <a:latin typeface="Arial" pitchFamily="34" charset="0"/>
                <a:cs typeface="Arial" pitchFamily="34" charset="0"/>
              </a:rPr>
              <a:t> </a:t>
            </a:r>
            <a:r>
              <a:rPr lang="en-US" dirty="0" err="1" smtClean="0">
                <a:ln>
                  <a:solidFill>
                    <a:schemeClr val="tx1"/>
                  </a:solidFill>
                </a:ln>
                <a:latin typeface="Arial" pitchFamily="34" charset="0"/>
                <a:cs typeface="Arial" pitchFamily="34" charset="0"/>
              </a:rPr>
              <a:t>pháp</a:t>
            </a:r>
            <a:r>
              <a:rPr lang="en-US" dirty="0" smtClean="0">
                <a:ln>
                  <a:solidFill>
                    <a:schemeClr val="tx1"/>
                  </a:solidFill>
                </a:ln>
                <a:latin typeface="Arial" pitchFamily="34" charset="0"/>
                <a:cs typeface="Arial" pitchFamily="34" charset="0"/>
              </a:rPr>
              <a:t> </a:t>
            </a:r>
            <a:r>
              <a:rPr lang="en-US" dirty="0" err="1" smtClean="0">
                <a:ln>
                  <a:solidFill>
                    <a:schemeClr val="tx1"/>
                  </a:solidFill>
                </a:ln>
                <a:latin typeface="Arial" pitchFamily="34" charset="0"/>
                <a:cs typeface="Arial" pitchFamily="34" charset="0"/>
              </a:rPr>
              <a:t>nghiên</a:t>
            </a:r>
            <a:r>
              <a:rPr lang="en-US" dirty="0" smtClean="0">
                <a:ln>
                  <a:solidFill>
                    <a:schemeClr val="tx1"/>
                  </a:solidFill>
                </a:ln>
                <a:latin typeface="Arial" pitchFamily="34" charset="0"/>
                <a:cs typeface="Arial" pitchFamily="34" charset="0"/>
              </a:rPr>
              <a:t> </a:t>
            </a:r>
            <a:r>
              <a:rPr lang="en-US" dirty="0" err="1" smtClean="0">
                <a:ln>
                  <a:solidFill>
                    <a:schemeClr val="tx1"/>
                  </a:solidFill>
                </a:ln>
                <a:latin typeface="Arial" pitchFamily="34" charset="0"/>
                <a:cs typeface="Arial" pitchFamily="34" charset="0"/>
              </a:rPr>
              <a:t>cứu</a:t>
            </a:r>
            <a:endParaRPr lang="en-US" dirty="0">
              <a:ln>
                <a:solidFill>
                  <a:schemeClr val="tx1"/>
                </a:solidFill>
              </a:ln>
              <a:latin typeface="Arial" pitchFamily="34" charset="0"/>
              <a:cs typeface="Arial" pitchFamily="34" charset="0"/>
            </a:endParaRPr>
          </a:p>
        </p:txBody>
      </p:sp>
      <p:sp>
        <p:nvSpPr>
          <p:cNvPr id="15" name="Rounded Rectangle 14"/>
          <p:cNvSpPr/>
          <p:nvPr/>
        </p:nvSpPr>
        <p:spPr>
          <a:xfrm>
            <a:off x="3438525" y="3429000"/>
            <a:ext cx="5715000" cy="685800"/>
          </a:xfrm>
          <a:prstGeom prst="roundRect">
            <a:avLst/>
          </a:prstGeom>
          <a:solidFill>
            <a:schemeClr val="accent3">
              <a:lumMod val="40000"/>
              <a:lumOff val="60000"/>
            </a:schemeClr>
          </a:solidFill>
          <a:ln/>
        </p:spPr>
        <p:style>
          <a:lnRef idx="2">
            <a:schemeClr val="dk1"/>
          </a:lnRef>
          <a:fillRef idx="1">
            <a:schemeClr val="lt1"/>
          </a:fillRef>
          <a:effectRef idx="0">
            <a:schemeClr val="dk1"/>
          </a:effectRef>
          <a:fontRef idx="minor">
            <a:schemeClr val="dk1"/>
          </a:fontRef>
        </p:style>
        <p:txBody>
          <a:bodyPr rtlCol="0" anchor="ctr"/>
          <a:lstStyle/>
          <a:p>
            <a:r>
              <a:rPr lang="en-US" dirty="0" smtClean="0">
                <a:ln>
                  <a:solidFill>
                    <a:schemeClr val="tx1"/>
                  </a:solidFill>
                </a:ln>
              </a:rPr>
              <a:t>3</a:t>
            </a:r>
            <a:r>
              <a:rPr lang="en-US" dirty="0" smtClean="0">
                <a:ln>
                  <a:solidFill>
                    <a:schemeClr val="tx1"/>
                  </a:solidFill>
                </a:ln>
                <a:latin typeface="Arial" pitchFamily="34" charset="0"/>
                <a:cs typeface="Arial" pitchFamily="34" charset="0"/>
              </a:rPr>
              <a:t>. </a:t>
            </a:r>
            <a:r>
              <a:rPr lang="en-US" dirty="0" err="1" smtClean="0">
                <a:ln>
                  <a:solidFill>
                    <a:schemeClr val="tx1"/>
                  </a:solidFill>
                </a:ln>
                <a:latin typeface="Arial" pitchFamily="34" charset="0"/>
                <a:cs typeface="Arial" pitchFamily="34" charset="0"/>
              </a:rPr>
              <a:t>Kết</a:t>
            </a:r>
            <a:r>
              <a:rPr lang="en-US" dirty="0" smtClean="0">
                <a:ln>
                  <a:solidFill>
                    <a:schemeClr val="tx1"/>
                  </a:solidFill>
                </a:ln>
                <a:latin typeface="Arial" pitchFamily="34" charset="0"/>
                <a:cs typeface="Arial" pitchFamily="34" charset="0"/>
              </a:rPr>
              <a:t> </a:t>
            </a:r>
            <a:r>
              <a:rPr lang="en-US" dirty="0" err="1" smtClean="0">
                <a:ln>
                  <a:solidFill>
                    <a:schemeClr val="tx1"/>
                  </a:solidFill>
                </a:ln>
                <a:latin typeface="Arial" pitchFamily="34" charset="0"/>
                <a:cs typeface="Arial" pitchFamily="34" charset="0"/>
              </a:rPr>
              <a:t>quả</a:t>
            </a:r>
            <a:r>
              <a:rPr lang="en-US" dirty="0" smtClean="0">
                <a:ln>
                  <a:solidFill>
                    <a:schemeClr val="tx1"/>
                  </a:solidFill>
                </a:ln>
                <a:latin typeface="Arial" pitchFamily="34" charset="0"/>
                <a:cs typeface="Arial" pitchFamily="34" charset="0"/>
              </a:rPr>
              <a:t> </a:t>
            </a:r>
            <a:r>
              <a:rPr lang="en-US" dirty="0" err="1" smtClean="0">
                <a:ln>
                  <a:solidFill>
                    <a:schemeClr val="tx1"/>
                  </a:solidFill>
                </a:ln>
                <a:latin typeface="Arial" pitchFamily="34" charset="0"/>
                <a:cs typeface="Arial" pitchFamily="34" charset="0"/>
              </a:rPr>
              <a:t>và</a:t>
            </a:r>
            <a:r>
              <a:rPr lang="en-US" dirty="0" smtClean="0">
                <a:ln>
                  <a:solidFill>
                    <a:schemeClr val="tx1"/>
                  </a:solidFill>
                </a:ln>
                <a:latin typeface="Arial" pitchFamily="34" charset="0"/>
                <a:cs typeface="Arial" pitchFamily="34" charset="0"/>
              </a:rPr>
              <a:t> </a:t>
            </a:r>
            <a:r>
              <a:rPr lang="en-US" dirty="0" err="1" smtClean="0">
                <a:ln>
                  <a:solidFill>
                    <a:schemeClr val="tx1"/>
                  </a:solidFill>
                </a:ln>
                <a:latin typeface="Arial" pitchFamily="34" charset="0"/>
                <a:cs typeface="Arial" pitchFamily="34" charset="0"/>
              </a:rPr>
              <a:t>khả</a:t>
            </a:r>
            <a:r>
              <a:rPr lang="en-US" dirty="0" smtClean="0">
                <a:ln>
                  <a:solidFill>
                    <a:schemeClr val="tx1"/>
                  </a:solidFill>
                </a:ln>
                <a:latin typeface="Arial" pitchFamily="34" charset="0"/>
                <a:cs typeface="Arial" pitchFamily="34" charset="0"/>
              </a:rPr>
              <a:t> </a:t>
            </a:r>
            <a:r>
              <a:rPr lang="en-US" dirty="0" err="1" smtClean="0">
                <a:ln>
                  <a:solidFill>
                    <a:schemeClr val="tx1"/>
                  </a:solidFill>
                </a:ln>
                <a:latin typeface="Arial" pitchFamily="34" charset="0"/>
                <a:cs typeface="Arial" pitchFamily="34" charset="0"/>
              </a:rPr>
              <a:t>năng</a:t>
            </a:r>
            <a:r>
              <a:rPr lang="en-US" dirty="0" smtClean="0">
                <a:ln>
                  <a:solidFill>
                    <a:schemeClr val="tx1"/>
                  </a:solidFill>
                </a:ln>
                <a:latin typeface="Arial" pitchFamily="34" charset="0"/>
                <a:cs typeface="Arial" pitchFamily="34" charset="0"/>
              </a:rPr>
              <a:t> </a:t>
            </a:r>
            <a:r>
              <a:rPr lang="en-US" dirty="0" err="1" smtClean="0">
                <a:ln>
                  <a:solidFill>
                    <a:schemeClr val="tx1"/>
                  </a:solidFill>
                </a:ln>
                <a:latin typeface="Arial" pitchFamily="34" charset="0"/>
                <a:cs typeface="Arial" pitchFamily="34" charset="0"/>
              </a:rPr>
              <a:t>kháng</a:t>
            </a:r>
            <a:r>
              <a:rPr lang="en-US" dirty="0" smtClean="0">
                <a:ln>
                  <a:solidFill>
                    <a:schemeClr val="tx1"/>
                  </a:solidFill>
                </a:ln>
                <a:latin typeface="Arial" pitchFamily="34" charset="0"/>
                <a:cs typeface="Arial" pitchFamily="34" charset="0"/>
              </a:rPr>
              <a:t> </a:t>
            </a:r>
            <a:r>
              <a:rPr lang="en-US" dirty="0" err="1" smtClean="0">
                <a:ln>
                  <a:solidFill>
                    <a:schemeClr val="tx1"/>
                  </a:solidFill>
                </a:ln>
                <a:latin typeface="Arial" pitchFamily="34" charset="0"/>
                <a:cs typeface="Arial" pitchFamily="34" charset="0"/>
              </a:rPr>
              <a:t>nấm</a:t>
            </a:r>
            <a:r>
              <a:rPr lang="en-US" dirty="0" smtClean="0">
                <a:ln>
                  <a:solidFill>
                    <a:schemeClr val="tx1"/>
                  </a:solidFill>
                </a:ln>
                <a:latin typeface="Arial" pitchFamily="34" charset="0"/>
                <a:cs typeface="Arial" pitchFamily="34" charset="0"/>
              </a:rPr>
              <a:t> </a:t>
            </a:r>
            <a:r>
              <a:rPr lang="en-US" dirty="0" err="1" smtClean="0">
                <a:ln>
                  <a:solidFill>
                    <a:schemeClr val="tx1"/>
                  </a:solidFill>
                </a:ln>
                <a:latin typeface="Arial" pitchFamily="34" charset="0"/>
                <a:cs typeface="Arial" pitchFamily="34" charset="0"/>
              </a:rPr>
              <a:t>gây</a:t>
            </a:r>
            <a:r>
              <a:rPr lang="en-US" dirty="0" smtClean="0">
                <a:ln>
                  <a:solidFill>
                    <a:schemeClr val="tx1"/>
                  </a:solidFill>
                </a:ln>
                <a:latin typeface="Arial" pitchFamily="34" charset="0"/>
                <a:cs typeface="Arial" pitchFamily="34" charset="0"/>
              </a:rPr>
              <a:t> </a:t>
            </a:r>
            <a:r>
              <a:rPr lang="en-US" dirty="0" err="1" smtClean="0">
                <a:ln>
                  <a:solidFill>
                    <a:schemeClr val="tx1"/>
                  </a:solidFill>
                </a:ln>
                <a:latin typeface="Arial" pitchFamily="34" charset="0"/>
                <a:cs typeface="Arial" pitchFamily="34" charset="0"/>
              </a:rPr>
              <a:t>bệnh</a:t>
            </a:r>
            <a:r>
              <a:rPr lang="en-US" dirty="0" smtClean="0">
                <a:ln>
                  <a:solidFill>
                    <a:schemeClr val="tx1"/>
                  </a:solidFill>
                </a:ln>
                <a:latin typeface="Arial" pitchFamily="34" charset="0"/>
                <a:cs typeface="Arial" pitchFamily="34" charset="0"/>
              </a:rPr>
              <a:t> </a:t>
            </a:r>
            <a:r>
              <a:rPr lang="en-US" dirty="0" err="1" smtClean="0">
                <a:ln>
                  <a:solidFill>
                    <a:schemeClr val="tx1"/>
                  </a:solidFill>
                </a:ln>
                <a:latin typeface="Arial" pitchFamily="34" charset="0"/>
                <a:cs typeface="Arial" pitchFamily="34" charset="0"/>
              </a:rPr>
              <a:t>trên</a:t>
            </a:r>
            <a:r>
              <a:rPr lang="en-US" dirty="0" smtClean="0">
                <a:ln>
                  <a:solidFill>
                    <a:schemeClr val="tx1"/>
                  </a:solidFill>
                </a:ln>
                <a:latin typeface="Arial" pitchFamily="34" charset="0"/>
                <a:cs typeface="Arial" pitchFamily="34" charset="0"/>
              </a:rPr>
              <a:t> </a:t>
            </a:r>
          </a:p>
          <a:p>
            <a:r>
              <a:rPr lang="en-US" dirty="0" err="1" smtClean="0">
                <a:ln>
                  <a:solidFill>
                    <a:schemeClr val="tx1"/>
                  </a:solidFill>
                </a:ln>
                <a:latin typeface="Arial" pitchFamily="34" charset="0"/>
                <a:cs typeface="Arial" pitchFamily="34" charset="0"/>
              </a:rPr>
              <a:t>cây</a:t>
            </a:r>
            <a:r>
              <a:rPr lang="en-US" dirty="0" smtClean="0">
                <a:ln>
                  <a:solidFill>
                    <a:schemeClr val="tx1"/>
                  </a:solidFill>
                </a:ln>
                <a:latin typeface="Arial" pitchFamily="34" charset="0"/>
                <a:cs typeface="Arial" pitchFamily="34" charset="0"/>
              </a:rPr>
              <a:t> </a:t>
            </a:r>
            <a:r>
              <a:rPr lang="en-US" dirty="0" err="1" smtClean="0">
                <a:ln>
                  <a:solidFill>
                    <a:schemeClr val="tx1"/>
                  </a:solidFill>
                </a:ln>
                <a:latin typeface="Arial" pitchFamily="34" charset="0"/>
                <a:cs typeface="Arial" pitchFamily="34" charset="0"/>
              </a:rPr>
              <a:t>trồng</a:t>
            </a:r>
            <a:r>
              <a:rPr lang="en-US" dirty="0" smtClean="0">
                <a:ln>
                  <a:solidFill>
                    <a:schemeClr val="tx1"/>
                  </a:solidFill>
                </a:ln>
                <a:latin typeface="Arial" pitchFamily="34" charset="0"/>
                <a:cs typeface="Arial" pitchFamily="34" charset="0"/>
              </a:rPr>
              <a:t> </a:t>
            </a:r>
            <a:r>
              <a:rPr lang="en-US" dirty="0" err="1" smtClean="0">
                <a:ln>
                  <a:solidFill>
                    <a:schemeClr val="tx1"/>
                  </a:solidFill>
                </a:ln>
                <a:latin typeface="Arial" pitchFamily="34" charset="0"/>
                <a:cs typeface="Arial" pitchFamily="34" charset="0"/>
              </a:rPr>
              <a:t>của</a:t>
            </a:r>
            <a:r>
              <a:rPr lang="en-US" dirty="0" smtClean="0">
                <a:ln>
                  <a:solidFill>
                    <a:schemeClr val="tx1"/>
                  </a:solidFill>
                </a:ln>
                <a:latin typeface="Arial" pitchFamily="34" charset="0"/>
                <a:cs typeface="Arial" pitchFamily="34" charset="0"/>
              </a:rPr>
              <a:t> </a:t>
            </a:r>
            <a:r>
              <a:rPr lang="en-US" dirty="0" err="1" smtClean="0">
                <a:ln>
                  <a:solidFill>
                    <a:schemeClr val="tx1"/>
                  </a:solidFill>
                </a:ln>
                <a:latin typeface="Arial" pitchFamily="34" charset="0"/>
                <a:cs typeface="Arial" pitchFamily="34" charset="0"/>
              </a:rPr>
              <a:t>xạ</a:t>
            </a:r>
            <a:r>
              <a:rPr lang="en-US" dirty="0" smtClean="0">
                <a:ln>
                  <a:solidFill>
                    <a:schemeClr val="tx1"/>
                  </a:solidFill>
                </a:ln>
                <a:latin typeface="Arial" pitchFamily="34" charset="0"/>
                <a:cs typeface="Arial" pitchFamily="34" charset="0"/>
              </a:rPr>
              <a:t> </a:t>
            </a:r>
            <a:r>
              <a:rPr lang="en-US" dirty="0" err="1" smtClean="0">
                <a:ln>
                  <a:solidFill>
                    <a:schemeClr val="tx1"/>
                  </a:solidFill>
                </a:ln>
                <a:latin typeface="Arial" pitchFamily="34" charset="0"/>
                <a:cs typeface="Arial" pitchFamily="34" charset="0"/>
              </a:rPr>
              <a:t>khuẩn</a:t>
            </a:r>
            <a:endParaRPr lang="en-US" dirty="0">
              <a:ln>
                <a:solidFill>
                  <a:schemeClr val="tx1"/>
                </a:solidFill>
              </a:ln>
              <a:latin typeface="Arial" pitchFamily="34" charset="0"/>
              <a:cs typeface="Arial" pitchFamily="34" charset="0"/>
            </a:endParaRPr>
          </a:p>
        </p:txBody>
      </p:sp>
      <p:sp>
        <p:nvSpPr>
          <p:cNvPr id="8" name="TextBox 7"/>
          <p:cNvSpPr txBox="1"/>
          <p:nvPr/>
        </p:nvSpPr>
        <p:spPr>
          <a:xfrm>
            <a:off x="-76200" y="290185"/>
            <a:ext cx="9144000" cy="523220"/>
          </a:xfrm>
          <a:prstGeom prst="rect">
            <a:avLst/>
          </a:prstGeom>
          <a:noFill/>
        </p:spPr>
        <p:txBody>
          <a:bodyPr wrap="square" rtlCol="0">
            <a:spAutoFit/>
          </a:bodyPr>
          <a:lstStyle/>
          <a:p>
            <a:pPr algn="ctr"/>
            <a:r>
              <a:rPr lang="en-US" sz="2800" b="1" dirty="0" smtClean="0">
                <a:latin typeface="Arial" pitchFamily="34" charset="0"/>
                <a:cs typeface="Arial" pitchFamily="34" charset="0"/>
              </a:rPr>
              <a:t>XẠ KHUẨN</a:t>
            </a:r>
            <a:endParaRPr lang="en-US" sz="2800" b="1" dirty="0">
              <a:latin typeface="Arial" pitchFamily="34" charset="0"/>
              <a:cs typeface="Arial" pitchFamily="34" charset="0"/>
            </a:endParaRP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525" y="2133600"/>
            <a:ext cx="2828925" cy="2895600"/>
          </a:xfrm>
          <a:prstGeom prst="rect">
            <a:avLst/>
          </a:prstGeom>
        </p:spPr>
      </p:pic>
      <p:cxnSp>
        <p:nvCxnSpPr>
          <p:cNvPr id="4" name="Straight Arrow Connector 3"/>
          <p:cNvCxnSpPr>
            <a:stCxn id="2" idx="3"/>
            <a:endCxn id="12" idx="1"/>
          </p:cNvCxnSpPr>
          <p:nvPr/>
        </p:nvCxnSpPr>
        <p:spPr>
          <a:xfrm flipV="1">
            <a:off x="2819400" y="1790700"/>
            <a:ext cx="609600" cy="1790700"/>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6" name="Straight Arrow Connector 5"/>
          <p:cNvCxnSpPr>
            <a:stCxn id="2" idx="3"/>
            <a:endCxn id="14" idx="1"/>
          </p:cNvCxnSpPr>
          <p:nvPr/>
        </p:nvCxnSpPr>
        <p:spPr>
          <a:xfrm flipV="1">
            <a:off x="2819400" y="2752725"/>
            <a:ext cx="628650" cy="828675"/>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a:stCxn id="2" idx="3"/>
            <a:endCxn id="15" idx="1"/>
          </p:cNvCxnSpPr>
          <p:nvPr/>
        </p:nvCxnSpPr>
        <p:spPr>
          <a:xfrm>
            <a:off x="2819400" y="3581400"/>
            <a:ext cx="619125" cy="190500"/>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a:stCxn id="2" idx="3"/>
            <a:endCxn id="11" idx="1"/>
          </p:cNvCxnSpPr>
          <p:nvPr/>
        </p:nvCxnSpPr>
        <p:spPr>
          <a:xfrm>
            <a:off x="2819400" y="3581400"/>
            <a:ext cx="619125" cy="1104900"/>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a:stCxn id="2" idx="3"/>
            <a:endCxn id="13" idx="1"/>
          </p:cNvCxnSpPr>
          <p:nvPr/>
        </p:nvCxnSpPr>
        <p:spPr>
          <a:xfrm>
            <a:off x="2819400" y="3581400"/>
            <a:ext cx="619125" cy="2047875"/>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9" name="TextBox 18"/>
          <p:cNvSpPr txBox="1"/>
          <p:nvPr/>
        </p:nvSpPr>
        <p:spPr>
          <a:xfrm>
            <a:off x="152400" y="5286375"/>
            <a:ext cx="2667000" cy="307777"/>
          </a:xfrm>
          <a:prstGeom prst="rect">
            <a:avLst/>
          </a:prstGeom>
          <a:noFill/>
        </p:spPr>
        <p:txBody>
          <a:bodyPr wrap="square" rtlCol="0">
            <a:spAutoFit/>
          </a:bodyPr>
          <a:lstStyle/>
          <a:p>
            <a:r>
              <a:rPr lang="en-US" sz="1400" i="1" dirty="0" smtClean="0">
                <a:latin typeface="Arial" pitchFamily="34" charset="0"/>
                <a:cs typeface="Arial" pitchFamily="34" charset="0"/>
              </a:rPr>
              <a:t>Streptomyces </a:t>
            </a:r>
            <a:r>
              <a:rPr lang="en-US" sz="1400" i="1" dirty="0" err="1" smtClean="0">
                <a:latin typeface="Arial" pitchFamily="34" charset="0"/>
                <a:cs typeface="Arial" pitchFamily="34" charset="0"/>
              </a:rPr>
              <a:t>violaceoruber</a:t>
            </a:r>
            <a:r>
              <a:rPr lang="en-US" sz="1400" i="1" dirty="0" smtClean="0">
                <a:latin typeface="Arial" pitchFamily="34" charset="0"/>
                <a:cs typeface="Arial" pitchFamily="34" charset="0"/>
              </a:rPr>
              <a:t> </a:t>
            </a:r>
            <a:endParaRPr lang="en-US" sz="1400" i="1" dirty="0">
              <a:latin typeface="Arial" pitchFamily="34" charset="0"/>
              <a:cs typeface="Arial" pitchFamily="34" charset="0"/>
            </a:endParaRPr>
          </a:p>
        </p:txBody>
      </p:sp>
    </p:spTree>
    <p:extLst>
      <p:ext uri="{BB962C8B-B14F-4D97-AF65-F5344CB8AC3E}">
        <p14:creationId xmlns:p14="http://schemas.microsoft.com/office/powerpoint/2010/main" val="383882452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6200" y="152399"/>
            <a:ext cx="9144000" cy="461665"/>
          </a:xfrm>
          <a:prstGeom prst="rect">
            <a:avLst/>
          </a:prstGeom>
          <a:noFill/>
          <a:ln>
            <a:solidFill>
              <a:schemeClr val="accent1"/>
            </a:solidFill>
          </a:ln>
        </p:spPr>
        <p:txBody>
          <a:bodyPr wrap="square" rtlCol="0">
            <a:spAutoFit/>
          </a:bodyPr>
          <a:lstStyle/>
          <a:p>
            <a:r>
              <a:rPr lang="en-US" sz="2400" dirty="0" smtClean="0">
                <a:latin typeface="Arial" pitchFamily="34" charset="0"/>
                <a:cs typeface="Arial" pitchFamily="34" charset="0"/>
              </a:rPr>
              <a:t>1. </a:t>
            </a:r>
            <a:r>
              <a:rPr lang="en-US" sz="2400" dirty="0" err="1" smtClean="0">
                <a:latin typeface="Arial" pitchFamily="34" charset="0"/>
                <a:cs typeface="Arial" pitchFamily="34" charset="0"/>
              </a:rPr>
              <a:t>Đặt</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vấn</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đề</a:t>
            </a:r>
            <a:endParaRPr lang="en-US" sz="2400" dirty="0">
              <a:latin typeface="Arial" pitchFamily="34" charset="0"/>
              <a:cs typeface="Arial" pitchFamily="34" charset="0"/>
            </a:endParaRPr>
          </a:p>
        </p:txBody>
      </p:sp>
      <p:sp>
        <p:nvSpPr>
          <p:cNvPr id="5" name="TextBox 4"/>
          <p:cNvSpPr txBox="1"/>
          <p:nvPr/>
        </p:nvSpPr>
        <p:spPr>
          <a:xfrm>
            <a:off x="9525" y="4267200"/>
            <a:ext cx="9144000" cy="2169825"/>
          </a:xfrm>
          <a:prstGeom prst="rect">
            <a:avLst/>
          </a:prstGeom>
          <a:noFill/>
        </p:spPr>
        <p:txBody>
          <a:bodyPr wrap="square" rtlCol="0">
            <a:spAutoFit/>
          </a:bodyPr>
          <a:lstStyle/>
          <a:p>
            <a:pPr marL="285750" indent="-285750">
              <a:lnSpc>
                <a:spcPct val="150000"/>
              </a:lnSpc>
              <a:buFontTx/>
              <a:buChar char="-"/>
            </a:pPr>
            <a:r>
              <a:rPr lang="en-US" dirty="0" err="1" smtClean="0">
                <a:latin typeface="Arial" pitchFamily="34" charset="0"/>
                <a:cs typeface="Arial" pitchFamily="34" charset="0"/>
              </a:rPr>
              <a:t>Hình</a:t>
            </a:r>
            <a:r>
              <a:rPr lang="en-US" dirty="0" smtClean="0">
                <a:latin typeface="Arial" pitchFamily="34" charset="0"/>
                <a:cs typeface="Arial" pitchFamily="34" charset="0"/>
              </a:rPr>
              <a:t> </a:t>
            </a:r>
            <a:r>
              <a:rPr lang="en-US" dirty="0" err="1" smtClean="0">
                <a:latin typeface="Arial" pitchFamily="34" charset="0"/>
                <a:cs typeface="Arial" pitchFamily="34" charset="0"/>
              </a:rPr>
              <a:t>thái</a:t>
            </a:r>
            <a:r>
              <a:rPr lang="en-US" dirty="0" smtClean="0">
                <a:latin typeface="Arial" pitchFamily="34" charset="0"/>
                <a:cs typeface="Arial" pitchFamily="34" charset="0"/>
              </a:rPr>
              <a:t>:</a:t>
            </a:r>
          </a:p>
          <a:p>
            <a:pPr>
              <a:lnSpc>
                <a:spcPct val="150000"/>
              </a:lnSpc>
            </a:pPr>
            <a:r>
              <a:rPr lang="en-US" dirty="0" smtClean="0">
                <a:latin typeface="Arial" pitchFamily="34" charset="0"/>
                <a:cs typeface="Arial" pitchFamily="34" charset="0"/>
              </a:rPr>
              <a:t>+   </a:t>
            </a:r>
            <a:r>
              <a:rPr lang="en-US" dirty="0" err="1" smtClean="0">
                <a:latin typeface="Arial" pitchFamily="34" charset="0"/>
                <a:cs typeface="Arial" pitchFamily="34" charset="0"/>
              </a:rPr>
              <a:t>Trên</a:t>
            </a:r>
            <a:r>
              <a:rPr lang="en-US" dirty="0" smtClean="0">
                <a:latin typeface="Arial" pitchFamily="34" charset="0"/>
                <a:cs typeface="Arial" pitchFamily="34" charset="0"/>
              </a:rPr>
              <a:t> </a:t>
            </a:r>
            <a:r>
              <a:rPr lang="en-US" dirty="0" err="1" smtClean="0">
                <a:latin typeface="Arial" pitchFamily="34" charset="0"/>
                <a:cs typeface="Arial" pitchFamily="34" charset="0"/>
              </a:rPr>
              <a:t>kính</a:t>
            </a:r>
            <a:r>
              <a:rPr lang="en-US" dirty="0" smtClean="0">
                <a:latin typeface="Arial" pitchFamily="34" charset="0"/>
                <a:cs typeface="Arial" pitchFamily="34" charset="0"/>
              </a:rPr>
              <a:t> </a:t>
            </a:r>
            <a:r>
              <a:rPr lang="en-US" dirty="0" err="1" smtClean="0">
                <a:latin typeface="Arial" pitchFamily="34" charset="0"/>
                <a:cs typeface="Arial" pitchFamily="34" charset="0"/>
              </a:rPr>
              <a:t>hiển</a:t>
            </a:r>
            <a:r>
              <a:rPr lang="en-US" dirty="0">
                <a:latin typeface="Arial" pitchFamily="34" charset="0"/>
                <a:cs typeface="Arial" pitchFamily="34" charset="0"/>
              </a:rPr>
              <a:t> </a:t>
            </a:r>
            <a:r>
              <a:rPr lang="en-US" dirty="0" smtClean="0">
                <a:latin typeface="Arial" pitchFamily="34" charset="0"/>
                <a:cs typeface="Arial" pitchFamily="34" charset="0"/>
              </a:rPr>
              <a:t>vi: </a:t>
            </a:r>
            <a:r>
              <a:rPr lang="en-US" dirty="0" err="1" smtClean="0">
                <a:latin typeface="Arial" pitchFamily="34" charset="0"/>
                <a:cs typeface="Arial" pitchFamily="34" charset="0"/>
              </a:rPr>
              <a:t>Sợi</a:t>
            </a:r>
            <a:r>
              <a:rPr lang="en-US" dirty="0" smtClean="0">
                <a:latin typeface="Arial" pitchFamily="34" charset="0"/>
                <a:cs typeface="Arial" pitchFamily="34" charset="0"/>
              </a:rPr>
              <a:t> </a:t>
            </a:r>
            <a:r>
              <a:rPr lang="en-US" dirty="0" err="1" smtClean="0">
                <a:latin typeface="Arial" pitchFamily="34" charset="0"/>
                <a:cs typeface="Arial" pitchFamily="34" charset="0"/>
              </a:rPr>
              <a:t>nấm</a:t>
            </a:r>
            <a:r>
              <a:rPr lang="en-US" dirty="0" smtClean="0">
                <a:latin typeface="Arial" pitchFamily="34" charset="0"/>
                <a:cs typeface="Arial" pitchFamily="34" charset="0"/>
              </a:rPr>
              <a:t> </a:t>
            </a:r>
            <a:r>
              <a:rPr lang="en-US" dirty="0" err="1" smtClean="0">
                <a:latin typeface="Arial" pitchFamily="34" charset="0"/>
                <a:cs typeface="Arial" pitchFamily="34" charset="0"/>
              </a:rPr>
              <a:t>không</a:t>
            </a:r>
            <a:r>
              <a:rPr lang="en-US" dirty="0" smtClean="0">
                <a:latin typeface="Arial" pitchFamily="34" charset="0"/>
                <a:cs typeface="Arial" pitchFamily="34" charset="0"/>
              </a:rPr>
              <a:t> </a:t>
            </a:r>
            <a:r>
              <a:rPr lang="en-US" dirty="0" err="1" smtClean="0">
                <a:latin typeface="Arial" pitchFamily="34" charset="0"/>
                <a:cs typeface="Arial" pitchFamily="34" charset="0"/>
              </a:rPr>
              <a:t>màu</a:t>
            </a:r>
            <a:r>
              <a:rPr lang="en-US" dirty="0" smtClean="0">
                <a:latin typeface="Arial" pitchFamily="34" charset="0"/>
                <a:cs typeface="Arial" pitchFamily="34" charset="0"/>
              </a:rPr>
              <a:t>, </a:t>
            </a:r>
            <a:r>
              <a:rPr lang="en-US" dirty="0" err="1" smtClean="0">
                <a:latin typeface="Arial" pitchFamily="34" charset="0"/>
                <a:cs typeface="Arial" pitchFamily="34" charset="0"/>
              </a:rPr>
              <a:t>không</a:t>
            </a:r>
            <a:r>
              <a:rPr lang="en-US" dirty="0" smtClean="0">
                <a:latin typeface="Arial" pitchFamily="34" charset="0"/>
                <a:cs typeface="Arial" pitchFamily="34" charset="0"/>
              </a:rPr>
              <a:t> </a:t>
            </a:r>
            <a:r>
              <a:rPr lang="en-US" dirty="0" err="1" smtClean="0">
                <a:latin typeface="Arial" pitchFamily="34" charset="0"/>
                <a:cs typeface="Arial" pitchFamily="34" charset="0"/>
              </a:rPr>
              <a:t>vách</a:t>
            </a:r>
            <a:r>
              <a:rPr lang="en-US" dirty="0" smtClean="0">
                <a:latin typeface="Arial" pitchFamily="34" charset="0"/>
                <a:cs typeface="Arial" pitchFamily="34" charset="0"/>
              </a:rPr>
              <a:t> </a:t>
            </a:r>
            <a:r>
              <a:rPr lang="en-US" dirty="0" err="1" smtClean="0">
                <a:latin typeface="Arial" pitchFamily="34" charset="0"/>
                <a:cs typeface="Arial" pitchFamily="34" charset="0"/>
              </a:rPr>
              <a:t>ngăn</a:t>
            </a:r>
            <a:r>
              <a:rPr lang="en-US" dirty="0" smtClean="0">
                <a:latin typeface="Arial" pitchFamily="34" charset="0"/>
                <a:cs typeface="Arial" pitchFamily="34" charset="0"/>
              </a:rPr>
              <a:t>, </a:t>
            </a:r>
            <a:r>
              <a:rPr lang="en-US" dirty="0" err="1" smtClean="0">
                <a:latin typeface="Arial" pitchFamily="34" charset="0"/>
                <a:cs typeface="Arial" pitchFamily="34" charset="0"/>
              </a:rPr>
              <a:t>đơn</a:t>
            </a:r>
            <a:r>
              <a:rPr lang="en-US" dirty="0" smtClean="0">
                <a:latin typeface="Arial" pitchFamily="34" charset="0"/>
                <a:cs typeface="Arial" pitchFamily="34" charset="0"/>
              </a:rPr>
              <a:t> </a:t>
            </a:r>
            <a:r>
              <a:rPr lang="en-US" dirty="0" err="1" smtClean="0">
                <a:latin typeface="Arial" pitchFamily="34" charset="0"/>
                <a:cs typeface="Arial" pitchFamily="34" charset="0"/>
              </a:rPr>
              <a:t>bào</a:t>
            </a:r>
            <a:r>
              <a:rPr lang="en-US" dirty="0" smtClean="0">
                <a:latin typeface="Arial" pitchFamily="34" charset="0"/>
                <a:cs typeface="Arial" pitchFamily="34" charset="0"/>
              </a:rPr>
              <a:t>, </a:t>
            </a:r>
            <a:r>
              <a:rPr lang="en-US" dirty="0" err="1" smtClean="0">
                <a:latin typeface="Arial" pitchFamily="34" charset="0"/>
                <a:cs typeface="Arial" pitchFamily="34" charset="0"/>
              </a:rPr>
              <a:t>kích</a:t>
            </a:r>
            <a:r>
              <a:rPr lang="en-US" dirty="0" smtClean="0">
                <a:latin typeface="Arial" pitchFamily="34" charset="0"/>
                <a:cs typeface="Arial" pitchFamily="34" charset="0"/>
              </a:rPr>
              <a:t> </a:t>
            </a:r>
            <a:r>
              <a:rPr lang="en-US" dirty="0" err="1" smtClean="0">
                <a:latin typeface="Arial" pitchFamily="34" charset="0"/>
                <a:cs typeface="Arial" pitchFamily="34" charset="0"/>
              </a:rPr>
              <a:t>thước</a:t>
            </a:r>
            <a:r>
              <a:rPr lang="en-US" dirty="0" smtClean="0">
                <a:latin typeface="Arial" pitchFamily="34" charset="0"/>
                <a:cs typeface="Arial" pitchFamily="34" charset="0"/>
              </a:rPr>
              <a:t> </a:t>
            </a:r>
            <a:r>
              <a:rPr lang="en-US" dirty="0" err="1" smtClean="0">
                <a:latin typeface="Arial" pitchFamily="34" charset="0"/>
                <a:cs typeface="Arial" pitchFamily="34" charset="0"/>
              </a:rPr>
              <a:t>không</a:t>
            </a:r>
            <a:r>
              <a:rPr lang="en-US" dirty="0" smtClean="0">
                <a:latin typeface="Arial" pitchFamily="34" charset="0"/>
                <a:cs typeface="Arial" pitchFamily="34" charset="0"/>
              </a:rPr>
              <a:t> </a:t>
            </a:r>
            <a:r>
              <a:rPr lang="en-US" dirty="0" err="1" smtClean="0">
                <a:latin typeface="Arial" pitchFamily="34" charset="0"/>
                <a:cs typeface="Arial" pitchFamily="34" charset="0"/>
              </a:rPr>
              <a:t>đều</a:t>
            </a:r>
            <a:r>
              <a:rPr lang="en-US" dirty="0" smtClean="0">
                <a:latin typeface="Arial" pitchFamily="34" charset="0"/>
                <a:cs typeface="Arial" pitchFamily="34" charset="0"/>
              </a:rPr>
              <a:t>, </a:t>
            </a:r>
            <a:r>
              <a:rPr lang="en-US" dirty="0" err="1" smtClean="0">
                <a:latin typeface="Arial" pitchFamily="34" charset="0"/>
                <a:cs typeface="Arial" pitchFamily="34" charset="0"/>
              </a:rPr>
              <a:t>túi</a:t>
            </a:r>
            <a:r>
              <a:rPr lang="en-US" dirty="0" smtClean="0">
                <a:latin typeface="Arial" pitchFamily="34" charset="0"/>
                <a:cs typeface="Arial" pitchFamily="34" charset="0"/>
              </a:rPr>
              <a:t> </a:t>
            </a:r>
            <a:r>
              <a:rPr lang="en-US" dirty="0" err="1" smtClean="0">
                <a:latin typeface="Arial" pitchFamily="34" charset="0"/>
                <a:cs typeface="Arial" pitchFamily="34" charset="0"/>
              </a:rPr>
              <a:t>bào</a:t>
            </a:r>
            <a:r>
              <a:rPr lang="en-US" dirty="0" smtClean="0">
                <a:latin typeface="Arial" pitchFamily="34" charset="0"/>
                <a:cs typeface="Arial" pitchFamily="34" charset="0"/>
              </a:rPr>
              <a:t> </a:t>
            </a:r>
            <a:r>
              <a:rPr lang="en-US" dirty="0" err="1" smtClean="0">
                <a:latin typeface="Arial" pitchFamily="34" charset="0"/>
                <a:cs typeface="Arial" pitchFamily="34" charset="0"/>
              </a:rPr>
              <a:t>tử</a:t>
            </a:r>
            <a:r>
              <a:rPr lang="en-US" dirty="0" smtClean="0">
                <a:latin typeface="Arial" pitchFamily="34" charset="0"/>
                <a:cs typeface="Arial" pitchFamily="34" charset="0"/>
              </a:rPr>
              <a:t> </a:t>
            </a:r>
            <a:r>
              <a:rPr lang="en-US" dirty="0" err="1" smtClean="0">
                <a:latin typeface="Arial" pitchFamily="34" charset="0"/>
                <a:cs typeface="Arial" pitchFamily="34" charset="0"/>
              </a:rPr>
              <a:t>có</a:t>
            </a:r>
            <a:r>
              <a:rPr lang="en-US" dirty="0" smtClean="0">
                <a:latin typeface="Arial" pitchFamily="34" charset="0"/>
                <a:cs typeface="Arial" pitchFamily="34" charset="0"/>
              </a:rPr>
              <a:t> </a:t>
            </a:r>
            <a:r>
              <a:rPr lang="en-US" dirty="0" err="1" smtClean="0">
                <a:latin typeface="Arial" pitchFamily="34" charset="0"/>
                <a:cs typeface="Arial" pitchFamily="34" charset="0"/>
              </a:rPr>
              <a:t>hình</a:t>
            </a:r>
            <a:r>
              <a:rPr lang="en-US" dirty="0" smtClean="0">
                <a:latin typeface="Arial" pitchFamily="34" charset="0"/>
                <a:cs typeface="Arial" pitchFamily="34" charset="0"/>
              </a:rPr>
              <a:t> </a:t>
            </a:r>
            <a:r>
              <a:rPr lang="en-US" dirty="0" err="1" smtClean="0">
                <a:latin typeface="Arial" pitchFamily="34" charset="0"/>
                <a:cs typeface="Arial" pitchFamily="34" charset="0"/>
              </a:rPr>
              <a:t>trứng</a:t>
            </a:r>
            <a:r>
              <a:rPr lang="en-US" dirty="0" smtClean="0">
                <a:latin typeface="Arial" pitchFamily="34" charset="0"/>
                <a:cs typeface="Arial" pitchFamily="34" charset="0"/>
              </a:rPr>
              <a:t> </a:t>
            </a:r>
            <a:r>
              <a:rPr lang="en-US" dirty="0" err="1" smtClean="0">
                <a:latin typeface="Arial" pitchFamily="34" charset="0"/>
                <a:cs typeface="Arial" pitchFamily="34" charset="0"/>
              </a:rPr>
              <a:t>và</a:t>
            </a:r>
            <a:r>
              <a:rPr lang="en-US" dirty="0" smtClean="0">
                <a:latin typeface="Arial" pitchFamily="34" charset="0"/>
                <a:cs typeface="Arial" pitchFamily="34" charset="0"/>
              </a:rPr>
              <a:t> </a:t>
            </a:r>
            <a:r>
              <a:rPr lang="en-US" dirty="0" err="1" smtClean="0">
                <a:latin typeface="Arial" pitchFamily="34" charset="0"/>
                <a:cs typeface="Arial" pitchFamily="34" charset="0"/>
              </a:rPr>
              <a:t>hình</a:t>
            </a:r>
            <a:r>
              <a:rPr lang="en-US" dirty="0" smtClean="0">
                <a:latin typeface="Arial" pitchFamily="34" charset="0"/>
                <a:cs typeface="Arial" pitchFamily="34" charset="0"/>
              </a:rPr>
              <a:t> </a:t>
            </a:r>
            <a:r>
              <a:rPr lang="en-US" dirty="0" err="1" smtClean="0">
                <a:latin typeface="Arial" pitchFamily="34" charset="0"/>
                <a:cs typeface="Arial" pitchFamily="34" charset="0"/>
              </a:rPr>
              <a:t>quả</a:t>
            </a:r>
            <a:r>
              <a:rPr lang="en-US" dirty="0" smtClean="0">
                <a:latin typeface="Arial" pitchFamily="34" charset="0"/>
                <a:cs typeface="Arial" pitchFamily="34" charset="0"/>
              </a:rPr>
              <a:t> </a:t>
            </a:r>
            <a:r>
              <a:rPr lang="en-US" dirty="0" err="1" smtClean="0">
                <a:latin typeface="Arial" pitchFamily="34" charset="0"/>
                <a:cs typeface="Arial" pitchFamily="34" charset="0"/>
              </a:rPr>
              <a:t>chanh</a:t>
            </a:r>
            <a:r>
              <a:rPr lang="en-US" dirty="0" smtClean="0">
                <a:latin typeface="Arial" pitchFamily="34" charset="0"/>
                <a:cs typeface="Arial" pitchFamily="34" charset="0"/>
              </a:rPr>
              <a:t>, </a:t>
            </a:r>
            <a:r>
              <a:rPr lang="en-US" dirty="0" err="1" smtClean="0">
                <a:latin typeface="Arial" pitchFamily="34" charset="0"/>
                <a:cs typeface="Arial" pitchFamily="34" charset="0"/>
              </a:rPr>
              <a:t>trên</a:t>
            </a:r>
            <a:r>
              <a:rPr lang="en-US" dirty="0" smtClean="0">
                <a:latin typeface="Arial" pitchFamily="34" charset="0"/>
                <a:cs typeface="Arial" pitchFamily="34" charset="0"/>
              </a:rPr>
              <a:t> </a:t>
            </a:r>
            <a:r>
              <a:rPr lang="en-US" dirty="0" err="1" smtClean="0">
                <a:latin typeface="Arial" pitchFamily="34" charset="0"/>
                <a:cs typeface="Arial" pitchFamily="34" charset="0"/>
              </a:rPr>
              <a:t>đầu</a:t>
            </a:r>
            <a:r>
              <a:rPr lang="en-US" dirty="0" smtClean="0">
                <a:latin typeface="Arial" pitchFamily="34" charset="0"/>
                <a:cs typeface="Arial" pitchFamily="34" charset="0"/>
              </a:rPr>
              <a:t> </a:t>
            </a:r>
            <a:r>
              <a:rPr lang="en-US" dirty="0" err="1" smtClean="0">
                <a:latin typeface="Arial" pitchFamily="34" charset="0"/>
                <a:cs typeface="Arial" pitchFamily="34" charset="0"/>
              </a:rPr>
              <a:t>có</a:t>
            </a:r>
            <a:r>
              <a:rPr lang="en-US" dirty="0" smtClean="0">
                <a:latin typeface="Arial" pitchFamily="34" charset="0"/>
                <a:cs typeface="Arial" pitchFamily="34" charset="0"/>
              </a:rPr>
              <a:t> </a:t>
            </a:r>
            <a:r>
              <a:rPr lang="en-US" dirty="0" err="1" smtClean="0">
                <a:latin typeface="Arial" pitchFamily="34" charset="0"/>
                <a:cs typeface="Arial" pitchFamily="34" charset="0"/>
              </a:rPr>
              <a:t>nuốm</a:t>
            </a:r>
            <a:r>
              <a:rPr lang="en-US" dirty="0" smtClean="0">
                <a:latin typeface="Arial" pitchFamily="34" charset="0"/>
                <a:cs typeface="Arial" pitchFamily="34" charset="0"/>
              </a:rPr>
              <a:t> </a:t>
            </a:r>
            <a:r>
              <a:rPr lang="en-US" dirty="0" err="1" smtClean="0">
                <a:latin typeface="Arial" pitchFamily="34" charset="0"/>
                <a:cs typeface="Arial" pitchFamily="34" charset="0"/>
              </a:rPr>
              <a:t>hoặc</a:t>
            </a:r>
            <a:r>
              <a:rPr lang="en-US" dirty="0" smtClean="0">
                <a:latin typeface="Arial" pitchFamily="34" charset="0"/>
                <a:cs typeface="Arial" pitchFamily="34" charset="0"/>
              </a:rPr>
              <a:t> </a:t>
            </a:r>
            <a:r>
              <a:rPr lang="en-US" dirty="0" err="1" smtClean="0">
                <a:latin typeface="Arial" pitchFamily="34" charset="0"/>
                <a:cs typeface="Arial" pitchFamily="34" charset="0"/>
              </a:rPr>
              <a:t>không</a:t>
            </a:r>
            <a:r>
              <a:rPr lang="en-US" dirty="0" smtClean="0">
                <a:latin typeface="Arial" pitchFamily="34" charset="0"/>
                <a:cs typeface="Arial" pitchFamily="34" charset="0"/>
              </a:rPr>
              <a:t> </a:t>
            </a:r>
            <a:r>
              <a:rPr lang="en-US" dirty="0" err="1" smtClean="0">
                <a:latin typeface="Arial" pitchFamily="34" charset="0"/>
                <a:cs typeface="Arial" pitchFamily="34" charset="0"/>
              </a:rPr>
              <a:t>nuốm</a:t>
            </a:r>
            <a:r>
              <a:rPr lang="en-US" dirty="0" smtClean="0">
                <a:latin typeface="Arial" pitchFamily="34" charset="0"/>
                <a:cs typeface="Arial" pitchFamily="34" charset="0"/>
              </a:rPr>
              <a:t>, </a:t>
            </a:r>
            <a:r>
              <a:rPr lang="en-US" dirty="0" err="1" smtClean="0">
                <a:latin typeface="Arial" pitchFamily="34" charset="0"/>
                <a:cs typeface="Arial" pitchFamily="34" charset="0"/>
              </a:rPr>
              <a:t>trong</a:t>
            </a:r>
            <a:r>
              <a:rPr lang="en-US" dirty="0" smtClean="0">
                <a:latin typeface="Arial" pitchFamily="34" charset="0"/>
                <a:cs typeface="Arial" pitchFamily="34" charset="0"/>
              </a:rPr>
              <a:t> </a:t>
            </a:r>
            <a:r>
              <a:rPr lang="en-US" dirty="0" err="1" smtClean="0">
                <a:latin typeface="Arial" pitchFamily="34" charset="0"/>
                <a:cs typeface="Arial" pitchFamily="34" charset="0"/>
              </a:rPr>
              <a:t>suốt</a:t>
            </a:r>
            <a:r>
              <a:rPr lang="en-US" dirty="0" smtClean="0">
                <a:latin typeface="Arial" pitchFamily="34" charset="0"/>
                <a:cs typeface="Arial" pitchFamily="34" charset="0"/>
              </a:rPr>
              <a:t>. </a:t>
            </a:r>
            <a:r>
              <a:rPr lang="en-US" dirty="0" err="1" smtClean="0">
                <a:latin typeface="Arial" pitchFamily="34" charset="0"/>
                <a:cs typeface="Arial" pitchFamily="34" charset="0"/>
              </a:rPr>
              <a:t>Bào</a:t>
            </a:r>
            <a:r>
              <a:rPr lang="en-US" dirty="0" smtClean="0">
                <a:latin typeface="Arial" pitchFamily="34" charset="0"/>
                <a:cs typeface="Arial" pitchFamily="34" charset="0"/>
              </a:rPr>
              <a:t> </a:t>
            </a:r>
            <a:r>
              <a:rPr lang="en-US" dirty="0" err="1" smtClean="0">
                <a:latin typeface="Arial" pitchFamily="34" charset="0"/>
                <a:cs typeface="Arial" pitchFamily="34" charset="0"/>
              </a:rPr>
              <a:t>tử</a:t>
            </a:r>
            <a:r>
              <a:rPr lang="en-US" dirty="0" smtClean="0">
                <a:latin typeface="Arial" pitchFamily="34" charset="0"/>
                <a:cs typeface="Arial" pitchFamily="34" charset="0"/>
              </a:rPr>
              <a:t> </a:t>
            </a:r>
            <a:r>
              <a:rPr lang="en-US" dirty="0" err="1" smtClean="0">
                <a:latin typeface="Arial" pitchFamily="34" charset="0"/>
                <a:cs typeface="Arial" pitchFamily="34" charset="0"/>
              </a:rPr>
              <a:t>hình</a:t>
            </a:r>
            <a:r>
              <a:rPr lang="en-US" dirty="0" smtClean="0">
                <a:latin typeface="Arial" pitchFamily="34" charset="0"/>
                <a:cs typeface="Arial" pitchFamily="34" charset="0"/>
              </a:rPr>
              <a:t> </a:t>
            </a:r>
            <a:r>
              <a:rPr lang="en-US" dirty="0" err="1" smtClean="0">
                <a:latin typeface="Arial" pitchFamily="34" charset="0"/>
                <a:cs typeface="Arial" pitchFamily="34" charset="0"/>
              </a:rPr>
              <a:t>cầu</a:t>
            </a:r>
            <a:r>
              <a:rPr lang="en-US" dirty="0" smtClean="0">
                <a:latin typeface="Arial" pitchFamily="34" charset="0"/>
                <a:cs typeface="Arial" pitchFamily="34" charset="0"/>
              </a:rPr>
              <a:t> </a:t>
            </a:r>
            <a:r>
              <a:rPr lang="en-US" dirty="0" err="1" smtClean="0">
                <a:latin typeface="Arial" pitchFamily="34" charset="0"/>
                <a:cs typeface="Arial" pitchFamily="34" charset="0"/>
              </a:rPr>
              <a:t>có</a:t>
            </a:r>
            <a:r>
              <a:rPr lang="en-US" dirty="0" smtClean="0">
                <a:latin typeface="Arial" pitchFamily="34" charset="0"/>
                <a:cs typeface="Arial" pitchFamily="34" charset="0"/>
              </a:rPr>
              <a:t> 2 </a:t>
            </a:r>
            <a:r>
              <a:rPr lang="en-US" dirty="0" err="1" smtClean="0">
                <a:latin typeface="Arial" pitchFamily="34" charset="0"/>
                <a:cs typeface="Arial" pitchFamily="34" charset="0"/>
              </a:rPr>
              <a:t>lông</a:t>
            </a:r>
            <a:r>
              <a:rPr lang="en-US" dirty="0" smtClean="0">
                <a:latin typeface="Arial" pitchFamily="34" charset="0"/>
                <a:cs typeface="Arial" pitchFamily="34" charset="0"/>
              </a:rPr>
              <a:t> </a:t>
            </a:r>
            <a:r>
              <a:rPr lang="en-US" dirty="0" err="1" smtClean="0">
                <a:latin typeface="Arial" pitchFamily="34" charset="0"/>
                <a:cs typeface="Arial" pitchFamily="34" charset="0"/>
              </a:rPr>
              <a:t>roi</a:t>
            </a:r>
            <a:r>
              <a:rPr lang="en-US" dirty="0" smtClean="0">
                <a:latin typeface="Arial" pitchFamily="34" charset="0"/>
                <a:cs typeface="Arial" pitchFamily="34" charset="0"/>
              </a:rPr>
              <a:t> di </a:t>
            </a:r>
            <a:r>
              <a:rPr lang="en-US" dirty="0" err="1" smtClean="0">
                <a:latin typeface="Arial" pitchFamily="34" charset="0"/>
                <a:cs typeface="Arial" pitchFamily="34" charset="0"/>
              </a:rPr>
              <a:t>chuyển</a:t>
            </a:r>
            <a:r>
              <a:rPr lang="en-US" dirty="0" smtClean="0">
                <a:latin typeface="Arial" pitchFamily="34" charset="0"/>
                <a:cs typeface="Arial" pitchFamily="34" charset="0"/>
              </a:rPr>
              <a:t> </a:t>
            </a:r>
            <a:r>
              <a:rPr lang="en-US" dirty="0" err="1" smtClean="0">
                <a:latin typeface="Arial" pitchFamily="34" charset="0"/>
                <a:cs typeface="Arial" pitchFamily="34" charset="0"/>
              </a:rPr>
              <a:t>rất</a:t>
            </a:r>
            <a:r>
              <a:rPr lang="en-US" dirty="0" smtClean="0">
                <a:latin typeface="Arial" pitchFamily="34" charset="0"/>
                <a:cs typeface="Arial" pitchFamily="34" charset="0"/>
              </a:rPr>
              <a:t> </a:t>
            </a:r>
            <a:r>
              <a:rPr lang="en-US" dirty="0" err="1" smtClean="0">
                <a:latin typeface="Arial" pitchFamily="34" charset="0"/>
                <a:cs typeface="Arial" pitchFamily="34" charset="0"/>
              </a:rPr>
              <a:t>nhanh</a:t>
            </a:r>
            <a:r>
              <a:rPr lang="en-US" dirty="0" smtClean="0">
                <a:latin typeface="Arial" pitchFamily="34" charset="0"/>
                <a:cs typeface="Arial" pitchFamily="34" charset="0"/>
              </a:rPr>
              <a:t> </a:t>
            </a:r>
            <a:r>
              <a:rPr lang="en-US" dirty="0" err="1" smtClean="0">
                <a:latin typeface="Arial" pitchFamily="34" charset="0"/>
                <a:cs typeface="Arial" pitchFamily="34" charset="0"/>
              </a:rPr>
              <a:t>trong</a:t>
            </a:r>
            <a:r>
              <a:rPr lang="en-US" dirty="0" smtClean="0">
                <a:latin typeface="Arial" pitchFamily="34" charset="0"/>
                <a:cs typeface="Arial" pitchFamily="34" charset="0"/>
              </a:rPr>
              <a:t> </a:t>
            </a:r>
            <a:r>
              <a:rPr lang="en-US" dirty="0" err="1" smtClean="0">
                <a:latin typeface="Arial" pitchFamily="34" charset="0"/>
                <a:cs typeface="Arial" pitchFamily="34" charset="0"/>
              </a:rPr>
              <a:t>nước</a:t>
            </a:r>
            <a:r>
              <a:rPr lang="en-US" dirty="0" smtClean="0">
                <a:latin typeface="Arial" pitchFamily="34" charset="0"/>
                <a:cs typeface="Arial" pitchFamily="34" charset="0"/>
              </a:rPr>
              <a:t>, </a:t>
            </a:r>
            <a:r>
              <a:rPr lang="en-US" dirty="0" err="1" smtClean="0">
                <a:latin typeface="Arial" pitchFamily="34" charset="0"/>
                <a:cs typeface="Arial" pitchFamily="34" charset="0"/>
              </a:rPr>
              <a:t>nhiệt</a:t>
            </a:r>
            <a:r>
              <a:rPr lang="en-US" dirty="0" smtClean="0">
                <a:latin typeface="Arial" pitchFamily="34" charset="0"/>
                <a:cs typeface="Arial" pitchFamily="34" charset="0"/>
              </a:rPr>
              <a:t> </a:t>
            </a:r>
            <a:r>
              <a:rPr lang="en-US" dirty="0" err="1" smtClean="0">
                <a:latin typeface="Arial" pitchFamily="34" charset="0"/>
                <a:cs typeface="Arial" pitchFamily="34" charset="0"/>
              </a:rPr>
              <a:t>độ</a:t>
            </a:r>
            <a:r>
              <a:rPr lang="en-US" dirty="0" smtClean="0">
                <a:latin typeface="Arial" pitchFamily="34" charset="0"/>
                <a:cs typeface="Arial" pitchFamily="34" charset="0"/>
              </a:rPr>
              <a:t> </a:t>
            </a:r>
            <a:r>
              <a:rPr lang="en-US" dirty="0" err="1" smtClean="0">
                <a:latin typeface="Arial" pitchFamily="34" charset="0"/>
                <a:cs typeface="Arial" pitchFamily="34" charset="0"/>
              </a:rPr>
              <a:t>thích</a:t>
            </a:r>
            <a:r>
              <a:rPr lang="en-US" dirty="0" smtClean="0">
                <a:latin typeface="Arial" pitchFamily="34" charset="0"/>
                <a:cs typeface="Arial" pitchFamily="34" charset="0"/>
              </a:rPr>
              <a:t> </a:t>
            </a:r>
            <a:r>
              <a:rPr lang="en-US" dirty="0" err="1" smtClean="0">
                <a:latin typeface="Arial" pitchFamily="34" charset="0"/>
                <a:cs typeface="Arial" pitchFamily="34" charset="0"/>
              </a:rPr>
              <a:t>hợp</a:t>
            </a:r>
            <a:r>
              <a:rPr lang="en-US" dirty="0" smtClean="0">
                <a:latin typeface="Arial" pitchFamily="34" charset="0"/>
                <a:cs typeface="Arial" pitchFamily="34" charset="0"/>
              </a:rPr>
              <a:t> </a:t>
            </a:r>
            <a:r>
              <a:rPr lang="en-US" dirty="0" err="1" smtClean="0">
                <a:latin typeface="Arial" pitchFamily="34" charset="0"/>
                <a:cs typeface="Arial" pitchFamily="34" charset="0"/>
              </a:rPr>
              <a:t>để</a:t>
            </a:r>
            <a:r>
              <a:rPr lang="en-US" dirty="0" smtClean="0">
                <a:latin typeface="Arial" pitchFamily="34" charset="0"/>
                <a:cs typeface="Arial" pitchFamily="34" charset="0"/>
              </a:rPr>
              <a:t> </a:t>
            </a:r>
            <a:r>
              <a:rPr lang="en-US" dirty="0" err="1" smtClean="0">
                <a:latin typeface="Arial" pitchFamily="34" charset="0"/>
                <a:cs typeface="Arial" pitchFamily="34" charset="0"/>
              </a:rPr>
              <a:t>nấm</a:t>
            </a:r>
            <a:r>
              <a:rPr lang="en-US" dirty="0" smtClean="0">
                <a:latin typeface="Arial" pitchFamily="34" charset="0"/>
                <a:cs typeface="Arial" pitchFamily="34" charset="0"/>
              </a:rPr>
              <a:t> </a:t>
            </a:r>
            <a:r>
              <a:rPr lang="en-US" dirty="0" err="1" smtClean="0">
                <a:latin typeface="Arial" pitchFamily="34" charset="0"/>
                <a:cs typeface="Arial" pitchFamily="34" charset="0"/>
              </a:rPr>
              <a:t>sinh</a:t>
            </a:r>
            <a:r>
              <a:rPr lang="en-US" dirty="0" smtClean="0">
                <a:latin typeface="Arial" pitchFamily="34" charset="0"/>
                <a:cs typeface="Arial" pitchFamily="34" charset="0"/>
              </a:rPr>
              <a:t> </a:t>
            </a:r>
            <a:r>
              <a:rPr lang="en-US" dirty="0" err="1" smtClean="0">
                <a:latin typeface="Arial" pitchFamily="34" charset="0"/>
                <a:cs typeface="Arial" pitchFamily="34" charset="0"/>
              </a:rPr>
              <a:t>trưởng</a:t>
            </a:r>
            <a:r>
              <a:rPr lang="en-US" dirty="0" smtClean="0">
                <a:latin typeface="Arial" pitchFamily="34" charset="0"/>
                <a:cs typeface="Arial" pitchFamily="34" charset="0"/>
              </a:rPr>
              <a:t> </a:t>
            </a:r>
            <a:r>
              <a:rPr lang="en-US" dirty="0" err="1" smtClean="0">
                <a:latin typeface="Arial" pitchFamily="34" charset="0"/>
                <a:cs typeface="Arial" pitchFamily="34" charset="0"/>
              </a:rPr>
              <a:t>và</a:t>
            </a:r>
            <a:r>
              <a:rPr lang="en-US" dirty="0" smtClean="0">
                <a:latin typeface="Arial" pitchFamily="34" charset="0"/>
                <a:cs typeface="Arial" pitchFamily="34" charset="0"/>
              </a:rPr>
              <a:t> </a:t>
            </a:r>
            <a:r>
              <a:rPr lang="en-US" dirty="0" err="1" smtClean="0">
                <a:latin typeface="Arial" pitchFamily="34" charset="0"/>
                <a:cs typeface="Arial" pitchFamily="34" charset="0"/>
              </a:rPr>
              <a:t>phát</a:t>
            </a:r>
            <a:r>
              <a:rPr lang="en-US" dirty="0" smtClean="0">
                <a:latin typeface="Arial" pitchFamily="34" charset="0"/>
                <a:cs typeface="Arial" pitchFamily="34" charset="0"/>
              </a:rPr>
              <a:t> </a:t>
            </a:r>
            <a:r>
              <a:rPr lang="en-US" dirty="0" err="1" smtClean="0">
                <a:latin typeface="Arial" pitchFamily="34" charset="0"/>
                <a:cs typeface="Arial" pitchFamily="34" charset="0"/>
              </a:rPr>
              <a:t>triển</a:t>
            </a:r>
            <a:r>
              <a:rPr lang="en-US" dirty="0" smtClean="0">
                <a:latin typeface="Arial" pitchFamily="34" charset="0"/>
                <a:cs typeface="Arial" pitchFamily="34" charset="0"/>
              </a:rPr>
              <a:t> </a:t>
            </a:r>
            <a:r>
              <a:rPr lang="en-US" dirty="0" err="1" smtClean="0">
                <a:latin typeface="Arial" pitchFamily="34" charset="0"/>
                <a:cs typeface="Arial" pitchFamily="34" charset="0"/>
              </a:rPr>
              <a:t>từ</a:t>
            </a:r>
            <a:r>
              <a:rPr lang="en-US" dirty="0" smtClean="0">
                <a:latin typeface="Arial" pitchFamily="34" charset="0"/>
                <a:cs typeface="Arial" pitchFamily="34" charset="0"/>
              </a:rPr>
              <a:t> 25 </a:t>
            </a:r>
            <a:r>
              <a:rPr lang="en-US" dirty="0" err="1" smtClean="0">
                <a:latin typeface="Arial" pitchFamily="34" charset="0"/>
                <a:cs typeface="Arial" pitchFamily="34" charset="0"/>
              </a:rPr>
              <a:t>đến</a:t>
            </a:r>
            <a:r>
              <a:rPr lang="en-US" dirty="0" smtClean="0">
                <a:latin typeface="Arial" pitchFamily="34" charset="0"/>
                <a:cs typeface="Arial" pitchFamily="34" charset="0"/>
              </a:rPr>
              <a:t> 30</a:t>
            </a:r>
            <a:r>
              <a:rPr lang="en-US" baseline="30000" dirty="0" smtClean="0">
                <a:latin typeface="Arial" pitchFamily="34" charset="0"/>
                <a:cs typeface="Arial" pitchFamily="34" charset="0"/>
              </a:rPr>
              <a:t>o</a:t>
            </a:r>
            <a:r>
              <a:rPr lang="en-US" dirty="0" smtClean="0">
                <a:latin typeface="Arial" pitchFamily="34" charset="0"/>
                <a:cs typeface="Arial" pitchFamily="34" charset="0"/>
              </a:rPr>
              <a:t>C </a:t>
            </a:r>
            <a:r>
              <a:rPr lang="en-US" dirty="0" err="1" smtClean="0">
                <a:latin typeface="Arial" pitchFamily="34" charset="0"/>
                <a:cs typeface="Arial" pitchFamily="34" charset="0"/>
              </a:rPr>
              <a:t>và</a:t>
            </a:r>
            <a:r>
              <a:rPr lang="en-US" dirty="0" smtClean="0">
                <a:latin typeface="Arial" pitchFamily="34" charset="0"/>
                <a:cs typeface="Arial" pitchFamily="34" charset="0"/>
              </a:rPr>
              <a:t> pH </a:t>
            </a:r>
            <a:r>
              <a:rPr lang="en-US" dirty="0" err="1" smtClean="0">
                <a:latin typeface="Arial" pitchFamily="34" charset="0"/>
                <a:cs typeface="Arial" pitchFamily="34" charset="0"/>
              </a:rPr>
              <a:t>từ</a:t>
            </a:r>
            <a:r>
              <a:rPr lang="en-US" dirty="0" smtClean="0">
                <a:latin typeface="Arial" pitchFamily="34" charset="0"/>
                <a:cs typeface="Arial" pitchFamily="34" charset="0"/>
              </a:rPr>
              <a:t> 6 </a:t>
            </a:r>
            <a:r>
              <a:rPr lang="en-US" dirty="0" err="1" smtClean="0">
                <a:latin typeface="Arial" pitchFamily="34" charset="0"/>
                <a:cs typeface="Arial" pitchFamily="34" charset="0"/>
              </a:rPr>
              <a:t>đến</a:t>
            </a:r>
            <a:r>
              <a:rPr lang="en-US" dirty="0" smtClean="0">
                <a:latin typeface="Arial" pitchFamily="34" charset="0"/>
                <a:cs typeface="Arial" pitchFamily="34" charset="0"/>
              </a:rPr>
              <a:t> 7</a:t>
            </a:r>
          </a:p>
        </p:txBody>
      </p:sp>
      <p:sp>
        <p:nvSpPr>
          <p:cNvPr id="6" name="TextBox 5"/>
          <p:cNvSpPr txBox="1"/>
          <p:nvPr/>
        </p:nvSpPr>
        <p:spPr>
          <a:xfrm>
            <a:off x="-28575" y="1065074"/>
            <a:ext cx="3886200" cy="1754326"/>
          </a:xfrm>
          <a:prstGeom prst="rect">
            <a:avLst/>
          </a:prstGeom>
          <a:noFill/>
        </p:spPr>
        <p:txBody>
          <a:bodyPr wrap="square" rtlCol="0">
            <a:spAutoFit/>
          </a:bodyPr>
          <a:lstStyle/>
          <a:p>
            <a:pPr>
              <a:lnSpc>
                <a:spcPct val="150000"/>
              </a:lnSpc>
            </a:pPr>
            <a:r>
              <a:rPr lang="en-US" dirty="0" smtClean="0">
                <a:latin typeface="Arial" pitchFamily="34" charset="0"/>
                <a:cs typeface="Arial" pitchFamily="34" charset="0"/>
              </a:rPr>
              <a:t>1.1.1  </a:t>
            </a:r>
            <a:r>
              <a:rPr lang="en-US" dirty="0" err="1" smtClean="0">
                <a:latin typeface="Arial" pitchFamily="34" charset="0"/>
                <a:cs typeface="Arial" pitchFamily="34" charset="0"/>
              </a:rPr>
              <a:t>Nấm</a:t>
            </a:r>
            <a:r>
              <a:rPr lang="en-US" dirty="0" smtClean="0">
                <a:latin typeface="Arial" pitchFamily="34" charset="0"/>
                <a:cs typeface="Arial" pitchFamily="34" charset="0"/>
              </a:rPr>
              <a:t> </a:t>
            </a:r>
            <a:r>
              <a:rPr lang="en-US" i="1" dirty="0" err="1">
                <a:latin typeface="Arial" pitchFamily="34" charset="0"/>
                <a:cs typeface="Arial" pitchFamily="34" charset="0"/>
              </a:rPr>
              <a:t>Phytophthora</a:t>
            </a:r>
            <a:r>
              <a:rPr lang="en-US" i="1" dirty="0">
                <a:latin typeface="Arial" pitchFamily="34" charset="0"/>
                <a:cs typeface="Arial" pitchFamily="34" charset="0"/>
              </a:rPr>
              <a:t> sp.</a:t>
            </a:r>
          </a:p>
          <a:p>
            <a:pPr>
              <a:lnSpc>
                <a:spcPct val="150000"/>
              </a:lnSpc>
            </a:pPr>
            <a:r>
              <a:rPr lang="en-US" dirty="0" err="1">
                <a:latin typeface="Arial" pitchFamily="34" charset="0"/>
                <a:cs typeface="Arial" pitchFamily="34" charset="0"/>
              </a:rPr>
              <a:t>Lớp</a:t>
            </a:r>
            <a:r>
              <a:rPr lang="en-US" dirty="0">
                <a:latin typeface="Arial" pitchFamily="34" charset="0"/>
                <a:cs typeface="Arial" pitchFamily="34" charset="0"/>
              </a:rPr>
              <a:t>: </a:t>
            </a:r>
            <a:r>
              <a:rPr lang="en-US" dirty="0" err="1">
                <a:latin typeface="Arial" pitchFamily="34" charset="0"/>
                <a:cs typeface="Arial" pitchFamily="34" charset="0"/>
              </a:rPr>
              <a:t>Oomycetes</a:t>
            </a:r>
            <a:endParaRPr lang="en-US" dirty="0">
              <a:latin typeface="Arial" pitchFamily="34" charset="0"/>
              <a:cs typeface="Arial" pitchFamily="34" charset="0"/>
            </a:endParaRPr>
          </a:p>
          <a:p>
            <a:pPr>
              <a:lnSpc>
                <a:spcPct val="150000"/>
              </a:lnSpc>
            </a:pPr>
            <a:r>
              <a:rPr lang="en-US" dirty="0" err="1">
                <a:latin typeface="Arial" pitchFamily="34" charset="0"/>
                <a:cs typeface="Arial" pitchFamily="34" charset="0"/>
              </a:rPr>
              <a:t>Bộ</a:t>
            </a:r>
            <a:r>
              <a:rPr lang="en-US" dirty="0">
                <a:latin typeface="Arial" pitchFamily="34" charset="0"/>
                <a:cs typeface="Arial" pitchFamily="34" charset="0"/>
              </a:rPr>
              <a:t>: </a:t>
            </a:r>
            <a:r>
              <a:rPr lang="en-US" dirty="0" err="1">
                <a:latin typeface="Arial" pitchFamily="34" charset="0"/>
                <a:cs typeface="Arial" pitchFamily="34" charset="0"/>
              </a:rPr>
              <a:t>Pernoporales</a:t>
            </a:r>
            <a:endParaRPr lang="en-US" dirty="0">
              <a:latin typeface="Arial" pitchFamily="34" charset="0"/>
              <a:cs typeface="Arial" pitchFamily="34" charset="0"/>
            </a:endParaRPr>
          </a:p>
          <a:p>
            <a:pPr>
              <a:lnSpc>
                <a:spcPct val="150000"/>
              </a:lnSpc>
            </a:pPr>
            <a:r>
              <a:rPr lang="en-US" dirty="0" err="1">
                <a:latin typeface="Arial" pitchFamily="34" charset="0"/>
                <a:cs typeface="Arial" pitchFamily="34" charset="0"/>
              </a:rPr>
              <a:t>Họ</a:t>
            </a:r>
            <a:r>
              <a:rPr lang="en-US" dirty="0">
                <a:latin typeface="Arial" pitchFamily="34" charset="0"/>
                <a:cs typeface="Arial" pitchFamily="34" charset="0"/>
              </a:rPr>
              <a:t>: </a:t>
            </a:r>
            <a:r>
              <a:rPr lang="en-US" dirty="0" err="1">
                <a:latin typeface="Arial" pitchFamily="34" charset="0"/>
                <a:cs typeface="Arial" pitchFamily="34" charset="0"/>
              </a:rPr>
              <a:t>Pithiacea</a:t>
            </a:r>
            <a:endParaRPr lang="en-US" dirty="0">
              <a:latin typeface="Arial" pitchFamily="34" charset="0"/>
              <a:cs typeface="Arial" pitchFamily="34" charset="0"/>
            </a:endParaRPr>
          </a:p>
        </p:txBody>
      </p:sp>
      <p:sp>
        <p:nvSpPr>
          <p:cNvPr id="8" name="TextBox 7"/>
          <p:cNvSpPr txBox="1"/>
          <p:nvPr/>
        </p:nvSpPr>
        <p:spPr>
          <a:xfrm>
            <a:off x="-47625" y="652976"/>
            <a:ext cx="3733800" cy="381000"/>
          </a:xfrm>
          <a:prstGeom prst="rect">
            <a:avLst/>
          </a:prstGeom>
          <a:noFill/>
        </p:spPr>
        <p:txBody>
          <a:bodyPr wrap="square" rtlCol="0">
            <a:spAutoFit/>
          </a:bodyPr>
          <a:lstStyle/>
          <a:p>
            <a:r>
              <a:rPr lang="en-US" dirty="0" smtClean="0">
                <a:latin typeface="Arial" pitchFamily="34" charset="0"/>
                <a:cs typeface="Arial" pitchFamily="34" charset="0"/>
              </a:rPr>
              <a:t>1.1 </a:t>
            </a:r>
            <a:r>
              <a:rPr lang="en-US" dirty="0" err="1" smtClean="0">
                <a:latin typeface="Arial" pitchFamily="34" charset="0"/>
                <a:cs typeface="Arial" pitchFamily="34" charset="0"/>
              </a:rPr>
              <a:t>Nấm</a:t>
            </a:r>
            <a:r>
              <a:rPr lang="en-US" dirty="0" smtClean="0">
                <a:latin typeface="Arial" pitchFamily="34" charset="0"/>
                <a:cs typeface="Arial" pitchFamily="34" charset="0"/>
              </a:rPr>
              <a:t> </a:t>
            </a:r>
            <a:r>
              <a:rPr lang="en-US" dirty="0" err="1" smtClean="0">
                <a:latin typeface="Arial" pitchFamily="34" charset="0"/>
                <a:cs typeface="Arial" pitchFamily="34" charset="0"/>
              </a:rPr>
              <a:t>bệnh</a:t>
            </a:r>
            <a:r>
              <a:rPr lang="en-US" dirty="0" smtClean="0">
                <a:latin typeface="Arial" pitchFamily="34" charset="0"/>
                <a:cs typeface="Arial" pitchFamily="34" charset="0"/>
              </a:rPr>
              <a:t> </a:t>
            </a:r>
            <a:r>
              <a:rPr lang="en-US" dirty="0" err="1" smtClean="0">
                <a:latin typeface="Arial" pitchFamily="34" charset="0"/>
                <a:cs typeface="Arial" pitchFamily="34" charset="0"/>
              </a:rPr>
              <a:t>trên</a:t>
            </a:r>
            <a:r>
              <a:rPr lang="en-US" dirty="0" smtClean="0">
                <a:latin typeface="Arial" pitchFamily="34" charset="0"/>
                <a:cs typeface="Arial" pitchFamily="34" charset="0"/>
              </a:rPr>
              <a:t> </a:t>
            </a:r>
            <a:r>
              <a:rPr lang="en-US" dirty="0" err="1" smtClean="0">
                <a:latin typeface="Arial" pitchFamily="34" charset="0"/>
                <a:cs typeface="Arial" pitchFamily="34" charset="0"/>
              </a:rPr>
              <a:t>cây</a:t>
            </a:r>
            <a:r>
              <a:rPr lang="en-US" dirty="0" smtClean="0">
                <a:latin typeface="Arial" pitchFamily="34" charset="0"/>
                <a:cs typeface="Arial" pitchFamily="34" charset="0"/>
              </a:rPr>
              <a:t> </a:t>
            </a:r>
            <a:r>
              <a:rPr lang="en-US" dirty="0" err="1" smtClean="0">
                <a:latin typeface="Arial" pitchFamily="34" charset="0"/>
                <a:cs typeface="Arial" pitchFamily="34" charset="0"/>
              </a:rPr>
              <a:t>trồng</a:t>
            </a:r>
            <a:endParaRPr lang="en-US" dirty="0">
              <a:latin typeface="Arial" pitchFamily="34" charset="0"/>
              <a:cs typeface="Arial" pitchFamily="34" charset="0"/>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038600" y="1295400"/>
            <a:ext cx="4044142" cy="2590801"/>
          </a:xfrm>
          <a:prstGeom prst="rect">
            <a:avLst/>
          </a:prstGeom>
        </p:spPr>
      </p:pic>
      <p:sp>
        <p:nvSpPr>
          <p:cNvPr id="7" name="TextBox 6"/>
          <p:cNvSpPr txBox="1"/>
          <p:nvPr/>
        </p:nvSpPr>
        <p:spPr>
          <a:xfrm>
            <a:off x="4724400" y="3928646"/>
            <a:ext cx="3657600" cy="338554"/>
          </a:xfrm>
          <a:prstGeom prst="rect">
            <a:avLst/>
          </a:prstGeom>
          <a:noFill/>
        </p:spPr>
        <p:txBody>
          <a:bodyPr wrap="square" rtlCol="0">
            <a:spAutoFit/>
          </a:bodyPr>
          <a:lstStyle/>
          <a:p>
            <a:r>
              <a:rPr lang="en-US" sz="1600" dirty="0" err="1" smtClean="0">
                <a:latin typeface="Arial" pitchFamily="34" charset="0"/>
                <a:cs typeface="Arial" pitchFamily="34" charset="0"/>
              </a:rPr>
              <a:t>Túi</a:t>
            </a:r>
            <a:r>
              <a:rPr lang="en-US" sz="1600" dirty="0" smtClean="0">
                <a:latin typeface="Arial" pitchFamily="34" charset="0"/>
                <a:cs typeface="Arial" pitchFamily="34" charset="0"/>
              </a:rPr>
              <a:t> </a:t>
            </a:r>
            <a:r>
              <a:rPr lang="en-US" sz="1600" dirty="0" err="1" smtClean="0">
                <a:latin typeface="Arial" pitchFamily="34" charset="0"/>
                <a:cs typeface="Arial" pitchFamily="34" charset="0"/>
              </a:rPr>
              <a:t>bào</a:t>
            </a:r>
            <a:r>
              <a:rPr lang="en-US" sz="1600" dirty="0" smtClean="0">
                <a:latin typeface="Arial" pitchFamily="34" charset="0"/>
                <a:cs typeface="Arial" pitchFamily="34" charset="0"/>
              </a:rPr>
              <a:t> </a:t>
            </a:r>
            <a:r>
              <a:rPr lang="en-US" sz="1600" dirty="0" err="1" smtClean="0">
                <a:latin typeface="Arial" pitchFamily="34" charset="0"/>
                <a:cs typeface="Arial" pitchFamily="34" charset="0"/>
              </a:rPr>
              <a:t>tử</a:t>
            </a:r>
            <a:r>
              <a:rPr lang="en-US" sz="1600" dirty="0" smtClean="0">
                <a:latin typeface="Arial" pitchFamily="34" charset="0"/>
                <a:cs typeface="Arial" pitchFamily="34" charset="0"/>
              </a:rPr>
              <a:t> </a:t>
            </a:r>
            <a:r>
              <a:rPr lang="en-US" sz="1600" i="1" dirty="0" err="1" smtClean="0">
                <a:latin typeface="Arial" pitchFamily="34" charset="0"/>
                <a:cs typeface="Arial" pitchFamily="34" charset="0"/>
              </a:rPr>
              <a:t>Phytophthora</a:t>
            </a:r>
            <a:r>
              <a:rPr lang="en-US" sz="1600" i="1" dirty="0" smtClean="0">
                <a:latin typeface="Arial" pitchFamily="34" charset="0"/>
                <a:cs typeface="Arial" pitchFamily="34" charset="0"/>
              </a:rPr>
              <a:t> sp.</a:t>
            </a:r>
            <a:endParaRPr lang="en-US" sz="1600" i="1" dirty="0">
              <a:latin typeface="Arial" pitchFamily="34" charset="0"/>
              <a:cs typeface="Arial" pitchFamily="34" charset="0"/>
            </a:endParaRPr>
          </a:p>
        </p:txBody>
      </p:sp>
    </p:spTree>
    <p:extLst>
      <p:ext uri="{BB962C8B-B14F-4D97-AF65-F5344CB8AC3E}">
        <p14:creationId xmlns:p14="http://schemas.microsoft.com/office/powerpoint/2010/main" val="383882452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6200" y="152399"/>
            <a:ext cx="9144000" cy="461665"/>
          </a:xfrm>
          <a:prstGeom prst="rect">
            <a:avLst/>
          </a:prstGeom>
          <a:noFill/>
          <a:ln>
            <a:solidFill>
              <a:schemeClr val="accent1"/>
            </a:solidFill>
          </a:ln>
        </p:spPr>
        <p:txBody>
          <a:bodyPr wrap="square" rtlCol="0">
            <a:spAutoFit/>
          </a:bodyPr>
          <a:lstStyle/>
          <a:p>
            <a:r>
              <a:rPr lang="en-US" sz="2400" dirty="0" smtClean="0">
                <a:solidFill>
                  <a:prstClr val="black"/>
                </a:solidFill>
                <a:latin typeface="Arial" pitchFamily="34" charset="0"/>
                <a:cs typeface="Arial" pitchFamily="34" charset="0"/>
              </a:rPr>
              <a:t>1. </a:t>
            </a:r>
            <a:r>
              <a:rPr lang="en-US" sz="2400" dirty="0" err="1" smtClean="0">
                <a:solidFill>
                  <a:prstClr val="black"/>
                </a:solidFill>
                <a:latin typeface="Arial" pitchFamily="34" charset="0"/>
                <a:cs typeface="Arial" pitchFamily="34" charset="0"/>
              </a:rPr>
              <a:t>Đặt</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vấn</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đề</a:t>
            </a:r>
            <a:endParaRPr lang="en-US" sz="2400" dirty="0">
              <a:solidFill>
                <a:prstClr val="black"/>
              </a:solidFill>
              <a:latin typeface="Arial" pitchFamily="34" charset="0"/>
              <a:cs typeface="Arial" pitchFamily="34" charset="0"/>
            </a:endParaRPr>
          </a:p>
        </p:txBody>
      </p:sp>
      <p:sp>
        <p:nvSpPr>
          <p:cNvPr id="5" name="TextBox 4"/>
          <p:cNvSpPr txBox="1"/>
          <p:nvPr/>
        </p:nvSpPr>
        <p:spPr>
          <a:xfrm>
            <a:off x="-9525" y="1600200"/>
            <a:ext cx="9144000" cy="1338828"/>
          </a:xfrm>
          <a:prstGeom prst="rect">
            <a:avLst/>
          </a:prstGeom>
          <a:noFill/>
        </p:spPr>
        <p:txBody>
          <a:bodyPr wrap="square" rtlCol="0">
            <a:spAutoFit/>
          </a:bodyPr>
          <a:lstStyle/>
          <a:p>
            <a:pPr>
              <a:lnSpc>
                <a:spcPct val="150000"/>
              </a:lnSpc>
            </a:pP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Trên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môi</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trường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thạch</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Có</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tơ</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nấm</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màu</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trắng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dày</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khuẩn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lạc</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nấm</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có</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thể</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không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có</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hoa</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văn</a:t>
            </a:r>
            <a:r>
              <a:rPr lang="en-US" dirty="0" smtClean="0">
                <a:solidFill>
                  <a:prstClr val="black"/>
                </a:solidFill>
                <a:latin typeface="Arial" pitchFamily="34" charset="0"/>
                <a:cs typeface="Arial" pitchFamily="34" charset="0"/>
              </a:rPr>
              <a:t>, </a:t>
            </a:r>
            <a:r>
              <a:rPr lang="en-US" dirty="0" err="1">
                <a:solidFill>
                  <a:prstClr val="black"/>
                </a:solidFill>
                <a:latin typeface="Arial" pitchFamily="34" charset="0"/>
                <a:cs typeface="Arial" pitchFamily="34" charset="0"/>
              </a:rPr>
              <a:t>có</a:t>
            </a:r>
            <a:r>
              <a:rPr lang="en-US" dirty="0">
                <a:solidFill>
                  <a:prstClr val="black"/>
                </a:solidFill>
                <a:latin typeface="Arial" pitchFamily="34" charset="0"/>
                <a:cs typeface="Arial" pitchFamily="34" charset="0"/>
              </a:rPr>
              <a:t> </a:t>
            </a:r>
            <a:r>
              <a:rPr lang="en-US" dirty="0" err="1">
                <a:solidFill>
                  <a:prstClr val="black"/>
                </a:solidFill>
                <a:latin typeface="Arial" pitchFamily="34" charset="0"/>
                <a:cs typeface="Arial" pitchFamily="34" charset="0"/>
              </a:rPr>
              <a:t>hình</a:t>
            </a:r>
            <a:r>
              <a:rPr lang="en-US" dirty="0">
                <a:solidFill>
                  <a:prstClr val="black"/>
                </a:solidFill>
                <a:latin typeface="Arial" pitchFamily="34" charset="0"/>
                <a:cs typeface="Arial" pitchFamily="34" charset="0"/>
              </a:rPr>
              <a:t> </a:t>
            </a:r>
            <a:r>
              <a:rPr lang="en-US" dirty="0" err="1">
                <a:solidFill>
                  <a:prstClr val="black"/>
                </a:solidFill>
                <a:latin typeface="Arial" pitchFamily="34" charset="0"/>
                <a:cs typeface="Arial" pitchFamily="34" charset="0"/>
              </a:rPr>
              <a:t>cánh</a:t>
            </a:r>
            <a:r>
              <a:rPr lang="en-US" dirty="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hoa</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hoa</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văn</a:t>
            </a:r>
            <a:r>
              <a:rPr lang="en-US" dirty="0" smtClean="0">
                <a:solidFill>
                  <a:prstClr val="black"/>
                </a:solidFill>
                <a:latin typeface="Arial" pitchFamily="34" charset="0"/>
                <a:cs typeface="Arial" pitchFamily="34" charset="0"/>
              </a:rPr>
              <a:t> rosette, </a:t>
            </a:r>
            <a:r>
              <a:rPr lang="en-US" dirty="0" err="1" smtClean="0">
                <a:solidFill>
                  <a:prstClr val="black"/>
                </a:solidFill>
                <a:latin typeface="Arial" pitchFamily="34" charset="0"/>
                <a:cs typeface="Arial" pitchFamily="34" charset="0"/>
              </a:rPr>
              <a:t>mẫu</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stellata</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mẫu</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petaloid</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và</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không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có</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sự</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đổi</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màu</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theo</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tuổi</a:t>
            </a:r>
            <a:r>
              <a:rPr lang="en-US" dirty="0" smtClean="0">
                <a:solidFill>
                  <a:prstClr val="black"/>
                </a:solidFill>
                <a:latin typeface="Arial" pitchFamily="34" charset="0"/>
                <a:cs typeface="Arial" pitchFamily="34" charset="0"/>
              </a:rPr>
              <a:t>.</a:t>
            </a:r>
          </a:p>
        </p:txBody>
      </p:sp>
      <p:sp>
        <p:nvSpPr>
          <p:cNvPr id="6" name="TextBox 5"/>
          <p:cNvSpPr txBox="1"/>
          <p:nvPr/>
        </p:nvSpPr>
        <p:spPr>
          <a:xfrm>
            <a:off x="-28575" y="1065074"/>
            <a:ext cx="3886200" cy="456535"/>
          </a:xfrm>
          <a:prstGeom prst="rect">
            <a:avLst/>
          </a:prstGeom>
          <a:noFill/>
        </p:spPr>
        <p:txBody>
          <a:bodyPr wrap="square" rtlCol="0">
            <a:spAutoFit/>
          </a:bodyPr>
          <a:lstStyle/>
          <a:p>
            <a:pPr>
              <a:lnSpc>
                <a:spcPct val="150000"/>
              </a:lnSpc>
            </a:pPr>
            <a:r>
              <a:rPr lang="en-US" dirty="0" smtClean="0">
                <a:solidFill>
                  <a:prstClr val="black"/>
                </a:solidFill>
                <a:latin typeface="Arial" pitchFamily="34" charset="0"/>
                <a:cs typeface="Arial" pitchFamily="34" charset="0"/>
              </a:rPr>
              <a:t>1.1.1  </a:t>
            </a:r>
            <a:r>
              <a:rPr lang="en-US" dirty="0" err="1" smtClean="0">
                <a:solidFill>
                  <a:prstClr val="black"/>
                </a:solidFill>
                <a:latin typeface="Arial" pitchFamily="34" charset="0"/>
                <a:cs typeface="Arial" pitchFamily="34" charset="0"/>
              </a:rPr>
              <a:t>Nấm</a:t>
            </a:r>
            <a:r>
              <a:rPr lang="en-US" dirty="0" smtClean="0">
                <a:solidFill>
                  <a:prstClr val="black"/>
                </a:solidFill>
                <a:latin typeface="Arial" pitchFamily="34" charset="0"/>
                <a:cs typeface="Arial" pitchFamily="34" charset="0"/>
              </a:rPr>
              <a:t> </a:t>
            </a:r>
            <a:r>
              <a:rPr lang="en-US" i="1" dirty="0" err="1">
                <a:solidFill>
                  <a:prstClr val="black"/>
                </a:solidFill>
                <a:latin typeface="Arial" pitchFamily="34" charset="0"/>
                <a:cs typeface="Arial" pitchFamily="34" charset="0"/>
              </a:rPr>
              <a:t>Phytophthora</a:t>
            </a:r>
            <a:r>
              <a:rPr lang="en-US" i="1" dirty="0">
                <a:solidFill>
                  <a:prstClr val="black"/>
                </a:solidFill>
                <a:latin typeface="Arial" pitchFamily="34" charset="0"/>
                <a:cs typeface="Arial" pitchFamily="34" charset="0"/>
              </a:rPr>
              <a:t> sp</a:t>
            </a:r>
            <a:r>
              <a:rPr lang="en-US" i="1" dirty="0" smtClean="0">
                <a:solidFill>
                  <a:prstClr val="black"/>
                </a:solidFill>
                <a:latin typeface="Arial" pitchFamily="34" charset="0"/>
                <a:cs typeface="Arial" pitchFamily="34" charset="0"/>
              </a:rPr>
              <a:t>.</a:t>
            </a:r>
            <a:endParaRPr lang="en-US" i="1" dirty="0">
              <a:solidFill>
                <a:prstClr val="black"/>
              </a:solidFill>
              <a:latin typeface="Arial" pitchFamily="34" charset="0"/>
              <a:cs typeface="Arial" pitchFamily="34" charset="0"/>
            </a:endParaRPr>
          </a:p>
        </p:txBody>
      </p:sp>
      <p:sp>
        <p:nvSpPr>
          <p:cNvPr id="8" name="TextBox 7"/>
          <p:cNvSpPr txBox="1"/>
          <p:nvPr/>
        </p:nvSpPr>
        <p:spPr>
          <a:xfrm>
            <a:off x="-47625" y="652976"/>
            <a:ext cx="3733800" cy="381000"/>
          </a:xfrm>
          <a:prstGeom prst="rect">
            <a:avLst/>
          </a:prstGeom>
          <a:noFill/>
        </p:spPr>
        <p:txBody>
          <a:bodyPr wrap="square" rtlCol="0">
            <a:spAutoFit/>
          </a:bodyPr>
          <a:lstStyle/>
          <a:p>
            <a:r>
              <a:rPr lang="en-US" dirty="0" smtClean="0">
                <a:solidFill>
                  <a:prstClr val="black"/>
                </a:solidFill>
                <a:latin typeface="Arial" pitchFamily="34" charset="0"/>
                <a:cs typeface="Arial" pitchFamily="34" charset="0"/>
              </a:rPr>
              <a:t>1.1 </a:t>
            </a:r>
            <a:r>
              <a:rPr lang="en-US" dirty="0" err="1" smtClean="0">
                <a:solidFill>
                  <a:prstClr val="black"/>
                </a:solidFill>
                <a:latin typeface="Arial" pitchFamily="34" charset="0"/>
                <a:cs typeface="Arial" pitchFamily="34" charset="0"/>
              </a:rPr>
              <a:t>Nấm</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bệnh</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trên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cây</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trồng</a:t>
            </a:r>
            <a:endParaRPr lang="en-US" dirty="0">
              <a:solidFill>
                <a:prstClr val="black"/>
              </a:solidFill>
              <a:latin typeface="Arial" pitchFamily="34" charset="0"/>
              <a:cs typeface="Arial" pitchFamily="34" charset="0"/>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81200" y="2971800"/>
            <a:ext cx="5393592" cy="3286720"/>
          </a:xfrm>
          <a:prstGeom prst="rect">
            <a:avLst/>
          </a:prstGeom>
        </p:spPr>
      </p:pic>
      <p:sp>
        <p:nvSpPr>
          <p:cNvPr id="4" name="TextBox 3"/>
          <p:cNvSpPr txBox="1"/>
          <p:nvPr/>
        </p:nvSpPr>
        <p:spPr>
          <a:xfrm>
            <a:off x="2362200" y="6248400"/>
            <a:ext cx="5333999" cy="830997"/>
          </a:xfrm>
          <a:prstGeom prst="rect">
            <a:avLst/>
          </a:prstGeom>
          <a:noFill/>
        </p:spPr>
        <p:txBody>
          <a:bodyPr wrap="square" rtlCol="0">
            <a:spAutoFit/>
          </a:bodyPr>
          <a:lstStyle/>
          <a:p>
            <a:r>
              <a:rPr lang="en-US" sz="1600" dirty="0" err="1" smtClean="0">
                <a:latin typeface="Arial" pitchFamily="34" charset="0"/>
                <a:cs typeface="Arial" pitchFamily="34" charset="0"/>
              </a:rPr>
              <a:t>Hình</a:t>
            </a:r>
            <a:r>
              <a:rPr lang="en-US" sz="1600" dirty="0" smtClean="0">
                <a:latin typeface="Arial" pitchFamily="34" charset="0"/>
                <a:cs typeface="Arial" pitchFamily="34" charset="0"/>
              </a:rPr>
              <a:t> </a:t>
            </a:r>
            <a:r>
              <a:rPr lang="en-US" sz="1600" dirty="0" err="1" smtClean="0">
                <a:latin typeface="Arial" pitchFamily="34" charset="0"/>
                <a:cs typeface="Arial" pitchFamily="34" charset="0"/>
              </a:rPr>
              <a:t>thái</a:t>
            </a:r>
            <a:r>
              <a:rPr lang="en-US" sz="1600" dirty="0" smtClean="0">
                <a:latin typeface="Arial" pitchFamily="34" charset="0"/>
                <a:cs typeface="Arial" pitchFamily="34" charset="0"/>
              </a:rPr>
              <a:t> </a:t>
            </a:r>
            <a:r>
              <a:rPr lang="en-US" sz="1600" dirty="0" err="1" smtClean="0">
                <a:latin typeface="Arial" pitchFamily="34" charset="0"/>
                <a:cs typeface="Arial" pitchFamily="34" charset="0"/>
              </a:rPr>
              <a:t>khuẩn</a:t>
            </a:r>
            <a:r>
              <a:rPr lang="en-US" sz="1600" dirty="0" smtClean="0">
                <a:latin typeface="Arial" pitchFamily="34" charset="0"/>
                <a:cs typeface="Arial" pitchFamily="34" charset="0"/>
              </a:rPr>
              <a:t> </a:t>
            </a:r>
            <a:r>
              <a:rPr lang="en-US" sz="1600" dirty="0" err="1" smtClean="0">
                <a:latin typeface="Arial" pitchFamily="34" charset="0"/>
                <a:cs typeface="Arial" pitchFamily="34" charset="0"/>
              </a:rPr>
              <a:t>lạc</a:t>
            </a:r>
            <a:r>
              <a:rPr lang="en-US" sz="1600" dirty="0" smtClean="0">
                <a:latin typeface="Arial" pitchFamily="34" charset="0"/>
                <a:cs typeface="Arial" pitchFamily="34" charset="0"/>
              </a:rPr>
              <a:t> </a:t>
            </a:r>
            <a:r>
              <a:rPr lang="en-US" sz="1600" dirty="0" err="1" smtClean="0">
                <a:latin typeface="Arial" pitchFamily="34" charset="0"/>
                <a:cs typeface="Arial" pitchFamily="34" charset="0"/>
              </a:rPr>
              <a:t>của</a:t>
            </a:r>
            <a:r>
              <a:rPr lang="en-US" sz="1600" dirty="0" smtClean="0">
                <a:latin typeface="Arial" pitchFamily="34" charset="0"/>
                <a:cs typeface="Arial" pitchFamily="34" charset="0"/>
              </a:rPr>
              <a:t> </a:t>
            </a:r>
            <a:r>
              <a:rPr lang="en-US" sz="1600" dirty="0" err="1" smtClean="0">
                <a:latin typeface="Arial" pitchFamily="34" charset="0"/>
                <a:cs typeface="Arial" pitchFamily="34" charset="0"/>
              </a:rPr>
              <a:t>các</a:t>
            </a:r>
            <a:r>
              <a:rPr lang="en-US" sz="1600" dirty="0" smtClean="0">
                <a:latin typeface="Arial" pitchFamily="34" charset="0"/>
                <a:cs typeface="Arial" pitchFamily="34" charset="0"/>
              </a:rPr>
              <a:t> </a:t>
            </a:r>
            <a:r>
              <a:rPr lang="en-US" sz="1600" dirty="0" err="1" smtClean="0">
                <a:latin typeface="Arial" pitchFamily="34" charset="0"/>
                <a:cs typeface="Arial" pitchFamily="34" charset="0"/>
              </a:rPr>
              <a:t>loài</a:t>
            </a:r>
            <a:r>
              <a:rPr lang="en-US" sz="1600" dirty="0" smtClean="0">
                <a:latin typeface="Arial" pitchFamily="34" charset="0"/>
                <a:cs typeface="Arial" pitchFamily="34" charset="0"/>
              </a:rPr>
              <a:t> </a:t>
            </a:r>
            <a:r>
              <a:rPr lang="en-US" sz="1600" i="1" dirty="0" err="1" smtClean="0">
                <a:latin typeface="Arial" pitchFamily="34" charset="0"/>
                <a:cs typeface="Arial" pitchFamily="34" charset="0"/>
              </a:rPr>
              <a:t>Phytophthora</a:t>
            </a:r>
            <a:r>
              <a:rPr lang="en-US" sz="1600" i="1" dirty="0" smtClean="0">
                <a:latin typeface="Arial" pitchFamily="34" charset="0"/>
                <a:cs typeface="Arial" pitchFamily="34" charset="0"/>
              </a:rPr>
              <a:t> sp. </a:t>
            </a:r>
            <a:r>
              <a:rPr lang="en-US" sz="1600" dirty="0" err="1" smtClean="0">
                <a:latin typeface="Arial" pitchFamily="34" charset="0"/>
                <a:cs typeface="Arial" pitchFamily="34" charset="0"/>
              </a:rPr>
              <a:t>trên</a:t>
            </a:r>
            <a:r>
              <a:rPr lang="en-US" sz="1600" dirty="0" smtClean="0">
                <a:latin typeface="Arial" pitchFamily="34" charset="0"/>
                <a:cs typeface="Arial" pitchFamily="34" charset="0"/>
              </a:rPr>
              <a:t> </a:t>
            </a:r>
            <a:r>
              <a:rPr lang="en-US" sz="1600" dirty="0" err="1" smtClean="0">
                <a:latin typeface="Arial" pitchFamily="34" charset="0"/>
                <a:cs typeface="Arial" pitchFamily="34" charset="0"/>
              </a:rPr>
              <a:t>môi</a:t>
            </a:r>
            <a:r>
              <a:rPr lang="en-US" sz="1600" dirty="0" smtClean="0">
                <a:latin typeface="Arial" pitchFamily="34" charset="0"/>
                <a:cs typeface="Arial" pitchFamily="34" charset="0"/>
              </a:rPr>
              <a:t> </a:t>
            </a:r>
            <a:r>
              <a:rPr lang="en-US" sz="1600" dirty="0" err="1" smtClean="0">
                <a:latin typeface="Arial" pitchFamily="34" charset="0"/>
                <a:cs typeface="Arial" pitchFamily="34" charset="0"/>
              </a:rPr>
              <a:t>trường</a:t>
            </a:r>
            <a:r>
              <a:rPr lang="en-US" sz="1600" dirty="0" smtClean="0">
                <a:latin typeface="Arial" pitchFamily="34" charset="0"/>
                <a:cs typeface="Arial" pitchFamily="34" charset="0"/>
              </a:rPr>
              <a:t> PDA</a:t>
            </a:r>
            <a:r>
              <a:rPr lang="en-US" sz="1600" i="1" dirty="0" smtClean="0">
                <a:latin typeface="Arial" pitchFamily="34" charset="0"/>
                <a:cs typeface="Arial" pitchFamily="34" charset="0"/>
              </a:rPr>
              <a:t> </a:t>
            </a:r>
            <a:endParaRPr lang="en-US" sz="1600" dirty="0" smtClean="0">
              <a:latin typeface="Arial" pitchFamily="34" charset="0"/>
              <a:cs typeface="Arial" pitchFamily="34" charset="0"/>
            </a:endParaRPr>
          </a:p>
          <a:p>
            <a:endParaRPr lang="en-US" sz="1600" dirty="0">
              <a:latin typeface="Arial" pitchFamily="34" charset="0"/>
              <a:cs typeface="Arial" pitchFamily="34" charset="0"/>
            </a:endParaRPr>
          </a:p>
        </p:txBody>
      </p:sp>
    </p:spTree>
    <p:extLst>
      <p:ext uri="{BB962C8B-B14F-4D97-AF65-F5344CB8AC3E}">
        <p14:creationId xmlns:p14="http://schemas.microsoft.com/office/powerpoint/2010/main" val="265122851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152400"/>
            <a:ext cx="9144000" cy="461665"/>
          </a:xfrm>
          <a:prstGeom prst="rect">
            <a:avLst/>
          </a:prstGeom>
          <a:noFill/>
        </p:spPr>
        <p:txBody>
          <a:bodyPr wrap="square" rtlCol="0">
            <a:spAutoFit/>
          </a:bodyPr>
          <a:lstStyle/>
          <a:p>
            <a:r>
              <a:rPr lang="en-US" sz="2400" dirty="0" smtClean="0">
                <a:solidFill>
                  <a:prstClr val="black"/>
                </a:solidFill>
                <a:latin typeface="Arial" pitchFamily="34" charset="0"/>
                <a:cs typeface="Arial" pitchFamily="34" charset="0"/>
              </a:rPr>
              <a:t>1. </a:t>
            </a:r>
            <a:r>
              <a:rPr lang="en-US" sz="2400" dirty="0" err="1" smtClean="0">
                <a:solidFill>
                  <a:prstClr val="black"/>
                </a:solidFill>
                <a:latin typeface="Arial" pitchFamily="34" charset="0"/>
                <a:cs typeface="Arial" pitchFamily="34" charset="0"/>
              </a:rPr>
              <a:t>Đặt</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vấn</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đề</a:t>
            </a:r>
            <a:endParaRPr lang="en-US" sz="2400" dirty="0">
              <a:solidFill>
                <a:prstClr val="black"/>
              </a:solidFill>
              <a:latin typeface="Arial" pitchFamily="34" charset="0"/>
              <a:cs typeface="Arial" pitchFamily="34" charset="0"/>
            </a:endParaRPr>
          </a:p>
        </p:txBody>
      </p:sp>
      <p:sp>
        <p:nvSpPr>
          <p:cNvPr id="5" name="TextBox 4"/>
          <p:cNvSpPr txBox="1"/>
          <p:nvPr/>
        </p:nvSpPr>
        <p:spPr>
          <a:xfrm>
            <a:off x="9525" y="1116415"/>
            <a:ext cx="9144000" cy="1661993"/>
          </a:xfrm>
          <a:prstGeom prst="rect">
            <a:avLst/>
          </a:prstGeom>
          <a:noFill/>
        </p:spPr>
        <p:txBody>
          <a:bodyPr wrap="square" rtlCol="0">
            <a:spAutoFit/>
          </a:bodyPr>
          <a:lstStyle/>
          <a:p>
            <a:pPr>
              <a:lnSpc>
                <a:spcPct val="150000"/>
              </a:lnSpc>
            </a:pPr>
            <a:r>
              <a:rPr lang="en-US" sz="1700" i="1" dirty="0" err="1" smtClean="0">
                <a:solidFill>
                  <a:prstClr val="black"/>
                </a:solidFill>
                <a:latin typeface="Arial" pitchFamily="34" charset="0"/>
                <a:cs typeface="Arial" pitchFamily="34" charset="0"/>
              </a:rPr>
              <a:t>Phytophthora</a:t>
            </a:r>
            <a:r>
              <a:rPr lang="en-US" sz="1700" i="1" dirty="0" smtClean="0">
                <a:solidFill>
                  <a:prstClr val="black"/>
                </a:solidFill>
                <a:latin typeface="Arial" pitchFamily="34" charset="0"/>
                <a:cs typeface="Arial" pitchFamily="34" charset="0"/>
              </a:rPr>
              <a:t> sp. </a:t>
            </a:r>
            <a:r>
              <a:rPr lang="en-US" sz="1700" dirty="0" err="1" smtClean="0">
                <a:solidFill>
                  <a:prstClr val="black"/>
                </a:solidFill>
                <a:latin typeface="Arial" pitchFamily="34" charset="0"/>
                <a:cs typeface="Arial" pitchFamily="34" charset="0"/>
              </a:rPr>
              <a:t>Là</a:t>
            </a:r>
            <a:r>
              <a:rPr lang="en-US" sz="1700" dirty="0" smtClean="0">
                <a:solidFill>
                  <a:prstClr val="black"/>
                </a:solidFill>
                <a:latin typeface="Arial" pitchFamily="34" charset="0"/>
                <a:cs typeface="Arial" pitchFamily="34" charset="0"/>
              </a:rPr>
              <a:t> </a:t>
            </a:r>
            <a:r>
              <a:rPr lang="en-US" sz="1700" dirty="0" err="1" smtClean="0">
                <a:solidFill>
                  <a:prstClr val="black"/>
                </a:solidFill>
                <a:latin typeface="Arial" pitchFamily="34" charset="0"/>
                <a:cs typeface="Arial" pitchFamily="34" charset="0"/>
              </a:rPr>
              <a:t>tác</a:t>
            </a:r>
            <a:r>
              <a:rPr lang="en-US" sz="1700" dirty="0" smtClean="0">
                <a:solidFill>
                  <a:prstClr val="black"/>
                </a:solidFill>
                <a:latin typeface="Arial" pitchFamily="34" charset="0"/>
                <a:cs typeface="Arial" pitchFamily="34" charset="0"/>
              </a:rPr>
              <a:t> </a:t>
            </a:r>
            <a:r>
              <a:rPr lang="en-US" sz="1700" dirty="0" err="1" smtClean="0">
                <a:solidFill>
                  <a:prstClr val="black"/>
                </a:solidFill>
                <a:latin typeface="Arial" pitchFamily="34" charset="0"/>
                <a:cs typeface="Arial" pitchFamily="34" charset="0"/>
              </a:rPr>
              <a:t>nhân</a:t>
            </a:r>
            <a:r>
              <a:rPr lang="en-US" sz="1700" dirty="0" smtClean="0">
                <a:solidFill>
                  <a:prstClr val="black"/>
                </a:solidFill>
                <a:latin typeface="Arial" pitchFamily="34" charset="0"/>
                <a:cs typeface="Arial" pitchFamily="34" charset="0"/>
              </a:rPr>
              <a:t> </a:t>
            </a:r>
            <a:r>
              <a:rPr lang="en-US" sz="1700" dirty="0" err="1" smtClean="0">
                <a:solidFill>
                  <a:prstClr val="black"/>
                </a:solidFill>
                <a:latin typeface="Arial" pitchFamily="34" charset="0"/>
                <a:cs typeface="Arial" pitchFamily="34" charset="0"/>
              </a:rPr>
              <a:t>gây</a:t>
            </a:r>
            <a:r>
              <a:rPr lang="en-US" sz="1700" dirty="0" smtClean="0">
                <a:solidFill>
                  <a:prstClr val="black"/>
                </a:solidFill>
                <a:latin typeface="Arial" pitchFamily="34" charset="0"/>
                <a:cs typeface="Arial" pitchFamily="34" charset="0"/>
              </a:rPr>
              <a:t> </a:t>
            </a:r>
            <a:r>
              <a:rPr lang="en-US" sz="1700" dirty="0" err="1" smtClean="0">
                <a:solidFill>
                  <a:prstClr val="black"/>
                </a:solidFill>
                <a:latin typeface="Arial" pitchFamily="34" charset="0"/>
                <a:cs typeface="Arial" pitchFamily="34" charset="0"/>
              </a:rPr>
              <a:t>nên</a:t>
            </a:r>
            <a:r>
              <a:rPr lang="en-US" sz="1700" dirty="0" smtClean="0">
                <a:solidFill>
                  <a:prstClr val="black"/>
                </a:solidFill>
                <a:latin typeface="Arial" pitchFamily="34" charset="0"/>
                <a:cs typeface="Arial" pitchFamily="34" charset="0"/>
              </a:rPr>
              <a:t> </a:t>
            </a:r>
            <a:r>
              <a:rPr lang="en-US" sz="1700" dirty="0" err="1" smtClean="0">
                <a:solidFill>
                  <a:prstClr val="black"/>
                </a:solidFill>
                <a:latin typeface="Arial" pitchFamily="34" charset="0"/>
                <a:cs typeface="Arial" pitchFamily="34" charset="0"/>
              </a:rPr>
              <a:t>một</a:t>
            </a:r>
            <a:r>
              <a:rPr lang="en-US" sz="1700" dirty="0" smtClean="0">
                <a:solidFill>
                  <a:prstClr val="black"/>
                </a:solidFill>
                <a:latin typeface="Arial" pitchFamily="34" charset="0"/>
                <a:cs typeface="Arial" pitchFamily="34" charset="0"/>
              </a:rPr>
              <a:t> </a:t>
            </a:r>
            <a:r>
              <a:rPr lang="en-US" sz="1700" dirty="0" err="1" smtClean="0">
                <a:solidFill>
                  <a:prstClr val="black"/>
                </a:solidFill>
                <a:latin typeface="Arial" pitchFamily="34" charset="0"/>
                <a:cs typeface="Arial" pitchFamily="34" charset="0"/>
              </a:rPr>
              <a:t>số</a:t>
            </a:r>
            <a:r>
              <a:rPr lang="en-US" sz="1700" dirty="0" smtClean="0">
                <a:solidFill>
                  <a:prstClr val="black"/>
                </a:solidFill>
                <a:latin typeface="Arial" pitchFamily="34" charset="0"/>
                <a:cs typeface="Arial" pitchFamily="34" charset="0"/>
              </a:rPr>
              <a:t> </a:t>
            </a:r>
            <a:r>
              <a:rPr lang="en-US" sz="1700" dirty="0" err="1" smtClean="0">
                <a:solidFill>
                  <a:prstClr val="black"/>
                </a:solidFill>
                <a:latin typeface="Arial" pitchFamily="34" charset="0"/>
                <a:cs typeface="Arial" pitchFamily="34" charset="0"/>
              </a:rPr>
              <a:t>dịch</a:t>
            </a:r>
            <a:r>
              <a:rPr lang="en-US" sz="1700" dirty="0" smtClean="0">
                <a:solidFill>
                  <a:prstClr val="black"/>
                </a:solidFill>
                <a:latin typeface="Arial" pitchFamily="34" charset="0"/>
                <a:cs typeface="Arial" pitchFamily="34" charset="0"/>
              </a:rPr>
              <a:t> </a:t>
            </a:r>
            <a:r>
              <a:rPr lang="en-US" sz="1700" dirty="0" err="1" smtClean="0">
                <a:solidFill>
                  <a:prstClr val="black"/>
                </a:solidFill>
                <a:latin typeface="Arial" pitchFamily="34" charset="0"/>
                <a:cs typeface="Arial" pitchFamily="34" charset="0"/>
              </a:rPr>
              <a:t>bệnh</a:t>
            </a:r>
            <a:r>
              <a:rPr lang="en-US" sz="1700" dirty="0" smtClean="0">
                <a:solidFill>
                  <a:prstClr val="black"/>
                </a:solidFill>
                <a:latin typeface="Arial" pitchFamily="34" charset="0"/>
                <a:cs typeface="Arial" pitchFamily="34" charset="0"/>
              </a:rPr>
              <a:t> </a:t>
            </a:r>
            <a:r>
              <a:rPr lang="en-US" sz="1700" dirty="0" err="1" smtClean="0">
                <a:solidFill>
                  <a:prstClr val="black"/>
                </a:solidFill>
                <a:latin typeface="Arial" pitchFamily="34" charset="0"/>
                <a:cs typeface="Arial" pitchFamily="34" charset="0"/>
              </a:rPr>
              <a:t>nghiêm</a:t>
            </a:r>
            <a:r>
              <a:rPr lang="en-US" sz="1700" dirty="0" smtClean="0">
                <a:solidFill>
                  <a:prstClr val="black"/>
                </a:solidFill>
                <a:latin typeface="Arial" pitchFamily="34" charset="0"/>
                <a:cs typeface="Arial" pitchFamily="34" charset="0"/>
              </a:rPr>
              <a:t> </a:t>
            </a:r>
            <a:r>
              <a:rPr lang="en-US" sz="1700" dirty="0" err="1" smtClean="0">
                <a:solidFill>
                  <a:prstClr val="black"/>
                </a:solidFill>
                <a:latin typeface="Arial" pitchFamily="34" charset="0"/>
                <a:cs typeface="Arial" pitchFamily="34" charset="0"/>
              </a:rPr>
              <a:t>trọng</a:t>
            </a:r>
            <a:r>
              <a:rPr lang="en-US" sz="1700" dirty="0" smtClean="0">
                <a:solidFill>
                  <a:prstClr val="black"/>
                </a:solidFill>
                <a:latin typeface="Arial" pitchFamily="34" charset="0"/>
                <a:cs typeface="Arial" pitchFamily="34" charset="0"/>
              </a:rPr>
              <a:t> </a:t>
            </a:r>
            <a:r>
              <a:rPr lang="en-US" sz="1700" dirty="0" err="1" smtClean="0">
                <a:solidFill>
                  <a:prstClr val="black"/>
                </a:solidFill>
                <a:latin typeface="Arial" pitchFamily="34" charset="0"/>
                <a:cs typeface="Arial" pitchFamily="34" charset="0"/>
              </a:rPr>
              <a:t>như</a:t>
            </a:r>
            <a:r>
              <a:rPr lang="en-US" sz="1700" dirty="0" smtClean="0">
                <a:solidFill>
                  <a:prstClr val="black"/>
                </a:solidFill>
                <a:latin typeface="Arial" pitchFamily="34" charset="0"/>
                <a:cs typeface="Arial" pitchFamily="34" charset="0"/>
              </a:rPr>
              <a:t> </a:t>
            </a:r>
            <a:r>
              <a:rPr lang="en-US" sz="1700" dirty="0" err="1" smtClean="0">
                <a:solidFill>
                  <a:prstClr val="black"/>
                </a:solidFill>
                <a:latin typeface="Arial" pitchFamily="34" charset="0"/>
                <a:cs typeface="Arial" pitchFamily="34" charset="0"/>
              </a:rPr>
              <a:t>bệnh</a:t>
            </a:r>
            <a:r>
              <a:rPr lang="en-US" sz="1700" dirty="0" smtClean="0">
                <a:solidFill>
                  <a:prstClr val="black"/>
                </a:solidFill>
                <a:latin typeface="Arial" pitchFamily="34" charset="0"/>
                <a:cs typeface="Arial" pitchFamily="34" charset="0"/>
              </a:rPr>
              <a:t> </a:t>
            </a:r>
            <a:r>
              <a:rPr lang="en-US" sz="1700" dirty="0" err="1" smtClean="0">
                <a:solidFill>
                  <a:prstClr val="black"/>
                </a:solidFill>
                <a:latin typeface="Arial" pitchFamily="34" charset="0"/>
                <a:cs typeface="Arial" pitchFamily="34" charset="0"/>
              </a:rPr>
              <a:t>mốc</a:t>
            </a:r>
            <a:r>
              <a:rPr lang="en-US" sz="1700" dirty="0" smtClean="0">
                <a:solidFill>
                  <a:prstClr val="black"/>
                </a:solidFill>
                <a:latin typeface="Arial" pitchFamily="34" charset="0"/>
                <a:cs typeface="Arial" pitchFamily="34" charset="0"/>
              </a:rPr>
              <a:t> </a:t>
            </a:r>
            <a:r>
              <a:rPr lang="en-US" sz="1700" dirty="0" err="1" smtClean="0">
                <a:solidFill>
                  <a:prstClr val="black"/>
                </a:solidFill>
                <a:latin typeface="Arial" pitchFamily="34" charset="0"/>
                <a:cs typeface="Arial" pitchFamily="34" charset="0"/>
              </a:rPr>
              <a:t>sương</a:t>
            </a:r>
            <a:r>
              <a:rPr lang="en-US" sz="1700" dirty="0" smtClean="0">
                <a:solidFill>
                  <a:prstClr val="black"/>
                </a:solidFill>
                <a:latin typeface="Arial" pitchFamily="34" charset="0"/>
                <a:cs typeface="Arial" pitchFamily="34" charset="0"/>
              </a:rPr>
              <a:t> </a:t>
            </a:r>
            <a:r>
              <a:rPr lang="en-US" sz="1700" dirty="0" err="1" smtClean="0">
                <a:solidFill>
                  <a:prstClr val="black"/>
                </a:solidFill>
                <a:latin typeface="Arial" pitchFamily="34" charset="0"/>
                <a:cs typeface="Arial" pitchFamily="34" charset="0"/>
              </a:rPr>
              <a:t>mai</a:t>
            </a:r>
            <a:r>
              <a:rPr lang="en-US" sz="1700" dirty="0" smtClean="0">
                <a:solidFill>
                  <a:prstClr val="black"/>
                </a:solidFill>
                <a:latin typeface="Arial" pitchFamily="34" charset="0"/>
                <a:cs typeface="Arial" pitchFamily="34" charset="0"/>
              </a:rPr>
              <a:t> </a:t>
            </a:r>
            <a:r>
              <a:rPr lang="en-US" sz="1700" dirty="0" err="1" smtClean="0">
                <a:solidFill>
                  <a:prstClr val="black"/>
                </a:solidFill>
                <a:latin typeface="Arial" pitchFamily="34" charset="0"/>
                <a:cs typeface="Arial" pitchFamily="34" charset="0"/>
              </a:rPr>
              <a:t>trên</a:t>
            </a:r>
            <a:r>
              <a:rPr lang="en-US" sz="1700" dirty="0" smtClean="0">
                <a:solidFill>
                  <a:prstClr val="black"/>
                </a:solidFill>
                <a:latin typeface="Arial" pitchFamily="34" charset="0"/>
                <a:cs typeface="Arial" pitchFamily="34" charset="0"/>
              </a:rPr>
              <a:t> </a:t>
            </a:r>
            <a:r>
              <a:rPr lang="en-US" sz="1700" dirty="0" err="1" smtClean="0">
                <a:solidFill>
                  <a:prstClr val="black"/>
                </a:solidFill>
                <a:latin typeface="Arial" pitchFamily="34" charset="0"/>
                <a:cs typeface="Arial" pitchFamily="34" charset="0"/>
              </a:rPr>
              <a:t>khoai</a:t>
            </a:r>
            <a:r>
              <a:rPr lang="en-US" sz="1700" dirty="0" smtClean="0">
                <a:solidFill>
                  <a:prstClr val="black"/>
                </a:solidFill>
                <a:latin typeface="Arial" pitchFamily="34" charset="0"/>
                <a:cs typeface="Arial" pitchFamily="34" charset="0"/>
              </a:rPr>
              <a:t> </a:t>
            </a:r>
            <a:r>
              <a:rPr lang="en-US" sz="1700" dirty="0" err="1" smtClean="0">
                <a:solidFill>
                  <a:prstClr val="black"/>
                </a:solidFill>
                <a:latin typeface="Arial" pitchFamily="34" charset="0"/>
                <a:cs typeface="Arial" pitchFamily="34" charset="0"/>
              </a:rPr>
              <a:t>tây</a:t>
            </a:r>
            <a:r>
              <a:rPr lang="en-US" sz="1700" dirty="0" smtClean="0">
                <a:solidFill>
                  <a:prstClr val="black"/>
                </a:solidFill>
                <a:latin typeface="Arial" pitchFamily="34" charset="0"/>
                <a:cs typeface="Arial" pitchFamily="34" charset="0"/>
              </a:rPr>
              <a:t> </a:t>
            </a:r>
            <a:r>
              <a:rPr lang="en-US" sz="1700" dirty="0" err="1" smtClean="0">
                <a:solidFill>
                  <a:prstClr val="black"/>
                </a:solidFill>
                <a:latin typeface="Arial" pitchFamily="34" charset="0"/>
                <a:cs typeface="Arial" pitchFamily="34" charset="0"/>
              </a:rPr>
              <a:t>và</a:t>
            </a:r>
            <a:r>
              <a:rPr lang="en-US" sz="1700" dirty="0" smtClean="0">
                <a:solidFill>
                  <a:prstClr val="black"/>
                </a:solidFill>
                <a:latin typeface="Arial" pitchFamily="34" charset="0"/>
                <a:cs typeface="Arial" pitchFamily="34" charset="0"/>
              </a:rPr>
              <a:t> </a:t>
            </a:r>
            <a:r>
              <a:rPr lang="en-US" sz="1700" dirty="0" err="1" smtClean="0">
                <a:solidFill>
                  <a:prstClr val="black"/>
                </a:solidFill>
                <a:latin typeface="Arial" pitchFamily="34" charset="0"/>
                <a:cs typeface="Arial" pitchFamily="34" charset="0"/>
              </a:rPr>
              <a:t>nhiều</a:t>
            </a:r>
            <a:r>
              <a:rPr lang="en-US" sz="1700" dirty="0" smtClean="0">
                <a:solidFill>
                  <a:prstClr val="black"/>
                </a:solidFill>
                <a:latin typeface="Arial" pitchFamily="34" charset="0"/>
                <a:cs typeface="Arial" pitchFamily="34" charset="0"/>
              </a:rPr>
              <a:t> </a:t>
            </a:r>
            <a:r>
              <a:rPr lang="en-US" sz="1700" dirty="0" err="1" smtClean="0">
                <a:solidFill>
                  <a:prstClr val="black"/>
                </a:solidFill>
                <a:latin typeface="Arial" pitchFamily="34" charset="0"/>
                <a:cs typeface="Arial" pitchFamily="34" charset="0"/>
              </a:rPr>
              <a:t>bệnh</a:t>
            </a:r>
            <a:r>
              <a:rPr lang="en-US" sz="1700" dirty="0" smtClean="0">
                <a:solidFill>
                  <a:prstClr val="black"/>
                </a:solidFill>
                <a:latin typeface="Arial" pitchFamily="34" charset="0"/>
                <a:cs typeface="Arial" pitchFamily="34" charset="0"/>
              </a:rPr>
              <a:t> </a:t>
            </a:r>
            <a:r>
              <a:rPr lang="en-US" sz="1700" dirty="0" err="1" smtClean="0">
                <a:solidFill>
                  <a:prstClr val="black"/>
                </a:solidFill>
                <a:latin typeface="Arial" pitchFamily="34" charset="0"/>
                <a:cs typeface="Arial" pitchFamily="34" charset="0"/>
              </a:rPr>
              <a:t>trên</a:t>
            </a:r>
            <a:r>
              <a:rPr lang="en-US" sz="1700" dirty="0" smtClean="0">
                <a:solidFill>
                  <a:prstClr val="black"/>
                </a:solidFill>
                <a:latin typeface="Arial" pitchFamily="34" charset="0"/>
                <a:cs typeface="Arial" pitchFamily="34" charset="0"/>
              </a:rPr>
              <a:t> </a:t>
            </a:r>
            <a:r>
              <a:rPr lang="en-US" sz="1700" dirty="0" err="1" smtClean="0">
                <a:solidFill>
                  <a:prstClr val="black"/>
                </a:solidFill>
                <a:latin typeface="Arial" pitchFamily="34" charset="0"/>
                <a:cs typeface="Arial" pitchFamily="34" charset="0"/>
              </a:rPr>
              <a:t>cây</a:t>
            </a:r>
            <a:r>
              <a:rPr lang="en-US" sz="1700" dirty="0" smtClean="0">
                <a:solidFill>
                  <a:prstClr val="black"/>
                </a:solidFill>
                <a:latin typeface="Arial" pitchFamily="34" charset="0"/>
                <a:cs typeface="Arial" pitchFamily="34" charset="0"/>
              </a:rPr>
              <a:t> </a:t>
            </a:r>
            <a:r>
              <a:rPr lang="en-US" sz="1700" dirty="0" err="1" smtClean="0">
                <a:solidFill>
                  <a:prstClr val="black"/>
                </a:solidFill>
                <a:latin typeface="Arial" pitchFamily="34" charset="0"/>
                <a:cs typeface="Arial" pitchFamily="34" charset="0"/>
              </a:rPr>
              <a:t>ăn</a:t>
            </a:r>
            <a:r>
              <a:rPr lang="en-US" sz="1700" dirty="0" smtClean="0">
                <a:solidFill>
                  <a:prstClr val="black"/>
                </a:solidFill>
                <a:latin typeface="Arial" pitchFamily="34" charset="0"/>
                <a:cs typeface="Arial" pitchFamily="34" charset="0"/>
              </a:rPr>
              <a:t> </a:t>
            </a:r>
            <a:r>
              <a:rPr lang="en-US" sz="1700" dirty="0" err="1" smtClean="0">
                <a:solidFill>
                  <a:prstClr val="black"/>
                </a:solidFill>
                <a:latin typeface="Arial" pitchFamily="34" charset="0"/>
                <a:cs typeface="Arial" pitchFamily="34" charset="0"/>
              </a:rPr>
              <a:t>quả</a:t>
            </a:r>
            <a:r>
              <a:rPr lang="en-US" sz="1700" dirty="0" smtClean="0">
                <a:solidFill>
                  <a:prstClr val="black"/>
                </a:solidFill>
                <a:latin typeface="Arial" pitchFamily="34" charset="0"/>
                <a:cs typeface="Arial" pitchFamily="34" charset="0"/>
              </a:rPr>
              <a:t>, </a:t>
            </a:r>
            <a:r>
              <a:rPr lang="en-US" sz="1700" dirty="0" err="1" smtClean="0">
                <a:solidFill>
                  <a:prstClr val="black"/>
                </a:solidFill>
                <a:latin typeface="Arial" pitchFamily="34" charset="0"/>
                <a:cs typeface="Arial" pitchFamily="34" charset="0"/>
              </a:rPr>
              <a:t>rau</a:t>
            </a:r>
            <a:r>
              <a:rPr lang="en-US" sz="1700" dirty="0" smtClean="0">
                <a:solidFill>
                  <a:prstClr val="black"/>
                </a:solidFill>
                <a:latin typeface="Arial" pitchFamily="34" charset="0"/>
                <a:cs typeface="Arial" pitchFamily="34" charset="0"/>
              </a:rPr>
              <a:t> </a:t>
            </a:r>
            <a:r>
              <a:rPr lang="en-US" sz="1700" dirty="0" err="1" smtClean="0">
                <a:solidFill>
                  <a:prstClr val="black"/>
                </a:solidFill>
                <a:latin typeface="Arial" pitchFamily="34" charset="0"/>
                <a:cs typeface="Arial" pitchFamily="34" charset="0"/>
              </a:rPr>
              <a:t>màu</a:t>
            </a:r>
            <a:r>
              <a:rPr lang="en-US" sz="1700" dirty="0" smtClean="0">
                <a:solidFill>
                  <a:prstClr val="black"/>
                </a:solidFill>
                <a:latin typeface="Arial" pitchFamily="34" charset="0"/>
                <a:cs typeface="Arial" pitchFamily="34" charset="0"/>
              </a:rPr>
              <a:t> </a:t>
            </a:r>
            <a:r>
              <a:rPr lang="en-US" sz="1700" dirty="0" err="1" smtClean="0">
                <a:solidFill>
                  <a:prstClr val="black"/>
                </a:solidFill>
                <a:latin typeface="Arial" pitchFamily="34" charset="0"/>
                <a:cs typeface="Arial" pitchFamily="34" charset="0"/>
              </a:rPr>
              <a:t>và</a:t>
            </a:r>
            <a:r>
              <a:rPr lang="en-US" sz="1700" dirty="0" smtClean="0">
                <a:solidFill>
                  <a:prstClr val="black"/>
                </a:solidFill>
                <a:latin typeface="Arial" pitchFamily="34" charset="0"/>
                <a:cs typeface="Arial" pitchFamily="34" charset="0"/>
              </a:rPr>
              <a:t> </a:t>
            </a:r>
            <a:r>
              <a:rPr lang="en-US" sz="1700" dirty="0" err="1" smtClean="0">
                <a:solidFill>
                  <a:prstClr val="black"/>
                </a:solidFill>
                <a:latin typeface="Arial" pitchFamily="34" charset="0"/>
                <a:cs typeface="Arial" pitchFamily="34" charset="0"/>
              </a:rPr>
              <a:t>cây</a:t>
            </a:r>
            <a:r>
              <a:rPr lang="en-US" sz="1700" dirty="0" smtClean="0">
                <a:solidFill>
                  <a:prstClr val="black"/>
                </a:solidFill>
                <a:latin typeface="Arial" pitchFamily="34" charset="0"/>
                <a:cs typeface="Arial" pitchFamily="34" charset="0"/>
              </a:rPr>
              <a:t> </a:t>
            </a:r>
            <a:r>
              <a:rPr lang="en-US" sz="1700" dirty="0" err="1" smtClean="0">
                <a:solidFill>
                  <a:prstClr val="black"/>
                </a:solidFill>
                <a:latin typeface="Arial" pitchFamily="34" charset="0"/>
                <a:cs typeface="Arial" pitchFamily="34" charset="0"/>
              </a:rPr>
              <a:t>công</a:t>
            </a:r>
            <a:r>
              <a:rPr lang="en-US" sz="1700" dirty="0" smtClean="0">
                <a:solidFill>
                  <a:prstClr val="black"/>
                </a:solidFill>
                <a:latin typeface="Arial" pitchFamily="34" charset="0"/>
                <a:cs typeface="Arial" pitchFamily="34" charset="0"/>
              </a:rPr>
              <a:t> </a:t>
            </a:r>
            <a:r>
              <a:rPr lang="en-US" sz="1700" dirty="0" err="1" smtClean="0">
                <a:solidFill>
                  <a:prstClr val="black"/>
                </a:solidFill>
                <a:latin typeface="Arial" pitchFamily="34" charset="0"/>
                <a:cs typeface="Arial" pitchFamily="34" charset="0"/>
              </a:rPr>
              <a:t>nghiệp</a:t>
            </a:r>
            <a:r>
              <a:rPr lang="en-US" sz="1700" dirty="0" smtClean="0">
                <a:solidFill>
                  <a:prstClr val="black"/>
                </a:solidFill>
                <a:latin typeface="Arial" pitchFamily="34" charset="0"/>
                <a:cs typeface="Arial" pitchFamily="34" charset="0"/>
              </a:rPr>
              <a:t> ở </a:t>
            </a:r>
            <a:r>
              <a:rPr lang="en-US" sz="1700" dirty="0" err="1" smtClean="0">
                <a:solidFill>
                  <a:prstClr val="black"/>
                </a:solidFill>
                <a:latin typeface="Arial" pitchFamily="34" charset="0"/>
                <a:cs typeface="Arial" pitchFamily="34" charset="0"/>
              </a:rPr>
              <a:t>Việt</a:t>
            </a:r>
            <a:r>
              <a:rPr lang="en-US" sz="1700" dirty="0" smtClean="0">
                <a:solidFill>
                  <a:prstClr val="black"/>
                </a:solidFill>
                <a:latin typeface="Arial" pitchFamily="34" charset="0"/>
                <a:cs typeface="Arial" pitchFamily="34" charset="0"/>
              </a:rPr>
              <a:t> Nam </a:t>
            </a:r>
            <a:r>
              <a:rPr lang="en-US" sz="1700" dirty="0" err="1" smtClean="0">
                <a:solidFill>
                  <a:prstClr val="black"/>
                </a:solidFill>
                <a:latin typeface="Arial" pitchFamily="34" charset="0"/>
                <a:cs typeface="Arial" pitchFamily="34" charset="0"/>
              </a:rPr>
              <a:t>như</a:t>
            </a:r>
            <a:r>
              <a:rPr lang="en-US" sz="1700" dirty="0" smtClean="0">
                <a:solidFill>
                  <a:prstClr val="black"/>
                </a:solidFill>
                <a:latin typeface="Arial" pitchFamily="34" charset="0"/>
                <a:cs typeface="Arial" pitchFamily="34" charset="0"/>
              </a:rPr>
              <a:t> </a:t>
            </a:r>
            <a:r>
              <a:rPr lang="en-US" sz="1700" dirty="0" err="1" smtClean="0">
                <a:solidFill>
                  <a:prstClr val="black"/>
                </a:solidFill>
                <a:latin typeface="Arial" pitchFamily="34" charset="0"/>
                <a:cs typeface="Arial" pitchFamily="34" charset="0"/>
              </a:rPr>
              <a:t>thối</a:t>
            </a:r>
            <a:r>
              <a:rPr lang="en-US" sz="1700" dirty="0" smtClean="0">
                <a:solidFill>
                  <a:prstClr val="black"/>
                </a:solidFill>
                <a:latin typeface="Arial" pitchFamily="34" charset="0"/>
                <a:cs typeface="Arial" pitchFamily="34" charset="0"/>
              </a:rPr>
              <a:t> </a:t>
            </a:r>
            <a:r>
              <a:rPr lang="en-US" sz="1700" dirty="0" err="1" smtClean="0">
                <a:solidFill>
                  <a:prstClr val="black"/>
                </a:solidFill>
                <a:latin typeface="Arial" pitchFamily="34" charset="0"/>
                <a:cs typeface="Arial" pitchFamily="34" charset="0"/>
              </a:rPr>
              <a:t>rễ</a:t>
            </a:r>
            <a:r>
              <a:rPr lang="en-US" sz="1700" dirty="0" smtClean="0">
                <a:solidFill>
                  <a:prstClr val="black"/>
                </a:solidFill>
                <a:latin typeface="Arial" pitchFamily="34" charset="0"/>
                <a:cs typeface="Arial" pitchFamily="34" charset="0"/>
              </a:rPr>
              <a:t>, </a:t>
            </a:r>
            <a:r>
              <a:rPr lang="en-US" sz="1700" dirty="0" err="1" smtClean="0">
                <a:solidFill>
                  <a:prstClr val="black"/>
                </a:solidFill>
                <a:latin typeface="Arial" pitchFamily="34" charset="0"/>
                <a:cs typeface="Arial" pitchFamily="34" charset="0"/>
              </a:rPr>
              <a:t>thối</a:t>
            </a:r>
            <a:r>
              <a:rPr lang="en-US" sz="1700" dirty="0" smtClean="0">
                <a:solidFill>
                  <a:prstClr val="black"/>
                </a:solidFill>
                <a:latin typeface="Arial" pitchFamily="34" charset="0"/>
                <a:cs typeface="Arial" pitchFamily="34" charset="0"/>
              </a:rPr>
              <a:t> </a:t>
            </a:r>
            <a:r>
              <a:rPr lang="en-US" sz="1700" dirty="0" err="1" smtClean="0">
                <a:solidFill>
                  <a:prstClr val="black"/>
                </a:solidFill>
                <a:latin typeface="Arial" pitchFamily="34" charset="0"/>
                <a:cs typeface="Arial" pitchFamily="34" charset="0"/>
              </a:rPr>
              <a:t>thân</a:t>
            </a:r>
            <a:r>
              <a:rPr lang="en-US" sz="1700" dirty="0" smtClean="0">
                <a:solidFill>
                  <a:prstClr val="black"/>
                </a:solidFill>
                <a:latin typeface="Arial" pitchFamily="34" charset="0"/>
                <a:cs typeface="Arial" pitchFamily="34" charset="0"/>
              </a:rPr>
              <a:t> </a:t>
            </a:r>
            <a:r>
              <a:rPr lang="en-US" sz="1700" dirty="0" err="1" smtClean="0">
                <a:solidFill>
                  <a:prstClr val="black"/>
                </a:solidFill>
                <a:latin typeface="Arial" pitchFamily="34" charset="0"/>
                <a:cs typeface="Arial" pitchFamily="34" charset="0"/>
              </a:rPr>
              <a:t>quả</a:t>
            </a:r>
            <a:r>
              <a:rPr lang="en-US" sz="1700" dirty="0" smtClean="0">
                <a:solidFill>
                  <a:prstClr val="black"/>
                </a:solidFill>
                <a:latin typeface="Arial" pitchFamily="34" charset="0"/>
                <a:cs typeface="Arial" pitchFamily="34" charset="0"/>
              </a:rPr>
              <a:t> ở </a:t>
            </a:r>
            <a:r>
              <a:rPr lang="en-US" sz="1700" dirty="0" err="1" smtClean="0">
                <a:solidFill>
                  <a:prstClr val="black"/>
                </a:solidFill>
                <a:latin typeface="Arial" pitchFamily="34" charset="0"/>
                <a:cs typeface="Arial" pitchFamily="34" charset="0"/>
              </a:rPr>
              <a:t>sầu</a:t>
            </a:r>
            <a:r>
              <a:rPr lang="en-US" sz="1700" dirty="0" smtClean="0">
                <a:solidFill>
                  <a:prstClr val="black"/>
                </a:solidFill>
                <a:latin typeface="Arial" pitchFamily="34" charset="0"/>
                <a:cs typeface="Arial" pitchFamily="34" charset="0"/>
              </a:rPr>
              <a:t> </a:t>
            </a:r>
            <a:r>
              <a:rPr lang="en-US" sz="1700" dirty="0" err="1" smtClean="0">
                <a:solidFill>
                  <a:prstClr val="black"/>
                </a:solidFill>
                <a:latin typeface="Arial" pitchFamily="34" charset="0"/>
                <a:cs typeface="Arial" pitchFamily="34" charset="0"/>
              </a:rPr>
              <a:t>riêng</a:t>
            </a:r>
            <a:r>
              <a:rPr lang="en-US" sz="1700" dirty="0">
                <a:solidFill>
                  <a:prstClr val="black"/>
                </a:solidFill>
                <a:latin typeface="Arial" pitchFamily="34" charset="0"/>
                <a:cs typeface="Arial" pitchFamily="34" charset="0"/>
              </a:rPr>
              <a:t>;</a:t>
            </a:r>
            <a:r>
              <a:rPr lang="en-US" sz="1700" dirty="0" smtClean="0">
                <a:solidFill>
                  <a:prstClr val="black"/>
                </a:solidFill>
                <a:latin typeface="Arial" pitchFamily="34" charset="0"/>
                <a:cs typeface="Arial" pitchFamily="34" charset="0"/>
              </a:rPr>
              <a:t> </a:t>
            </a:r>
            <a:r>
              <a:rPr lang="en-US" sz="1700" dirty="0" err="1" smtClean="0">
                <a:solidFill>
                  <a:prstClr val="black"/>
                </a:solidFill>
                <a:latin typeface="Arial" pitchFamily="34" charset="0"/>
                <a:cs typeface="Arial" pitchFamily="34" charset="0"/>
              </a:rPr>
              <a:t>tàn</a:t>
            </a:r>
            <a:r>
              <a:rPr lang="en-US" sz="1700" dirty="0" smtClean="0">
                <a:solidFill>
                  <a:prstClr val="black"/>
                </a:solidFill>
                <a:latin typeface="Arial" pitchFamily="34" charset="0"/>
                <a:cs typeface="Arial" pitchFamily="34" charset="0"/>
              </a:rPr>
              <a:t> </a:t>
            </a:r>
            <a:r>
              <a:rPr lang="en-US" sz="1700" dirty="0" err="1" smtClean="0">
                <a:solidFill>
                  <a:prstClr val="black"/>
                </a:solidFill>
                <a:latin typeface="Arial" pitchFamily="34" charset="0"/>
                <a:cs typeface="Arial" pitchFamily="34" charset="0"/>
              </a:rPr>
              <a:t>lụi</a:t>
            </a:r>
            <a:r>
              <a:rPr lang="en-US" sz="1700" dirty="0" smtClean="0">
                <a:solidFill>
                  <a:prstClr val="black"/>
                </a:solidFill>
                <a:latin typeface="Arial" pitchFamily="34" charset="0"/>
                <a:cs typeface="Arial" pitchFamily="34" charset="0"/>
              </a:rPr>
              <a:t> </a:t>
            </a:r>
            <a:r>
              <a:rPr lang="en-US" sz="1700" dirty="0" err="1" smtClean="0">
                <a:solidFill>
                  <a:prstClr val="black"/>
                </a:solidFill>
                <a:latin typeface="Arial" pitchFamily="34" charset="0"/>
                <a:cs typeface="Arial" pitchFamily="34" charset="0"/>
              </a:rPr>
              <a:t>cao</a:t>
            </a:r>
            <a:r>
              <a:rPr lang="en-US" sz="1700" dirty="0" smtClean="0">
                <a:solidFill>
                  <a:prstClr val="black"/>
                </a:solidFill>
                <a:latin typeface="Arial" pitchFamily="34" charset="0"/>
                <a:cs typeface="Arial" pitchFamily="34" charset="0"/>
              </a:rPr>
              <a:t> </a:t>
            </a:r>
            <a:r>
              <a:rPr lang="en-US" sz="1700" dirty="0" err="1" smtClean="0">
                <a:solidFill>
                  <a:prstClr val="black"/>
                </a:solidFill>
                <a:latin typeface="Arial" pitchFamily="34" charset="0"/>
                <a:cs typeface="Arial" pitchFamily="34" charset="0"/>
              </a:rPr>
              <a:t>su</a:t>
            </a:r>
            <a:r>
              <a:rPr lang="en-US" sz="1700" dirty="0">
                <a:solidFill>
                  <a:prstClr val="black"/>
                </a:solidFill>
                <a:latin typeface="Arial" pitchFamily="34" charset="0"/>
                <a:cs typeface="Arial" pitchFamily="34" charset="0"/>
              </a:rPr>
              <a:t>;</a:t>
            </a:r>
            <a:r>
              <a:rPr lang="en-US" sz="1700" dirty="0" smtClean="0">
                <a:solidFill>
                  <a:prstClr val="black"/>
                </a:solidFill>
                <a:latin typeface="Arial" pitchFamily="34" charset="0"/>
                <a:cs typeface="Arial" pitchFamily="34" charset="0"/>
              </a:rPr>
              <a:t> </a:t>
            </a:r>
            <a:r>
              <a:rPr lang="en-US" sz="1700" dirty="0" err="1" smtClean="0">
                <a:solidFill>
                  <a:prstClr val="black"/>
                </a:solidFill>
                <a:latin typeface="Arial" pitchFamily="34" charset="0"/>
                <a:cs typeface="Arial" pitchFamily="34" charset="0"/>
              </a:rPr>
              <a:t>cháy</a:t>
            </a:r>
            <a:r>
              <a:rPr lang="en-US" sz="1700" dirty="0" smtClean="0">
                <a:solidFill>
                  <a:prstClr val="black"/>
                </a:solidFill>
                <a:latin typeface="Arial" pitchFamily="34" charset="0"/>
                <a:cs typeface="Arial" pitchFamily="34" charset="0"/>
              </a:rPr>
              <a:t> </a:t>
            </a:r>
            <a:r>
              <a:rPr lang="en-US" sz="1700" dirty="0" err="1" smtClean="0">
                <a:solidFill>
                  <a:prstClr val="black"/>
                </a:solidFill>
                <a:latin typeface="Arial" pitchFamily="34" charset="0"/>
                <a:cs typeface="Arial" pitchFamily="34" charset="0"/>
              </a:rPr>
              <a:t>lá</a:t>
            </a:r>
            <a:r>
              <a:rPr lang="en-US" sz="1700" dirty="0" smtClean="0">
                <a:solidFill>
                  <a:prstClr val="black"/>
                </a:solidFill>
                <a:latin typeface="Arial" pitchFamily="34" charset="0"/>
                <a:cs typeface="Arial" pitchFamily="34" charset="0"/>
              </a:rPr>
              <a:t>, </a:t>
            </a:r>
            <a:r>
              <a:rPr lang="en-US" sz="1700" dirty="0" err="1" smtClean="0">
                <a:solidFill>
                  <a:prstClr val="black"/>
                </a:solidFill>
                <a:latin typeface="Arial" pitchFamily="34" charset="0"/>
                <a:cs typeface="Arial" pitchFamily="34" charset="0"/>
              </a:rPr>
              <a:t>thối</a:t>
            </a:r>
            <a:r>
              <a:rPr lang="en-US" sz="1700" dirty="0" smtClean="0">
                <a:solidFill>
                  <a:prstClr val="black"/>
                </a:solidFill>
                <a:latin typeface="Arial" pitchFamily="34" charset="0"/>
                <a:cs typeface="Arial" pitchFamily="34" charset="0"/>
              </a:rPr>
              <a:t> </a:t>
            </a:r>
            <a:r>
              <a:rPr lang="en-US" sz="1700" dirty="0" err="1" smtClean="0">
                <a:solidFill>
                  <a:prstClr val="black"/>
                </a:solidFill>
                <a:latin typeface="Arial" pitchFamily="34" charset="0"/>
                <a:cs typeface="Arial" pitchFamily="34" charset="0"/>
              </a:rPr>
              <a:t>thân</a:t>
            </a:r>
            <a:r>
              <a:rPr lang="en-US" sz="1700" dirty="0" smtClean="0">
                <a:solidFill>
                  <a:prstClr val="black"/>
                </a:solidFill>
                <a:latin typeface="Arial" pitchFamily="34" charset="0"/>
                <a:cs typeface="Arial" pitchFamily="34" charset="0"/>
              </a:rPr>
              <a:t> </a:t>
            </a:r>
            <a:r>
              <a:rPr lang="en-US" sz="1700" dirty="0" err="1" smtClean="0">
                <a:solidFill>
                  <a:prstClr val="black"/>
                </a:solidFill>
                <a:latin typeface="Arial" pitchFamily="34" charset="0"/>
                <a:cs typeface="Arial" pitchFamily="34" charset="0"/>
              </a:rPr>
              <a:t>trên</a:t>
            </a:r>
            <a:r>
              <a:rPr lang="en-US" sz="1700" dirty="0" smtClean="0">
                <a:solidFill>
                  <a:prstClr val="black"/>
                </a:solidFill>
                <a:latin typeface="Arial" pitchFamily="34" charset="0"/>
                <a:cs typeface="Arial" pitchFamily="34" charset="0"/>
              </a:rPr>
              <a:t> </a:t>
            </a:r>
            <a:r>
              <a:rPr lang="en-US" sz="1700" dirty="0" err="1" smtClean="0">
                <a:solidFill>
                  <a:prstClr val="black"/>
                </a:solidFill>
                <a:latin typeface="Arial" pitchFamily="34" charset="0"/>
                <a:cs typeface="Arial" pitchFamily="34" charset="0"/>
              </a:rPr>
              <a:t>cây</a:t>
            </a:r>
            <a:r>
              <a:rPr lang="en-US" sz="1700" dirty="0" smtClean="0">
                <a:solidFill>
                  <a:prstClr val="black"/>
                </a:solidFill>
                <a:latin typeface="Arial" pitchFamily="34" charset="0"/>
                <a:cs typeface="Arial" pitchFamily="34" charset="0"/>
              </a:rPr>
              <a:t> </a:t>
            </a:r>
            <a:r>
              <a:rPr lang="en-US" sz="1700" dirty="0" err="1" smtClean="0">
                <a:solidFill>
                  <a:prstClr val="black"/>
                </a:solidFill>
                <a:latin typeface="Arial" pitchFamily="34" charset="0"/>
                <a:cs typeface="Arial" pitchFamily="34" charset="0"/>
              </a:rPr>
              <a:t>sen</a:t>
            </a:r>
            <a:r>
              <a:rPr lang="en-US" sz="1700" dirty="0">
                <a:solidFill>
                  <a:prstClr val="black"/>
                </a:solidFill>
                <a:latin typeface="Arial" pitchFamily="34" charset="0"/>
                <a:cs typeface="Arial" pitchFamily="34" charset="0"/>
              </a:rPr>
              <a:t>;</a:t>
            </a:r>
            <a:r>
              <a:rPr lang="en-US" sz="1700" dirty="0" smtClean="0">
                <a:solidFill>
                  <a:prstClr val="black"/>
                </a:solidFill>
                <a:latin typeface="Arial" pitchFamily="34" charset="0"/>
                <a:cs typeface="Arial" pitchFamily="34" charset="0"/>
              </a:rPr>
              <a:t>…</a:t>
            </a:r>
          </a:p>
          <a:p>
            <a:pPr>
              <a:lnSpc>
                <a:spcPct val="150000"/>
              </a:lnSpc>
            </a:pPr>
            <a:r>
              <a:rPr lang="vi-VN" sz="1700" dirty="0">
                <a:solidFill>
                  <a:prstClr val="black"/>
                </a:solidFill>
                <a:latin typeface="Arial" pitchFamily="34" charset="0"/>
                <a:cs typeface="Arial" pitchFamily="34" charset="0"/>
              </a:rPr>
              <a:t>Nấm </a:t>
            </a:r>
            <a:r>
              <a:rPr lang="vi-VN" sz="1700" i="1" dirty="0" smtClean="0">
                <a:solidFill>
                  <a:prstClr val="black"/>
                </a:solidFill>
                <a:latin typeface="Arial" pitchFamily="34" charset="0"/>
                <a:cs typeface="Arial" pitchFamily="34" charset="0"/>
              </a:rPr>
              <a:t>Phytophthora</a:t>
            </a:r>
            <a:r>
              <a:rPr lang="en-US" sz="1700" i="1" dirty="0" smtClean="0">
                <a:solidFill>
                  <a:prstClr val="black"/>
                </a:solidFill>
                <a:latin typeface="Arial" pitchFamily="34" charset="0"/>
                <a:cs typeface="Arial" pitchFamily="34" charset="0"/>
              </a:rPr>
              <a:t> sp.</a:t>
            </a:r>
            <a:r>
              <a:rPr lang="vi-VN" sz="1700" i="1" dirty="0" smtClean="0">
                <a:solidFill>
                  <a:prstClr val="black"/>
                </a:solidFill>
                <a:latin typeface="Arial" pitchFamily="34" charset="0"/>
                <a:cs typeface="Arial" pitchFamily="34" charset="0"/>
              </a:rPr>
              <a:t> </a:t>
            </a:r>
            <a:r>
              <a:rPr lang="vi-VN" sz="1700" dirty="0">
                <a:solidFill>
                  <a:prstClr val="black"/>
                </a:solidFill>
                <a:latin typeface="Arial" pitchFamily="34" charset="0"/>
                <a:cs typeface="Arial" pitchFamily="34" charset="0"/>
              </a:rPr>
              <a:t>gây bệnh chết nhanh trên một số cây trồng, đặc biệt là cây tiêu</a:t>
            </a:r>
            <a:r>
              <a:rPr lang="vi-VN" sz="1700" dirty="0" smtClean="0">
                <a:solidFill>
                  <a:prstClr val="black"/>
                </a:solidFill>
                <a:latin typeface="Arial" pitchFamily="34" charset="0"/>
                <a:cs typeface="Arial" pitchFamily="34" charset="0"/>
              </a:rPr>
              <a:t>.</a:t>
            </a:r>
            <a:endParaRPr lang="vi-VN" sz="1700" dirty="0">
              <a:solidFill>
                <a:prstClr val="black"/>
              </a:solidFill>
              <a:latin typeface="Arial" pitchFamily="34" charset="0"/>
              <a:cs typeface="Arial" pitchFamily="34" charset="0"/>
            </a:endParaRPr>
          </a:p>
        </p:txBody>
      </p:sp>
      <p:sp>
        <p:nvSpPr>
          <p:cNvPr id="6" name="TextBox 5"/>
          <p:cNvSpPr txBox="1"/>
          <p:nvPr/>
        </p:nvSpPr>
        <p:spPr>
          <a:xfrm>
            <a:off x="-28575" y="614065"/>
            <a:ext cx="3886200" cy="456535"/>
          </a:xfrm>
          <a:prstGeom prst="rect">
            <a:avLst/>
          </a:prstGeom>
          <a:noFill/>
        </p:spPr>
        <p:txBody>
          <a:bodyPr wrap="square" rtlCol="0">
            <a:spAutoFit/>
          </a:bodyPr>
          <a:lstStyle/>
          <a:p>
            <a:pPr>
              <a:lnSpc>
                <a:spcPct val="150000"/>
              </a:lnSpc>
            </a:pPr>
            <a:r>
              <a:rPr lang="en-US" dirty="0" smtClean="0">
                <a:solidFill>
                  <a:prstClr val="black"/>
                </a:solidFill>
                <a:latin typeface="Arial" pitchFamily="34" charset="0"/>
                <a:cs typeface="Arial" pitchFamily="34" charset="0"/>
              </a:rPr>
              <a:t>1.1.1  </a:t>
            </a:r>
            <a:r>
              <a:rPr lang="en-US" dirty="0" err="1" smtClean="0">
                <a:solidFill>
                  <a:prstClr val="black"/>
                </a:solidFill>
                <a:latin typeface="Arial" pitchFamily="34" charset="0"/>
                <a:cs typeface="Arial" pitchFamily="34" charset="0"/>
              </a:rPr>
              <a:t>Nấm</a:t>
            </a:r>
            <a:r>
              <a:rPr lang="en-US" dirty="0" smtClean="0">
                <a:solidFill>
                  <a:prstClr val="black"/>
                </a:solidFill>
                <a:latin typeface="Arial" pitchFamily="34" charset="0"/>
                <a:cs typeface="Arial" pitchFamily="34" charset="0"/>
              </a:rPr>
              <a:t> </a:t>
            </a:r>
            <a:r>
              <a:rPr lang="en-US" i="1" dirty="0" err="1">
                <a:solidFill>
                  <a:prstClr val="black"/>
                </a:solidFill>
                <a:latin typeface="Arial" pitchFamily="34" charset="0"/>
                <a:cs typeface="Arial" pitchFamily="34" charset="0"/>
              </a:rPr>
              <a:t>Phytophthora</a:t>
            </a:r>
            <a:r>
              <a:rPr lang="en-US" i="1" dirty="0">
                <a:solidFill>
                  <a:prstClr val="black"/>
                </a:solidFill>
                <a:latin typeface="Arial" pitchFamily="34" charset="0"/>
                <a:cs typeface="Arial" pitchFamily="34" charset="0"/>
              </a:rPr>
              <a:t> sp</a:t>
            </a:r>
            <a:r>
              <a:rPr lang="en-US" i="1" dirty="0" smtClean="0">
                <a:solidFill>
                  <a:prstClr val="black"/>
                </a:solidFill>
                <a:latin typeface="Arial" pitchFamily="34" charset="0"/>
                <a:cs typeface="Arial" pitchFamily="34" charset="0"/>
              </a:rPr>
              <a:t>.</a:t>
            </a:r>
            <a:endParaRPr lang="en-US" i="1" dirty="0">
              <a:solidFill>
                <a:prstClr val="black"/>
              </a:solidFill>
              <a:latin typeface="Arial" pitchFamily="34" charset="0"/>
              <a:cs typeface="Arial" pitchFamily="34" charset="0"/>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1024" y="2778408"/>
            <a:ext cx="3609975" cy="3485977"/>
          </a:xfrm>
          <a:prstGeom prst="rect">
            <a:avLst/>
          </a:prstGeom>
        </p:spPr>
      </p:pic>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00600" y="2768883"/>
            <a:ext cx="3657600" cy="3495502"/>
          </a:xfrm>
          <a:prstGeom prst="rect">
            <a:avLst/>
          </a:prstGeom>
        </p:spPr>
      </p:pic>
      <p:sp>
        <p:nvSpPr>
          <p:cNvPr id="7" name="TextBox 6"/>
          <p:cNvSpPr txBox="1"/>
          <p:nvPr/>
        </p:nvSpPr>
        <p:spPr>
          <a:xfrm>
            <a:off x="342900" y="6462296"/>
            <a:ext cx="4257675" cy="338554"/>
          </a:xfrm>
          <a:prstGeom prst="rect">
            <a:avLst/>
          </a:prstGeom>
          <a:noFill/>
        </p:spPr>
        <p:txBody>
          <a:bodyPr wrap="square" rtlCol="0">
            <a:spAutoFit/>
          </a:bodyPr>
          <a:lstStyle/>
          <a:p>
            <a:r>
              <a:rPr lang="en-US" sz="1600" dirty="0" err="1" smtClean="0">
                <a:latin typeface="Arial" pitchFamily="34" charset="0"/>
                <a:cs typeface="Arial" pitchFamily="34" charset="0"/>
              </a:rPr>
              <a:t>Triệu</a:t>
            </a:r>
            <a:r>
              <a:rPr lang="en-US" sz="1600" dirty="0" smtClean="0">
                <a:latin typeface="Arial" pitchFamily="34" charset="0"/>
                <a:cs typeface="Arial" pitchFamily="34" charset="0"/>
              </a:rPr>
              <a:t> </a:t>
            </a:r>
            <a:r>
              <a:rPr lang="en-US" sz="1600" dirty="0" err="1" smtClean="0">
                <a:latin typeface="Arial" pitchFamily="34" charset="0"/>
                <a:cs typeface="Arial" pitchFamily="34" charset="0"/>
              </a:rPr>
              <a:t>chứng</a:t>
            </a:r>
            <a:r>
              <a:rPr lang="en-US" sz="1600" dirty="0" smtClean="0">
                <a:latin typeface="Arial" pitchFamily="34" charset="0"/>
                <a:cs typeface="Arial" pitchFamily="34" charset="0"/>
              </a:rPr>
              <a:t> </a:t>
            </a:r>
            <a:r>
              <a:rPr lang="en-US" sz="1600" dirty="0" err="1" smtClean="0">
                <a:latin typeface="Arial" pitchFamily="34" charset="0"/>
                <a:cs typeface="Arial" pitchFamily="34" charset="0"/>
              </a:rPr>
              <a:t>héo</a:t>
            </a:r>
            <a:r>
              <a:rPr lang="en-US" sz="1600" dirty="0" smtClean="0">
                <a:latin typeface="Arial" pitchFamily="34" charset="0"/>
                <a:cs typeface="Arial" pitchFamily="34" charset="0"/>
              </a:rPr>
              <a:t> </a:t>
            </a:r>
            <a:r>
              <a:rPr lang="en-US" sz="1600" dirty="0" err="1" smtClean="0">
                <a:latin typeface="Arial" pitchFamily="34" charset="0"/>
                <a:cs typeface="Arial" pitchFamily="34" charset="0"/>
              </a:rPr>
              <a:t>vàng</a:t>
            </a:r>
            <a:r>
              <a:rPr lang="en-US" sz="1600" dirty="0" smtClean="0">
                <a:latin typeface="Arial" pitchFamily="34" charset="0"/>
                <a:cs typeface="Arial" pitchFamily="34" charset="0"/>
              </a:rPr>
              <a:t> </a:t>
            </a:r>
            <a:r>
              <a:rPr lang="en-US" sz="1600" dirty="0" err="1" smtClean="0">
                <a:latin typeface="Arial" pitchFamily="34" charset="0"/>
                <a:cs typeface="Arial" pitchFamily="34" charset="0"/>
              </a:rPr>
              <a:t>úa</a:t>
            </a:r>
            <a:r>
              <a:rPr lang="en-US" sz="1600" dirty="0" smtClean="0">
                <a:latin typeface="Arial" pitchFamily="34" charset="0"/>
                <a:cs typeface="Arial" pitchFamily="34" charset="0"/>
              </a:rPr>
              <a:t> </a:t>
            </a:r>
            <a:r>
              <a:rPr lang="en-US" sz="1600" dirty="0" err="1" smtClean="0">
                <a:latin typeface="Arial" pitchFamily="34" charset="0"/>
                <a:cs typeface="Arial" pitchFamily="34" charset="0"/>
              </a:rPr>
              <a:t>trên</a:t>
            </a:r>
            <a:r>
              <a:rPr lang="en-US" sz="1600" dirty="0" smtClean="0">
                <a:latin typeface="Arial" pitchFamily="34" charset="0"/>
                <a:cs typeface="Arial" pitchFamily="34" charset="0"/>
              </a:rPr>
              <a:t> </a:t>
            </a:r>
            <a:r>
              <a:rPr lang="en-US" sz="1600" dirty="0" err="1" smtClean="0">
                <a:latin typeface="Arial" pitchFamily="34" charset="0"/>
                <a:cs typeface="Arial" pitchFamily="34" charset="0"/>
              </a:rPr>
              <a:t>cây</a:t>
            </a:r>
            <a:r>
              <a:rPr lang="en-US" sz="1600" dirty="0" smtClean="0">
                <a:latin typeface="Arial" pitchFamily="34" charset="0"/>
                <a:cs typeface="Arial" pitchFamily="34" charset="0"/>
              </a:rPr>
              <a:t> </a:t>
            </a:r>
            <a:r>
              <a:rPr lang="en-US" sz="1600" dirty="0" err="1" smtClean="0">
                <a:latin typeface="Arial" pitchFamily="34" charset="0"/>
                <a:cs typeface="Arial" pitchFamily="34" charset="0"/>
              </a:rPr>
              <a:t>hồ</a:t>
            </a:r>
            <a:r>
              <a:rPr lang="en-US" sz="1600" dirty="0" smtClean="0">
                <a:latin typeface="Arial" pitchFamily="34" charset="0"/>
                <a:cs typeface="Arial" pitchFamily="34" charset="0"/>
              </a:rPr>
              <a:t> </a:t>
            </a:r>
            <a:r>
              <a:rPr lang="en-US" sz="1600" dirty="0" err="1" smtClean="0">
                <a:latin typeface="Arial" pitchFamily="34" charset="0"/>
                <a:cs typeface="Arial" pitchFamily="34" charset="0"/>
              </a:rPr>
              <a:t>tiêu</a:t>
            </a:r>
            <a:endParaRPr lang="en-US" sz="1600" dirty="0">
              <a:latin typeface="Arial" pitchFamily="34" charset="0"/>
              <a:cs typeface="Arial" pitchFamily="34" charset="0"/>
            </a:endParaRPr>
          </a:p>
        </p:txBody>
      </p:sp>
      <p:sp>
        <p:nvSpPr>
          <p:cNvPr id="9" name="TextBox 8"/>
          <p:cNvSpPr txBox="1"/>
          <p:nvPr/>
        </p:nvSpPr>
        <p:spPr>
          <a:xfrm>
            <a:off x="4724400" y="6469648"/>
            <a:ext cx="4257675" cy="338554"/>
          </a:xfrm>
          <a:prstGeom prst="rect">
            <a:avLst/>
          </a:prstGeom>
          <a:noFill/>
        </p:spPr>
        <p:txBody>
          <a:bodyPr wrap="square" rtlCol="0">
            <a:spAutoFit/>
          </a:bodyPr>
          <a:lstStyle/>
          <a:p>
            <a:r>
              <a:rPr lang="en-US" sz="1600" dirty="0" err="1" smtClean="0">
                <a:latin typeface="Arial" pitchFamily="34" charset="0"/>
                <a:cs typeface="Arial" pitchFamily="34" charset="0"/>
              </a:rPr>
              <a:t>Triệu</a:t>
            </a:r>
            <a:r>
              <a:rPr lang="en-US" sz="1600" dirty="0" smtClean="0">
                <a:latin typeface="Arial" pitchFamily="34" charset="0"/>
                <a:cs typeface="Arial" pitchFamily="34" charset="0"/>
              </a:rPr>
              <a:t> </a:t>
            </a:r>
            <a:r>
              <a:rPr lang="en-US" sz="1600" dirty="0" err="1" smtClean="0">
                <a:latin typeface="Arial" pitchFamily="34" charset="0"/>
                <a:cs typeface="Arial" pitchFamily="34" charset="0"/>
              </a:rPr>
              <a:t>chứng</a:t>
            </a:r>
            <a:r>
              <a:rPr lang="en-US" sz="1600" dirty="0">
                <a:latin typeface="Arial" pitchFamily="34" charset="0"/>
                <a:cs typeface="Arial" pitchFamily="34" charset="0"/>
              </a:rPr>
              <a:t> </a:t>
            </a:r>
            <a:r>
              <a:rPr lang="en-US" sz="1600" dirty="0" err="1" smtClean="0">
                <a:latin typeface="Arial" pitchFamily="34" charset="0"/>
                <a:cs typeface="Arial" pitchFamily="34" charset="0"/>
              </a:rPr>
              <a:t>cây</a:t>
            </a:r>
            <a:r>
              <a:rPr lang="en-US" sz="1600" dirty="0" smtClean="0">
                <a:latin typeface="Arial" pitchFamily="34" charset="0"/>
                <a:cs typeface="Arial" pitchFamily="34" charset="0"/>
              </a:rPr>
              <a:t> </a:t>
            </a:r>
            <a:r>
              <a:rPr lang="en-US" sz="1600" dirty="0" err="1" smtClean="0">
                <a:latin typeface="Arial" pitchFamily="34" charset="0"/>
                <a:cs typeface="Arial" pitchFamily="34" charset="0"/>
              </a:rPr>
              <a:t>hồ</a:t>
            </a:r>
            <a:r>
              <a:rPr lang="en-US" sz="1600" dirty="0" smtClean="0">
                <a:latin typeface="Arial" pitchFamily="34" charset="0"/>
                <a:cs typeface="Arial" pitchFamily="34" charset="0"/>
              </a:rPr>
              <a:t> </a:t>
            </a:r>
            <a:r>
              <a:rPr lang="en-US" sz="1600" dirty="0" err="1" smtClean="0">
                <a:latin typeface="Arial" pitchFamily="34" charset="0"/>
                <a:cs typeface="Arial" pitchFamily="34" charset="0"/>
              </a:rPr>
              <a:t>tiêu</a:t>
            </a:r>
            <a:r>
              <a:rPr lang="en-US" sz="1600" dirty="0" smtClean="0">
                <a:latin typeface="Arial" pitchFamily="34" charset="0"/>
                <a:cs typeface="Arial" pitchFamily="34" charset="0"/>
              </a:rPr>
              <a:t> </a:t>
            </a:r>
            <a:r>
              <a:rPr lang="en-US" sz="1600" dirty="0" err="1" smtClean="0">
                <a:latin typeface="Arial" pitchFamily="34" charset="0"/>
                <a:cs typeface="Arial" pitchFamily="34" charset="0"/>
              </a:rPr>
              <a:t>rụng</a:t>
            </a:r>
            <a:r>
              <a:rPr lang="en-US" sz="1600" dirty="0" smtClean="0">
                <a:latin typeface="Arial" pitchFamily="34" charset="0"/>
                <a:cs typeface="Arial" pitchFamily="34" charset="0"/>
              </a:rPr>
              <a:t> </a:t>
            </a:r>
            <a:r>
              <a:rPr lang="en-US" sz="1600" dirty="0" err="1" smtClean="0">
                <a:latin typeface="Arial" pitchFamily="34" charset="0"/>
                <a:cs typeface="Arial" pitchFamily="34" charset="0"/>
              </a:rPr>
              <a:t>lá</a:t>
            </a:r>
            <a:r>
              <a:rPr lang="en-US" sz="1600" dirty="0" smtClean="0">
                <a:latin typeface="Arial" pitchFamily="34" charset="0"/>
                <a:cs typeface="Arial" pitchFamily="34" charset="0"/>
              </a:rPr>
              <a:t> </a:t>
            </a:r>
            <a:r>
              <a:rPr lang="en-US" sz="1600" dirty="0" err="1" smtClean="0">
                <a:latin typeface="Arial" pitchFamily="34" charset="0"/>
                <a:cs typeface="Arial" pitchFamily="34" charset="0"/>
              </a:rPr>
              <a:t>tháo</a:t>
            </a:r>
            <a:r>
              <a:rPr lang="en-US" sz="1600" dirty="0" smtClean="0">
                <a:latin typeface="Arial" pitchFamily="34" charset="0"/>
                <a:cs typeface="Arial" pitchFamily="34" charset="0"/>
              </a:rPr>
              <a:t> </a:t>
            </a:r>
            <a:r>
              <a:rPr lang="en-US" sz="1600" dirty="0" err="1" smtClean="0">
                <a:latin typeface="Arial" pitchFamily="34" charset="0"/>
                <a:cs typeface="Arial" pitchFamily="34" charset="0"/>
              </a:rPr>
              <a:t>đốt</a:t>
            </a:r>
            <a:endParaRPr lang="en-US" sz="1600" dirty="0">
              <a:latin typeface="Arial" pitchFamily="34" charset="0"/>
              <a:cs typeface="Arial" pitchFamily="34" charset="0"/>
            </a:endParaRPr>
          </a:p>
        </p:txBody>
      </p:sp>
    </p:spTree>
    <p:extLst>
      <p:ext uri="{BB962C8B-B14F-4D97-AF65-F5344CB8AC3E}">
        <p14:creationId xmlns:p14="http://schemas.microsoft.com/office/powerpoint/2010/main" val="416666565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152400"/>
            <a:ext cx="9144000" cy="461665"/>
          </a:xfrm>
          <a:prstGeom prst="rect">
            <a:avLst/>
          </a:prstGeom>
          <a:noFill/>
        </p:spPr>
        <p:txBody>
          <a:bodyPr wrap="square" rtlCol="0">
            <a:spAutoFit/>
          </a:bodyPr>
          <a:lstStyle/>
          <a:p>
            <a:r>
              <a:rPr lang="en-US" sz="2400" dirty="0" smtClean="0">
                <a:solidFill>
                  <a:prstClr val="black"/>
                </a:solidFill>
                <a:latin typeface="Arial" pitchFamily="34" charset="0"/>
                <a:cs typeface="Arial" pitchFamily="34" charset="0"/>
              </a:rPr>
              <a:t>1. </a:t>
            </a:r>
            <a:r>
              <a:rPr lang="en-US" sz="2400" dirty="0" err="1" smtClean="0">
                <a:solidFill>
                  <a:prstClr val="black"/>
                </a:solidFill>
                <a:latin typeface="Arial" pitchFamily="34" charset="0"/>
                <a:cs typeface="Arial" pitchFamily="34" charset="0"/>
              </a:rPr>
              <a:t>Đặt</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vấn</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đề</a:t>
            </a:r>
            <a:endParaRPr lang="en-US" sz="2400" dirty="0">
              <a:solidFill>
                <a:prstClr val="black"/>
              </a:solidFill>
              <a:latin typeface="Arial" pitchFamily="34" charset="0"/>
              <a:cs typeface="Arial" pitchFamily="34" charset="0"/>
            </a:endParaRPr>
          </a:p>
        </p:txBody>
      </p:sp>
      <p:sp>
        <p:nvSpPr>
          <p:cNvPr id="5" name="TextBox 4"/>
          <p:cNvSpPr txBox="1"/>
          <p:nvPr/>
        </p:nvSpPr>
        <p:spPr>
          <a:xfrm>
            <a:off x="9169" y="3048000"/>
            <a:ext cx="9144000" cy="872034"/>
          </a:xfrm>
          <a:prstGeom prst="rect">
            <a:avLst/>
          </a:prstGeom>
          <a:noFill/>
        </p:spPr>
        <p:txBody>
          <a:bodyPr wrap="square" rtlCol="0">
            <a:spAutoFit/>
          </a:bodyPr>
          <a:lstStyle/>
          <a:p>
            <a:pPr>
              <a:lnSpc>
                <a:spcPct val="150000"/>
              </a:lnSpc>
            </a:pPr>
            <a:r>
              <a:rPr lang="en-US" dirty="0" err="1" smtClean="0">
                <a:solidFill>
                  <a:prstClr val="black"/>
                </a:solidFill>
                <a:latin typeface="Arial" pitchFamily="34" charset="0"/>
                <a:cs typeface="Arial" pitchFamily="34" charset="0"/>
              </a:rPr>
              <a:t>Nấm</a:t>
            </a:r>
            <a:r>
              <a:rPr lang="en-US" dirty="0" smtClean="0">
                <a:solidFill>
                  <a:prstClr val="black"/>
                </a:solidFill>
                <a:latin typeface="Arial" pitchFamily="34" charset="0"/>
                <a:cs typeface="Arial" pitchFamily="34" charset="0"/>
              </a:rPr>
              <a:t> </a:t>
            </a:r>
            <a:r>
              <a:rPr lang="en-US" i="1" dirty="0" smtClean="0">
                <a:solidFill>
                  <a:prstClr val="black"/>
                </a:solidFill>
                <a:latin typeface="Arial" pitchFamily="34" charset="0"/>
                <a:cs typeface="Arial" pitchFamily="34" charset="0"/>
              </a:rPr>
              <a:t>N. </a:t>
            </a:r>
            <a:r>
              <a:rPr lang="en-US" i="1" dirty="0" err="1" smtClean="0">
                <a:solidFill>
                  <a:prstClr val="black"/>
                </a:solidFill>
                <a:latin typeface="Arial" pitchFamily="34" charset="0"/>
                <a:cs typeface="Arial" pitchFamily="34" charset="0"/>
              </a:rPr>
              <a:t>dimidiatum</a:t>
            </a:r>
            <a:r>
              <a:rPr lang="en-US" i="1"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trưởng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thành</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trên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môi</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trường</a:t>
            </a:r>
            <a:r>
              <a:rPr lang="en-US" dirty="0" smtClean="0">
                <a:solidFill>
                  <a:prstClr val="black"/>
                </a:solidFill>
                <a:latin typeface="Arial" pitchFamily="34" charset="0"/>
                <a:cs typeface="Arial" pitchFamily="34" charset="0"/>
              </a:rPr>
              <a:t> PDA, </a:t>
            </a:r>
            <a:r>
              <a:rPr lang="en-US" dirty="0" err="1" smtClean="0">
                <a:solidFill>
                  <a:prstClr val="black"/>
                </a:solidFill>
                <a:latin typeface="Arial" pitchFamily="34" charset="0"/>
                <a:cs typeface="Arial" pitchFamily="34" charset="0"/>
              </a:rPr>
              <a:t>khuẩn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lạc</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nấm</a:t>
            </a:r>
            <a:r>
              <a:rPr lang="en-US" dirty="0" smtClean="0">
                <a:solidFill>
                  <a:prstClr val="black"/>
                </a:solidFill>
                <a:latin typeface="Arial" pitchFamily="34" charset="0"/>
                <a:cs typeface="Arial" pitchFamily="34" charset="0"/>
              </a:rPr>
              <a:t> ban </a:t>
            </a:r>
            <a:r>
              <a:rPr lang="en-US" dirty="0" err="1" smtClean="0">
                <a:solidFill>
                  <a:prstClr val="black"/>
                </a:solidFill>
                <a:latin typeface="Arial" pitchFamily="34" charset="0"/>
                <a:cs typeface="Arial" pitchFamily="34" charset="0"/>
              </a:rPr>
              <a:t>đầu</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có</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màu</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trắng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sau</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đó</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chuyển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dần</a:t>
            </a:r>
            <a:r>
              <a:rPr lang="en-US" dirty="0" smtClean="0">
                <a:solidFill>
                  <a:prstClr val="black"/>
                </a:solidFill>
                <a:latin typeface="Arial" pitchFamily="34" charset="0"/>
                <a:cs typeface="Arial" pitchFamily="34" charset="0"/>
              </a:rPr>
              <a:t> sang </a:t>
            </a:r>
            <a:r>
              <a:rPr lang="en-US" dirty="0" err="1" smtClean="0">
                <a:solidFill>
                  <a:prstClr val="black"/>
                </a:solidFill>
                <a:latin typeface="Arial" pitchFamily="34" charset="0"/>
                <a:cs typeface="Arial" pitchFamily="34" charset="0"/>
              </a:rPr>
              <a:t>màu</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nâu</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sẫm</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và</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cuối</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cùng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chuyển</a:t>
            </a:r>
            <a:r>
              <a:rPr lang="en-US" dirty="0" smtClean="0">
                <a:solidFill>
                  <a:prstClr val="black"/>
                </a:solidFill>
                <a:latin typeface="Arial" pitchFamily="34" charset="0"/>
                <a:cs typeface="Arial" pitchFamily="34" charset="0"/>
              </a:rPr>
              <a:t> sang </a:t>
            </a:r>
            <a:r>
              <a:rPr lang="en-US" dirty="0" err="1" smtClean="0">
                <a:solidFill>
                  <a:prstClr val="black"/>
                </a:solidFill>
                <a:latin typeface="Arial" pitchFamily="34" charset="0"/>
                <a:cs typeface="Arial" pitchFamily="34" charset="0"/>
              </a:rPr>
              <a:t>màu</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đen</a:t>
            </a:r>
            <a:r>
              <a:rPr lang="en-US" dirty="0" smtClean="0">
                <a:solidFill>
                  <a:prstClr val="black"/>
                </a:solidFill>
                <a:latin typeface="Arial" pitchFamily="34" charset="0"/>
                <a:cs typeface="Arial" pitchFamily="34" charset="0"/>
              </a:rPr>
              <a:t>.</a:t>
            </a:r>
          </a:p>
        </p:txBody>
      </p:sp>
      <p:sp>
        <p:nvSpPr>
          <p:cNvPr id="6" name="TextBox 5"/>
          <p:cNvSpPr txBox="1"/>
          <p:nvPr/>
        </p:nvSpPr>
        <p:spPr>
          <a:xfrm>
            <a:off x="-9881" y="1033976"/>
            <a:ext cx="6705600" cy="2169825"/>
          </a:xfrm>
          <a:prstGeom prst="rect">
            <a:avLst/>
          </a:prstGeom>
          <a:noFill/>
        </p:spPr>
        <p:txBody>
          <a:bodyPr wrap="square" rtlCol="0">
            <a:spAutoFit/>
          </a:bodyPr>
          <a:lstStyle/>
          <a:p>
            <a:pPr>
              <a:lnSpc>
                <a:spcPct val="150000"/>
              </a:lnSpc>
            </a:pPr>
            <a:r>
              <a:rPr lang="en-US" dirty="0" smtClean="0">
                <a:solidFill>
                  <a:prstClr val="black"/>
                </a:solidFill>
                <a:latin typeface="Arial" pitchFamily="34" charset="0"/>
                <a:cs typeface="Arial" pitchFamily="34" charset="0"/>
              </a:rPr>
              <a:t>1.1.2</a:t>
            </a:r>
            <a:r>
              <a:rPr lang="en-US" dirty="0">
                <a:solidFill>
                  <a:prstClr val="black"/>
                </a:solidFill>
                <a:latin typeface="Arial" pitchFamily="34" charset="0"/>
                <a:cs typeface="Arial" pitchFamily="34" charset="0"/>
              </a:rPr>
              <a:t>	</a:t>
            </a:r>
            <a:r>
              <a:rPr lang="en-US" dirty="0" err="1">
                <a:solidFill>
                  <a:prstClr val="black"/>
                </a:solidFill>
                <a:latin typeface="Arial" pitchFamily="34" charset="0"/>
                <a:cs typeface="Arial" pitchFamily="34" charset="0"/>
              </a:rPr>
              <a:t>Nấm</a:t>
            </a:r>
            <a:r>
              <a:rPr lang="en-US" dirty="0">
                <a:solidFill>
                  <a:prstClr val="black"/>
                </a:solidFill>
                <a:latin typeface="Arial" pitchFamily="34" charset="0"/>
                <a:cs typeface="Arial" pitchFamily="34" charset="0"/>
              </a:rPr>
              <a:t> </a:t>
            </a:r>
            <a:r>
              <a:rPr lang="en-US" i="1" dirty="0" err="1" smtClean="0">
                <a:solidFill>
                  <a:prstClr val="black"/>
                </a:solidFill>
                <a:latin typeface="Arial" pitchFamily="34" charset="0"/>
                <a:cs typeface="Arial" pitchFamily="34" charset="0"/>
              </a:rPr>
              <a:t>Neoscytalidium</a:t>
            </a:r>
            <a:r>
              <a:rPr lang="en-US" i="1" dirty="0" smtClean="0">
                <a:solidFill>
                  <a:prstClr val="black"/>
                </a:solidFill>
                <a:latin typeface="Arial" pitchFamily="34" charset="0"/>
                <a:cs typeface="Arial" pitchFamily="34" charset="0"/>
              </a:rPr>
              <a:t> </a:t>
            </a:r>
            <a:r>
              <a:rPr lang="en-US" i="1" dirty="0" err="1" smtClean="0">
                <a:solidFill>
                  <a:prstClr val="black"/>
                </a:solidFill>
                <a:latin typeface="Arial" pitchFamily="34" charset="0"/>
                <a:cs typeface="Arial" pitchFamily="34" charset="0"/>
              </a:rPr>
              <a:t>dimidiatum</a:t>
            </a:r>
            <a:endParaRPr lang="en-US" i="1" dirty="0" smtClean="0">
              <a:solidFill>
                <a:prstClr val="black"/>
              </a:solidFill>
              <a:latin typeface="Arial" pitchFamily="34" charset="0"/>
              <a:cs typeface="Arial" pitchFamily="34" charset="0"/>
            </a:endParaRPr>
          </a:p>
          <a:p>
            <a:pPr>
              <a:lnSpc>
                <a:spcPct val="150000"/>
              </a:lnSpc>
            </a:pPr>
            <a:r>
              <a:rPr lang="en-US" dirty="0" err="1" smtClean="0">
                <a:solidFill>
                  <a:prstClr val="black"/>
                </a:solidFill>
                <a:latin typeface="Arial" pitchFamily="34" charset="0"/>
                <a:cs typeface="Arial" pitchFamily="34" charset="0"/>
              </a:rPr>
              <a:t>Lớp</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Dothideomycetes</a:t>
            </a:r>
            <a:endParaRPr lang="en-US" dirty="0" smtClean="0">
              <a:solidFill>
                <a:prstClr val="black"/>
              </a:solidFill>
              <a:latin typeface="Arial" pitchFamily="34" charset="0"/>
              <a:cs typeface="Arial" pitchFamily="34" charset="0"/>
            </a:endParaRPr>
          </a:p>
          <a:p>
            <a:pPr>
              <a:lnSpc>
                <a:spcPct val="150000"/>
              </a:lnSpc>
            </a:pPr>
            <a:r>
              <a:rPr lang="en-US" dirty="0" err="1" smtClean="0">
                <a:solidFill>
                  <a:prstClr val="black"/>
                </a:solidFill>
                <a:latin typeface="Arial" pitchFamily="34" charset="0"/>
                <a:cs typeface="Arial" pitchFamily="34" charset="0"/>
              </a:rPr>
              <a:t>Bộ</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Botryosphaeriales</a:t>
            </a:r>
            <a:endParaRPr lang="en-US" dirty="0" smtClean="0">
              <a:solidFill>
                <a:prstClr val="black"/>
              </a:solidFill>
              <a:latin typeface="Arial" pitchFamily="34" charset="0"/>
              <a:cs typeface="Arial" pitchFamily="34" charset="0"/>
            </a:endParaRPr>
          </a:p>
          <a:p>
            <a:pPr>
              <a:lnSpc>
                <a:spcPct val="150000"/>
              </a:lnSpc>
            </a:pPr>
            <a:r>
              <a:rPr lang="en-US" dirty="0" err="1" smtClean="0">
                <a:solidFill>
                  <a:prstClr val="black"/>
                </a:solidFill>
                <a:latin typeface="Arial" pitchFamily="34" charset="0"/>
                <a:cs typeface="Arial" pitchFamily="34" charset="0"/>
              </a:rPr>
              <a:t>Họ</a:t>
            </a:r>
            <a:r>
              <a:rPr lang="en-US" dirty="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Botryosphaeriaceae</a:t>
            </a:r>
            <a:endParaRPr lang="en-US" dirty="0" smtClean="0">
              <a:solidFill>
                <a:prstClr val="black"/>
              </a:solidFill>
              <a:latin typeface="Arial" pitchFamily="34" charset="0"/>
              <a:cs typeface="Arial" pitchFamily="34" charset="0"/>
            </a:endParaRPr>
          </a:p>
          <a:p>
            <a:pPr>
              <a:lnSpc>
                <a:spcPct val="150000"/>
              </a:lnSpc>
            </a:pPr>
            <a:r>
              <a:rPr lang="en-US" dirty="0" smtClean="0">
                <a:solidFill>
                  <a:prstClr val="black"/>
                </a:solidFill>
                <a:latin typeface="Arial" pitchFamily="34" charset="0"/>
                <a:cs typeface="Arial" pitchFamily="34" charset="0"/>
              </a:rPr>
              <a:t>Chi: </a:t>
            </a:r>
            <a:r>
              <a:rPr lang="en-US" i="1" dirty="0" err="1" smtClean="0">
                <a:solidFill>
                  <a:prstClr val="black"/>
                </a:solidFill>
                <a:latin typeface="Arial" pitchFamily="34" charset="0"/>
                <a:cs typeface="Arial" pitchFamily="34" charset="0"/>
              </a:rPr>
              <a:t>Neoscytalidium</a:t>
            </a:r>
            <a:endParaRPr lang="en-US" i="1" dirty="0">
              <a:solidFill>
                <a:prstClr val="black"/>
              </a:solidFill>
              <a:latin typeface="Arial" pitchFamily="34" charset="0"/>
              <a:cs typeface="Arial" pitchFamily="34" charset="0"/>
            </a:endParaRPr>
          </a:p>
        </p:txBody>
      </p:sp>
      <p:sp>
        <p:nvSpPr>
          <p:cNvPr id="8" name="TextBox 7"/>
          <p:cNvSpPr txBox="1"/>
          <p:nvPr/>
        </p:nvSpPr>
        <p:spPr>
          <a:xfrm>
            <a:off x="-356" y="652976"/>
            <a:ext cx="3733800" cy="381000"/>
          </a:xfrm>
          <a:prstGeom prst="rect">
            <a:avLst/>
          </a:prstGeom>
          <a:noFill/>
        </p:spPr>
        <p:txBody>
          <a:bodyPr wrap="square" rtlCol="0">
            <a:spAutoFit/>
          </a:bodyPr>
          <a:lstStyle/>
          <a:p>
            <a:r>
              <a:rPr lang="en-US" dirty="0" smtClean="0">
                <a:solidFill>
                  <a:prstClr val="black"/>
                </a:solidFill>
                <a:latin typeface="Arial" pitchFamily="34" charset="0"/>
                <a:cs typeface="Arial" pitchFamily="34" charset="0"/>
              </a:rPr>
              <a:t>1.1 </a:t>
            </a:r>
            <a:r>
              <a:rPr lang="en-US" dirty="0" err="1" smtClean="0">
                <a:solidFill>
                  <a:prstClr val="black"/>
                </a:solidFill>
                <a:latin typeface="Arial" pitchFamily="34" charset="0"/>
                <a:cs typeface="Arial" pitchFamily="34" charset="0"/>
              </a:rPr>
              <a:t>Nấm</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bệnh</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trên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cây</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trồng</a:t>
            </a:r>
            <a:endParaRPr lang="en-US" dirty="0">
              <a:solidFill>
                <a:prstClr val="black"/>
              </a:solidFill>
              <a:latin typeface="Arial" pitchFamily="34" charset="0"/>
              <a:cs typeface="Arial" pitchFamily="34"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33500" y="4038600"/>
            <a:ext cx="6477000" cy="2219325"/>
          </a:xfrm>
          <a:prstGeom prst="rect">
            <a:avLst/>
          </a:prstGeom>
        </p:spPr>
      </p:pic>
      <p:sp>
        <p:nvSpPr>
          <p:cNvPr id="7" name="TextBox 6"/>
          <p:cNvSpPr txBox="1"/>
          <p:nvPr/>
        </p:nvSpPr>
        <p:spPr>
          <a:xfrm>
            <a:off x="1143000" y="6400800"/>
            <a:ext cx="3505200" cy="338554"/>
          </a:xfrm>
          <a:prstGeom prst="rect">
            <a:avLst/>
          </a:prstGeom>
          <a:noFill/>
        </p:spPr>
        <p:txBody>
          <a:bodyPr wrap="square" rtlCol="0">
            <a:spAutoFit/>
          </a:bodyPr>
          <a:lstStyle/>
          <a:p>
            <a:r>
              <a:rPr lang="vi-VN" sz="1600" i="1" dirty="0">
                <a:latin typeface="Arial" pitchFamily="34" charset="0"/>
                <a:cs typeface="Arial" pitchFamily="34" charset="0"/>
              </a:rPr>
              <a:t>N. dimidiatum </a:t>
            </a:r>
            <a:r>
              <a:rPr lang="vi-VN" sz="1600" dirty="0">
                <a:latin typeface="Arial" pitchFamily="34" charset="0"/>
                <a:cs typeface="Arial" pitchFamily="34" charset="0"/>
              </a:rPr>
              <a:t>trên môi trường PGA</a:t>
            </a:r>
            <a:endParaRPr lang="en-US" sz="1600" dirty="0">
              <a:latin typeface="Arial" pitchFamily="34" charset="0"/>
              <a:cs typeface="Arial" pitchFamily="34" charset="0"/>
            </a:endParaRPr>
          </a:p>
        </p:txBody>
      </p:sp>
      <p:sp>
        <p:nvSpPr>
          <p:cNvPr id="9" name="TextBox 8"/>
          <p:cNvSpPr txBox="1"/>
          <p:nvPr/>
        </p:nvSpPr>
        <p:spPr>
          <a:xfrm>
            <a:off x="4686300" y="6282750"/>
            <a:ext cx="3124200" cy="584775"/>
          </a:xfrm>
          <a:prstGeom prst="rect">
            <a:avLst/>
          </a:prstGeom>
          <a:noFill/>
        </p:spPr>
        <p:txBody>
          <a:bodyPr wrap="square" rtlCol="0">
            <a:spAutoFit/>
          </a:bodyPr>
          <a:lstStyle/>
          <a:p>
            <a:r>
              <a:rPr lang="vi-VN" sz="1600" dirty="0">
                <a:latin typeface="Arial" pitchFamily="34" charset="0"/>
                <a:cs typeface="Arial" pitchFamily="34" charset="0"/>
              </a:rPr>
              <a:t>Tiêu bản vi thể được quan sát ở vật kính x100</a:t>
            </a:r>
            <a:endParaRPr lang="en-US" sz="1600" dirty="0">
              <a:latin typeface="Arial" pitchFamily="34" charset="0"/>
              <a:cs typeface="Arial" pitchFamily="34" charset="0"/>
            </a:endParaRPr>
          </a:p>
        </p:txBody>
      </p:sp>
    </p:spTree>
    <p:extLst>
      <p:ext uri="{BB962C8B-B14F-4D97-AF65-F5344CB8AC3E}">
        <p14:creationId xmlns:p14="http://schemas.microsoft.com/office/powerpoint/2010/main" val="9036383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152400"/>
            <a:ext cx="9144000" cy="461665"/>
          </a:xfrm>
          <a:prstGeom prst="rect">
            <a:avLst/>
          </a:prstGeom>
          <a:noFill/>
        </p:spPr>
        <p:txBody>
          <a:bodyPr wrap="square" rtlCol="0">
            <a:spAutoFit/>
          </a:bodyPr>
          <a:lstStyle/>
          <a:p>
            <a:r>
              <a:rPr lang="en-US" sz="2400" dirty="0" smtClean="0">
                <a:solidFill>
                  <a:prstClr val="black"/>
                </a:solidFill>
                <a:latin typeface="Arial" pitchFamily="34" charset="0"/>
                <a:cs typeface="Arial" pitchFamily="34" charset="0"/>
              </a:rPr>
              <a:t>1. </a:t>
            </a:r>
            <a:r>
              <a:rPr lang="en-US" sz="2400" dirty="0" err="1" smtClean="0">
                <a:solidFill>
                  <a:prstClr val="black"/>
                </a:solidFill>
                <a:latin typeface="Arial" pitchFamily="34" charset="0"/>
                <a:cs typeface="Arial" pitchFamily="34" charset="0"/>
              </a:rPr>
              <a:t>Đặt</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vấn</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đề</a:t>
            </a:r>
            <a:endParaRPr lang="en-US" sz="2400" dirty="0">
              <a:solidFill>
                <a:prstClr val="black"/>
              </a:solidFill>
              <a:latin typeface="Arial" pitchFamily="34" charset="0"/>
              <a:cs typeface="Arial" pitchFamily="34" charset="0"/>
            </a:endParaRPr>
          </a:p>
        </p:txBody>
      </p:sp>
      <p:sp>
        <p:nvSpPr>
          <p:cNvPr id="5" name="TextBox 4"/>
          <p:cNvSpPr txBox="1"/>
          <p:nvPr/>
        </p:nvSpPr>
        <p:spPr>
          <a:xfrm>
            <a:off x="-356" y="1524000"/>
            <a:ext cx="9144000" cy="1754326"/>
          </a:xfrm>
          <a:prstGeom prst="rect">
            <a:avLst/>
          </a:prstGeom>
          <a:noFill/>
        </p:spPr>
        <p:txBody>
          <a:bodyPr wrap="square" rtlCol="0">
            <a:spAutoFit/>
          </a:bodyPr>
          <a:lstStyle/>
          <a:p>
            <a:pPr>
              <a:lnSpc>
                <a:spcPct val="150000"/>
              </a:lnSpc>
            </a:pPr>
            <a:r>
              <a:rPr lang="en-US" dirty="0" err="1" smtClean="0">
                <a:solidFill>
                  <a:prstClr val="black"/>
                </a:solidFill>
                <a:latin typeface="Arial" pitchFamily="34" charset="0"/>
                <a:cs typeface="Arial" pitchFamily="34" charset="0"/>
              </a:rPr>
              <a:t>Nấm</a:t>
            </a:r>
            <a:r>
              <a:rPr lang="en-US" dirty="0" smtClean="0">
                <a:solidFill>
                  <a:prstClr val="black"/>
                </a:solidFill>
                <a:latin typeface="Arial" pitchFamily="34" charset="0"/>
                <a:cs typeface="Arial" pitchFamily="34" charset="0"/>
              </a:rPr>
              <a:t> </a:t>
            </a:r>
            <a:r>
              <a:rPr lang="en-US" i="1" dirty="0" err="1" smtClean="0">
                <a:solidFill>
                  <a:prstClr val="black"/>
                </a:solidFill>
                <a:latin typeface="Arial" pitchFamily="34" charset="0"/>
                <a:cs typeface="Arial" pitchFamily="34" charset="0"/>
              </a:rPr>
              <a:t>Neoscytalidium</a:t>
            </a:r>
            <a:r>
              <a:rPr lang="en-US" i="1" dirty="0" smtClean="0">
                <a:solidFill>
                  <a:prstClr val="black"/>
                </a:solidFill>
                <a:latin typeface="Arial" pitchFamily="34" charset="0"/>
                <a:cs typeface="Arial" pitchFamily="34" charset="0"/>
              </a:rPr>
              <a:t> </a:t>
            </a:r>
            <a:r>
              <a:rPr lang="en-US" i="1" dirty="0" err="1" smtClean="0">
                <a:solidFill>
                  <a:prstClr val="black"/>
                </a:solidFill>
                <a:latin typeface="Arial" pitchFamily="34" charset="0"/>
                <a:cs typeface="Arial" pitchFamily="34" charset="0"/>
              </a:rPr>
              <a:t>dimidiatum</a:t>
            </a:r>
            <a:r>
              <a:rPr lang="en-US" i="1"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là</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tác</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nhân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gây</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bệnh</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đốm</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nâu</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trên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cây</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thanh</a:t>
            </a:r>
            <a:r>
              <a:rPr lang="en-US" dirty="0" smtClean="0">
                <a:solidFill>
                  <a:prstClr val="black"/>
                </a:solidFill>
                <a:latin typeface="Arial" pitchFamily="34" charset="0"/>
                <a:cs typeface="Arial" pitchFamily="34" charset="0"/>
              </a:rPr>
              <a:t> long. </a:t>
            </a:r>
            <a:r>
              <a:rPr lang="en-US" dirty="0" err="1" smtClean="0">
                <a:solidFill>
                  <a:prstClr val="black"/>
                </a:solidFill>
                <a:latin typeface="Arial" pitchFamily="34" charset="0"/>
                <a:cs typeface="Arial" pitchFamily="34" charset="0"/>
              </a:rPr>
              <a:t>Nấm</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phát</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triển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nhanh</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và</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lan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rộng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liên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kết</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nhau</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thành</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từng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mảng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lớn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làm</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bề</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mặt</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cành</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trở</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nên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sần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sùi</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gây</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thối</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cành</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Bệnh</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có</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triệu</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chứng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trên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cả</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thân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cành</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quả</a:t>
            </a:r>
            <a:r>
              <a:rPr lang="en-US" dirty="0" smtClean="0">
                <a:solidFill>
                  <a:prstClr val="black"/>
                </a:solidFill>
                <a:latin typeface="Arial" pitchFamily="34" charset="0"/>
                <a:cs typeface="Arial" pitchFamily="34" charset="0"/>
              </a:rPr>
              <a:t>.                 </a:t>
            </a:r>
            <a:r>
              <a:rPr lang="en-US" i="1" dirty="0" smtClean="0">
                <a:solidFill>
                  <a:prstClr val="black"/>
                </a:solidFill>
                <a:latin typeface="Arial" pitchFamily="34" charset="0"/>
                <a:cs typeface="Arial" pitchFamily="34" charset="0"/>
              </a:rPr>
              <a:t>N. </a:t>
            </a:r>
            <a:r>
              <a:rPr lang="en-US" i="1" dirty="0" err="1" smtClean="0">
                <a:solidFill>
                  <a:prstClr val="black"/>
                </a:solidFill>
                <a:latin typeface="Arial" pitchFamily="34" charset="0"/>
                <a:cs typeface="Arial" pitchFamily="34" charset="0"/>
              </a:rPr>
              <a:t>dimidiatum</a:t>
            </a:r>
            <a:r>
              <a:rPr lang="en-US" i="1"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gây</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bệnh</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trên</a:t>
            </a:r>
            <a:r>
              <a:rPr lang="en-US" dirty="0" smtClean="0">
                <a:solidFill>
                  <a:prstClr val="black"/>
                </a:solidFill>
                <a:latin typeface="Arial" pitchFamily="34" charset="0"/>
                <a:cs typeface="Arial" pitchFamily="34" charset="0"/>
              </a:rPr>
              <a:t> da </a:t>
            </a:r>
            <a:r>
              <a:rPr lang="en-US" dirty="0" err="1" smtClean="0">
                <a:solidFill>
                  <a:prstClr val="black"/>
                </a:solidFill>
                <a:latin typeface="Arial" pitchFamily="34" charset="0"/>
                <a:cs typeface="Arial" pitchFamily="34" charset="0"/>
              </a:rPr>
              <a:t>tay</a:t>
            </a:r>
            <a:r>
              <a:rPr lang="en-US" dirty="0" smtClean="0">
                <a:solidFill>
                  <a:prstClr val="black"/>
                </a:solidFill>
                <a:latin typeface="Arial" pitchFamily="34" charset="0"/>
                <a:cs typeface="Arial" pitchFamily="34" charset="0"/>
              </a:rPr>
              <a:t>.</a:t>
            </a:r>
          </a:p>
        </p:txBody>
      </p:sp>
      <p:sp>
        <p:nvSpPr>
          <p:cNvPr id="6" name="TextBox 5"/>
          <p:cNvSpPr txBox="1"/>
          <p:nvPr/>
        </p:nvSpPr>
        <p:spPr>
          <a:xfrm>
            <a:off x="-28931" y="1013026"/>
            <a:ext cx="6705600" cy="456535"/>
          </a:xfrm>
          <a:prstGeom prst="rect">
            <a:avLst/>
          </a:prstGeom>
          <a:noFill/>
        </p:spPr>
        <p:txBody>
          <a:bodyPr wrap="square" rtlCol="0">
            <a:spAutoFit/>
          </a:bodyPr>
          <a:lstStyle/>
          <a:p>
            <a:pPr>
              <a:lnSpc>
                <a:spcPct val="150000"/>
              </a:lnSpc>
            </a:pPr>
            <a:r>
              <a:rPr lang="en-US" dirty="0" smtClean="0">
                <a:solidFill>
                  <a:prstClr val="black"/>
                </a:solidFill>
                <a:latin typeface="Arial" pitchFamily="34" charset="0"/>
                <a:cs typeface="Arial" pitchFamily="34" charset="0"/>
              </a:rPr>
              <a:t>1.1.2</a:t>
            </a:r>
            <a:r>
              <a:rPr lang="en-US" dirty="0">
                <a:solidFill>
                  <a:prstClr val="black"/>
                </a:solidFill>
                <a:latin typeface="Arial" pitchFamily="34" charset="0"/>
                <a:cs typeface="Arial" pitchFamily="34" charset="0"/>
              </a:rPr>
              <a:t>	</a:t>
            </a:r>
            <a:r>
              <a:rPr lang="en-US" dirty="0" err="1">
                <a:solidFill>
                  <a:prstClr val="black"/>
                </a:solidFill>
                <a:latin typeface="Arial" pitchFamily="34" charset="0"/>
                <a:cs typeface="Arial" pitchFamily="34" charset="0"/>
              </a:rPr>
              <a:t>Nấm</a:t>
            </a:r>
            <a:r>
              <a:rPr lang="en-US" dirty="0">
                <a:solidFill>
                  <a:prstClr val="black"/>
                </a:solidFill>
                <a:latin typeface="Arial" pitchFamily="34" charset="0"/>
                <a:cs typeface="Arial" pitchFamily="34" charset="0"/>
              </a:rPr>
              <a:t> </a:t>
            </a:r>
            <a:r>
              <a:rPr lang="en-US" i="1" dirty="0" err="1" smtClean="0">
                <a:solidFill>
                  <a:prstClr val="black"/>
                </a:solidFill>
                <a:latin typeface="Arial" pitchFamily="34" charset="0"/>
                <a:cs typeface="Arial" pitchFamily="34" charset="0"/>
              </a:rPr>
              <a:t>Neoscytalidium</a:t>
            </a:r>
            <a:r>
              <a:rPr lang="en-US" i="1" dirty="0" smtClean="0">
                <a:solidFill>
                  <a:prstClr val="black"/>
                </a:solidFill>
                <a:latin typeface="Arial" pitchFamily="34" charset="0"/>
                <a:cs typeface="Arial" pitchFamily="34" charset="0"/>
              </a:rPr>
              <a:t> </a:t>
            </a:r>
            <a:r>
              <a:rPr lang="en-US" i="1" dirty="0" err="1" smtClean="0">
                <a:solidFill>
                  <a:prstClr val="black"/>
                </a:solidFill>
                <a:latin typeface="Arial" pitchFamily="34" charset="0"/>
                <a:cs typeface="Arial" pitchFamily="34" charset="0"/>
              </a:rPr>
              <a:t>dimidiatum</a:t>
            </a:r>
            <a:endParaRPr lang="en-US" i="1" dirty="0" smtClean="0">
              <a:solidFill>
                <a:prstClr val="black"/>
              </a:solidFill>
              <a:latin typeface="Arial" pitchFamily="34" charset="0"/>
              <a:cs typeface="Arial" pitchFamily="34" charset="0"/>
            </a:endParaRPr>
          </a:p>
        </p:txBody>
      </p:sp>
      <p:sp>
        <p:nvSpPr>
          <p:cNvPr id="8" name="TextBox 7"/>
          <p:cNvSpPr txBox="1"/>
          <p:nvPr/>
        </p:nvSpPr>
        <p:spPr>
          <a:xfrm>
            <a:off x="-356" y="652976"/>
            <a:ext cx="3733800" cy="381000"/>
          </a:xfrm>
          <a:prstGeom prst="rect">
            <a:avLst/>
          </a:prstGeom>
          <a:noFill/>
        </p:spPr>
        <p:txBody>
          <a:bodyPr wrap="square" rtlCol="0">
            <a:spAutoFit/>
          </a:bodyPr>
          <a:lstStyle/>
          <a:p>
            <a:r>
              <a:rPr lang="en-US" dirty="0" smtClean="0">
                <a:solidFill>
                  <a:prstClr val="black"/>
                </a:solidFill>
                <a:latin typeface="Arial" pitchFamily="34" charset="0"/>
                <a:cs typeface="Arial" pitchFamily="34" charset="0"/>
              </a:rPr>
              <a:t>1.1 </a:t>
            </a:r>
            <a:r>
              <a:rPr lang="en-US" dirty="0" err="1" smtClean="0">
                <a:solidFill>
                  <a:prstClr val="black"/>
                </a:solidFill>
                <a:latin typeface="Arial" pitchFamily="34" charset="0"/>
                <a:cs typeface="Arial" pitchFamily="34" charset="0"/>
              </a:rPr>
              <a:t>Nấm</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bệnh</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trên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cây</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trồng</a:t>
            </a:r>
            <a:endParaRPr lang="en-US" dirty="0">
              <a:solidFill>
                <a:prstClr val="black"/>
              </a:solidFill>
              <a:latin typeface="Arial" pitchFamily="34" charset="0"/>
              <a:cs typeface="Arial"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52600" y="3212561"/>
            <a:ext cx="4800600" cy="2673858"/>
          </a:xfrm>
          <a:prstGeom prst="rect">
            <a:avLst/>
          </a:prstGeom>
        </p:spPr>
      </p:pic>
      <p:sp>
        <p:nvSpPr>
          <p:cNvPr id="7" name="TextBox 6"/>
          <p:cNvSpPr txBox="1"/>
          <p:nvPr/>
        </p:nvSpPr>
        <p:spPr>
          <a:xfrm>
            <a:off x="1143000" y="5886420"/>
            <a:ext cx="8153400" cy="338554"/>
          </a:xfrm>
          <a:prstGeom prst="rect">
            <a:avLst/>
          </a:prstGeom>
          <a:noFill/>
        </p:spPr>
        <p:txBody>
          <a:bodyPr wrap="square" rtlCol="0">
            <a:spAutoFit/>
          </a:bodyPr>
          <a:lstStyle/>
          <a:p>
            <a:r>
              <a:rPr lang="en-US" sz="1600" dirty="0" err="1" smtClean="0">
                <a:latin typeface="Arial" pitchFamily="34" charset="0"/>
                <a:cs typeface="Arial" pitchFamily="34" charset="0"/>
              </a:rPr>
              <a:t>Bệnh</a:t>
            </a:r>
            <a:r>
              <a:rPr lang="en-US" sz="1600" dirty="0" smtClean="0">
                <a:latin typeface="Arial" pitchFamily="34" charset="0"/>
                <a:cs typeface="Arial" pitchFamily="34" charset="0"/>
              </a:rPr>
              <a:t> </a:t>
            </a:r>
            <a:r>
              <a:rPr lang="en-US" sz="1600" dirty="0" err="1" smtClean="0">
                <a:latin typeface="Arial" pitchFamily="34" charset="0"/>
                <a:cs typeface="Arial" pitchFamily="34" charset="0"/>
              </a:rPr>
              <a:t>đốm</a:t>
            </a:r>
            <a:r>
              <a:rPr lang="en-US" sz="1600" dirty="0" smtClean="0">
                <a:latin typeface="Arial" pitchFamily="34" charset="0"/>
                <a:cs typeface="Arial" pitchFamily="34" charset="0"/>
              </a:rPr>
              <a:t> </a:t>
            </a:r>
            <a:r>
              <a:rPr lang="en-US" sz="1600" dirty="0" err="1" smtClean="0">
                <a:latin typeface="Arial" pitchFamily="34" charset="0"/>
                <a:cs typeface="Arial" pitchFamily="34" charset="0"/>
              </a:rPr>
              <a:t>nâu</a:t>
            </a:r>
            <a:r>
              <a:rPr lang="en-US" sz="1600" dirty="0" smtClean="0">
                <a:latin typeface="Arial" pitchFamily="34" charset="0"/>
                <a:cs typeface="Arial" pitchFamily="34" charset="0"/>
              </a:rPr>
              <a:t> </a:t>
            </a:r>
            <a:r>
              <a:rPr lang="en-US" sz="1600" dirty="0" err="1" smtClean="0">
                <a:latin typeface="Arial" pitchFamily="34" charset="0"/>
                <a:cs typeface="Arial" pitchFamily="34" charset="0"/>
              </a:rPr>
              <a:t>trên</a:t>
            </a:r>
            <a:r>
              <a:rPr lang="en-US" sz="1600" dirty="0" smtClean="0">
                <a:latin typeface="Arial" pitchFamily="34" charset="0"/>
                <a:cs typeface="Arial" pitchFamily="34" charset="0"/>
              </a:rPr>
              <a:t> </a:t>
            </a:r>
            <a:r>
              <a:rPr lang="en-US" sz="1600" dirty="0" err="1" smtClean="0">
                <a:latin typeface="Arial" pitchFamily="34" charset="0"/>
                <a:cs typeface="Arial" pitchFamily="34" charset="0"/>
              </a:rPr>
              <a:t>cây</a:t>
            </a:r>
            <a:r>
              <a:rPr lang="en-US" sz="1600" dirty="0" smtClean="0">
                <a:latin typeface="Arial" pitchFamily="34" charset="0"/>
                <a:cs typeface="Arial" pitchFamily="34" charset="0"/>
              </a:rPr>
              <a:t> </a:t>
            </a:r>
            <a:r>
              <a:rPr lang="en-US" sz="1600" dirty="0" err="1" smtClean="0">
                <a:latin typeface="Arial" pitchFamily="34" charset="0"/>
                <a:cs typeface="Arial" pitchFamily="34" charset="0"/>
              </a:rPr>
              <a:t>thanh</a:t>
            </a:r>
            <a:r>
              <a:rPr lang="en-US" sz="1600" dirty="0" smtClean="0">
                <a:latin typeface="Arial" pitchFamily="34" charset="0"/>
                <a:cs typeface="Arial" pitchFamily="34" charset="0"/>
              </a:rPr>
              <a:t> long </a:t>
            </a:r>
            <a:r>
              <a:rPr lang="en-US" sz="1600" dirty="0" err="1" smtClean="0">
                <a:latin typeface="Arial" pitchFamily="34" charset="0"/>
                <a:cs typeface="Arial" pitchFamily="34" charset="0"/>
              </a:rPr>
              <a:t>với</a:t>
            </a:r>
            <a:r>
              <a:rPr lang="en-US" sz="1600" dirty="0" smtClean="0">
                <a:latin typeface="Arial" pitchFamily="34" charset="0"/>
                <a:cs typeface="Arial" pitchFamily="34" charset="0"/>
              </a:rPr>
              <a:t> </a:t>
            </a:r>
            <a:r>
              <a:rPr lang="en-US" sz="1600" dirty="0" err="1" smtClean="0">
                <a:latin typeface="Arial" pitchFamily="34" charset="0"/>
                <a:cs typeface="Arial" pitchFamily="34" charset="0"/>
              </a:rPr>
              <a:t>các</a:t>
            </a:r>
            <a:r>
              <a:rPr lang="en-US" sz="1600" dirty="0" smtClean="0">
                <a:latin typeface="Arial" pitchFamily="34" charset="0"/>
                <a:cs typeface="Arial" pitchFamily="34" charset="0"/>
              </a:rPr>
              <a:t> </a:t>
            </a:r>
            <a:r>
              <a:rPr lang="en-US" sz="1600" dirty="0" err="1" smtClean="0">
                <a:latin typeface="Arial" pitchFamily="34" charset="0"/>
                <a:cs typeface="Arial" pitchFamily="34" charset="0"/>
              </a:rPr>
              <a:t>triệu</a:t>
            </a:r>
            <a:r>
              <a:rPr lang="en-US" sz="1600" dirty="0" smtClean="0">
                <a:latin typeface="Arial" pitchFamily="34" charset="0"/>
                <a:cs typeface="Arial" pitchFamily="34" charset="0"/>
              </a:rPr>
              <a:t> </a:t>
            </a:r>
            <a:r>
              <a:rPr lang="en-US" sz="1600" dirty="0" err="1" smtClean="0">
                <a:latin typeface="Arial" pitchFamily="34" charset="0"/>
                <a:cs typeface="Arial" pitchFamily="34" charset="0"/>
              </a:rPr>
              <a:t>chứng</a:t>
            </a:r>
            <a:r>
              <a:rPr lang="en-US" sz="1600" dirty="0" smtClean="0">
                <a:latin typeface="Arial" pitchFamily="34" charset="0"/>
                <a:cs typeface="Arial" pitchFamily="34" charset="0"/>
              </a:rPr>
              <a:t> </a:t>
            </a:r>
            <a:r>
              <a:rPr lang="en-US" sz="1600" dirty="0" err="1" smtClean="0">
                <a:latin typeface="Arial" pitchFamily="34" charset="0"/>
                <a:cs typeface="Arial" pitchFamily="34" charset="0"/>
              </a:rPr>
              <a:t>gây</a:t>
            </a:r>
            <a:r>
              <a:rPr lang="en-US" sz="1600" dirty="0" smtClean="0">
                <a:latin typeface="Arial" pitchFamily="34" charset="0"/>
                <a:cs typeface="Arial" pitchFamily="34" charset="0"/>
              </a:rPr>
              <a:t> </a:t>
            </a:r>
            <a:r>
              <a:rPr lang="en-US" sz="1600" dirty="0" err="1" smtClean="0">
                <a:latin typeface="Arial" pitchFamily="34" charset="0"/>
                <a:cs typeface="Arial" pitchFamily="34" charset="0"/>
              </a:rPr>
              <a:t>hại</a:t>
            </a:r>
            <a:r>
              <a:rPr lang="en-US" sz="1600" dirty="0" smtClean="0">
                <a:latin typeface="Arial" pitchFamily="34" charset="0"/>
                <a:cs typeface="Arial" pitchFamily="34" charset="0"/>
              </a:rPr>
              <a:t> </a:t>
            </a:r>
            <a:r>
              <a:rPr lang="en-US" sz="1600" dirty="0" err="1" smtClean="0">
                <a:latin typeface="Arial" pitchFamily="34" charset="0"/>
                <a:cs typeface="Arial" pitchFamily="34" charset="0"/>
              </a:rPr>
              <a:t>khác</a:t>
            </a:r>
            <a:r>
              <a:rPr lang="en-US" sz="1600" dirty="0" smtClean="0">
                <a:latin typeface="Arial" pitchFamily="34" charset="0"/>
                <a:cs typeface="Arial" pitchFamily="34" charset="0"/>
              </a:rPr>
              <a:t> </a:t>
            </a:r>
            <a:r>
              <a:rPr lang="en-US" sz="1600" dirty="0" err="1" smtClean="0">
                <a:latin typeface="Arial" pitchFamily="34" charset="0"/>
                <a:cs typeface="Arial" pitchFamily="34" charset="0"/>
              </a:rPr>
              <a:t>nhau</a:t>
            </a:r>
            <a:endParaRPr lang="en-US" sz="1600" dirty="0">
              <a:latin typeface="Arial" pitchFamily="34" charset="0"/>
              <a:cs typeface="Arial" pitchFamily="34" charset="0"/>
            </a:endParaRPr>
          </a:p>
        </p:txBody>
      </p:sp>
      <p:sp>
        <p:nvSpPr>
          <p:cNvPr id="9" name="TextBox 8"/>
          <p:cNvSpPr txBox="1"/>
          <p:nvPr/>
        </p:nvSpPr>
        <p:spPr>
          <a:xfrm>
            <a:off x="685800" y="6248400"/>
            <a:ext cx="7772400" cy="584775"/>
          </a:xfrm>
          <a:prstGeom prst="rect">
            <a:avLst/>
          </a:prstGeom>
          <a:noFill/>
        </p:spPr>
        <p:txBody>
          <a:bodyPr wrap="square" rtlCol="0">
            <a:spAutoFit/>
          </a:bodyPr>
          <a:lstStyle/>
          <a:p>
            <a:r>
              <a:rPr lang="en-US" sz="1600" dirty="0" smtClean="0">
                <a:latin typeface="Arial" pitchFamily="34" charset="0"/>
                <a:cs typeface="Arial" pitchFamily="34" charset="0"/>
              </a:rPr>
              <a:t>a) </a:t>
            </a:r>
            <a:r>
              <a:rPr lang="en-US" sz="1600" dirty="0" err="1" smtClean="0">
                <a:latin typeface="Arial" pitchFamily="34" charset="0"/>
                <a:cs typeface="Arial" pitchFamily="34" charset="0"/>
              </a:rPr>
              <a:t>Vết</a:t>
            </a:r>
            <a:r>
              <a:rPr lang="en-US" sz="1600" dirty="0" smtClean="0">
                <a:latin typeface="Arial" pitchFamily="34" charset="0"/>
                <a:cs typeface="Arial" pitchFamily="34" charset="0"/>
              </a:rPr>
              <a:t> </a:t>
            </a:r>
            <a:r>
              <a:rPr lang="en-US" sz="1600" dirty="0" err="1" smtClean="0">
                <a:latin typeface="Arial" pitchFamily="34" charset="0"/>
                <a:cs typeface="Arial" pitchFamily="34" charset="0"/>
              </a:rPr>
              <a:t>kim</a:t>
            </a:r>
            <a:r>
              <a:rPr lang="en-US" sz="1600" dirty="0" smtClean="0">
                <a:latin typeface="Arial" pitchFamily="34" charset="0"/>
                <a:cs typeface="Arial" pitchFamily="34" charset="0"/>
              </a:rPr>
              <a:t> </a:t>
            </a:r>
            <a:r>
              <a:rPr lang="en-US" sz="1600" dirty="0" err="1" smtClean="0">
                <a:latin typeface="Arial" pitchFamily="34" charset="0"/>
                <a:cs typeface="Arial" pitchFamily="34" charset="0"/>
              </a:rPr>
              <a:t>châm</a:t>
            </a:r>
            <a:r>
              <a:rPr lang="en-US" sz="1600" dirty="0" smtClean="0">
                <a:latin typeface="Arial" pitchFamily="34" charset="0"/>
                <a:cs typeface="Arial" pitchFamily="34" charset="0"/>
              </a:rPr>
              <a:t>; b) </a:t>
            </a:r>
            <a:r>
              <a:rPr lang="en-US" sz="1600" dirty="0" err="1" smtClean="0">
                <a:latin typeface="Arial" pitchFamily="34" charset="0"/>
                <a:cs typeface="Arial" pitchFamily="34" charset="0"/>
              </a:rPr>
              <a:t>Vết</a:t>
            </a:r>
            <a:r>
              <a:rPr lang="en-US" sz="1600" dirty="0" smtClean="0">
                <a:latin typeface="Arial" pitchFamily="34" charset="0"/>
                <a:cs typeface="Arial" pitchFamily="34" charset="0"/>
              </a:rPr>
              <a:t> </a:t>
            </a:r>
            <a:r>
              <a:rPr lang="en-US" sz="1600" dirty="0" err="1" smtClean="0">
                <a:latin typeface="Arial" pitchFamily="34" charset="0"/>
                <a:cs typeface="Arial" pitchFamily="34" charset="0"/>
              </a:rPr>
              <a:t>loét</a:t>
            </a:r>
            <a:r>
              <a:rPr lang="en-US" sz="1600" dirty="0" smtClean="0">
                <a:latin typeface="Arial" pitchFamily="34" charset="0"/>
                <a:cs typeface="Arial" pitchFamily="34" charset="0"/>
              </a:rPr>
              <a:t>; c) </a:t>
            </a:r>
            <a:r>
              <a:rPr lang="en-US" sz="1600" dirty="0" err="1" smtClean="0">
                <a:latin typeface="Arial" pitchFamily="34" charset="0"/>
                <a:cs typeface="Arial" pitchFamily="34" charset="0"/>
              </a:rPr>
              <a:t>Vết</a:t>
            </a:r>
            <a:r>
              <a:rPr lang="en-US" sz="1600" dirty="0" smtClean="0">
                <a:latin typeface="Arial" pitchFamily="34" charset="0"/>
                <a:cs typeface="Arial" pitchFamily="34" charset="0"/>
              </a:rPr>
              <a:t> </a:t>
            </a:r>
            <a:r>
              <a:rPr lang="en-US" sz="1600" dirty="0" err="1" smtClean="0">
                <a:latin typeface="Arial" pitchFamily="34" charset="0"/>
                <a:cs typeface="Arial" pitchFamily="34" charset="0"/>
              </a:rPr>
              <a:t>bệnh</a:t>
            </a:r>
            <a:r>
              <a:rPr lang="en-US" sz="1600" dirty="0" smtClean="0">
                <a:latin typeface="Arial" pitchFamily="34" charset="0"/>
                <a:cs typeface="Arial" pitchFamily="34" charset="0"/>
              </a:rPr>
              <a:t> </a:t>
            </a:r>
            <a:r>
              <a:rPr lang="en-US" sz="1600" dirty="0" err="1" smtClean="0">
                <a:latin typeface="Arial" pitchFamily="34" charset="0"/>
                <a:cs typeface="Arial" pitchFamily="34" charset="0"/>
              </a:rPr>
              <a:t>nổi</a:t>
            </a:r>
            <a:r>
              <a:rPr lang="en-US" sz="1600" dirty="0" smtClean="0">
                <a:latin typeface="Arial" pitchFamily="34" charset="0"/>
                <a:cs typeface="Arial" pitchFamily="34" charset="0"/>
              </a:rPr>
              <a:t> </a:t>
            </a:r>
            <a:r>
              <a:rPr lang="en-US" sz="1600" dirty="0" err="1" smtClean="0">
                <a:latin typeface="Arial" pitchFamily="34" charset="0"/>
                <a:cs typeface="Arial" pitchFamily="34" charset="0"/>
              </a:rPr>
              <a:t>lên</a:t>
            </a:r>
            <a:r>
              <a:rPr lang="en-US" sz="1600" dirty="0" smtClean="0">
                <a:latin typeface="Arial" pitchFamily="34" charset="0"/>
                <a:cs typeface="Arial" pitchFamily="34" charset="0"/>
              </a:rPr>
              <a:t> </a:t>
            </a:r>
            <a:r>
              <a:rPr lang="en-US" sz="1600" dirty="0" err="1" smtClean="0">
                <a:latin typeface="Arial" pitchFamily="34" charset="0"/>
                <a:cs typeface="Arial" pitchFamily="34" charset="0"/>
              </a:rPr>
              <a:t>bề</a:t>
            </a:r>
            <a:r>
              <a:rPr lang="en-US" sz="1600" dirty="0" smtClean="0">
                <a:latin typeface="Arial" pitchFamily="34" charset="0"/>
                <a:cs typeface="Arial" pitchFamily="34" charset="0"/>
              </a:rPr>
              <a:t> </a:t>
            </a:r>
            <a:r>
              <a:rPr lang="en-US" sz="1600" dirty="0" err="1" smtClean="0">
                <a:latin typeface="Arial" pitchFamily="34" charset="0"/>
                <a:cs typeface="Arial" pitchFamily="34" charset="0"/>
              </a:rPr>
              <a:t>mặt</a:t>
            </a:r>
            <a:r>
              <a:rPr lang="en-US" sz="1600" dirty="0" smtClean="0">
                <a:latin typeface="Arial" pitchFamily="34" charset="0"/>
                <a:cs typeface="Arial" pitchFamily="34" charset="0"/>
              </a:rPr>
              <a:t> </a:t>
            </a:r>
            <a:r>
              <a:rPr lang="en-US" sz="1600" dirty="0" err="1" smtClean="0">
                <a:latin typeface="Arial" pitchFamily="34" charset="0"/>
                <a:cs typeface="Arial" pitchFamily="34" charset="0"/>
              </a:rPr>
              <a:t>và</a:t>
            </a:r>
            <a:r>
              <a:rPr lang="en-US" sz="1600" dirty="0" smtClean="0">
                <a:latin typeface="Arial" pitchFamily="34" charset="0"/>
                <a:cs typeface="Arial" pitchFamily="34" charset="0"/>
              </a:rPr>
              <a:t> </a:t>
            </a:r>
            <a:r>
              <a:rPr lang="en-US" sz="1600" dirty="0" err="1" smtClean="0">
                <a:latin typeface="Arial" pitchFamily="34" charset="0"/>
                <a:cs typeface="Arial" pitchFamily="34" charset="0"/>
              </a:rPr>
              <a:t>có</a:t>
            </a:r>
            <a:r>
              <a:rPr lang="en-US" sz="1600" dirty="0" smtClean="0">
                <a:latin typeface="Arial" pitchFamily="34" charset="0"/>
                <a:cs typeface="Arial" pitchFamily="34" charset="0"/>
              </a:rPr>
              <a:t> </a:t>
            </a:r>
            <a:r>
              <a:rPr lang="en-US" sz="1600" dirty="0" err="1" smtClean="0">
                <a:latin typeface="Arial" pitchFamily="34" charset="0"/>
                <a:cs typeface="Arial" pitchFamily="34" charset="0"/>
              </a:rPr>
              <a:t>màu</a:t>
            </a:r>
            <a:r>
              <a:rPr lang="en-US" sz="1600" dirty="0" smtClean="0">
                <a:latin typeface="Arial" pitchFamily="34" charset="0"/>
                <a:cs typeface="Arial" pitchFamily="34" charset="0"/>
              </a:rPr>
              <a:t> </a:t>
            </a:r>
            <a:r>
              <a:rPr lang="en-US" sz="1600" dirty="0" err="1" smtClean="0">
                <a:latin typeface="Arial" pitchFamily="34" charset="0"/>
                <a:cs typeface="Arial" pitchFamily="34" charset="0"/>
              </a:rPr>
              <a:t>nâu</a:t>
            </a:r>
            <a:r>
              <a:rPr lang="en-US" sz="1600" dirty="0" smtClean="0">
                <a:latin typeface="Arial" pitchFamily="34" charset="0"/>
                <a:cs typeface="Arial" pitchFamily="34" charset="0"/>
              </a:rPr>
              <a:t>; </a:t>
            </a:r>
            <a:r>
              <a:rPr lang="en-US" sz="1600" dirty="0" err="1" smtClean="0">
                <a:latin typeface="Arial" pitchFamily="34" charset="0"/>
                <a:cs typeface="Arial" pitchFamily="34" charset="0"/>
              </a:rPr>
              <a:t>d,e</a:t>
            </a:r>
            <a:r>
              <a:rPr lang="en-US" sz="1600" dirty="0" smtClean="0">
                <a:latin typeface="Arial" pitchFamily="34" charset="0"/>
                <a:cs typeface="Arial" pitchFamily="34" charset="0"/>
              </a:rPr>
              <a:t>) </a:t>
            </a:r>
            <a:r>
              <a:rPr lang="en-US" sz="1600" dirty="0" err="1" smtClean="0">
                <a:latin typeface="Arial" pitchFamily="34" charset="0"/>
                <a:cs typeface="Arial" pitchFamily="34" charset="0"/>
              </a:rPr>
              <a:t>Vết</a:t>
            </a:r>
            <a:r>
              <a:rPr lang="en-US" sz="1600" dirty="0" smtClean="0">
                <a:latin typeface="Arial" pitchFamily="34" charset="0"/>
                <a:cs typeface="Arial" pitchFamily="34" charset="0"/>
              </a:rPr>
              <a:t> </a:t>
            </a:r>
            <a:r>
              <a:rPr lang="en-US" sz="1600" dirty="0" err="1" smtClean="0">
                <a:latin typeface="Arial" pitchFamily="34" charset="0"/>
                <a:cs typeface="Arial" pitchFamily="34" charset="0"/>
              </a:rPr>
              <a:t>bệnh</a:t>
            </a:r>
            <a:r>
              <a:rPr lang="en-US" sz="1600" dirty="0" smtClean="0">
                <a:latin typeface="Arial" pitchFamily="34" charset="0"/>
                <a:cs typeface="Arial" pitchFamily="34" charset="0"/>
              </a:rPr>
              <a:t> </a:t>
            </a:r>
            <a:r>
              <a:rPr lang="en-US" sz="1600" dirty="0" err="1" smtClean="0">
                <a:latin typeface="Arial" pitchFamily="34" charset="0"/>
                <a:cs typeface="Arial" pitchFamily="34" charset="0"/>
              </a:rPr>
              <a:t>liên</a:t>
            </a:r>
            <a:r>
              <a:rPr lang="en-US" sz="1600" dirty="0" smtClean="0">
                <a:latin typeface="Arial" pitchFamily="34" charset="0"/>
                <a:cs typeface="Arial" pitchFamily="34" charset="0"/>
              </a:rPr>
              <a:t> </a:t>
            </a:r>
            <a:r>
              <a:rPr lang="en-US" sz="1600" dirty="0" err="1" smtClean="0">
                <a:latin typeface="Arial" pitchFamily="34" charset="0"/>
                <a:cs typeface="Arial" pitchFamily="34" charset="0"/>
              </a:rPr>
              <a:t>kết</a:t>
            </a:r>
            <a:r>
              <a:rPr lang="en-US" sz="1600" dirty="0" smtClean="0">
                <a:latin typeface="Arial" pitchFamily="34" charset="0"/>
                <a:cs typeface="Arial" pitchFamily="34" charset="0"/>
              </a:rPr>
              <a:t> </a:t>
            </a:r>
            <a:r>
              <a:rPr lang="en-US" sz="1600" dirty="0" err="1" smtClean="0">
                <a:latin typeface="Arial" pitchFamily="34" charset="0"/>
                <a:cs typeface="Arial" pitchFamily="34" charset="0"/>
              </a:rPr>
              <a:t>với</a:t>
            </a:r>
            <a:r>
              <a:rPr lang="en-US" sz="1600" dirty="0" smtClean="0">
                <a:latin typeface="Arial" pitchFamily="34" charset="0"/>
                <a:cs typeface="Arial" pitchFamily="34" charset="0"/>
              </a:rPr>
              <a:t> </a:t>
            </a:r>
            <a:r>
              <a:rPr lang="en-US" sz="1600" dirty="0" err="1" smtClean="0">
                <a:latin typeface="Arial" pitchFamily="34" charset="0"/>
                <a:cs typeface="Arial" pitchFamily="34" charset="0"/>
              </a:rPr>
              <a:t>nhau</a:t>
            </a:r>
            <a:r>
              <a:rPr lang="en-US" sz="1600" dirty="0" smtClean="0">
                <a:latin typeface="Arial" pitchFamily="34" charset="0"/>
                <a:cs typeface="Arial" pitchFamily="34" charset="0"/>
              </a:rPr>
              <a:t> </a:t>
            </a:r>
            <a:r>
              <a:rPr lang="en-US" sz="1600" dirty="0" err="1" smtClean="0">
                <a:latin typeface="Arial" pitchFamily="34" charset="0"/>
                <a:cs typeface="Arial" pitchFamily="34" charset="0"/>
              </a:rPr>
              <a:t>thành</a:t>
            </a:r>
            <a:r>
              <a:rPr lang="en-US" sz="1600" dirty="0" smtClean="0">
                <a:latin typeface="Arial" pitchFamily="34" charset="0"/>
                <a:cs typeface="Arial" pitchFamily="34" charset="0"/>
              </a:rPr>
              <a:t> </a:t>
            </a:r>
            <a:r>
              <a:rPr lang="en-US" sz="1600" dirty="0" err="1" smtClean="0">
                <a:latin typeface="Arial" pitchFamily="34" charset="0"/>
                <a:cs typeface="Arial" pitchFamily="34" charset="0"/>
              </a:rPr>
              <a:t>từng</a:t>
            </a:r>
            <a:r>
              <a:rPr lang="en-US" sz="1600" dirty="0" smtClean="0">
                <a:latin typeface="Arial" pitchFamily="34" charset="0"/>
                <a:cs typeface="Arial" pitchFamily="34" charset="0"/>
              </a:rPr>
              <a:t> </a:t>
            </a:r>
            <a:r>
              <a:rPr lang="en-US" sz="1600" dirty="0" err="1" smtClean="0">
                <a:latin typeface="Arial" pitchFamily="34" charset="0"/>
                <a:cs typeface="Arial" pitchFamily="34" charset="0"/>
              </a:rPr>
              <a:t>mảng</a:t>
            </a:r>
            <a:r>
              <a:rPr lang="en-US" sz="1600" dirty="0" smtClean="0">
                <a:latin typeface="Arial" pitchFamily="34" charset="0"/>
                <a:cs typeface="Arial" pitchFamily="34" charset="0"/>
              </a:rPr>
              <a:t>; f) </a:t>
            </a:r>
            <a:r>
              <a:rPr lang="en-US" sz="1600" dirty="0" err="1" smtClean="0">
                <a:latin typeface="Arial" pitchFamily="34" charset="0"/>
                <a:cs typeface="Arial" pitchFamily="34" charset="0"/>
              </a:rPr>
              <a:t>Bệnh</a:t>
            </a:r>
            <a:r>
              <a:rPr lang="en-US" sz="1600" dirty="0" smtClean="0">
                <a:latin typeface="Arial" pitchFamily="34" charset="0"/>
                <a:cs typeface="Arial" pitchFamily="34" charset="0"/>
              </a:rPr>
              <a:t> </a:t>
            </a:r>
            <a:r>
              <a:rPr lang="en-US" sz="1600" dirty="0" err="1" smtClean="0">
                <a:latin typeface="Arial" pitchFamily="34" charset="0"/>
                <a:cs typeface="Arial" pitchFamily="34" charset="0"/>
              </a:rPr>
              <a:t>tấn</a:t>
            </a:r>
            <a:r>
              <a:rPr lang="en-US" sz="1600" dirty="0" smtClean="0">
                <a:latin typeface="Arial" pitchFamily="34" charset="0"/>
                <a:cs typeface="Arial" pitchFamily="34" charset="0"/>
              </a:rPr>
              <a:t> </a:t>
            </a:r>
            <a:r>
              <a:rPr lang="en-US" sz="1600" dirty="0" err="1" smtClean="0">
                <a:latin typeface="Arial" pitchFamily="34" charset="0"/>
                <a:cs typeface="Arial" pitchFamily="34" charset="0"/>
              </a:rPr>
              <a:t>công</a:t>
            </a:r>
            <a:r>
              <a:rPr lang="en-US" sz="1600" dirty="0" smtClean="0">
                <a:latin typeface="Arial" pitchFamily="34" charset="0"/>
                <a:cs typeface="Arial" pitchFamily="34" charset="0"/>
              </a:rPr>
              <a:t> </a:t>
            </a:r>
            <a:r>
              <a:rPr lang="en-US" sz="1600" dirty="0" err="1" smtClean="0">
                <a:latin typeface="Arial" pitchFamily="34" charset="0"/>
                <a:cs typeface="Arial" pitchFamily="34" charset="0"/>
              </a:rPr>
              <a:t>trên</a:t>
            </a:r>
            <a:r>
              <a:rPr lang="en-US" sz="1600" dirty="0" smtClean="0">
                <a:latin typeface="Arial" pitchFamily="34" charset="0"/>
                <a:cs typeface="Arial" pitchFamily="34" charset="0"/>
              </a:rPr>
              <a:t> </a:t>
            </a:r>
            <a:r>
              <a:rPr lang="en-US" sz="1600" dirty="0" err="1" smtClean="0">
                <a:latin typeface="Arial" pitchFamily="34" charset="0"/>
                <a:cs typeface="Arial" pitchFamily="34" charset="0"/>
              </a:rPr>
              <a:t>trái</a:t>
            </a:r>
            <a:endParaRPr lang="en-US" sz="1600" dirty="0">
              <a:latin typeface="Arial" pitchFamily="34" charset="0"/>
              <a:cs typeface="Arial" pitchFamily="34" charset="0"/>
            </a:endParaRPr>
          </a:p>
        </p:txBody>
      </p:sp>
    </p:spTree>
    <p:extLst>
      <p:ext uri="{BB962C8B-B14F-4D97-AF65-F5344CB8AC3E}">
        <p14:creationId xmlns:p14="http://schemas.microsoft.com/office/powerpoint/2010/main" val="91345119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152400"/>
            <a:ext cx="9144000" cy="461665"/>
          </a:xfrm>
          <a:prstGeom prst="rect">
            <a:avLst/>
          </a:prstGeom>
          <a:noFill/>
        </p:spPr>
        <p:txBody>
          <a:bodyPr wrap="square" rtlCol="0">
            <a:spAutoFit/>
          </a:bodyPr>
          <a:lstStyle/>
          <a:p>
            <a:r>
              <a:rPr lang="en-US" sz="2400" dirty="0" smtClean="0">
                <a:solidFill>
                  <a:prstClr val="black"/>
                </a:solidFill>
                <a:latin typeface="Arial" pitchFamily="34" charset="0"/>
                <a:cs typeface="Arial" pitchFamily="34" charset="0"/>
              </a:rPr>
              <a:t>1. </a:t>
            </a:r>
            <a:r>
              <a:rPr lang="en-US" sz="2400" dirty="0" err="1" smtClean="0">
                <a:solidFill>
                  <a:prstClr val="black"/>
                </a:solidFill>
                <a:latin typeface="Arial" pitchFamily="34" charset="0"/>
                <a:cs typeface="Arial" pitchFamily="34" charset="0"/>
              </a:rPr>
              <a:t>Đặt</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vấn</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đề</a:t>
            </a:r>
            <a:endParaRPr lang="en-US" sz="2400" dirty="0">
              <a:solidFill>
                <a:prstClr val="black"/>
              </a:solidFill>
              <a:latin typeface="Arial" pitchFamily="34" charset="0"/>
              <a:cs typeface="Arial" pitchFamily="34" charset="0"/>
            </a:endParaRPr>
          </a:p>
        </p:txBody>
      </p:sp>
      <p:sp>
        <p:nvSpPr>
          <p:cNvPr id="5" name="TextBox 4"/>
          <p:cNvSpPr txBox="1"/>
          <p:nvPr/>
        </p:nvSpPr>
        <p:spPr>
          <a:xfrm>
            <a:off x="0" y="1859462"/>
            <a:ext cx="9144000" cy="3831818"/>
          </a:xfrm>
          <a:prstGeom prst="rect">
            <a:avLst/>
          </a:prstGeom>
          <a:noFill/>
        </p:spPr>
        <p:txBody>
          <a:bodyPr wrap="square" rtlCol="0">
            <a:spAutoFit/>
          </a:bodyPr>
          <a:lstStyle/>
          <a:p>
            <a:pPr marL="285750" indent="-285750">
              <a:lnSpc>
                <a:spcPct val="150000"/>
              </a:lnSpc>
              <a:buFont typeface="Wingdings" pitchFamily="2" charset="2"/>
              <a:buChar char="Ø"/>
            </a:pPr>
            <a:r>
              <a:rPr lang="en-US" dirty="0" err="1" smtClean="0">
                <a:solidFill>
                  <a:prstClr val="black"/>
                </a:solidFill>
                <a:latin typeface="Arial" pitchFamily="34" charset="0"/>
                <a:cs typeface="Arial" pitchFamily="34" charset="0"/>
              </a:rPr>
              <a:t>Xạ</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khuẩn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có</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tên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khoa</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học</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là</a:t>
            </a:r>
            <a:r>
              <a:rPr lang="en-US" dirty="0" smtClean="0">
                <a:solidFill>
                  <a:prstClr val="black"/>
                </a:solidFill>
                <a:latin typeface="Arial" pitchFamily="34" charset="0"/>
                <a:cs typeface="Arial" pitchFamily="34" charset="0"/>
              </a:rPr>
              <a:t> </a:t>
            </a:r>
            <a:r>
              <a:rPr lang="en-US" i="1" dirty="0" err="1" smtClean="0">
                <a:solidFill>
                  <a:prstClr val="black"/>
                </a:solidFill>
                <a:latin typeface="Arial" pitchFamily="34" charset="0"/>
                <a:cs typeface="Arial" pitchFamily="34" charset="0"/>
              </a:rPr>
              <a:t>Actinomycetes</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bắt</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nguồn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từ</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tiếng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Hy</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Lạp</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atkis</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tia</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và</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mykes</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nấm</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có</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cả</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đặc</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điểm</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của</a:t>
            </a:r>
            <a:r>
              <a:rPr lang="en-US" dirty="0" smtClean="0">
                <a:solidFill>
                  <a:prstClr val="black"/>
                </a:solidFill>
                <a:latin typeface="Arial" pitchFamily="34" charset="0"/>
                <a:cs typeface="Arial" pitchFamily="34" charset="0"/>
              </a:rPr>
              <a:t> vi </a:t>
            </a:r>
            <a:r>
              <a:rPr lang="en-US" dirty="0" err="1" smtClean="0">
                <a:solidFill>
                  <a:prstClr val="black"/>
                </a:solidFill>
                <a:latin typeface="Arial" pitchFamily="34" charset="0"/>
                <a:cs typeface="Arial" pitchFamily="34" charset="0"/>
              </a:rPr>
              <a:t>khuẩn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và</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nấm</a:t>
            </a:r>
            <a:r>
              <a:rPr lang="en-US" dirty="0" smtClean="0">
                <a:solidFill>
                  <a:prstClr val="black"/>
                </a:solidFill>
                <a:latin typeface="Arial" pitchFamily="34" charset="0"/>
                <a:cs typeface="Arial" pitchFamily="34" charset="0"/>
              </a:rPr>
              <a:t>.</a:t>
            </a:r>
          </a:p>
          <a:p>
            <a:pPr marL="285750" indent="-285750">
              <a:lnSpc>
                <a:spcPct val="150000"/>
              </a:lnSpc>
              <a:buFont typeface="Wingdings" pitchFamily="2" charset="2"/>
              <a:buChar char="Ø"/>
            </a:pPr>
            <a:r>
              <a:rPr lang="en-US" dirty="0" err="1" smtClean="0">
                <a:solidFill>
                  <a:prstClr val="black"/>
                </a:solidFill>
                <a:latin typeface="Arial" pitchFamily="34" charset="0"/>
                <a:cs typeface="Arial" pitchFamily="34" charset="0"/>
              </a:rPr>
              <a:t>Xạ</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khuẩn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thuộc</a:t>
            </a:r>
            <a:r>
              <a:rPr lang="en-US" dirty="0" smtClean="0">
                <a:solidFill>
                  <a:prstClr val="black"/>
                </a:solidFill>
                <a:latin typeface="Arial" pitchFamily="34" charset="0"/>
                <a:cs typeface="Arial" pitchFamily="34" charset="0"/>
              </a:rPr>
              <a:t> vi </a:t>
            </a:r>
            <a:r>
              <a:rPr lang="en-US" dirty="0" err="1" smtClean="0">
                <a:solidFill>
                  <a:prstClr val="black"/>
                </a:solidFill>
                <a:latin typeface="Arial" pitchFamily="34" charset="0"/>
                <a:cs typeface="Arial" pitchFamily="34" charset="0"/>
              </a:rPr>
              <a:t>khuẩn</a:t>
            </a:r>
            <a:r>
              <a:rPr lang="en-US" dirty="0" smtClean="0">
                <a:solidFill>
                  <a:prstClr val="black"/>
                </a:solidFill>
                <a:latin typeface="Arial" pitchFamily="34" charset="0"/>
                <a:cs typeface="Arial" pitchFamily="34" charset="0"/>
              </a:rPr>
              <a:t> Gram </a:t>
            </a:r>
            <a:r>
              <a:rPr lang="en-US" dirty="0" err="1" smtClean="0">
                <a:solidFill>
                  <a:prstClr val="black"/>
                </a:solidFill>
                <a:latin typeface="Arial" pitchFamily="34" charset="0"/>
                <a:cs typeface="Arial" pitchFamily="34" charset="0"/>
              </a:rPr>
              <a:t>dương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có</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khả</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năng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hình</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thành</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hệ</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sợi</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phân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nhánh</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và</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có</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tỉ</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lệ</a:t>
            </a:r>
            <a:r>
              <a:rPr lang="en-US" dirty="0" smtClean="0">
                <a:solidFill>
                  <a:prstClr val="black"/>
                </a:solidFill>
                <a:latin typeface="Arial" pitchFamily="34" charset="0"/>
                <a:cs typeface="Arial" pitchFamily="34" charset="0"/>
              </a:rPr>
              <a:t> G+C </a:t>
            </a:r>
            <a:r>
              <a:rPr lang="en-US" dirty="0" err="1" smtClean="0">
                <a:solidFill>
                  <a:prstClr val="black"/>
                </a:solidFill>
                <a:latin typeface="Arial" pitchFamily="34" charset="0"/>
                <a:cs typeface="Arial" pitchFamily="34" charset="0"/>
              </a:rPr>
              <a:t>trong</a:t>
            </a:r>
            <a:r>
              <a:rPr lang="en-US" dirty="0" smtClean="0">
                <a:solidFill>
                  <a:prstClr val="black"/>
                </a:solidFill>
                <a:latin typeface="Arial" pitchFamily="34" charset="0"/>
                <a:cs typeface="Arial" pitchFamily="34" charset="0"/>
              </a:rPr>
              <a:t> DNA </a:t>
            </a:r>
            <a:r>
              <a:rPr lang="en-US" dirty="0" err="1" smtClean="0">
                <a:solidFill>
                  <a:prstClr val="black"/>
                </a:solidFill>
                <a:latin typeface="Arial" pitchFamily="34" charset="0"/>
                <a:cs typeface="Arial" pitchFamily="34" charset="0"/>
              </a:rPr>
              <a:t>cao</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trên</a:t>
            </a:r>
            <a:r>
              <a:rPr lang="en-US" dirty="0" smtClean="0">
                <a:solidFill>
                  <a:prstClr val="black"/>
                </a:solidFill>
                <a:latin typeface="Arial" pitchFamily="34" charset="0"/>
                <a:cs typeface="Arial" pitchFamily="34" charset="0"/>
              </a:rPr>
              <a:t> 55%.</a:t>
            </a:r>
          </a:p>
          <a:p>
            <a:pPr marL="285750" indent="-285750">
              <a:lnSpc>
                <a:spcPct val="150000"/>
              </a:lnSpc>
              <a:buFont typeface="Wingdings" pitchFamily="2" charset="2"/>
              <a:buChar char="Ø"/>
            </a:pPr>
            <a:r>
              <a:rPr lang="en-US" dirty="0" err="1" smtClean="0">
                <a:solidFill>
                  <a:prstClr val="black"/>
                </a:solidFill>
                <a:latin typeface="Arial" pitchFamily="34" charset="0"/>
                <a:cs typeface="Arial" pitchFamily="34" charset="0"/>
              </a:rPr>
              <a:t>Nhiệt</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độ</a:t>
            </a:r>
            <a:r>
              <a:rPr lang="en-US" dirty="0" smtClean="0">
                <a:solidFill>
                  <a:prstClr val="black"/>
                </a:solidFill>
                <a:latin typeface="Arial" pitchFamily="34" charset="0"/>
                <a:cs typeface="Arial" pitchFamily="34" charset="0"/>
              </a:rPr>
              <a:t>, pH </a:t>
            </a:r>
            <a:r>
              <a:rPr lang="en-US" dirty="0" err="1" smtClean="0">
                <a:solidFill>
                  <a:prstClr val="black"/>
                </a:solidFill>
                <a:latin typeface="Arial" pitchFamily="34" charset="0"/>
                <a:cs typeface="Arial" pitchFamily="34" charset="0"/>
              </a:rPr>
              <a:t>để</a:t>
            </a:r>
            <a:r>
              <a:rPr lang="en-US" dirty="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xạ</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khuẩn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phát</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triển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tối</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ưu</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là</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dựa</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vào</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nhiệt</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độ</a:t>
            </a:r>
            <a:r>
              <a:rPr lang="en-US" dirty="0" smtClean="0">
                <a:solidFill>
                  <a:prstClr val="black"/>
                </a:solidFill>
                <a:latin typeface="Arial" pitchFamily="34" charset="0"/>
                <a:cs typeface="Arial" pitchFamily="34" charset="0"/>
              </a:rPr>
              <a:t>, pH </a:t>
            </a:r>
            <a:r>
              <a:rPr lang="en-US" dirty="0" err="1" smtClean="0">
                <a:solidFill>
                  <a:prstClr val="black"/>
                </a:solidFill>
                <a:latin typeface="Arial" pitchFamily="34" charset="0"/>
                <a:cs typeface="Arial" pitchFamily="34" charset="0"/>
              </a:rPr>
              <a:t>nơi</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thu</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mẫu</a:t>
            </a:r>
            <a:r>
              <a:rPr lang="en-US" dirty="0" smtClean="0">
                <a:solidFill>
                  <a:prstClr val="black"/>
                </a:solidFill>
                <a:latin typeface="Arial" pitchFamily="34" charset="0"/>
                <a:cs typeface="Arial" pitchFamily="34" charset="0"/>
              </a:rPr>
              <a:t>.</a:t>
            </a:r>
            <a:endParaRPr lang="en-US" dirty="0">
              <a:solidFill>
                <a:prstClr val="black"/>
              </a:solidFill>
              <a:latin typeface="Arial" pitchFamily="34" charset="0"/>
              <a:cs typeface="Arial" pitchFamily="34" charset="0"/>
            </a:endParaRPr>
          </a:p>
          <a:p>
            <a:pPr marL="285750" indent="-285750">
              <a:lnSpc>
                <a:spcPct val="150000"/>
              </a:lnSpc>
              <a:buFont typeface="Wingdings" pitchFamily="2" charset="2"/>
              <a:buChar char="Ø"/>
            </a:pPr>
            <a:r>
              <a:rPr lang="en-US" i="1" dirty="0" smtClean="0">
                <a:solidFill>
                  <a:prstClr val="black"/>
                </a:solidFill>
                <a:latin typeface="Arial" pitchFamily="34" charset="0"/>
                <a:cs typeface="Arial" pitchFamily="34" charset="0"/>
              </a:rPr>
              <a:t>Streptomyces</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là</a:t>
            </a:r>
            <a:r>
              <a:rPr lang="en-US" dirty="0" smtClean="0">
                <a:solidFill>
                  <a:prstClr val="black"/>
                </a:solidFill>
                <a:latin typeface="Arial" pitchFamily="34" charset="0"/>
                <a:cs typeface="Arial" pitchFamily="34" charset="0"/>
              </a:rPr>
              <a:t> chi </a:t>
            </a:r>
            <a:r>
              <a:rPr lang="en-US" dirty="0" err="1" smtClean="0">
                <a:solidFill>
                  <a:prstClr val="black"/>
                </a:solidFill>
                <a:latin typeface="Arial" pitchFamily="34" charset="0"/>
                <a:cs typeface="Arial" pitchFamily="34" charset="0"/>
              </a:rPr>
              <a:t>xạ</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khuẩn</a:t>
            </a:r>
            <a:r>
              <a:rPr lang="en-US" dirty="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có</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số</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lượng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lớn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nhất</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được</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phân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bố</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rộng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rãi</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được</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gọi</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là</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xạ</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khuẩn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thường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Các</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xạ</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khuẩn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thuộc</a:t>
            </a:r>
            <a:r>
              <a:rPr lang="en-US" dirty="0" smtClean="0">
                <a:solidFill>
                  <a:prstClr val="black"/>
                </a:solidFill>
                <a:latin typeface="Arial" pitchFamily="34" charset="0"/>
                <a:cs typeface="Arial" pitchFamily="34" charset="0"/>
              </a:rPr>
              <a:t> chi </a:t>
            </a:r>
            <a:r>
              <a:rPr lang="en-US" dirty="0" err="1" smtClean="0">
                <a:solidFill>
                  <a:prstClr val="black"/>
                </a:solidFill>
                <a:latin typeface="Arial" pitchFamily="34" charset="0"/>
                <a:cs typeface="Arial" pitchFamily="34" charset="0"/>
              </a:rPr>
              <a:t>khác</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là</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xạ</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khuẩn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hiếm</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như</a:t>
            </a:r>
            <a:r>
              <a:rPr lang="en-US" dirty="0" smtClean="0">
                <a:solidFill>
                  <a:prstClr val="black"/>
                </a:solidFill>
                <a:latin typeface="Arial" pitchFamily="34" charset="0"/>
                <a:cs typeface="Arial" pitchFamily="34" charset="0"/>
              </a:rPr>
              <a:t> </a:t>
            </a:r>
            <a:r>
              <a:rPr lang="en-US" i="1" dirty="0" err="1" smtClean="0">
                <a:solidFill>
                  <a:prstClr val="black"/>
                </a:solidFill>
                <a:latin typeface="Arial" pitchFamily="34" charset="0"/>
                <a:cs typeface="Arial" pitchFamily="34" charset="0"/>
              </a:rPr>
              <a:t>Actinomadura</a:t>
            </a:r>
            <a:r>
              <a:rPr lang="en-US" i="1" dirty="0" smtClean="0">
                <a:solidFill>
                  <a:prstClr val="black"/>
                </a:solidFill>
                <a:latin typeface="Arial" pitchFamily="34" charset="0"/>
                <a:cs typeface="Arial" pitchFamily="34" charset="0"/>
              </a:rPr>
              <a:t>, </a:t>
            </a:r>
            <a:r>
              <a:rPr lang="en-US" i="1" dirty="0" err="1" smtClean="0">
                <a:solidFill>
                  <a:prstClr val="black"/>
                </a:solidFill>
                <a:latin typeface="Arial" pitchFamily="34" charset="0"/>
                <a:cs typeface="Arial" pitchFamily="34" charset="0"/>
              </a:rPr>
              <a:t>Actinokineospora</a:t>
            </a:r>
            <a:r>
              <a:rPr lang="en-US" i="1" dirty="0" smtClean="0">
                <a:solidFill>
                  <a:prstClr val="black"/>
                </a:solidFill>
                <a:latin typeface="Arial" pitchFamily="34" charset="0"/>
                <a:cs typeface="Arial" pitchFamily="34" charset="0"/>
              </a:rPr>
              <a:t>, </a:t>
            </a:r>
            <a:r>
              <a:rPr lang="en-US" i="1" dirty="0" err="1" smtClean="0">
                <a:solidFill>
                  <a:prstClr val="black"/>
                </a:solidFill>
                <a:latin typeface="Arial" pitchFamily="34" charset="0"/>
                <a:cs typeface="Arial" pitchFamily="34" charset="0"/>
              </a:rPr>
              <a:t>Kineosporia</a:t>
            </a:r>
            <a:r>
              <a:rPr lang="en-US" dirty="0" smtClean="0">
                <a:solidFill>
                  <a:prstClr val="black"/>
                </a:solidFill>
                <a:latin typeface="Arial" pitchFamily="34" charset="0"/>
                <a:cs typeface="Arial" pitchFamily="34" charset="0"/>
              </a:rPr>
              <a:t>,…</a:t>
            </a:r>
          </a:p>
          <a:p>
            <a:pPr marL="285750" indent="-285750">
              <a:lnSpc>
                <a:spcPct val="150000"/>
              </a:lnSpc>
              <a:buFont typeface="Wingdings" pitchFamily="2" charset="2"/>
              <a:buChar char="Ø"/>
            </a:pPr>
            <a:endParaRPr lang="en-US" dirty="0" smtClean="0">
              <a:solidFill>
                <a:prstClr val="black"/>
              </a:solidFill>
              <a:latin typeface="Arial" pitchFamily="34" charset="0"/>
              <a:cs typeface="Arial" pitchFamily="34" charset="0"/>
            </a:endParaRPr>
          </a:p>
        </p:txBody>
      </p:sp>
      <p:sp>
        <p:nvSpPr>
          <p:cNvPr id="6" name="TextBox 5"/>
          <p:cNvSpPr txBox="1"/>
          <p:nvPr/>
        </p:nvSpPr>
        <p:spPr>
          <a:xfrm>
            <a:off x="-38100" y="1164400"/>
            <a:ext cx="6705600" cy="456535"/>
          </a:xfrm>
          <a:prstGeom prst="rect">
            <a:avLst/>
          </a:prstGeom>
          <a:noFill/>
        </p:spPr>
        <p:txBody>
          <a:bodyPr wrap="square" rtlCol="0">
            <a:spAutoFit/>
          </a:bodyPr>
          <a:lstStyle/>
          <a:p>
            <a:pPr>
              <a:lnSpc>
                <a:spcPct val="150000"/>
              </a:lnSpc>
            </a:pPr>
            <a:r>
              <a:rPr lang="en-US" dirty="0" smtClean="0">
                <a:solidFill>
                  <a:prstClr val="black"/>
                </a:solidFill>
                <a:latin typeface="Arial" pitchFamily="34" charset="0"/>
                <a:cs typeface="Arial" pitchFamily="34" charset="0"/>
              </a:rPr>
              <a:t>1.2.1  </a:t>
            </a:r>
            <a:r>
              <a:rPr lang="en-US" dirty="0" err="1" smtClean="0">
                <a:solidFill>
                  <a:prstClr val="black"/>
                </a:solidFill>
                <a:latin typeface="Arial" pitchFamily="34" charset="0"/>
                <a:cs typeface="Arial" pitchFamily="34" charset="0"/>
              </a:rPr>
              <a:t>Giới</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thiệu</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khái</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quát</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về</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xạ</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khuẩn</a:t>
            </a:r>
            <a:endParaRPr lang="en-US" dirty="0" smtClean="0">
              <a:solidFill>
                <a:prstClr val="black"/>
              </a:solidFill>
              <a:latin typeface="Arial" pitchFamily="34" charset="0"/>
              <a:cs typeface="Arial" pitchFamily="34" charset="0"/>
            </a:endParaRPr>
          </a:p>
        </p:txBody>
      </p:sp>
      <p:sp>
        <p:nvSpPr>
          <p:cNvPr id="8" name="TextBox 7"/>
          <p:cNvSpPr txBox="1"/>
          <p:nvPr/>
        </p:nvSpPr>
        <p:spPr>
          <a:xfrm>
            <a:off x="-9525" y="652976"/>
            <a:ext cx="3733800" cy="381000"/>
          </a:xfrm>
          <a:prstGeom prst="rect">
            <a:avLst/>
          </a:prstGeom>
          <a:noFill/>
        </p:spPr>
        <p:txBody>
          <a:bodyPr wrap="square" rtlCol="0">
            <a:spAutoFit/>
          </a:bodyPr>
          <a:lstStyle/>
          <a:p>
            <a:r>
              <a:rPr lang="en-US" dirty="0" smtClean="0">
                <a:solidFill>
                  <a:prstClr val="black"/>
                </a:solidFill>
                <a:latin typeface="Arial" pitchFamily="34" charset="0"/>
                <a:cs typeface="Arial" pitchFamily="34" charset="0"/>
              </a:rPr>
              <a:t>1.2 </a:t>
            </a:r>
            <a:r>
              <a:rPr lang="en-US" dirty="0" err="1" smtClean="0">
                <a:solidFill>
                  <a:prstClr val="black"/>
                </a:solidFill>
                <a:latin typeface="Arial" pitchFamily="34" charset="0"/>
                <a:cs typeface="Arial" pitchFamily="34" charset="0"/>
              </a:rPr>
              <a:t>Tổng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quan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về</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xạ</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khuẩn</a:t>
            </a:r>
            <a:endParaRPr lang="en-US" dirty="0">
              <a:solidFill>
                <a:prstClr val="black"/>
              </a:solidFill>
              <a:latin typeface="Arial" pitchFamily="34" charset="0"/>
              <a:cs typeface="Arial" pitchFamily="34" charset="0"/>
            </a:endParaRPr>
          </a:p>
        </p:txBody>
      </p:sp>
    </p:spTree>
    <p:extLst>
      <p:ext uri="{BB962C8B-B14F-4D97-AF65-F5344CB8AC3E}">
        <p14:creationId xmlns:p14="http://schemas.microsoft.com/office/powerpoint/2010/main" val="273123041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152400"/>
            <a:ext cx="9144000" cy="461665"/>
          </a:xfrm>
          <a:prstGeom prst="rect">
            <a:avLst/>
          </a:prstGeom>
          <a:noFill/>
        </p:spPr>
        <p:txBody>
          <a:bodyPr wrap="square" rtlCol="0">
            <a:spAutoFit/>
          </a:bodyPr>
          <a:lstStyle/>
          <a:p>
            <a:r>
              <a:rPr lang="en-US" sz="2400" dirty="0" smtClean="0">
                <a:solidFill>
                  <a:prstClr val="black"/>
                </a:solidFill>
                <a:latin typeface="Arial" pitchFamily="34" charset="0"/>
                <a:cs typeface="Arial" pitchFamily="34" charset="0"/>
              </a:rPr>
              <a:t>1. </a:t>
            </a:r>
            <a:r>
              <a:rPr lang="en-US" sz="2400" dirty="0" err="1" smtClean="0">
                <a:solidFill>
                  <a:prstClr val="black"/>
                </a:solidFill>
                <a:latin typeface="Arial" pitchFamily="34" charset="0"/>
                <a:cs typeface="Arial" pitchFamily="34" charset="0"/>
              </a:rPr>
              <a:t>Đặt</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vấn</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đề</a:t>
            </a:r>
            <a:endParaRPr lang="en-US" sz="2400" dirty="0">
              <a:solidFill>
                <a:prstClr val="black"/>
              </a:solidFill>
              <a:latin typeface="Arial" pitchFamily="34" charset="0"/>
              <a:cs typeface="Arial" pitchFamily="34" charset="0"/>
            </a:endParaRPr>
          </a:p>
        </p:txBody>
      </p:sp>
      <p:sp>
        <p:nvSpPr>
          <p:cNvPr id="5" name="TextBox 4"/>
          <p:cNvSpPr txBox="1"/>
          <p:nvPr/>
        </p:nvSpPr>
        <p:spPr>
          <a:xfrm>
            <a:off x="0" y="1859462"/>
            <a:ext cx="4343400" cy="3416320"/>
          </a:xfrm>
          <a:prstGeom prst="rect">
            <a:avLst/>
          </a:prstGeom>
          <a:noFill/>
        </p:spPr>
        <p:txBody>
          <a:bodyPr wrap="square" rtlCol="0">
            <a:spAutoFit/>
          </a:bodyPr>
          <a:lstStyle/>
          <a:p>
            <a:pPr marL="285750" indent="-285750">
              <a:lnSpc>
                <a:spcPct val="150000"/>
              </a:lnSpc>
              <a:buFont typeface="Wingdings" pitchFamily="2" charset="2"/>
              <a:buChar char="Ø"/>
            </a:pPr>
            <a:r>
              <a:rPr lang="en-US" dirty="0" err="1" smtClean="0">
                <a:solidFill>
                  <a:prstClr val="black"/>
                </a:solidFill>
                <a:latin typeface="Arial" pitchFamily="34" charset="0"/>
                <a:cs typeface="Arial" pitchFamily="34" charset="0"/>
              </a:rPr>
              <a:t>Đặc</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điểm</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hình</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thái</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cấu</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trúc</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Xạ</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khuẩn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thường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có</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khuẩn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lạc</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khô</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có</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nhiều</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màu</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sắc</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khác</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nhau</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như</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trắng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vàng</a:t>
            </a:r>
            <a:r>
              <a:rPr lang="en-US" dirty="0" smtClean="0">
                <a:solidFill>
                  <a:prstClr val="black"/>
                </a:solidFill>
                <a:latin typeface="Arial" pitchFamily="34" charset="0"/>
                <a:cs typeface="Arial" pitchFamily="34" charset="0"/>
              </a:rPr>
              <a:t>, cam, </a:t>
            </a:r>
            <a:r>
              <a:rPr lang="en-US" dirty="0" err="1" smtClean="0">
                <a:solidFill>
                  <a:prstClr val="black"/>
                </a:solidFill>
                <a:latin typeface="Arial" pitchFamily="34" charset="0"/>
                <a:cs typeface="Arial" pitchFamily="34" charset="0"/>
              </a:rPr>
              <a:t>xanh</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nâu</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xám</a:t>
            </a:r>
            <a:r>
              <a:rPr lang="en-US" dirty="0" smtClean="0">
                <a:solidFill>
                  <a:prstClr val="black"/>
                </a:solidFill>
                <a:latin typeface="Arial" pitchFamily="34" charset="0"/>
                <a:cs typeface="Arial" pitchFamily="34" charset="0"/>
              </a:rPr>
              <a:t>,…</a:t>
            </a:r>
          </a:p>
          <a:p>
            <a:pPr marL="285750" indent="-285750">
              <a:lnSpc>
                <a:spcPct val="150000"/>
              </a:lnSpc>
              <a:buFont typeface="Wingdings" pitchFamily="2" charset="2"/>
              <a:buChar char="Ø"/>
            </a:pPr>
            <a:endParaRPr lang="en-US" dirty="0" smtClean="0">
              <a:solidFill>
                <a:prstClr val="black"/>
              </a:solidFill>
              <a:latin typeface="Arial" pitchFamily="34" charset="0"/>
              <a:cs typeface="Arial" pitchFamily="34" charset="0"/>
            </a:endParaRPr>
          </a:p>
          <a:p>
            <a:pPr marL="285750" indent="-285750">
              <a:lnSpc>
                <a:spcPct val="150000"/>
              </a:lnSpc>
              <a:buFont typeface="Wingdings" pitchFamily="2" charset="2"/>
              <a:buChar char="Ø"/>
            </a:pPr>
            <a:r>
              <a:rPr lang="en-US" dirty="0" err="1" smtClean="0">
                <a:solidFill>
                  <a:prstClr val="black"/>
                </a:solidFill>
                <a:latin typeface="Arial" pitchFamily="34" charset="0"/>
                <a:cs typeface="Arial" pitchFamily="34" charset="0"/>
              </a:rPr>
              <a:t>Trên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môi</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trường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đặc</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đa</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số</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xạ</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khuẩn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có</a:t>
            </a:r>
            <a:r>
              <a:rPr lang="en-US" dirty="0" smtClean="0">
                <a:solidFill>
                  <a:prstClr val="black"/>
                </a:solidFill>
                <a:latin typeface="Arial" pitchFamily="34" charset="0"/>
                <a:cs typeface="Arial" pitchFamily="34" charset="0"/>
              </a:rPr>
              <a:t> 2 </a:t>
            </a:r>
            <a:r>
              <a:rPr lang="en-US" dirty="0" err="1" smtClean="0">
                <a:solidFill>
                  <a:prstClr val="black"/>
                </a:solidFill>
                <a:latin typeface="Arial" pitchFamily="34" charset="0"/>
                <a:cs typeface="Arial" pitchFamily="34" charset="0"/>
              </a:rPr>
              <a:t>loại</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khuẩn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ty</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khuẩn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ty</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khí</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sinh</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và</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khuẩn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ty</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cơ</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chất</a:t>
            </a:r>
            <a:r>
              <a:rPr lang="en-US" dirty="0" smtClean="0">
                <a:solidFill>
                  <a:prstClr val="black"/>
                </a:solidFill>
                <a:latin typeface="Arial" pitchFamily="34" charset="0"/>
                <a:cs typeface="Arial" pitchFamily="34" charset="0"/>
              </a:rPr>
              <a:t>.</a:t>
            </a:r>
          </a:p>
        </p:txBody>
      </p:sp>
      <p:sp>
        <p:nvSpPr>
          <p:cNvPr id="6" name="TextBox 5"/>
          <p:cNvSpPr txBox="1"/>
          <p:nvPr/>
        </p:nvSpPr>
        <p:spPr>
          <a:xfrm>
            <a:off x="28219" y="1164400"/>
            <a:ext cx="6705600" cy="456535"/>
          </a:xfrm>
          <a:prstGeom prst="rect">
            <a:avLst/>
          </a:prstGeom>
          <a:noFill/>
        </p:spPr>
        <p:txBody>
          <a:bodyPr wrap="square" rtlCol="0">
            <a:spAutoFit/>
          </a:bodyPr>
          <a:lstStyle/>
          <a:p>
            <a:pPr>
              <a:lnSpc>
                <a:spcPct val="150000"/>
              </a:lnSpc>
            </a:pPr>
            <a:r>
              <a:rPr lang="en-US" dirty="0" smtClean="0">
                <a:solidFill>
                  <a:prstClr val="black"/>
                </a:solidFill>
                <a:latin typeface="Arial" pitchFamily="34" charset="0"/>
                <a:cs typeface="Arial" pitchFamily="34" charset="0"/>
              </a:rPr>
              <a:t>1.2.1  </a:t>
            </a:r>
            <a:r>
              <a:rPr lang="en-US" dirty="0" err="1" smtClean="0">
                <a:solidFill>
                  <a:prstClr val="black"/>
                </a:solidFill>
                <a:latin typeface="Arial" pitchFamily="34" charset="0"/>
                <a:cs typeface="Arial" pitchFamily="34" charset="0"/>
              </a:rPr>
              <a:t>Giới</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thiệu</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khái</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quát</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về</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xạ</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khuẩn</a:t>
            </a:r>
            <a:endParaRPr lang="en-US" dirty="0" smtClean="0">
              <a:solidFill>
                <a:prstClr val="black"/>
              </a:solidFill>
              <a:latin typeface="Arial" pitchFamily="34" charset="0"/>
              <a:cs typeface="Arial" pitchFamily="34" charset="0"/>
            </a:endParaRPr>
          </a:p>
        </p:txBody>
      </p:sp>
      <p:sp>
        <p:nvSpPr>
          <p:cNvPr id="8" name="TextBox 7"/>
          <p:cNvSpPr txBox="1"/>
          <p:nvPr/>
        </p:nvSpPr>
        <p:spPr>
          <a:xfrm>
            <a:off x="0" y="652976"/>
            <a:ext cx="3733800" cy="381000"/>
          </a:xfrm>
          <a:prstGeom prst="rect">
            <a:avLst/>
          </a:prstGeom>
          <a:noFill/>
        </p:spPr>
        <p:txBody>
          <a:bodyPr wrap="square" rtlCol="0">
            <a:spAutoFit/>
          </a:bodyPr>
          <a:lstStyle/>
          <a:p>
            <a:r>
              <a:rPr lang="en-US" dirty="0" smtClean="0">
                <a:solidFill>
                  <a:prstClr val="black"/>
                </a:solidFill>
                <a:latin typeface="Arial" pitchFamily="34" charset="0"/>
                <a:cs typeface="Arial" pitchFamily="34" charset="0"/>
              </a:rPr>
              <a:t>1.2 </a:t>
            </a:r>
            <a:r>
              <a:rPr lang="en-US" dirty="0" err="1" smtClean="0">
                <a:solidFill>
                  <a:prstClr val="black"/>
                </a:solidFill>
                <a:latin typeface="Arial" pitchFamily="34" charset="0"/>
                <a:cs typeface="Arial" pitchFamily="34" charset="0"/>
              </a:rPr>
              <a:t>Tổng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quan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về</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xạ</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khuẩn</a:t>
            </a:r>
            <a:endParaRPr lang="en-US" dirty="0">
              <a:solidFill>
                <a:prstClr val="black"/>
              </a:solidFill>
              <a:latin typeface="Arial" pitchFamily="34" charset="0"/>
              <a:cs typeface="Arial" pitchFamily="34" charset="0"/>
            </a:endParaRPr>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19600" y="2057400"/>
            <a:ext cx="4343400" cy="3048000"/>
          </a:xfrm>
          <a:prstGeom prst="rect">
            <a:avLst/>
          </a:prstGeom>
        </p:spPr>
      </p:pic>
      <p:sp>
        <p:nvSpPr>
          <p:cNvPr id="4" name="TextBox 3"/>
          <p:cNvSpPr txBox="1"/>
          <p:nvPr/>
        </p:nvSpPr>
        <p:spPr>
          <a:xfrm>
            <a:off x="5257800" y="5301734"/>
            <a:ext cx="3276600" cy="369332"/>
          </a:xfrm>
          <a:prstGeom prst="rect">
            <a:avLst/>
          </a:prstGeom>
          <a:noFill/>
        </p:spPr>
        <p:txBody>
          <a:bodyPr wrap="square" rtlCol="0">
            <a:spAutoFit/>
          </a:bodyPr>
          <a:lstStyle/>
          <a:p>
            <a:r>
              <a:rPr lang="en-US" dirty="0" err="1" smtClean="0">
                <a:latin typeface="Arial" pitchFamily="34" charset="0"/>
                <a:cs typeface="Arial" pitchFamily="34" charset="0"/>
              </a:rPr>
              <a:t>Các</a:t>
            </a:r>
            <a:r>
              <a:rPr lang="en-US" dirty="0" smtClean="0">
                <a:latin typeface="Arial" pitchFamily="34" charset="0"/>
                <a:cs typeface="Arial" pitchFamily="34" charset="0"/>
              </a:rPr>
              <a:t> </a:t>
            </a:r>
            <a:r>
              <a:rPr lang="en-US" dirty="0" err="1" smtClean="0">
                <a:latin typeface="Arial" pitchFamily="34" charset="0"/>
                <a:cs typeface="Arial" pitchFamily="34" charset="0"/>
              </a:rPr>
              <a:t>loại</a:t>
            </a:r>
            <a:r>
              <a:rPr lang="en-US" dirty="0" smtClean="0">
                <a:latin typeface="Arial" pitchFamily="34" charset="0"/>
                <a:cs typeface="Arial" pitchFamily="34" charset="0"/>
              </a:rPr>
              <a:t> </a:t>
            </a:r>
            <a:r>
              <a:rPr lang="en-US" dirty="0" err="1" smtClean="0">
                <a:latin typeface="Arial" pitchFamily="34" charset="0"/>
                <a:cs typeface="Arial" pitchFamily="34" charset="0"/>
              </a:rPr>
              <a:t>khuẩn</a:t>
            </a:r>
            <a:r>
              <a:rPr lang="en-US" dirty="0" smtClean="0">
                <a:latin typeface="Arial" pitchFamily="34" charset="0"/>
                <a:cs typeface="Arial" pitchFamily="34" charset="0"/>
              </a:rPr>
              <a:t> </a:t>
            </a:r>
            <a:r>
              <a:rPr lang="en-US" dirty="0" err="1" smtClean="0">
                <a:latin typeface="Arial" pitchFamily="34" charset="0"/>
                <a:cs typeface="Arial" pitchFamily="34" charset="0"/>
              </a:rPr>
              <a:t>ti</a:t>
            </a:r>
            <a:r>
              <a:rPr lang="en-US" dirty="0" smtClean="0">
                <a:latin typeface="Arial" pitchFamily="34" charset="0"/>
                <a:cs typeface="Arial" pitchFamily="34" charset="0"/>
              </a:rPr>
              <a:t> ở </a:t>
            </a:r>
            <a:r>
              <a:rPr lang="en-US" dirty="0" err="1" smtClean="0">
                <a:latin typeface="Arial" pitchFamily="34" charset="0"/>
                <a:cs typeface="Arial" pitchFamily="34" charset="0"/>
              </a:rPr>
              <a:t>xạ</a:t>
            </a:r>
            <a:r>
              <a:rPr lang="en-US" dirty="0" smtClean="0">
                <a:latin typeface="Arial" pitchFamily="34" charset="0"/>
                <a:cs typeface="Arial" pitchFamily="34" charset="0"/>
              </a:rPr>
              <a:t> </a:t>
            </a:r>
            <a:r>
              <a:rPr lang="en-US" dirty="0" err="1" smtClean="0">
                <a:latin typeface="Arial" pitchFamily="34" charset="0"/>
                <a:cs typeface="Arial" pitchFamily="34" charset="0"/>
              </a:rPr>
              <a:t>khuẩn</a:t>
            </a:r>
            <a:endParaRPr lang="en-US" dirty="0">
              <a:latin typeface="Arial" pitchFamily="34" charset="0"/>
              <a:cs typeface="Arial" pitchFamily="34" charset="0"/>
            </a:endParaRPr>
          </a:p>
        </p:txBody>
      </p:sp>
    </p:spTree>
    <p:extLst>
      <p:ext uri="{BB962C8B-B14F-4D97-AF65-F5344CB8AC3E}">
        <p14:creationId xmlns:p14="http://schemas.microsoft.com/office/powerpoint/2010/main" val="362458451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152400"/>
            <a:ext cx="9144000" cy="461665"/>
          </a:xfrm>
          <a:prstGeom prst="rect">
            <a:avLst/>
          </a:prstGeom>
          <a:noFill/>
        </p:spPr>
        <p:txBody>
          <a:bodyPr wrap="square" rtlCol="0">
            <a:spAutoFit/>
          </a:bodyPr>
          <a:lstStyle/>
          <a:p>
            <a:r>
              <a:rPr lang="en-US" sz="2400" dirty="0" smtClean="0">
                <a:solidFill>
                  <a:prstClr val="black"/>
                </a:solidFill>
                <a:latin typeface="Arial" pitchFamily="34" charset="0"/>
                <a:cs typeface="Arial" pitchFamily="34" charset="0"/>
              </a:rPr>
              <a:t>1. </a:t>
            </a:r>
            <a:r>
              <a:rPr lang="en-US" sz="2400" dirty="0" err="1" smtClean="0">
                <a:solidFill>
                  <a:prstClr val="black"/>
                </a:solidFill>
                <a:latin typeface="Arial" pitchFamily="34" charset="0"/>
                <a:cs typeface="Arial" pitchFamily="34" charset="0"/>
              </a:rPr>
              <a:t>Đặt</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vấn</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đề</a:t>
            </a:r>
            <a:endParaRPr lang="en-US" sz="2400" dirty="0">
              <a:solidFill>
                <a:prstClr val="black"/>
              </a:solidFill>
              <a:latin typeface="Arial" pitchFamily="34" charset="0"/>
              <a:cs typeface="Arial" pitchFamily="34" charset="0"/>
            </a:endParaRPr>
          </a:p>
        </p:txBody>
      </p:sp>
      <p:sp>
        <p:nvSpPr>
          <p:cNvPr id="6" name="TextBox 5"/>
          <p:cNvSpPr txBox="1"/>
          <p:nvPr/>
        </p:nvSpPr>
        <p:spPr>
          <a:xfrm>
            <a:off x="28219" y="1164400"/>
            <a:ext cx="6705600" cy="456535"/>
          </a:xfrm>
          <a:prstGeom prst="rect">
            <a:avLst/>
          </a:prstGeom>
          <a:noFill/>
        </p:spPr>
        <p:txBody>
          <a:bodyPr wrap="square" rtlCol="0">
            <a:spAutoFit/>
          </a:bodyPr>
          <a:lstStyle/>
          <a:p>
            <a:pPr>
              <a:lnSpc>
                <a:spcPct val="150000"/>
              </a:lnSpc>
            </a:pPr>
            <a:r>
              <a:rPr lang="en-US" dirty="0" smtClean="0">
                <a:solidFill>
                  <a:prstClr val="black"/>
                </a:solidFill>
                <a:latin typeface="Arial" pitchFamily="34" charset="0"/>
                <a:cs typeface="Arial" pitchFamily="34" charset="0"/>
              </a:rPr>
              <a:t>1.2.1  </a:t>
            </a:r>
            <a:r>
              <a:rPr lang="en-US" dirty="0" err="1" smtClean="0">
                <a:solidFill>
                  <a:prstClr val="black"/>
                </a:solidFill>
                <a:latin typeface="Arial" pitchFamily="34" charset="0"/>
                <a:cs typeface="Arial" pitchFamily="34" charset="0"/>
              </a:rPr>
              <a:t>Giới</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thiệu</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khái</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quát</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về</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xạ</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khuẩn</a:t>
            </a:r>
            <a:endParaRPr lang="en-US" dirty="0" smtClean="0">
              <a:solidFill>
                <a:prstClr val="black"/>
              </a:solidFill>
              <a:latin typeface="Arial" pitchFamily="34" charset="0"/>
              <a:cs typeface="Arial" pitchFamily="34" charset="0"/>
            </a:endParaRPr>
          </a:p>
        </p:txBody>
      </p:sp>
      <p:sp>
        <p:nvSpPr>
          <p:cNvPr id="8" name="TextBox 7"/>
          <p:cNvSpPr txBox="1"/>
          <p:nvPr/>
        </p:nvSpPr>
        <p:spPr>
          <a:xfrm>
            <a:off x="0" y="652976"/>
            <a:ext cx="3733800" cy="381000"/>
          </a:xfrm>
          <a:prstGeom prst="rect">
            <a:avLst/>
          </a:prstGeom>
          <a:noFill/>
        </p:spPr>
        <p:txBody>
          <a:bodyPr wrap="square" rtlCol="0">
            <a:spAutoFit/>
          </a:bodyPr>
          <a:lstStyle/>
          <a:p>
            <a:r>
              <a:rPr lang="en-US" dirty="0" smtClean="0">
                <a:solidFill>
                  <a:prstClr val="black"/>
                </a:solidFill>
                <a:latin typeface="Arial" pitchFamily="34" charset="0"/>
                <a:cs typeface="Arial" pitchFamily="34" charset="0"/>
              </a:rPr>
              <a:t>1.2 </a:t>
            </a:r>
            <a:r>
              <a:rPr lang="en-US" dirty="0" err="1" smtClean="0">
                <a:solidFill>
                  <a:prstClr val="black"/>
                </a:solidFill>
                <a:latin typeface="Arial" pitchFamily="34" charset="0"/>
                <a:cs typeface="Arial" pitchFamily="34" charset="0"/>
              </a:rPr>
              <a:t>Tổng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quan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về</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xạ</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khuẩn</a:t>
            </a:r>
            <a:endParaRPr lang="en-US" dirty="0">
              <a:solidFill>
                <a:prstClr val="black"/>
              </a:solidFill>
              <a:latin typeface="Arial" pitchFamily="34" charset="0"/>
              <a:cs typeface="Arial" pitchFamily="34" charset="0"/>
            </a:endParaRPr>
          </a:p>
        </p:txBody>
      </p:sp>
      <p:sp>
        <p:nvSpPr>
          <p:cNvPr id="7" name="TextBox 6"/>
          <p:cNvSpPr txBox="1"/>
          <p:nvPr/>
        </p:nvSpPr>
        <p:spPr>
          <a:xfrm>
            <a:off x="-19051" y="1752600"/>
            <a:ext cx="9115781" cy="369332"/>
          </a:xfrm>
          <a:prstGeom prst="rect">
            <a:avLst/>
          </a:prstGeom>
          <a:noFill/>
        </p:spPr>
        <p:txBody>
          <a:bodyPr wrap="square" rtlCol="0">
            <a:spAutoFit/>
          </a:bodyPr>
          <a:lstStyle/>
          <a:p>
            <a:pPr marL="285750" indent="-285750">
              <a:buFont typeface="Wingdings" pitchFamily="2" charset="2"/>
              <a:buChar char="Ø"/>
            </a:pPr>
            <a:r>
              <a:rPr lang="en-US" dirty="0" err="1" smtClean="0">
                <a:solidFill>
                  <a:prstClr val="black"/>
                </a:solidFill>
                <a:latin typeface="Arial" pitchFamily="34" charset="0"/>
                <a:cs typeface="Arial" pitchFamily="34" charset="0"/>
              </a:rPr>
              <a:t>Đặc</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điểm</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sinh</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sản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Xạ</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khuẩn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sinh</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sản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bằng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bào</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tử</a:t>
            </a:r>
            <a:endParaRPr lang="en-US" dirty="0">
              <a:solidFill>
                <a:prstClr val="black"/>
              </a:solidFill>
              <a:latin typeface="Arial" pitchFamily="34" charset="0"/>
              <a:cs typeface="Arial" pitchFamily="34"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5800" y="2209800"/>
            <a:ext cx="7772400" cy="4503419"/>
          </a:xfrm>
          <a:prstGeom prst="rect">
            <a:avLst/>
          </a:prstGeom>
        </p:spPr>
      </p:pic>
    </p:spTree>
    <p:extLst>
      <p:ext uri="{BB962C8B-B14F-4D97-AF65-F5344CB8AC3E}">
        <p14:creationId xmlns:p14="http://schemas.microsoft.com/office/powerpoint/2010/main" val="41993698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152400"/>
            <a:ext cx="9144000" cy="461665"/>
          </a:xfrm>
          <a:prstGeom prst="rect">
            <a:avLst/>
          </a:prstGeom>
          <a:noFill/>
        </p:spPr>
        <p:txBody>
          <a:bodyPr wrap="square" rtlCol="0">
            <a:spAutoFit/>
          </a:bodyPr>
          <a:lstStyle/>
          <a:p>
            <a:r>
              <a:rPr lang="en-US" sz="2400" dirty="0" smtClean="0">
                <a:solidFill>
                  <a:prstClr val="black"/>
                </a:solidFill>
                <a:latin typeface="Arial" pitchFamily="34" charset="0"/>
                <a:cs typeface="Arial" pitchFamily="34" charset="0"/>
              </a:rPr>
              <a:t>1. </a:t>
            </a:r>
            <a:r>
              <a:rPr lang="en-US" sz="2400" dirty="0" err="1" smtClean="0">
                <a:solidFill>
                  <a:prstClr val="black"/>
                </a:solidFill>
                <a:latin typeface="Arial" pitchFamily="34" charset="0"/>
                <a:cs typeface="Arial" pitchFamily="34" charset="0"/>
              </a:rPr>
              <a:t>Đặt</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vấn</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đề</a:t>
            </a:r>
            <a:endParaRPr lang="en-US" sz="2400" dirty="0">
              <a:solidFill>
                <a:prstClr val="black"/>
              </a:solidFill>
              <a:latin typeface="Arial" pitchFamily="34" charset="0"/>
              <a:cs typeface="Arial" pitchFamily="34" charset="0"/>
            </a:endParaRPr>
          </a:p>
        </p:txBody>
      </p:sp>
      <p:sp>
        <p:nvSpPr>
          <p:cNvPr id="6" name="TextBox 5"/>
          <p:cNvSpPr txBox="1"/>
          <p:nvPr/>
        </p:nvSpPr>
        <p:spPr>
          <a:xfrm>
            <a:off x="-9525" y="1164400"/>
            <a:ext cx="6705600" cy="923330"/>
          </a:xfrm>
          <a:prstGeom prst="rect">
            <a:avLst/>
          </a:prstGeom>
          <a:noFill/>
        </p:spPr>
        <p:txBody>
          <a:bodyPr wrap="square" rtlCol="0">
            <a:spAutoFit/>
          </a:bodyPr>
          <a:lstStyle/>
          <a:p>
            <a:pPr>
              <a:lnSpc>
                <a:spcPct val="150000"/>
              </a:lnSpc>
            </a:pPr>
            <a:r>
              <a:rPr lang="en-US" dirty="0" smtClean="0">
                <a:solidFill>
                  <a:prstClr val="black"/>
                </a:solidFill>
                <a:latin typeface="Arial" pitchFamily="34" charset="0"/>
                <a:cs typeface="Arial" pitchFamily="34" charset="0"/>
              </a:rPr>
              <a:t>1.2.1  </a:t>
            </a:r>
            <a:r>
              <a:rPr lang="en-US" dirty="0" err="1" smtClean="0">
                <a:solidFill>
                  <a:prstClr val="black"/>
                </a:solidFill>
                <a:latin typeface="Arial" pitchFamily="34" charset="0"/>
                <a:cs typeface="Arial" pitchFamily="34" charset="0"/>
              </a:rPr>
              <a:t>Giới</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thiệu</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khái</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quát</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về</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xạ</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khuẩn</a:t>
            </a:r>
            <a:endParaRPr lang="en-US" dirty="0" smtClean="0">
              <a:solidFill>
                <a:prstClr val="black"/>
              </a:solidFill>
              <a:latin typeface="Arial" pitchFamily="34" charset="0"/>
              <a:cs typeface="Arial" pitchFamily="34" charset="0"/>
            </a:endParaRPr>
          </a:p>
          <a:p>
            <a:pPr>
              <a:lnSpc>
                <a:spcPct val="150000"/>
              </a:lnSpc>
            </a:pPr>
            <a:endParaRPr lang="en-US" dirty="0" smtClean="0">
              <a:solidFill>
                <a:prstClr val="black"/>
              </a:solidFill>
              <a:latin typeface="Arial" pitchFamily="34" charset="0"/>
              <a:cs typeface="Arial" pitchFamily="34" charset="0"/>
            </a:endParaRPr>
          </a:p>
        </p:txBody>
      </p:sp>
      <p:sp>
        <p:nvSpPr>
          <p:cNvPr id="8" name="TextBox 7"/>
          <p:cNvSpPr txBox="1"/>
          <p:nvPr/>
        </p:nvSpPr>
        <p:spPr>
          <a:xfrm>
            <a:off x="0" y="652976"/>
            <a:ext cx="3733800" cy="381000"/>
          </a:xfrm>
          <a:prstGeom prst="rect">
            <a:avLst/>
          </a:prstGeom>
          <a:noFill/>
        </p:spPr>
        <p:txBody>
          <a:bodyPr wrap="square" rtlCol="0">
            <a:spAutoFit/>
          </a:bodyPr>
          <a:lstStyle/>
          <a:p>
            <a:r>
              <a:rPr lang="en-US" dirty="0" smtClean="0">
                <a:solidFill>
                  <a:prstClr val="black"/>
                </a:solidFill>
                <a:latin typeface="Arial" pitchFamily="34" charset="0"/>
                <a:cs typeface="Arial" pitchFamily="34" charset="0"/>
              </a:rPr>
              <a:t>1.2 </a:t>
            </a:r>
            <a:r>
              <a:rPr lang="en-US" dirty="0" err="1" smtClean="0">
                <a:solidFill>
                  <a:prstClr val="black"/>
                </a:solidFill>
                <a:latin typeface="Arial" pitchFamily="34" charset="0"/>
                <a:cs typeface="Arial" pitchFamily="34" charset="0"/>
              </a:rPr>
              <a:t>Tổng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quan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về</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xạ</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khuẩn</a:t>
            </a:r>
            <a:endParaRPr lang="en-US" dirty="0">
              <a:solidFill>
                <a:prstClr val="black"/>
              </a:solidFill>
              <a:latin typeface="Arial" pitchFamily="34" charset="0"/>
              <a:cs typeface="Arial" pitchFamily="34" charset="0"/>
            </a:endParaRPr>
          </a:p>
        </p:txBody>
      </p:sp>
      <p:sp>
        <p:nvSpPr>
          <p:cNvPr id="3" name="TextBox 2"/>
          <p:cNvSpPr txBox="1"/>
          <p:nvPr/>
        </p:nvSpPr>
        <p:spPr>
          <a:xfrm>
            <a:off x="28217" y="1718398"/>
            <a:ext cx="4086583" cy="369332"/>
          </a:xfrm>
          <a:prstGeom prst="rect">
            <a:avLst/>
          </a:prstGeom>
          <a:noFill/>
        </p:spPr>
        <p:txBody>
          <a:bodyPr wrap="square" rtlCol="0">
            <a:spAutoFit/>
          </a:bodyPr>
          <a:lstStyle/>
          <a:p>
            <a:pPr marL="285750" indent="-285750">
              <a:buFont typeface="Wingdings" pitchFamily="2" charset="2"/>
              <a:buChar char="Ø"/>
            </a:pPr>
            <a:r>
              <a:rPr lang="en-US" dirty="0" err="1" smtClean="0">
                <a:latin typeface="Arial" pitchFamily="34" charset="0"/>
                <a:cs typeface="Arial" pitchFamily="34" charset="0"/>
              </a:rPr>
              <a:t>Vòng</a:t>
            </a:r>
            <a:r>
              <a:rPr lang="en-US" dirty="0" smtClean="0">
                <a:latin typeface="Arial" pitchFamily="34" charset="0"/>
                <a:cs typeface="Arial" pitchFamily="34" charset="0"/>
              </a:rPr>
              <a:t> </a:t>
            </a:r>
            <a:r>
              <a:rPr lang="en-US" dirty="0" err="1" smtClean="0">
                <a:latin typeface="Arial" pitchFamily="34" charset="0"/>
                <a:cs typeface="Arial" pitchFamily="34" charset="0"/>
              </a:rPr>
              <a:t>đời</a:t>
            </a:r>
            <a:r>
              <a:rPr lang="en-US" dirty="0" smtClean="0">
                <a:latin typeface="Arial" pitchFamily="34" charset="0"/>
                <a:cs typeface="Arial" pitchFamily="34" charset="0"/>
              </a:rPr>
              <a:t> </a:t>
            </a:r>
            <a:r>
              <a:rPr lang="en-US" dirty="0" err="1" smtClean="0">
                <a:latin typeface="Arial" pitchFamily="34" charset="0"/>
                <a:cs typeface="Arial" pitchFamily="34" charset="0"/>
              </a:rPr>
              <a:t>của</a:t>
            </a:r>
            <a:r>
              <a:rPr lang="en-US" dirty="0" smtClean="0">
                <a:latin typeface="Arial" pitchFamily="34" charset="0"/>
                <a:cs typeface="Arial" pitchFamily="34" charset="0"/>
              </a:rPr>
              <a:t> Streptomyces:</a:t>
            </a:r>
            <a:endParaRPr lang="en-US" dirty="0">
              <a:latin typeface="Arial" pitchFamily="34" charset="0"/>
              <a:cs typeface="Arial" pitchFamily="34" charset="0"/>
            </a:endParaRPr>
          </a:p>
        </p:txBody>
      </p:sp>
      <p:sp>
        <p:nvSpPr>
          <p:cNvPr id="9" name="TextBox 8"/>
          <p:cNvSpPr txBox="1"/>
          <p:nvPr/>
        </p:nvSpPr>
        <p:spPr>
          <a:xfrm>
            <a:off x="47268" y="5324564"/>
            <a:ext cx="9115782" cy="1200329"/>
          </a:xfrm>
          <a:prstGeom prst="rect">
            <a:avLst/>
          </a:prstGeom>
          <a:noFill/>
        </p:spPr>
        <p:txBody>
          <a:bodyPr wrap="square" rtlCol="0">
            <a:spAutoFit/>
          </a:bodyPr>
          <a:lstStyle/>
          <a:p>
            <a:r>
              <a:rPr lang="en-US" dirty="0" err="1" smtClean="0">
                <a:latin typeface="Arial" pitchFamily="34" charset="0"/>
                <a:cs typeface="Arial" pitchFamily="34" charset="0"/>
              </a:rPr>
              <a:t>Vòng</a:t>
            </a:r>
            <a:r>
              <a:rPr lang="en-US" dirty="0" smtClean="0">
                <a:latin typeface="Arial" pitchFamily="34" charset="0"/>
                <a:cs typeface="Arial" pitchFamily="34" charset="0"/>
              </a:rPr>
              <a:t> </a:t>
            </a:r>
            <a:r>
              <a:rPr lang="en-US" dirty="0" err="1" smtClean="0">
                <a:latin typeface="Arial" pitchFamily="34" charset="0"/>
                <a:cs typeface="Arial" pitchFamily="34" charset="0"/>
              </a:rPr>
              <a:t>đời</a:t>
            </a:r>
            <a:r>
              <a:rPr lang="en-US" dirty="0" smtClean="0">
                <a:latin typeface="Arial" pitchFamily="34" charset="0"/>
                <a:cs typeface="Arial" pitchFamily="34" charset="0"/>
              </a:rPr>
              <a:t> </a:t>
            </a:r>
            <a:r>
              <a:rPr lang="en-US" dirty="0" err="1" smtClean="0">
                <a:latin typeface="Arial" pitchFamily="34" charset="0"/>
                <a:cs typeface="Arial" pitchFamily="34" charset="0"/>
              </a:rPr>
              <a:t>cơ</a:t>
            </a:r>
            <a:r>
              <a:rPr lang="en-US" dirty="0" smtClean="0">
                <a:latin typeface="Arial" pitchFamily="34" charset="0"/>
                <a:cs typeface="Arial" pitchFamily="34" charset="0"/>
              </a:rPr>
              <a:t> </a:t>
            </a:r>
            <a:r>
              <a:rPr lang="en-US" dirty="0" err="1" smtClean="0">
                <a:latin typeface="Arial" pitchFamily="34" charset="0"/>
                <a:cs typeface="Arial" pitchFamily="34" charset="0"/>
              </a:rPr>
              <a:t>bản</a:t>
            </a:r>
            <a:r>
              <a:rPr lang="en-US" dirty="0" smtClean="0">
                <a:latin typeface="Arial" pitchFamily="34" charset="0"/>
                <a:cs typeface="Arial" pitchFamily="34" charset="0"/>
              </a:rPr>
              <a:t> </a:t>
            </a:r>
            <a:r>
              <a:rPr lang="en-US" dirty="0" err="1" smtClean="0">
                <a:latin typeface="Arial" pitchFamily="34" charset="0"/>
                <a:cs typeface="Arial" pitchFamily="34" charset="0"/>
              </a:rPr>
              <a:t>của</a:t>
            </a:r>
            <a:r>
              <a:rPr lang="en-US" dirty="0" smtClean="0">
                <a:latin typeface="Arial" pitchFamily="34" charset="0"/>
                <a:cs typeface="Arial" pitchFamily="34" charset="0"/>
              </a:rPr>
              <a:t> </a:t>
            </a:r>
            <a:r>
              <a:rPr lang="en-US" dirty="0" err="1" smtClean="0">
                <a:latin typeface="Arial" pitchFamily="34" charset="0"/>
                <a:cs typeface="Arial" pitchFamily="34" charset="0"/>
              </a:rPr>
              <a:t>xạ</a:t>
            </a:r>
            <a:r>
              <a:rPr lang="en-US" dirty="0" smtClean="0">
                <a:latin typeface="Arial" pitchFamily="34" charset="0"/>
                <a:cs typeface="Arial" pitchFamily="34" charset="0"/>
              </a:rPr>
              <a:t> </a:t>
            </a:r>
            <a:r>
              <a:rPr lang="en-US" dirty="0" err="1" smtClean="0">
                <a:latin typeface="Arial" pitchFamily="34" charset="0"/>
                <a:cs typeface="Arial" pitchFamily="34" charset="0"/>
              </a:rPr>
              <a:t>khuẩn</a:t>
            </a:r>
            <a:r>
              <a:rPr lang="en-US" dirty="0" smtClean="0">
                <a:latin typeface="Arial" pitchFamily="34" charset="0"/>
                <a:cs typeface="Arial" pitchFamily="34" charset="0"/>
              </a:rPr>
              <a:t> </a:t>
            </a:r>
            <a:r>
              <a:rPr lang="en-US" dirty="0" err="1" smtClean="0">
                <a:latin typeface="Arial" pitchFamily="34" charset="0"/>
                <a:cs typeface="Arial" pitchFamily="34" charset="0"/>
              </a:rPr>
              <a:t>trên</a:t>
            </a:r>
            <a:r>
              <a:rPr lang="en-US" dirty="0" smtClean="0">
                <a:latin typeface="Arial" pitchFamily="34" charset="0"/>
                <a:cs typeface="Arial" pitchFamily="34" charset="0"/>
              </a:rPr>
              <a:t> </a:t>
            </a:r>
            <a:r>
              <a:rPr lang="en-US" dirty="0" err="1" smtClean="0">
                <a:latin typeface="Arial" pitchFamily="34" charset="0"/>
                <a:cs typeface="Arial" pitchFamily="34" charset="0"/>
              </a:rPr>
              <a:t>môi</a:t>
            </a:r>
            <a:r>
              <a:rPr lang="en-US" dirty="0" smtClean="0">
                <a:latin typeface="Arial" pitchFamily="34" charset="0"/>
                <a:cs typeface="Arial" pitchFamily="34" charset="0"/>
              </a:rPr>
              <a:t> </a:t>
            </a:r>
            <a:r>
              <a:rPr lang="en-US" dirty="0" err="1" smtClean="0">
                <a:latin typeface="Arial" pitchFamily="34" charset="0"/>
                <a:cs typeface="Arial" pitchFamily="34" charset="0"/>
              </a:rPr>
              <a:t>trường</a:t>
            </a:r>
            <a:r>
              <a:rPr lang="en-US" dirty="0" smtClean="0">
                <a:latin typeface="Arial" pitchFamily="34" charset="0"/>
                <a:cs typeface="Arial" pitchFamily="34" charset="0"/>
              </a:rPr>
              <a:t> </a:t>
            </a:r>
            <a:r>
              <a:rPr lang="en-US" dirty="0" err="1" smtClean="0">
                <a:latin typeface="Arial" pitchFamily="34" charset="0"/>
                <a:cs typeface="Arial" pitchFamily="34" charset="0"/>
              </a:rPr>
              <a:t>thạch</a:t>
            </a:r>
            <a:r>
              <a:rPr lang="en-US" dirty="0" smtClean="0">
                <a:latin typeface="Arial" pitchFamily="34" charset="0"/>
                <a:cs typeface="Arial" pitchFamily="34" charset="0"/>
              </a:rPr>
              <a:t> </a:t>
            </a:r>
            <a:r>
              <a:rPr lang="en-US" dirty="0" err="1" smtClean="0">
                <a:latin typeface="Arial" pitchFamily="34" charset="0"/>
                <a:cs typeface="Arial" pitchFamily="34" charset="0"/>
              </a:rPr>
              <a:t>bắt</a:t>
            </a:r>
            <a:r>
              <a:rPr lang="en-US" dirty="0" smtClean="0">
                <a:latin typeface="Arial" pitchFamily="34" charset="0"/>
                <a:cs typeface="Arial" pitchFamily="34" charset="0"/>
              </a:rPr>
              <a:t> </a:t>
            </a:r>
            <a:r>
              <a:rPr lang="en-US" dirty="0" err="1" smtClean="0">
                <a:latin typeface="Arial" pitchFamily="34" charset="0"/>
                <a:cs typeface="Arial" pitchFamily="34" charset="0"/>
              </a:rPr>
              <a:t>đầu</a:t>
            </a:r>
            <a:r>
              <a:rPr lang="en-US" dirty="0" smtClean="0">
                <a:latin typeface="Arial" pitchFamily="34" charset="0"/>
                <a:cs typeface="Arial" pitchFamily="34" charset="0"/>
              </a:rPr>
              <a:t> </a:t>
            </a:r>
            <a:r>
              <a:rPr lang="en-US" dirty="0" err="1" smtClean="0">
                <a:latin typeface="Arial" pitchFamily="34" charset="0"/>
                <a:cs typeface="Arial" pitchFamily="34" charset="0"/>
              </a:rPr>
              <a:t>từ</a:t>
            </a:r>
            <a:r>
              <a:rPr lang="en-US" dirty="0" smtClean="0">
                <a:latin typeface="Arial" pitchFamily="34" charset="0"/>
                <a:cs typeface="Arial" pitchFamily="34" charset="0"/>
              </a:rPr>
              <a:t> </a:t>
            </a:r>
            <a:r>
              <a:rPr lang="en-US" dirty="0" err="1" smtClean="0">
                <a:latin typeface="Arial" pitchFamily="34" charset="0"/>
                <a:cs typeface="Arial" pitchFamily="34" charset="0"/>
              </a:rPr>
              <a:t>sự</a:t>
            </a:r>
            <a:r>
              <a:rPr lang="en-US" dirty="0" smtClean="0">
                <a:latin typeface="Arial" pitchFamily="34" charset="0"/>
                <a:cs typeface="Arial" pitchFamily="34" charset="0"/>
              </a:rPr>
              <a:t> </a:t>
            </a:r>
            <a:r>
              <a:rPr lang="en-US" dirty="0" err="1" smtClean="0">
                <a:latin typeface="Arial" pitchFamily="34" charset="0"/>
                <a:cs typeface="Arial" pitchFamily="34" charset="0"/>
              </a:rPr>
              <a:t>nảy</a:t>
            </a:r>
            <a:r>
              <a:rPr lang="en-US" dirty="0" smtClean="0">
                <a:latin typeface="Arial" pitchFamily="34" charset="0"/>
                <a:cs typeface="Arial" pitchFamily="34" charset="0"/>
              </a:rPr>
              <a:t> </a:t>
            </a:r>
            <a:r>
              <a:rPr lang="en-US" dirty="0" err="1" smtClean="0">
                <a:latin typeface="Arial" pitchFamily="34" charset="0"/>
                <a:cs typeface="Arial" pitchFamily="34" charset="0"/>
              </a:rPr>
              <a:t>mầm</a:t>
            </a:r>
            <a:r>
              <a:rPr lang="en-US" dirty="0" smtClean="0">
                <a:latin typeface="Arial" pitchFamily="34" charset="0"/>
                <a:cs typeface="Arial" pitchFamily="34" charset="0"/>
              </a:rPr>
              <a:t> </a:t>
            </a:r>
            <a:r>
              <a:rPr lang="en-US" dirty="0" err="1" smtClean="0">
                <a:latin typeface="Arial" pitchFamily="34" charset="0"/>
                <a:cs typeface="Arial" pitchFamily="34" charset="0"/>
              </a:rPr>
              <a:t>của</a:t>
            </a:r>
            <a:r>
              <a:rPr lang="en-US" dirty="0" smtClean="0">
                <a:latin typeface="Arial" pitchFamily="34" charset="0"/>
                <a:cs typeface="Arial" pitchFamily="34" charset="0"/>
              </a:rPr>
              <a:t> </a:t>
            </a:r>
            <a:r>
              <a:rPr lang="en-US" dirty="0" err="1" smtClean="0">
                <a:latin typeface="Arial" pitchFamily="34" charset="0"/>
                <a:cs typeface="Arial" pitchFamily="34" charset="0"/>
              </a:rPr>
              <a:t>bào</a:t>
            </a:r>
            <a:r>
              <a:rPr lang="en-US" dirty="0" smtClean="0">
                <a:latin typeface="Arial" pitchFamily="34" charset="0"/>
                <a:cs typeface="Arial" pitchFamily="34" charset="0"/>
              </a:rPr>
              <a:t> </a:t>
            </a:r>
            <a:r>
              <a:rPr lang="en-US" dirty="0" err="1" smtClean="0">
                <a:latin typeface="Arial" pitchFamily="34" charset="0"/>
                <a:cs typeface="Arial" pitchFamily="34" charset="0"/>
              </a:rPr>
              <a:t>tử</a:t>
            </a:r>
            <a:r>
              <a:rPr lang="en-US" dirty="0" smtClean="0">
                <a:latin typeface="Arial" pitchFamily="34" charset="0"/>
                <a:cs typeface="Arial" pitchFamily="34" charset="0"/>
              </a:rPr>
              <a:t>, </a:t>
            </a:r>
            <a:r>
              <a:rPr lang="en-US" dirty="0" err="1" smtClean="0">
                <a:latin typeface="Arial" pitchFamily="34" charset="0"/>
                <a:cs typeface="Arial" pitchFamily="34" charset="0"/>
              </a:rPr>
              <a:t>sau</a:t>
            </a:r>
            <a:r>
              <a:rPr lang="en-US" dirty="0" smtClean="0">
                <a:latin typeface="Arial" pitchFamily="34" charset="0"/>
                <a:cs typeface="Arial" pitchFamily="34" charset="0"/>
              </a:rPr>
              <a:t> </a:t>
            </a:r>
            <a:r>
              <a:rPr lang="en-US" dirty="0" err="1" smtClean="0">
                <a:latin typeface="Arial" pitchFamily="34" charset="0"/>
                <a:cs typeface="Arial" pitchFamily="34" charset="0"/>
              </a:rPr>
              <a:t>đó</a:t>
            </a:r>
            <a:r>
              <a:rPr lang="en-US" dirty="0" smtClean="0">
                <a:latin typeface="Arial" pitchFamily="34" charset="0"/>
                <a:cs typeface="Arial" pitchFamily="34" charset="0"/>
              </a:rPr>
              <a:t> </a:t>
            </a:r>
            <a:r>
              <a:rPr lang="en-US" dirty="0" err="1" smtClean="0">
                <a:latin typeface="Arial" pitchFamily="34" charset="0"/>
                <a:cs typeface="Arial" pitchFamily="34" charset="0"/>
              </a:rPr>
              <a:t>là</a:t>
            </a:r>
            <a:r>
              <a:rPr lang="en-US" dirty="0" smtClean="0">
                <a:latin typeface="Arial" pitchFamily="34" charset="0"/>
                <a:cs typeface="Arial" pitchFamily="34" charset="0"/>
              </a:rPr>
              <a:t> </a:t>
            </a:r>
            <a:r>
              <a:rPr lang="en-US" dirty="0" err="1" smtClean="0">
                <a:latin typeface="Arial" pitchFamily="34" charset="0"/>
                <a:cs typeface="Arial" pitchFamily="34" charset="0"/>
              </a:rPr>
              <a:t>sự</a:t>
            </a:r>
            <a:r>
              <a:rPr lang="en-US" dirty="0" smtClean="0">
                <a:latin typeface="Arial" pitchFamily="34" charset="0"/>
                <a:cs typeface="Arial" pitchFamily="34" charset="0"/>
              </a:rPr>
              <a:t> </a:t>
            </a:r>
            <a:r>
              <a:rPr lang="en-US" dirty="0" err="1" smtClean="0">
                <a:latin typeface="Arial" pitchFamily="34" charset="0"/>
                <a:cs typeface="Arial" pitchFamily="34" charset="0"/>
              </a:rPr>
              <a:t>phát</a:t>
            </a:r>
            <a:r>
              <a:rPr lang="en-US" dirty="0" smtClean="0">
                <a:latin typeface="Arial" pitchFamily="34" charset="0"/>
                <a:cs typeface="Arial" pitchFamily="34" charset="0"/>
              </a:rPr>
              <a:t> </a:t>
            </a:r>
            <a:r>
              <a:rPr lang="en-US" dirty="0" err="1" smtClean="0">
                <a:latin typeface="Arial" pitchFamily="34" charset="0"/>
                <a:cs typeface="Arial" pitchFamily="34" charset="0"/>
              </a:rPr>
              <a:t>triển</a:t>
            </a:r>
            <a:r>
              <a:rPr lang="en-US" dirty="0" smtClean="0">
                <a:latin typeface="Arial" pitchFamily="34" charset="0"/>
                <a:cs typeface="Arial" pitchFamily="34" charset="0"/>
              </a:rPr>
              <a:t> </a:t>
            </a:r>
            <a:r>
              <a:rPr lang="en-US" dirty="0" err="1" smtClean="0">
                <a:latin typeface="Arial" pitchFamily="34" charset="0"/>
                <a:cs typeface="Arial" pitchFamily="34" charset="0"/>
              </a:rPr>
              <a:t>của</a:t>
            </a:r>
            <a:r>
              <a:rPr lang="en-US" dirty="0" smtClean="0">
                <a:latin typeface="Arial" pitchFamily="34" charset="0"/>
                <a:cs typeface="Arial" pitchFamily="34" charset="0"/>
              </a:rPr>
              <a:t> </a:t>
            </a:r>
            <a:r>
              <a:rPr lang="en-US" dirty="0" err="1" smtClean="0">
                <a:latin typeface="Arial" pitchFamily="34" charset="0"/>
                <a:cs typeface="Arial" pitchFamily="34" charset="0"/>
              </a:rPr>
              <a:t>hệ</a:t>
            </a:r>
            <a:r>
              <a:rPr lang="en-US" dirty="0" smtClean="0">
                <a:latin typeface="Arial" pitchFamily="34" charset="0"/>
                <a:cs typeface="Arial" pitchFamily="34" charset="0"/>
              </a:rPr>
              <a:t> </a:t>
            </a:r>
            <a:r>
              <a:rPr lang="en-US" dirty="0" err="1" smtClean="0">
                <a:latin typeface="Arial" pitchFamily="34" charset="0"/>
                <a:cs typeface="Arial" pitchFamily="34" charset="0"/>
              </a:rPr>
              <a:t>khuẩn</a:t>
            </a:r>
            <a:r>
              <a:rPr lang="en-US" dirty="0" smtClean="0">
                <a:latin typeface="Arial" pitchFamily="34" charset="0"/>
                <a:cs typeface="Arial" pitchFamily="34" charset="0"/>
              </a:rPr>
              <a:t> </a:t>
            </a:r>
            <a:r>
              <a:rPr lang="en-US" dirty="0" err="1" smtClean="0">
                <a:latin typeface="Arial" pitchFamily="34" charset="0"/>
                <a:cs typeface="Arial" pitchFamily="34" charset="0"/>
              </a:rPr>
              <a:t>ty</a:t>
            </a:r>
            <a:r>
              <a:rPr lang="en-US" dirty="0" smtClean="0">
                <a:latin typeface="Arial" pitchFamily="34" charset="0"/>
                <a:cs typeface="Arial" pitchFamily="34" charset="0"/>
              </a:rPr>
              <a:t> </a:t>
            </a:r>
            <a:r>
              <a:rPr lang="en-US" dirty="0" err="1" smtClean="0">
                <a:latin typeface="Arial" pitchFamily="34" charset="0"/>
                <a:cs typeface="Arial" pitchFamily="34" charset="0"/>
              </a:rPr>
              <a:t>cơ</a:t>
            </a:r>
            <a:r>
              <a:rPr lang="en-US" dirty="0" smtClean="0">
                <a:latin typeface="Arial" pitchFamily="34" charset="0"/>
                <a:cs typeface="Arial" pitchFamily="34" charset="0"/>
              </a:rPr>
              <a:t> </a:t>
            </a:r>
            <a:r>
              <a:rPr lang="en-US" dirty="0" err="1" smtClean="0">
                <a:latin typeface="Arial" pitchFamily="34" charset="0"/>
                <a:cs typeface="Arial" pitchFamily="34" charset="0"/>
              </a:rPr>
              <a:t>chất</a:t>
            </a:r>
            <a:r>
              <a:rPr lang="en-US" dirty="0" smtClean="0">
                <a:latin typeface="Arial" pitchFamily="34" charset="0"/>
                <a:cs typeface="Arial" pitchFamily="34" charset="0"/>
              </a:rPr>
              <a:t>. </a:t>
            </a:r>
            <a:r>
              <a:rPr lang="en-US" dirty="0" err="1" smtClean="0">
                <a:latin typeface="Arial" pitchFamily="34" charset="0"/>
                <a:cs typeface="Arial" pitchFamily="34" charset="0"/>
              </a:rPr>
              <a:t>Sau</a:t>
            </a:r>
            <a:r>
              <a:rPr lang="en-US" dirty="0" smtClean="0">
                <a:latin typeface="Arial" pitchFamily="34" charset="0"/>
                <a:cs typeface="Arial" pitchFamily="34" charset="0"/>
              </a:rPr>
              <a:t> </a:t>
            </a:r>
            <a:r>
              <a:rPr lang="en-US" dirty="0" err="1" smtClean="0">
                <a:latin typeface="Arial" pitchFamily="34" charset="0"/>
                <a:cs typeface="Arial" pitchFamily="34" charset="0"/>
              </a:rPr>
              <a:t>vài</a:t>
            </a:r>
            <a:r>
              <a:rPr lang="en-US" dirty="0" smtClean="0">
                <a:latin typeface="Arial" pitchFamily="34" charset="0"/>
                <a:cs typeface="Arial" pitchFamily="34" charset="0"/>
              </a:rPr>
              <a:t> </a:t>
            </a:r>
            <a:r>
              <a:rPr lang="en-US" dirty="0" err="1" smtClean="0">
                <a:latin typeface="Arial" pitchFamily="34" charset="0"/>
                <a:cs typeface="Arial" pitchFamily="34" charset="0"/>
              </a:rPr>
              <a:t>ngày</a:t>
            </a:r>
            <a:r>
              <a:rPr lang="en-US" dirty="0" smtClean="0">
                <a:latin typeface="Arial" pitchFamily="34" charset="0"/>
                <a:cs typeface="Arial" pitchFamily="34" charset="0"/>
              </a:rPr>
              <a:t>, </a:t>
            </a:r>
            <a:r>
              <a:rPr lang="en-US" dirty="0" err="1" smtClean="0">
                <a:latin typeface="Arial" pitchFamily="34" charset="0"/>
                <a:cs typeface="Arial" pitchFamily="34" charset="0"/>
              </a:rPr>
              <a:t>hệ</a:t>
            </a:r>
            <a:r>
              <a:rPr lang="en-US" dirty="0" smtClean="0">
                <a:latin typeface="Arial" pitchFamily="34" charset="0"/>
                <a:cs typeface="Arial" pitchFamily="34" charset="0"/>
              </a:rPr>
              <a:t> </a:t>
            </a:r>
            <a:r>
              <a:rPr lang="en-US" dirty="0" err="1" smtClean="0">
                <a:latin typeface="Arial" pitchFamily="34" charset="0"/>
                <a:cs typeface="Arial" pitchFamily="34" charset="0"/>
              </a:rPr>
              <a:t>khuẩn</a:t>
            </a:r>
            <a:r>
              <a:rPr lang="en-US" dirty="0" smtClean="0">
                <a:latin typeface="Arial" pitchFamily="34" charset="0"/>
                <a:cs typeface="Arial" pitchFamily="34" charset="0"/>
              </a:rPr>
              <a:t> </a:t>
            </a:r>
            <a:r>
              <a:rPr lang="en-US" dirty="0" err="1" smtClean="0">
                <a:latin typeface="Arial" pitchFamily="34" charset="0"/>
                <a:cs typeface="Arial" pitchFamily="34" charset="0"/>
              </a:rPr>
              <a:t>ty</a:t>
            </a:r>
            <a:r>
              <a:rPr lang="en-US" dirty="0" smtClean="0">
                <a:latin typeface="Arial" pitchFamily="34" charset="0"/>
                <a:cs typeface="Arial" pitchFamily="34" charset="0"/>
              </a:rPr>
              <a:t> </a:t>
            </a:r>
            <a:r>
              <a:rPr lang="en-US" dirty="0" err="1" smtClean="0">
                <a:latin typeface="Arial" pitchFamily="34" charset="0"/>
                <a:cs typeface="Arial" pitchFamily="34" charset="0"/>
              </a:rPr>
              <a:t>khí</a:t>
            </a:r>
            <a:r>
              <a:rPr lang="en-US" dirty="0" smtClean="0">
                <a:latin typeface="Arial" pitchFamily="34" charset="0"/>
                <a:cs typeface="Arial" pitchFamily="34" charset="0"/>
              </a:rPr>
              <a:t> </a:t>
            </a:r>
            <a:r>
              <a:rPr lang="en-US" dirty="0" err="1" smtClean="0">
                <a:latin typeface="Arial" pitchFamily="34" charset="0"/>
                <a:cs typeface="Arial" pitchFamily="34" charset="0"/>
              </a:rPr>
              <a:t>sinh</a:t>
            </a:r>
            <a:r>
              <a:rPr lang="en-US" dirty="0" smtClean="0">
                <a:latin typeface="Arial" pitchFamily="34" charset="0"/>
                <a:cs typeface="Arial" pitchFamily="34" charset="0"/>
              </a:rPr>
              <a:t> </a:t>
            </a:r>
            <a:r>
              <a:rPr lang="en-US" dirty="0" err="1" smtClean="0">
                <a:latin typeface="Arial" pitchFamily="34" charset="0"/>
                <a:cs typeface="Arial" pitchFamily="34" charset="0"/>
              </a:rPr>
              <a:t>sẽ</a:t>
            </a:r>
            <a:r>
              <a:rPr lang="en-US" dirty="0" smtClean="0">
                <a:latin typeface="Arial" pitchFamily="34" charset="0"/>
                <a:cs typeface="Arial" pitchFamily="34" charset="0"/>
              </a:rPr>
              <a:t> </a:t>
            </a:r>
            <a:r>
              <a:rPr lang="en-US" dirty="0" err="1" smtClean="0">
                <a:latin typeface="Arial" pitchFamily="34" charset="0"/>
                <a:cs typeface="Arial" pitchFamily="34" charset="0"/>
              </a:rPr>
              <a:t>phát</a:t>
            </a:r>
            <a:r>
              <a:rPr lang="en-US" dirty="0" smtClean="0">
                <a:latin typeface="Arial" pitchFamily="34" charset="0"/>
                <a:cs typeface="Arial" pitchFamily="34" charset="0"/>
              </a:rPr>
              <a:t> </a:t>
            </a:r>
            <a:r>
              <a:rPr lang="en-US" dirty="0" err="1" smtClean="0">
                <a:latin typeface="Arial" pitchFamily="34" charset="0"/>
                <a:cs typeface="Arial" pitchFamily="34" charset="0"/>
              </a:rPr>
              <a:t>triển</a:t>
            </a:r>
            <a:r>
              <a:rPr lang="en-US" dirty="0" smtClean="0">
                <a:latin typeface="Arial" pitchFamily="34" charset="0"/>
                <a:cs typeface="Arial" pitchFamily="34" charset="0"/>
              </a:rPr>
              <a:t> </a:t>
            </a:r>
            <a:r>
              <a:rPr lang="en-US" dirty="0" err="1" smtClean="0">
                <a:latin typeface="Arial" pitchFamily="34" charset="0"/>
                <a:cs typeface="Arial" pitchFamily="34" charset="0"/>
              </a:rPr>
              <a:t>cùng</a:t>
            </a:r>
            <a:r>
              <a:rPr lang="en-US" dirty="0" smtClean="0">
                <a:latin typeface="Arial" pitchFamily="34" charset="0"/>
                <a:cs typeface="Arial" pitchFamily="34" charset="0"/>
              </a:rPr>
              <a:t> </a:t>
            </a:r>
            <a:r>
              <a:rPr lang="en-US" dirty="0" err="1" smtClean="0">
                <a:latin typeface="Arial" pitchFamily="34" charset="0"/>
                <a:cs typeface="Arial" pitchFamily="34" charset="0"/>
              </a:rPr>
              <a:t>sự</a:t>
            </a:r>
            <a:r>
              <a:rPr lang="en-US" dirty="0" smtClean="0">
                <a:latin typeface="Arial" pitchFamily="34" charset="0"/>
                <a:cs typeface="Arial" pitchFamily="34" charset="0"/>
              </a:rPr>
              <a:t> </a:t>
            </a:r>
            <a:r>
              <a:rPr lang="en-US" dirty="0" err="1" smtClean="0">
                <a:latin typeface="Arial" pitchFamily="34" charset="0"/>
                <a:cs typeface="Arial" pitchFamily="34" charset="0"/>
              </a:rPr>
              <a:t>hình</a:t>
            </a:r>
            <a:r>
              <a:rPr lang="en-US" dirty="0" smtClean="0">
                <a:latin typeface="Arial" pitchFamily="34" charset="0"/>
                <a:cs typeface="Arial" pitchFamily="34" charset="0"/>
              </a:rPr>
              <a:t> </a:t>
            </a:r>
            <a:r>
              <a:rPr lang="en-US" dirty="0" err="1" smtClean="0">
                <a:latin typeface="Arial" pitchFamily="34" charset="0"/>
                <a:cs typeface="Arial" pitchFamily="34" charset="0"/>
              </a:rPr>
              <a:t>thành</a:t>
            </a:r>
            <a:r>
              <a:rPr lang="en-US" dirty="0" smtClean="0">
                <a:latin typeface="Arial" pitchFamily="34" charset="0"/>
                <a:cs typeface="Arial" pitchFamily="34" charset="0"/>
              </a:rPr>
              <a:t> </a:t>
            </a:r>
            <a:r>
              <a:rPr lang="en-US" dirty="0" err="1" smtClean="0">
                <a:latin typeface="Arial" pitchFamily="34" charset="0"/>
                <a:cs typeface="Arial" pitchFamily="34" charset="0"/>
              </a:rPr>
              <a:t>bào</a:t>
            </a:r>
            <a:r>
              <a:rPr lang="en-US" dirty="0" smtClean="0">
                <a:latin typeface="Arial" pitchFamily="34" charset="0"/>
                <a:cs typeface="Arial" pitchFamily="34" charset="0"/>
              </a:rPr>
              <a:t> </a:t>
            </a:r>
            <a:r>
              <a:rPr lang="en-US" dirty="0" err="1" smtClean="0">
                <a:latin typeface="Arial" pitchFamily="34" charset="0"/>
                <a:cs typeface="Arial" pitchFamily="34" charset="0"/>
              </a:rPr>
              <a:t>tử</a:t>
            </a:r>
            <a:r>
              <a:rPr lang="en-US" dirty="0" smtClean="0">
                <a:latin typeface="Arial" pitchFamily="34" charset="0"/>
                <a:cs typeface="Arial" pitchFamily="34" charset="0"/>
              </a:rPr>
              <a:t>. Theo </a:t>
            </a:r>
            <a:r>
              <a:rPr lang="en-US" dirty="0" err="1" smtClean="0">
                <a:latin typeface="Arial" pitchFamily="34" charset="0"/>
                <a:cs typeface="Arial" pitchFamily="34" charset="0"/>
              </a:rPr>
              <a:t>nhiều</a:t>
            </a:r>
            <a:r>
              <a:rPr lang="en-US" dirty="0" smtClean="0">
                <a:latin typeface="Arial" pitchFamily="34" charset="0"/>
                <a:cs typeface="Arial" pitchFamily="34" charset="0"/>
              </a:rPr>
              <a:t> </a:t>
            </a:r>
            <a:r>
              <a:rPr lang="en-US" dirty="0" err="1" smtClean="0">
                <a:latin typeface="Arial" pitchFamily="34" charset="0"/>
                <a:cs typeface="Arial" pitchFamily="34" charset="0"/>
              </a:rPr>
              <a:t>nghiên</a:t>
            </a:r>
            <a:r>
              <a:rPr lang="en-US" dirty="0" smtClean="0">
                <a:latin typeface="Arial" pitchFamily="34" charset="0"/>
                <a:cs typeface="Arial" pitchFamily="34" charset="0"/>
              </a:rPr>
              <a:t> </a:t>
            </a:r>
            <a:r>
              <a:rPr lang="en-US" dirty="0" err="1" smtClean="0">
                <a:latin typeface="Arial" pitchFamily="34" charset="0"/>
                <a:cs typeface="Arial" pitchFamily="34" charset="0"/>
              </a:rPr>
              <a:t>cứu</a:t>
            </a:r>
            <a:r>
              <a:rPr lang="en-US" dirty="0" smtClean="0">
                <a:latin typeface="Arial" pitchFamily="34" charset="0"/>
                <a:cs typeface="Arial" pitchFamily="34" charset="0"/>
              </a:rPr>
              <a:t> </a:t>
            </a:r>
            <a:r>
              <a:rPr lang="en-US" dirty="0" err="1" smtClean="0">
                <a:latin typeface="Arial" pitchFamily="34" charset="0"/>
                <a:cs typeface="Arial" pitchFamily="34" charset="0"/>
              </a:rPr>
              <a:t>thì</a:t>
            </a:r>
            <a:r>
              <a:rPr lang="en-US" dirty="0" smtClean="0">
                <a:latin typeface="Arial" pitchFamily="34" charset="0"/>
                <a:cs typeface="Arial" pitchFamily="34" charset="0"/>
              </a:rPr>
              <a:t> </a:t>
            </a:r>
            <a:r>
              <a:rPr lang="en-US" dirty="0" err="1" smtClean="0">
                <a:latin typeface="Arial" pitchFamily="34" charset="0"/>
                <a:cs typeface="Arial" pitchFamily="34" charset="0"/>
              </a:rPr>
              <a:t>giai</a:t>
            </a:r>
            <a:r>
              <a:rPr lang="en-US" dirty="0" smtClean="0">
                <a:latin typeface="Arial" pitchFamily="34" charset="0"/>
                <a:cs typeface="Arial" pitchFamily="34" charset="0"/>
              </a:rPr>
              <a:t> </a:t>
            </a:r>
            <a:r>
              <a:rPr lang="en-US" dirty="0" err="1" smtClean="0">
                <a:latin typeface="Arial" pitchFamily="34" charset="0"/>
                <a:cs typeface="Arial" pitchFamily="34" charset="0"/>
              </a:rPr>
              <a:t>đoạn</a:t>
            </a:r>
            <a:r>
              <a:rPr lang="en-US" dirty="0" smtClean="0">
                <a:latin typeface="Arial" pitchFamily="34" charset="0"/>
                <a:cs typeface="Arial" pitchFamily="34" charset="0"/>
              </a:rPr>
              <a:t> </a:t>
            </a:r>
            <a:r>
              <a:rPr lang="en-US" dirty="0" err="1" smtClean="0">
                <a:latin typeface="Arial" pitchFamily="34" charset="0"/>
                <a:cs typeface="Arial" pitchFamily="34" charset="0"/>
              </a:rPr>
              <a:t>này</a:t>
            </a:r>
            <a:r>
              <a:rPr lang="en-US" dirty="0" smtClean="0">
                <a:latin typeface="Arial" pitchFamily="34" charset="0"/>
                <a:cs typeface="Arial" pitchFamily="34" charset="0"/>
              </a:rPr>
              <a:t> </a:t>
            </a:r>
            <a:r>
              <a:rPr lang="en-US" dirty="0" err="1" smtClean="0">
                <a:latin typeface="Arial" pitchFamily="34" charset="0"/>
                <a:cs typeface="Arial" pitchFamily="34" charset="0"/>
              </a:rPr>
              <a:t>cũng</a:t>
            </a:r>
            <a:r>
              <a:rPr lang="en-US" dirty="0" smtClean="0">
                <a:latin typeface="Arial" pitchFamily="34" charset="0"/>
                <a:cs typeface="Arial" pitchFamily="34" charset="0"/>
              </a:rPr>
              <a:t> </a:t>
            </a:r>
            <a:r>
              <a:rPr lang="en-US" dirty="0" err="1" smtClean="0">
                <a:latin typeface="Arial" pitchFamily="34" charset="0"/>
                <a:cs typeface="Arial" pitchFamily="34" charset="0"/>
              </a:rPr>
              <a:t>là</a:t>
            </a:r>
            <a:r>
              <a:rPr lang="en-US" dirty="0" smtClean="0">
                <a:latin typeface="Arial" pitchFamily="34" charset="0"/>
                <a:cs typeface="Arial" pitchFamily="34" charset="0"/>
              </a:rPr>
              <a:t> </a:t>
            </a:r>
            <a:r>
              <a:rPr lang="en-US" dirty="0" err="1" smtClean="0">
                <a:latin typeface="Arial" pitchFamily="34" charset="0"/>
                <a:cs typeface="Arial" pitchFamily="34" charset="0"/>
              </a:rPr>
              <a:t>thời</a:t>
            </a:r>
            <a:r>
              <a:rPr lang="en-US" dirty="0" smtClean="0">
                <a:latin typeface="Arial" pitchFamily="34" charset="0"/>
                <a:cs typeface="Arial" pitchFamily="34" charset="0"/>
              </a:rPr>
              <a:t> </a:t>
            </a:r>
            <a:r>
              <a:rPr lang="en-US" dirty="0" err="1" smtClean="0">
                <a:latin typeface="Arial" pitchFamily="34" charset="0"/>
                <a:cs typeface="Arial" pitchFamily="34" charset="0"/>
              </a:rPr>
              <a:t>điểm</a:t>
            </a:r>
            <a:r>
              <a:rPr lang="en-US" dirty="0" smtClean="0">
                <a:latin typeface="Arial" pitchFamily="34" charset="0"/>
                <a:cs typeface="Arial" pitchFamily="34" charset="0"/>
              </a:rPr>
              <a:t> </a:t>
            </a:r>
            <a:r>
              <a:rPr lang="en-US" dirty="0" err="1" smtClean="0">
                <a:latin typeface="Arial" pitchFamily="34" charset="0"/>
                <a:cs typeface="Arial" pitchFamily="34" charset="0"/>
              </a:rPr>
              <a:t>các</a:t>
            </a:r>
            <a:r>
              <a:rPr lang="en-US" dirty="0" smtClean="0">
                <a:latin typeface="Arial" pitchFamily="34" charset="0"/>
                <a:cs typeface="Arial" pitchFamily="34" charset="0"/>
              </a:rPr>
              <a:t> </a:t>
            </a:r>
            <a:r>
              <a:rPr lang="en-US" dirty="0" err="1" smtClean="0">
                <a:latin typeface="Arial" pitchFamily="34" charset="0"/>
                <a:cs typeface="Arial" pitchFamily="34" charset="0"/>
              </a:rPr>
              <a:t>hợp</a:t>
            </a:r>
            <a:r>
              <a:rPr lang="en-US" dirty="0" smtClean="0">
                <a:latin typeface="Arial" pitchFamily="34" charset="0"/>
                <a:cs typeface="Arial" pitchFamily="34" charset="0"/>
              </a:rPr>
              <a:t> </a:t>
            </a:r>
            <a:r>
              <a:rPr lang="en-US" dirty="0" err="1" smtClean="0">
                <a:latin typeface="Arial" pitchFamily="34" charset="0"/>
                <a:cs typeface="Arial" pitchFamily="34" charset="0"/>
              </a:rPr>
              <a:t>chất</a:t>
            </a:r>
            <a:r>
              <a:rPr lang="en-US" dirty="0" smtClean="0">
                <a:latin typeface="Arial" pitchFamily="34" charset="0"/>
                <a:cs typeface="Arial" pitchFamily="34" charset="0"/>
              </a:rPr>
              <a:t> </a:t>
            </a:r>
            <a:r>
              <a:rPr lang="en-US" dirty="0" err="1" smtClean="0">
                <a:latin typeface="Arial" pitchFamily="34" charset="0"/>
                <a:cs typeface="Arial" pitchFamily="34" charset="0"/>
              </a:rPr>
              <a:t>thứ</a:t>
            </a:r>
            <a:r>
              <a:rPr lang="en-US" dirty="0" smtClean="0">
                <a:latin typeface="Arial" pitchFamily="34" charset="0"/>
                <a:cs typeface="Arial" pitchFamily="34" charset="0"/>
              </a:rPr>
              <a:t> </a:t>
            </a:r>
            <a:r>
              <a:rPr lang="en-US" dirty="0" err="1" smtClean="0">
                <a:latin typeface="Arial" pitchFamily="34" charset="0"/>
                <a:cs typeface="Arial" pitchFamily="34" charset="0"/>
              </a:rPr>
              <a:t>cấp</a:t>
            </a:r>
            <a:r>
              <a:rPr lang="en-US" dirty="0" smtClean="0">
                <a:latin typeface="Arial" pitchFamily="34" charset="0"/>
                <a:cs typeface="Arial" pitchFamily="34" charset="0"/>
              </a:rPr>
              <a:t> </a:t>
            </a:r>
            <a:r>
              <a:rPr lang="en-US" dirty="0" err="1" smtClean="0">
                <a:latin typeface="Arial" pitchFamily="34" charset="0"/>
                <a:cs typeface="Arial" pitchFamily="34" charset="0"/>
              </a:rPr>
              <a:t>được</a:t>
            </a:r>
            <a:r>
              <a:rPr lang="en-US" dirty="0" smtClean="0">
                <a:latin typeface="Arial" pitchFamily="34" charset="0"/>
                <a:cs typeface="Arial" pitchFamily="34" charset="0"/>
              </a:rPr>
              <a:t> </a:t>
            </a:r>
            <a:r>
              <a:rPr lang="en-US" dirty="0" err="1" smtClean="0">
                <a:latin typeface="Arial" pitchFamily="34" charset="0"/>
                <a:cs typeface="Arial" pitchFamily="34" charset="0"/>
              </a:rPr>
              <a:t>tạo</a:t>
            </a:r>
            <a:r>
              <a:rPr lang="en-US" dirty="0" smtClean="0">
                <a:latin typeface="Arial" pitchFamily="34" charset="0"/>
                <a:cs typeface="Arial" pitchFamily="34" charset="0"/>
              </a:rPr>
              <a:t> </a:t>
            </a:r>
            <a:r>
              <a:rPr lang="en-US" dirty="0" err="1" smtClean="0">
                <a:latin typeface="Arial" pitchFamily="34" charset="0"/>
                <a:cs typeface="Arial" pitchFamily="34" charset="0"/>
              </a:rPr>
              <a:t>ra.</a:t>
            </a:r>
            <a:r>
              <a:rPr lang="en-US" dirty="0" smtClean="0">
                <a:latin typeface="Arial" pitchFamily="34" charset="0"/>
                <a:cs typeface="Arial" pitchFamily="34" charset="0"/>
              </a:rPr>
              <a:t> </a:t>
            </a:r>
            <a:endParaRPr lang="en-US" dirty="0">
              <a:latin typeface="Arial" pitchFamily="34" charset="0"/>
              <a:cs typeface="Arial" pitchFamily="34"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4875" y="2362200"/>
            <a:ext cx="7162800" cy="2865270"/>
          </a:xfrm>
          <a:prstGeom prst="rect">
            <a:avLst/>
          </a:prstGeom>
        </p:spPr>
      </p:pic>
    </p:spTree>
    <p:extLst>
      <p:ext uri="{BB962C8B-B14F-4D97-AF65-F5344CB8AC3E}">
        <p14:creationId xmlns:p14="http://schemas.microsoft.com/office/powerpoint/2010/main" val="403312098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152400"/>
            <a:ext cx="9144000" cy="461665"/>
          </a:xfrm>
          <a:prstGeom prst="rect">
            <a:avLst/>
          </a:prstGeom>
          <a:noFill/>
        </p:spPr>
        <p:txBody>
          <a:bodyPr wrap="square" rtlCol="0">
            <a:spAutoFit/>
          </a:bodyPr>
          <a:lstStyle/>
          <a:p>
            <a:r>
              <a:rPr lang="en-US" sz="2400" dirty="0" smtClean="0">
                <a:solidFill>
                  <a:prstClr val="black"/>
                </a:solidFill>
                <a:latin typeface="Arial" pitchFamily="34" charset="0"/>
                <a:cs typeface="Arial" pitchFamily="34" charset="0"/>
              </a:rPr>
              <a:t>1. </a:t>
            </a:r>
            <a:r>
              <a:rPr lang="en-US" sz="2400" dirty="0" err="1" smtClean="0">
                <a:solidFill>
                  <a:prstClr val="black"/>
                </a:solidFill>
                <a:latin typeface="Arial" pitchFamily="34" charset="0"/>
                <a:cs typeface="Arial" pitchFamily="34" charset="0"/>
              </a:rPr>
              <a:t>Đặt</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vấn</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đề</a:t>
            </a:r>
            <a:endParaRPr lang="en-US" sz="2400" dirty="0">
              <a:solidFill>
                <a:prstClr val="black"/>
              </a:solidFill>
              <a:latin typeface="Arial" pitchFamily="34" charset="0"/>
              <a:cs typeface="Arial" pitchFamily="34" charset="0"/>
            </a:endParaRPr>
          </a:p>
        </p:txBody>
      </p:sp>
      <p:sp>
        <p:nvSpPr>
          <p:cNvPr id="6" name="TextBox 5"/>
          <p:cNvSpPr txBox="1"/>
          <p:nvPr/>
        </p:nvSpPr>
        <p:spPr>
          <a:xfrm>
            <a:off x="-9525" y="1164400"/>
            <a:ext cx="6705600" cy="923330"/>
          </a:xfrm>
          <a:prstGeom prst="rect">
            <a:avLst/>
          </a:prstGeom>
          <a:noFill/>
        </p:spPr>
        <p:txBody>
          <a:bodyPr wrap="square" rtlCol="0">
            <a:spAutoFit/>
          </a:bodyPr>
          <a:lstStyle/>
          <a:p>
            <a:pPr>
              <a:lnSpc>
                <a:spcPct val="150000"/>
              </a:lnSpc>
            </a:pPr>
            <a:r>
              <a:rPr lang="en-US" dirty="0" smtClean="0">
                <a:solidFill>
                  <a:prstClr val="black"/>
                </a:solidFill>
                <a:latin typeface="Arial" pitchFamily="34" charset="0"/>
                <a:cs typeface="Arial" pitchFamily="34" charset="0"/>
              </a:rPr>
              <a:t>1.2.1  </a:t>
            </a:r>
            <a:r>
              <a:rPr lang="en-US" dirty="0" err="1" smtClean="0">
                <a:solidFill>
                  <a:prstClr val="black"/>
                </a:solidFill>
                <a:latin typeface="Arial" pitchFamily="34" charset="0"/>
                <a:cs typeface="Arial" pitchFamily="34" charset="0"/>
              </a:rPr>
              <a:t>Giới</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thiệu</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khái</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quát</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về</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xạ</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khuẩn</a:t>
            </a:r>
            <a:endParaRPr lang="en-US" dirty="0" smtClean="0">
              <a:solidFill>
                <a:prstClr val="black"/>
              </a:solidFill>
              <a:latin typeface="Arial" pitchFamily="34" charset="0"/>
              <a:cs typeface="Arial" pitchFamily="34" charset="0"/>
            </a:endParaRPr>
          </a:p>
          <a:p>
            <a:pPr>
              <a:lnSpc>
                <a:spcPct val="150000"/>
              </a:lnSpc>
            </a:pPr>
            <a:endParaRPr lang="en-US" dirty="0" smtClean="0">
              <a:solidFill>
                <a:prstClr val="black"/>
              </a:solidFill>
              <a:latin typeface="Arial" pitchFamily="34" charset="0"/>
              <a:cs typeface="Arial" pitchFamily="34" charset="0"/>
            </a:endParaRPr>
          </a:p>
        </p:txBody>
      </p:sp>
      <p:sp>
        <p:nvSpPr>
          <p:cNvPr id="8" name="TextBox 7"/>
          <p:cNvSpPr txBox="1"/>
          <p:nvPr/>
        </p:nvSpPr>
        <p:spPr>
          <a:xfrm>
            <a:off x="0" y="652976"/>
            <a:ext cx="3733800" cy="381000"/>
          </a:xfrm>
          <a:prstGeom prst="rect">
            <a:avLst/>
          </a:prstGeom>
          <a:noFill/>
        </p:spPr>
        <p:txBody>
          <a:bodyPr wrap="square" rtlCol="0">
            <a:spAutoFit/>
          </a:bodyPr>
          <a:lstStyle/>
          <a:p>
            <a:r>
              <a:rPr lang="en-US" dirty="0" smtClean="0">
                <a:solidFill>
                  <a:prstClr val="black"/>
                </a:solidFill>
                <a:latin typeface="Arial" pitchFamily="34" charset="0"/>
                <a:cs typeface="Arial" pitchFamily="34" charset="0"/>
              </a:rPr>
              <a:t>1.2 </a:t>
            </a:r>
            <a:r>
              <a:rPr lang="en-US" dirty="0" err="1" smtClean="0">
                <a:solidFill>
                  <a:prstClr val="black"/>
                </a:solidFill>
                <a:latin typeface="Arial" pitchFamily="34" charset="0"/>
                <a:cs typeface="Arial" pitchFamily="34" charset="0"/>
              </a:rPr>
              <a:t>Tổng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quan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về</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xạ</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khuẩn</a:t>
            </a:r>
            <a:endParaRPr lang="en-US" dirty="0">
              <a:solidFill>
                <a:prstClr val="black"/>
              </a:solidFill>
              <a:latin typeface="Arial" pitchFamily="34" charset="0"/>
              <a:cs typeface="Arial" pitchFamily="34" charset="0"/>
            </a:endParaRPr>
          </a:p>
        </p:txBody>
      </p:sp>
      <p:sp>
        <p:nvSpPr>
          <p:cNvPr id="9" name="TextBox 8"/>
          <p:cNvSpPr txBox="1"/>
          <p:nvPr/>
        </p:nvSpPr>
        <p:spPr>
          <a:xfrm>
            <a:off x="28575" y="1905000"/>
            <a:ext cx="9115782" cy="2308324"/>
          </a:xfrm>
          <a:prstGeom prst="rect">
            <a:avLst/>
          </a:prstGeom>
          <a:noFill/>
        </p:spPr>
        <p:txBody>
          <a:bodyPr wrap="square" rtlCol="0">
            <a:spAutoFit/>
          </a:bodyPr>
          <a:lstStyle/>
          <a:p>
            <a:pPr>
              <a:buFont typeface="Wingdings" pitchFamily="2" charset="2"/>
              <a:buChar char="Ø"/>
            </a:pPr>
            <a:r>
              <a:rPr lang="en-US" dirty="0" err="1" smtClean="0">
                <a:solidFill>
                  <a:prstClr val="black"/>
                </a:solidFill>
                <a:latin typeface="Arial" pitchFamily="34" charset="0"/>
                <a:cs typeface="Arial" pitchFamily="34" charset="0"/>
              </a:rPr>
              <a:t>Vai</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trò</a:t>
            </a:r>
            <a:r>
              <a:rPr lang="en-US" dirty="0" smtClean="0">
                <a:solidFill>
                  <a:prstClr val="black"/>
                </a:solidFill>
                <a:latin typeface="Arial" pitchFamily="34" charset="0"/>
                <a:cs typeface="Arial" pitchFamily="34" charset="0"/>
              </a:rPr>
              <a:t>: </a:t>
            </a:r>
          </a:p>
          <a:p>
            <a:pPr marL="285750" indent="-285750">
              <a:buFont typeface="Arial" pitchFamily="34" charset="0"/>
              <a:buChar char="•"/>
            </a:pPr>
            <a:r>
              <a:rPr lang="en-US" dirty="0" err="1" smtClean="0">
                <a:solidFill>
                  <a:prstClr val="black"/>
                </a:solidFill>
                <a:latin typeface="Arial" pitchFamily="34" charset="0"/>
                <a:cs typeface="Arial" pitchFamily="34" charset="0"/>
              </a:rPr>
              <a:t>Quan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trọng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trong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quá</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trình</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phân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hủy</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mạnh</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các</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hợp</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chất</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hữu</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cơ</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như</a:t>
            </a:r>
            <a:r>
              <a:rPr lang="en-US" dirty="0" smtClean="0">
                <a:solidFill>
                  <a:prstClr val="black"/>
                </a:solidFill>
                <a:latin typeface="Arial" pitchFamily="34" charset="0"/>
                <a:cs typeface="Arial" pitchFamily="34" charset="0"/>
              </a:rPr>
              <a:t> cellulose, chitin,… </a:t>
            </a:r>
            <a:r>
              <a:rPr lang="en-US" dirty="0" err="1" smtClean="0">
                <a:solidFill>
                  <a:prstClr val="black"/>
                </a:solidFill>
                <a:latin typeface="Arial" pitchFamily="34" charset="0"/>
                <a:cs typeface="Arial" pitchFamily="34" charset="0"/>
              </a:rPr>
              <a:t>giúp</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tăng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độ</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phì</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nhiêu</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cho</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đất</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và</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cân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bằng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thành</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phần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vật</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chất</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trong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tự</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nhiên</a:t>
            </a:r>
            <a:endParaRPr lang="en-US" dirty="0" smtClean="0">
              <a:solidFill>
                <a:prstClr val="black"/>
              </a:solidFill>
              <a:latin typeface="Arial" pitchFamily="34" charset="0"/>
              <a:cs typeface="Arial" pitchFamily="34" charset="0"/>
            </a:endParaRPr>
          </a:p>
          <a:p>
            <a:pPr marL="285750" indent="-285750">
              <a:buFont typeface="Arial" pitchFamily="34" charset="0"/>
              <a:buChar char="•"/>
            </a:pPr>
            <a:r>
              <a:rPr lang="en-US" dirty="0" err="1" smtClean="0">
                <a:solidFill>
                  <a:prstClr val="black"/>
                </a:solidFill>
                <a:latin typeface="Arial" pitchFamily="34" charset="0"/>
                <a:cs typeface="Arial" pitchFamily="34" charset="0"/>
              </a:rPr>
              <a:t>Khả</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năng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tổng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hợp</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các</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chất</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sinh</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học</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như</a:t>
            </a:r>
            <a:r>
              <a:rPr lang="en-US" dirty="0" smtClean="0">
                <a:solidFill>
                  <a:prstClr val="black"/>
                </a:solidFill>
                <a:latin typeface="Arial" pitchFamily="34" charset="0"/>
                <a:cs typeface="Arial" pitchFamily="34" charset="0"/>
              </a:rPr>
              <a:t> vitamin </a:t>
            </a:r>
            <a:r>
              <a:rPr lang="en-US" dirty="0" err="1" smtClean="0">
                <a:solidFill>
                  <a:prstClr val="black"/>
                </a:solidFill>
                <a:latin typeface="Arial" pitchFamily="34" charset="0"/>
                <a:cs typeface="Arial" pitchFamily="34" charset="0"/>
              </a:rPr>
              <a:t>nhóm</a:t>
            </a:r>
            <a:r>
              <a:rPr lang="en-US" dirty="0" smtClean="0">
                <a:solidFill>
                  <a:prstClr val="black"/>
                </a:solidFill>
                <a:latin typeface="Arial" pitchFamily="34" charset="0"/>
                <a:cs typeface="Arial" pitchFamily="34" charset="0"/>
              </a:rPr>
              <a:t> B, </a:t>
            </a:r>
            <a:r>
              <a:rPr lang="en-US" dirty="0" err="1" smtClean="0">
                <a:solidFill>
                  <a:prstClr val="black"/>
                </a:solidFill>
                <a:latin typeface="Arial" pitchFamily="34" charset="0"/>
                <a:cs typeface="Arial" pitchFamily="34" charset="0"/>
              </a:rPr>
              <a:t>một</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số</a:t>
            </a:r>
            <a:r>
              <a:rPr lang="en-US" dirty="0" smtClean="0">
                <a:solidFill>
                  <a:prstClr val="black"/>
                </a:solidFill>
                <a:latin typeface="Arial" pitchFamily="34" charset="0"/>
                <a:cs typeface="Arial" pitchFamily="34" charset="0"/>
              </a:rPr>
              <a:t> acid </a:t>
            </a:r>
            <a:r>
              <a:rPr lang="en-US" dirty="0" err="1" smtClean="0">
                <a:solidFill>
                  <a:prstClr val="black"/>
                </a:solidFill>
                <a:latin typeface="Arial" pitchFamily="34" charset="0"/>
                <a:cs typeface="Arial" pitchFamily="34" charset="0"/>
              </a:rPr>
              <a:t>hữu</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cơ</a:t>
            </a:r>
            <a:r>
              <a:rPr lang="en-US" dirty="0" smtClean="0">
                <a:solidFill>
                  <a:prstClr val="black"/>
                </a:solidFill>
                <a:latin typeface="Arial" pitchFamily="34" charset="0"/>
                <a:cs typeface="Arial" pitchFamily="34" charset="0"/>
              </a:rPr>
              <a:t> hay enzyme </a:t>
            </a:r>
            <a:r>
              <a:rPr lang="en-US" dirty="0" err="1" smtClean="0">
                <a:solidFill>
                  <a:prstClr val="black"/>
                </a:solidFill>
                <a:latin typeface="Arial" pitchFamily="34" charset="0"/>
                <a:cs typeface="Arial" pitchFamily="34" charset="0"/>
              </a:rPr>
              <a:t>như</a:t>
            </a:r>
            <a:r>
              <a:rPr lang="en-US" dirty="0" smtClean="0">
                <a:solidFill>
                  <a:prstClr val="black"/>
                </a:solidFill>
                <a:latin typeface="Arial" pitchFamily="34" charset="0"/>
                <a:cs typeface="Arial" pitchFamily="34" charset="0"/>
              </a:rPr>
              <a:t> lipase, amylase,…</a:t>
            </a:r>
          </a:p>
          <a:p>
            <a:pPr marL="285750" indent="-285750">
              <a:buFont typeface="Arial" pitchFamily="34" charset="0"/>
              <a:buChar char="•"/>
            </a:pPr>
            <a:r>
              <a:rPr lang="en-US" dirty="0" err="1" smtClean="0">
                <a:solidFill>
                  <a:prstClr val="black"/>
                </a:solidFill>
                <a:latin typeface="Arial" pitchFamily="34" charset="0"/>
                <a:cs typeface="Arial" pitchFamily="34" charset="0"/>
              </a:rPr>
              <a:t>Nguồn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tạo</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chất</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kháng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sinh</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lớn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nhất</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hiện</a:t>
            </a:r>
            <a:r>
              <a:rPr lang="en-US" dirty="0" smtClean="0">
                <a:solidFill>
                  <a:prstClr val="black"/>
                </a:solidFill>
                <a:latin typeface="Arial" pitchFamily="34" charset="0"/>
                <a:cs typeface="Arial" pitchFamily="34" charset="0"/>
              </a:rPr>
              <a:t> nay.</a:t>
            </a:r>
          </a:p>
          <a:p>
            <a:pPr marL="285750" indent="-285750">
              <a:buFont typeface="Arial" pitchFamily="34" charset="0"/>
              <a:buChar char="•"/>
            </a:pPr>
            <a:endParaRPr lang="en-US" dirty="0">
              <a:solidFill>
                <a:prstClr val="black"/>
              </a:solidFill>
            </a:endParaRPr>
          </a:p>
        </p:txBody>
      </p:sp>
    </p:spTree>
    <p:extLst>
      <p:ext uri="{BB962C8B-B14F-4D97-AF65-F5344CB8AC3E}">
        <p14:creationId xmlns:p14="http://schemas.microsoft.com/office/powerpoint/2010/main" val="142526671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152400"/>
            <a:ext cx="9144000" cy="461665"/>
          </a:xfrm>
          <a:prstGeom prst="rect">
            <a:avLst/>
          </a:prstGeom>
          <a:noFill/>
        </p:spPr>
        <p:txBody>
          <a:bodyPr wrap="square" rtlCol="0">
            <a:spAutoFit/>
          </a:bodyPr>
          <a:lstStyle/>
          <a:p>
            <a:r>
              <a:rPr lang="en-US" sz="2400" dirty="0" smtClean="0">
                <a:solidFill>
                  <a:prstClr val="black"/>
                </a:solidFill>
                <a:latin typeface="Arial" pitchFamily="34" charset="0"/>
                <a:cs typeface="Arial" pitchFamily="34" charset="0"/>
              </a:rPr>
              <a:t>1. </a:t>
            </a:r>
            <a:r>
              <a:rPr lang="en-US" sz="2400" dirty="0" err="1" smtClean="0">
                <a:solidFill>
                  <a:prstClr val="black"/>
                </a:solidFill>
                <a:latin typeface="Arial" pitchFamily="34" charset="0"/>
                <a:cs typeface="Arial" pitchFamily="34" charset="0"/>
              </a:rPr>
              <a:t>Đặt</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vấn</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đề</a:t>
            </a:r>
            <a:endParaRPr lang="en-US" sz="2400" dirty="0">
              <a:solidFill>
                <a:prstClr val="black"/>
              </a:solidFill>
              <a:latin typeface="Arial" pitchFamily="34" charset="0"/>
              <a:cs typeface="Arial" pitchFamily="34" charset="0"/>
            </a:endParaRPr>
          </a:p>
        </p:txBody>
      </p:sp>
      <p:sp>
        <p:nvSpPr>
          <p:cNvPr id="6" name="TextBox 5"/>
          <p:cNvSpPr txBox="1"/>
          <p:nvPr/>
        </p:nvSpPr>
        <p:spPr>
          <a:xfrm>
            <a:off x="-28575" y="638391"/>
            <a:ext cx="3352800" cy="507831"/>
          </a:xfrm>
          <a:prstGeom prst="rect">
            <a:avLst/>
          </a:prstGeom>
          <a:noFill/>
        </p:spPr>
        <p:txBody>
          <a:bodyPr wrap="square" rtlCol="0">
            <a:spAutoFit/>
          </a:bodyPr>
          <a:lstStyle/>
          <a:p>
            <a:pPr>
              <a:lnSpc>
                <a:spcPct val="150000"/>
              </a:lnSpc>
            </a:pPr>
            <a:r>
              <a:rPr lang="en-US" dirty="0" smtClean="0">
                <a:solidFill>
                  <a:prstClr val="black"/>
                </a:solidFill>
                <a:latin typeface="Arial" pitchFamily="34" charset="0"/>
                <a:cs typeface="Arial" pitchFamily="34" charset="0"/>
              </a:rPr>
              <a:t>1.2.2 </a:t>
            </a:r>
            <a:r>
              <a:rPr lang="en-US" dirty="0" err="1" smtClean="0">
                <a:solidFill>
                  <a:prstClr val="black"/>
                </a:solidFill>
                <a:latin typeface="Arial" pitchFamily="34" charset="0"/>
                <a:cs typeface="Arial" pitchFamily="34" charset="0"/>
              </a:rPr>
              <a:t>Kháng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sinh</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từ</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xạ</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khuẩn</a:t>
            </a:r>
            <a:endParaRPr lang="en-US" dirty="0" smtClean="0">
              <a:solidFill>
                <a:prstClr val="black"/>
              </a:solidFill>
              <a:latin typeface="Arial" pitchFamily="34" charset="0"/>
              <a:cs typeface="Arial" pitchFamily="34" charset="0"/>
            </a:endParaRPr>
          </a:p>
        </p:txBody>
      </p:sp>
      <p:sp>
        <p:nvSpPr>
          <p:cNvPr id="7" name="TextBox 6"/>
          <p:cNvSpPr txBox="1"/>
          <p:nvPr/>
        </p:nvSpPr>
        <p:spPr>
          <a:xfrm>
            <a:off x="-9881" y="1522757"/>
            <a:ext cx="2676881" cy="646331"/>
          </a:xfrm>
          <a:prstGeom prst="rect">
            <a:avLst/>
          </a:prstGeom>
          <a:noFill/>
        </p:spPr>
        <p:txBody>
          <a:bodyPr wrap="square" rtlCol="0">
            <a:spAutoFit/>
          </a:bodyPr>
          <a:lstStyle/>
          <a:p>
            <a:r>
              <a:rPr lang="en-US" dirty="0" err="1" smtClean="0">
                <a:solidFill>
                  <a:prstClr val="black"/>
                </a:solidFill>
                <a:latin typeface="Arial" pitchFamily="34" charset="0"/>
                <a:cs typeface="Arial" pitchFamily="34" charset="0"/>
              </a:rPr>
              <a:t>Các</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vị</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trí</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tác</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động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của</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kháng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sinh</a:t>
            </a:r>
            <a:r>
              <a:rPr lang="en-US" dirty="0" smtClean="0">
                <a:solidFill>
                  <a:prstClr val="black"/>
                </a:solidFill>
                <a:latin typeface="Arial" pitchFamily="34" charset="0"/>
                <a:cs typeface="Arial" pitchFamily="34" charset="0"/>
              </a:rPr>
              <a:t>:</a:t>
            </a:r>
            <a:endParaRPr lang="en-US" dirty="0">
              <a:solidFill>
                <a:prstClr val="black"/>
              </a:solidFill>
              <a:latin typeface="Arial" pitchFamily="34" charset="0"/>
              <a:cs typeface="Arial" pitchFamily="34" charset="0"/>
            </a:endParaRPr>
          </a:p>
        </p:txBody>
      </p:sp>
      <p:sp>
        <p:nvSpPr>
          <p:cNvPr id="3" name="TextBox 2"/>
          <p:cNvSpPr txBox="1"/>
          <p:nvPr/>
        </p:nvSpPr>
        <p:spPr>
          <a:xfrm>
            <a:off x="28219" y="4267200"/>
            <a:ext cx="9115781" cy="923330"/>
          </a:xfrm>
          <a:prstGeom prst="rect">
            <a:avLst/>
          </a:prstGeom>
          <a:noFill/>
        </p:spPr>
        <p:txBody>
          <a:bodyPr wrap="square" rtlCol="0">
            <a:spAutoFit/>
          </a:bodyPr>
          <a:lstStyle/>
          <a:p>
            <a:r>
              <a:rPr lang="en-US" dirty="0" err="1" smtClean="0">
                <a:solidFill>
                  <a:prstClr val="black"/>
                </a:solidFill>
                <a:latin typeface="Arial" pitchFamily="34" charset="0"/>
                <a:cs typeface="Arial" pitchFamily="34" charset="0"/>
              </a:rPr>
              <a:t>Xạ</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khuẩn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là</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nhóm</a:t>
            </a:r>
            <a:r>
              <a:rPr lang="en-US" dirty="0" smtClean="0">
                <a:solidFill>
                  <a:prstClr val="black"/>
                </a:solidFill>
                <a:latin typeface="Arial" pitchFamily="34" charset="0"/>
                <a:cs typeface="Arial" pitchFamily="34" charset="0"/>
              </a:rPr>
              <a:t> vi </a:t>
            </a:r>
            <a:r>
              <a:rPr lang="en-US" dirty="0" err="1" smtClean="0">
                <a:solidFill>
                  <a:prstClr val="black"/>
                </a:solidFill>
                <a:latin typeface="Arial" pitchFamily="34" charset="0"/>
                <a:cs typeface="Arial" pitchFamily="34" charset="0"/>
              </a:rPr>
              <a:t>sinh</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vật</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tiềm</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năng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nhất</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trong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việc</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sản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xuất</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hợp</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chất</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thứ</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cấp</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có</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hoạt</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tính</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sinh</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học</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Các</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chất</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chuyển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hóa</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từ</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xạ</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khuẩn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cho</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hoạt</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tính</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sinh</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học</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như</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kháng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nấm</a:t>
            </a:r>
            <a:r>
              <a:rPr lang="en-US" dirty="0" smtClean="0">
                <a:solidFill>
                  <a:prstClr val="black"/>
                </a:solidFill>
                <a:latin typeface="Arial" pitchFamily="34" charset="0"/>
                <a:cs typeface="Arial" pitchFamily="34" charset="0"/>
              </a:rPr>
              <a:t>.</a:t>
            </a:r>
            <a:endParaRPr lang="en-US" dirty="0">
              <a:solidFill>
                <a:prstClr val="black"/>
              </a:solidFill>
              <a:latin typeface="Arial" pitchFamily="34" charset="0"/>
              <a:cs typeface="Arial" pitchFamily="34" charset="0"/>
            </a:endParaRPr>
          </a:p>
        </p:txBody>
      </p:sp>
      <p:graphicFrame>
        <p:nvGraphicFramePr>
          <p:cNvPr id="9" name="Table 8"/>
          <p:cNvGraphicFramePr>
            <a:graphicFrameLocks noGrp="1"/>
          </p:cNvGraphicFramePr>
          <p:nvPr>
            <p:extLst>
              <p:ext uri="{D42A27DB-BD31-4B8C-83A1-F6EECF244321}">
                <p14:modId xmlns:p14="http://schemas.microsoft.com/office/powerpoint/2010/main" val="328910983"/>
              </p:ext>
            </p:extLst>
          </p:nvPr>
        </p:nvGraphicFramePr>
        <p:xfrm>
          <a:off x="1652409" y="5351145"/>
          <a:ext cx="5867400" cy="1535430"/>
        </p:xfrm>
        <a:graphic>
          <a:graphicData uri="http://schemas.openxmlformats.org/drawingml/2006/table">
            <a:tbl>
              <a:tblPr firstRow="1" bandRow="1">
                <a:tableStyleId>{073A0DAA-6AF3-43AB-8588-CEC1D06C72B9}</a:tableStyleId>
              </a:tblPr>
              <a:tblGrid>
                <a:gridCol w="2389762"/>
                <a:gridCol w="3477638"/>
              </a:tblGrid>
              <a:tr h="313690">
                <a:tc>
                  <a:txBody>
                    <a:bodyPr/>
                    <a:lstStyle/>
                    <a:p>
                      <a:pPr algn="ctr"/>
                      <a:r>
                        <a:rPr lang="en-US" dirty="0" err="1" smtClean="0"/>
                        <a:t>Kháng</a:t>
                      </a:r>
                      <a:r>
                        <a:rPr lang="en-US" baseline="0" dirty="0" smtClean="0"/>
                        <a:t> </a:t>
                      </a:r>
                      <a:r>
                        <a:rPr lang="en-US" baseline="0" dirty="0" err="1" smtClean="0"/>
                        <a:t>sinh</a:t>
                      </a:r>
                      <a:endParaRPr lang="en-US" dirty="0"/>
                    </a:p>
                  </a:txBody>
                  <a:tcPr/>
                </a:tc>
                <a:tc>
                  <a:txBody>
                    <a:bodyPr/>
                    <a:lstStyle/>
                    <a:p>
                      <a:pPr algn="ctr"/>
                      <a:r>
                        <a:rPr lang="en-US" dirty="0" err="1" smtClean="0"/>
                        <a:t>Chủng</a:t>
                      </a:r>
                      <a:r>
                        <a:rPr lang="en-US" baseline="0" dirty="0" smtClean="0"/>
                        <a:t> </a:t>
                      </a:r>
                      <a:r>
                        <a:rPr lang="en-US" baseline="0" dirty="0" err="1" smtClean="0"/>
                        <a:t>xạ</a:t>
                      </a:r>
                      <a:r>
                        <a:rPr lang="en-US" baseline="0" dirty="0" smtClean="0"/>
                        <a:t> </a:t>
                      </a:r>
                      <a:r>
                        <a:rPr lang="en-US" baseline="0" dirty="0" err="1" smtClean="0"/>
                        <a:t>khuẩn</a:t>
                      </a:r>
                      <a:endParaRPr lang="en-US" dirty="0"/>
                    </a:p>
                  </a:txBody>
                  <a:tcPr/>
                </a:tc>
              </a:tr>
              <a:tr h="389890">
                <a:tc>
                  <a:txBody>
                    <a:bodyPr/>
                    <a:lstStyle/>
                    <a:p>
                      <a:pPr algn="ctr"/>
                      <a:r>
                        <a:rPr lang="en-US" dirty="0" err="1" smtClean="0"/>
                        <a:t>Libramycin</a:t>
                      </a:r>
                      <a:endParaRPr lang="en-US" dirty="0"/>
                    </a:p>
                  </a:txBody>
                  <a:tcPr/>
                </a:tc>
                <a:tc>
                  <a:txBody>
                    <a:bodyPr/>
                    <a:lstStyle/>
                    <a:p>
                      <a:pPr algn="ctr"/>
                      <a:r>
                        <a:rPr lang="en-US" i="1" dirty="0" smtClean="0"/>
                        <a:t>Streptomyces sp.</a:t>
                      </a:r>
                      <a:endParaRPr lang="en-US" i="1" dirty="0"/>
                    </a:p>
                  </a:txBody>
                  <a:tcPr/>
                </a:tc>
              </a:tr>
              <a:tr h="389890">
                <a:tc>
                  <a:txBody>
                    <a:bodyPr/>
                    <a:lstStyle/>
                    <a:p>
                      <a:pPr algn="ctr"/>
                      <a:r>
                        <a:rPr lang="en-US" dirty="0" err="1" smtClean="0"/>
                        <a:t>Candihexin</a:t>
                      </a:r>
                      <a:endParaRPr lang="en-US" dirty="0"/>
                    </a:p>
                  </a:txBody>
                  <a:tcPr/>
                </a:tc>
                <a:tc>
                  <a:txBody>
                    <a:bodyPr/>
                    <a:lstStyle/>
                    <a:p>
                      <a:pPr algn="ctr"/>
                      <a:r>
                        <a:rPr lang="en-US" i="1" dirty="0" smtClean="0"/>
                        <a:t>Streptomyces </a:t>
                      </a:r>
                      <a:r>
                        <a:rPr lang="en-US" i="1" dirty="0" err="1" smtClean="0"/>
                        <a:t>viridoflavus</a:t>
                      </a:r>
                      <a:r>
                        <a:rPr lang="en-US" i="1" dirty="0" smtClean="0"/>
                        <a:t> </a:t>
                      </a:r>
                      <a:endParaRPr lang="en-US" i="1" dirty="0"/>
                    </a:p>
                  </a:txBody>
                  <a:tcPr/>
                </a:tc>
              </a:tr>
              <a:tr h="389890">
                <a:tc>
                  <a:txBody>
                    <a:bodyPr/>
                    <a:lstStyle/>
                    <a:p>
                      <a:pPr algn="ctr"/>
                      <a:r>
                        <a:rPr lang="en-US" dirty="0" err="1" smtClean="0"/>
                        <a:t>Nanaomycin</a:t>
                      </a:r>
                      <a:endParaRPr lang="en-US" dirty="0"/>
                    </a:p>
                  </a:txBody>
                  <a:tcPr/>
                </a:tc>
                <a:tc>
                  <a:txBody>
                    <a:bodyPr/>
                    <a:lstStyle/>
                    <a:p>
                      <a:pPr algn="ctr"/>
                      <a:r>
                        <a:rPr lang="en-US" i="1" dirty="0" smtClean="0"/>
                        <a:t>Streptomyces </a:t>
                      </a:r>
                      <a:r>
                        <a:rPr lang="en-US" i="1" dirty="0" err="1" smtClean="0"/>
                        <a:t>rosa</a:t>
                      </a:r>
                      <a:endParaRPr lang="en-US" i="1" dirty="0"/>
                    </a:p>
                  </a:txBody>
                  <a:tcPr/>
                </a:tc>
              </a:tr>
            </a:tbl>
          </a:graphicData>
        </a:graphic>
      </p:graphicFrame>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48000" y="1066800"/>
            <a:ext cx="5943600" cy="3200400"/>
          </a:xfrm>
          <a:prstGeom prst="rect">
            <a:avLst/>
          </a:prstGeom>
        </p:spPr>
      </p:pic>
    </p:spTree>
    <p:extLst>
      <p:ext uri="{BB962C8B-B14F-4D97-AF65-F5344CB8AC3E}">
        <p14:creationId xmlns:p14="http://schemas.microsoft.com/office/powerpoint/2010/main" val="16425047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152400"/>
            <a:ext cx="9144000" cy="461665"/>
          </a:xfrm>
          <a:prstGeom prst="rect">
            <a:avLst/>
          </a:prstGeom>
          <a:noFill/>
        </p:spPr>
        <p:txBody>
          <a:bodyPr wrap="square" rtlCol="0">
            <a:spAutoFit/>
          </a:bodyPr>
          <a:lstStyle/>
          <a:p>
            <a:r>
              <a:rPr lang="en-US" sz="2400" dirty="0" smtClean="0">
                <a:solidFill>
                  <a:prstClr val="black"/>
                </a:solidFill>
                <a:latin typeface="Arial" pitchFamily="34" charset="0"/>
                <a:cs typeface="Arial" pitchFamily="34" charset="0"/>
              </a:rPr>
              <a:t>1. </a:t>
            </a:r>
            <a:r>
              <a:rPr lang="en-US" sz="2400" dirty="0" err="1" smtClean="0">
                <a:solidFill>
                  <a:prstClr val="black"/>
                </a:solidFill>
                <a:latin typeface="Arial" pitchFamily="34" charset="0"/>
                <a:cs typeface="Arial" pitchFamily="34" charset="0"/>
              </a:rPr>
              <a:t>Đặt</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vấn</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đề</a:t>
            </a:r>
            <a:endParaRPr lang="en-US" sz="2400" dirty="0">
              <a:solidFill>
                <a:prstClr val="black"/>
              </a:solidFill>
              <a:latin typeface="Arial" pitchFamily="34" charset="0"/>
              <a:cs typeface="Arial" pitchFamily="34" charset="0"/>
            </a:endParaRPr>
          </a:p>
        </p:txBody>
      </p:sp>
      <p:sp>
        <p:nvSpPr>
          <p:cNvPr id="8" name="TextBox 7"/>
          <p:cNvSpPr txBox="1"/>
          <p:nvPr/>
        </p:nvSpPr>
        <p:spPr>
          <a:xfrm>
            <a:off x="0" y="652976"/>
            <a:ext cx="7093085" cy="369332"/>
          </a:xfrm>
          <a:prstGeom prst="rect">
            <a:avLst/>
          </a:prstGeom>
          <a:noFill/>
        </p:spPr>
        <p:txBody>
          <a:bodyPr wrap="square" rtlCol="0">
            <a:spAutoFit/>
          </a:bodyPr>
          <a:lstStyle/>
          <a:p>
            <a:r>
              <a:rPr lang="en-US" dirty="0" smtClean="0">
                <a:solidFill>
                  <a:prstClr val="black"/>
                </a:solidFill>
                <a:latin typeface="Arial" pitchFamily="34" charset="0"/>
                <a:cs typeface="Arial" pitchFamily="34" charset="0"/>
              </a:rPr>
              <a:t>1.3 </a:t>
            </a:r>
            <a:r>
              <a:rPr lang="en-US" dirty="0" err="1" smtClean="0">
                <a:solidFill>
                  <a:prstClr val="black"/>
                </a:solidFill>
                <a:latin typeface="Arial" pitchFamily="34" charset="0"/>
                <a:cs typeface="Arial" pitchFamily="34" charset="0"/>
              </a:rPr>
              <a:t>Khả</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năng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kháng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nấm</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gây</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bệnh</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trên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cây</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trồng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của</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xạ</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khuẩn</a:t>
            </a:r>
            <a:r>
              <a:rPr lang="en-US" dirty="0" smtClean="0">
                <a:solidFill>
                  <a:prstClr val="black"/>
                </a:solidFill>
                <a:latin typeface="Arial" pitchFamily="34" charset="0"/>
                <a:cs typeface="Arial" pitchFamily="34" charset="0"/>
              </a:rPr>
              <a:t> </a:t>
            </a:r>
            <a:endParaRPr lang="en-US" dirty="0">
              <a:solidFill>
                <a:prstClr val="black"/>
              </a:solidFill>
              <a:latin typeface="Arial" pitchFamily="34" charset="0"/>
              <a:cs typeface="Arial" pitchFamily="34" charset="0"/>
            </a:endParaRPr>
          </a:p>
        </p:txBody>
      </p:sp>
      <p:sp>
        <p:nvSpPr>
          <p:cNvPr id="7" name="TextBox 6"/>
          <p:cNvSpPr txBox="1"/>
          <p:nvPr/>
        </p:nvSpPr>
        <p:spPr>
          <a:xfrm>
            <a:off x="-1" y="1371600"/>
            <a:ext cx="9115781" cy="1477328"/>
          </a:xfrm>
          <a:prstGeom prst="rect">
            <a:avLst/>
          </a:prstGeom>
          <a:noFill/>
        </p:spPr>
        <p:txBody>
          <a:bodyPr wrap="square" rtlCol="0">
            <a:spAutoFit/>
          </a:bodyPr>
          <a:lstStyle/>
          <a:p>
            <a:pPr marL="285750" indent="-285750">
              <a:buFont typeface="Wingdings" pitchFamily="2" charset="2"/>
              <a:buChar char="Ø"/>
            </a:pPr>
            <a:r>
              <a:rPr lang="en-US" dirty="0" err="1" smtClean="0">
                <a:solidFill>
                  <a:prstClr val="black"/>
                </a:solidFill>
                <a:latin typeface="Arial" pitchFamily="34" charset="0"/>
                <a:cs typeface="Arial" pitchFamily="34" charset="0"/>
              </a:rPr>
              <a:t>Xạ</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khuẩn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có</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khả</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năng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sinh</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chất</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kháng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sinh</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cao</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trong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đó</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nhiều</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kháng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sinh</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có</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khả</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năng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kháng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nấm</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mạnh</a:t>
            </a:r>
            <a:endParaRPr lang="en-US" dirty="0" smtClean="0">
              <a:solidFill>
                <a:prstClr val="black"/>
              </a:solidFill>
              <a:latin typeface="Arial" pitchFamily="34" charset="0"/>
              <a:cs typeface="Arial" pitchFamily="34" charset="0"/>
            </a:endParaRPr>
          </a:p>
          <a:p>
            <a:pPr marL="285750" indent="-285750">
              <a:buFont typeface="Wingdings" pitchFamily="2" charset="2"/>
              <a:buChar char="Ø"/>
            </a:pPr>
            <a:r>
              <a:rPr lang="en-US" dirty="0" err="1" smtClean="0">
                <a:solidFill>
                  <a:prstClr val="black"/>
                </a:solidFill>
                <a:latin typeface="Arial" pitchFamily="34" charset="0"/>
                <a:cs typeface="Arial" pitchFamily="34" charset="0"/>
              </a:rPr>
              <a:t>Kháng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sinh</a:t>
            </a:r>
            <a:r>
              <a:rPr lang="en-US" dirty="0" smtClean="0">
                <a:solidFill>
                  <a:prstClr val="black"/>
                </a:solidFill>
                <a:latin typeface="Arial" pitchFamily="34" charset="0"/>
                <a:cs typeface="Arial" pitchFamily="34" charset="0"/>
              </a:rPr>
              <a:t> SW-B </a:t>
            </a:r>
            <a:r>
              <a:rPr lang="en-US" dirty="0" err="1" smtClean="0">
                <a:solidFill>
                  <a:prstClr val="black"/>
                </a:solidFill>
                <a:latin typeface="Arial" pitchFamily="34" charset="0"/>
                <a:cs typeface="Arial" pitchFamily="34" charset="0"/>
              </a:rPr>
              <a:t>thuộc</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nhóm</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manumycin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được</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thu</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nhận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từ</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chủng</a:t>
            </a:r>
            <a:r>
              <a:rPr lang="en-US" dirty="0" smtClean="0">
                <a:solidFill>
                  <a:prstClr val="black"/>
                </a:solidFill>
                <a:latin typeface="Arial" pitchFamily="34" charset="0"/>
                <a:cs typeface="Arial" pitchFamily="34" charset="0"/>
              </a:rPr>
              <a:t> </a:t>
            </a:r>
            <a:r>
              <a:rPr lang="en-US" i="1" dirty="0" smtClean="0">
                <a:solidFill>
                  <a:prstClr val="black"/>
                </a:solidFill>
                <a:latin typeface="Arial" pitchFamily="34" charset="0"/>
                <a:cs typeface="Arial" pitchFamily="34" charset="0"/>
              </a:rPr>
              <a:t>S. </a:t>
            </a:r>
            <a:r>
              <a:rPr lang="en-US" i="1" dirty="0" err="1" smtClean="0">
                <a:solidFill>
                  <a:prstClr val="black"/>
                </a:solidFill>
                <a:latin typeface="Arial" pitchFamily="34" charset="0"/>
                <a:cs typeface="Arial" pitchFamily="34" charset="0"/>
              </a:rPr>
              <a:t>flaveus</a:t>
            </a:r>
            <a:r>
              <a:rPr lang="en-US" i="1" dirty="0" smtClean="0">
                <a:solidFill>
                  <a:prstClr val="black"/>
                </a:solidFill>
                <a:latin typeface="Arial" pitchFamily="34" charset="0"/>
                <a:cs typeface="Arial" pitchFamily="34" charset="0"/>
              </a:rPr>
              <a:t> A11 </a:t>
            </a:r>
            <a:r>
              <a:rPr lang="en-US" dirty="0" err="1" smtClean="0">
                <a:solidFill>
                  <a:prstClr val="black"/>
                </a:solidFill>
                <a:latin typeface="Arial" pitchFamily="34" charset="0"/>
                <a:cs typeface="Arial" pitchFamily="34" charset="0"/>
              </a:rPr>
              <a:t>có</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hoạt</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tính</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và</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phổ</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kháng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nấm</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rộng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gây</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bệnh</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trên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thực</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vật</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như</a:t>
            </a:r>
            <a:r>
              <a:rPr lang="en-US" dirty="0" smtClean="0">
                <a:solidFill>
                  <a:prstClr val="black"/>
                </a:solidFill>
                <a:latin typeface="Arial" pitchFamily="34" charset="0"/>
                <a:cs typeface="Arial" pitchFamily="34" charset="0"/>
              </a:rPr>
              <a:t> </a:t>
            </a:r>
            <a:r>
              <a:rPr lang="en-US" i="1" dirty="0" err="1" smtClean="0">
                <a:solidFill>
                  <a:prstClr val="black"/>
                </a:solidFill>
                <a:latin typeface="Arial" pitchFamily="34" charset="0"/>
                <a:cs typeface="Arial" pitchFamily="34" charset="0"/>
              </a:rPr>
              <a:t>Phytophthora</a:t>
            </a:r>
            <a:r>
              <a:rPr lang="en-US" i="1" dirty="0" smtClean="0">
                <a:solidFill>
                  <a:prstClr val="black"/>
                </a:solidFill>
                <a:latin typeface="Arial" pitchFamily="34" charset="0"/>
                <a:cs typeface="Arial" pitchFamily="34" charset="0"/>
              </a:rPr>
              <a:t> </a:t>
            </a:r>
            <a:r>
              <a:rPr lang="en-US" i="1" dirty="0" err="1" smtClean="0">
                <a:solidFill>
                  <a:prstClr val="black"/>
                </a:solidFill>
                <a:latin typeface="Arial" pitchFamily="34" charset="0"/>
                <a:cs typeface="Arial" pitchFamily="34" charset="0"/>
              </a:rPr>
              <a:t>capsica</a:t>
            </a:r>
            <a:r>
              <a:rPr lang="en-US" i="1" dirty="0" smtClean="0">
                <a:solidFill>
                  <a:prstClr val="black"/>
                </a:solidFill>
                <a:latin typeface="Arial" pitchFamily="34" charset="0"/>
                <a:cs typeface="Arial" pitchFamily="34" charset="0"/>
              </a:rPr>
              <a:t>.</a:t>
            </a:r>
          </a:p>
          <a:p>
            <a:pPr marL="285750" indent="-285750">
              <a:buFont typeface="Wingdings" pitchFamily="2" charset="2"/>
              <a:buChar char="Ø"/>
            </a:pPr>
            <a:endParaRPr lang="en-US" dirty="0">
              <a:solidFill>
                <a:prstClr val="black"/>
              </a:solidFill>
              <a:latin typeface="Arial" pitchFamily="34" charset="0"/>
              <a:cs typeface="Arial" pitchFamily="34" charset="0"/>
            </a:endParaRPr>
          </a:p>
        </p:txBody>
      </p:sp>
      <p:sp>
        <p:nvSpPr>
          <p:cNvPr id="6" name="TextBox 5"/>
          <p:cNvSpPr txBox="1"/>
          <p:nvPr/>
        </p:nvSpPr>
        <p:spPr>
          <a:xfrm>
            <a:off x="3390900" y="5867400"/>
            <a:ext cx="3048000" cy="338554"/>
          </a:xfrm>
          <a:prstGeom prst="rect">
            <a:avLst/>
          </a:prstGeom>
          <a:noFill/>
        </p:spPr>
        <p:txBody>
          <a:bodyPr wrap="square" rtlCol="0">
            <a:spAutoFit/>
          </a:bodyPr>
          <a:lstStyle/>
          <a:p>
            <a:r>
              <a:rPr lang="en-US" sz="1600" i="1" dirty="0">
                <a:latin typeface="Arial" pitchFamily="34" charset="0"/>
                <a:cs typeface="Arial" pitchFamily="34" charset="0"/>
              </a:rPr>
              <a:t>Streptomyces  sp.</a:t>
            </a:r>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49680" y="3000375"/>
            <a:ext cx="4016418" cy="2754327"/>
          </a:xfrm>
          <a:prstGeom prst="rect">
            <a:avLst/>
          </a:prstGeom>
        </p:spPr>
      </p:pic>
    </p:spTree>
    <p:extLst>
      <p:ext uri="{BB962C8B-B14F-4D97-AF65-F5344CB8AC3E}">
        <p14:creationId xmlns:p14="http://schemas.microsoft.com/office/powerpoint/2010/main" val="213739755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152400"/>
            <a:ext cx="9144000" cy="461665"/>
          </a:xfrm>
          <a:prstGeom prst="rect">
            <a:avLst/>
          </a:prstGeom>
          <a:noFill/>
        </p:spPr>
        <p:txBody>
          <a:bodyPr wrap="square" rtlCol="0">
            <a:spAutoFit/>
          </a:bodyPr>
          <a:lstStyle/>
          <a:p>
            <a:r>
              <a:rPr lang="en-US" sz="2400" dirty="0">
                <a:solidFill>
                  <a:prstClr val="black"/>
                </a:solidFill>
                <a:latin typeface="Arial" pitchFamily="34" charset="0"/>
                <a:cs typeface="Arial" pitchFamily="34" charset="0"/>
              </a:rPr>
              <a:t>2</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Vật</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liệu</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và</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phương</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pháp</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nghiên</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cứu</a:t>
            </a:r>
            <a:endParaRPr lang="en-US" sz="2400" dirty="0">
              <a:solidFill>
                <a:prstClr val="black"/>
              </a:solidFill>
              <a:latin typeface="Arial" pitchFamily="34" charset="0"/>
              <a:cs typeface="Arial" pitchFamily="34" charset="0"/>
            </a:endParaRPr>
          </a:p>
        </p:txBody>
      </p:sp>
      <p:sp>
        <p:nvSpPr>
          <p:cNvPr id="6" name="TextBox 5"/>
          <p:cNvSpPr txBox="1"/>
          <p:nvPr/>
        </p:nvSpPr>
        <p:spPr>
          <a:xfrm>
            <a:off x="28219" y="914400"/>
            <a:ext cx="6296381" cy="456535"/>
          </a:xfrm>
          <a:prstGeom prst="rect">
            <a:avLst/>
          </a:prstGeom>
          <a:noFill/>
        </p:spPr>
        <p:txBody>
          <a:bodyPr wrap="square" rtlCol="0">
            <a:spAutoFit/>
          </a:bodyPr>
          <a:lstStyle/>
          <a:p>
            <a:pPr>
              <a:lnSpc>
                <a:spcPct val="150000"/>
              </a:lnSpc>
            </a:pPr>
            <a:r>
              <a:rPr lang="en-US" dirty="0" err="1" smtClean="0">
                <a:solidFill>
                  <a:prstClr val="black"/>
                </a:solidFill>
                <a:latin typeface="Arial" pitchFamily="34" charset="0"/>
                <a:cs typeface="Arial" pitchFamily="34" charset="0"/>
              </a:rPr>
              <a:t>Môi</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trường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phân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lập</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xạ</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khuẩn</a:t>
            </a:r>
            <a:r>
              <a:rPr lang="en-US" dirty="0" smtClean="0">
                <a:solidFill>
                  <a:prstClr val="black"/>
                </a:solidFill>
                <a:latin typeface="Arial" pitchFamily="34" charset="0"/>
                <a:cs typeface="Arial" pitchFamily="34" charset="0"/>
              </a:rPr>
              <a:t>: A8 (HV agar</a:t>
            </a:r>
            <a:r>
              <a:rPr lang="en-US" dirty="0" smtClean="0">
                <a:solidFill>
                  <a:prstClr val="black"/>
                </a:solidFill>
                <a:latin typeface="Arial" pitchFamily="34" charset="0"/>
                <a:cs typeface="Arial" pitchFamily="34" charset="0"/>
              </a:rPr>
              <a:t>)</a:t>
            </a:r>
            <a:r>
              <a:rPr lang="en-US" sz="1600" dirty="0" smtClean="0">
                <a:solidFill>
                  <a:prstClr val="black"/>
                </a:solidFill>
                <a:latin typeface="Arial" pitchFamily="34" charset="0"/>
                <a:cs typeface="Arial" pitchFamily="34" charset="0"/>
              </a:rPr>
              <a:t>	</a:t>
            </a:r>
            <a:endParaRPr lang="en-US" dirty="0" smtClean="0">
              <a:solidFill>
                <a:prstClr val="black"/>
              </a:solidFill>
              <a:latin typeface="Arial" pitchFamily="34" charset="0"/>
              <a:cs typeface="Arial" pitchFamily="34" charset="0"/>
            </a:endParaRPr>
          </a:p>
        </p:txBody>
      </p:sp>
      <p:sp>
        <p:nvSpPr>
          <p:cNvPr id="8" name="TextBox 7"/>
          <p:cNvSpPr txBox="1"/>
          <p:nvPr/>
        </p:nvSpPr>
        <p:spPr>
          <a:xfrm>
            <a:off x="0" y="652976"/>
            <a:ext cx="7093085" cy="369332"/>
          </a:xfrm>
          <a:prstGeom prst="rect">
            <a:avLst/>
          </a:prstGeom>
          <a:noFill/>
        </p:spPr>
        <p:txBody>
          <a:bodyPr wrap="square" rtlCol="0">
            <a:spAutoFit/>
          </a:bodyPr>
          <a:lstStyle/>
          <a:p>
            <a:r>
              <a:rPr lang="en-US" dirty="0" smtClean="0">
                <a:solidFill>
                  <a:prstClr val="black"/>
                </a:solidFill>
                <a:latin typeface="Arial" pitchFamily="34" charset="0"/>
                <a:cs typeface="Arial" pitchFamily="34" charset="0"/>
              </a:rPr>
              <a:t>2.1 </a:t>
            </a:r>
            <a:r>
              <a:rPr lang="en-US" dirty="0" err="1" smtClean="0">
                <a:solidFill>
                  <a:prstClr val="black"/>
                </a:solidFill>
                <a:latin typeface="Arial" pitchFamily="34" charset="0"/>
                <a:cs typeface="Arial" pitchFamily="34" charset="0"/>
              </a:rPr>
              <a:t>Môi</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trường</a:t>
            </a:r>
            <a:r>
              <a:rPr lang="en-US" dirty="0" smtClean="0">
                <a:solidFill>
                  <a:prstClr val="black"/>
                </a:solidFill>
                <a:latin typeface="Arial" pitchFamily="34" charset="0"/>
                <a:cs typeface="Arial" pitchFamily="34" charset="0"/>
              </a:rPr>
              <a:t> </a:t>
            </a:r>
            <a:endParaRPr lang="en-US" dirty="0">
              <a:solidFill>
                <a:prstClr val="black"/>
              </a:solidFill>
              <a:latin typeface="Arial" pitchFamily="34" charset="0"/>
              <a:cs typeface="Arial" pitchFamily="34" charset="0"/>
            </a:endParaRPr>
          </a:p>
        </p:txBody>
      </p:sp>
      <p:graphicFrame>
        <p:nvGraphicFramePr>
          <p:cNvPr id="5" name="Table 4"/>
          <p:cNvGraphicFramePr>
            <a:graphicFrameLocks noGrp="1"/>
          </p:cNvGraphicFramePr>
          <p:nvPr>
            <p:extLst>
              <p:ext uri="{D42A27DB-BD31-4B8C-83A1-F6EECF244321}">
                <p14:modId xmlns:p14="http://schemas.microsoft.com/office/powerpoint/2010/main" val="705196251"/>
              </p:ext>
            </p:extLst>
          </p:nvPr>
        </p:nvGraphicFramePr>
        <p:xfrm>
          <a:off x="326736" y="1600200"/>
          <a:ext cx="4626264" cy="4959844"/>
        </p:xfrm>
        <a:graphic>
          <a:graphicData uri="http://schemas.openxmlformats.org/drawingml/2006/table">
            <a:tbl>
              <a:tblPr firstRow="1" bandRow="1">
                <a:tableStyleId>{5C22544A-7EE6-4342-B048-85BDC9FD1C3A}</a:tableStyleId>
              </a:tblPr>
              <a:tblGrid>
                <a:gridCol w="3711864"/>
                <a:gridCol w="914400"/>
              </a:tblGrid>
              <a:tr h="387844">
                <a:tc>
                  <a:txBody>
                    <a:bodyPr/>
                    <a:lstStyle/>
                    <a:p>
                      <a:r>
                        <a:rPr lang="en-US" sz="1400" b="0" dirty="0" err="1" smtClean="0">
                          <a:solidFill>
                            <a:schemeClr val="tx1"/>
                          </a:solidFill>
                          <a:latin typeface="Arial" pitchFamily="34" charset="0"/>
                          <a:cs typeface="Arial" pitchFamily="34" charset="0"/>
                        </a:rPr>
                        <a:t>Humic</a:t>
                      </a:r>
                      <a:r>
                        <a:rPr lang="en-US" sz="1400" b="0" dirty="0" smtClean="0">
                          <a:solidFill>
                            <a:schemeClr val="tx1"/>
                          </a:solidFill>
                          <a:latin typeface="Arial" pitchFamily="34" charset="0"/>
                          <a:cs typeface="Arial" pitchFamily="34" charset="0"/>
                        </a:rPr>
                        <a:t> acid (</a:t>
                      </a:r>
                      <a:r>
                        <a:rPr lang="en-US" sz="1400" b="0" dirty="0" err="1" smtClean="0">
                          <a:solidFill>
                            <a:schemeClr val="tx1"/>
                          </a:solidFill>
                          <a:latin typeface="Arial" pitchFamily="34" charset="0"/>
                          <a:cs typeface="Arial" pitchFamily="34" charset="0"/>
                        </a:rPr>
                        <a:t>hòa</a:t>
                      </a:r>
                      <a:r>
                        <a:rPr lang="en-US" sz="1400" b="0" dirty="0" smtClean="0">
                          <a:solidFill>
                            <a:schemeClr val="tx1"/>
                          </a:solidFill>
                          <a:latin typeface="Arial" pitchFamily="34" charset="0"/>
                          <a:cs typeface="Arial" pitchFamily="34" charset="0"/>
                        </a:rPr>
                        <a:t> tan </a:t>
                      </a:r>
                      <a:r>
                        <a:rPr lang="en-US" sz="1400" b="0" dirty="0" err="1" smtClean="0">
                          <a:solidFill>
                            <a:schemeClr val="tx1"/>
                          </a:solidFill>
                          <a:latin typeface="Arial" pitchFamily="34" charset="0"/>
                          <a:cs typeface="Arial" pitchFamily="34" charset="0"/>
                        </a:rPr>
                        <a:t>trong</a:t>
                      </a:r>
                      <a:r>
                        <a:rPr lang="en-US" sz="1400" b="0" dirty="0" smtClean="0">
                          <a:solidFill>
                            <a:schemeClr val="tx1"/>
                          </a:solidFill>
                          <a:latin typeface="Arial" pitchFamily="34" charset="0"/>
                          <a:cs typeface="Arial" pitchFamily="34" charset="0"/>
                        </a:rPr>
                        <a:t> 10ml </a:t>
                      </a:r>
                      <a:r>
                        <a:rPr lang="en-US" sz="1400" b="0" dirty="0" err="1" smtClean="0">
                          <a:solidFill>
                            <a:schemeClr val="tx1"/>
                          </a:solidFill>
                          <a:latin typeface="Arial" pitchFamily="34" charset="0"/>
                          <a:cs typeface="Arial" pitchFamily="34" charset="0"/>
                        </a:rPr>
                        <a:t>NaOH</a:t>
                      </a:r>
                      <a:r>
                        <a:rPr lang="en-US" sz="1400" b="0" dirty="0" smtClean="0">
                          <a:solidFill>
                            <a:schemeClr val="tx1"/>
                          </a:solidFill>
                          <a:latin typeface="Arial" pitchFamily="34" charset="0"/>
                          <a:cs typeface="Arial" pitchFamily="34" charset="0"/>
                        </a:rPr>
                        <a:t> 0,2N)</a:t>
                      </a:r>
                      <a:endParaRPr lang="en-US" sz="1400" b="0" dirty="0">
                        <a:solidFill>
                          <a:schemeClr val="tx1"/>
                        </a:solidFill>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b="0" dirty="0" smtClean="0">
                          <a:solidFill>
                            <a:schemeClr val="tx1"/>
                          </a:solidFill>
                        </a:rPr>
                        <a:t>1g</a:t>
                      </a:r>
                      <a:endParaRPr lang="en-US"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273772">
                <a:tc>
                  <a:txBody>
                    <a:bodyPr/>
                    <a:lstStyle/>
                    <a:p>
                      <a:r>
                        <a:rPr lang="en-US" sz="1400" dirty="0" smtClean="0">
                          <a:solidFill>
                            <a:schemeClr val="tx1"/>
                          </a:solidFill>
                          <a:latin typeface="Arial" pitchFamily="34" charset="0"/>
                          <a:cs typeface="Arial" pitchFamily="34" charset="0"/>
                        </a:rPr>
                        <a:t>Cao</a:t>
                      </a:r>
                      <a:r>
                        <a:rPr lang="en-US" sz="1400" baseline="0" dirty="0" smtClean="0">
                          <a:solidFill>
                            <a:schemeClr val="tx1"/>
                          </a:solidFill>
                          <a:latin typeface="Arial" pitchFamily="34" charset="0"/>
                          <a:cs typeface="Arial" pitchFamily="34" charset="0"/>
                        </a:rPr>
                        <a:t> </a:t>
                      </a:r>
                      <a:r>
                        <a:rPr lang="en-US" sz="1400" baseline="0" dirty="0" err="1" smtClean="0">
                          <a:solidFill>
                            <a:schemeClr val="tx1"/>
                          </a:solidFill>
                          <a:latin typeface="Arial" pitchFamily="34" charset="0"/>
                          <a:cs typeface="Arial" pitchFamily="34" charset="0"/>
                        </a:rPr>
                        <a:t>nấm</a:t>
                      </a:r>
                      <a:r>
                        <a:rPr lang="en-US" sz="1400" baseline="0" dirty="0" smtClean="0">
                          <a:solidFill>
                            <a:schemeClr val="tx1"/>
                          </a:solidFill>
                          <a:latin typeface="Arial" pitchFamily="34" charset="0"/>
                          <a:cs typeface="Arial" pitchFamily="34" charset="0"/>
                        </a:rPr>
                        <a:t> men</a:t>
                      </a:r>
                      <a:endParaRPr lang="en-US" sz="1400" dirty="0">
                        <a:solidFill>
                          <a:schemeClr val="tx1"/>
                        </a:solidFill>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dirty="0" smtClean="0">
                          <a:solidFill>
                            <a:schemeClr val="tx1"/>
                          </a:solidFill>
                        </a:rPr>
                        <a:t>50mg</a:t>
                      </a:r>
                      <a:endParaRPr lang="en-US"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87844">
                <a:tc>
                  <a:txBody>
                    <a:bodyPr/>
                    <a:lstStyle/>
                    <a:p>
                      <a:r>
                        <a:rPr lang="en-US" sz="1400" dirty="0" err="1" smtClean="0">
                          <a:solidFill>
                            <a:schemeClr val="tx1"/>
                          </a:solidFill>
                          <a:latin typeface="Arial" pitchFamily="34" charset="0"/>
                          <a:cs typeface="Arial" pitchFamily="34" charset="0"/>
                        </a:rPr>
                        <a:t>Casamino</a:t>
                      </a:r>
                      <a:r>
                        <a:rPr lang="en-US" sz="1400" dirty="0" smtClean="0">
                          <a:solidFill>
                            <a:schemeClr val="tx1"/>
                          </a:solidFill>
                          <a:latin typeface="Arial" pitchFamily="34" charset="0"/>
                          <a:cs typeface="Arial" pitchFamily="34" charset="0"/>
                        </a:rPr>
                        <a:t> acids Na</a:t>
                      </a:r>
                    </a:p>
                    <a:p>
                      <a:endParaRPr lang="en-US" sz="1400" dirty="0">
                        <a:solidFill>
                          <a:schemeClr val="tx1"/>
                        </a:solidFill>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dirty="0" smtClean="0">
                          <a:solidFill>
                            <a:schemeClr val="tx1"/>
                          </a:solidFill>
                        </a:rPr>
                        <a:t>20mg</a:t>
                      </a:r>
                      <a:endParaRPr lang="en-US"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87844">
                <a:tc>
                  <a:txBody>
                    <a:bodyPr/>
                    <a:lstStyle/>
                    <a:p>
                      <a:r>
                        <a:rPr lang="en-US" sz="1400" dirty="0" smtClean="0">
                          <a:solidFill>
                            <a:schemeClr val="tx1"/>
                          </a:solidFill>
                          <a:latin typeface="Arial" pitchFamily="34" charset="0"/>
                          <a:cs typeface="Arial" pitchFamily="34" charset="0"/>
                        </a:rPr>
                        <a:t>Na</a:t>
                      </a:r>
                      <a:r>
                        <a:rPr lang="en-US" sz="1600" baseline="-25000" dirty="0" smtClean="0">
                          <a:solidFill>
                            <a:schemeClr val="tx1"/>
                          </a:solidFill>
                          <a:latin typeface="Arial" pitchFamily="34" charset="0"/>
                          <a:cs typeface="Arial" pitchFamily="34" charset="0"/>
                        </a:rPr>
                        <a:t>2</a:t>
                      </a:r>
                      <a:r>
                        <a:rPr lang="en-US" sz="1400" dirty="0" smtClean="0">
                          <a:solidFill>
                            <a:schemeClr val="tx1"/>
                          </a:solidFill>
                          <a:latin typeface="Arial" pitchFamily="34" charset="0"/>
                          <a:cs typeface="Arial" pitchFamily="34" charset="0"/>
                        </a:rPr>
                        <a:t>HPO</a:t>
                      </a:r>
                      <a:r>
                        <a:rPr lang="en-US" sz="1600" baseline="-20000" dirty="0" smtClean="0">
                          <a:solidFill>
                            <a:schemeClr val="tx1"/>
                          </a:solidFill>
                          <a:latin typeface="Arial" pitchFamily="34" charset="0"/>
                          <a:cs typeface="Arial" pitchFamily="34" charset="0"/>
                        </a:rPr>
                        <a:t>4</a:t>
                      </a:r>
                    </a:p>
                    <a:p>
                      <a:endParaRPr lang="en-US" sz="1400" dirty="0">
                        <a:solidFill>
                          <a:schemeClr val="tx1"/>
                        </a:solidFill>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dirty="0" smtClean="0">
                          <a:solidFill>
                            <a:schemeClr val="tx1"/>
                          </a:solidFill>
                        </a:rPr>
                        <a:t>0,2g</a:t>
                      </a:r>
                      <a:endParaRPr lang="en-US"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87844">
                <a:tc>
                  <a:txBody>
                    <a:bodyPr/>
                    <a:lstStyle/>
                    <a:p>
                      <a:r>
                        <a:rPr lang="en-US" sz="1400" dirty="0" smtClean="0">
                          <a:solidFill>
                            <a:schemeClr val="tx1"/>
                          </a:solidFill>
                          <a:latin typeface="Arial" pitchFamily="34" charset="0"/>
                          <a:cs typeface="Arial" pitchFamily="34" charset="0"/>
                        </a:rPr>
                        <a:t>MgSO</a:t>
                      </a:r>
                      <a:r>
                        <a:rPr lang="en-US" sz="1600" baseline="-25000" dirty="0" smtClean="0">
                          <a:solidFill>
                            <a:schemeClr val="tx1"/>
                          </a:solidFill>
                          <a:latin typeface="Arial" pitchFamily="34" charset="0"/>
                          <a:cs typeface="Arial" pitchFamily="34" charset="0"/>
                        </a:rPr>
                        <a:t>4</a:t>
                      </a:r>
                      <a:r>
                        <a:rPr lang="en-US" sz="1400" dirty="0" smtClean="0">
                          <a:solidFill>
                            <a:schemeClr val="tx1"/>
                          </a:solidFill>
                          <a:latin typeface="Arial" pitchFamily="34" charset="0"/>
                          <a:cs typeface="Arial" pitchFamily="34" charset="0"/>
                        </a:rPr>
                        <a:t>.7H</a:t>
                      </a:r>
                      <a:r>
                        <a:rPr lang="en-US" sz="1600" baseline="-25000" dirty="0" smtClean="0">
                          <a:solidFill>
                            <a:schemeClr val="tx1"/>
                          </a:solidFill>
                          <a:latin typeface="Arial" pitchFamily="34" charset="0"/>
                          <a:cs typeface="Arial" pitchFamily="34" charset="0"/>
                        </a:rPr>
                        <a:t>2</a:t>
                      </a:r>
                      <a:r>
                        <a:rPr lang="en-US" sz="1400" dirty="0" smtClean="0">
                          <a:solidFill>
                            <a:schemeClr val="tx1"/>
                          </a:solidFill>
                          <a:latin typeface="Arial" pitchFamily="34" charset="0"/>
                          <a:cs typeface="Arial" pitchFamily="34" charset="0"/>
                        </a:rPr>
                        <a:t>O</a:t>
                      </a:r>
                    </a:p>
                    <a:p>
                      <a:endParaRPr lang="en-US" sz="1400" dirty="0">
                        <a:solidFill>
                          <a:schemeClr val="tx1"/>
                        </a:solidFill>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dirty="0" smtClean="0">
                          <a:solidFill>
                            <a:schemeClr val="tx1"/>
                          </a:solidFill>
                        </a:rPr>
                        <a:t>50mg</a:t>
                      </a:r>
                      <a:endParaRPr lang="en-US"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87844">
                <a:tc>
                  <a:txBody>
                    <a:bodyPr/>
                    <a:lstStyle/>
                    <a:p>
                      <a:r>
                        <a:rPr lang="en-US" sz="1400" dirty="0" err="1" smtClean="0">
                          <a:solidFill>
                            <a:schemeClr val="tx1"/>
                          </a:solidFill>
                          <a:latin typeface="Arial" pitchFamily="34" charset="0"/>
                          <a:cs typeface="Arial" pitchFamily="34" charset="0"/>
                        </a:rPr>
                        <a:t>KCl</a:t>
                      </a:r>
                      <a:endParaRPr lang="en-US" sz="1400" dirty="0" smtClean="0">
                        <a:solidFill>
                          <a:schemeClr val="tx1"/>
                        </a:solidFill>
                        <a:latin typeface="Arial" pitchFamily="34" charset="0"/>
                        <a:cs typeface="Arial" pitchFamily="34" charset="0"/>
                      </a:endParaRPr>
                    </a:p>
                    <a:p>
                      <a:endParaRPr lang="en-US" sz="1400" dirty="0">
                        <a:solidFill>
                          <a:schemeClr val="tx1"/>
                        </a:solidFill>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dirty="0" smtClean="0">
                          <a:solidFill>
                            <a:schemeClr val="tx1"/>
                          </a:solidFill>
                        </a:rPr>
                        <a:t>1,7g</a:t>
                      </a:r>
                      <a:endParaRPr lang="en-US"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87844">
                <a:tc>
                  <a:txBody>
                    <a:bodyPr/>
                    <a:lstStyle/>
                    <a:p>
                      <a:r>
                        <a:rPr lang="en-US" sz="1400" dirty="0" smtClean="0">
                          <a:solidFill>
                            <a:schemeClr val="tx1"/>
                          </a:solidFill>
                          <a:latin typeface="Arial" pitchFamily="34" charset="0"/>
                          <a:cs typeface="Arial" pitchFamily="34" charset="0"/>
                        </a:rPr>
                        <a:t>CaCl</a:t>
                      </a:r>
                      <a:r>
                        <a:rPr lang="en-US" sz="1600" baseline="-25000" dirty="0" smtClean="0">
                          <a:solidFill>
                            <a:schemeClr val="tx1"/>
                          </a:solidFill>
                          <a:latin typeface="Arial" pitchFamily="34" charset="0"/>
                          <a:cs typeface="Arial" pitchFamily="34" charset="0"/>
                        </a:rPr>
                        <a:t>2</a:t>
                      </a:r>
                    </a:p>
                    <a:p>
                      <a:endParaRPr lang="en-US" sz="1400" dirty="0">
                        <a:solidFill>
                          <a:schemeClr val="tx1"/>
                        </a:solidFill>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dirty="0" smtClean="0">
                          <a:solidFill>
                            <a:schemeClr val="tx1"/>
                          </a:solidFill>
                        </a:rPr>
                        <a:t>10mg</a:t>
                      </a:r>
                      <a:endParaRPr lang="en-US"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87844">
                <a:tc>
                  <a:txBody>
                    <a:bodyPr/>
                    <a:lstStyle/>
                    <a:p>
                      <a:r>
                        <a:rPr lang="en-US" sz="1400" dirty="0" smtClean="0">
                          <a:solidFill>
                            <a:schemeClr val="tx1"/>
                          </a:solidFill>
                          <a:latin typeface="Arial" pitchFamily="34" charset="0"/>
                          <a:cs typeface="Arial" pitchFamily="34" charset="0"/>
                        </a:rPr>
                        <a:t>Trace element mix 1</a:t>
                      </a:r>
                    </a:p>
                    <a:p>
                      <a:endParaRPr lang="en-US" sz="1400" dirty="0">
                        <a:solidFill>
                          <a:schemeClr val="tx1"/>
                        </a:solidFill>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dirty="0" smtClean="0">
                          <a:solidFill>
                            <a:schemeClr val="tx1"/>
                          </a:solidFill>
                        </a:rPr>
                        <a:t>0,2ml</a:t>
                      </a:r>
                      <a:endParaRPr lang="en-US"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273772">
                <a:tc>
                  <a:txBody>
                    <a:bodyPr/>
                    <a:lstStyle/>
                    <a:p>
                      <a:r>
                        <a:rPr lang="en-US" sz="1400" dirty="0" smtClean="0">
                          <a:solidFill>
                            <a:schemeClr val="tx1"/>
                          </a:solidFill>
                          <a:latin typeface="Arial" pitchFamily="34" charset="0"/>
                          <a:cs typeface="Arial" pitchFamily="34" charset="0"/>
                        </a:rPr>
                        <a:t>Agar</a:t>
                      </a:r>
                      <a:endParaRPr lang="en-US" sz="1400" dirty="0">
                        <a:solidFill>
                          <a:schemeClr val="tx1"/>
                        </a:solidFill>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dirty="0" smtClean="0">
                          <a:solidFill>
                            <a:schemeClr val="tx1"/>
                          </a:solidFill>
                        </a:rPr>
                        <a:t>20g</a:t>
                      </a:r>
                      <a:endParaRPr lang="en-US"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273772">
                <a:tc>
                  <a:txBody>
                    <a:bodyPr/>
                    <a:lstStyle/>
                    <a:p>
                      <a:r>
                        <a:rPr lang="en-US" sz="1400" dirty="0" err="1" smtClean="0">
                          <a:solidFill>
                            <a:schemeClr val="tx1"/>
                          </a:solidFill>
                          <a:latin typeface="Arial" pitchFamily="34" charset="0"/>
                          <a:cs typeface="Arial" pitchFamily="34" charset="0"/>
                        </a:rPr>
                        <a:t>Nước</a:t>
                      </a:r>
                      <a:r>
                        <a:rPr lang="en-US" sz="1400" baseline="0" dirty="0" smtClean="0">
                          <a:solidFill>
                            <a:schemeClr val="tx1"/>
                          </a:solidFill>
                          <a:latin typeface="Arial" pitchFamily="34" charset="0"/>
                          <a:cs typeface="Arial" pitchFamily="34" charset="0"/>
                        </a:rPr>
                        <a:t> </a:t>
                      </a:r>
                      <a:r>
                        <a:rPr lang="en-US" sz="1400" baseline="0" dirty="0" err="1" smtClean="0">
                          <a:solidFill>
                            <a:schemeClr val="tx1"/>
                          </a:solidFill>
                          <a:latin typeface="Arial" pitchFamily="34" charset="0"/>
                          <a:cs typeface="Arial" pitchFamily="34" charset="0"/>
                        </a:rPr>
                        <a:t>cất</a:t>
                      </a:r>
                      <a:endParaRPr lang="en-US" sz="1400" dirty="0">
                        <a:solidFill>
                          <a:schemeClr val="tx1"/>
                        </a:solidFill>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dirty="0" smtClean="0">
                          <a:solidFill>
                            <a:schemeClr val="tx1"/>
                          </a:solidFill>
                        </a:rPr>
                        <a:t>1000ml</a:t>
                      </a:r>
                      <a:endParaRPr lang="en-US"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273772">
                <a:tc>
                  <a:txBody>
                    <a:bodyPr/>
                    <a:lstStyle/>
                    <a:p>
                      <a:r>
                        <a:rPr lang="en-US" sz="1400" dirty="0" smtClean="0">
                          <a:solidFill>
                            <a:schemeClr val="tx1"/>
                          </a:solidFill>
                          <a:latin typeface="Arial" pitchFamily="34" charset="0"/>
                          <a:cs typeface="Arial" pitchFamily="34" charset="0"/>
                        </a:rPr>
                        <a:t>pH</a:t>
                      </a:r>
                      <a:endParaRPr lang="en-US" sz="1400" dirty="0">
                        <a:solidFill>
                          <a:schemeClr val="tx1"/>
                        </a:solidFill>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dirty="0" smtClean="0">
                          <a:solidFill>
                            <a:schemeClr val="tx1"/>
                          </a:solidFill>
                        </a:rPr>
                        <a:t>7,2</a:t>
                      </a:r>
                      <a:r>
                        <a:rPr lang="en-US" dirty="0" smtClean="0">
                          <a:solidFill>
                            <a:schemeClr val="tx1"/>
                          </a:solidFill>
                          <a:sym typeface="Symbol"/>
                        </a:rPr>
                        <a:t>0,2</a:t>
                      </a:r>
                      <a:endParaRPr lang="en-US"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bl>
          </a:graphicData>
        </a:graphic>
      </p:graphicFrame>
      <p:sp>
        <p:nvSpPr>
          <p:cNvPr id="9" name="TextBox 8"/>
          <p:cNvSpPr txBox="1"/>
          <p:nvPr/>
        </p:nvSpPr>
        <p:spPr>
          <a:xfrm>
            <a:off x="5410200" y="1752600"/>
            <a:ext cx="2971800" cy="2585323"/>
          </a:xfrm>
          <a:prstGeom prst="rect">
            <a:avLst/>
          </a:prstGeom>
          <a:noFill/>
        </p:spPr>
        <p:txBody>
          <a:bodyPr wrap="square" rtlCol="0">
            <a:spAutoFit/>
          </a:bodyPr>
          <a:lstStyle/>
          <a:p>
            <a:r>
              <a:rPr lang="en-US" dirty="0" err="1" smtClean="0">
                <a:latin typeface="Arial" pitchFamily="34" charset="0"/>
                <a:cs typeface="Arial" pitchFamily="34" charset="0"/>
              </a:rPr>
              <a:t>Bổ</a:t>
            </a:r>
            <a:r>
              <a:rPr lang="en-US" dirty="0" smtClean="0">
                <a:latin typeface="Arial" pitchFamily="34" charset="0"/>
                <a:cs typeface="Arial" pitchFamily="34" charset="0"/>
              </a:rPr>
              <a:t> sung vitamin, </a:t>
            </a:r>
            <a:r>
              <a:rPr lang="en-US" dirty="0" err="1" smtClean="0">
                <a:latin typeface="Arial" pitchFamily="34" charset="0"/>
                <a:cs typeface="Arial" pitchFamily="34" charset="0"/>
              </a:rPr>
              <a:t>kháng</a:t>
            </a:r>
            <a:r>
              <a:rPr lang="en-US" dirty="0" smtClean="0">
                <a:latin typeface="Arial" pitchFamily="34" charset="0"/>
                <a:cs typeface="Arial" pitchFamily="34" charset="0"/>
              </a:rPr>
              <a:t> </a:t>
            </a:r>
            <a:r>
              <a:rPr lang="en-US" dirty="0" err="1" smtClean="0">
                <a:latin typeface="Arial" pitchFamily="34" charset="0"/>
                <a:cs typeface="Arial" pitchFamily="34" charset="0"/>
              </a:rPr>
              <a:t>sinh</a:t>
            </a:r>
            <a:r>
              <a:rPr lang="en-US" dirty="0" smtClean="0">
                <a:latin typeface="Arial" pitchFamily="34" charset="0"/>
                <a:cs typeface="Arial" pitchFamily="34" charset="0"/>
              </a:rPr>
              <a:t> </a:t>
            </a:r>
            <a:r>
              <a:rPr lang="en-US" dirty="0" err="1" smtClean="0">
                <a:latin typeface="Arial" pitchFamily="34" charset="0"/>
                <a:cs typeface="Arial" pitchFamily="34" charset="0"/>
              </a:rPr>
              <a:t>chọn</a:t>
            </a:r>
            <a:r>
              <a:rPr lang="en-US" dirty="0" smtClean="0">
                <a:latin typeface="Arial" pitchFamily="34" charset="0"/>
                <a:cs typeface="Arial" pitchFamily="34" charset="0"/>
              </a:rPr>
              <a:t> </a:t>
            </a:r>
            <a:r>
              <a:rPr lang="en-US" dirty="0" err="1" smtClean="0">
                <a:latin typeface="Arial" pitchFamily="34" charset="0"/>
                <a:cs typeface="Arial" pitchFamily="34" charset="0"/>
              </a:rPr>
              <a:t>lọc</a:t>
            </a:r>
            <a:r>
              <a:rPr lang="en-US" dirty="0" smtClean="0">
                <a:latin typeface="Arial" pitchFamily="34" charset="0"/>
                <a:cs typeface="Arial" pitchFamily="34" charset="0"/>
              </a:rPr>
              <a:t> (</a:t>
            </a:r>
            <a:r>
              <a:rPr lang="en-US" dirty="0" err="1" smtClean="0">
                <a:latin typeface="Arial" pitchFamily="34" charset="0"/>
                <a:cs typeface="Arial" pitchFamily="34" charset="0"/>
              </a:rPr>
              <a:t>môi</a:t>
            </a:r>
            <a:r>
              <a:rPr lang="en-US" dirty="0" smtClean="0">
                <a:latin typeface="Arial" pitchFamily="34" charset="0"/>
                <a:cs typeface="Arial" pitchFamily="34" charset="0"/>
              </a:rPr>
              <a:t> </a:t>
            </a:r>
            <a:r>
              <a:rPr lang="en-US" dirty="0" err="1" smtClean="0">
                <a:latin typeface="Arial" pitchFamily="34" charset="0"/>
                <a:cs typeface="Arial" pitchFamily="34" charset="0"/>
              </a:rPr>
              <a:t>trường</a:t>
            </a:r>
            <a:r>
              <a:rPr lang="en-US" dirty="0" smtClean="0">
                <a:latin typeface="Arial" pitchFamily="34" charset="0"/>
                <a:cs typeface="Arial" pitchFamily="34" charset="0"/>
              </a:rPr>
              <a:t> </a:t>
            </a:r>
            <a:r>
              <a:rPr lang="en-US" dirty="0" err="1" smtClean="0">
                <a:latin typeface="Arial" pitchFamily="34" charset="0"/>
                <a:cs typeface="Arial" pitchFamily="34" charset="0"/>
              </a:rPr>
              <a:t>khoảng</a:t>
            </a:r>
            <a:r>
              <a:rPr lang="en-US" dirty="0" smtClean="0">
                <a:latin typeface="Arial" pitchFamily="34" charset="0"/>
                <a:cs typeface="Arial" pitchFamily="34" charset="0"/>
              </a:rPr>
              <a:t> 50</a:t>
            </a:r>
            <a:r>
              <a:rPr lang="en-US" baseline="30000" dirty="0" smtClean="0">
                <a:latin typeface="Arial" pitchFamily="34" charset="0"/>
                <a:cs typeface="Arial" pitchFamily="34" charset="0"/>
              </a:rPr>
              <a:t>o</a:t>
            </a:r>
            <a:r>
              <a:rPr lang="en-US" dirty="0" smtClean="0">
                <a:latin typeface="Arial" pitchFamily="34" charset="0"/>
                <a:cs typeface="Arial" pitchFamily="34" charset="0"/>
              </a:rPr>
              <a:t>C</a:t>
            </a:r>
            <a:r>
              <a:rPr lang="en-US" dirty="0" smtClean="0">
                <a:latin typeface="Arial" pitchFamily="34" charset="0"/>
                <a:cs typeface="Arial" pitchFamily="34" charset="0"/>
              </a:rPr>
              <a:t>) </a:t>
            </a:r>
            <a:r>
              <a:rPr lang="en-US" dirty="0" err="1" smtClean="0">
                <a:latin typeface="Arial" pitchFamily="34" charset="0"/>
                <a:cs typeface="Arial" pitchFamily="34" charset="0"/>
              </a:rPr>
              <a:t>để</a:t>
            </a:r>
            <a:r>
              <a:rPr lang="en-US" dirty="0" smtClean="0">
                <a:latin typeface="Arial" pitchFamily="34" charset="0"/>
                <a:cs typeface="Arial" pitchFamily="34" charset="0"/>
              </a:rPr>
              <a:t> </a:t>
            </a:r>
            <a:r>
              <a:rPr lang="en-US" dirty="0" err="1" smtClean="0">
                <a:latin typeface="Arial" pitchFamily="34" charset="0"/>
                <a:cs typeface="Arial" pitchFamily="34" charset="0"/>
              </a:rPr>
              <a:t>ức</a:t>
            </a:r>
            <a:r>
              <a:rPr lang="en-US" dirty="0" smtClean="0">
                <a:latin typeface="Arial" pitchFamily="34" charset="0"/>
                <a:cs typeface="Arial" pitchFamily="34" charset="0"/>
              </a:rPr>
              <a:t> </a:t>
            </a:r>
            <a:r>
              <a:rPr lang="en-US" dirty="0" err="1" smtClean="0">
                <a:latin typeface="Arial" pitchFamily="34" charset="0"/>
                <a:cs typeface="Arial" pitchFamily="34" charset="0"/>
              </a:rPr>
              <a:t>chế</a:t>
            </a:r>
            <a:r>
              <a:rPr lang="en-US" dirty="0" smtClean="0">
                <a:latin typeface="Arial" pitchFamily="34" charset="0"/>
                <a:cs typeface="Arial" pitchFamily="34" charset="0"/>
              </a:rPr>
              <a:t> </a:t>
            </a:r>
            <a:r>
              <a:rPr lang="en-US" dirty="0" err="1" smtClean="0">
                <a:latin typeface="Arial" pitchFamily="34" charset="0"/>
                <a:cs typeface="Arial" pitchFamily="34" charset="0"/>
              </a:rPr>
              <a:t>các</a:t>
            </a:r>
            <a:r>
              <a:rPr lang="en-US" dirty="0" smtClean="0">
                <a:latin typeface="Arial" pitchFamily="34" charset="0"/>
                <a:cs typeface="Arial" pitchFamily="34" charset="0"/>
              </a:rPr>
              <a:t> vi </a:t>
            </a:r>
            <a:r>
              <a:rPr lang="en-US" dirty="0" err="1" smtClean="0">
                <a:latin typeface="Arial" pitchFamily="34" charset="0"/>
                <a:cs typeface="Arial" pitchFamily="34" charset="0"/>
              </a:rPr>
              <a:t>sinh</a:t>
            </a:r>
            <a:r>
              <a:rPr lang="en-US" dirty="0" smtClean="0">
                <a:latin typeface="Arial" pitchFamily="34" charset="0"/>
                <a:cs typeface="Arial" pitchFamily="34" charset="0"/>
              </a:rPr>
              <a:t> </a:t>
            </a:r>
            <a:r>
              <a:rPr lang="en-US" dirty="0" err="1" smtClean="0">
                <a:latin typeface="Arial" pitchFamily="34" charset="0"/>
                <a:cs typeface="Arial" pitchFamily="34" charset="0"/>
              </a:rPr>
              <a:t>vật</a:t>
            </a:r>
            <a:r>
              <a:rPr lang="en-US" dirty="0" smtClean="0">
                <a:latin typeface="Arial" pitchFamily="34" charset="0"/>
                <a:cs typeface="Arial" pitchFamily="34" charset="0"/>
              </a:rPr>
              <a:t> </a:t>
            </a:r>
            <a:r>
              <a:rPr lang="en-US" dirty="0" err="1" smtClean="0">
                <a:latin typeface="Arial" pitchFamily="34" charset="0"/>
                <a:cs typeface="Arial" pitchFamily="34" charset="0"/>
              </a:rPr>
              <a:t>khác</a:t>
            </a:r>
            <a:r>
              <a:rPr lang="en-US" dirty="0">
                <a:latin typeface="Arial" pitchFamily="34" charset="0"/>
                <a:cs typeface="Arial" pitchFamily="34" charset="0"/>
              </a:rPr>
              <a:t> </a:t>
            </a:r>
            <a:r>
              <a:rPr lang="en-US" dirty="0" err="1" smtClean="0">
                <a:latin typeface="Arial" pitchFamily="34" charset="0"/>
                <a:cs typeface="Arial" pitchFamily="34" charset="0"/>
              </a:rPr>
              <a:t>và</a:t>
            </a:r>
            <a:r>
              <a:rPr lang="en-US" dirty="0" smtClean="0">
                <a:latin typeface="Arial" pitchFamily="34" charset="0"/>
                <a:cs typeface="Arial" pitchFamily="34" charset="0"/>
              </a:rPr>
              <a:t> </a:t>
            </a:r>
            <a:r>
              <a:rPr lang="en-US" dirty="0" err="1" smtClean="0">
                <a:latin typeface="Arial" pitchFamily="34" charset="0"/>
                <a:cs typeface="Arial" pitchFamily="34" charset="0"/>
              </a:rPr>
              <a:t>phân</a:t>
            </a:r>
            <a:r>
              <a:rPr lang="en-US" dirty="0" smtClean="0">
                <a:latin typeface="Arial" pitchFamily="34" charset="0"/>
                <a:cs typeface="Arial" pitchFamily="34" charset="0"/>
              </a:rPr>
              <a:t> </a:t>
            </a:r>
            <a:r>
              <a:rPr lang="en-US" dirty="0" err="1" smtClean="0">
                <a:latin typeface="Arial" pitchFamily="34" charset="0"/>
                <a:cs typeface="Arial" pitchFamily="34" charset="0"/>
              </a:rPr>
              <a:t>lập</a:t>
            </a:r>
            <a:r>
              <a:rPr lang="en-US" dirty="0" smtClean="0">
                <a:latin typeface="Arial" pitchFamily="34" charset="0"/>
                <a:cs typeface="Arial" pitchFamily="34" charset="0"/>
              </a:rPr>
              <a:t> </a:t>
            </a:r>
            <a:r>
              <a:rPr lang="en-US" dirty="0" err="1" smtClean="0">
                <a:latin typeface="Arial" pitchFamily="34" charset="0"/>
                <a:cs typeface="Arial" pitchFamily="34" charset="0"/>
              </a:rPr>
              <a:t>xạ</a:t>
            </a:r>
            <a:r>
              <a:rPr lang="en-US" dirty="0" smtClean="0">
                <a:latin typeface="Arial" pitchFamily="34" charset="0"/>
                <a:cs typeface="Arial" pitchFamily="34" charset="0"/>
              </a:rPr>
              <a:t> </a:t>
            </a:r>
            <a:r>
              <a:rPr lang="en-US" dirty="0" err="1" smtClean="0">
                <a:latin typeface="Arial" pitchFamily="34" charset="0"/>
                <a:cs typeface="Arial" pitchFamily="34" charset="0"/>
              </a:rPr>
              <a:t>khuẩn</a:t>
            </a:r>
            <a:r>
              <a:rPr lang="en-US" dirty="0" smtClean="0">
                <a:latin typeface="Arial" pitchFamily="34" charset="0"/>
                <a:cs typeface="Arial" pitchFamily="34" charset="0"/>
              </a:rPr>
              <a:t>.</a:t>
            </a:r>
            <a:endParaRPr lang="en-US" dirty="0" smtClean="0">
              <a:latin typeface="Arial" pitchFamily="34" charset="0"/>
              <a:cs typeface="Arial" pitchFamily="34" charset="0"/>
            </a:endParaRPr>
          </a:p>
          <a:p>
            <a:r>
              <a:rPr lang="en-US" dirty="0" smtClean="0">
                <a:latin typeface="Arial" pitchFamily="34" charset="0"/>
                <a:cs typeface="Arial" pitchFamily="34" charset="0"/>
              </a:rPr>
              <a:t>Vitamin mix A1: 1ml/l </a:t>
            </a:r>
            <a:r>
              <a:rPr lang="en-US" dirty="0" err="1" smtClean="0">
                <a:latin typeface="Arial" pitchFamily="34" charset="0"/>
                <a:cs typeface="Arial" pitchFamily="34" charset="0"/>
              </a:rPr>
              <a:t>mt</a:t>
            </a:r>
            <a:endParaRPr lang="en-US" dirty="0" smtClean="0">
              <a:latin typeface="Arial" pitchFamily="34" charset="0"/>
              <a:cs typeface="Arial" pitchFamily="34" charset="0"/>
            </a:endParaRPr>
          </a:p>
          <a:p>
            <a:r>
              <a:rPr lang="en-US" dirty="0" err="1" smtClean="0">
                <a:latin typeface="Arial" pitchFamily="34" charset="0"/>
                <a:cs typeface="Arial" pitchFamily="34" charset="0"/>
              </a:rPr>
              <a:t>Nalidixic</a:t>
            </a:r>
            <a:r>
              <a:rPr lang="en-US" dirty="0" smtClean="0">
                <a:latin typeface="Arial" pitchFamily="34" charset="0"/>
                <a:cs typeface="Arial" pitchFamily="34" charset="0"/>
              </a:rPr>
              <a:t> acid    : 20mg/l </a:t>
            </a:r>
            <a:r>
              <a:rPr lang="en-US" dirty="0" err="1" smtClean="0">
                <a:latin typeface="Arial" pitchFamily="34" charset="0"/>
                <a:cs typeface="Arial" pitchFamily="34" charset="0"/>
              </a:rPr>
              <a:t>mt</a:t>
            </a:r>
            <a:endParaRPr lang="en-US" dirty="0" smtClean="0">
              <a:latin typeface="Arial" pitchFamily="34" charset="0"/>
              <a:cs typeface="Arial" pitchFamily="34" charset="0"/>
            </a:endParaRPr>
          </a:p>
          <a:p>
            <a:r>
              <a:rPr lang="en-US" dirty="0" err="1" smtClean="0">
                <a:latin typeface="Arial" pitchFamily="34" charset="0"/>
                <a:cs typeface="Arial" pitchFamily="34" charset="0"/>
              </a:rPr>
              <a:t>Terbinafin</a:t>
            </a:r>
            <a:r>
              <a:rPr lang="en-US" dirty="0" smtClean="0">
                <a:latin typeface="Arial" pitchFamily="34" charset="0"/>
                <a:cs typeface="Arial" pitchFamily="34" charset="0"/>
              </a:rPr>
              <a:t>           :1mg/l </a:t>
            </a:r>
            <a:r>
              <a:rPr lang="en-US" dirty="0" err="1" smtClean="0">
                <a:latin typeface="Arial" pitchFamily="34" charset="0"/>
                <a:cs typeface="Arial" pitchFamily="34" charset="0"/>
              </a:rPr>
              <a:t>mt</a:t>
            </a:r>
            <a:endParaRPr lang="en-US" dirty="0" smtClean="0">
              <a:latin typeface="Arial" pitchFamily="34" charset="0"/>
              <a:cs typeface="Arial" pitchFamily="34" charset="0"/>
            </a:endParaRPr>
          </a:p>
          <a:p>
            <a:endParaRPr lang="en-US" dirty="0">
              <a:latin typeface="Arial" pitchFamily="34" charset="0"/>
              <a:cs typeface="Arial" pitchFamily="34" charset="0"/>
            </a:endParaRPr>
          </a:p>
        </p:txBody>
      </p:sp>
    </p:spTree>
    <p:extLst>
      <p:ext uri="{BB962C8B-B14F-4D97-AF65-F5344CB8AC3E}">
        <p14:creationId xmlns:p14="http://schemas.microsoft.com/office/powerpoint/2010/main" val="202177767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152400"/>
            <a:ext cx="9144000" cy="461665"/>
          </a:xfrm>
          <a:prstGeom prst="rect">
            <a:avLst/>
          </a:prstGeom>
          <a:noFill/>
        </p:spPr>
        <p:txBody>
          <a:bodyPr wrap="square" rtlCol="0">
            <a:spAutoFit/>
          </a:bodyPr>
          <a:lstStyle/>
          <a:p>
            <a:r>
              <a:rPr lang="en-US" sz="2400" dirty="0">
                <a:solidFill>
                  <a:prstClr val="black"/>
                </a:solidFill>
                <a:latin typeface="Arial" pitchFamily="34" charset="0"/>
                <a:cs typeface="Arial" pitchFamily="34" charset="0"/>
              </a:rPr>
              <a:t>2</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Vật</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liệu</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và</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phương</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pháp</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nghiên</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cứu</a:t>
            </a:r>
            <a:endParaRPr lang="en-US" sz="2400" dirty="0">
              <a:solidFill>
                <a:prstClr val="black"/>
              </a:solidFill>
              <a:latin typeface="Arial" pitchFamily="34" charset="0"/>
              <a:cs typeface="Arial" pitchFamily="34" charset="0"/>
            </a:endParaRPr>
          </a:p>
        </p:txBody>
      </p:sp>
      <p:sp>
        <p:nvSpPr>
          <p:cNvPr id="6" name="TextBox 5"/>
          <p:cNvSpPr txBox="1"/>
          <p:nvPr/>
        </p:nvSpPr>
        <p:spPr>
          <a:xfrm>
            <a:off x="0" y="1293167"/>
            <a:ext cx="6296381" cy="461665"/>
          </a:xfrm>
          <a:prstGeom prst="rect">
            <a:avLst/>
          </a:prstGeom>
          <a:noFill/>
        </p:spPr>
        <p:txBody>
          <a:bodyPr wrap="square" rtlCol="0">
            <a:spAutoFit/>
          </a:bodyPr>
          <a:lstStyle/>
          <a:p>
            <a:pPr>
              <a:lnSpc>
                <a:spcPct val="150000"/>
              </a:lnSpc>
            </a:pPr>
            <a:r>
              <a:rPr lang="en-US" dirty="0" smtClean="0">
                <a:solidFill>
                  <a:prstClr val="black"/>
                </a:solidFill>
                <a:latin typeface="Arial" pitchFamily="34" charset="0"/>
                <a:cs typeface="Arial" pitchFamily="34" charset="0"/>
              </a:rPr>
              <a:t>Trace element mix 1:</a:t>
            </a:r>
            <a:r>
              <a:rPr lang="en-US" dirty="0" smtClean="0">
                <a:solidFill>
                  <a:prstClr val="black"/>
                </a:solidFill>
                <a:latin typeface="Arial" pitchFamily="34" charset="0"/>
                <a:cs typeface="Arial" pitchFamily="34" charset="0"/>
              </a:rPr>
              <a:t>	</a:t>
            </a:r>
          </a:p>
        </p:txBody>
      </p:sp>
      <p:sp>
        <p:nvSpPr>
          <p:cNvPr id="8" name="TextBox 7"/>
          <p:cNvSpPr txBox="1"/>
          <p:nvPr/>
        </p:nvSpPr>
        <p:spPr>
          <a:xfrm>
            <a:off x="0" y="652976"/>
            <a:ext cx="7093085" cy="369332"/>
          </a:xfrm>
          <a:prstGeom prst="rect">
            <a:avLst/>
          </a:prstGeom>
          <a:noFill/>
        </p:spPr>
        <p:txBody>
          <a:bodyPr wrap="square" rtlCol="0">
            <a:spAutoFit/>
          </a:bodyPr>
          <a:lstStyle/>
          <a:p>
            <a:r>
              <a:rPr lang="en-US" dirty="0" smtClean="0">
                <a:solidFill>
                  <a:prstClr val="black"/>
                </a:solidFill>
                <a:latin typeface="Arial" pitchFamily="34" charset="0"/>
                <a:cs typeface="Arial" pitchFamily="34" charset="0"/>
              </a:rPr>
              <a:t>2.1 </a:t>
            </a:r>
            <a:r>
              <a:rPr lang="en-US" dirty="0" err="1" smtClean="0">
                <a:solidFill>
                  <a:prstClr val="black"/>
                </a:solidFill>
                <a:latin typeface="Arial" pitchFamily="34" charset="0"/>
                <a:cs typeface="Arial" pitchFamily="34" charset="0"/>
              </a:rPr>
              <a:t>Môi</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trường</a:t>
            </a:r>
            <a:r>
              <a:rPr lang="en-US" dirty="0" smtClean="0">
                <a:solidFill>
                  <a:prstClr val="black"/>
                </a:solidFill>
                <a:latin typeface="Arial" pitchFamily="34" charset="0"/>
                <a:cs typeface="Arial" pitchFamily="34" charset="0"/>
              </a:rPr>
              <a:t> </a:t>
            </a:r>
            <a:endParaRPr lang="en-US" dirty="0">
              <a:solidFill>
                <a:prstClr val="black"/>
              </a:solidFill>
              <a:latin typeface="Arial" pitchFamily="34" charset="0"/>
              <a:cs typeface="Arial" pitchFamily="34" charset="0"/>
            </a:endParaRPr>
          </a:p>
        </p:txBody>
      </p:sp>
      <p:graphicFrame>
        <p:nvGraphicFramePr>
          <p:cNvPr id="5" name="Table 4"/>
          <p:cNvGraphicFramePr>
            <a:graphicFrameLocks noGrp="1"/>
          </p:cNvGraphicFramePr>
          <p:nvPr>
            <p:extLst>
              <p:ext uri="{D42A27DB-BD31-4B8C-83A1-F6EECF244321}">
                <p14:modId xmlns:p14="http://schemas.microsoft.com/office/powerpoint/2010/main" val="1595488788"/>
              </p:ext>
            </p:extLst>
          </p:nvPr>
        </p:nvGraphicFramePr>
        <p:xfrm>
          <a:off x="304800" y="2286000"/>
          <a:ext cx="4626264" cy="4177948"/>
        </p:xfrm>
        <a:graphic>
          <a:graphicData uri="http://schemas.openxmlformats.org/drawingml/2006/table">
            <a:tbl>
              <a:tblPr firstRow="1" bandRow="1">
                <a:tableStyleId>{5C22544A-7EE6-4342-B048-85BDC9FD1C3A}</a:tableStyleId>
              </a:tblPr>
              <a:tblGrid>
                <a:gridCol w="3711864"/>
                <a:gridCol w="914400"/>
              </a:tblGrid>
              <a:tr h="387844">
                <a:tc>
                  <a:txBody>
                    <a:bodyPr/>
                    <a:lstStyle/>
                    <a:p>
                      <a:r>
                        <a:rPr lang="en-US" sz="1400" b="0" dirty="0" smtClean="0">
                          <a:solidFill>
                            <a:schemeClr val="tx1"/>
                          </a:solidFill>
                          <a:latin typeface="Arial" pitchFamily="34" charset="0"/>
                          <a:cs typeface="Arial" pitchFamily="34" charset="0"/>
                        </a:rPr>
                        <a:t>CaCl</a:t>
                      </a:r>
                      <a:r>
                        <a:rPr lang="en-US" sz="1400" b="0" baseline="-25000" dirty="0" smtClean="0">
                          <a:solidFill>
                            <a:schemeClr val="tx1"/>
                          </a:solidFill>
                          <a:latin typeface="Arial" pitchFamily="34" charset="0"/>
                          <a:cs typeface="Arial" pitchFamily="34" charset="0"/>
                        </a:rPr>
                        <a:t>2</a:t>
                      </a:r>
                      <a:r>
                        <a:rPr lang="en-US" sz="1400" b="0" dirty="0" smtClean="0">
                          <a:solidFill>
                            <a:schemeClr val="tx1"/>
                          </a:solidFill>
                          <a:latin typeface="Arial" pitchFamily="34" charset="0"/>
                          <a:cs typeface="Arial" pitchFamily="34" charset="0"/>
                        </a:rPr>
                        <a:t>.2H</a:t>
                      </a:r>
                      <a:r>
                        <a:rPr lang="en-US" sz="1400" b="0" baseline="-25000" dirty="0" smtClean="0">
                          <a:solidFill>
                            <a:schemeClr val="tx1"/>
                          </a:solidFill>
                          <a:latin typeface="Arial" pitchFamily="34" charset="0"/>
                          <a:cs typeface="Arial" pitchFamily="34" charset="0"/>
                        </a:rPr>
                        <a:t>2</a:t>
                      </a:r>
                      <a:r>
                        <a:rPr lang="en-US" sz="1400" b="0" dirty="0" smtClean="0">
                          <a:solidFill>
                            <a:schemeClr val="tx1"/>
                          </a:solidFill>
                          <a:latin typeface="Arial" pitchFamily="34" charset="0"/>
                          <a:cs typeface="Arial" pitchFamily="34" charset="0"/>
                        </a:rPr>
                        <a:t>O</a:t>
                      </a:r>
                      <a:endParaRPr lang="en-US" sz="1400" b="0" dirty="0">
                        <a:solidFill>
                          <a:schemeClr val="tx1"/>
                        </a:solidFill>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r>
                        <a:rPr lang="en-US" b="0" dirty="0" smtClean="0">
                          <a:solidFill>
                            <a:schemeClr val="tx1"/>
                          </a:solidFill>
                        </a:rPr>
                        <a:t>4g</a:t>
                      </a:r>
                      <a:endParaRPr lang="en-US"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273772">
                <a:tc>
                  <a:txBody>
                    <a:bodyPr/>
                    <a:lstStyle/>
                    <a:p>
                      <a:r>
                        <a:rPr lang="en-US" sz="1400" dirty="0" smtClean="0">
                          <a:solidFill>
                            <a:schemeClr val="tx1"/>
                          </a:solidFill>
                          <a:latin typeface="Arial" pitchFamily="34" charset="0"/>
                          <a:cs typeface="Arial" pitchFamily="34" charset="0"/>
                        </a:rPr>
                        <a:t>ZnSO</a:t>
                      </a:r>
                      <a:r>
                        <a:rPr lang="en-US" sz="1400" baseline="-25000" dirty="0" smtClean="0">
                          <a:solidFill>
                            <a:schemeClr val="tx1"/>
                          </a:solidFill>
                          <a:latin typeface="Arial" pitchFamily="34" charset="0"/>
                          <a:cs typeface="Arial" pitchFamily="34" charset="0"/>
                        </a:rPr>
                        <a:t>4</a:t>
                      </a:r>
                      <a:r>
                        <a:rPr lang="en-US" sz="1400" dirty="0" smtClean="0">
                          <a:solidFill>
                            <a:schemeClr val="tx1"/>
                          </a:solidFill>
                          <a:latin typeface="Arial" pitchFamily="34" charset="0"/>
                          <a:cs typeface="Arial" pitchFamily="34" charset="0"/>
                        </a:rPr>
                        <a:t>.7H</a:t>
                      </a:r>
                      <a:r>
                        <a:rPr lang="en-US" sz="1400" baseline="-25000" dirty="0" smtClean="0">
                          <a:solidFill>
                            <a:schemeClr val="tx1"/>
                          </a:solidFill>
                          <a:latin typeface="Arial" pitchFamily="34" charset="0"/>
                          <a:cs typeface="Arial" pitchFamily="34" charset="0"/>
                        </a:rPr>
                        <a:t>2</a:t>
                      </a:r>
                      <a:r>
                        <a:rPr lang="en-US" sz="1400" dirty="0" smtClean="0">
                          <a:solidFill>
                            <a:schemeClr val="tx1"/>
                          </a:solidFill>
                          <a:latin typeface="Arial" pitchFamily="34" charset="0"/>
                          <a:cs typeface="Arial" pitchFamily="34" charset="0"/>
                        </a:rPr>
                        <a:t>O</a:t>
                      </a:r>
                      <a:endParaRPr lang="en-US" sz="1400" dirty="0">
                        <a:solidFill>
                          <a:schemeClr val="tx1"/>
                        </a:solidFill>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r>
                        <a:rPr lang="en-US" dirty="0" smtClean="0">
                          <a:solidFill>
                            <a:schemeClr val="tx1"/>
                          </a:solidFill>
                        </a:rPr>
                        <a:t>2g</a:t>
                      </a:r>
                      <a:endParaRPr lang="en-US"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87844">
                <a:tc>
                  <a:txBody>
                    <a:bodyPr/>
                    <a:lstStyle/>
                    <a:p>
                      <a:r>
                        <a:rPr lang="en-US" sz="1400" dirty="0" smtClean="0">
                          <a:solidFill>
                            <a:schemeClr val="tx1"/>
                          </a:solidFill>
                          <a:latin typeface="Arial" pitchFamily="34" charset="0"/>
                          <a:cs typeface="Arial" pitchFamily="34" charset="0"/>
                        </a:rPr>
                        <a:t>Na</a:t>
                      </a:r>
                      <a:r>
                        <a:rPr lang="en-US" sz="1400" baseline="-25000" dirty="0" smtClean="0">
                          <a:solidFill>
                            <a:schemeClr val="tx1"/>
                          </a:solidFill>
                          <a:latin typeface="Arial" pitchFamily="34" charset="0"/>
                          <a:cs typeface="Arial" pitchFamily="34" charset="0"/>
                        </a:rPr>
                        <a:t>2</a:t>
                      </a:r>
                      <a:r>
                        <a:rPr lang="en-US" sz="1400" dirty="0" smtClean="0">
                          <a:solidFill>
                            <a:schemeClr val="tx1"/>
                          </a:solidFill>
                          <a:latin typeface="Arial" pitchFamily="34" charset="0"/>
                          <a:cs typeface="Arial" pitchFamily="34" charset="0"/>
                        </a:rPr>
                        <a:t>B</a:t>
                      </a:r>
                      <a:r>
                        <a:rPr lang="en-US" sz="1400" baseline="-25000" dirty="0" smtClean="0">
                          <a:solidFill>
                            <a:schemeClr val="tx1"/>
                          </a:solidFill>
                          <a:latin typeface="Arial" pitchFamily="34" charset="0"/>
                          <a:cs typeface="Arial" pitchFamily="34" charset="0"/>
                        </a:rPr>
                        <a:t>2</a:t>
                      </a:r>
                      <a:r>
                        <a:rPr lang="en-US" sz="1400" dirty="0" smtClean="0">
                          <a:solidFill>
                            <a:schemeClr val="tx1"/>
                          </a:solidFill>
                          <a:latin typeface="Arial" pitchFamily="34" charset="0"/>
                          <a:cs typeface="Arial" pitchFamily="34" charset="0"/>
                        </a:rPr>
                        <a:t>O</a:t>
                      </a:r>
                      <a:r>
                        <a:rPr lang="en-US" sz="1400" baseline="-25000" dirty="0" smtClean="0">
                          <a:solidFill>
                            <a:schemeClr val="tx1"/>
                          </a:solidFill>
                          <a:latin typeface="Arial" pitchFamily="34" charset="0"/>
                          <a:cs typeface="Arial" pitchFamily="34" charset="0"/>
                        </a:rPr>
                        <a:t>7</a:t>
                      </a:r>
                      <a:r>
                        <a:rPr lang="en-US" sz="1400" dirty="0" smtClean="0">
                          <a:solidFill>
                            <a:schemeClr val="tx1"/>
                          </a:solidFill>
                          <a:latin typeface="Arial" pitchFamily="34" charset="0"/>
                          <a:cs typeface="Arial" pitchFamily="34" charset="0"/>
                        </a:rPr>
                        <a:t>.10H</a:t>
                      </a:r>
                      <a:r>
                        <a:rPr lang="en-US" sz="1400" baseline="-25000" dirty="0" smtClean="0">
                          <a:solidFill>
                            <a:schemeClr val="tx1"/>
                          </a:solidFill>
                          <a:latin typeface="Arial" pitchFamily="34" charset="0"/>
                          <a:cs typeface="Arial" pitchFamily="34" charset="0"/>
                        </a:rPr>
                        <a:t>2</a:t>
                      </a:r>
                      <a:r>
                        <a:rPr lang="en-US" sz="1400" dirty="0" smtClean="0">
                          <a:solidFill>
                            <a:schemeClr val="tx1"/>
                          </a:solidFill>
                          <a:latin typeface="Arial" pitchFamily="34" charset="0"/>
                          <a:cs typeface="Arial" pitchFamily="34" charset="0"/>
                        </a:rPr>
                        <a:t>O</a:t>
                      </a:r>
                      <a:endParaRPr lang="en-US" sz="1400" dirty="0">
                        <a:solidFill>
                          <a:schemeClr val="tx1"/>
                        </a:solidFill>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r>
                        <a:rPr lang="en-US" dirty="0" smtClean="0">
                          <a:solidFill>
                            <a:schemeClr val="tx1"/>
                          </a:solidFill>
                        </a:rPr>
                        <a:t>0,1g</a:t>
                      </a:r>
                      <a:endParaRPr lang="en-US"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87844">
                <a:tc>
                  <a:txBody>
                    <a:bodyPr/>
                    <a:lstStyle/>
                    <a:p>
                      <a:r>
                        <a:rPr lang="en-US" sz="1400" dirty="0" smtClean="0">
                          <a:solidFill>
                            <a:schemeClr val="tx1"/>
                          </a:solidFill>
                          <a:latin typeface="Arial" pitchFamily="34" charset="0"/>
                          <a:cs typeface="Arial" pitchFamily="34" charset="0"/>
                        </a:rPr>
                        <a:t>FeSO</a:t>
                      </a:r>
                      <a:r>
                        <a:rPr lang="en-US" sz="1400" baseline="-25000" dirty="0" smtClean="0">
                          <a:solidFill>
                            <a:schemeClr val="tx1"/>
                          </a:solidFill>
                          <a:latin typeface="Arial" pitchFamily="34" charset="0"/>
                          <a:cs typeface="Arial" pitchFamily="34" charset="0"/>
                        </a:rPr>
                        <a:t>4</a:t>
                      </a:r>
                      <a:r>
                        <a:rPr lang="en-US" sz="1400" dirty="0" smtClean="0">
                          <a:solidFill>
                            <a:schemeClr val="tx1"/>
                          </a:solidFill>
                          <a:latin typeface="Arial" pitchFamily="34" charset="0"/>
                          <a:cs typeface="Arial" pitchFamily="34" charset="0"/>
                        </a:rPr>
                        <a:t>.7H</a:t>
                      </a:r>
                      <a:r>
                        <a:rPr lang="en-US" sz="1400" baseline="-25000" dirty="0" smtClean="0">
                          <a:solidFill>
                            <a:schemeClr val="tx1"/>
                          </a:solidFill>
                          <a:latin typeface="Arial" pitchFamily="34" charset="0"/>
                          <a:cs typeface="Arial" pitchFamily="34" charset="0"/>
                        </a:rPr>
                        <a:t>2</a:t>
                      </a:r>
                      <a:r>
                        <a:rPr lang="en-US" sz="1400" dirty="0" smtClean="0">
                          <a:solidFill>
                            <a:schemeClr val="tx1"/>
                          </a:solidFill>
                          <a:latin typeface="Arial" pitchFamily="34" charset="0"/>
                          <a:cs typeface="Arial" pitchFamily="34" charset="0"/>
                        </a:rPr>
                        <a:t>O</a:t>
                      </a:r>
                      <a:endParaRPr lang="en-US" sz="1400" dirty="0">
                        <a:solidFill>
                          <a:schemeClr val="tx1"/>
                        </a:solidFill>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r>
                        <a:rPr lang="en-US" dirty="0" smtClean="0">
                          <a:solidFill>
                            <a:schemeClr val="tx1"/>
                          </a:solidFill>
                        </a:rPr>
                        <a:t>5g</a:t>
                      </a:r>
                      <a:endParaRPr lang="en-US"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87844">
                <a:tc>
                  <a:txBody>
                    <a:bodyPr/>
                    <a:lstStyle/>
                    <a:p>
                      <a:r>
                        <a:rPr lang="en-US" sz="1400" dirty="0" smtClean="0">
                          <a:solidFill>
                            <a:schemeClr val="tx1"/>
                          </a:solidFill>
                          <a:latin typeface="Arial" pitchFamily="34" charset="0"/>
                          <a:cs typeface="Arial" pitchFamily="34" charset="0"/>
                        </a:rPr>
                        <a:t>KI</a:t>
                      </a:r>
                      <a:endParaRPr lang="en-US" sz="1400" dirty="0">
                        <a:solidFill>
                          <a:schemeClr val="tx1"/>
                        </a:solidFill>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r>
                        <a:rPr lang="en-US" dirty="0" smtClean="0">
                          <a:solidFill>
                            <a:schemeClr val="tx1"/>
                          </a:solidFill>
                        </a:rPr>
                        <a:t>0,5g</a:t>
                      </a:r>
                      <a:endParaRPr lang="en-US"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87844">
                <a:tc>
                  <a:txBody>
                    <a:bodyPr/>
                    <a:lstStyle/>
                    <a:p>
                      <a:r>
                        <a:rPr lang="en-US" sz="1400" dirty="0" smtClean="0">
                          <a:solidFill>
                            <a:schemeClr val="tx1"/>
                          </a:solidFill>
                          <a:latin typeface="Arial" pitchFamily="34" charset="0"/>
                          <a:cs typeface="Arial" pitchFamily="34" charset="0"/>
                        </a:rPr>
                        <a:t>CoCl</a:t>
                      </a:r>
                      <a:r>
                        <a:rPr lang="en-US" sz="1400" baseline="-25000" dirty="0" smtClean="0">
                          <a:solidFill>
                            <a:schemeClr val="tx1"/>
                          </a:solidFill>
                          <a:latin typeface="Arial" pitchFamily="34" charset="0"/>
                          <a:cs typeface="Arial" pitchFamily="34" charset="0"/>
                        </a:rPr>
                        <a:t>2</a:t>
                      </a:r>
                      <a:r>
                        <a:rPr lang="en-US" sz="1400" dirty="0" smtClean="0">
                          <a:solidFill>
                            <a:schemeClr val="tx1"/>
                          </a:solidFill>
                          <a:latin typeface="Arial" pitchFamily="34" charset="0"/>
                          <a:cs typeface="Arial" pitchFamily="34" charset="0"/>
                        </a:rPr>
                        <a:t>.6H</a:t>
                      </a:r>
                      <a:r>
                        <a:rPr lang="en-US" sz="1400" baseline="-25000" dirty="0" smtClean="0">
                          <a:solidFill>
                            <a:schemeClr val="tx1"/>
                          </a:solidFill>
                          <a:latin typeface="Arial" pitchFamily="34" charset="0"/>
                          <a:cs typeface="Arial" pitchFamily="34" charset="0"/>
                        </a:rPr>
                        <a:t>2</a:t>
                      </a:r>
                      <a:r>
                        <a:rPr lang="en-US" sz="1400" dirty="0" smtClean="0">
                          <a:solidFill>
                            <a:schemeClr val="tx1"/>
                          </a:solidFill>
                          <a:latin typeface="Arial" pitchFamily="34" charset="0"/>
                          <a:cs typeface="Arial" pitchFamily="34" charset="0"/>
                        </a:rPr>
                        <a:t>O</a:t>
                      </a:r>
                      <a:endParaRPr lang="en-US" sz="1400" dirty="0">
                        <a:solidFill>
                          <a:schemeClr val="tx1"/>
                        </a:solidFill>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r>
                        <a:rPr lang="en-US" dirty="0" smtClean="0">
                          <a:solidFill>
                            <a:schemeClr val="tx1"/>
                          </a:solidFill>
                        </a:rPr>
                        <a:t>0,5g</a:t>
                      </a:r>
                      <a:endParaRPr lang="en-US"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87844">
                <a:tc>
                  <a:txBody>
                    <a:bodyPr/>
                    <a:lstStyle/>
                    <a:p>
                      <a:r>
                        <a:rPr lang="en-US" sz="1400" dirty="0" smtClean="0">
                          <a:solidFill>
                            <a:schemeClr val="tx1"/>
                          </a:solidFill>
                          <a:latin typeface="Arial" pitchFamily="34" charset="0"/>
                          <a:cs typeface="Arial" pitchFamily="34" charset="0"/>
                        </a:rPr>
                        <a:t>CuSO</a:t>
                      </a:r>
                      <a:r>
                        <a:rPr lang="en-US" sz="1400" baseline="-25000" dirty="0" smtClean="0">
                          <a:solidFill>
                            <a:schemeClr val="tx1"/>
                          </a:solidFill>
                          <a:latin typeface="Arial" pitchFamily="34" charset="0"/>
                          <a:cs typeface="Arial" pitchFamily="34" charset="0"/>
                        </a:rPr>
                        <a:t>4</a:t>
                      </a:r>
                      <a:r>
                        <a:rPr lang="en-US" sz="1400" dirty="0" smtClean="0">
                          <a:solidFill>
                            <a:schemeClr val="tx1"/>
                          </a:solidFill>
                          <a:latin typeface="Arial" pitchFamily="34" charset="0"/>
                          <a:cs typeface="Arial" pitchFamily="34" charset="0"/>
                        </a:rPr>
                        <a:t>.5H</a:t>
                      </a:r>
                      <a:r>
                        <a:rPr lang="en-US" sz="1400" baseline="-25000" dirty="0" smtClean="0">
                          <a:solidFill>
                            <a:schemeClr val="tx1"/>
                          </a:solidFill>
                          <a:latin typeface="Arial" pitchFamily="34" charset="0"/>
                          <a:cs typeface="Arial" pitchFamily="34" charset="0"/>
                        </a:rPr>
                        <a:t>2</a:t>
                      </a:r>
                      <a:r>
                        <a:rPr lang="en-US" sz="1400" dirty="0" smtClean="0">
                          <a:solidFill>
                            <a:schemeClr val="tx1"/>
                          </a:solidFill>
                          <a:latin typeface="Arial" pitchFamily="34" charset="0"/>
                          <a:cs typeface="Arial" pitchFamily="34" charset="0"/>
                        </a:rPr>
                        <a:t>O</a:t>
                      </a:r>
                      <a:endParaRPr lang="en-US" sz="1400" dirty="0">
                        <a:solidFill>
                          <a:schemeClr val="tx1"/>
                        </a:solidFill>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r>
                        <a:rPr lang="en-US" dirty="0" smtClean="0">
                          <a:solidFill>
                            <a:schemeClr val="tx1"/>
                          </a:solidFill>
                        </a:rPr>
                        <a:t>0,2g</a:t>
                      </a:r>
                      <a:endParaRPr lang="en-US"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87844">
                <a:tc>
                  <a:txBody>
                    <a:bodyPr/>
                    <a:lstStyle/>
                    <a:p>
                      <a:r>
                        <a:rPr lang="en-US" sz="1400" dirty="0" smtClean="0">
                          <a:solidFill>
                            <a:schemeClr val="tx1"/>
                          </a:solidFill>
                          <a:latin typeface="Arial" pitchFamily="34" charset="0"/>
                          <a:cs typeface="Arial" pitchFamily="34" charset="0"/>
                        </a:rPr>
                        <a:t>MnCl</a:t>
                      </a:r>
                      <a:r>
                        <a:rPr lang="en-US" sz="1400" baseline="-25000" dirty="0" smtClean="0">
                          <a:solidFill>
                            <a:schemeClr val="tx1"/>
                          </a:solidFill>
                          <a:latin typeface="Arial" pitchFamily="34" charset="0"/>
                          <a:cs typeface="Arial" pitchFamily="34" charset="0"/>
                        </a:rPr>
                        <a:t>2</a:t>
                      </a:r>
                      <a:r>
                        <a:rPr lang="en-US" sz="1400" dirty="0" smtClean="0">
                          <a:solidFill>
                            <a:schemeClr val="tx1"/>
                          </a:solidFill>
                          <a:latin typeface="Arial" pitchFamily="34" charset="0"/>
                          <a:cs typeface="Arial" pitchFamily="34" charset="0"/>
                        </a:rPr>
                        <a:t>.4H</a:t>
                      </a:r>
                      <a:r>
                        <a:rPr lang="en-US" sz="1400" baseline="-25000" dirty="0" smtClean="0">
                          <a:solidFill>
                            <a:schemeClr val="tx1"/>
                          </a:solidFill>
                          <a:latin typeface="Arial" pitchFamily="34" charset="0"/>
                          <a:cs typeface="Arial" pitchFamily="34" charset="0"/>
                        </a:rPr>
                        <a:t>2</a:t>
                      </a:r>
                      <a:r>
                        <a:rPr lang="en-US" sz="1400" dirty="0" smtClean="0">
                          <a:solidFill>
                            <a:schemeClr val="tx1"/>
                          </a:solidFill>
                          <a:latin typeface="Arial" pitchFamily="34" charset="0"/>
                          <a:cs typeface="Arial" pitchFamily="34" charset="0"/>
                        </a:rPr>
                        <a:t>O</a:t>
                      </a:r>
                      <a:endParaRPr lang="en-US" sz="1400" dirty="0">
                        <a:solidFill>
                          <a:schemeClr val="tx1"/>
                        </a:solidFill>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r>
                        <a:rPr lang="en-US" dirty="0" smtClean="0">
                          <a:solidFill>
                            <a:schemeClr val="tx1"/>
                          </a:solidFill>
                        </a:rPr>
                        <a:t>2g</a:t>
                      </a:r>
                      <a:endParaRPr lang="en-US"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273772">
                <a:tc>
                  <a:txBody>
                    <a:bodyPr/>
                    <a:lstStyle/>
                    <a:p>
                      <a:r>
                        <a:rPr lang="en-US" sz="1400" dirty="0" smtClean="0">
                          <a:solidFill>
                            <a:schemeClr val="tx1"/>
                          </a:solidFill>
                          <a:latin typeface="Arial" pitchFamily="34" charset="0"/>
                          <a:cs typeface="Arial" pitchFamily="34" charset="0"/>
                        </a:rPr>
                        <a:t>Na</a:t>
                      </a:r>
                      <a:r>
                        <a:rPr lang="en-US" sz="1400" baseline="-25000" dirty="0" smtClean="0">
                          <a:solidFill>
                            <a:schemeClr val="tx1"/>
                          </a:solidFill>
                          <a:latin typeface="Arial" pitchFamily="34" charset="0"/>
                          <a:cs typeface="Arial" pitchFamily="34" charset="0"/>
                        </a:rPr>
                        <a:t>2</a:t>
                      </a:r>
                      <a:r>
                        <a:rPr lang="en-US" sz="1400" dirty="0" smtClean="0">
                          <a:solidFill>
                            <a:schemeClr val="tx1"/>
                          </a:solidFill>
                          <a:latin typeface="Arial" pitchFamily="34" charset="0"/>
                          <a:cs typeface="Arial" pitchFamily="34" charset="0"/>
                        </a:rPr>
                        <a:t>MoO</a:t>
                      </a:r>
                      <a:r>
                        <a:rPr lang="en-US" sz="1400" baseline="-25000" dirty="0" smtClean="0">
                          <a:solidFill>
                            <a:schemeClr val="tx1"/>
                          </a:solidFill>
                          <a:latin typeface="Arial" pitchFamily="34" charset="0"/>
                          <a:cs typeface="Arial" pitchFamily="34" charset="0"/>
                        </a:rPr>
                        <a:t>4</a:t>
                      </a:r>
                      <a:r>
                        <a:rPr lang="en-US" sz="1400" dirty="0" smtClean="0">
                          <a:solidFill>
                            <a:schemeClr val="tx1"/>
                          </a:solidFill>
                          <a:latin typeface="Arial" pitchFamily="34" charset="0"/>
                          <a:cs typeface="Arial" pitchFamily="34" charset="0"/>
                        </a:rPr>
                        <a:t>.2H</a:t>
                      </a:r>
                      <a:r>
                        <a:rPr lang="en-US" sz="1400" baseline="-25000" dirty="0" smtClean="0">
                          <a:solidFill>
                            <a:schemeClr val="tx1"/>
                          </a:solidFill>
                          <a:latin typeface="Arial" pitchFamily="34" charset="0"/>
                          <a:cs typeface="Arial" pitchFamily="34" charset="0"/>
                        </a:rPr>
                        <a:t>2</a:t>
                      </a:r>
                      <a:r>
                        <a:rPr lang="en-US" sz="1400" dirty="0" smtClean="0">
                          <a:solidFill>
                            <a:schemeClr val="tx1"/>
                          </a:solidFill>
                          <a:latin typeface="Arial" pitchFamily="34" charset="0"/>
                          <a:cs typeface="Arial" pitchFamily="34" charset="0"/>
                        </a:rPr>
                        <a:t>O</a:t>
                      </a:r>
                      <a:endParaRPr lang="en-US" sz="1400" dirty="0">
                        <a:solidFill>
                          <a:schemeClr val="tx1"/>
                        </a:solidFill>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r>
                        <a:rPr lang="en-US" dirty="0" smtClean="0">
                          <a:solidFill>
                            <a:schemeClr val="tx1"/>
                          </a:solidFill>
                        </a:rPr>
                        <a:t>0,05g</a:t>
                      </a:r>
                      <a:endParaRPr lang="en-US"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273772">
                <a:tc>
                  <a:txBody>
                    <a:bodyPr/>
                    <a:lstStyle/>
                    <a:p>
                      <a:r>
                        <a:rPr lang="en-US" sz="1400" dirty="0" smtClean="0">
                          <a:solidFill>
                            <a:schemeClr val="tx1"/>
                          </a:solidFill>
                          <a:latin typeface="Arial" pitchFamily="34" charset="0"/>
                          <a:cs typeface="Arial" pitchFamily="34" charset="0"/>
                        </a:rPr>
                        <a:t>H</a:t>
                      </a:r>
                      <a:r>
                        <a:rPr lang="en-US" sz="1400" baseline="-25000" dirty="0" smtClean="0">
                          <a:solidFill>
                            <a:schemeClr val="tx1"/>
                          </a:solidFill>
                          <a:latin typeface="Arial" pitchFamily="34" charset="0"/>
                          <a:cs typeface="Arial" pitchFamily="34" charset="0"/>
                        </a:rPr>
                        <a:t>2</a:t>
                      </a:r>
                      <a:r>
                        <a:rPr lang="en-US" sz="1400" dirty="0" smtClean="0">
                          <a:solidFill>
                            <a:schemeClr val="tx1"/>
                          </a:solidFill>
                          <a:latin typeface="Arial" pitchFamily="34" charset="0"/>
                          <a:cs typeface="Arial" pitchFamily="34" charset="0"/>
                        </a:rPr>
                        <a:t>SO</a:t>
                      </a:r>
                      <a:r>
                        <a:rPr lang="en-US" sz="1400" baseline="-25000" dirty="0" smtClean="0">
                          <a:solidFill>
                            <a:schemeClr val="tx1"/>
                          </a:solidFill>
                          <a:latin typeface="Arial" pitchFamily="34" charset="0"/>
                          <a:cs typeface="Arial" pitchFamily="34" charset="0"/>
                        </a:rPr>
                        <a:t>4</a:t>
                      </a:r>
                      <a:r>
                        <a:rPr lang="en-US" sz="1400" baseline="0" dirty="0" smtClean="0">
                          <a:solidFill>
                            <a:schemeClr val="tx1"/>
                          </a:solidFill>
                          <a:latin typeface="Arial" pitchFamily="34" charset="0"/>
                          <a:cs typeface="Arial" pitchFamily="34" charset="0"/>
                        </a:rPr>
                        <a:t> 95-97%</a:t>
                      </a:r>
                      <a:endParaRPr lang="en-US" sz="1400" dirty="0">
                        <a:solidFill>
                          <a:schemeClr val="tx1"/>
                        </a:solidFill>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r>
                        <a:rPr lang="en-US" dirty="0" smtClean="0">
                          <a:solidFill>
                            <a:schemeClr val="tx1"/>
                          </a:solidFill>
                        </a:rPr>
                        <a:t>1ml</a:t>
                      </a:r>
                      <a:endParaRPr lang="en-US"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273772">
                <a:tc>
                  <a:txBody>
                    <a:bodyPr/>
                    <a:lstStyle/>
                    <a:p>
                      <a:r>
                        <a:rPr lang="en-US" sz="1400" dirty="0" err="1" smtClean="0">
                          <a:solidFill>
                            <a:schemeClr val="tx1"/>
                          </a:solidFill>
                          <a:latin typeface="Arial" pitchFamily="34" charset="0"/>
                          <a:cs typeface="Arial" pitchFamily="34" charset="0"/>
                        </a:rPr>
                        <a:t>Nước</a:t>
                      </a:r>
                      <a:r>
                        <a:rPr lang="en-US" sz="1400" baseline="0" dirty="0" smtClean="0">
                          <a:solidFill>
                            <a:schemeClr val="tx1"/>
                          </a:solidFill>
                          <a:latin typeface="Arial" pitchFamily="34" charset="0"/>
                          <a:cs typeface="Arial" pitchFamily="34" charset="0"/>
                        </a:rPr>
                        <a:t> </a:t>
                      </a:r>
                      <a:r>
                        <a:rPr lang="en-US" sz="1400" baseline="0" dirty="0" err="1" smtClean="0">
                          <a:solidFill>
                            <a:schemeClr val="tx1"/>
                          </a:solidFill>
                          <a:latin typeface="Arial" pitchFamily="34" charset="0"/>
                          <a:cs typeface="Arial" pitchFamily="34" charset="0"/>
                        </a:rPr>
                        <a:t>cất</a:t>
                      </a:r>
                      <a:r>
                        <a:rPr lang="en-US" sz="1400" baseline="0" dirty="0" smtClean="0">
                          <a:solidFill>
                            <a:schemeClr val="tx1"/>
                          </a:solidFill>
                          <a:latin typeface="Arial" pitchFamily="34" charset="0"/>
                          <a:cs typeface="Arial" pitchFamily="34" charset="0"/>
                        </a:rPr>
                        <a:t> 2 </a:t>
                      </a:r>
                      <a:r>
                        <a:rPr lang="en-US" sz="1400" baseline="0" dirty="0" err="1" smtClean="0">
                          <a:solidFill>
                            <a:schemeClr val="tx1"/>
                          </a:solidFill>
                          <a:latin typeface="Arial" pitchFamily="34" charset="0"/>
                          <a:cs typeface="Arial" pitchFamily="34" charset="0"/>
                        </a:rPr>
                        <a:t>lần</a:t>
                      </a:r>
                      <a:endParaRPr lang="en-US" sz="1400" dirty="0">
                        <a:solidFill>
                          <a:schemeClr val="tx1"/>
                        </a:solidFill>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r>
                        <a:rPr lang="en-US" dirty="0" smtClean="0">
                          <a:solidFill>
                            <a:schemeClr val="tx1"/>
                          </a:solidFill>
                        </a:rPr>
                        <a:t>1000ml</a:t>
                      </a:r>
                      <a:endParaRPr lang="en-US"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bl>
          </a:graphicData>
        </a:graphic>
      </p:graphicFrame>
    </p:spTree>
    <p:extLst>
      <p:ext uri="{BB962C8B-B14F-4D97-AF65-F5344CB8AC3E}">
        <p14:creationId xmlns:p14="http://schemas.microsoft.com/office/powerpoint/2010/main" val="57358887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152400"/>
            <a:ext cx="9144000" cy="461665"/>
          </a:xfrm>
          <a:prstGeom prst="rect">
            <a:avLst/>
          </a:prstGeom>
          <a:noFill/>
        </p:spPr>
        <p:txBody>
          <a:bodyPr wrap="square" rtlCol="0">
            <a:spAutoFit/>
          </a:bodyPr>
          <a:lstStyle/>
          <a:p>
            <a:r>
              <a:rPr lang="en-US" sz="2400" dirty="0">
                <a:solidFill>
                  <a:prstClr val="black"/>
                </a:solidFill>
                <a:latin typeface="Arial" pitchFamily="34" charset="0"/>
                <a:cs typeface="Arial" pitchFamily="34" charset="0"/>
              </a:rPr>
              <a:t>2</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Vật</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liệu</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và</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phương</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pháp</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nghiên</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cứu</a:t>
            </a:r>
            <a:endParaRPr lang="en-US" sz="2400" dirty="0">
              <a:solidFill>
                <a:prstClr val="black"/>
              </a:solidFill>
              <a:latin typeface="Arial" pitchFamily="34" charset="0"/>
              <a:cs typeface="Arial" pitchFamily="34" charset="0"/>
            </a:endParaRPr>
          </a:p>
        </p:txBody>
      </p:sp>
      <p:sp>
        <p:nvSpPr>
          <p:cNvPr id="6" name="TextBox 5"/>
          <p:cNvSpPr txBox="1"/>
          <p:nvPr/>
        </p:nvSpPr>
        <p:spPr>
          <a:xfrm>
            <a:off x="28219" y="1295400"/>
            <a:ext cx="6296381" cy="507831"/>
          </a:xfrm>
          <a:prstGeom prst="rect">
            <a:avLst/>
          </a:prstGeom>
          <a:noFill/>
        </p:spPr>
        <p:txBody>
          <a:bodyPr wrap="square" rtlCol="0">
            <a:spAutoFit/>
          </a:bodyPr>
          <a:lstStyle/>
          <a:p>
            <a:pPr>
              <a:lnSpc>
                <a:spcPct val="150000"/>
              </a:lnSpc>
            </a:pPr>
            <a:r>
              <a:rPr lang="en-US" dirty="0" smtClean="0">
                <a:solidFill>
                  <a:prstClr val="black"/>
                </a:solidFill>
                <a:latin typeface="Arial" pitchFamily="34" charset="0"/>
                <a:cs typeface="Arial" pitchFamily="34" charset="0"/>
              </a:rPr>
              <a:t>Vitamin mix A1:</a:t>
            </a:r>
            <a:r>
              <a:rPr lang="en-US" sz="1600" dirty="0" smtClean="0">
                <a:solidFill>
                  <a:prstClr val="black"/>
                </a:solidFill>
                <a:latin typeface="Arial" pitchFamily="34" charset="0"/>
                <a:cs typeface="Arial" pitchFamily="34" charset="0"/>
              </a:rPr>
              <a:t>	</a:t>
            </a:r>
            <a:endParaRPr lang="en-US" dirty="0" smtClean="0">
              <a:solidFill>
                <a:prstClr val="black"/>
              </a:solidFill>
              <a:latin typeface="Arial" pitchFamily="34" charset="0"/>
              <a:cs typeface="Arial" pitchFamily="34" charset="0"/>
            </a:endParaRPr>
          </a:p>
        </p:txBody>
      </p:sp>
      <p:sp>
        <p:nvSpPr>
          <p:cNvPr id="8" name="TextBox 7"/>
          <p:cNvSpPr txBox="1"/>
          <p:nvPr/>
        </p:nvSpPr>
        <p:spPr>
          <a:xfrm>
            <a:off x="0" y="652976"/>
            <a:ext cx="7093085" cy="369332"/>
          </a:xfrm>
          <a:prstGeom prst="rect">
            <a:avLst/>
          </a:prstGeom>
          <a:noFill/>
        </p:spPr>
        <p:txBody>
          <a:bodyPr wrap="square" rtlCol="0">
            <a:spAutoFit/>
          </a:bodyPr>
          <a:lstStyle/>
          <a:p>
            <a:r>
              <a:rPr lang="en-US" dirty="0" smtClean="0">
                <a:solidFill>
                  <a:prstClr val="black"/>
                </a:solidFill>
                <a:latin typeface="Arial" pitchFamily="34" charset="0"/>
                <a:cs typeface="Arial" pitchFamily="34" charset="0"/>
              </a:rPr>
              <a:t>2.1 </a:t>
            </a:r>
            <a:r>
              <a:rPr lang="en-US" dirty="0" err="1" smtClean="0">
                <a:solidFill>
                  <a:prstClr val="black"/>
                </a:solidFill>
                <a:latin typeface="Arial" pitchFamily="34" charset="0"/>
                <a:cs typeface="Arial" pitchFamily="34" charset="0"/>
              </a:rPr>
              <a:t>Môi</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trường</a:t>
            </a:r>
            <a:r>
              <a:rPr lang="en-US" dirty="0" smtClean="0">
                <a:solidFill>
                  <a:prstClr val="black"/>
                </a:solidFill>
                <a:latin typeface="Arial" pitchFamily="34" charset="0"/>
                <a:cs typeface="Arial" pitchFamily="34" charset="0"/>
              </a:rPr>
              <a:t> </a:t>
            </a:r>
            <a:endParaRPr lang="en-US" dirty="0">
              <a:solidFill>
                <a:prstClr val="black"/>
              </a:solidFill>
              <a:latin typeface="Arial" pitchFamily="34" charset="0"/>
              <a:cs typeface="Arial" pitchFamily="34" charset="0"/>
            </a:endParaRPr>
          </a:p>
        </p:txBody>
      </p:sp>
      <p:graphicFrame>
        <p:nvGraphicFramePr>
          <p:cNvPr id="7" name="Table 6"/>
          <p:cNvGraphicFramePr>
            <a:graphicFrameLocks noGrp="1"/>
          </p:cNvGraphicFramePr>
          <p:nvPr>
            <p:extLst>
              <p:ext uri="{D42A27DB-BD31-4B8C-83A1-F6EECF244321}">
                <p14:modId xmlns:p14="http://schemas.microsoft.com/office/powerpoint/2010/main" val="794872875"/>
              </p:ext>
            </p:extLst>
          </p:nvPr>
        </p:nvGraphicFramePr>
        <p:xfrm>
          <a:off x="304800" y="2286000"/>
          <a:ext cx="4648200" cy="3424344"/>
        </p:xfrm>
        <a:graphic>
          <a:graphicData uri="http://schemas.openxmlformats.org/drawingml/2006/table">
            <a:tbl>
              <a:tblPr firstRow="1" bandRow="1">
                <a:tableStyleId>{5C22544A-7EE6-4342-B048-85BDC9FD1C3A}</a:tableStyleId>
              </a:tblPr>
              <a:tblGrid>
                <a:gridCol w="3711864"/>
                <a:gridCol w="936336"/>
              </a:tblGrid>
              <a:tr h="387844">
                <a:tc>
                  <a:txBody>
                    <a:bodyPr/>
                    <a:lstStyle/>
                    <a:p>
                      <a:r>
                        <a:rPr lang="en-US" sz="1400" b="0" dirty="0" smtClean="0">
                          <a:solidFill>
                            <a:schemeClr val="tx1"/>
                          </a:solidFill>
                          <a:latin typeface="Arial" pitchFamily="34" charset="0"/>
                          <a:cs typeface="Arial" pitchFamily="34" charset="0"/>
                        </a:rPr>
                        <a:t>P-</a:t>
                      </a:r>
                      <a:r>
                        <a:rPr lang="en-US" sz="1400" b="0" dirty="0" err="1" smtClean="0">
                          <a:solidFill>
                            <a:schemeClr val="tx1"/>
                          </a:solidFill>
                          <a:latin typeface="Arial" pitchFamily="34" charset="0"/>
                          <a:cs typeface="Arial" pitchFamily="34" charset="0"/>
                        </a:rPr>
                        <a:t>aminobenzoic</a:t>
                      </a:r>
                      <a:r>
                        <a:rPr lang="en-US" sz="1400" b="0" dirty="0" smtClean="0">
                          <a:solidFill>
                            <a:schemeClr val="tx1"/>
                          </a:solidFill>
                          <a:latin typeface="Arial" pitchFamily="34" charset="0"/>
                          <a:cs typeface="Arial" pitchFamily="34" charset="0"/>
                        </a:rPr>
                        <a:t> acid</a:t>
                      </a:r>
                      <a:endParaRPr lang="en-US" sz="1400" b="0" dirty="0">
                        <a:solidFill>
                          <a:schemeClr val="tx1"/>
                        </a:solidFill>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b="0" dirty="0" smtClean="0">
                          <a:solidFill>
                            <a:schemeClr val="tx1"/>
                          </a:solidFill>
                        </a:rPr>
                        <a:t>50mg</a:t>
                      </a:r>
                      <a:endParaRPr lang="en-US"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87844">
                <a:tc>
                  <a:txBody>
                    <a:bodyPr/>
                    <a:lstStyle/>
                    <a:p>
                      <a:r>
                        <a:rPr lang="en-US" dirty="0" smtClean="0"/>
                        <a:t>Calcium</a:t>
                      </a:r>
                      <a:r>
                        <a:rPr lang="en-US" baseline="0" dirty="0" smtClean="0"/>
                        <a:t> </a:t>
                      </a:r>
                      <a:r>
                        <a:rPr lang="en-US" baseline="0" dirty="0" err="1" smtClean="0"/>
                        <a:t>pantothenate</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dirty="0" smtClean="0"/>
                        <a:t>50mg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87844">
                <a:tc>
                  <a:txBody>
                    <a:bodyPr/>
                    <a:lstStyle/>
                    <a:p>
                      <a:r>
                        <a:rPr lang="en-US" dirty="0" smtClean="0"/>
                        <a:t>Inositol</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smtClean="0"/>
                        <a:t>50mg</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87844">
                <a:tc>
                  <a:txBody>
                    <a:bodyPr/>
                    <a:lstStyle/>
                    <a:p>
                      <a:r>
                        <a:rPr lang="en-US" dirty="0" smtClean="0"/>
                        <a:t>Niacin</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smtClean="0"/>
                        <a:t>50mg</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87844">
                <a:tc>
                  <a:txBody>
                    <a:bodyPr/>
                    <a:lstStyle/>
                    <a:p>
                      <a:r>
                        <a:rPr lang="en-US" dirty="0" err="1" smtClean="0"/>
                        <a:t>Pyridoxin</a:t>
                      </a:r>
                      <a:r>
                        <a:rPr lang="en-US" baseline="0" dirty="0" smtClean="0"/>
                        <a:t> </a:t>
                      </a:r>
                      <a:r>
                        <a:rPr lang="en-US" baseline="0" dirty="0" err="1" smtClean="0"/>
                        <a:t>HCl</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smtClean="0"/>
                        <a:t>50mg</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87844">
                <a:tc>
                  <a:txBody>
                    <a:bodyPr/>
                    <a:lstStyle/>
                    <a:p>
                      <a:r>
                        <a:rPr lang="en-US" dirty="0" smtClean="0"/>
                        <a:t>Riboflavin</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smtClean="0"/>
                        <a:t>50mg</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273772">
                <a:tc>
                  <a:txBody>
                    <a:bodyPr/>
                    <a:lstStyle/>
                    <a:p>
                      <a:r>
                        <a:rPr lang="en-US" dirty="0" smtClean="0"/>
                        <a:t>Thiamine </a:t>
                      </a:r>
                      <a:r>
                        <a:rPr lang="en-US" dirty="0" err="1" smtClean="0"/>
                        <a:t>HCl</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dirty="0" smtClean="0"/>
                        <a:t>50mg</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273772">
                <a:tc>
                  <a:txBody>
                    <a:bodyPr/>
                    <a:lstStyle/>
                    <a:p>
                      <a:r>
                        <a:rPr lang="en-US" dirty="0" smtClean="0"/>
                        <a:t>Biotin</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r>
                        <a:rPr lang="en-US" dirty="0" smtClean="0">
                          <a:solidFill>
                            <a:schemeClr val="tx1"/>
                          </a:solidFill>
                        </a:rPr>
                        <a:t>25mg</a:t>
                      </a:r>
                      <a:endParaRPr lang="en-US"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273772">
                <a:tc>
                  <a:txBody>
                    <a:bodyPr/>
                    <a:lstStyle/>
                    <a:p>
                      <a:r>
                        <a:rPr lang="en-US" sz="1400" dirty="0" err="1" smtClean="0">
                          <a:solidFill>
                            <a:schemeClr val="tx1"/>
                          </a:solidFill>
                          <a:latin typeface="Arial" pitchFamily="34" charset="0"/>
                          <a:cs typeface="Arial" pitchFamily="34" charset="0"/>
                        </a:rPr>
                        <a:t>Nước</a:t>
                      </a:r>
                      <a:r>
                        <a:rPr lang="en-US" sz="1400" baseline="0" dirty="0" smtClean="0">
                          <a:solidFill>
                            <a:schemeClr val="tx1"/>
                          </a:solidFill>
                          <a:latin typeface="Arial" pitchFamily="34" charset="0"/>
                          <a:cs typeface="Arial" pitchFamily="34" charset="0"/>
                        </a:rPr>
                        <a:t> </a:t>
                      </a:r>
                      <a:r>
                        <a:rPr lang="en-US" sz="1400" baseline="0" dirty="0" err="1" smtClean="0">
                          <a:solidFill>
                            <a:schemeClr val="tx1"/>
                          </a:solidFill>
                          <a:latin typeface="Arial" pitchFamily="34" charset="0"/>
                          <a:cs typeface="Arial" pitchFamily="34" charset="0"/>
                        </a:rPr>
                        <a:t>cất</a:t>
                      </a:r>
                      <a:r>
                        <a:rPr lang="en-US" sz="1400" baseline="0" dirty="0" smtClean="0">
                          <a:solidFill>
                            <a:schemeClr val="tx1"/>
                          </a:solidFill>
                          <a:latin typeface="Arial" pitchFamily="34" charset="0"/>
                          <a:cs typeface="Arial" pitchFamily="34" charset="0"/>
                        </a:rPr>
                        <a:t> </a:t>
                      </a:r>
                      <a:endParaRPr lang="en-US" sz="1400" dirty="0">
                        <a:solidFill>
                          <a:schemeClr val="tx1"/>
                        </a:solidFill>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r>
                        <a:rPr lang="en-US" dirty="0" smtClean="0">
                          <a:solidFill>
                            <a:schemeClr val="tx1"/>
                          </a:solidFill>
                        </a:rPr>
                        <a:t>100ml</a:t>
                      </a:r>
                      <a:endParaRPr lang="en-US"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bl>
          </a:graphicData>
        </a:graphic>
      </p:graphicFrame>
    </p:spTree>
    <p:extLst>
      <p:ext uri="{BB962C8B-B14F-4D97-AF65-F5344CB8AC3E}">
        <p14:creationId xmlns:p14="http://schemas.microsoft.com/office/powerpoint/2010/main" val="57358887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152400"/>
            <a:ext cx="9144000" cy="461665"/>
          </a:xfrm>
          <a:prstGeom prst="rect">
            <a:avLst/>
          </a:prstGeom>
          <a:noFill/>
        </p:spPr>
        <p:txBody>
          <a:bodyPr wrap="square" rtlCol="0">
            <a:spAutoFit/>
          </a:bodyPr>
          <a:lstStyle/>
          <a:p>
            <a:r>
              <a:rPr lang="en-US" sz="2400" dirty="0">
                <a:solidFill>
                  <a:prstClr val="black"/>
                </a:solidFill>
                <a:latin typeface="Arial" pitchFamily="34" charset="0"/>
                <a:cs typeface="Arial" pitchFamily="34" charset="0"/>
              </a:rPr>
              <a:t>2</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Vật</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liệu</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và</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phương</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pháp</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nghiên</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cứu</a:t>
            </a:r>
            <a:endParaRPr lang="en-US" sz="2400" dirty="0">
              <a:solidFill>
                <a:prstClr val="black"/>
              </a:solidFill>
              <a:latin typeface="Arial" pitchFamily="34" charset="0"/>
              <a:cs typeface="Arial" pitchFamily="34" charset="0"/>
            </a:endParaRPr>
          </a:p>
        </p:txBody>
      </p:sp>
      <p:sp>
        <p:nvSpPr>
          <p:cNvPr id="6" name="TextBox 5"/>
          <p:cNvSpPr txBox="1"/>
          <p:nvPr/>
        </p:nvSpPr>
        <p:spPr>
          <a:xfrm>
            <a:off x="-19050" y="914400"/>
            <a:ext cx="6296381" cy="507831"/>
          </a:xfrm>
          <a:prstGeom prst="rect">
            <a:avLst/>
          </a:prstGeom>
          <a:noFill/>
        </p:spPr>
        <p:txBody>
          <a:bodyPr wrap="square" rtlCol="0">
            <a:spAutoFit/>
          </a:bodyPr>
          <a:lstStyle/>
          <a:p>
            <a:pPr>
              <a:lnSpc>
                <a:spcPct val="150000"/>
              </a:lnSpc>
            </a:pPr>
            <a:r>
              <a:rPr lang="en-US" dirty="0" err="1" smtClean="0">
                <a:solidFill>
                  <a:prstClr val="black"/>
                </a:solidFill>
                <a:latin typeface="Arial" pitchFamily="34" charset="0"/>
                <a:cs typeface="Arial" pitchFamily="34" charset="0"/>
              </a:rPr>
              <a:t>Môi</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trường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làm</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thuần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nhân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mầm</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xạ</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khuẩn</a:t>
            </a:r>
            <a:r>
              <a:rPr lang="en-US" dirty="0" smtClean="0">
                <a:solidFill>
                  <a:prstClr val="black"/>
                </a:solidFill>
                <a:latin typeface="Arial" pitchFamily="34" charset="0"/>
                <a:cs typeface="Arial" pitchFamily="34" charset="0"/>
              </a:rPr>
              <a:t>: SM3 (ISP2)</a:t>
            </a:r>
          </a:p>
        </p:txBody>
      </p:sp>
      <p:sp>
        <p:nvSpPr>
          <p:cNvPr id="8" name="TextBox 7"/>
          <p:cNvSpPr txBox="1"/>
          <p:nvPr/>
        </p:nvSpPr>
        <p:spPr>
          <a:xfrm>
            <a:off x="-28575" y="652976"/>
            <a:ext cx="7093085" cy="369332"/>
          </a:xfrm>
          <a:prstGeom prst="rect">
            <a:avLst/>
          </a:prstGeom>
          <a:noFill/>
        </p:spPr>
        <p:txBody>
          <a:bodyPr wrap="square" rtlCol="0">
            <a:spAutoFit/>
          </a:bodyPr>
          <a:lstStyle/>
          <a:p>
            <a:r>
              <a:rPr lang="en-US" dirty="0" smtClean="0">
                <a:solidFill>
                  <a:prstClr val="black"/>
                </a:solidFill>
                <a:latin typeface="Arial" pitchFamily="34" charset="0"/>
                <a:cs typeface="Arial" pitchFamily="34" charset="0"/>
              </a:rPr>
              <a:t>2.1 </a:t>
            </a:r>
            <a:r>
              <a:rPr lang="en-US" dirty="0" err="1" smtClean="0">
                <a:solidFill>
                  <a:prstClr val="black"/>
                </a:solidFill>
                <a:latin typeface="Arial" pitchFamily="34" charset="0"/>
                <a:cs typeface="Arial" pitchFamily="34" charset="0"/>
              </a:rPr>
              <a:t>Môi</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trường</a:t>
            </a:r>
            <a:r>
              <a:rPr lang="en-US" dirty="0" smtClean="0">
                <a:solidFill>
                  <a:prstClr val="black"/>
                </a:solidFill>
                <a:latin typeface="Arial" pitchFamily="34" charset="0"/>
                <a:cs typeface="Arial" pitchFamily="34" charset="0"/>
              </a:rPr>
              <a:t> </a:t>
            </a:r>
            <a:endParaRPr lang="en-US" dirty="0">
              <a:solidFill>
                <a:prstClr val="black"/>
              </a:solidFill>
              <a:latin typeface="Arial" pitchFamily="34" charset="0"/>
              <a:cs typeface="Arial" pitchFamily="34" charset="0"/>
            </a:endParaRPr>
          </a:p>
        </p:txBody>
      </p:sp>
      <p:graphicFrame>
        <p:nvGraphicFramePr>
          <p:cNvPr id="5" name="Table 4"/>
          <p:cNvGraphicFramePr>
            <a:graphicFrameLocks noGrp="1"/>
          </p:cNvGraphicFramePr>
          <p:nvPr>
            <p:extLst>
              <p:ext uri="{D42A27DB-BD31-4B8C-83A1-F6EECF244321}">
                <p14:modId xmlns:p14="http://schemas.microsoft.com/office/powerpoint/2010/main" val="103908023"/>
              </p:ext>
            </p:extLst>
          </p:nvPr>
        </p:nvGraphicFramePr>
        <p:xfrm>
          <a:off x="228600" y="1524000"/>
          <a:ext cx="4626264" cy="2304980"/>
        </p:xfrm>
        <a:graphic>
          <a:graphicData uri="http://schemas.openxmlformats.org/drawingml/2006/table">
            <a:tbl>
              <a:tblPr firstRow="1" bandRow="1">
                <a:tableStyleId>{5C22544A-7EE6-4342-B048-85BDC9FD1C3A}</a:tableStyleId>
              </a:tblPr>
              <a:tblGrid>
                <a:gridCol w="3711864"/>
                <a:gridCol w="914400"/>
              </a:tblGrid>
              <a:tr h="387844">
                <a:tc>
                  <a:txBody>
                    <a:bodyPr/>
                    <a:lstStyle/>
                    <a:p>
                      <a:r>
                        <a:rPr lang="en-US" sz="1400" b="0" dirty="0" smtClean="0">
                          <a:solidFill>
                            <a:schemeClr val="tx1"/>
                          </a:solidFill>
                          <a:latin typeface="Arial" pitchFamily="34" charset="0"/>
                          <a:cs typeface="Arial" pitchFamily="34" charset="0"/>
                        </a:rPr>
                        <a:t>Cao</a:t>
                      </a:r>
                      <a:r>
                        <a:rPr lang="en-US" sz="1400" b="0" baseline="0" dirty="0" smtClean="0">
                          <a:solidFill>
                            <a:schemeClr val="tx1"/>
                          </a:solidFill>
                          <a:latin typeface="Arial" pitchFamily="34" charset="0"/>
                          <a:cs typeface="Arial" pitchFamily="34" charset="0"/>
                        </a:rPr>
                        <a:t> </a:t>
                      </a:r>
                      <a:r>
                        <a:rPr lang="en-US" sz="1400" b="0" baseline="0" dirty="0" err="1" smtClean="0">
                          <a:solidFill>
                            <a:schemeClr val="tx1"/>
                          </a:solidFill>
                          <a:latin typeface="Arial" pitchFamily="34" charset="0"/>
                          <a:cs typeface="Arial" pitchFamily="34" charset="0"/>
                        </a:rPr>
                        <a:t>nấm</a:t>
                      </a:r>
                      <a:r>
                        <a:rPr lang="en-US" sz="1400" b="0" baseline="0" dirty="0" smtClean="0">
                          <a:solidFill>
                            <a:schemeClr val="tx1"/>
                          </a:solidFill>
                          <a:latin typeface="Arial" pitchFamily="34" charset="0"/>
                          <a:cs typeface="Arial" pitchFamily="34" charset="0"/>
                        </a:rPr>
                        <a:t> men</a:t>
                      </a:r>
                      <a:endParaRPr lang="en-US" sz="1400" b="0" dirty="0">
                        <a:solidFill>
                          <a:schemeClr val="tx1"/>
                        </a:solidFill>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b="0" dirty="0" smtClean="0">
                          <a:solidFill>
                            <a:schemeClr val="tx1"/>
                          </a:solidFill>
                        </a:rPr>
                        <a:t>4g</a:t>
                      </a:r>
                      <a:endParaRPr lang="en-US"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273772">
                <a:tc>
                  <a:txBody>
                    <a:bodyPr/>
                    <a:lstStyle/>
                    <a:p>
                      <a:r>
                        <a:rPr lang="en-US" sz="1400" dirty="0" smtClean="0">
                          <a:solidFill>
                            <a:schemeClr val="tx1"/>
                          </a:solidFill>
                          <a:latin typeface="Arial" pitchFamily="34" charset="0"/>
                          <a:cs typeface="Arial" pitchFamily="34" charset="0"/>
                        </a:rPr>
                        <a:t>Malt</a:t>
                      </a:r>
                      <a:r>
                        <a:rPr lang="en-US" sz="1400" baseline="0" dirty="0" smtClean="0">
                          <a:solidFill>
                            <a:schemeClr val="tx1"/>
                          </a:solidFill>
                          <a:latin typeface="Arial" pitchFamily="34" charset="0"/>
                          <a:cs typeface="Arial" pitchFamily="34" charset="0"/>
                        </a:rPr>
                        <a:t> extract</a:t>
                      </a:r>
                      <a:endParaRPr lang="en-US" sz="1400" dirty="0">
                        <a:solidFill>
                          <a:schemeClr val="tx1"/>
                        </a:solidFill>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dirty="0" smtClean="0">
                          <a:solidFill>
                            <a:schemeClr val="tx1"/>
                          </a:solidFill>
                        </a:rPr>
                        <a:t>10g</a:t>
                      </a:r>
                      <a:endParaRPr lang="en-US"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87844">
                <a:tc>
                  <a:txBody>
                    <a:bodyPr/>
                    <a:lstStyle/>
                    <a:p>
                      <a:r>
                        <a:rPr lang="en-US" sz="1400" dirty="0" smtClean="0">
                          <a:solidFill>
                            <a:schemeClr val="tx1"/>
                          </a:solidFill>
                          <a:latin typeface="Arial" pitchFamily="34" charset="0"/>
                          <a:cs typeface="Arial" pitchFamily="34" charset="0"/>
                        </a:rPr>
                        <a:t>Dextrose</a:t>
                      </a:r>
                      <a:endParaRPr lang="en-US" sz="1400" dirty="0">
                        <a:solidFill>
                          <a:schemeClr val="tx1"/>
                        </a:solidFill>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dirty="0" smtClean="0">
                          <a:solidFill>
                            <a:schemeClr val="tx1"/>
                          </a:solidFill>
                        </a:rPr>
                        <a:t>4g</a:t>
                      </a:r>
                      <a:endParaRPr lang="en-US"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87844">
                <a:tc>
                  <a:txBody>
                    <a:bodyPr/>
                    <a:lstStyle/>
                    <a:p>
                      <a:r>
                        <a:rPr lang="en-US" sz="1400" dirty="0" err="1" smtClean="0">
                          <a:solidFill>
                            <a:schemeClr val="tx1"/>
                          </a:solidFill>
                          <a:latin typeface="Arial" pitchFamily="34" charset="0"/>
                          <a:cs typeface="Arial" pitchFamily="34" charset="0"/>
                        </a:rPr>
                        <a:t>Nước</a:t>
                      </a:r>
                      <a:r>
                        <a:rPr lang="en-US" sz="1400" baseline="0" dirty="0" smtClean="0">
                          <a:solidFill>
                            <a:schemeClr val="tx1"/>
                          </a:solidFill>
                          <a:latin typeface="Arial" pitchFamily="34" charset="0"/>
                          <a:cs typeface="Arial" pitchFamily="34" charset="0"/>
                        </a:rPr>
                        <a:t> </a:t>
                      </a:r>
                      <a:r>
                        <a:rPr lang="en-US" sz="1400" baseline="0" dirty="0" err="1" smtClean="0">
                          <a:solidFill>
                            <a:schemeClr val="tx1"/>
                          </a:solidFill>
                          <a:latin typeface="Arial" pitchFamily="34" charset="0"/>
                          <a:cs typeface="Arial" pitchFamily="34" charset="0"/>
                        </a:rPr>
                        <a:t>cất</a:t>
                      </a:r>
                      <a:endParaRPr lang="en-US" sz="1400" dirty="0">
                        <a:solidFill>
                          <a:schemeClr val="tx1"/>
                        </a:solidFill>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dirty="0" smtClean="0">
                          <a:solidFill>
                            <a:schemeClr val="tx1"/>
                          </a:solidFill>
                        </a:rPr>
                        <a:t>1000ml</a:t>
                      </a:r>
                      <a:endParaRPr lang="en-US"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87844">
                <a:tc>
                  <a:txBody>
                    <a:bodyPr/>
                    <a:lstStyle/>
                    <a:p>
                      <a:r>
                        <a:rPr lang="en-US" sz="1400" dirty="0" smtClean="0">
                          <a:solidFill>
                            <a:schemeClr val="tx1"/>
                          </a:solidFill>
                          <a:latin typeface="Arial" pitchFamily="34" charset="0"/>
                          <a:cs typeface="Arial" pitchFamily="34" charset="0"/>
                        </a:rPr>
                        <a:t>pH</a:t>
                      </a:r>
                      <a:r>
                        <a:rPr lang="en-US" sz="1400" baseline="0" dirty="0" smtClean="0">
                          <a:solidFill>
                            <a:schemeClr val="tx1"/>
                          </a:solidFill>
                          <a:latin typeface="Arial" pitchFamily="34" charset="0"/>
                          <a:cs typeface="Arial" pitchFamily="34" charset="0"/>
                        </a:rPr>
                        <a:t> (ở 25oC)</a:t>
                      </a:r>
                      <a:endParaRPr lang="en-US" sz="1400" dirty="0">
                        <a:solidFill>
                          <a:schemeClr val="tx1"/>
                        </a:solidFill>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dirty="0" smtClean="0">
                          <a:solidFill>
                            <a:schemeClr val="tx1"/>
                          </a:solidFill>
                        </a:rPr>
                        <a:t>7,2</a:t>
                      </a:r>
                      <a:r>
                        <a:rPr lang="en-US" dirty="0" smtClean="0">
                          <a:solidFill>
                            <a:schemeClr val="tx1"/>
                          </a:solidFill>
                          <a:sym typeface="Symbol"/>
                        </a:rPr>
                        <a:t>0,2</a:t>
                      </a:r>
                      <a:endParaRPr lang="en-US"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87844">
                <a:tc>
                  <a:txBody>
                    <a:bodyPr/>
                    <a:lstStyle/>
                    <a:p>
                      <a:r>
                        <a:rPr lang="en-US" sz="1400" dirty="0" err="1" smtClean="0">
                          <a:solidFill>
                            <a:schemeClr val="tx1"/>
                          </a:solidFill>
                          <a:latin typeface="Arial" pitchFamily="34" charset="0"/>
                          <a:cs typeface="Arial" pitchFamily="34" charset="0"/>
                        </a:rPr>
                        <a:t>Thêm</a:t>
                      </a:r>
                      <a:r>
                        <a:rPr lang="en-US" sz="1400" baseline="0" dirty="0" smtClean="0">
                          <a:solidFill>
                            <a:schemeClr val="tx1"/>
                          </a:solidFill>
                          <a:latin typeface="Arial" pitchFamily="34" charset="0"/>
                          <a:cs typeface="Arial" pitchFamily="34" charset="0"/>
                        </a:rPr>
                        <a:t> 2% agar </a:t>
                      </a:r>
                      <a:r>
                        <a:rPr lang="en-US" sz="1400" baseline="0" dirty="0" err="1" smtClean="0">
                          <a:solidFill>
                            <a:schemeClr val="tx1"/>
                          </a:solidFill>
                          <a:latin typeface="Arial" pitchFamily="34" charset="0"/>
                          <a:cs typeface="Arial" pitchFamily="34" charset="0"/>
                        </a:rPr>
                        <a:t>đối</a:t>
                      </a:r>
                      <a:r>
                        <a:rPr lang="en-US" sz="1400" baseline="0" dirty="0" smtClean="0">
                          <a:solidFill>
                            <a:schemeClr val="tx1"/>
                          </a:solidFill>
                          <a:latin typeface="Arial" pitchFamily="34" charset="0"/>
                          <a:cs typeface="Arial" pitchFamily="34" charset="0"/>
                        </a:rPr>
                        <a:t> </a:t>
                      </a:r>
                      <a:r>
                        <a:rPr lang="en-US" sz="1400" baseline="0" dirty="0" err="1" smtClean="0">
                          <a:solidFill>
                            <a:schemeClr val="tx1"/>
                          </a:solidFill>
                          <a:latin typeface="Arial" pitchFamily="34" charset="0"/>
                          <a:cs typeface="Arial" pitchFamily="34" charset="0"/>
                        </a:rPr>
                        <a:t>với</a:t>
                      </a:r>
                      <a:r>
                        <a:rPr lang="en-US" sz="1400" baseline="0" dirty="0" smtClean="0">
                          <a:solidFill>
                            <a:schemeClr val="tx1"/>
                          </a:solidFill>
                          <a:latin typeface="Arial" pitchFamily="34" charset="0"/>
                          <a:cs typeface="Arial" pitchFamily="34" charset="0"/>
                        </a:rPr>
                        <a:t> </a:t>
                      </a:r>
                      <a:r>
                        <a:rPr lang="en-US" sz="1400" baseline="0" dirty="0" err="1" smtClean="0">
                          <a:solidFill>
                            <a:schemeClr val="tx1"/>
                          </a:solidFill>
                          <a:latin typeface="Arial" pitchFamily="34" charset="0"/>
                          <a:cs typeface="Arial" pitchFamily="34" charset="0"/>
                        </a:rPr>
                        <a:t>môi</a:t>
                      </a:r>
                      <a:r>
                        <a:rPr lang="en-US" sz="1400" baseline="0" dirty="0" smtClean="0">
                          <a:solidFill>
                            <a:schemeClr val="tx1"/>
                          </a:solidFill>
                          <a:latin typeface="Arial" pitchFamily="34" charset="0"/>
                          <a:cs typeface="Arial" pitchFamily="34" charset="0"/>
                        </a:rPr>
                        <a:t> </a:t>
                      </a:r>
                      <a:r>
                        <a:rPr lang="en-US" sz="1400" baseline="0" dirty="0" err="1" smtClean="0">
                          <a:solidFill>
                            <a:schemeClr val="tx1"/>
                          </a:solidFill>
                          <a:latin typeface="Arial" pitchFamily="34" charset="0"/>
                          <a:cs typeface="Arial" pitchFamily="34" charset="0"/>
                        </a:rPr>
                        <a:t>trường</a:t>
                      </a:r>
                      <a:r>
                        <a:rPr lang="en-US" sz="1400" baseline="0" dirty="0" smtClean="0">
                          <a:solidFill>
                            <a:schemeClr val="tx1"/>
                          </a:solidFill>
                          <a:latin typeface="Arial" pitchFamily="34" charset="0"/>
                          <a:cs typeface="Arial" pitchFamily="34" charset="0"/>
                        </a:rPr>
                        <a:t> </a:t>
                      </a:r>
                      <a:r>
                        <a:rPr lang="en-US" sz="1400" baseline="0" dirty="0" err="1" smtClean="0">
                          <a:solidFill>
                            <a:schemeClr val="tx1"/>
                          </a:solidFill>
                          <a:latin typeface="Arial" pitchFamily="34" charset="0"/>
                          <a:cs typeface="Arial" pitchFamily="34" charset="0"/>
                        </a:rPr>
                        <a:t>rắn</a:t>
                      </a:r>
                      <a:endParaRPr lang="en-US" sz="1400" dirty="0">
                        <a:solidFill>
                          <a:schemeClr val="tx1"/>
                        </a:solidFill>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dirty="0" smtClean="0">
                          <a:solidFill>
                            <a:schemeClr val="tx1"/>
                          </a:solidFill>
                        </a:rPr>
                        <a:t>25g</a:t>
                      </a:r>
                      <a:endParaRPr lang="en-US"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2109837858"/>
              </p:ext>
            </p:extLst>
          </p:nvPr>
        </p:nvGraphicFramePr>
        <p:xfrm>
          <a:off x="304800" y="4648200"/>
          <a:ext cx="4626264" cy="1917136"/>
        </p:xfrm>
        <a:graphic>
          <a:graphicData uri="http://schemas.openxmlformats.org/drawingml/2006/table">
            <a:tbl>
              <a:tblPr firstRow="1" bandRow="1">
                <a:tableStyleId>{5C22544A-7EE6-4342-B048-85BDC9FD1C3A}</a:tableStyleId>
              </a:tblPr>
              <a:tblGrid>
                <a:gridCol w="3711864"/>
                <a:gridCol w="914400"/>
              </a:tblGrid>
              <a:tr h="273772">
                <a:tc>
                  <a:txBody>
                    <a:bodyPr/>
                    <a:lstStyle/>
                    <a:p>
                      <a:r>
                        <a:rPr lang="en-US" sz="1400" b="0" dirty="0" smtClean="0">
                          <a:solidFill>
                            <a:schemeClr val="tx1"/>
                          </a:solidFill>
                          <a:latin typeface="Arial" pitchFamily="34" charset="0"/>
                          <a:cs typeface="Arial" pitchFamily="34" charset="0"/>
                        </a:rPr>
                        <a:t>D-</a:t>
                      </a:r>
                      <a:r>
                        <a:rPr lang="en-US" sz="1400" b="0" dirty="0" err="1" smtClean="0">
                          <a:solidFill>
                            <a:schemeClr val="tx1"/>
                          </a:solidFill>
                          <a:latin typeface="Arial" pitchFamily="34" charset="0"/>
                          <a:cs typeface="Arial" pitchFamily="34" charset="0"/>
                        </a:rPr>
                        <a:t>Mannitol</a:t>
                      </a:r>
                      <a:endParaRPr lang="en-US" sz="1400" b="0" dirty="0">
                        <a:solidFill>
                          <a:schemeClr val="tx1"/>
                        </a:solidFill>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b="0" dirty="0" smtClean="0">
                          <a:solidFill>
                            <a:schemeClr val="tx1"/>
                          </a:solidFill>
                        </a:rPr>
                        <a:t>20g</a:t>
                      </a:r>
                      <a:endParaRPr lang="en-US"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87844">
                <a:tc>
                  <a:txBody>
                    <a:bodyPr/>
                    <a:lstStyle/>
                    <a:p>
                      <a:r>
                        <a:rPr lang="en-US" sz="1400" dirty="0" err="1" smtClean="0">
                          <a:solidFill>
                            <a:schemeClr val="tx1"/>
                          </a:solidFill>
                          <a:latin typeface="Arial" pitchFamily="34" charset="0"/>
                          <a:cs typeface="Arial" pitchFamily="34" charset="0"/>
                        </a:rPr>
                        <a:t>Bột</a:t>
                      </a:r>
                      <a:r>
                        <a:rPr lang="en-US" sz="1400" baseline="0" dirty="0" smtClean="0">
                          <a:solidFill>
                            <a:schemeClr val="tx1"/>
                          </a:solidFill>
                          <a:latin typeface="Arial" pitchFamily="34" charset="0"/>
                          <a:cs typeface="Arial" pitchFamily="34" charset="0"/>
                        </a:rPr>
                        <a:t> </a:t>
                      </a:r>
                      <a:r>
                        <a:rPr lang="en-US" sz="1400" baseline="0" dirty="0" err="1" smtClean="0">
                          <a:solidFill>
                            <a:schemeClr val="tx1"/>
                          </a:solidFill>
                          <a:latin typeface="Arial" pitchFamily="34" charset="0"/>
                          <a:cs typeface="Arial" pitchFamily="34" charset="0"/>
                        </a:rPr>
                        <a:t>đậu</a:t>
                      </a:r>
                      <a:r>
                        <a:rPr lang="en-US" sz="1400" baseline="0" dirty="0" smtClean="0">
                          <a:solidFill>
                            <a:schemeClr val="tx1"/>
                          </a:solidFill>
                          <a:latin typeface="Arial" pitchFamily="34" charset="0"/>
                          <a:cs typeface="Arial" pitchFamily="34" charset="0"/>
                        </a:rPr>
                        <a:t> </a:t>
                      </a:r>
                      <a:r>
                        <a:rPr lang="en-US" sz="1400" baseline="0" dirty="0" err="1" smtClean="0">
                          <a:solidFill>
                            <a:schemeClr val="tx1"/>
                          </a:solidFill>
                          <a:latin typeface="Arial" pitchFamily="34" charset="0"/>
                          <a:cs typeface="Arial" pitchFamily="34" charset="0"/>
                        </a:rPr>
                        <a:t>nành</a:t>
                      </a:r>
                      <a:endParaRPr lang="en-US" sz="1400" dirty="0">
                        <a:solidFill>
                          <a:schemeClr val="tx1"/>
                        </a:solidFill>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dirty="0" smtClean="0">
                          <a:solidFill>
                            <a:schemeClr val="tx1"/>
                          </a:solidFill>
                        </a:rPr>
                        <a:t>20g</a:t>
                      </a:r>
                      <a:endParaRPr lang="en-US"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87844">
                <a:tc>
                  <a:txBody>
                    <a:bodyPr/>
                    <a:lstStyle/>
                    <a:p>
                      <a:r>
                        <a:rPr lang="en-US" sz="1400" dirty="0" smtClean="0">
                          <a:solidFill>
                            <a:schemeClr val="tx1"/>
                          </a:solidFill>
                          <a:latin typeface="Arial" pitchFamily="34" charset="0"/>
                          <a:cs typeface="Arial" pitchFamily="34" charset="0"/>
                        </a:rPr>
                        <a:t>Trace</a:t>
                      </a:r>
                      <a:r>
                        <a:rPr lang="en-US" sz="1400" baseline="0" dirty="0" smtClean="0">
                          <a:solidFill>
                            <a:schemeClr val="tx1"/>
                          </a:solidFill>
                          <a:latin typeface="Arial" pitchFamily="34" charset="0"/>
                          <a:cs typeface="Arial" pitchFamily="34" charset="0"/>
                        </a:rPr>
                        <a:t> element mix 1</a:t>
                      </a:r>
                      <a:endParaRPr lang="en-US" sz="1400" dirty="0">
                        <a:solidFill>
                          <a:schemeClr val="tx1"/>
                        </a:solidFill>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dirty="0" smtClean="0">
                          <a:solidFill>
                            <a:schemeClr val="tx1"/>
                          </a:solidFill>
                        </a:rPr>
                        <a:t>0,25ml</a:t>
                      </a:r>
                      <a:endParaRPr lang="en-US"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87844">
                <a:tc>
                  <a:txBody>
                    <a:bodyPr/>
                    <a:lstStyle/>
                    <a:p>
                      <a:r>
                        <a:rPr lang="en-US" sz="1400" dirty="0" err="1" smtClean="0">
                          <a:solidFill>
                            <a:schemeClr val="tx1"/>
                          </a:solidFill>
                          <a:latin typeface="Arial" pitchFamily="34" charset="0"/>
                          <a:cs typeface="Arial" pitchFamily="34" charset="0"/>
                        </a:rPr>
                        <a:t>Nước</a:t>
                      </a:r>
                      <a:r>
                        <a:rPr lang="en-US" sz="1400" baseline="0" dirty="0" smtClean="0">
                          <a:solidFill>
                            <a:schemeClr val="tx1"/>
                          </a:solidFill>
                          <a:latin typeface="Arial" pitchFamily="34" charset="0"/>
                          <a:cs typeface="Arial" pitchFamily="34" charset="0"/>
                        </a:rPr>
                        <a:t> </a:t>
                      </a:r>
                      <a:r>
                        <a:rPr lang="en-US" sz="1400" baseline="0" dirty="0" err="1" smtClean="0">
                          <a:solidFill>
                            <a:schemeClr val="tx1"/>
                          </a:solidFill>
                          <a:latin typeface="Arial" pitchFamily="34" charset="0"/>
                          <a:cs typeface="Arial" pitchFamily="34" charset="0"/>
                        </a:rPr>
                        <a:t>cất</a:t>
                      </a:r>
                      <a:endParaRPr lang="en-US" sz="1400" dirty="0">
                        <a:solidFill>
                          <a:schemeClr val="tx1"/>
                        </a:solidFill>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dirty="0" smtClean="0">
                          <a:solidFill>
                            <a:schemeClr val="tx1"/>
                          </a:solidFill>
                        </a:rPr>
                        <a:t>1000ml</a:t>
                      </a:r>
                      <a:endParaRPr lang="en-US"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878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smtClean="0">
                          <a:ln>
                            <a:noFill/>
                          </a:ln>
                          <a:solidFill>
                            <a:prstClr val="black"/>
                          </a:solidFill>
                          <a:effectLst/>
                          <a:uLnTx/>
                          <a:uFillTx/>
                          <a:latin typeface="Arial" pitchFamily="34" charset="0"/>
                          <a:ea typeface="+mn-ea"/>
                          <a:cs typeface="Arial" pitchFamily="34" charset="0"/>
                        </a:rPr>
                        <a:t>pH (ở 25oC)</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dirty="0" smtClean="0">
                          <a:solidFill>
                            <a:schemeClr val="tx1"/>
                          </a:solidFill>
                        </a:rPr>
                        <a:t>6,2</a:t>
                      </a:r>
                      <a:endParaRPr lang="en-US"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bl>
          </a:graphicData>
        </a:graphic>
      </p:graphicFrame>
      <p:sp>
        <p:nvSpPr>
          <p:cNvPr id="3" name="TextBox 2"/>
          <p:cNvSpPr txBox="1"/>
          <p:nvPr/>
        </p:nvSpPr>
        <p:spPr>
          <a:xfrm>
            <a:off x="76200" y="3882509"/>
            <a:ext cx="9067800" cy="646331"/>
          </a:xfrm>
          <a:prstGeom prst="rect">
            <a:avLst/>
          </a:prstGeom>
          <a:noFill/>
        </p:spPr>
        <p:txBody>
          <a:bodyPr wrap="square" rtlCol="0">
            <a:spAutoFit/>
          </a:bodyPr>
          <a:lstStyle/>
          <a:p>
            <a:r>
              <a:rPr lang="en-US" dirty="0" err="1" smtClean="0">
                <a:latin typeface="Arial" pitchFamily="34" charset="0"/>
                <a:cs typeface="Arial" pitchFamily="34" charset="0"/>
              </a:rPr>
              <a:t>Môi</a:t>
            </a:r>
            <a:r>
              <a:rPr lang="en-US" dirty="0" smtClean="0">
                <a:latin typeface="Arial" pitchFamily="34" charset="0"/>
                <a:cs typeface="Arial" pitchFamily="34" charset="0"/>
              </a:rPr>
              <a:t> </a:t>
            </a:r>
            <a:r>
              <a:rPr lang="en-US" dirty="0" err="1" smtClean="0">
                <a:latin typeface="Arial" pitchFamily="34" charset="0"/>
                <a:cs typeface="Arial" pitchFamily="34" charset="0"/>
              </a:rPr>
              <a:t>trường</a:t>
            </a:r>
            <a:r>
              <a:rPr lang="en-US" dirty="0" smtClean="0">
                <a:latin typeface="Arial" pitchFamily="34" charset="0"/>
                <a:cs typeface="Arial" pitchFamily="34" charset="0"/>
              </a:rPr>
              <a:t> </a:t>
            </a:r>
            <a:r>
              <a:rPr lang="en-US" dirty="0" err="1" smtClean="0">
                <a:latin typeface="Arial" pitchFamily="34" charset="0"/>
                <a:cs typeface="Arial" pitchFamily="34" charset="0"/>
              </a:rPr>
              <a:t>lên</a:t>
            </a:r>
            <a:r>
              <a:rPr lang="en-US" dirty="0" smtClean="0">
                <a:latin typeface="Arial" pitchFamily="34" charset="0"/>
                <a:cs typeface="Arial" pitchFamily="34" charset="0"/>
              </a:rPr>
              <a:t> men </a:t>
            </a:r>
            <a:r>
              <a:rPr lang="en-US" dirty="0" err="1" smtClean="0">
                <a:latin typeface="Arial" pitchFamily="34" charset="0"/>
                <a:cs typeface="Arial" pitchFamily="34" charset="0"/>
              </a:rPr>
              <a:t>và</a:t>
            </a:r>
            <a:r>
              <a:rPr lang="en-US" dirty="0" smtClean="0">
                <a:latin typeface="Arial" pitchFamily="34" charset="0"/>
                <a:cs typeface="Arial" pitchFamily="34" charset="0"/>
              </a:rPr>
              <a:t> </a:t>
            </a:r>
            <a:r>
              <a:rPr lang="en-US" dirty="0" err="1" smtClean="0">
                <a:latin typeface="Arial" pitchFamily="34" charset="0"/>
                <a:cs typeface="Arial" pitchFamily="34" charset="0"/>
              </a:rPr>
              <a:t>tách</a:t>
            </a:r>
            <a:r>
              <a:rPr lang="en-US" dirty="0" smtClean="0">
                <a:latin typeface="Arial" pitchFamily="34" charset="0"/>
                <a:cs typeface="Arial" pitchFamily="34" charset="0"/>
              </a:rPr>
              <a:t> </a:t>
            </a:r>
            <a:r>
              <a:rPr lang="en-US" dirty="0" err="1" smtClean="0">
                <a:latin typeface="Arial" pitchFamily="34" charset="0"/>
                <a:cs typeface="Arial" pitchFamily="34" charset="0"/>
              </a:rPr>
              <a:t>chiết</a:t>
            </a:r>
            <a:r>
              <a:rPr lang="en-US" dirty="0" smtClean="0">
                <a:latin typeface="Arial" pitchFamily="34" charset="0"/>
                <a:cs typeface="Arial" pitchFamily="34" charset="0"/>
              </a:rPr>
              <a:t> </a:t>
            </a:r>
            <a:r>
              <a:rPr lang="en-US" dirty="0" err="1" smtClean="0">
                <a:latin typeface="Arial" pitchFamily="34" charset="0"/>
                <a:cs typeface="Arial" pitchFamily="34" charset="0"/>
              </a:rPr>
              <a:t>hóa</a:t>
            </a:r>
            <a:r>
              <a:rPr lang="en-US" dirty="0" smtClean="0">
                <a:latin typeface="Arial" pitchFamily="34" charset="0"/>
                <a:cs typeface="Arial" pitchFamily="34" charset="0"/>
              </a:rPr>
              <a:t> </a:t>
            </a:r>
            <a:r>
              <a:rPr lang="en-US" dirty="0" err="1" smtClean="0">
                <a:latin typeface="Arial" pitchFamily="34" charset="0"/>
                <a:cs typeface="Arial" pitchFamily="34" charset="0"/>
              </a:rPr>
              <a:t>học</a:t>
            </a:r>
            <a:r>
              <a:rPr lang="en-US" dirty="0" smtClean="0">
                <a:latin typeface="Arial" pitchFamily="34" charset="0"/>
                <a:cs typeface="Arial" pitchFamily="34" charset="0"/>
              </a:rPr>
              <a:t> </a:t>
            </a:r>
            <a:r>
              <a:rPr lang="en-US" dirty="0" err="1" smtClean="0">
                <a:latin typeface="Arial" pitchFamily="34" charset="0"/>
                <a:cs typeface="Arial" pitchFamily="34" charset="0"/>
              </a:rPr>
              <a:t>xạ</a:t>
            </a:r>
            <a:r>
              <a:rPr lang="en-US" dirty="0" smtClean="0">
                <a:latin typeface="Arial" pitchFamily="34" charset="0"/>
                <a:cs typeface="Arial" pitchFamily="34" charset="0"/>
              </a:rPr>
              <a:t> </a:t>
            </a:r>
            <a:r>
              <a:rPr lang="en-US" dirty="0" err="1" smtClean="0">
                <a:latin typeface="Arial" pitchFamily="34" charset="0"/>
                <a:cs typeface="Arial" pitchFamily="34" charset="0"/>
              </a:rPr>
              <a:t>khuẩn</a:t>
            </a:r>
            <a:r>
              <a:rPr lang="en-US" dirty="0" smtClean="0">
                <a:latin typeface="Arial" pitchFamily="34" charset="0"/>
                <a:cs typeface="Arial" pitchFamily="34" charset="0"/>
              </a:rPr>
              <a:t>:</a:t>
            </a:r>
          </a:p>
          <a:p>
            <a:r>
              <a:rPr lang="en-US" dirty="0" smtClean="0">
                <a:latin typeface="Arial" pitchFamily="34" charset="0"/>
                <a:cs typeface="Arial" pitchFamily="34" charset="0"/>
              </a:rPr>
              <a:t>+ PM4</a:t>
            </a:r>
            <a:endParaRPr lang="en-US" dirty="0">
              <a:latin typeface="Arial" pitchFamily="34" charset="0"/>
              <a:cs typeface="Arial" pitchFamily="34" charset="0"/>
            </a:endParaRPr>
          </a:p>
        </p:txBody>
      </p:sp>
      <p:sp>
        <p:nvSpPr>
          <p:cNvPr id="10" name="TextBox 9"/>
          <p:cNvSpPr txBox="1"/>
          <p:nvPr/>
        </p:nvSpPr>
        <p:spPr>
          <a:xfrm>
            <a:off x="5257800" y="4648200"/>
            <a:ext cx="3886200" cy="1477328"/>
          </a:xfrm>
          <a:prstGeom prst="rect">
            <a:avLst/>
          </a:prstGeom>
          <a:noFill/>
        </p:spPr>
        <p:txBody>
          <a:bodyPr wrap="square" rtlCol="0">
            <a:spAutoFit/>
          </a:bodyPr>
          <a:lstStyle/>
          <a:p>
            <a:r>
              <a:rPr lang="en-US" dirty="0" err="1" smtClean="0"/>
              <a:t>Bột</a:t>
            </a:r>
            <a:r>
              <a:rPr lang="en-US" dirty="0" smtClean="0"/>
              <a:t> </a:t>
            </a:r>
            <a:r>
              <a:rPr lang="en-US" dirty="0" err="1" smtClean="0"/>
              <a:t>đậu</a:t>
            </a:r>
            <a:r>
              <a:rPr lang="en-US" dirty="0" smtClean="0"/>
              <a:t> </a:t>
            </a:r>
            <a:r>
              <a:rPr lang="en-US" dirty="0" err="1" smtClean="0"/>
              <a:t>nành</a:t>
            </a:r>
            <a:r>
              <a:rPr lang="en-US" dirty="0" smtClean="0"/>
              <a:t> </a:t>
            </a:r>
            <a:r>
              <a:rPr lang="en-US" dirty="0" err="1" smtClean="0"/>
              <a:t>khuấy</a:t>
            </a:r>
            <a:r>
              <a:rPr lang="en-US" dirty="0" smtClean="0"/>
              <a:t> </a:t>
            </a:r>
            <a:r>
              <a:rPr lang="en-US" dirty="0" err="1" smtClean="0"/>
              <a:t>với</a:t>
            </a:r>
            <a:r>
              <a:rPr lang="en-US" dirty="0" smtClean="0"/>
              <a:t> </a:t>
            </a:r>
            <a:r>
              <a:rPr lang="en-US" dirty="0" err="1" smtClean="0"/>
              <a:t>nước</a:t>
            </a:r>
            <a:r>
              <a:rPr lang="en-US" dirty="0" smtClean="0"/>
              <a:t> </a:t>
            </a:r>
            <a:r>
              <a:rPr lang="en-US" dirty="0" err="1" smtClean="0"/>
              <a:t>cất</a:t>
            </a:r>
            <a:r>
              <a:rPr lang="en-US" dirty="0" smtClean="0"/>
              <a:t> </a:t>
            </a:r>
            <a:r>
              <a:rPr lang="en-US" dirty="0" err="1" smtClean="0"/>
              <a:t>khoảng</a:t>
            </a:r>
            <a:r>
              <a:rPr lang="en-US" dirty="0" smtClean="0"/>
              <a:t> 1/3 </a:t>
            </a:r>
            <a:r>
              <a:rPr lang="en-US" dirty="0" err="1" smtClean="0"/>
              <a:t>thể</a:t>
            </a:r>
            <a:r>
              <a:rPr lang="en-US" dirty="0" smtClean="0"/>
              <a:t> </a:t>
            </a:r>
            <a:r>
              <a:rPr lang="en-US" dirty="0" err="1" smtClean="0"/>
              <a:t>tích</a:t>
            </a:r>
            <a:r>
              <a:rPr lang="en-US" dirty="0" smtClean="0"/>
              <a:t> </a:t>
            </a:r>
            <a:r>
              <a:rPr lang="en-US" dirty="0" err="1" smtClean="0"/>
              <a:t>môi</a:t>
            </a:r>
            <a:r>
              <a:rPr lang="en-US" dirty="0" smtClean="0"/>
              <a:t> </a:t>
            </a:r>
            <a:r>
              <a:rPr lang="en-US" dirty="0" err="1" smtClean="0"/>
              <a:t>trường</a:t>
            </a:r>
            <a:r>
              <a:rPr lang="en-US" dirty="0"/>
              <a:t> </a:t>
            </a:r>
            <a:r>
              <a:rPr lang="en-US" dirty="0" err="1" smtClean="0"/>
              <a:t>lên</a:t>
            </a:r>
            <a:r>
              <a:rPr lang="en-US" dirty="0" smtClean="0"/>
              <a:t> men ở </a:t>
            </a:r>
            <a:r>
              <a:rPr lang="en-US" dirty="0" err="1" smtClean="0"/>
              <a:t>nhiệt</a:t>
            </a:r>
            <a:r>
              <a:rPr lang="en-US" dirty="0" smtClean="0"/>
              <a:t> </a:t>
            </a:r>
            <a:r>
              <a:rPr lang="en-US" dirty="0" err="1" smtClean="0"/>
              <a:t>độ</a:t>
            </a:r>
            <a:r>
              <a:rPr lang="en-US" dirty="0" smtClean="0"/>
              <a:t> </a:t>
            </a:r>
            <a:r>
              <a:rPr lang="en-US" dirty="0" err="1" smtClean="0"/>
              <a:t>phòng</a:t>
            </a:r>
            <a:r>
              <a:rPr lang="en-US" dirty="0" smtClean="0"/>
              <a:t> </a:t>
            </a:r>
            <a:r>
              <a:rPr lang="en-US" dirty="0" err="1" smtClean="0"/>
              <a:t>trong</a:t>
            </a:r>
            <a:r>
              <a:rPr lang="en-US" dirty="0" smtClean="0"/>
              <a:t> 1 </a:t>
            </a:r>
            <a:r>
              <a:rPr lang="en-US" dirty="0" err="1" smtClean="0"/>
              <a:t>giờ</a:t>
            </a:r>
            <a:r>
              <a:rPr lang="en-US" dirty="0" smtClean="0"/>
              <a:t>, </a:t>
            </a:r>
            <a:r>
              <a:rPr lang="en-US" dirty="0" err="1" smtClean="0"/>
              <a:t>lọc</a:t>
            </a:r>
            <a:r>
              <a:rPr lang="en-US" dirty="0" smtClean="0"/>
              <a:t> qua </a:t>
            </a:r>
            <a:r>
              <a:rPr lang="en-US" dirty="0" err="1" smtClean="0"/>
              <a:t>bông</a:t>
            </a:r>
            <a:r>
              <a:rPr lang="en-US" dirty="0" smtClean="0"/>
              <a:t> </a:t>
            </a:r>
            <a:r>
              <a:rPr lang="en-US" dirty="0" err="1" smtClean="0"/>
              <a:t>thấm</a:t>
            </a:r>
            <a:r>
              <a:rPr lang="en-US" dirty="0" smtClean="0"/>
              <a:t> </a:t>
            </a:r>
            <a:r>
              <a:rPr lang="en-US" dirty="0" err="1" smtClean="0"/>
              <a:t>nước</a:t>
            </a:r>
            <a:r>
              <a:rPr lang="en-US" dirty="0" smtClean="0"/>
              <a:t> 2 </a:t>
            </a:r>
            <a:r>
              <a:rPr lang="en-US" dirty="0" err="1" smtClean="0"/>
              <a:t>lần</a:t>
            </a:r>
            <a:r>
              <a:rPr lang="en-US" dirty="0" smtClean="0"/>
              <a:t>, </a:t>
            </a:r>
            <a:r>
              <a:rPr lang="en-US" dirty="0" err="1" smtClean="0"/>
              <a:t>vắt</a:t>
            </a:r>
            <a:r>
              <a:rPr lang="en-US" dirty="0" smtClean="0"/>
              <a:t> </a:t>
            </a:r>
            <a:r>
              <a:rPr lang="en-US" dirty="0" err="1" smtClean="0"/>
              <a:t>kĩ</a:t>
            </a:r>
            <a:r>
              <a:rPr lang="en-US" dirty="0"/>
              <a:t>.</a:t>
            </a:r>
          </a:p>
        </p:txBody>
      </p:sp>
    </p:spTree>
    <p:extLst>
      <p:ext uri="{BB962C8B-B14F-4D97-AF65-F5344CB8AC3E}">
        <p14:creationId xmlns:p14="http://schemas.microsoft.com/office/powerpoint/2010/main" val="274154775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152400"/>
            <a:ext cx="9144000" cy="461665"/>
          </a:xfrm>
          <a:prstGeom prst="rect">
            <a:avLst/>
          </a:prstGeom>
          <a:noFill/>
        </p:spPr>
        <p:txBody>
          <a:bodyPr wrap="square" rtlCol="0">
            <a:spAutoFit/>
          </a:bodyPr>
          <a:lstStyle/>
          <a:p>
            <a:r>
              <a:rPr lang="en-US" sz="2400" dirty="0">
                <a:solidFill>
                  <a:prstClr val="black"/>
                </a:solidFill>
                <a:latin typeface="Arial" pitchFamily="34" charset="0"/>
                <a:cs typeface="Arial" pitchFamily="34" charset="0"/>
              </a:rPr>
              <a:t>2</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Vật</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liệu</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và</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phương</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pháp</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nghiên</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cứu</a:t>
            </a:r>
            <a:endParaRPr lang="en-US" sz="2400" dirty="0">
              <a:solidFill>
                <a:prstClr val="black"/>
              </a:solidFill>
              <a:latin typeface="Arial" pitchFamily="34" charset="0"/>
              <a:cs typeface="Arial" pitchFamily="34" charset="0"/>
            </a:endParaRPr>
          </a:p>
        </p:txBody>
      </p:sp>
      <p:sp>
        <p:nvSpPr>
          <p:cNvPr id="6" name="TextBox 5"/>
          <p:cNvSpPr txBox="1"/>
          <p:nvPr/>
        </p:nvSpPr>
        <p:spPr>
          <a:xfrm>
            <a:off x="28219" y="914400"/>
            <a:ext cx="6296381" cy="456535"/>
          </a:xfrm>
          <a:prstGeom prst="rect">
            <a:avLst/>
          </a:prstGeom>
          <a:noFill/>
        </p:spPr>
        <p:txBody>
          <a:bodyPr wrap="square" rtlCol="0">
            <a:spAutoFit/>
          </a:bodyPr>
          <a:lstStyle/>
          <a:p>
            <a:pPr>
              <a:lnSpc>
                <a:spcPct val="150000"/>
              </a:lnSpc>
            </a:pPr>
            <a:r>
              <a:rPr lang="en-US" dirty="0" smtClean="0">
                <a:solidFill>
                  <a:prstClr val="black"/>
                </a:solidFill>
                <a:latin typeface="Arial" pitchFamily="34" charset="0"/>
                <a:cs typeface="Arial" pitchFamily="34" charset="0"/>
              </a:rPr>
              <a:t>+ PM39</a:t>
            </a:r>
          </a:p>
        </p:txBody>
      </p:sp>
      <p:sp>
        <p:nvSpPr>
          <p:cNvPr id="8" name="TextBox 7"/>
          <p:cNvSpPr txBox="1"/>
          <p:nvPr/>
        </p:nvSpPr>
        <p:spPr>
          <a:xfrm>
            <a:off x="0" y="652976"/>
            <a:ext cx="7093085" cy="369332"/>
          </a:xfrm>
          <a:prstGeom prst="rect">
            <a:avLst/>
          </a:prstGeom>
          <a:noFill/>
        </p:spPr>
        <p:txBody>
          <a:bodyPr wrap="square" rtlCol="0">
            <a:spAutoFit/>
          </a:bodyPr>
          <a:lstStyle/>
          <a:p>
            <a:r>
              <a:rPr lang="en-US" dirty="0" smtClean="0">
                <a:solidFill>
                  <a:prstClr val="black"/>
                </a:solidFill>
                <a:latin typeface="Arial" pitchFamily="34" charset="0"/>
                <a:cs typeface="Arial" pitchFamily="34" charset="0"/>
              </a:rPr>
              <a:t>2.1 </a:t>
            </a:r>
            <a:r>
              <a:rPr lang="en-US" dirty="0" err="1" smtClean="0">
                <a:solidFill>
                  <a:prstClr val="black"/>
                </a:solidFill>
                <a:latin typeface="Arial" pitchFamily="34" charset="0"/>
                <a:cs typeface="Arial" pitchFamily="34" charset="0"/>
              </a:rPr>
              <a:t>Môi</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trường</a:t>
            </a:r>
            <a:r>
              <a:rPr lang="en-US" dirty="0" smtClean="0">
                <a:solidFill>
                  <a:prstClr val="black"/>
                </a:solidFill>
                <a:latin typeface="Arial" pitchFamily="34" charset="0"/>
                <a:cs typeface="Arial" pitchFamily="34" charset="0"/>
              </a:rPr>
              <a:t> </a:t>
            </a:r>
            <a:endParaRPr lang="en-US" dirty="0">
              <a:solidFill>
                <a:prstClr val="black"/>
              </a:solidFill>
              <a:latin typeface="Arial" pitchFamily="34" charset="0"/>
              <a:cs typeface="Arial" pitchFamily="34" charset="0"/>
            </a:endParaRPr>
          </a:p>
        </p:txBody>
      </p:sp>
      <p:graphicFrame>
        <p:nvGraphicFramePr>
          <p:cNvPr id="5" name="Table 4"/>
          <p:cNvGraphicFramePr>
            <a:graphicFrameLocks noGrp="1"/>
          </p:cNvGraphicFramePr>
          <p:nvPr>
            <p:extLst>
              <p:ext uri="{D42A27DB-BD31-4B8C-83A1-F6EECF244321}">
                <p14:modId xmlns:p14="http://schemas.microsoft.com/office/powerpoint/2010/main" val="2625500110"/>
              </p:ext>
            </p:extLst>
          </p:nvPr>
        </p:nvGraphicFramePr>
        <p:xfrm>
          <a:off x="3157359" y="1171242"/>
          <a:ext cx="5148441" cy="5107588"/>
        </p:xfrm>
        <a:graphic>
          <a:graphicData uri="http://schemas.openxmlformats.org/drawingml/2006/table">
            <a:tbl>
              <a:tblPr firstRow="1" bandRow="1">
                <a:tableStyleId>{5C22544A-7EE6-4342-B048-85BDC9FD1C3A}</a:tableStyleId>
              </a:tblPr>
              <a:tblGrid>
                <a:gridCol w="3345031"/>
                <a:gridCol w="1803410"/>
              </a:tblGrid>
              <a:tr h="265450">
                <a:tc>
                  <a:txBody>
                    <a:bodyPr/>
                    <a:lstStyle/>
                    <a:p>
                      <a:r>
                        <a:rPr lang="en-US" sz="1400" b="0" dirty="0" err="1" smtClean="0">
                          <a:solidFill>
                            <a:schemeClr val="tx1"/>
                          </a:solidFill>
                          <a:latin typeface="Arial" pitchFamily="34" charset="0"/>
                          <a:cs typeface="Arial" pitchFamily="34" charset="0"/>
                        </a:rPr>
                        <a:t>Tinh</a:t>
                      </a:r>
                      <a:r>
                        <a:rPr lang="en-US" sz="1400" b="0" dirty="0" smtClean="0">
                          <a:solidFill>
                            <a:schemeClr val="tx1"/>
                          </a:solidFill>
                          <a:latin typeface="Arial" pitchFamily="34" charset="0"/>
                          <a:cs typeface="Arial" pitchFamily="34" charset="0"/>
                        </a:rPr>
                        <a:t> </a:t>
                      </a:r>
                      <a:r>
                        <a:rPr lang="en-US" sz="1400" b="0" dirty="0" err="1" smtClean="0">
                          <a:solidFill>
                            <a:schemeClr val="tx1"/>
                          </a:solidFill>
                          <a:latin typeface="Arial" pitchFamily="34" charset="0"/>
                          <a:cs typeface="Arial" pitchFamily="34" charset="0"/>
                        </a:rPr>
                        <a:t>bột</a:t>
                      </a:r>
                      <a:endParaRPr lang="en-US" sz="1400" b="0" dirty="0">
                        <a:solidFill>
                          <a:schemeClr val="tx1"/>
                        </a:solidFill>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b="0" dirty="0" smtClean="0">
                          <a:solidFill>
                            <a:schemeClr val="tx1"/>
                          </a:solidFill>
                        </a:rPr>
                        <a:t>10g</a:t>
                      </a:r>
                      <a:endParaRPr lang="en-US"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265450">
                <a:tc>
                  <a:txBody>
                    <a:bodyPr/>
                    <a:lstStyle/>
                    <a:p>
                      <a:r>
                        <a:rPr lang="en-US" sz="1400" b="0" dirty="0" smtClean="0">
                          <a:solidFill>
                            <a:schemeClr val="tx1"/>
                          </a:solidFill>
                          <a:latin typeface="Arial" pitchFamily="34" charset="0"/>
                          <a:cs typeface="Arial" pitchFamily="34" charset="0"/>
                        </a:rPr>
                        <a:t>Glucose</a:t>
                      </a:r>
                      <a:endParaRPr lang="en-US" sz="1400" b="0" dirty="0">
                        <a:solidFill>
                          <a:schemeClr val="tx1"/>
                        </a:solidFill>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b="0" dirty="0" smtClean="0">
                          <a:solidFill>
                            <a:schemeClr val="tx1"/>
                          </a:solidFill>
                        </a:rPr>
                        <a:t>10g</a:t>
                      </a:r>
                      <a:endParaRPr lang="en-US"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296608">
                <a:tc>
                  <a:txBody>
                    <a:bodyPr/>
                    <a:lstStyle/>
                    <a:p>
                      <a:r>
                        <a:rPr lang="en-US" sz="1400" dirty="0" smtClean="0">
                          <a:solidFill>
                            <a:schemeClr val="tx1"/>
                          </a:solidFill>
                          <a:latin typeface="Arial" pitchFamily="34" charset="0"/>
                          <a:cs typeface="Arial" pitchFamily="34" charset="0"/>
                        </a:rPr>
                        <a:t>Cao</a:t>
                      </a:r>
                      <a:r>
                        <a:rPr lang="en-US" sz="1400" baseline="0" dirty="0" smtClean="0">
                          <a:solidFill>
                            <a:schemeClr val="tx1"/>
                          </a:solidFill>
                          <a:latin typeface="Arial" pitchFamily="34" charset="0"/>
                          <a:cs typeface="Arial" pitchFamily="34" charset="0"/>
                        </a:rPr>
                        <a:t> malt</a:t>
                      </a:r>
                      <a:endParaRPr lang="en-US" sz="1400" dirty="0">
                        <a:solidFill>
                          <a:schemeClr val="tx1"/>
                        </a:solidFill>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dirty="0" smtClean="0">
                          <a:solidFill>
                            <a:schemeClr val="tx1"/>
                          </a:solidFill>
                        </a:rPr>
                        <a:t>7,5g</a:t>
                      </a:r>
                      <a:endParaRPr lang="en-US"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20194">
                <a:tc>
                  <a:txBody>
                    <a:bodyPr/>
                    <a:lstStyle/>
                    <a:p>
                      <a:r>
                        <a:rPr lang="en-US" sz="1400" dirty="0" smtClean="0">
                          <a:solidFill>
                            <a:schemeClr val="tx1"/>
                          </a:solidFill>
                          <a:latin typeface="Arial" pitchFamily="34" charset="0"/>
                          <a:cs typeface="Arial" pitchFamily="34" charset="0"/>
                        </a:rPr>
                        <a:t>Peptone</a:t>
                      </a:r>
                    </a:p>
                    <a:p>
                      <a:endParaRPr lang="en-US" sz="1400" dirty="0">
                        <a:solidFill>
                          <a:schemeClr val="tx1"/>
                        </a:solidFill>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dirty="0" smtClean="0">
                          <a:solidFill>
                            <a:schemeClr val="tx1"/>
                          </a:solidFill>
                        </a:rPr>
                        <a:t>3g</a:t>
                      </a:r>
                      <a:endParaRPr lang="en-US"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20194">
                <a:tc>
                  <a:txBody>
                    <a:bodyPr/>
                    <a:lstStyle/>
                    <a:p>
                      <a:r>
                        <a:rPr lang="en-US" sz="1400" dirty="0" err="1" smtClean="0">
                          <a:solidFill>
                            <a:schemeClr val="tx1"/>
                          </a:solidFill>
                          <a:latin typeface="Arial" pitchFamily="34" charset="0"/>
                          <a:cs typeface="Arial" pitchFamily="34" charset="0"/>
                        </a:rPr>
                        <a:t>NaCl</a:t>
                      </a:r>
                      <a:endParaRPr lang="en-US" sz="1400" dirty="0">
                        <a:solidFill>
                          <a:schemeClr val="tx1"/>
                        </a:solidFill>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dirty="0" smtClean="0">
                          <a:solidFill>
                            <a:schemeClr val="tx1"/>
                          </a:solidFill>
                        </a:rPr>
                        <a:t>1g</a:t>
                      </a:r>
                      <a:endParaRPr lang="en-US"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20194">
                <a:tc>
                  <a:txBody>
                    <a:bodyPr/>
                    <a:lstStyle/>
                    <a:p>
                      <a:r>
                        <a:rPr lang="en-US" sz="1400" dirty="0" smtClean="0">
                          <a:solidFill>
                            <a:schemeClr val="tx1"/>
                          </a:solidFill>
                          <a:latin typeface="Arial" pitchFamily="34" charset="0"/>
                          <a:cs typeface="Arial" pitchFamily="34" charset="0"/>
                        </a:rPr>
                        <a:t>MgSO</a:t>
                      </a:r>
                      <a:r>
                        <a:rPr lang="en-US" sz="1600" baseline="-25000" dirty="0" smtClean="0">
                          <a:solidFill>
                            <a:schemeClr val="tx1"/>
                          </a:solidFill>
                          <a:latin typeface="Arial" pitchFamily="34" charset="0"/>
                          <a:cs typeface="Arial" pitchFamily="34" charset="0"/>
                        </a:rPr>
                        <a:t>4</a:t>
                      </a:r>
                      <a:r>
                        <a:rPr lang="en-US" sz="1400" dirty="0" smtClean="0">
                          <a:solidFill>
                            <a:schemeClr val="tx1"/>
                          </a:solidFill>
                          <a:latin typeface="Arial" pitchFamily="34" charset="0"/>
                          <a:cs typeface="Arial" pitchFamily="34" charset="0"/>
                        </a:rPr>
                        <a:t>.7H</a:t>
                      </a:r>
                      <a:r>
                        <a:rPr lang="en-US" sz="1600" baseline="-25000" dirty="0" smtClean="0">
                          <a:solidFill>
                            <a:schemeClr val="tx1"/>
                          </a:solidFill>
                          <a:latin typeface="Arial" pitchFamily="34" charset="0"/>
                          <a:cs typeface="Arial" pitchFamily="34" charset="0"/>
                        </a:rPr>
                        <a:t>2</a:t>
                      </a:r>
                      <a:r>
                        <a:rPr lang="en-US" sz="1400" dirty="0" smtClean="0">
                          <a:solidFill>
                            <a:schemeClr val="tx1"/>
                          </a:solidFill>
                          <a:latin typeface="Arial" pitchFamily="34" charset="0"/>
                          <a:cs typeface="Arial" pitchFamily="34" charset="0"/>
                        </a:rPr>
                        <a:t>O</a:t>
                      </a:r>
                    </a:p>
                    <a:p>
                      <a:endParaRPr lang="en-US" sz="1400" dirty="0">
                        <a:solidFill>
                          <a:schemeClr val="tx1"/>
                        </a:solidFill>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dirty="0" smtClean="0">
                          <a:solidFill>
                            <a:schemeClr val="tx1"/>
                          </a:solidFill>
                        </a:rPr>
                        <a:t>1g</a:t>
                      </a:r>
                      <a:endParaRPr lang="en-US"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20194">
                <a:tc>
                  <a:txBody>
                    <a:bodyPr/>
                    <a:lstStyle/>
                    <a:p>
                      <a:r>
                        <a:rPr lang="en-US" sz="1400" dirty="0" smtClean="0">
                          <a:solidFill>
                            <a:schemeClr val="tx1"/>
                          </a:solidFill>
                          <a:latin typeface="Arial" pitchFamily="34" charset="0"/>
                          <a:cs typeface="Arial" pitchFamily="34" charset="0"/>
                        </a:rPr>
                        <a:t>CuSO</a:t>
                      </a:r>
                      <a:r>
                        <a:rPr lang="en-US" sz="1800" baseline="-25000" dirty="0" smtClean="0">
                          <a:solidFill>
                            <a:schemeClr val="tx1"/>
                          </a:solidFill>
                          <a:latin typeface="Arial" pitchFamily="34" charset="0"/>
                          <a:cs typeface="Arial" pitchFamily="34" charset="0"/>
                        </a:rPr>
                        <a:t>4</a:t>
                      </a:r>
                      <a:r>
                        <a:rPr lang="en-US" sz="1400" dirty="0" smtClean="0">
                          <a:solidFill>
                            <a:schemeClr val="tx1"/>
                          </a:solidFill>
                          <a:latin typeface="Arial" pitchFamily="34" charset="0"/>
                          <a:cs typeface="Arial" pitchFamily="34" charset="0"/>
                        </a:rPr>
                        <a:t>.5H</a:t>
                      </a:r>
                      <a:r>
                        <a:rPr lang="en-US" sz="1800" baseline="-25000" dirty="0" smtClean="0">
                          <a:solidFill>
                            <a:schemeClr val="tx1"/>
                          </a:solidFill>
                          <a:latin typeface="Arial" pitchFamily="34" charset="0"/>
                          <a:cs typeface="Arial" pitchFamily="34" charset="0"/>
                        </a:rPr>
                        <a:t>2</a:t>
                      </a:r>
                      <a:r>
                        <a:rPr lang="en-US" sz="1400" dirty="0" smtClean="0">
                          <a:solidFill>
                            <a:schemeClr val="tx1"/>
                          </a:solidFill>
                          <a:latin typeface="Arial" pitchFamily="34" charset="0"/>
                          <a:cs typeface="Arial" pitchFamily="34" charset="0"/>
                        </a:rPr>
                        <a:t>O</a:t>
                      </a:r>
                    </a:p>
                    <a:p>
                      <a:endParaRPr lang="en-US" sz="1400" dirty="0">
                        <a:solidFill>
                          <a:schemeClr val="tx1"/>
                        </a:solidFill>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dirty="0" smtClean="0">
                          <a:solidFill>
                            <a:schemeClr val="tx1"/>
                          </a:solidFill>
                        </a:rPr>
                        <a:t>7mg</a:t>
                      </a:r>
                      <a:endParaRPr lang="en-US"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20194">
                <a:tc>
                  <a:txBody>
                    <a:bodyPr/>
                    <a:lstStyle/>
                    <a:p>
                      <a:r>
                        <a:rPr lang="en-US" sz="1400" baseline="0" dirty="0" smtClean="0">
                          <a:solidFill>
                            <a:schemeClr val="tx1"/>
                          </a:solidFill>
                          <a:latin typeface="Arial" pitchFamily="34" charset="0"/>
                          <a:cs typeface="Arial" pitchFamily="34" charset="0"/>
                        </a:rPr>
                        <a:t>FeSO</a:t>
                      </a:r>
                      <a:r>
                        <a:rPr lang="en-US" sz="1800" baseline="-25000" dirty="0" smtClean="0">
                          <a:solidFill>
                            <a:schemeClr val="tx1"/>
                          </a:solidFill>
                          <a:latin typeface="Arial" pitchFamily="34" charset="0"/>
                          <a:cs typeface="Arial" pitchFamily="34" charset="0"/>
                        </a:rPr>
                        <a:t>4</a:t>
                      </a:r>
                      <a:r>
                        <a:rPr lang="en-US" sz="1400" baseline="0" dirty="0" smtClean="0">
                          <a:solidFill>
                            <a:schemeClr val="tx1"/>
                          </a:solidFill>
                          <a:latin typeface="Arial" pitchFamily="34" charset="0"/>
                          <a:cs typeface="Arial" pitchFamily="34" charset="0"/>
                        </a:rPr>
                        <a:t>.7H</a:t>
                      </a:r>
                      <a:r>
                        <a:rPr lang="en-US" sz="1800" baseline="-25000" dirty="0" smtClean="0">
                          <a:solidFill>
                            <a:schemeClr val="tx1"/>
                          </a:solidFill>
                          <a:latin typeface="Arial" pitchFamily="34" charset="0"/>
                          <a:cs typeface="Arial" pitchFamily="34" charset="0"/>
                        </a:rPr>
                        <a:t>2</a:t>
                      </a:r>
                      <a:r>
                        <a:rPr lang="en-US" sz="1400" baseline="0" dirty="0" smtClean="0">
                          <a:solidFill>
                            <a:schemeClr val="tx1"/>
                          </a:solidFill>
                          <a:latin typeface="Arial" pitchFamily="34" charset="0"/>
                          <a:cs typeface="Arial" pitchFamily="34" charset="0"/>
                        </a:rPr>
                        <a:t>O</a:t>
                      </a:r>
                      <a:endParaRPr lang="en-US" sz="1600" baseline="-25000" dirty="0" smtClean="0">
                        <a:solidFill>
                          <a:schemeClr val="tx1"/>
                        </a:solidFill>
                        <a:latin typeface="Arial" pitchFamily="34" charset="0"/>
                        <a:cs typeface="Arial" pitchFamily="34" charset="0"/>
                      </a:endParaRPr>
                    </a:p>
                    <a:p>
                      <a:endParaRPr lang="en-US" sz="1400" dirty="0">
                        <a:solidFill>
                          <a:schemeClr val="tx1"/>
                        </a:solidFill>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dirty="0" smtClean="0">
                          <a:solidFill>
                            <a:schemeClr val="tx1"/>
                          </a:solidFill>
                        </a:rPr>
                        <a:t>1mg</a:t>
                      </a:r>
                      <a:endParaRPr lang="en-US"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20194">
                <a:tc>
                  <a:txBody>
                    <a:bodyPr/>
                    <a:lstStyle/>
                    <a:p>
                      <a:r>
                        <a:rPr lang="en-US" sz="1400" dirty="0" smtClean="0">
                          <a:solidFill>
                            <a:schemeClr val="tx1"/>
                          </a:solidFill>
                          <a:latin typeface="Arial" pitchFamily="34" charset="0"/>
                          <a:cs typeface="Arial" pitchFamily="34" charset="0"/>
                        </a:rPr>
                        <a:t>MnCl</a:t>
                      </a:r>
                      <a:r>
                        <a:rPr lang="en-US" sz="1800" baseline="-25000" dirty="0" smtClean="0">
                          <a:solidFill>
                            <a:schemeClr val="tx1"/>
                          </a:solidFill>
                          <a:latin typeface="Arial" pitchFamily="34" charset="0"/>
                          <a:cs typeface="Arial" pitchFamily="34" charset="0"/>
                        </a:rPr>
                        <a:t>2</a:t>
                      </a:r>
                      <a:r>
                        <a:rPr lang="en-US" sz="1400" dirty="0" smtClean="0">
                          <a:solidFill>
                            <a:schemeClr val="tx1"/>
                          </a:solidFill>
                          <a:latin typeface="Arial" pitchFamily="34" charset="0"/>
                          <a:cs typeface="Arial" pitchFamily="34" charset="0"/>
                        </a:rPr>
                        <a:t>.7H</a:t>
                      </a:r>
                      <a:r>
                        <a:rPr lang="en-US" sz="1800" baseline="-25000" dirty="0" smtClean="0">
                          <a:solidFill>
                            <a:schemeClr val="tx1"/>
                          </a:solidFill>
                          <a:latin typeface="Arial" pitchFamily="34" charset="0"/>
                          <a:cs typeface="Arial" pitchFamily="34" charset="0"/>
                        </a:rPr>
                        <a:t>2</a:t>
                      </a:r>
                      <a:r>
                        <a:rPr lang="en-US" sz="1400" dirty="0" smtClean="0">
                          <a:solidFill>
                            <a:schemeClr val="tx1"/>
                          </a:solidFill>
                          <a:latin typeface="Arial" pitchFamily="34" charset="0"/>
                          <a:cs typeface="Arial" pitchFamily="34" charset="0"/>
                        </a:rPr>
                        <a:t>O</a:t>
                      </a:r>
                      <a:endParaRPr lang="en-US" sz="1400" dirty="0">
                        <a:solidFill>
                          <a:schemeClr val="tx1"/>
                        </a:solidFill>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dirty="0" smtClean="0">
                          <a:solidFill>
                            <a:schemeClr val="tx1"/>
                          </a:solidFill>
                        </a:rPr>
                        <a:t>8mg</a:t>
                      </a:r>
                      <a:endParaRPr lang="en-US"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296608">
                <a:tc>
                  <a:txBody>
                    <a:bodyPr/>
                    <a:lstStyle/>
                    <a:p>
                      <a:r>
                        <a:rPr lang="en-US" sz="1400" dirty="0" smtClean="0">
                          <a:solidFill>
                            <a:schemeClr val="tx1"/>
                          </a:solidFill>
                          <a:latin typeface="Arial" pitchFamily="34" charset="0"/>
                          <a:cs typeface="Arial" pitchFamily="34" charset="0"/>
                        </a:rPr>
                        <a:t>ZnSO</a:t>
                      </a:r>
                      <a:r>
                        <a:rPr lang="en-US" sz="1800" baseline="-25000" dirty="0" smtClean="0">
                          <a:solidFill>
                            <a:schemeClr val="tx1"/>
                          </a:solidFill>
                          <a:latin typeface="Arial" pitchFamily="34" charset="0"/>
                          <a:cs typeface="Arial" pitchFamily="34" charset="0"/>
                        </a:rPr>
                        <a:t>4</a:t>
                      </a:r>
                      <a:r>
                        <a:rPr lang="en-US" sz="1400" dirty="0" smtClean="0">
                          <a:solidFill>
                            <a:schemeClr val="tx1"/>
                          </a:solidFill>
                          <a:latin typeface="Arial" pitchFamily="34" charset="0"/>
                          <a:cs typeface="Arial" pitchFamily="34" charset="0"/>
                        </a:rPr>
                        <a:t>.7H</a:t>
                      </a:r>
                      <a:r>
                        <a:rPr lang="en-US" sz="1800" baseline="-25000" dirty="0" smtClean="0">
                          <a:solidFill>
                            <a:schemeClr val="tx1"/>
                          </a:solidFill>
                          <a:latin typeface="Arial" pitchFamily="34" charset="0"/>
                          <a:cs typeface="Arial" pitchFamily="34" charset="0"/>
                        </a:rPr>
                        <a:t>2</a:t>
                      </a:r>
                      <a:r>
                        <a:rPr lang="en-US" sz="1400" dirty="0" smtClean="0">
                          <a:solidFill>
                            <a:schemeClr val="tx1"/>
                          </a:solidFill>
                          <a:latin typeface="Arial" pitchFamily="34" charset="0"/>
                          <a:cs typeface="Arial" pitchFamily="34" charset="0"/>
                        </a:rPr>
                        <a:t>O</a:t>
                      </a:r>
                      <a:endParaRPr lang="en-US" sz="1400" dirty="0">
                        <a:solidFill>
                          <a:schemeClr val="tx1"/>
                        </a:solidFill>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dirty="0" smtClean="0">
                          <a:solidFill>
                            <a:schemeClr val="tx1"/>
                          </a:solidFill>
                        </a:rPr>
                        <a:t>2mg</a:t>
                      </a:r>
                      <a:endParaRPr lang="en-US"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37518">
                <a:tc>
                  <a:txBody>
                    <a:bodyPr/>
                    <a:lstStyle/>
                    <a:p>
                      <a:r>
                        <a:rPr lang="en-US" sz="1400" dirty="0" err="1" smtClean="0">
                          <a:solidFill>
                            <a:schemeClr val="tx1"/>
                          </a:solidFill>
                          <a:latin typeface="Arial" pitchFamily="34" charset="0"/>
                          <a:cs typeface="Arial" pitchFamily="34" charset="0"/>
                        </a:rPr>
                        <a:t>Nước</a:t>
                      </a:r>
                      <a:r>
                        <a:rPr lang="en-US" sz="1400" baseline="0" dirty="0" smtClean="0">
                          <a:solidFill>
                            <a:schemeClr val="tx1"/>
                          </a:solidFill>
                          <a:latin typeface="Arial" pitchFamily="34" charset="0"/>
                          <a:cs typeface="Arial" pitchFamily="34" charset="0"/>
                        </a:rPr>
                        <a:t> </a:t>
                      </a:r>
                      <a:r>
                        <a:rPr lang="en-US" sz="1400" baseline="0" dirty="0" err="1" smtClean="0">
                          <a:solidFill>
                            <a:schemeClr val="tx1"/>
                          </a:solidFill>
                          <a:latin typeface="Arial" pitchFamily="34" charset="0"/>
                          <a:cs typeface="Arial" pitchFamily="34" charset="0"/>
                        </a:rPr>
                        <a:t>cất</a:t>
                      </a:r>
                      <a:endParaRPr lang="en-US" sz="1400" dirty="0">
                        <a:solidFill>
                          <a:schemeClr val="tx1"/>
                        </a:solidFill>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dirty="0" smtClean="0">
                          <a:solidFill>
                            <a:schemeClr val="tx1"/>
                          </a:solidFill>
                        </a:rPr>
                        <a:t>1000ml</a:t>
                      </a:r>
                      <a:endParaRPr lang="en-US"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296608">
                <a:tc>
                  <a:txBody>
                    <a:bodyPr/>
                    <a:lstStyle/>
                    <a:p>
                      <a:r>
                        <a:rPr lang="en-US" sz="1400" dirty="0" smtClean="0">
                          <a:solidFill>
                            <a:schemeClr val="tx1"/>
                          </a:solidFill>
                          <a:latin typeface="Arial" pitchFamily="34" charset="0"/>
                          <a:cs typeface="Arial" pitchFamily="34" charset="0"/>
                        </a:rPr>
                        <a:t>pH</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dirty="0" smtClean="0">
                          <a:solidFill>
                            <a:schemeClr val="tx1"/>
                          </a:solidFill>
                        </a:rPr>
                        <a:t>7,0</a:t>
                      </a:r>
                      <a:endParaRPr lang="en-US"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bl>
          </a:graphicData>
        </a:graphic>
      </p:graphicFrame>
    </p:spTree>
    <p:extLst>
      <p:ext uri="{BB962C8B-B14F-4D97-AF65-F5344CB8AC3E}">
        <p14:creationId xmlns:p14="http://schemas.microsoft.com/office/powerpoint/2010/main" val="182996878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152400"/>
            <a:ext cx="9144000" cy="461665"/>
          </a:xfrm>
          <a:prstGeom prst="rect">
            <a:avLst/>
          </a:prstGeom>
          <a:noFill/>
        </p:spPr>
        <p:txBody>
          <a:bodyPr wrap="square" rtlCol="0">
            <a:spAutoFit/>
          </a:bodyPr>
          <a:lstStyle/>
          <a:p>
            <a:r>
              <a:rPr lang="en-US" sz="2400" dirty="0">
                <a:solidFill>
                  <a:prstClr val="black"/>
                </a:solidFill>
                <a:latin typeface="Arial" pitchFamily="34" charset="0"/>
                <a:cs typeface="Arial" pitchFamily="34" charset="0"/>
              </a:rPr>
              <a:t>2</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Vật</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liệu</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và</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phương</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pháp</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nghiên</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cứu</a:t>
            </a:r>
            <a:endParaRPr lang="en-US" sz="2400" dirty="0">
              <a:solidFill>
                <a:prstClr val="black"/>
              </a:solidFill>
              <a:latin typeface="Arial" pitchFamily="34" charset="0"/>
              <a:cs typeface="Arial" pitchFamily="34" charset="0"/>
            </a:endParaRPr>
          </a:p>
        </p:txBody>
      </p:sp>
      <p:sp>
        <p:nvSpPr>
          <p:cNvPr id="6" name="TextBox 5"/>
          <p:cNvSpPr txBox="1"/>
          <p:nvPr/>
        </p:nvSpPr>
        <p:spPr>
          <a:xfrm>
            <a:off x="0" y="1022308"/>
            <a:ext cx="6705600" cy="456535"/>
          </a:xfrm>
          <a:prstGeom prst="rect">
            <a:avLst/>
          </a:prstGeom>
          <a:noFill/>
        </p:spPr>
        <p:txBody>
          <a:bodyPr wrap="square" rtlCol="0">
            <a:spAutoFit/>
          </a:bodyPr>
          <a:lstStyle/>
          <a:p>
            <a:pPr>
              <a:lnSpc>
                <a:spcPct val="150000"/>
              </a:lnSpc>
            </a:pPr>
            <a:r>
              <a:rPr lang="en-US" dirty="0" smtClean="0">
                <a:solidFill>
                  <a:prstClr val="black"/>
                </a:solidFill>
                <a:latin typeface="Arial" pitchFamily="34" charset="0"/>
                <a:cs typeface="Arial" pitchFamily="34" charset="0"/>
              </a:rPr>
              <a:t>2.2.1 </a:t>
            </a:r>
            <a:r>
              <a:rPr lang="en-US" dirty="0" err="1" smtClean="0">
                <a:solidFill>
                  <a:prstClr val="black"/>
                </a:solidFill>
                <a:latin typeface="Arial" pitchFamily="34" charset="0"/>
                <a:cs typeface="Arial" pitchFamily="34" charset="0"/>
              </a:rPr>
              <a:t>Phân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lập</a:t>
            </a:r>
            <a:endParaRPr lang="en-US" dirty="0" smtClean="0">
              <a:solidFill>
                <a:prstClr val="black"/>
              </a:solidFill>
              <a:latin typeface="Arial" pitchFamily="34" charset="0"/>
              <a:cs typeface="Arial" pitchFamily="34" charset="0"/>
            </a:endParaRPr>
          </a:p>
        </p:txBody>
      </p:sp>
      <p:sp>
        <p:nvSpPr>
          <p:cNvPr id="8" name="TextBox 7"/>
          <p:cNvSpPr txBox="1"/>
          <p:nvPr/>
        </p:nvSpPr>
        <p:spPr>
          <a:xfrm>
            <a:off x="0" y="652976"/>
            <a:ext cx="7093085" cy="369332"/>
          </a:xfrm>
          <a:prstGeom prst="rect">
            <a:avLst/>
          </a:prstGeom>
          <a:noFill/>
        </p:spPr>
        <p:txBody>
          <a:bodyPr wrap="square" rtlCol="0">
            <a:spAutoFit/>
          </a:bodyPr>
          <a:lstStyle/>
          <a:p>
            <a:r>
              <a:rPr lang="en-US" dirty="0" smtClean="0">
                <a:solidFill>
                  <a:prstClr val="black"/>
                </a:solidFill>
                <a:latin typeface="Arial" pitchFamily="34" charset="0"/>
                <a:cs typeface="Arial" pitchFamily="34" charset="0"/>
              </a:rPr>
              <a:t>2.2 </a:t>
            </a:r>
            <a:r>
              <a:rPr lang="en-US" dirty="0" err="1" smtClean="0">
                <a:solidFill>
                  <a:prstClr val="black"/>
                </a:solidFill>
                <a:latin typeface="Arial" pitchFamily="34" charset="0"/>
                <a:cs typeface="Arial" pitchFamily="34" charset="0"/>
              </a:rPr>
              <a:t>Phương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pháp</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nghiên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cứu</a:t>
            </a:r>
            <a:r>
              <a:rPr lang="en-US" dirty="0" smtClean="0">
                <a:solidFill>
                  <a:prstClr val="black"/>
                </a:solidFill>
                <a:latin typeface="Arial" pitchFamily="34" charset="0"/>
                <a:cs typeface="Arial" pitchFamily="34" charset="0"/>
              </a:rPr>
              <a:t> </a:t>
            </a:r>
            <a:endParaRPr lang="en-US" dirty="0">
              <a:solidFill>
                <a:prstClr val="black"/>
              </a:solidFill>
              <a:latin typeface="Arial" pitchFamily="34" charset="0"/>
              <a:cs typeface="Arial" pitchFamily="34" charset="0"/>
            </a:endParaRPr>
          </a:p>
        </p:txBody>
      </p:sp>
      <p:pic>
        <p:nvPicPr>
          <p:cNvPr id="12" name="Picture 11"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62200" y="1446838"/>
            <a:ext cx="5380008" cy="5108540"/>
          </a:xfrm>
          <a:prstGeom prst="rect">
            <a:avLst/>
          </a:prstGeom>
        </p:spPr>
      </p:pic>
    </p:spTree>
    <p:extLst>
      <p:ext uri="{BB962C8B-B14F-4D97-AF65-F5344CB8AC3E}">
        <p14:creationId xmlns:p14="http://schemas.microsoft.com/office/powerpoint/2010/main" val="39792763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152400"/>
            <a:ext cx="9144000" cy="461665"/>
          </a:xfrm>
          <a:prstGeom prst="rect">
            <a:avLst/>
          </a:prstGeom>
          <a:noFill/>
        </p:spPr>
        <p:txBody>
          <a:bodyPr wrap="square" rtlCol="0">
            <a:spAutoFit/>
          </a:bodyPr>
          <a:lstStyle/>
          <a:p>
            <a:r>
              <a:rPr lang="en-US" sz="2400" dirty="0">
                <a:solidFill>
                  <a:prstClr val="black"/>
                </a:solidFill>
                <a:latin typeface="Arial" pitchFamily="34" charset="0"/>
                <a:cs typeface="Arial" pitchFamily="34" charset="0"/>
              </a:rPr>
              <a:t>2</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Vật</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liệu</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và</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phương</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pháp</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nghiên</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cứu</a:t>
            </a:r>
            <a:endParaRPr lang="en-US" sz="2400" dirty="0">
              <a:solidFill>
                <a:prstClr val="black"/>
              </a:solidFill>
              <a:latin typeface="Arial" pitchFamily="34" charset="0"/>
              <a:cs typeface="Arial" pitchFamily="34" charset="0"/>
            </a:endParaRPr>
          </a:p>
        </p:txBody>
      </p:sp>
      <p:sp>
        <p:nvSpPr>
          <p:cNvPr id="6" name="TextBox 5"/>
          <p:cNvSpPr txBox="1"/>
          <p:nvPr/>
        </p:nvSpPr>
        <p:spPr>
          <a:xfrm>
            <a:off x="0" y="1164400"/>
            <a:ext cx="6705600" cy="456535"/>
          </a:xfrm>
          <a:prstGeom prst="rect">
            <a:avLst/>
          </a:prstGeom>
          <a:noFill/>
        </p:spPr>
        <p:txBody>
          <a:bodyPr wrap="square" rtlCol="0">
            <a:spAutoFit/>
          </a:bodyPr>
          <a:lstStyle/>
          <a:p>
            <a:pPr>
              <a:lnSpc>
                <a:spcPct val="150000"/>
              </a:lnSpc>
            </a:pPr>
            <a:r>
              <a:rPr lang="en-US" dirty="0" smtClean="0">
                <a:solidFill>
                  <a:prstClr val="black"/>
                </a:solidFill>
                <a:latin typeface="Arial" pitchFamily="34" charset="0"/>
                <a:cs typeface="Arial" pitchFamily="34" charset="0"/>
              </a:rPr>
              <a:t>2.2.2 </a:t>
            </a:r>
            <a:r>
              <a:rPr lang="en-US" dirty="0" err="1" smtClean="0">
                <a:solidFill>
                  <a:prstClr val="black"/>
                </a:solidFill>
                <a:latin typeface="Arial" pitchFamily="34" charset="0"/>
                <a:cs typeface="Arial" pitchFamily="34" charset="0"/>
              </a:rPr>
              <a:t>Làm</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thuần</a:t>
            </a:r>
            <a:endParaRPr lang="en-US" dirty="0" smtClean="0">
              <a:solidFill>
                <a:prstClr val="black"/>
              </a:solidFill>
              <a:latin typeface="Arial" pitchFamily="34" charset="0"/>
              <a:cs typeface="Arial" pitchFamily="34" charset="0"/>
            </a:endParaRPr>
          </a:p>
        </p:txBody>
      </p:sp>
      <p:sp>
        <p:nvSpPr>
          <p:cNvPr id="8" name="TextBox 7"/>
          <p:cNvSpPr txBox="1"/>
          <p:nvPr/>
        </p:nvSpPr>
        <p:spPr>
          <a:xfrm>
            <a:off x="0" y="652976"/>
            <a:ext cx="7093085" cy="369332"/>
          </a:xfrm>
          <a:prstGeom prst="rect">
            <a:avLst/>
          </a:prstGeom>
          <a:noFill/>
        </p:spPr>
        <p:txBody>
          <a:bodyPr wrap="square" rtlCol="0">
            <a:spAutoFit/>
          </a:bodyPr>
          <a:lstStyle/>
          <a:p>
            <a:r>
              <a:rPr lang="en-US" dirty="0" smtClean="0">
                <a:solidFill>
                  <a:prstClr val="black"/>
                </a:solidFill>
                <a:latin typeface="Arial" pitchFamily="34" charset="0"/>
                <a:cs typeface="Arial" pitchFamily="34" charset="0"/>
              </a:rPr>
              <a:t>2.2 </a:t>
            </a:r>
            <a:r>
              <a:rPr lang="en-US" dirty="0" err="1" smtClean="0">
                <a:solidFill>
                  <a:prstClr val="black"/>
                </a:solidFill>
                <a:latin typeface="Arial" pitchFamily="34" charset="0"/>
                <a:cs typeface="Arial" pitchFamily="34" charset="0"/>
              </a:rPr>
              <a:t>Phương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pháp</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nghiên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cứu</a:t>
            </a:r>
            <a:r>
              <a:rPr lang="en-US" dirty="0" smtClean="0">
                <a:solidFill>
                  <a:prstClr val="black"/>
                </a:solidFill>
                <a:latin typeface="Arial" pitchFamily="34" charset="0"/>
                <a:cs typeface="Arial" pitchFamily="34" charset="0"/>
              </a:rPr>
              <a:t> </a:t>
            </a:r>
            <a:endParaRPr lang="en-US" dirty="0">
              <a:solidFill>
                <a:prstClr val="black"/>
              </a:solidFill>
              <a:latin typeface="Arial" pitchFamily="34" charset="0"/>
              <a:cs typeface="Arial" pitchFamily="34" charset="0"/>
            </a:endParaRPr>
          </a:p>
        </p:txBody>
      </p:sp>
      <p:sp>
        <p:nvSpPr>
          <p:cNvPr id="7" name="TextBox 6"/>
          <p:cNvSpPr txBox="1"/>
          <p:nvPr/>
        </p:nvSpPr>
        <p:spPr>
          <a:xfrm>
            <a:off x="1" y="1676400"/>
            <a:ext cx="4648200" cy="4801314"/>
          </a:xfrm>
          <a:prstGeom prst="rect">
            <a:avLst/>
          </a:prstGeom>
          <a:noFill/>
        </p:spPr>
        <p:txBody>
          <a:bodyPr wrap="square" rtlCol="0">
            <a:spAutoFit/>
          </a:bodyPr>
          <a:lstStyle/>
          <a:p>
            <a:pPr marL="285750" indent="-285750">
              <a:buFont typeface="Wingdings" pitchFamily="2" charset="2"/>
              <a:buChar char="Ø"/>
            </a:pPr>
            <a:r>
              <a:rPr lang="vi-VN" dirty="0">
                <a:solidFill>
                  <a:prstClr val="black"/>
                </a:solidFill>
                <a:latin typeface="Arial" pitchFamily="34" charset="0"/>
                <a:cs typeface="Arial" pitchFamily="34" charset="0"/>
              </a:rPr>
              <a:t>Thường xuyên kiểm tra khuẩn lạc mọc trên đĩa môi trường và hình thái hệ khuẩn ty dưới kính hiển vi, chọn lọc những chủng nghi ngờ là xạ </a:t>
            </a:r>
            <a:r>
              <a:rPr lang="vi-VN" dirty="0" smtClean="0">
                <a:solidFill>
                  <a:prstClr val="black"/>
                </a:solidFill>
                <a:latin typeface="Arial" pitchFamily="34" charset="0"/>
                <a:cs typeface="Arial" pitchFamily="34" charset="0"/>
              </a:rPr>
              <a:t>khuẩn, </a:t>
            </a:r>
            <a:r>
              <a:rPr lang="vi-VN" dirty="0">
                <a:solidFill>
                  <a:prstClr val="black"/>
                </a:solidFill>
                <a:latin typeface="Arial" pitchFamily="34" charset="0"/>
                <a:cs typeface="Arial" pitchFamily="34" charset="0"/>
              </a:rPr>
              <a:t>định danh sơ bộ một số chủng. </a:t>
            </a:r>
            <a:endParaRPr lang="en-US" dirty="0" smtClean="0">
              <a:solidFill>
                <a:prstClr val="black"/>
              </a:solidFill>
              <a:latin typeface="Arial" pitchFamily="34" charset="0"/>
              <a:cs typeface="Arial" pitchFamily="34" charset="0"/>
            </a:endParaRPr>
          </a:p>
          <a:p>
            <a:pPr marL="285750" indent="-285750">
              <a:buFont typeface="Wingdings" pitchFamily="2" charset="2"/>
              <a:buChar char="Ø"/>
            </a:pPr>
            <a:r>
              <a:rPr lang="vi-VN" dirty="0" smtClean="0">
                <a:solidFill>
                  <a:prstClr val="black"/>
                </a:solidFill>
                <a:latin typeface="Arial" pitchFamily="34" charset="0"/>
                <a:cs typeface="Arial" pitchFamily="34" charset="0"/>
              </a:rPr>
              <a:t>Nếu </a:t>
            </a:r>
            <a:r>
              <a:rPr lang="vi-VN" dirty="0">
                <a:solidFill>
                  <a:prstClr val="black"/>
                </a:solidFill>
                <a:latin typeface="Arial" pitchFamily="34" charset="0"/>
                <a:cs typeface="Arial" pitchFamily="34" charset="0"/>
              </a:rPr>
              <a:t>khuẩn lạc có bào tử, tiến hành huyền phù bào tử cùng khuẩn ty trong nước muối sinh lý và ria lại trên đĩa môi trường SM3. </a:t>
            </a:r>
            <a:endParaRPr lang="en-US" dirty="0" smtClean="0">
              <a:solidFill>
                <a:prstClr val="black"/>
              </a:solidFill>
              <a:latin typeface="Arial" pitchFamily="34" charset="0"/>
              <a:cs typeface="Arial" pitchFamily="34" charset="0"/>
            </a:endParaRPr>
          </a:p>
          <a:p>
            <a:pPr marL="285750" indent="-285750">
              <a:buFont typeface="Wingdings" pitchFamily="2" charset="2"/>
              <a:buChar char="Ø"/>
            </a:pPr>
            <a:r>
              <a:rPr lang="vi-VN" dirty="0" smtClean="0">
                <a:solidFill>
                  <a:prstClr val="black"/>
                </a:solidFill>
                <a:latin typeface="Arial" pitchFamily="34" charset="0"/>
                <a:cs typeface="Arial" pitchFamily="34" charset="0"/>
              </a:rPr>
              <a:t>Nếu </a:t>
            </a:r>
            <a:r>
              <a:rPr lang="vi-VN" dirty="0">
                <a:solidFill>
                  <a:prstClr val="black"/>
                </a:solidFill>
                <a:latin typeface="Arial" pitchFamily="34" charset="0"/>
                <a:cs typeface="Arial" pitchFamily="34" charset="0"/>
              </a:rPr>
              <a:t>khuẩn lạc không tạo bào tử, tiến hành lấy khuẩn lạc bằng kẹp và que tăm vô trùng cho vào erlen chứa 25 ml môi trường SM3 lỏng và nuôi lắc </a:t>
            </a:r>
            <a:r>
              <a:rPr lang="vi-VN" dirty="0" smtClean="0">
                <a:solidFill>
                  <a:prstClr val="black"/>
                </a:solidFill>
                <a:latin typeface="Arial" pitchFamily="34" charset="0"/>
                <a:cs typeface="Arial" pitchFamily="34" charset="0"/>
              </a:rPr>
              <a:t>150rpm </a:t>
            </a:r>
            <a:r>
              <a:rPr lang="vi-VN" dirty="0">
                <a:solidFill>
                  <a:prstClr val="black"/>
                </a:solidFill>
                <a:latin typeface="Arial" pitchFamily="34" charset="0"/>
                <a:cs typeface="Arial" pitchFamily="34" charset="0"/>
              </a:rPr>
              <a:t>nhiệt độ phòng. Dịch sau tăng sinh ria trên đĩa môi trường SM3. Ủ 36 – 37</a:t>
            </a:r>
            <a:r>
              <a:rPr lang="vi-VN" baseline="30000" dirty="0">
                <a:solidFill>
                  <a:prstClr val="black"/>
                </a:solidFill>
                <a:latin typeface="Arial" pitchFamily="34" charset="0"/>
                <a:cs typeface="Arial" pitchFamily="34" charset="0"/>
              </a:rPr>
              <a:t>o</a:t>
            </a:r>
            <a:r>
              <a:rPr lang="vi-VN" dirty="0">
                <a:solidFill>
                  <a:prstClr val="black"/>
                </a:solidFill>
                <a:latin typeface="Arial" pitchFamily="34" charset="0"/>
                <a:cs typeface="Arial" pitchFamily="34" charset="0"/>
              </a:rPr>
              <a:t>C, </a:t>
            </a:r>
            <a:r>
              <a:rPr lang="vi-VN" dirty="0" smtClean="0">
                <a:solidFill>
                  <a:prstClr val="black"/>
                </a:solidFill>
                <a:latin typeface="Arial" pitchFamily="34" charset="0"/>
                <a:cs typeface="Arial" pitchFamily="34" charset="0"/>
              </a:rPr>
              <a:t>3</a:t>
            </a:r>
            <a:r>
              <a:rPr lang="en-US" dirty="0" smtClean="0">
                <a:solidFill>
                  <a:prstClr val="black"/>
                </a:solidFill>
                <a:latin typeface="Arial" pitchFamily="34" charset="0"/>
                <a:cs typeface="Arial" pitchFamily="34" charset="0"/>
              </a:rPr>
              <a:t>-</a:t>
            </a:r>
            <a:r>
              <a:rPr lang="vi-VN" dirty="0" smtClean="0">
                <a:solidFill>
                  <a:prstClr val="black"/>
                </a:solidFill>
                <a:latin typeface="Arial" pitchFamily="34" charset="0"/>
                <a:cs typeface="Arial" pitchFamily="34" charset="0"/>
              </a:rPr>
              <a:t>7 ngày</a:t>
            </a:r>
            <a:r>
              <a:rPr lang="vi-VN" dirty="0">
                <a:solidFill>
                  <a:prstClr val="black"/>
                </a:solidFill>
                <a:latin typeface="Arial" pitchFamily="34" charset="0"/>
                <a:cs typeface="Arial" pitchFamily="34" charset="0"/>
              </a:rPr>
              <a:t>, kiểm tra độ thuần dựa vào sự đồng nhất hình thái khuẩn lạc.</a:t>
            </a:r>
            <a:endParaRPr lang="en-US" dirty="0">
              <a:solidFill>
                <a:prstClr val="black"/>
              </a:solidFill>
              <a:latin typeface="Arial" pitchFamily="34" charset="0"/>
              <a:cs typeface="Arial" pitchFamily="34" charset="0"/>
            </a:endParaRP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81600" y="1676400"/>
            <a:ext cx="3790950" cy="4572000"/>
          </a:xfrm>
          <a:prstGeom prst="rect">
            <a:avLst/>
          </a:prstGeom>
        </p:spPr>
      </p:pic>
      <p:sp>
        <p:nvSpPr>
          <p:cNvPr id="4" name="TextBox 3"/>
          <p:cNvSpPr txBox="1"/>
          <p:nvPr/>
        </p:nvSpPr>
        <p:spPr>
          <a:xfrm>
            <a:off x="5334000" y="6268819"/>
            <a:ext cx="3276600" cy="584775"/>
          </a:xfrm>
          <a:prstGeom prst="rect">
            <a:avLst/>
          </a:prstGeom>
          <a:noFill/>
        </p:spPr>
        <p:txBody>
          <a:bodyPr wrap="square" rtlCol="0">
            <a:spAutoFit/>
          </a:bodyPr>
          <a:lstStyle/>
          <a:p>
            <a:pPr algn="ctr"/>
            <a:r>
              <a:rPr lang="en-US" sz="1600" dirty="0" err="1" smtClean="0">
                <a:latin typeface="Arial" pitchFamily="34" charset="0"/>
                <a:cs typeface="Arial" pitchFamily="34" charset="0"/>
              </a:rPr>
              <a:t>Chủng</a:t>
            </a:r>
            <a:r>
              <a:rPr lang="en-US" sz="1600" dirty="0" smtClean="0">
                <a:latin typeface="Arial" pitchFamily="34" charset="0"/>
                <a:cs typeface="Arial" pitchFamily="34" charset="0"/>
              </a:rPr>
              <a:t> </a:t>
            </a:r>
            <a:r>
              <a:rPr lang="en-US" sz="1600" dirty="0" err="1" smtClean="0">
                <a:latin typeface="Arial" pitchFamily="34" charset="0"/>
                <a:cs typeface="Arial" pitchFamily="34" charset="0"/>
              </a:rPr>
              <a:t>xạ</a:t>
            </a:r>
            <a:r>
              <a:rPr lang="en-US" sz="1600" dirty="0" smtClean="0">
                <a:latin typeface="Arial" pitchFamily="34" charset="0"/>
                <a:cs typeface="Arial" pitchFamily="34" charset="0"/>
              </a:rPr>
              <a:t> </a:t>
            </a:r>
            <a:r>
              <a:rPr lang="en-US" sz="1600" dirty="0" err="1" smtClean="0">
                <a:latin typeface="Arial" pitchFamily="34" charset="0"/>
                <a:cs typeface="Arial" pitchFamily="34" charset="0"/>
              </a:rPr>
              <a:t>khuẩn</a:t>
            </a:r>
            <a:r>
              <a:rPr lang="en-US" sz="1600" dirty="0" smtClean="0">
                <a:latin typeface="Arial" pitchFamily="34" charset="0"/>
                <a:cs typeface="Arial" pitchFamily="34" charset="0"/>
              </a:rPr>
              <a:t> PT2 </a:t>
            </a:r>
            <a:r>
              <a:rPr lang="en-US" sz="1600" dirty="0" err="1" smtClean="0">
                <a:latin typeface="Arial" pitchFamily="34" charset="0"/>
                <a:cs typeface="Arial" pitchFamily="34" charset="0"/>
              </a:rPr>
              <a:t>được</a:t>
            </a:r>
            <a:r>
              <a:rPr lang="en-US" sz="1600" dirty="0" smtClean="0">
                <a:latin typeface="Arial" pitchFamily="34" charset="0"/>
                <a:cs typeface="Arial" pitchFamily="34" charset="0"/>
              </a:rPr>
              <a:t> </a:t>
            </a:r>
            <a:r>
              <a:rPr lang="en-US" sz="1600" dirty="0" err="1" smtClean="0">
                <a:latin typeface="Arial" pitchFamily="34" charset="0"/>
                <a:cs typeface="Arial" pitchFamily="34" charset="0"/>
              </a:rPr>
              <a:t>làm</a:t>
            </a:r>
            <a:r>
              <a:rPr lang="en-US" sz="1600" dirty="0" smtClean="0">
                <a:latin typeface="Arial" pitchFamily="34" charset="0"/>
                <a:cs typeface="Arial" pitchFamily="34" charset="0"/>
              </a:rPr>
              <a:t> </a:t>
            </a:r>
            <a:r>
              <a:rPr lang="en-US" sz="1600" dirty="0" err="1" smtClean="0">
                <a:latin typeface="Arial" pitchFamily="34" charset="0"/>
                <a:cs typeface="Arial" pitchFamily="34" charset="0"/>
              </a:rPr>
              <a:t>thuần</a:t>
            </a:r>
            <a:r>
              <a:rPr lang="en-US" sz="1600" dirty="0" smtClean="0">
                <a:latin typeface="Arial" pitchFamily="34" charset="0"/>
                <a:cs typeface="Arial" pitchFamily="34" charset="0"/>
              </a:rPr>
              <a:t> </a:t>
            </a:r>
            <a:r>
              <a:rPr lang="en-US" sz="1600" dirty="0" err="1" smtClean="0">
                <a:latin typeface="Arial" pitchFamily="34" charset="0"/>
                <a:cs typeface="Arial" pitchFamily="34" charset="0"/>
              </a:rPr>
              <a:t>trên</a:t>
            </a:r>
            <a:r>
              <a:rPr lang="en-US" sz="1600" dirty="0" smtClean="0">
                <a:latin typeface="Arial" pitchFamily="34" charset="0"/>
                <a:cs typeface="Arial" pitchFamily="34" charset="0"/>
              </a:rPr>
              <a:t> </a:t>
            </a:r>
            <a:r>
              <a:rPr lang="en-US" sz="1600" dirty="0" err="1" smtClean="0">
                <a:latin typeface="Arial" pitchFamily="34" charset="0"/>
                <a:cs typeface="Arial" pitchFamily="34" charset="0"/>
              </a:rPr>
              <a:t>môi</a:t>
            </a:r>
            <a:r>
              <a:rPr lang="en-US" sz="1600" dirty="0" smtClean="0">
                <a:latin typeface="Arial" pitchFamily="34" charset="0"/>
                <a:cs typeface="Arial" pitchFamily="34" charset="0"/>
              </a:rPr>
              <a:t> </a:t>
            </a:r>
            <a:r>
              <a:rPr lang="en-US" sz="1600" dirty="0" err="1" smtClean="0">
                <a:latin typeface="Arial" pitchFamily="34" charset="0"/>
                <a:cs typeface="Arial" pitchFamily="34" charset="0"/>
              </a:rPr>
              <a:t>trường</a:t>
            </a:r>
            <a:r>
              <a:rPr lang="en-US" sz="1600" dirty="0" smtClean="0">
                <a:latin typeface="Arial" pitchFamily="34" charset="0"/>
                <a:cs typeface="Arial" pitchFamily="34" charset="0"/>
              </a:rPr>
              <a:t> SM3</a:t>
            </a:r>
            <a:endParaRPr lang="en-US" sz="1600" dirty="0">
              <a:latin typeface="Arial" pitchFamily="34" charset="0"/>
              <a:cs typeface="Arial" pitchFamily="34" charset="0"/>
            </a:endParaRPr>
          </a:p>
        </p:txBody>
      </p:sp>
    </p:spTree>
    <p:extLst>
      <p:ext uri="{BB962C8B-B14F-4D97-AF65-F5344CB8AC3E}">
        <p14:creationId xmlns:p14="http://schemas.microsoft.com/office/powerpoint/2010/main" val="36288520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152400"/>
            <a:ext cx="9144000" cy="461665"/>
          </a:xfrm>
          <a:prstGeom prst="rect">
            <a:avLst/>
          </a:prstGeom>
          <a:noFill/>
        </p:spPr>
        <p:txBody>
          <a:bodyPr wrap="square" rtlCol="0">
            <a:spAutoFit/>
          </a:bodyPr>
          <a:lstStyle/>
          <a:p>
            <a:r>
              <a:rPr lang="en-US" sz="2400" dirty="0">
                <a:solidFill>
                  <a:prstClr val="black"/>
                </a:solidFill>
                <a:latin typeface="Arial" pitchFamily="34" charset="0"/>
                <a:cs typeface="Arial" pitchFamily="34" charset="0"/>
              </a:rPr>
              <a:t>2</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Vật</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liệu</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và</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phương</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pháp</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nghiên</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cứu</a:t>
            </a:r>
            <a:endParaRPr lang="en-US" sz="2400" dirty="0">
              <a:solidFill>
                <a:prstClr val="black"/>
              </a:solidFill>
              <a:latin typeface="Arial" pitchFamily="34" charset="0"/>
              <a:cs typeface="Arial" pitchFamily="34" charset="0"/>
            </a:endParaRPr>
          </a:p>
        </p:txBody>
      </p:sp>
      <p:sp>
        <p:nvSpPr>
          <p:cNvPr id="6" name="TextBox 5"/>
          <p:cNvSpPr txBox="1"/>
          <p:nvPr/>
        </p:nvSpPr>
        <p:spPr>
          <a:xfrm>
            <a:off x="28219" y="1164400"/>
            <a:ext cx="6705600" cy="456535"/>
          </a:xfrm>
          <a:prstGeom prst="rect">
            <a:avLst/>
          </a:prstGeom>
          <a:noFill/>
        </p:spPr>
        <p:txBody>
          <a:bodyPr wrap="square" rtlCol="0">
            <a:spAutoFit/>
          </a:bodyPr>
          <a:lstStyle/>
          <a:p>
            <a:pPr>
              <a:lnSpc>
                <a:spcPct val="150000"/>
              </a:lnSpc>
            </a:pPr>
            <a:r>
              <a:rPr lang="en-US" dirty="0" smtClean="0">
                <a:solidFill>
                  <a:prstClr val="black"/>
                </a:solidFill>
                <a:latin typeface="Arial" pitchFamily="34" charset="0"/>
                <a:cs typeface="Arial" pitchFamily="34" charset="0"/>
              </a:rPr>
              <a:t>2.2.3 </a:t>
            </a:r>
            <a:r>
              <a:rPr lang="en-US" dirty="0" err="1" smtClean="0">
                <a:solidFill>
                  <a:prstClr val="black"/>
                </a:solidFill>
                <a:latin typeface="Arial" pitchFamily="34" charset="0"/>
                <a:cs typeface="Arial" pitchFamily="34" charset="0"/>
              </a:rPr>
              <a:t>Giữ</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giống</a:t>
            </a:r>
            <a:endParaRPr lang="en-US" dirty="0" smtClean="0">
              <a:solidFill>
                <a:prstClr val="black"/>
              </a:solidFill>
              <a:latin typeface="Arial" pitchFamily="34" charset="0"/>
              <a:cs typeface="Arial" pitchFamily="34" charset="0"/>
            </a:endParaRPr>
          </a:p>
        </p:txBody>
      </p:sp>
      <p:sp>
        <p:nvSpPr>
          <p:cNvPr id="8" name="TextBox 7"/>
          <p:cNvSpPr txBox="1"/>
          <p:nvPr/>
        </p:nvSpPr>
        <p:spPr>
          <a:xfrm>
            <a:off x="28219" y="652976"/>
            <a:ext cx="7093085" cy="369332"/>
          </a:xfrm>
          <a:prstGeom prst="rect">
            <a:avLst/>
          </a:prstGeom>
          <a:noFill/>
        </p:spPr>
        <p:txBody>
          <a:bodyPr wrap="square" rtlCol="0">
            <a:spAutoFit/>
          </a:bodyPr>
          <a:lstStyle/>
          <a:p>
            <a:r>
              <a:rPr lang="en-US" dirty="0" smtClean="0">
                <a:solidFill>
                  <a:prstClr val="black"/>
                </a:solidFill>
                <a:latin typeface="Arial" pitchFamily="34" charset="0"/>
                <a:cs typeface="Arial" pitchFamily="34" charset="0"/>
              </a:rPr>
              <a:t>2.2 </a:t>
            </a:r>
            <a:r>
              <a:rPr lang="en-US" dirty="0" err="1" smtClean="0">
                <a:solidFill>
                  <a:prstClr val="black"/>
                </a:solidFill>
                <a:latin typeface="Arial" pitchFamily="34" charset="0"/>
                <a:cs typeface="Arial" pitchFamily="34" charset="0"/>
              </a:rPr>
              <a:t>Phương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pháp</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nghiên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cứu</a:t>
            </a:r>
            <a:r>
              <a:rPr lang="en-US" dirty="0" smtClean="0">
                <a:solidFill>
                  <a:prstClr val="black"/>
                </a:solidFill>
                <a:latin typeface="Arial" pitchFamily="34" charset="0"/>
                <a:cs typeface="Arial" pitchFamily="34" charset="0"/>
              </a:rPr>
              <a:t> </a:t>
            </a:r>
            <a:endParaRPr lang="en-US" dirty="0">
              <a:solidFill>
                <a:prstClr val="black"/>
              </a:solidFill>
              <a:latin typeface="Arial" pitchFamily="34" charset="0"/>
              <a:cs typeface="Arial" pitchFamily="34" charset="0"/>
            </a:endParaRPr>
          </a:p>
        </p:txBody>
      </p:sp>
      <p:sp>
        <p:nvSpPr>
          <p:cNvPr id="7" name="TextBox 6"/>
          <p:cNvSpPr txBox="1"/>
          <p:nvPr/>
        </p:nvSpPr>
        <p:spPr>
          <a:xfrm>
            <a:off x="-1" y="1620935"/>
            <a:ext cx="9115781" cy="2031325"/>
          </a:xfrm>
          <a:prstGeom prst="rect">
            <a:avLst/>
          </a:prstGeom>
          <a:noFill/>
        </p:spPr>
        <p:txBody>
          <a:bodyPr wrap="square" rtlCol="0">
            <a:spAutoFit/>
          </a:bodyPr>
          <a:lstStyle/>
          <a:p>
            <a:r>
              <a:rPr lang="en-US" dirty="0" err="1" smtClean="0">
                <a:solidFill>
                  <a:prstClr val="black"/>
                </a:solidFill>
                <a:latin typeface="Arial" pitchFamily="34" charset="0"/>
                <a:cs typeface="Arial" pitchFamily="34" charset="0"/>
              </a:rPr>
              <a:t>Các</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chủng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thuần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được</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giữ</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giống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trong</a:t>
            </a:r>
            <a:r>
              <a:rPr lang="en-US" dirty="0" smtClean="0">
                <a:solidFill>
                  <a:prstClr val="black"/>
                </a:solidFill>
                <a:latin typeface="Arial" pitchFamily="34" charset="0"/>
                <a:cs typeface="Arial" pitchFamily="34" charset="0"/>
              </a:rPr>
              <a:t> glycerol 20% ở 2 </a:t>
            </a:r>
            <a:r>
              <a:rPr lang="en-US" dirty="0" err="1" smtClean="0">
                <a:solidFill>
                  <a:prstClr val="black"/>
                </a:solidFill>
                <a:latin typeface="Arial" pitchFamily="34" charset="0"/>
                <a:cs typeface="Arial" pitchFamily="34" charset="0"/>
              </a:rPr>
              <a:t>dạng</a:t>
            </a:r>
            <a:r>
              <a:rPr lang="en-US" dirty="0" smtClean="0">
                <a:solidFill>
                  <a:prstClr val="black"/>
                </a:solidFill>
                <a:latin typeface="Arial" pitchFamily="34" charset="0"/>
                <a:cs typeface="Arial" pitchFamily="34" charset="0"/>
              </a:rPr>
              <a:t>:</a:t>
            </a:r>
          </a:p>
          <a:p>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Dạng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khuẩn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lạc</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đĩa</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thạch</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được</a:t>
            </a:r>
            <a:r>
              <a:rPr lang="en-US" dirty="0" smtClean="0">
                <a:solidFill>
                  <a:prstClr val="black"/>
                </a:solidFill>
                <a:latin typeface="Arial" pitchFamily="34" charset="0"/>
                <a:cs typeface="Arial" pitchFamily="34" charset="0"/>
              </a:rPr>
              <a:t> ủ </a:t>
            </a:r>
            <a:r>
              <a:rPr lang="en-US" dirty="0" err="1" smtClean="0">
                <a:solidFill>
                  <a:prstClr val="black"/>
                </a:solidFill>
                <a:latin typeface="Arial" pitchFamily="34" charset="0"/>
                <a:cs typeface="Arial" pitchFamily="34" charset="0"/>
              </a:rPr>
              <a:t>trong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vòng</a:t>
            </a:r>
            <a:r>
              <a:rPr lang="en-US" dirty="0" smtClean="0">
                <a:solidFill>
                  <a:prstClr val="black"/>
                </a:solidFill>
                <a:latin typeface="Arial" pitchFamily="34" charset="0"/>
                <a:cs typeface="Arial" pitchFamily="34" charset="0"/>
              </a:rPr>
              <a:t> 1-2 </a:t>
            </a:r>
            <a:r>
              <a:rPr lang="en-US" dirty="0" err="1" smtClean="0">
                <a:solidFill>
                  <a:prstClr val="black"/>
                </a:solidFill>
                <a:latin typeface="Arial" pitchFamily="34" charset="0"/>
                <a:cs typeface="Arial" pitchFamily="34" charset="0"/>
              </a:rPr>
              <a:t>tuần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để</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khuẩn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lạc</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hình</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thành</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bào</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tử</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sau</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đó</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trích</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lấy</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vài</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khuẩn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lạc</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cho</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vào</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ống</a:t>
            </a:r>
            <a:r>
              <a:rPr lang="en-US" dirty="0" smtClean="0">
                <a:solidFill>
                  <a:prstClr val="black"/>
                </a:solidFill>
                <a:latin typeface="Arial" pitchFamily="34" charset="0"/>
                <a:cs typeface="Arial" pitchFamily="34" charset="0"/>
              </a:rPr>
              <a:t> glycerol </a:t>
            </a:r>
            <a:r>
              <a:rPr lang="en-US" dirty="0" err="1" smtClean="0">
                <a:solidFill>
                  <a:prstClr val="black"/>
                </a:solidFill>
                <a:latin typeface="Arial" pitchFamily="34" charset="0"/>
                <a:cs typeface="Arial" pitchFamily="34" charset="0"/>
              </a:rPr>
              <a:t>và</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nghiền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nhỏ</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bằng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đũa</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thủy</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tinh</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Sau</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đó</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lưu</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trữ</a:t>
            </a:r>
            <a:r>
              <a:rPr lang="en-US" dirty="0" smtClean="0">
                <a:solidFill>
                  <a:prstClr val="black"/>
                </a:solidFill>
                <a:latin typeface="Arial" pitchFamily="34" charset="0"/>
                <a:cs typeface="Arial" pitchFamily="34" charset="0"/>
              </a:rPr>
              <a:t> ở -80</a:t>
            </a:r>
            <a:r>
              <a:rPr lang="en-US" baseline="30000" dirty="0" smtClean="0">
                <a:solidFill>
                  <a:prstClr val="black"/>
                </a:solidFill>
                <a:latin typeface="Arial" pitchFamily="34" charset="0"/>
                <a:cs typeface="Arial" pitchFamily="34" charset="0"/>
              </a:rPr>
              <a:t>o</a:t>
            </a:r>
            <a:r>
              <a:rPr lang="en-US" dirty="0" smtClean="0">
                <a:solidFill>
                  <a:prstClr val="black"/>
                </a:solidFill>
                <a:latin typeface="Arial" pitchFamily="34" charset="0"/>
                <a:cs typeface="Arial" pitchFamily="34" charset="0"/>
              </a:rPr>
              <a:t>C</a:t>
            </a:r>
          </a:p>
          <a:p>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Dạng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sinh</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trưởng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trong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môi</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trường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lỏng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lấy</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một</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khuẩn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lạc</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cho</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vào</a:t>
            </a:r>
            <a:r>
              <a:rPr lang="en-US" dirty="0" smtClean="0">
                <a:solidFill>
                  <a:prstClr val="black"/>
                </a:solidFill>
                <a:latin typeface="Arial" pitchFamily="34" charset="0"/>
                <a:cs typeface="Arial" pitchFamily="34" charset="0"/>
              </a:rPr>
              <a:t> SM3 </a:t>
            </a:r>
            <a:r>
              <a:rPr lang="en-US" dirty="0" err="1" smtClean="0">
                <a:solidFill>
                  <a:prstClr val="black"/>
                </a:solidFill>
                <a:latin typeface="Arial" pitchFamily="34" charset="0"/>
                <a:cs typeface="Arial" pitchFamily="34" charset="0"/>
              </a:rPr>
              <a:t>lỏng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nuôi</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cấy</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lắc</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cho</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đến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khi</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sinh</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khối</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được</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nhiều</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Hút</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dịch</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sinh</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khối</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cho</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vào</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ống</a:t>
            </a:r>
            <a:r>
              <a:rPr lang="en-US" dirty="0" smtClean="0">
                <a:solidFill>
                  <a:prstClr val="black"/>
                </a:solidFill>
                <a:latin typeface="Arial" pitchFamily="34" charset="0"/>
                <a:cs typeface="Arial" pitchFamily="34" charset="0"/>
              </a:rPr>
              <a:t> glycerol. </a:t>
            </a:r>
            <a:r>
              <a:rPr lang="en-US" dirty="0" err="1" smtClean="0">
                <a:solidFill>
                  <a:prstClr val="black"/>
                </a:solidFill>
                <a:latin typeface="Arial" pitchFamily="34" charset="0"/>
                <a:cs typeface="Arial" pitchFamily="34" charset="0"/>
              </a:rPr>
              <a:t>Sau</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đó</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lưu</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trữ</a:t>
            </a:r>
            <a:r>
              <a:rPr lang="en-US" dirty="0" smtClean="0">
                <a:solidFill>
                  <a:prstClr val="black"/>
                </a:solidFill>
                <a:latin typeface="Arial" pitchFamily="34" charset="0"/>
                <a:cs typeface="Arial" pitchFamily="34" charset="0"/>
              </a:rPr>
              <a:t> ở -80</a:t>
            </a:r>
            <a:r>
              <a:rPr lang="en-US" baseline="30000" dirty="0" smtClean="0">
                <a:solidFill>
                  <a:prstClr val="black"/>
                </a:solidFill>
                <a:latin typeface="Arial" pitchFamily="34" charset="0"/>
                <a:cs typeface="Arial" pitchFamily="34" charset="0"/>
              </a:rPr>
              <a:t>o</a:t>
            </a:r>
            <a:r>
              <a:rPr lang="en-US" dirty="0" smtClean="0">
                <a:solidFill>
                  <a:prstClr val="black"/>
                </a:solidFill>
                <a:latin typeface="Arial" pitchFamily="34" charset="0"/>
                <a:cs typeface="Arial" pitchFamily="34" charset="0"/>
              </a:rPr>
              <a:t>C</a:t>
            </a:r>
            <a:endParaRPr lang="en-US" dirty="0">
              <a:solidFill>
                <a:prstClr val="black"/>
              </a:solidFill>
              <a:latin typeface="Arial" pitchFamily="34" charset="0"/>
              <a:cs typeface="Arial" pitchFamily="34" charset="0"/>
            </a:endParaRP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19789" y="3652260"/>
            <a:ext cx="3124200" cy="3124200"/>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9780" y="3668911"/>
            <a:ext cx="2521239" cy="3179563"/>
          </a:xfrm>
          <a:prstGeom prst="rect">
            <a:avLst/>
          </a:prstGeom>
        </p:spPr>
      </p:pic>
      <p:sp>
        <p:nvSpPr>
          <p:cNvPr id="5" name="TextBox 4"/>
          <p:cNvSpPr txBox="1"/>
          <p:nvPr/>
        </p:nvSpPr>
        <p:spPr>
          <a:xfrm>
            <a:off x="914400" y="6477000"/>
            <a:ext cx="2660361" cy="338554"/>
          </a:xfrm>
          <a:prstGeom prst="rect">
            <a:avLst/>
          </a:prstGeom>
          <a:noFill/>
        </p:spPr>
        <p:txBody>
          <a:bodyPr wrap="square" rtlCol="0">
            <a:spAutoFit/>
          </a:bodyPr>
          <a:lstStyle/>
          <a:p>
            <a:r>
              <a:rPr lang="en-US" sz="1600" dirty="0" err="1" smtClean="0">
                <a:latin typeface="Arial" pitchFamily="34" charset="0"/>
                <a:cs typeface="Arial" pitchFamily="34" charset="0"/>
              </a:rPr>
              <a:t>Ống</a:t>
            </a:r>
            <a:r>
              <a:rPr lang="en-US" sz="1600" dirty="0" smtClean="0">
                <a:latin typeface="Arial" pitchFamily="34" charset="0"/>
                <a:cs typeface="Arial" pitchFamily="34" charset="0"/>
              </a:rPr>
              <a:t> </a:t>
            </a:r>
            <a:r>
              <a:rPr lang="en-US" sz="1600" dirty="0" err="1" smtClean="0">
                <a:latin typeface="Arial" pitchFamily="34" charset="0"/>
                <a:cs typeface="Arial" pitchFamily="34" charset="0"/>
              </a:rPr>
              <a:t>giữ</a:t>
            </a:r>
            <a:r>
              <a:rPr lang="en-US" sz="1600" dirty="0" smtClean="0">
                <a:latin typeface="Arial" pitchFamily="34" charset="0"/>
                <a:cs typeface="Arial" pitchFamily="34" charset="0"/>
              </a:rPr>
              <a:t> </a:t>
            </a:r>
            <a:r>
              <a:rPr lang="en-US" sz="1600" dirty="0" err="1" smtClean="0">
                <a:latin typeface="Arial" pitchFamily="34" charset="0"/>
                <a:cs typeface="Arial" pitchFamily="34" charset="0"/>
              </a:rPr>
              <a:t>giống</a:t>
            </a:r>
            <a:r>
              <a:rPr lang="en-US" sz="1600" dirty="0" smtClean="0">
                <a:latin typeface="Arial" pitchFamily="34" charset="0"/>
                <a:cs typeface="Arial" pitchFamily="34" charset="0"/>
              </a:rPr>
              <a:t> </a:t>
            </a:r>
            <a:r>
              <a:rPr lang="en-US" sz="1600" dirty="0" err="1" smtClean="0">
                <a:latin typeface="Arial" pitchFamily="34" charset="0"/>
                <a:cs typeface="Arial" pitchFamily="34" charset="0"/>
              </a:rPr>
              <a:t>cryotube</a:t>
            </a:r>
            <a:endParaRPr lang="en-US" sz="1600" dirty="0">
              <a:latin typeface="Arial" pitchFamily="34" charset="0"/>
              <a:cs typeface="Arial" pitchFamily="34" charset="0"/>
            </a:endParaRPr>
          </a:p>
        </p:txBody>
      </p:sp>
      <p:sp>
        <p:nvSpPr>
          <p:cNvPr id="9" name="TextBox 8"/>
          <p:cNvSpPr txBox="1"/>
          <p:nvPr/>
        </p:nvSpPr>
        <p:spPr>
          <a:xfrm>
            <a:off x="5067300" y="6437906"/>
            <a:ext cx="2209800" cy="338554"/>
          </a:xfrm>
          <a:prstGeom prst="rect">
            <a:avLst/>
          </a:prstGeom>
          <a:noFill/>
        </p:spPr>
        <p:txBody>
          <a:bodyPr wrap="square" rtlCol="0">
            <a:spAutoFit/>
          </a:bodyPr>
          <a:lstStyle/>
          <a:p>
            <a:pPr algn="ctr"/>
            <a:r>
              <a:rPr lang="en-US" sz="1600" dirty="0" err="1" smtClean="0">
                <a:latin typeface="Arial" pitchFamily="34" charset="0"/>
                <a:cs typeface="Arial" pitchFamily="34" charset="0"/>
              </a:rPr>
              <a:t>Parafilm</a:t>
            </a:r>
            <a:endParaRPr lang="en-US" sz="1600" dirty="0">
              <a:latin typeface="Arial" pitchFamily="34" charset="0"/>
              <a:cs typeface="Arial" pitchFamily="34" charset="0"/>
            </a:endParaRPr>
          </a:p>
        </p:txBody>
      </p:sp>
    </p:spTree>
    <p:extLst>
      <p:ext uri="{BB962C8B-B14F-4D97-AF65-F5344CB8AC3E}">
        <p14:creationId xmlns:p14="http://schemas.microsoft.com/office/powerpoint/2010/main" val="358962367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152400"/>
            <a:ext cx="9144000" cy="461665"/>
          </a:xfrm>
          <a:prstGeom prst="rect">
            <a:avLst/>
          </a:prstGeom>
          <a:noFill/>
        </p:spPr>
        <p:txBody>
          <a:bodyPr wrap="square" rtlCol="0">
            <a:spAutoFit/>
          </a:bodyPr>
          <a:lstStyle/>
          <a:p>
            <a:r>
              <a:rPr lang="en-US" sz="2400" dirty="0">
                <a:solidFill>
                  <a:prstClr val="black"/>
                </a:solidFill>
                <a:latin typeface="Arial" pitchFamily="34" charset="0"/>
                <a:cs typeface="Arial" pitchFamily="34" charset="0"/>
              </a:rPr>
              <a:t>2</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Vật</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liệu</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và</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phương</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pháp</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nghiên</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cứu</a:t>
            </a:r>
            <a:endParaRPr lang="en-US" sz="2400" dirty="0">
              <a:solidFill>
                <a:prstClr val="black"/>
              </a:solidFill>
              <a:latin typeface="Arial" pitchFamily="34" charset="0"/>
              <a:cs typeface="Arial" pitchFamily="34" charset="0"/>
            </a:endParaRPr>
          </a:p>
        </p:txBody>
      </p:sp>
      <p:sp>
        <p:nvSpPr>
          <p:cNvPr id="6" name="TextBox 5"/>
          <p:cNvSpPr txBox="1"/>
          <p:nvPr/>
        </p:nvSpPr>
        <p:spPr>
          <a:xfrm>
            <a:off x="0" y="1022308"/>
            <a:ext cx="6705600" cy="456535"/>
          </a:xfrm>
          <a:prstGeom prst="rect">
            <a:avLst/>
          </a:prstGeom>
          <a:noFill/>
        </p:spPr>
        <p:txBody>
          <a:bodyPr wrap="square" rtlCol="0">
            <a:spAutoFit/>
          </a:bodyPr>
          <a:lstStyle/>
          <a:p>
            <a:pPr>
              <a:lnSpc>
                <a:spcPct val="150000"/>
              </a:lnSpc>
            </a:pPr>
            <a:r>
              <a:rPr lang="en-US" dirty="0" smtClean="0">
                <a:solidFill>
                  <a:prstClr val="black"/>
                </a:solidFill>
                <a:latin typeface="Arial" pitchFamily="34" charset="0"/>
                <a:cs typeface="Arial" pitchFamily="34" charset="0"/>
              </a:rPr>
              <a:t>2.2.4 </a:t>
            </a:r>
            <a:r>
              <a:rPr lang="en-US" dirty="0" err="1" smtClean="0">
                <a:solidFill>
                  <a:prstClr val="black"/>
                </a:solidFill>
                <a:latin typeface="Arial" pitchFamily="34" charset="0"/>
                <a:cs typeface="Arial" pitchFamily="34" charset="0"/>
              </a:rPr>
              <a:t>Khảo</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sát</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đặc</a:t>
            </a:r>
            <a:r>
              <a:rPr lang="en-US" dirty="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tính</a:t>
            </a:r>
            <a:endParaRPr lang="en-US" dirty="0" smtClean="0">
              <a:solidFill>
                <a:prstClr val="black"/>
              </a:solidFill>
              <a:latin typeface="Arial" pitchFamily="34" charset="0"/>
              <a:cs typeface="Arial" pitchFamily="34" charset="0"/>
            </a:endParaRPr>
          </a:p>
        </p:txBody>
      </p:sp>
      <p:sp>
        <p:nvSpPr>
          <p:cNvPr id="8" name="TextBox 7"/>
          <p:cNvSpPr txBox="1"/>
          <p:nvPr/>
        </p:nvSpPr>
        <p:spPr>
          <a:xfrm>
            <a:off x="28219" y="652976"/>
            <a:ext cx="7093085" cy="369332"/>
          </a:xfrm>
          <a:prstGeom prst="rect">
            <a:avLst/>
          </a:prstGeom>
          <a:noFill/>
        </p:spPr>
        <p:txBody>
          <a:bodyPr wrap="square" rtlCol="0">
            <a:spAutoFit/>
          </a:bodyPr>
          <a:lstStyle/>
          <a:p>
            <a:r>
              <a:rPr lang="en-US" dirty="0" smtClean="0">
                <a:solidFill>
                  <a:prstClr val="black"/>
                </a:solidFill>
                <a:latin typeface="Arial" pitchFamily="34" charset="0"/>
                <a:cs typeface="Arial" pitchFamily="34" charset="0"/>
              </a:rPr>
              <a:t>2.2 </a:t>
            </a:r>
            <a:r>
              <a:rPr lang="en-US" dirty="0" err="1" smtClean="0">
                <a:solidFill>
                  <a:prstClr val="black"/>
                </a:solidFill>
                <a:latin typeface="Arial" pitchFamily="34" charset="0"/>
                <a:cs typeface="Arial" pitchFamily="34" charset="0"/>
              </a:rPr>
              <a:t>Phương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pháp</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nghiên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cứu</a:t>
            </a:r>
            <a:r>
              <a:rPr lang="en-US" dirty="0" smtClean="0">
                <a:solidFill>
                  <a:prstClr val="black"/>
                </a:solidFill>
                <a:latin typeface="Arial" pitchFamily="34" charset="0"/>
                <a:cs typeface="Arial" pitchFamily="34" charset="0"/>
              </a:rPr>
              <a:t> </a:t>
            </a:r>
            <a:endParaRPr lang="en-US" dirty="0">
              <a:solidFill>
                <a:prstClr val="black"/>
              </a:solidFill>
              <a:latin typeface="Arial" pitchFamily="34" charset="0"/>
              <a:cs typeface="Arial" pitchFamily="34" charset="0"/>
            </a:endParaRPr>
          </a:p>
        </p:txBody>
      </p:sp>
      <p:sp>
        <p:nvSpPr>
          <p:cNvPr id="7" name="TextBox 6"/>
          <p:cNvSpPr txBox="1"/>
          <p:nvPr/>
        </p:nvSpPr>
        <p:spPr>
          <a:xfrm>
            <a:off x="-2" y="1655802"/>
            <a:ext cx="9115781" cy="646331"/>
          </a:xfrm>
          <a:prstGeom prst="rect">
            <a:avLst/>
          </a:prstGeom>
          <a:noFill/>
        </p:spPr>
        <p:txBody>
          <a:bodyPr wrap="square" rtlCol="0">
            <a:spAutoFit/>
          </a:bodyPr>
          <a:lstStyle/>
          <a:p>
            <a:r>
              <a:rPr lang="en-US" dirty="0" err="1" smtClean="0">
                <a:solidFill>
                  <a:prstClr val="black"/>
                </a:solidFill>
                <a:latin typeface="Arial" pitchFamily="34" charset="0"/>
                <a:cs typeface="Arial" pitchFamily="34" charset="0"/>
              </a:rPr>
              <a:t>Hoạt</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hóa</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Hoạt</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hóa</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chủng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bằng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cách</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ria</a:t>
            </a:r>
            <a:r>
              <a:rPr lang="en-US" dirty="0" smtClean="0">
                <a:solidFill>
                  <a:prstClr val="black"/>
                </a:solidFill>
                <a:latin typeface="Arial" pitchFamily="34" charset="0"/>
                <a:cs typeface="Arial" pitchFamily="34" charset="0"/>
              </a:rPr>
              <a:t> 20</a:t>
            </a:r>
            <a:r>
              <a:rPr lang="en-US" dirty="0" smtClean="0">
                <a:solidFill>
                  <a:prstClr val="black"/>
                </a:solidFill>
                <a:latin typeface="Arial" pitchFamily="34" charset="0"/>
                <a:cs typeface="Arial" pitchFamily="34" charset="0"/>
                <a:sym typeface="Symbol"/>
              </a:rPr>
              <a:t>l </a:t>
            </a:r>
            <a:r>
              <a:rPr lang="en-US" dirty="0" err="1" smtClean="0">
                <a:solidFill>
                  <a:prstClr val="black"/>
                </a:solidFill>
                <a:latin typeface="Arial" pitchFamily="34" charset="0"/>
                <a:cs typeface="Arial" pitchFamily="34" charset="0"/>
                <a:sym typeface="Symbol"/>
              </a:rPr>
              <a:t>dịch</a:t>
            </a:r>
            <a:r>
              <a:rPr lang="en-US" dirty="0" smtClean="0">
                <a:solidFill>
                  <a:prstClr val="black"/>
                </a:solidFill>
                <a:latin typeface="Arial" pitchFamily="34" charset="0"/>
                <a:cs typeface="Arial" pitchFamily="34" charset="0"/>
                <a:sym typeface="Symbol"/>
              </a:rPr>
              <a:t> </a:t>
            </a:r>
            <a:r>
              <a:rPr lang="en-US" dirty="0" err="1" smtClean="0">
                <a:solidFill>
                  <a:prstClr val="black"/>
                </a:solidFill>
                <a:latin typeface="Arial" pitchFamily="34" charset="0"/>
                <a:cs typeface="Arial" pitchFamily="34" charset="0"/>
                <a:sym typeface="Symbol"/>
              </a:rPr>
              <a:t>giữ</a:t>
            </a:r>
            <a:r>
              <a:rPr lang="en-US" dirty="0" smtClean="0">
                <a:solidFill>
                  <a:prstClr val="black"/>
                </a:solidFill>
                <a:latin typeface="Arial" pitchFamily="34" charset="0"/>
                <a:cs typeface="Arial" pitchFamily="34" charset="0"/>
                <a:sym typeface="Symbol"/>
              </a:rPr>
              <a:t> </a:t>
            </a:r>
            <a:r>
              <a:rPr lang="en-US" dirty="0" err="1" smtClean="0">
                <a:solidFill>
                  <a:prstClr val="black"/>
                </a:solidFill>
                <a:latin typeface="Arial" pitchFamily="34" charset="0"/>
                <a:cs typeface="Arial" pitchFamily="34" charset="0"/>
                <a:sym typeface="Symbol"/>
              </a:rPr>
              <a:t>chủng</a:t>
            </a:r>
            <a:r>
              <a:rPr lang="en-US" dirty="0" smtClean="0">
                <a:solidFill>
                  <a:prstClr val="black"/>
                </a:solidFill>
                <a:latin typeface="Arial" pitchFamily="34" charset="0"/>
                <a:cs typeface="Arial" pitchFamily="34" charset="0"/>
                <a:sym typeface="Symbol"/>
              </a:rPr>
              <a:t> </a:t>
            </a:r>
            <a:r>
              <a:rPr lang="en-US" dirty="0" err="1" smtClean="0">
                <a:solidFill>
                  <a:prstClr val="black"/>
                </a:solidFill>
                <a:latin typeface="Arial" pitchFamily="34" charset="0"/>
                <a:cs typeface="Arial" pitchFamily="34" charset="0"/>
                <a:sym typeface="Symbol"/>
              </a:rPr>
              <a:t>trên</a:t>
            </a:r>
            <a:r>
              <a:rPr lang="en-US" dirty="0" smtClean="0">
                <a:solidFill>
                  <a:prstClr val="black"/>
                </a:solidFill>
                <a:latin typeface="Arial" pitchFamily="34" charset="0"/>
                <a:cs typeface="Arial" pitchFamily="34" charset="0"/>
                <a:sym typeface="Symbol"/>
              </a:rPr>
              <a:t> </a:t>
            </a:r>
            <a:r>
              <a:rPr lang="en-US" dirty="0" err="1" smtClean="0">
                <a:solidFill>
                  <a:prstClr val="black"/>
                </a:solidFill>
                <a:latin typeface="Arial" pitchFamily="34" charset="0"/>
                <a:cs typeface="Arial" pitchFamily="34" charset="0"/>
                <a:sym typeface="Symbol"/>
              </a:rPr>
              <a:t>môi</a:t>
            </a:r>
            <a:r>
              <a:rPr lang="en-US" dirty="0" smtClean="0">
                <a:solidFill>
                  <a:prstClr val="black"/>
                </a:solidFill>
                <a:latin typeface="Arial" pitchFamily="34" charset="0"/>
                <a:cs typeface="Arial" pitchFamily="34" charset="0"/>
                <a:sym typeface="Symbol"/>
              </a:rPr>
              <a:t> </a:t>
            </a:r>
            <a:r>
              <a:rPr lang="en-US" dirty="0" err="1" smtClean="0">
                <a:solidFill>
                  <a:prstClr val="black"/>
                </a:solidFill>
                <a:latin typeface="Arial" pitchFamily="34" charset="0"/>
                <a:cs typeface="Arial" pitchFamily="34" charset="0"/>
                <a:sym typeface="Symbol"/>
              </a:rPr>
              <a:t>trường</a:t>
            </a:r>
            <a:r>
              <a:rPr lang="en-US" dirty="0" smtClean="0">
                <a:solidFill>
                  <a:prstClr val="black"/>
                </a:solidFill>
                <a:latin typeface="Arial" pitchFamily="34" charset="0"/>
                <a:cs typeface="Arial" pitchFamily="34" charset="0"/>
                <a:sym typeface="Symbol"/>
              </a:rPr>
              <a:t> SM3 agar </a:t>
            </a:r>
            <a:r>
              <a:rPr lang="en-US" dirty="0" err="1" smtClean="0">
                <a:solidFill>
                  <a:prstClr val="black"/>
                </a:solidFill>
                <a:latin typeface="Arial" pitchFamily="34" charset="0"/>
                <a:cs typeface="Arial" pitchFamily="34" charset="0"/>
                <a:sym typeface="Symbol"/>
              </a:rPr>
              <a:t>trong</a:t>
            </a:r>
            <a:r>
              <a:rPr lang="en-US" dirty="0" smtClean="0">
                <a:solidFill>
                  <a:prstClr val="black"/>
                </a:solidFill>
                <a:latin typeface="Arial" pitchFamily="34" charset="0"/>
                <a:cs typeface="Arial" pitchFamily="34" charset="0"/>
                <a:sym typeface="Symbol"/>
              </a:rPr>
              <a:t> </a:t>
            </a:r>
            <a:r>
              <a:rPr lang="en-US" dirty="0" err="1" smtClean="0">
                <a:solidFill>
                  <a:prstClr val="black"/>
                </a:solidFill>
                <a:latin typeface="Arial" pitchFamily="34" charset="0"/>
                <a:cs typeface="Arial" pitchFamily="34" charset="0"/>
                <a:sym typeface="Symbol"/>
              </a:rPr>
              <a:t>khảng</a:t>
            </a:r>
            <a:r>
              <a:rPr lang="en-US" dirty="0" smtClean="0">
                <a:solidFill>
                  <a:prstClr val="black"/>
                </a:solidFill>
                <a:latin typeface="Arial" pitchFamily="34" charset="0"/>
                <a:cs typeface="Arial" pitchFamily="34" charset="0"/>
                <a:sym typeface="Symbol"/>
              </a:rPr>
              <a:t> 3 </a:t>
            </a:r>
            <a:r>
              <a:rPr lang="en-US" dirty="0" err="1" smtClean="0">
                <a:solidFill>
                  <a:prstClr val="black"/>
                </a:solidFill>
                <a:latin typeface="Arial" pitchFamily="34" charset="0"/>
                <a:cs typeface="Arial" pitchFamily="34" charset="0"/>
                <a:sym typeface="Symbol"/>
              </a:rPr>
              <a:t>ngày</a:t>
            </a:r>
            <a:r>
              <a:rPr lang="en-US" dirty="0" smtClean="0">
                <a:solidFill>
                  <a:prstClr val="black"/>
                </a:solidFill>
                <a:latin typeface="Arial" pitchFamily="34" charset="0"/>
                <a:cs typeface="Arial" pitchFamily="34" charset="0"/>
                <a:sym typeface="Symbol"/>
              </a:rPr>
              <a:t>.</a:t>
            </a:r>
            <a:r>
              <a:rPr lang="en-US" dirty="0" smtClean="0">
                <a:solidFill>
                  <a:prstClr val="black"/>
                </a:solidFill>
                <a:latin typeface="Arial" pitchFamily="34" charset="0"/>
                <a:cs typeface="Arial" pitchFamily="34" charset="0"/>
              </a:rPr>
              <a:t>  </a:t>
            </a:r>
            <a:endParaRPr lang="en-US" dirty="0">
              <a:solidFill>
                <a:prstClr val="black"/>
              </a:solidFill>
              <a:latin typeface="Arial" pitchFamily="34" charset="0"/>
              <a:cs typeface="Arial" pitchFamily="34" charset="0"/>
            </a:endParaRPr>
          </a:p>
        </p:txBody>
      </p:sp>
      <p:sp>
        <p:nvSpPr>
          <p:cNvPr id="3" name="TextBox 2"/>
          <p:cNvSpPr txBox="1"/>
          <p:nvPr/>
        </p:nvSpPr>
        <p:spPr>
          <a:xfrm>
            <a:off x="-1" y="2590800"/>
            <a:ext cx="9115781" cy="2031325"/>
          </a:xfrm>
          <a:prstGeom prst="rect">
            <a:avLst/>
          </a:prstGeom>
          <a:noFill/>
        </p:spPr>
        <p:txBody>
          <a:bodyPr wrap="square" rtlCol="0">
            <a:spAutoFit/>
          </a:bodyPr>
          <a:lstStyle/>
          <a:p>
            <a:r>
              <a:rPr lang="en-US" dirty="0" err="1" smtClean="0">
                <a:solidFill>
                  <a:prstClr val="black"/>
                </a:solidFill>
                <a:latin typeface="Arial" pitchFamily="34" charset="0"/>
                <a:cs typeface="Arial" pitchFamily="34" charset="0"/>
              </a:rPr>
              <a:t>Nhân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mầm</a:t>
            </a:r>
            <a:r>
              <a:rPr lang="en-US" dirty="0" smtClean="0">
                <a:solidFill>
                  <a:prstClr val="black"/>
                </a:solidFill>
                <a:latin typeface="Arial" pitchFamily="34" charset="0"/>
                <a:cs typeface="Arial" pitchFamily="34" charset="0"/>
              </a:rPr>
              <a:t>: </a:t>
            </a:r>
          </a:p>
          <a:p>
            <a:pPr marL="285750" indent="-285750">
              <a:buFont typeface="Arial" pitchFamily="34" charset="0"/>
              <a:buChar char="•"/>
            </a:pPr>
            <a:r>
              <a:rPr lang="en-US" dirty="0" err="1" smtClean="0">
                <a:solidFill>
                  <a:prstClr val="black"/>
                </a:solidFill>
                <a:latin typeface="Arial" pitchFamily="34" charset="0"/>
                <a:cs typeface="Arial" pitchFamily="34" charset="0"/>
              </a:rPr>
              <a:t>Dùng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que</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cấy</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lấy</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khuẩn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lạc</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trên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đĩa</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môi</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trường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huyền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phù</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vào</a:t>
            </a:r>
            <a:r>
              <a:rPr lang="en-US" dirty="0" smtClean="0">
                <a:solidFill>
                  <a:prstClr val="black"/>
                </a:solidFill>
                <a:latin typeface="Arial" pitchFamily="34" charset="0"/>
                <a:cs typeface="Arial" pitchFamily="34" charset="0"/>
              </a:rPr>
              <a:t> 25ml </a:t>
            </a:r>
            <a:r>
              <a:rPr lang="en-US" dirty="0" err="1" smtClean="0">
                <a:solidFill>
                  <a:prstClr val="black"/>
                </a:solidFill>
                <a:latin typeface="Arial" pitchFamily="34" charset="0"/>
                <a:cs typeface="Arial" pitchFamily="34" charset="0"/>
              </a:rPr>
              <a:t>môi</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trường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nhân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mầm</a:t>
            </a:r>
            <a:r>
              <a:rPr lang="en-US" dirty="0" smtClean="0">
                <a:solidFill>
                  <a:prstClr val="black"/>
                </a:solidFill>
                <a:latin typeface="Arial" pitchFamily="34" charset="0"/>
                <a:cs typeface="Arial" pitchFamily="34" charset="0"/>
              </a:rPr>
              <a:t> SM3 </a:t>
            </a:r>
            <a:r>
              <a:rPr lang="en-US" dirty="0" err="1" smtClean="0">
                <a:solidFill>
                  <a:prstClr val="black"/>
                </a:solidFill>
                <a:latin typeface="Arial" pitchFamily="34" charset="0"/>
                <a:cs typeface="Arial" pitchFamily="34" charset="0"/>
              </a:rPr>
              <a:t>lỏng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nuôi</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lắc</a:t>
            </a:r>
            <a:r>
              <a:rPr lang="en-US" dirty="0" smtClean="0">
                <a:solidFill>
                  <a:prstClr val="black"/>
                </a:solidFill>
                <a:latin typeface="Arial" pitchFamily="34" charset="0"/>
                <a:cs typeface="Arial" pitchFamily="34" charset="0"/>
              </a:rPr>
              <a:t> 150rpm, </a:t>
            </a:r>
            <a:r>
              <a:rPr lang="en-US" dirty="0" err="1" smtClean="0">
                <a:solidFill>
                  <a:prstClr val="black"/>
                </a:solidFill>
                <a:latin typeface="Arial" pitchFamily="34" charset="0"/>
                <a:cs typeface="Arial" pitchFamily="34" charset="0"/>
              </a:rPr>
              <a:t>nhiệt</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độ</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phòng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trong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vòng</a:t>
            </a:r>
            <a:r>
              <a:rPr lang="en-US" dirty="0" smtClean="0">
                <a:solidFill>
                  <a:prstClr val="black"/>
                </a:solidFill>
                <a:latin typeface="Arial" pitchFamily="34" charset="0"/>
                <a:cs typeface="Arial" pitchFamily="34" charset="0"/>
              </a:rPr>
              <a:t> 3 </a:t>
            </a:r>
            <a:r>
              <a:rPr lang="en-US" dirty="0" err="1" smtClean="0">
                <a:solidFill>
                  <a:prstClr val="black"/>
                </a:solidFill>
                <a:latin typeface="Arial" pitchFamily="34" charset="0"/>
                <a:cs typeface="Arial" pitchFamily="34" charset="0"/>
              </a:rPr>
              <a:t>ngày</a:t>
            </a:r>
            <a:r>
              <a:rPr lang="en-US" dirty="0" smtClean="0">
                <a:solidFill>
                  <a:prstClr val="black"/>
                </a:solidFill>
                <a:latin typeface="Arial" pitchFamily="34" charset="0"/>
                <a:cs typeface="Arial" pitchFamily="34" charset="0"/>
              </a:rPr>
              <a:t>.</a:t>
            </a:r>
          </a:p>
          <a:p>
            <a:pPr marL="285750" indent="-285750">
              <a:buFont typeface="Arial" pitchFamily="34" charset="0"/>
              <a:buChar char="•"/>
            </a:pPr>
            <a:r>
              <a:rPr lang="en-US" dirty="0" err="1" smtClean="0">
                <a:solidFill>
                  <a:prstClr val="black"/>
                </a:solidFill>
                <a:latin typeface="Arial" pitchFamily="34" charset="0"/>
                <a:cs typeface="Arial" pitchFamily="34" charset="0"/>
              </a:rPr>
              <a:t>Ria</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lại</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để</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kiểm</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tra</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tính</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thuần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khiết</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mẫu</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thuần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được</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bảo</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quản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và</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lên</a:t>
            </a:r>
            <a:r>
              <a:rPr lang="en-US" dirty="0" smtClean="0">
                <a:solidFill>
                  <a:prstClr val="black"/>
                </a:solidFill>
                <a:latin typeface="Arial" pitchFamily="34" charset="0"/>
                <a:cs typeface="Arial" pitchFamily="34" charset="0"/>
              </a:rPr>
              <a:t> men.</a:t>
            </a:r>
          </a:p>
          <a:p>
            <a:pPr marL="285750" indent="-285750">
              <a:buFont typeface="Arial" pitchFamily="34" charset="0"/>
              <a:buChar char="•"/>
            </a:pPr>
            <a:r>
              <a:rPr lang="en-US" dirty="0" err="1" smtClean="0">
                <a:solidFill>
                  <a:prstClr val="black"/>
                </a:solidFill>
                <a:latin typeface="Arial" pitchFamily="34" charset="0"/>
                <a:cs typeface="Arial" pitchFamily="34" charset="0"/>
              </a:rPr>
              <a:t>Bảo</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quản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chủng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trong</a:t>
            </a:r>
            <a:r>
              <a:rPr lang="en-US" dirty="0" smtClean="0">
                <a:solidFill>
                  <a:prstClr val="black"/>
                </a:solidFill>
                <a:latin typeface="Arial" pitchFamily="34" charset="0"/>
                <a:cs typeface="Arial" pitchFamily="34" charset="0"/>
              </a:rPr>
              <a:t> glycerol 40%, 1ml </a:t>
            </a:r>
            <a:r>
              <a:rPr lang="en-US" dirty="0" err="1" smtClean="0">
                <a:solidFill>
                  <a:prstClr val="black"/>
                </a:solidFill>
                <a:latin typeface="Arial" pitchFamily="34" charset="0"/>
                <a:cs typeface="Arial" pitchFamily="34" charset="0"/>
              </a:rPr>
              <a:t>dịch</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nuôi</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lỏng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huyền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phù</a:t>
            </a:r>
            <a:r>
              <a:rPr lang="en-US" dirty="0" smtClean="0">
                <a:solidFill>
                  <a:prstClr val="black"/>
                </a:solidFill>
                <a:latin typeface="Arial" pitchFamily="34" charset="0"/>
                <a:cs typeface="Arial" pitchFamily="34" charset="0"/>
              </a:rPr>
              <a:t> 1mk glycerol 40%, </a:t>
            </a:r>
            <a:r>
              <a:rPr lang="en-US" dirty="0" err="1" smtClean="0">
                <a:solidFill>
                  <a:prstClr val="black"/>
                </a:solidFill>
                <a:latin typeface="Arial" pitchFamily="34" charset="0"/>
                <a:cs typeface="Arial" pitchFamily="34" charset="0"/>
              </a:rPr>
              <a:t>giữ</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trong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ống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giữ</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giống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điều</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kiện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lạnh</a:t>
            </a:r>
            <a:r>
              <a:rPr lang="en-US" dirty="0" smtClean="0">
                <a:solidFill>
                  <a:prstClr val="black"/>
                </a:solidFill>
                <a:latin typeface="Arial" pitchFamily="34" charset="0"/>
                <a:cs typeface="Arial" pitchFamily="34" charset="0"/>
              </a:rPr>
              <a:t> -30</a:t>
            </a:r>
            <a:r>
              <a:rPr lang="en-US" baseline="30000" dirty="0" smtClean="0">
                <a:solidFill>
                  <a:prstClr val="black"/>
                </a:solidFill>
                <a:latin typeface="Arial" pitchFamily="34" charset="0"/>
                <a:cs typeface="Arial" pitchFamily="34" charset="0"/>
              </a:rPr>
              <a:t>o</a:t>
            </a:r>
            <a:r>
              <a:rPr lang="en-US" dirty="0" smtClean="0">
                <a:solidFill>
                  <a:prstClr val="black"/>
                </a:solidFill>
                <a:latin typeface="Arial" pitchFamily="34" charset="0"/>
                <a:cs typeface="Arial" pitchFamily="34" charset="0"/>
              </a:rPr>
              <a:t>C, 2-3 </a:t>
            </a:r>
            <a:r>
              <a:rPr lang="en-US" dirty="0" err="1" smtClean="0">
                <a:solidFill>
                  <a:prstClr val="black"/>
                </a:solidFill>
                <a:latin typeface="Arial" pitchFamily="34" charset="0"/>
                <a:cs typeface="Arial" pitchFamily="34" charset="0"/>
              </a:rPr>
              <a:t>ống</a:t>
            </a:r>
            <a:r>
              <a:rPr lang="en-US" dirty="0" smtClean="0">
                <a:solidFill>
                  <a:prstClr val="black"/>
                </a:solidFill>
                <a:latin typeface="Arial" pitchFamily="34" charset="0"/>
                <a:cs typeface="Arial" pitchFamily="34" charset="0"/>
              </a:rPr>
              <a:t>/</a:t>
            </a:r>
            <a:r>
              <a:rPr lang="en-US" dirty="0" err="1" smtClean="0">
                <a:solidFill>
                  <a:prstClr val="black"/>
                </a:solidFill>
                <a:latin typeface="Arial" pitchFamily="34" charset="0"/>
                <a:cs typeface="Arial" pitchFamily="34" charset="0"/>
              </a:rPr>
              <a:t>chủng</a:t>
            </a:r>
            <a:endParaRPr lang="en-US" dirty="0" smtClean="0">
              <a:solidFill>
                <a:prstClr val="black"/>
              </a:solidFill>
              <a:latin typeface="Arial" pitchFamily="34" charset="0"/>
              <a:cs typeface="Arial" pitchFamily="34" charset="0"/>
            </a:endParaRPr>
          </a:p>
          <a:p>
            <a:endParaRPr lang="en-US" dirty="0" smtClean="0">
              <a:solidFill>
                <a:prstClr val="black"/>
              </a:solidFill>
              <a:latin typeface="Arial" pitchFamily="34" charset="0"/>
              <a:cs typeface="Arial" pitchFamily="34" charset="0"/>
            </a:endParaRPr>
          </a:p>
        </p:txBody>
      </p:sp>
      <p:sp>
        <p:nvSpPr>
          <p:cNvPr id="9" name="TextBox 8"/>
          <p:cNvSpPr txBox="1"/>
          <p:nvPr/>
        </p:nvSpPr>
        <p:spPr>
          <a:xfrm>
            <a:off x="28219" y="4650700"/>
            <a:ext cx="9115781" cy="1754326"/>
          </a:xfrm>
          <a:prstGeom prst="rect">
            <a:avLst/>
          </a:prstGeom>
          <a:noFill/>
        </p:spPr>
        <p:txBody>
          <a:bodyPr wrap="square" rtlCol="0">
            <a:spAutoFit/>
          </a:bodyPr>
          <a:lstStyle/>
          <a:p>
            <a:r>
              <a:rPr lang="en-US" dirty="0" err="1" smtClean="0">
                <a:solidFill>
                  <a:prstClr val="black"/>
                </a:solidFill>
                <a:latin typeface="Arial" pitchFamily="34" charset="0"/>
                <a:cs typeface="Arial" pitchFamily="34" charset="0"/>
              </a:rPr>
              <a:t>Lên</a:t>
            </a:r>
            <a:r>
              <a:rPr lang="en-US" dirty="0" smtClean="0">
                <a:solidFill>
                  <a:prstClr val="black"/>
                </a:solidFill>
                <a:latin typeface="Arial" pitchFamily="34" charset="0"/>
                <a:cs typeface="Arial" pitchFamily="34" charset="0"/>
              </a:rPr>
              <a:t> men: </a:t>
            </a:r>
            <a:endParaRPr lang="en-US" dirty="0">
              <a:solidFill>
                <a:prstClr val="black"/>
              </a:solidFill>
              <a:latin typeface="Arial" pitchFamily="34" charset="0"/>
              <a:cs typeface="Arial" pitchFamily="34" charset="0"/>
            </a:endParaRPr>
          </a:p>
          <a:p>
            <a:pPr marL="285750" indent="-285750">
              <a:buFont typeface="Arial" pitchFamily="34" charset="0"/>
              <a:buChar char="•"/>
            </a:pPr>
            <a:r>
              <a:rPr lang="en-US" dirty="0" err="1" smtClean="0">
                <a:solidFill>
                  <a:prstClr val="black"/>
                </a:solidFill>
                <a:latin typeface="Arial" pitchFamily="34" charset="0"/>
                <a:cs typeface="Arial" pitchFamily="34" charset="0"/>
              </a:rPr>
              <a:t>Môi</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trường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lên</a:t>
            </a:r>
            <a:r>
              <a:rPr lang="en-US" dirty="0" smtClean="0">
                <a:solidFill>
                  <a:prstClr val="black"/>
                </a:solidFill>
                <a:latin typeface="Arial" pitchFamily="34" charset="0"/>
                <a:cs typeface="Arial" pitchFamily="34" charset="0"/>
              </a:rPr>
              <a:t> men: PM4, PM39</a:t>
            </a:r>
          </a:p>
          <a:p>
            <a:pPr marL="285750" indent="-285750">
              <a:buFont typeface="Arial" pitchFamily="34" charset="0"/>
              <a:buChar char="•"/>
            </a:pPr>
            <a:r>
              <a:rPr lang="en-US" dirty="0" err="1" smtClean="0">
                <a:solidFill>
                  <a:prstClr val="black"/>
                </a:solidFill>
                <a:latin typeface="Arial" pitchFamily="34" charset="0"/>
                <a:cs typeface="Arial" pitchFamily="34" charset="0"/>
              </a:rPr>
              <a:t>Thời</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gian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khảo</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sát</a:t>
            </a:r>
            <a:r>
              <a:rPr lang="en-US" dirty="0" smtClean="0">
                <a:solidFill>
                  <a:prstClr val="black"/>
                </a:solidFill>
                <a:latin typeface="Arial" pitchFamily="34" charset="0"/>
                <a:cs typeface="Arial" pitchFamily="34" charset="0"/>
              </a:rPr>
              <a:t>: 7 </a:t>
            </a:r>
            <a:r>
              <a:rPr lang="en-US" dirty="0" err="1" smtClean="0">
                <a:solidFill>
                  <a:prstClr val="black"/>
                </a:solidFill>
                <a:latin typeface="Arial" pitchFamily="34" charset="0"/>
                <a:cs typeface="Arial" pitchFamily="34" charset="0"/>
              </a:rPr>
              <a:t>ngày</a:t>
            </a:r>
            <a:r>
              <a:rPr lang="en-US" dirty="0" smtClean="0">
                <a:solidFill>
                  <a:prstClr val="black"/>
                </a:solidFill>
                <a:latin typeface="Arial" pitchFamily="34" charset="0"/>
                <a:cs typeface="Arial" pitchFamily="34" charset="0"/>
              </a:rPr>
              <a:t>, 10 </a:t>
            </a:r>
            <a:r>
              <a:rPr lang="en-US" dirty="0" err="1" smtClean="0">
                <a:solidFill>
                  <a:prstClr val="black"/>
                </a:solidFill>
                <a:latin typeface="Arial" pitchFamily="34" charset="0"/>
                <a:cs typeface="Arial" pitchFamily="34" charset="0"/>
              </a:rPr>
              <a:t>ngày</a:t>
            </a:r>
            <a:endParaRPr lang="en-US" dirty="0" smtClean="0">
              <a:solidFill>
                <a:prstClr val="black"/>
              </a:solidFill>
              <a:latin typeface="Arial" pitchFamily="34" charset="0"/>
              <a:cs typeface="Arial" pitchFamily="34" charset="0"/>
            </a:endParaRPr>
          </a:p>
          <a:p>
            <a:pPr marL="285750" indent="-285750">
              <a:buFont typeface="Arial" pitchFamily="34" charset="0"/>
              <a:buChar char="•"/>
            </a:pPr>
            <a:r>
              <a:rPr lang="en-US" dirty="0" err="1" smtClean="0">
                <a:solidFill>
                  <a:prstClr val="black"/>
                </a:solidFill>
                <a:latin typeface="Arial" pitchFamily="34" charset="0"/>
                <a:cs typeface="Arial" pitchFamily="34" charset="0"/>
              </a:rPr>
              <a:t>Hút</a:t>
            </a:r>
            <a:r>
              <a:rPr lang="en-US" dirty="0" smtClean="0">
                <a:solidFill>
                  <a:prstClr val="black"/>
                </a:solidFill>
                <a:latin typeface="Arial" pitchFamily="34" charset="0"/>
                <a:cs typeface="Arial" pitchFamily="34" charset="0"/>
              </a:rPr>
              <a:t> 5ml </a:t>
            </a:r>
            <a:r>
              <a:rPr lang="en-US" dirty="0" err="1" smtClean="0">
                <a:solidFill>
                  <a:prstClr val="black"/>
                </a:solidFill>
                <a:latin typeface="Arial" pitchFamily="34" charset="0"/>
                <a:cs typeface="Arial" pitchFamily="34" charset="0"/>
              </a:rPr>
              <a:t>dịch</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nhân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mầm</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cho</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vào</a:t>
            </a:r>
            <a:r>
              <a:rPr lang="en-US" dirty="0" smtClean="0">
                <a:solidFill>
                  <a:prstClr val="black"/>
                </a:solidFill>
                <a:latin typeface="Arial" pitchFamily="34" charset="0"/>
                <a:cs typeface="Arial" pitchFamily="34" charset="0"/>
              </a:rPr>
              <a:t> 50ml </a:t>
            </a:r>
            <a:r>
              <a:rPr lang="en-US" dirty="0" err="1" smtClean="0">
                <a:solidFill>
                  <a:prstClr val="black"/>
                </a:solidFill>
                <a:latin typeface="Arial" pitchFamily="34" charset="0"/>
                <a:cs typeface="Arial" pitchFamily="34" charset="0"/>
              </a:rPr>
              <a:t>môi</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trường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đã</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hấp</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khử</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trùng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nuôi</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lắc</a:t>
            </a:r>
            <a:r>
              <a:rPr lang="en-US" dirty="0" smtClean="0">
                <a:solidFill>
                  <a:prstClr val="black"/>
                </a:solidFill>
                <a:latin typeface="Arial" pitchFamily="34" charset="0"/>
                <a:cs typeface="Arial" pitchFamily="34" charset="0"/>
              </a:rPr>
              <a:t> ở 150rpm, </a:t>
            </a:r>
            <a:r>
              <a:rPr lang="en-US" dirty="0" err="1" smtClean="0">
                <a:solidFill>
                  <a:prstClr val="black"/>
                </a:solidFill>
                <a:latin typeface="Arial" pitchFamily="34" charset="0"/>
                <a:cs typeface="Arial" pitchFamily="34" charset="0"/>
              </a:rPr>
              <a:t>nhiệt</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độ</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phòng</a:t>
            </a:r>
            <a:r>
              <a:rPr lang="en-US" dirty="0" smtClean="0">
                <a:solidFill>
                  <a:prstClr val="black"/>
                </a:solidFill>
                <a:latin typeface="Arial" pitchFamily="34" charset="0"/>
                <a:cs typeface="Arial" pitchFamily="34" charset="0"/>
              </a:rPr>
              <a:t>.</a:t>
            </a:r>
          </a:p>
          <a:p>
            <a:pPr marL="285750" indent="-285750">
              <a:buFont typeface="Arial" pitchFamily="34" charset="0"/>
              <a:buChar char="•"/>
            </a:pPr>
            <a:r>
              <a:rPr lang="en-US" dirty="0" smtClean="0">
                <a:solidFill>
                  <a:prstClr val="black"/>
                </a:solidFill>
                <a:latin typeface="Arial" pitchFamily="34" charset="0"/>
                <a:cs typeface="Arial" pitchFamily="34" charset="0"/>
              </a:rPr>
              <a:t>Thu </a:t>
            </a:r>
            <a:r>
              <a:rPr lang="en-US" dirty="0" err="1" smtClean="0">
                <a:solidFill>
                  <a:prstClr val="black"/>
                </a:solidFill>
                <a:latin typeface="Arial" pitchFamily="34" charset="0"/>
                <a:cs typeface="Arial" pitchFamily="34" charset="0"/>
              </a:rPr>
              <a:t>mẫu</a:t>
            </a:r>
            <a:r>
              <a:rPr lang="en-US" dirty="0" smtClean="0">
                <a:solidFill>
                  <a:prstClr val="black"/>
                </a:solidFill>
                <a:latin typeface="Arial" pitchFamily="34" charset="0"/>
                <a:cs typeface="Arial" pitchFamily="34" charset="0"/>
              </a:rPr>
              <a:t> ở 2 </a:t>
            </a:r>
            <a:r>
              <a:rPr lang="en-US" dirty="0" err="1" smtClean="0">
                <a:solidFill>
                  <a:prstClr val="black"/>
                </a:solidFill>
                <a:latin typeface="Arial" pitchFamily="34" charset="0"/>
                <a:cs typeface="Arial" pitchFamily="34" charset="0"/>
              </a:rPr>
              <a:t>thời</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điểm</a:t>
            </a:r>
            <a:r>
              <a:rPr lang="en-US" dirty="0" smtClean="0">
                <a:solidFill>
                  <a:prstClr val="black"/>
                </a:solidFill>
                <a:latin typeface="Arial" pitchFamily="34" charset="0"/>
                <a:cs typeface="Arial" pitchFamily="34" charset="0"/>
              </a:rPr>
              <a:t>.</a:t>
            </a:r>
          </a:p>
        </p:txBody>
      </p:sp>
    </p:spTree>
    <p:extLst>
      <p:ext uri="{BB962C8B-B14F-4D97-AF65-F5344CB8AC3E}">
        <p14:creationId xmlns:p14="http://schemas.microsoft.com/office/powerpoint/2010/main" val="209176412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152400"/>
            <a:ext cx="9144000" cy="461665"/>
          </a:xfrm>
          <a:prstGeom prst="rect">
            <a:avLst/>
          </a:prstGeom>
          <a:noFill/>
        </p:spPr>
        <p:txBody>
          <a:bodyPr wrap="square" rtlCol="0">
            <a:spAutoFit/>
          </a:bodyPr>
          <a:lstStyle/>
          <a:p>
            <a:r>
              <a:rPr lang="en-US" sz="2400" dirty="0">
                <a:solidFill>
                  <a:prstClr val="black"/>
                </a:solidFill>
                <a:latin typeface="Arial" pitchFamily="34" charset="0"/>
                <a:cs typeface="Arial" pitchFamily="34" charset="0"/>
              </a:rPr>
              <a:t>2</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Vật</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liệu</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và</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phương</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pháp</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nghiên</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cứu</a:t>
            </a:r>
            <a:endParaRPr lang="en-US" sz="2400" dirty="0">
              <a:solidFill>
                <a:prstClr val="black"/>
              </a:solidFill>
              <a:latin typeface="Arial" pitchFamily="34" charset="0"/>
              <a:cs typeface="Arial" pitchFamily="34" charset="0"/>
            </a:endParaRPr>
          </a:p>
        </p:txBody>
      </p:sp>
      <p:sp>
        <p:nvSpPr>
          <p:cNvPr id="6" name="TextBox 5"/>
          <p:cNvSpPr txBox="1"/>
          <p:nvPr/>
        </p:nvSpPr>
        <p:spPr>
          <a:xfrm>
            <a:off x="0" y="1022308"/>
            <a:ext cx="6705600" cy="456535"/>
          </a:xfrm>
          <a:prstGeom prst="rect">
            <a:avLst/>
          </a:prstGeom>
          <a:noFill/>
        </p:spPr>
        <p:txBody>
          <a:bodyPr wrap="square" rtlCol="0">
            <a:spAutoFit/>
          </a:bodyPr>
          <a:lstStyle/>
          <a:p>
            <a:pPr>
              <a:lnSpc>
                <a:spcPct val="150000"/>
              </a:lnSpc>
            </a:pPr>
            <a:r>
              <a:rPr lang="en-US" dirty="0" smtClean="0">
                <a:solidFill>
                  <a:prstClr val="black"/>
                </a:solidFill>
                <a:latin typeface="Arial" pitchFamily="34" charset="0"/>
                <a:cs typeface="Arial" pitchFamily="34" charset="0"/>
              </a:rPr>
              <a:t>2.2.4 </a:t>
            </a:r>
            <a:r>
              <a:rPr lang="en-US" dirty="0" err="1" smtClean="0">
                <a:solidFill>
                  <a:prstClr val="black"/>
                </a:solidFill>
                <a:latin typeface="Arial" pitchFamily="34" charset="0"/>
                <a:cs typeface="Arial" pitchFamily="34" charset="0"/>
              </a:rPr>
              <a:t>Khảo</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sát</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đặc</a:t>
            </a:r>
            <a:r>
              <a:rPr lang="en-US" dirty="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tính</a:t>
            </a:r>
            <a:endParaRPr lang="en-US" dirty="0" smtClean="0">
              <a:solidFill>
                <a:prstClr val="black"/>
              </a:solidFill>
              <a:latin typeface="Arial" pitchFamily="34" charset="0"/>
              <a:cs typeface="Arial" pitchFamily="34" charset="0"/>
            </a:endParaRPr>
          </a:p>
        </p:txBody>
      </p:sp>
      <p:sp>
        <p:nvSpPr>
          <p:cNvPr id="8" name="TextBox 7"/>
          <p:cNvSpPr txBox="1"/>
          <p:nvPr/>
        </p:nvSpPr>
        <p:spPr>
          <a:xfrm>
            <a:off x="28219" y="652976"/>
            <a:ext cx="7093085" cy="369332"/>
          </a:xfrm>
          <a:prstGeom prst="rect">
            <a:avLst/>
          </a:prstGeom>
          <a:noFill/>
        </p:spPr>
        <p:txBody>
          <a:bodyPr wrap="square" rtlCol="0">
            <a:spAutoFit/>
          </a:bodyPr>
          <a:lstStyle/>
          <a:p>
            <a:r>
              <a:rPr lang="en-US" dirty="0" smtClean="0">
                <a:solidFill>
                  <a:prstClr val="black"/>
                </a:solidFill>
                <a:latin typeface="Arial" pitchFamily="34" charset="0"/>
                <a:cs typeface="Arial" pitchFamily="34" charset="0"/>
              </a:rPr>
              <a:t>2.2 </a:t>
            </a:r>
            <a:r>
              <a:rPr lang="en-US" dirty="0" err="1" smtClean="0">
                <a:solidFill>
                  <a:prstClr val="black"/>
                </a:solidFill>
                <a:latin typeface="Arial" pitchFamily="34" charset="0"/>
                <a:cs typeface="Arial" pitchFamily="34" charset="0"/>
              </a:rPr>
              <a:t>Phương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pháp</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nghiên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cứu</a:t>
            </a:r>
            <a:r>
              <a:rPr lang="en-US" dirty="0" smtClean="0">
                <a:solidFill>
                  <a:prstClr val="black"/>
                </a:solidFill>
                <a:latin typeface="Arial" pitchFamily="34" charset="0"/>
                <a:cs typeface="Arial" pitchFamily="34" charset="0"/>
              </a:rPr>
              <a:t> </a:t>
            </a:r>
            <a:endParaRPr lang="en-US" dirty="0">
              <a:solidFill>
                <a:prstClr val="black"/>
              </a:solidFill>
              <a:latin typeface="Arial" pitchFamily="34" charset="0"/>
              <a:cs typeface="Arial" pitchFamily="34" charset="0"/>
            </a:endParaRPr>
          </a:p>
        </p:txBody>
      </p:sp>
      <p:pic>
        <p:nvPicPr>
          <p:cNvPr id="5" name="Picture 4"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73905" y="1899166"/>
            <a:ext cx="6398495" cy="4958834"/>
          </a:xfrm>
          <a:prstGeom prst="rect">
            <a:avLst/>
          </a:prstGeom>
        </p:spPr>
      </p:pic>
      <p:sp>
        <p:nvSpPr>
          <p:cNvPr id="10" name="TextBox 9"/>
          <p:cNvSpPr txBox="1"/>
          <p:nvPr/>
        </p:nvSpPr>
        <p:spPr>
          <a:xfrm>
            <a:off x="152400" y="1529834"/>
            <a:ext cx="3200400" cy="369332"/>
          </a:xfrm>
          <a:prstGeom prst="rect">
            <a:avLst/>
          </a:prstGeom>
          <a:noFill/>
        </p:spPr>
        <p:txBody>
          <a:bodyPr wrap="square" rtlCol="0">
            <a:spAutoFit/>
          </a:bodyPr>
          <a:lstStyle/>
          <a:p>
            <a:r>
              <a:rPr lang="en-US" dirty="0" smtClean="0">
                <a:latin typeface="Arial" pitchFamily="34" charset="0"/>
                <a:cs typeface="Arial" pitchFamily="34" charset="0"/>
              </a:rPr>
              <a:t>Thu </a:t>
            </a:r>
            <a:r>
              <a:rPr lang="en-US" dirty="0" err="1" smtClean="0">
                <a:latin typeface="Arial" pitchFamily="34" charset="0"/>
                <a:cs typeface="Arial" pitchFamily="34" charset="0"/>
              </a:rPr>
              <a:t>nhận</a:t>
            </a:r>
            <a:r>
              <a:rPr lang="en-US" dirty="0" smtClean="0">
                <a:latin typeface="Arial" pitchFamily="34" charset="0"/>
                <a:cs typeface="Arial" pitchFamily="34" charset="0"/>
              </a:rPr>
              <a:t> </a:t>
            </a:r>
            <a:r>
              <a:rPr lang="en-US" dirty="0" err="1" smtClean="0">
                <a:latin typeface="Arial" pitchFamily="34" charset="0"/>
                <a:cs typeface="Arial" pitchFamily="34" charset="0"/>
              </a:rPr>
              <a:t>và</a:t>
            </a:r>
            <a:r>
              <a:rPr lang="en-US" dirty="0" smtClean="0">
                <a:latin typeface="Arial" pitchFamily="34" charset="0"/>
                <a:cs typeface="Arial" pitchFamily="34" charset="0"/>
              </a:rPr>
              <a:t> </a:t>
            </a:r>
            <a:r>
              <a:rPr lang="en-US" dirty="0" err="1" smtClean="0">
                <a:latin typeface="Arial" pitchFamily="34" charset="0"/>
                <a:cs typeface="Arial" pitchFamily="34" charset="0"/>
              </a:rPr>
              <a:t>tách</a:t>
            </a:r>
            <a:r>
              <a:rPr lang="en-US" dirty="0" smtClean="0">
                <a:latin typeface="Arial" pitchFamily="34" charset="0"/>
                <a:cs typeface="Arial" pitchFamily="34" charset="0"/>
              </a:rPr>
              <a:t> </a:t>
            </a:r>
            <a:r>
              <a:rPr lang="en-US" dirty="0" err="1" smtClean="0">
                <a:latin typeface="Arial" pitchFamily="34" charset="0"/>
                <a:cs typeface="Arial" pitchFamily="34" charset="0"/>
              </a:rPr>
              <a:t>chiết</a:t>
            </a:r>
            <a:r>
              <a:rPr lang="en-US" dirty="0">
                <a:latin typeface="Arial" pitchFamily="34" charset="0"/>
                <a:cs typeface="Arial" pitchFamily="34" charset="0"/>
              </a:rPr>
              <a:t>:</a:t>
            </a:r>
          </a:p>
        </p:txBody>
      </p:sp>
    </p:spTree>
    <p:extLst>
      <p:ext uri="{BB962C8B-B14F-4D97-AF65-F5344CB8AC3E}">
        <p14:creationId xmlns:p14="http://schemas.microsoft.com/office/powerpoint/2010/main" val="209176412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152400"/>
            <a:ext cx="9144000" cy="830997"/>
          </a:xfrm>
          <a:prstGeom prst="rect">
            <a:avLst/>
          </a:prstGeom>
          <a:noFill/>
        </p:spPr>
        <p:txBody>
          <a:bodyPr wrap="square" rtlCol="0">
            <a:spAutoFit/>
          </a:bodyPr>
          <a:lstStyle/>
          <a:p>
            <a:r>
              <a:rPr lang="en-US" sz="2400" dirty="0">
                <a:solidFill>
                  <a:prstClr val="black"/>
                </a:solidFill>
                <a:latin typeface="Arial" pitchFamily="34" charset="0"/>
                <a:cs typeface="Arial" pitchFamily="34" charset="0"/>
              </a:rPr>
              <a:t>3</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Kết</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quả</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về</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khả</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năng</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kháng</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nấm</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gây</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bệnh</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trên</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cây</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trồng</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của</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xạ</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khuẩn</a:t>
            </a:r>
            <a:endParaRPr lang="en-US" sz="2400" dirty="0">
              <a:solidFill>
                <a:prstClr val="black"/>
              </a:solidFill>
              <a:latin typeface="Arial" pitchFamily="34" charset="0"/>
              <a:cs typeface="Arial" pitchFamily="34" charset="0"/>
            </a:endParaRPr>
          </a:p>
        </p:txBody>
      </p:sp>
      <p:pic>
        <p:nvPicPr>
          <p:cNvPr id="5" name="Picture 4"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86000" y="4554801"/>
            <a:ext cx="4038600" cy="1693599"/>
          </a:xfrm>
          <a:prstGeom prst="rect">
            <a:avLst/>
          </a:prstGeom>
        </p:spPr>
      </p:pic>
      <p:sp>
        <p:nvSpPr>
          <p:cNvPr id="7" name="TextBox 6"/>
          <p:cNvSpPr txBox="1"/>
          <p:nvPr/>
        </p:nvSpPr>
        <p:spPr>
          <a:xfrm>
            <a:off x="2314575" y="6400800"/>
            <a:ext cx="5029200" cy="338554"/>
          </a:xfrm>
          <a:prstGeom prst="rect">
            <a:avLst/>
          </a:prstGeom>
          <a:noFill/>
        </p:spPr>
        <p:txBody>
          <a:bodyPr wrap="square" rtlCol="0">
            <a:spAutoFit/>
          </a:bodyPr>
          <a:lstStyle/>
          <a:p>
            <a:r>
              <a:rPr lang="en-US" sz="1600" dirty="0" err="1" smtClean="0">
                <a:solidFill>
                  <a:prstClr val="black"/>
                </a:solidFill>
                <a:latin typeface="Arial" pitchFamily="34" charset="0"/>
                <a:cs typeface="Arial" pitchFamily="34" charset="0"/>
              </a:rPr>
              <a:t>Khả</a:t>
            </a:r>
            <a:r>
              <a:rPr lang="en-US" sz="1600" dirty="0" smtClean="0">
                <a:solidFill>
                  <a:prstClr val="black"/>
                </a:solidFill>
                <a:latin typeface="Arial" pitchFamily="34" charset="0"/>
                <a:cs typeface="Arial" pitchFamily="34" charset="0"/>
              </a:rPr>
              <a:t> </a:t>
            </a:r>
            <a:r>
              <a:rPr lang="en-US" sz="1600" dirty="0" err="1" smtClean="0">
                <a:solidFill>
                  <a:prstClr val="black"/>
                </a:solidFill>
                <a:latin typeface="Arial" pitchFamily="34" charset="0"/>
                <a:cs typeface="Arial" pitchFamily="34" charset="0"/>
              </a:rPr>
              <a:t>năng</a:t>
            </a:r>
            <a:r>
              <a:rPr lang="en-US" sz="1600" dirty="0" smtClean="0">
                <a:solidFill>
                  <a:prstClr val="black"/>
                </a:solidFill>
                <a:latin typeface="Arial" pitchFamily="34" charset="0"/>
                <a:cs typeface="Arial" pitchFamily="34" charset="0"/>
              </a:rPr>
              <a:t> </a:t>
            </a:r>
            <a:r>
              <a:rPr lang="en-US" sz="1600" dirty="0" err="1" smtClean="0">
                <a:solidFill>
                  <a:prstClr val="black"/>
                </a:solidFill>
                <a:latin typeface="Arial" pitchFamily="34" charset="0"/>
                <a:cs typeface="Arial" pitchFamily="34" charset="0"/>
              </a:rPr>
              <a:t>kháng</a:t>
            </a:r>
            <a:r>
              <a:rPr lang="en-US" sz="1600" dirty="0" smtClean="0">
                <a:solidFill>
                  <a:prstClr val="black"/>
                </a:solidFill>
                <a:latin typeface="Arial" pitchFamily="34" charset="0"/>
                <a:cs typeface="Arial" pitchFamily="34" charset="0"/>
              </a:rPr>
              <a:t> VSV </a:t>
            </a:r>
            <a:r>
              <a:rPr lang="en-US" sz="1600" dirty="0" err="1" smtClean="0">
                <a:solidFill>
                  <a:prstClr val="black"/>
                </a:solidFill>
                <a:latin typeface="Arial" pitchFamily="34" charset="0"/>
                <a:cs typeface="Arial" pitchFamily="34" charset="0"/>
              </a:rPr>
              <a:t>của</a:t>
            </a:r>
            <a:r>
              <a:rPr lang="en-US" sz="1600" dirty="0" smtClean="0">
                <a:solidFill>
                  <a:prstClr val="black"/>
                </a:solidFill>
                <a:latin typeface="Arial" pitchFamily="34" charset="0"/>
                <a:cs typeface="Arial" pitchFamily="34" charset="0"/>
              </a:rPr>
              <a:t> </a:t>
            </a:r>
            <a:r>
              <a:rPr lang="en-US" sz="1600" dirty="0" err="1" smtClean="0">
                <a:solidFill>
                  <a:prstClr val="black"/>
                </a:solidFill>
                <a:latin typeface="Arial" pitchFamily="34" charset="0"/>
                <a:cs typeface="Arial" pitchFamily="34" charset="0"/>
              </a:rPr>
              <a:t>chủng</a:t>
            </a:r>
            <a:r>
              <a:rPr lang="en-US" sz="1600" dirty="0" smtClean="0">
                <a:solidFill>
                  <a:prstClr val="black"/>
                </a:solidFill>
                <a:latin typeface="Arial" pitchFamily="34" charset="0"/>
                <a:cs typeface="Arial" pitchFamily="34" charset="0"/>
              </a:rPr>
              <a:t> HT17.8</a:t>
            </a:r>
            <a:endParaRPr lang="en-US" sz="1600" dirty="0">
              <a:solidFill>
                <a:prstClr val="black"/>
              </a:solidFill>
              <a:latin typeface="Arial" pitchFamily="34" charset="0"/>
              <a:cs typeface="Arial"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1901542118"/>
              </p:ext>
            </p:extLst>
          </p:nvPr>
        </p:nvGraphicFramePr>
        <p:xfrm>
          <a:off x="28218" y="2895600"/>
          <a:ext cx="9115785" cy="1473200"/>
        </p:xfrm>
        <a:graphic>
          <a:graphicData uri="http://schemas.openxmlformats.org/drawingml/2006/table">
            <a:tbl>
              <a:tblPr firstRow="1" bandRow="1">
                <a:tableStyleId>{7E9639D4-E3E2-4D34-9284-5A2195B3D0D7}</a:tableStyleId>
              </a:tblPr>
              <a:tblGrid>
                <a:gridCol w="1012865"/>
                <a:gridCol w="1012865"/>
                <a:gridCol w="1012865"/>
                <a:gridCol w="1012865"/>
                <a:gridCol w="1482922"/>
                <a:gridCol w="914400"/>
                <a:gridCol w="914400"/>
                <a:gridCol w="990603"/>
                <a:gridCol w="762000"/>
              </a:tblGrid>
              <a:tr h="370840">
                <a:tc gridSpan="9">
                  <a:txBody>
                    <a:bodyPr/>
                    <a:lstStyle/>
                    <a:p>
                      <a:pPr algn="ctr"/>
                      <a:r>
                        <a:rPr lang="en-US" sz="1400" dirty="0" err="1" smtClean="0">
                          <a:ln>
                            <a:noFill/>
                          </a:ln>
                          <a:noFill/>
                          <a:latin typeface="Arial" pitchFamily="34" charset="0"/>
                          <a:cs typeface="Arial" pitchFamily="34" charset="0"/>
                        </a:rPr>
                        <a:t>h</a:t>
                      </a:r>
                      <a:r>
                        <a:rPr lang="en-US" sz="1400" dirty="0" err="1" smtClean="0">
                          <a:ln>
                            <a:noFill/>
                          </a:ln>
                          <a:solidFill>
                            <a:schemeClr val="tx1"/>
                          </a:solidFill>
                          <a:latin typeface="Arial" pitchFamily="34" charset="0"/>
                          <a:cs typeface="Arial" pitchFamily="34" charset="0"/>
                        </a:rPr>
                        <a:t>Hoạt</a:t>
                      </a:r>
                      <a:r>
                        <a:rPr lang="en-US" sz="1400" baseline="0" dirty="0" smtClean="0">
                          <a:ln>
                            <a:noFill/>
                          </a:ln>
                          <a:solidFill>
                            <a:schemeClr val="tx1"/>
                          </a:solidFill>
                          <a:latin typeface="Arial" pitchFamily="34" charset="0"/>
                          <a:cs typeface="Arial" pitchFamily="34" charset="0"/>
                        </a:rPr>
                        <a:t> </a:t>
                      </a:r>
                      <a:r>
                        <a:rPr lang="en-US" sz="1400" baseline="0" dirty="0" err="1" smtClean="0">
                          <a:ln>
                            <a:noFill/>
                          </a:ln>
                          <a:solidFill>
                            <a:schemeClr val="tx1"/>
                          </a:solidFill>
                          <a:latin typeface="Arial" pitchFamily="34" charset="0"/>
                          <a:cs typeface="Arial" pitchFamily="34" charset="0"/>
                        </a:rPr>
                        <a:t>tính</a:t>
                      </a:r>
                      <a:r>
                        <a:rPr lang="en-US" sz="1400" baseline="0" dirty="0" smtClean="0">
                          <a:ln>
                            <a:noFill/>
                          </a:ln>
                          <a:solidFill>
                            <a:schemeClr val="tx1"/>
                          </a:solidFill>
                          <a:latin typeface="Arial" pitchFamily="34" charset="0"/>
                          <a:cs typeface="Arial" pitchFamily="34" charset="0"/>
                        </a:rPr>
                        <a:t> </a:t>
                      </a:r>
                      <a:r>
                        <a:rPr lang="en-US" sz="1400" baseline="0" dirty="0" err="1" smtClean="0">
                          <a:ln>
                            <a:noFill/>
                          </a:ln>
                          <a:solidFill>
                            <a:schemeClr val="tx1"/>
                          </a:solidFill>
                          <a:latin typeface="Arial" pitchFamily="34" charset="0"/>
                          <a:cs typeface="Arial" pitchFamily="34" charset="0"/>
                        </a:rPr>
                        <a:t>kháng</a:t>
                      </a:r>
                      <a:r>
                        <a:rPr lang="en-US" sz="1400" baseline="0" dirty="0" smtClean="0">
                          <a:ln>
                            <a:noFill/>
                          </a:ln>
                          <a:solidFill>
                            <a:schemeClr val="tx1"/>
                          </a:solidFill>
                          <a:latin typeface="Arial" pitchFamily="34" charset="0"/>
                          <a:cs typeface="Arial" pitchFamily="34" charset="0"/>
                        </a:rPr>
                        <a:t> </a:t>
                      </a:r>
                      <a:r>
                        <a:rPr lang="en-US" sz="1400" baseline="0" dirty="0" err="1" smtClean="0">
                          <a:ln>
                            <a:noFill/>
                          </a:ln>
                          <a:solidFill>
                            <a:schemeClr val="tx1"/>
                          </a:solidFill>
                          <a:latin typeface="Arial" pitchFamily="34" charset="0"/>
                          <a:cs typeface="Arial" pitchFamily="34" charset="0"/>
                        </a:rPr>
                        <a:t>sinh</a:t>
                      </a:r>
                      <a:r>
                        <a:rPr lang="en-US" sz="1400" baseline="0" dirty="0" smtClean="0">
                          <a:ln>
                            <a:noFill/>
                          </a:ln>
                          <a:solidFill>
                            <a:schemeClr val="tx1"/>
                          </a:solidFill>
                          <a:latin typeface="Arial" pitchFamily="34" charset="0"/>
                          <a:cs typeface="Arial" pitchFamily="34" charset="0"/>
                        </a:rPr>
                        <a:t> (D-d, </a:t>
                      </a:r>
                      <a:r>
                        <a:rPr lang="en-US" sz="1400" baseline="0" dirty="0" smtClean="0">
                          <a:ln>
                            <a:noFill/>
                          </a:ln>
                          <a:solidFill>
                            <a:schemeClr val="tx1"/>
                          </a:solidFill>
                          <a:latin typeface="Arial" pitchFamily="34" charset="0"/>
                          <a:cs typeface="Arial" pitchFamily="34" charset="0"/>
                          <a:sym typeface="Symbol"/>
                        </a:rPr>
                        <a:t>  </a:t>
                      </a:r>
                      <a:r>
                        <a:rPr lang="en-US" sz="1400" baseline="0" dirty="0" err="1" smtClean="0">
                          <a:ln>
                            <a:noFill/>
                          </a:ln>
                          <a:solidFill>
                            <a:schemeClr val="tx1"/>
                          </a:solidFill>
                          <a:latin typeface="Arial" pitchFamily="34" charset="0"/>
                          <a:cs typeface="Arial" pitchFamily="34" charset="0"/>
                          <a:sym typeface="Symbol"/>
                        </a:rPr>
                        <a:t>m,mm</a:t>
                      </a:r>
                      <a:r>
                        <a:rPr lang="en-US" sz="1400" baseline="0" dirty="0" smtClean="0">
                          <a:ln>
                            <a:noFill/>
                          </a:ln>
                          <a:solidFill>
                            <a:schemeClr val="tx1"/>
                          </a:solidFill>
                          <a:latin typeface="Arial" pitchFamily="34" charset="0"/>
                          <a:cs typeface="Arial" pitchFamily="34" charset="0"/>
                          <a:sym typeface="Symbol"/>
                        </a:rPr>
                        <a:t>)</a:t>
                      </a:r>
                      <a:endParaRPr lang="en-US" sz="1400" dirty="0">
                        <a:ln>
                          <a:solidFill>
                            <a:srgbClr val="C00000"/>
                          </a:solidFill>
                        </a:ln>
                        <a:noFill/>
                        <a:latin typeface="Arial" pitchFamily="34" charset="0"/>
                        <a:cs typeface="Arial" pitchFamily="34" charset="0"/>
                      </a:endParaRPr>
                    </a:p>
                  </a:txBody>
                  <a:tcPr anchor="ctr">
                    <a:noFill/>
                  </a:tcPr>
                </a:tc>
                <a:tc hMerge="1">
                  <a:txBody>
                    <a:bodyPr/>
                    <a:lstStyle/>
                    <a:p>
                      <a:endParaRPr lang="en-US" dirty="0">
                        <a:ln>
                          <a:noFill/>
                        </a:ln>
                        <a:noFill/>
                      </a:endParaRPr>
                    </a:p>
                  </a:txBody>
                  <a:tcPr/>
                </a:tc>
                <a:tc hMerge="1">
                  <a:txBody>
                    <a:bodyPr/>
                    <a:lstStyle/>
                    <a:p>
                      <a:endParaRPr lang="en-US" dirty="0">
                        <a:ln>
                          <a:noFill/>
                        </a:ln>
                        <a:noFill/>
                      </a:endParaRPr>
                    </a:p>
                  </a:txBody>
                  <a:tcPr/>
                </a:tc>
                <a:tc hMerge="1">
                  <a:txBody>
                    <a:bodyPr/>
                    <a:lstStyle/>
                    <a:p>
                      <a:endParaRPr lang="en-US" dirty="0">
                        <a:ln>
                          <a:noFill/>
                        </a:ln>
                        <a:noFill/>
                      </a:endParaRPr>
                    </a:p>
                  </a:txBody>
                  <a:tcPr/>
                </a:tc>
                <a:tc hMerge="1">
                  <a:txBody>
                    <a:bodyPr/>
                    <a:lstStyle/>
                    <a:p>
                      <a:endParaRPr lang="en-US" dirty="0">
                        <a:ln>
                          <a:noFill/>
                        </a:ln>
                        <a:noFill/>
                      </a:endParaRPr>
                    </a:p>
                  </a:txBody>
                  <a:tcPr/>
                </a:tc>
                <a:tc hMerge="1">
                  <a:txBody>
                    <a:bodyPr/>
                    <a:lstStyle/>
                    <a:p>
                      <a:endParaRPr lang="en-US" dirty="0">
                        <a:ln>
                          <a:noFill/>
                        </a:ln>
                        <a:noFill/>
                      </a:endParaRPr>
                    </a:p>
                  </a:txBody>
                  <a:tcPr/>
                </a:tc>
                <a:tc hMerge="1">
                  <a:txBody>
                    <a:bodyPr/>
                    <a:lstStyle/>
                    <a:p>
                      <a:endParaRPr lang="en-US" dirty="0">
                        <a:ln>
                          <a:noFill/>
                        </a:ln>
                        <a:noFill/>
                      </a:endParaRPr>
                    </a:p>
                  </a:txBody>
                  <a:tcPr/>
                </a:tc>
                <a:tc hMerge="1">
                  <a:txBody>
                    <a:bodyPr/>
                    <a:lstStyle/>
                    <a:p>
                      <a:endParaRPr lang="en-US" dirty="0">
                        <a:ln>
                          <a:noFill/>
                        </a:ln>
                        <a:noFill/>
                      </a:endParaRPr>
                    </a:p>
                  </a:txBody>
                  <a:tcPr/>
                </a:tc>
                <a:tc hMerge="1">
                  <a:txBody>
                    <a:bodyPr/>
                    <a:lstStyle/>
                    <a:p>
                      <a:endParaRPr lang="en-US" dirty="0">
                        <a:ln>
                          <a:noFill/>
                        </a:ln>
                        <a:noFill/>
                      </a:endParaRPr>
                    </a:p>
                  </a:txBody>
                  <a:tcPr/>
                </a:tc>
              </a:tr>
              <a:tr h="370840">
                <a:tc>
                  <a:txBody>
                    <a:bodyPr/>
                    <a:lstStyle/>
                    <a:p>
                      <a:pPr algn="ctr"/>
                      <a:r>
                        <a:rPr lang="en-US" sz="1400" dirty="0" err="1" smtClean="0">
                          <a:ln>
                            <a:noFill/>
                          </a:ln>
                          <a:solidFill>
                            <a:schemeClr val="tx1"/>
                          </a:solidFill>
                          <a:latin typeface="Arial" pitchFamily="34" charset="0"/>
                          <a:cs typeface="Arial" pitchFamily="34" charset="0"/>
                        </a:rPr>
                        <a:t>Kí</a:t>
                      </a:r>
                      <a:r>
                        <a:rPr lang="en-US" sz="1400" baseline="0" dirty="0" smtClean="0">
                          <a:ln>
                            <a:noFill/>
                          </a:ln>
                          <a:solidFill>
                            <a:schemeClr val="tx1"/>
                          </a:solidFill>
                          <a:latin typeface="Arial" pitchFamily="34" charset="0"/>
                          <a:cs typeface="Arial" pitchFamily="34" charset="0"/>
                        </a:rPr>
                        <a:t> </a:t>
                      </a:r>
                      <a:r>
                        <a:rPr lang="en-US" sz="1400" baseline="0" dirty="0" err="1" smtClean="0">
                          <a:ln>
                            <a:noFill/>
                          </a:ln>
                          <a:solidFill>
                            <a:schemeClr val="tx1"/>
                          </a:solidFill>
                          <a:latin typeface="Arial" pitchFamily="34" charset="0"/>
                          <a:cs typeface="Arial" pitchFamily="34" charset="0"/>
                        </a:rPr>
                        <a:t>hiệu</a:t>
                      </a:r>
                      <a:r>
                        <a:rPr lang="en-US" sz="1400" baseline="0" dirty="0" smtClean="0">
                          <a:ln>
                            <a:noFill/>
                          </a:ln>
                          <a:solidFill>
                            <a:schemeClr val="tx1"/>
                          </a:solidFill>
                          <a:latin typeface="Arial" pitchFamily="34" charset="0"/>
                          <a:cs typeface="Arial" pitchFamily="34" charset="0"/>
                        </a:rPr>
                        <a:t> </a:t>
                      </a:r>
                      <a:r>
                        <a:rPr lang="en-US" sz="1400" baseline="0" dirty="0" err="1" smtClean="0">
                          <a:ln>
                            <a:noFill/>
                          </a:ln>
                          <a:solidFill>
                            <a:schemeClr val="tx1"/>
                          </a:solidFill>
                          <a:latin typeface="Arial" pitchFamily="34" charset="0"/>
                          <a:cs typeface="Arial" pitchFamily="34" charset="0"/>
                        </a:rPr>
                        <a:t>chủng</a:t>
                      </a:r>
                      <a:endParaRPr lang="en-US" sz="1400" dirty="0">
                        <a:ln>
                          <a:noFill/>
                        </a:ln>
                        <a:solidFill>
                          <a:schemeClr val="tx1"/>
                        </a:solidFill>
                        <a:latin typeface="Arial" pitchFamily="34" charset="0"/>
                        <a:cs typeface="Arial" pitchFamily="34" charset="0"/>
                      </a:endParaRPr>
                    </a:p>
                  </a:txBody>
                  <a:tcPr anchor="ctr">
                    <a:solidFill>
                      <a:schemeClr val="bg1"/>
                    </a:solidFill>
                  </a:tcPr>
                </a:tc>
                <a:tc>
                  <a:txBody>
                    <a:bodyPr/>
                    <a:lstStyle/>
                    <a:p>
                      <a:pPr algn="ctr"/>
                      <a:r>
                        <a:rPr lang="en-US" sz="1400" dirty="0" err="1" smtClean="0">
                          <a:ln>
                            <a:noFill/>
                          </a:ln>
                          <a:solidFill>
                            <a:schemeClr val="tx1"/>
                          </a:solidFill>
                          <a:latin typeface="Arial" pitchFamily="34" charset="0"/>
                          <a:cs typeface="Arial" pitchFamily="34" charset="0"/>
                        </a:rPr>
                        <a:t>E.Coli</a:t>
                      </a:r>
                      <a:r>
                        <a:rPr lang="en-US" sz="1400" dirty="0" smtClean="0">
                          <a:ln>
                            <a:noFill/>
                          </a:ln>
                          <a:solidFill>
                            <a:schemeClr val="tx1"/>
                          </a:solidFill>
                          <a:latin typeface="Arial" pitchFamily="34" charset="0"/>
                          <a:cs typeface="Arial" pitchFamily="34" charset="0"/>
                        </a:rPr>
                        <a:t> VTCC-B-883</a:t>
                      </a:r>
                      <a:endParaRPr lang="en-US" sz="1400" dirty="0">
                        <a:ln>
                          <a:noFill/>
                        </a:ln>
                        <a:solidFill>
                          <a:schemeClr val="tx1"/>
                        </a:solidFill>
                        <a:latin typeface="Arial" pitchFamily="34" charset="0"/>
                        <a:cs typeface="Arial" pitchFamily="34" charset="0"/>
                      </a:endParaRPr>
                    </a:p>
                  </a:txBody>
                  <a:tcPr anchor="ctr">
                    <a:solidFill>
                      <a:schemeClr val="bg1"/>
                    </a:solidFill>
                  </a:tcPr>
                </a:tc>
                <a:tc>
                  <a:txBody>
                    <a:bodyPr/>
                    <a:lstStyle/>
                    <a:p>
                      <a:pPr algn="ctr"/>
                      <a:r>
                        <a:rPr lang="en-US" sz="1400" dirty="0" smtClean="0">
                          <a:ln>
                            <a:noFill/>
                          </a:ln>
                          <a:solidFill>
                            <a:schemeClr val="tx1"/>
                          </a:solidFill>
                          <a:latin typeface="Arial" pitchFamily="34" charset="0"/>
                          <a:cs typeface="Arial" pitchFamily="34" charset="0"/>
                        </a:rPr>
                        <a:t>Bacillus</a:t>
                      </a:r>
                      <a:r>
                        <a:rPr lang="en-US" sz="1400" baseline="0" dirty="0" smtClean="0">
                          <a:ln>
                            <a:noFill/>
                          </a:ln>
                          <a:solidFill>
                            <a:schemeClr val="tx1"/>
                          </a:solidFill>
                          <a:latin typeface="Arial" pitchFamily="34" charset="0"/>
                          <a:cs typeface="Arial" pitchFamily="34" charset="0"/>
                        </a:rPr>
                        <a:t> </a:t>
                      </a:r>
                      <a:r>
                        <a:rPr lang="en-US" sz="1400" baseline="0" dirty="0" err="1" smtClean="0">
                          <a:ln>
                            <a:noFill/>
                          </a:ln>
                          <a:solidFill>
                            <a:schemeClr val="tx1"/>
                          </a:solidFill>
                          <a:latin typeface="Arial" pitchFamily="34" charset="0"/>
                          <a:cs typeface="Arial" pitchFamily="34" charset="0"/>
                        </a:rPr>
                        <a:t>aerophilus</a:t>
                      </a:r>
                      <a:endParaRPr lang="en-US" sz="1400" dirty="0">
                        <a:ln>
                          <a:noFill/>
                        </a:ln>
                        <a:solidFill>
                          <a:schemeClr val="tx1"/>
                        </a:solidFill>
                        <a:latin typeface="Arial" pitchFamily="34" charset="0"/>
                        <a:cs typeface="Arial" pitchFamily="34" charset="0"/>
                      </a:endParaRPr>
                    </a:p>
                  </a:txBody>
                  <a:tcPr anchor="ctr">
                    <a:solidFill>
                      <a:schemeClr val="bg1"/>
                    </a:solidFill>
                  </a:tcPr>
                </a:tc>
                <a:tc>
                  <a:txBody>
                    <a:bodyPr/>
                    <a:lstStyle/>
                    <a:p>
                      <a:pPr algn="ctr"/>
                      <a:r>
                        <a:rPr lang="en-US" sz="1400" dirty="0" smtClean="0">
                          <a:ln>
                            <a:noFill/>
                          </a:ln>
                          <a:solidFill>
                            <a:schemeClr val="tx1"/>
                          </a:solidFill>
                          <a:latin typeface="Arial" pitchFamily="34" charset="0"/>
                          <a:cs typeface="Arial" pitchFamily="34" charset="0"/>
                        </a:rPr>
                        <a:t>F.</a:t>
                      </a:r>
                      <a:r>
                        <a:rPr lang="en-US" sz="1400" baseline="0" dirty="0" smtClean="0">
                          <a:ln>
                            <a:noFill/>
                          </a:ln>
                          <a:solidFill>
                            <a:schemeClr val="tx1"/>
                          </a:solidFill>
                          <a:latin typeface="Arial" pitchFamily="34" charset="0"/>
                          <a:cs typeface="Arial" pitchFamily="34" charset="0"/>
                        </a:rPr>
                        <a:t> </a:t>
                      </a:r>
                      <a:r>
                        <a:rPr lang="en-US" sz="1400" baseline="0" dirty="0" err="1" smtClean="0">
                          <a:ln>
                            <a:noFill/>
                          </a:ln>
                          <a:solidFill>
                            <a:schemeClr val="tx1"/>
                          </a:solidFill>
                          <a:latin typeface="Arial" pitchFamily="34" charset="0"/>
                          <a:cs typeface="Arial" pitchFamily="34" charset="0"/>
                        </a:rPr>
                        <a:t>solani</a:t>
                      </a:r>
                      <a:r>
                        <a:rPr lang="en-US" sz="1400" baseline="0" dirty="0" smtClean="0">
                          <a:ln>
                            <a:noFill/>
                          </a:ln>
                          <a:solidFill>
                            <a:schemeClr val="tx1"/>
                          </a:solidFill>
                          <a:latin typeface="Arial" pitchFamily="34" charset="0"/>
                          <a:cs typeface="Arial" pitchFamily="34" charset="0"/>
                        </a:rPr>
                        <a:t> VTCCF-1302</a:t>
                      </a:r>
                      <a:endParaRPr lang="en-US" sz="1400" dirty="0">
                        <a:ln>
                          <a:noFill/>
                        </a:ln>
                        <a:solidFill>
                          <a:schemeClr val="tx1"/>
                        </a:solidFill>
                        <a:latin typeface="Arial" pitchFamily="34" charset="0"/>
                        <a:cs typeface="Arial" pitchFamily="34" charset="0"/>
                      </a:endParaRPr>
                    </a:p>
                  </a:txBody>
                  <a:tcPr anchor="ctr">
                    <a:solidFill>
                      <a:schemeClr val="bg1"/>
                    </a:solidFill>
                  </a:tcPr>
                </a:tc>
                <a:tc>
                  <a:txBody>
                    <a:bodyPr/>
                    <a:lstStyle/>
                    <a:p>
                      <a:pPr algn="ctr"/>
                      <a:r>
                        <a:rPr lang="en-US" sz="1400" dirty="0" smtClean="0">
                          <a:ln>
                            <a:noFill/>
                          </a:ln>
                          <a:solidFill>
                            <a:schemeClr val="tx1"/>
                          </a:solidFill>
                          <a:latin typeface="Arial" pitchFamily="34" charset="0"/>
                          <a:cs typeface="Arial" pitchFamily="34" charset="0"/>
                        </a:rPr>
                        <a:t>F.</a:t>
                      </a:r>
                      <a:r>
                        <a:rPr lang="en-US" sz="1400" baseline="0" dirty="0" smtClean="0">
                          <a:ln>
                            <a:noFill/>
                          </a:ln>
                          <a:solidFill>
                            <a:schemeClr val="tx1"/>
                          </a:solidFill>
                          <a:latin typeface="Arial" pitchFamily="34" charset="0"/>
                          <a:cs typeface="Arial" pitchFamily="34" charset="0"/>
                        </a:rPr>
                        <a:t> </a:t>
                      </a:r>
                      <a:r>
                        <a:rPr lang="en-US" sz="1400" dirty="0" err="1" smtClean="0">
                          <a:ln>
                            <a:noFill/>
                          </a:ln>
                          <a:solidFill>
                            <a:schemeClr val="tx1"/>
                          </a:solidFill>
                          <a:latin typeface="Arial" pitchFamily="34" charset="0"/>
                          <a:cs typeface="Arial" pitchFamily="34" charset="0"/>
                        </a:rPr>
                        <a:t>Oxysporum</a:t>
                      </a:r>
                      <a:r>
                        <a:rPr lang="en-US" sz="1400" dirty="0" smtClean="0">
                          <a:ln>
                            <a:noFill/>
                          </a:ln>
                          <a:solidFill>
                            <a:schemeClr val="tx1"/>
                          </a:solidFill>
                          <a:latin typeface="Arial" pitchFamily="34" charset="0"/>
                          <a:cs typeface="Arial" pitchFamily="34" charset="0"/>
                        </a:rPr>
                        <a:t> VTCCF-1301</a:t>
                      </a:r>
                      <a:r>
                        <a:rPr lang="en-US" sz="1400" baseline="0" dirty="0" smtClean="0">
                          <a:ln>
                            <a:noFill/>
                          </a:ln>
                          <a:solidFill>
                            <a:schemeClr val="tx1"/>
                          </a:solidFill>
                          <a:latin typeface="Arial" pitchFamily="34" charset="0"/>
                          <a:cs typeface="Arial" pitchFamily="34" charset="0"/>
                        </a:rPr>
                        <a:t> </a:t>
                      </a:r>
                      <a:endParaRPr lang="en-US" sz="1400" dirty="0">
                        <a:ln>
                          <a:noFill/>
                        </a:ln>
                        <a:solidFill>
                          <a:schemeClr val="tx1"/>
                        </a:solidFill>
                        <a:latin typeface="Arial" pitchFamily="34" charset="0"/>
                        <a:cs typeface="Arial" pitchFamily="34" charset="0"/>
                      </a:endParaRPr>
                    </a:p>
                  </a:txBody>
                  <a:tcPr anchor="ctr">
                    <a:solidFill>
                      <a:schemeClr val="bg1"/>
                    </a:solidFill>
                  </a:tcPr>
                </a:tc>
                <a:tc>
                  <a:txBody>
                    <a:bodyPr/>
                    <a:lstStyle/>
                    <a:p>
                      <a:pPr algn="ctr"/>
                      <a:r>
                        <a:rPr lang="en-US" sz="1400" dirty="0" smtClean="0">
                          <a:ln>
                            <a:noFill/>
                          </a:ln>
                          <a:solidFill>
                            <a:schemeClr val="tx1"/>
                          </a:solidFill>
                          <a:latin typeface="Arial" pitchFamily="34" charset="0"/>
                          <a:cs typeface="Arial" pitchFamily="34" charset="0"/>
                        </a:rPr>
                        <a:t>Đ1</a:t>
                      </a:r>
                      <a:endParaRPr lang="en-US" sz="1400" dirty="0">
                        <a:ln>
                          <a:noFill/>
                        </a:ln>
                        <a:solidFill>
                          <a:schemeClr val="tx1"/>
                        </a:solidFill>
                        <a:latin typeface="Arial" pitchFamily="34" charset="0"/>
                        <a:cs typeface="Arial" pitchFamily="34" charset="0"/>
                      </a:endParaRPr>
                    </a:p>
                  </a:txBody>
                  <a:tcPr anchor="ctr">
                    <a:solidFill>
                      <a:schemeClr val="bg1"/>
                    </a:solidFill>
                  </a:tcPr>
                </a:tc>
                <a:tc>
                  <a:txBody>
                    <a:bodyPr/>
                    <a:lstStyle/>
                    <a:p>
                      <a:pPr algn="ctr"/>
                      <a:r>
                        <a:rPr lang="en-US" sz="1400" dirty="0" smtClean="0">
                          <a:ln>
                            <a:noFill/>
                          </a:ln>
                          <a:solidFill>
                            <a:schemeClr val="tx1"/>
                          </a:solidFill>
                          <a:latin typeface="Arial" pitchFamily="34" charset="0"/>
                          <a:cs typeface="Arial" pitchFamily="34" charset="0"/>
                        </a:rPr>
                        <a:t>N2</a:t>
                      </a:r>
                      <a:endParaRPr lang="en-US" sz="1400" dirty="0">
                        <a:ln>
                          <a:noFill/>
                        </a:ln>
                        <a:solidFill>
                          <a:schemeClr val="tx1"/>
                        </a:solidFill>
                        <a:latin typeface="Arial" pitchFamily="34" charset="0"/>
                        <a:cs typeface="Arial" pitchFamily="34" charset="0"/>
                      </a:endParaRPr>
                    </a:p>
                  </a:txBody>
                  <a:tcPr anchor="ctr">
                    <a:solidFill>
                      <a:schemeClr val="bg1"/>
                    </a:solidFill>
                  </a:tcPr>
                </a:tc>
                <a:tc>
                  <a:txBody>
                    <a:bodyPr/>
                    <a:lstStyle/>
                    <a:p>
                      <a:pPr algn="ctr"/>
                      <a:r>
                        <a:rPr lang="en-US" sz="1400" dirty="0" smtClean="0">
                          <a:ln>
                            <a:noFill/>
                          </a:ln>
                          <a:solidFill>
                            <a:schemeClr val="tx1"/>
                          </a:solidFill>
                          <a:latin typeface="Arial" pitchFamily="34" charset="0"/>
                          <a:cs typeface="Arial" pitchFamily="34" charset="0"/>
                        </a:rPr>
                        <a:t>PL3</a:t>
                      </a:r>
                      <a:endParaRPr lang="en-US" sz="1400" dirty="0">
                        <a:ln>
                          <a:noFill/>
                        </a:ln>
                        <a:solidFill>
                          <a:schemeClr val="tx1"/>
                        </a:solidFill>
                        <a:latin typeface="Arial" pitchFamily="34" charset="0"/>
                        <a:cs typeface="Arial" pitchFamily="34" charset="0"/>
                      </a:endParaRPr>
                    </a:p>
                  </a:txBody>
                  <a:tcPr anchor="ctr">
                    <a:solidFill>
                      <a:schemeClr val="bg1"/>
                    </a:solidFill>
                  </a:tcPr>
                </a:tc>
                <a:tc>
                  <a:txBody>
                    <a:bodyPr/>
                    <a:lstStyle/>
                    <a:p>
                      <a:pPr algn="ctr"/>
                      <a:r>
                        <a:rPr lang="en-US" sz="1400" dirty="0" smtClean="0">
                          <a:ln>
                            <a:noFill/>
                          </a:ln>
                          <a:solidFill>
                            <a:schemeClr val="tx1"/>
                          </a:solidFill>
                          <a:latin typeface="Arial" pitchFamily="34" charset="0"/>
                          <a:cs typeface="Arial" pitchFamily="34" charset="0"/>
                        </a:rPr>
                        <a:t>TB4</a:t>
                      </a:r>
                      <a:endParaRPr lang="en-US" sz="1400" dirty="0">
                        <a:ln>
                          <a:noFill/>
                        </a:ln>
                        <a:solidFill>
                          <a:schemeClr val="tx1"/>
                        </a:solidFill>
                        <a:latin typeface="Arial" pitchFamily="34" charset="0"/>
                        <a:cs typeface="Arial" pitchFamily="34" charset="0"/>
                      </a:endParaRPr>
                    </a:p>
                  </a:txBody>
                  <a:tcPr anchor="ctr">
                    <a:solidFill>
                      <a:schemeClr val="bg1"/>
                    </a:solidFill>
                  </a:tcPr>
                </a:tc>
              </a:tr>
              <a:tr h="370840">
                <a:tc>
                  <a:txBody>
                    <a:bodyPr/>
                    <a:lstStyle/>
                    <a:p>
                      <a:pPr algn="ctr"/>
                      <a:r>
                        <a:rPr lang="en-US" sz="1400" dirty="0" smtClean="0">
                          <a:ln>
                            <a:noFill/>
                          </a:ln>
                          <a:solidFill>
                            <a:schemeClr val="tx1"/>
                          </a:solidFill>
                          <a:latin typeface="Arial" pitchFamily="34" charset="0"/>
                          <a:cs typeface="Arial" pitchFamily="34" charset="0"/>
                        </a:rPr>
                        <a:t>HT 17.8</a:t>
                      </a:r>
                      <a:endParaRPr lang="en-US" sz="1400" dirty="0">
                        <a:ln>
                          <a:noFill/>
                        </a:ln>
                        <a:solidFill>
                          <a:schemeClr val="tx1"/>
                        </a:solidFill>
                        <a:latin typeface="Arial" pitchFamily="34" charset="0"/>
                        <a:cs typeface="Arial" pitchFamily="34" charset="0"/>
                      </a:endParaRPr>
                    </a:p>
                  </a:txBody>
                  <a:tcPr anchor="ctr">
                    <a:solidFill>
                      <a:schemeClr val="bg1"/>
                    </a:solidFill>
                  </a:tcPr>
                </a:tc>
                <a:tc>
                  <a:txBody>
                    <a:bodyPr/>
                    <a:lstStyle/>
                    <a:p>
                      <a:pPr algn="ctr"/>
                      <a:r>
                        <a:rPr lang="en-US" sz="1400" dirty="0" smtClean="0">
                          <a:ln>
                            <a:noFill/>
                          </a:ln>
                          <a:solidFill>
                            <a:schemeClr val="tx1"/>
                          </a:solidFill>
                          <a:latin typeface="Arial" pitchFamily="34" charset="0"/>
                          <a:cs typeface="Arial" pitchFamily="34" charset="0"/>
                        </a:rPr>
                        <a:t>10,2</a:t>
                      </a:r>
                      <a:r>
                        <a:rPr lang="en-US" sz="1400" dirty="0" smtClean="0">
                          <a:ln>
                            <a:noFill/>
                          </a:ln>
                          <a:solidFill>
                            <a:schemeClr val="tx1"/>
                          </a:solidFill>
                          <a:latin typeface="Arial" pitchFamily="34" charset="0"/>
                          <a:cs typeface="Arial" pitchFamily="34" charset="0"/>
                          <a:sym typeface="Symbol"/>
                        </a:rPr>
                        <a:t>0,1</a:t>
                      </a:r>
                      <a:endParaRPr lang="en-US" sz="1400" dirty="0">
                        <a:ln>
                          <a:noFill/>
                        </a:ln>
                        <a:solidFill>
                          <a:schemeClr val="tx1"/>
                        </a:solidFill>
                        <a:latin typeface="Arial" pitchFamily="34" charset="0"/>
                        <a:cs typeface="Arial" pitchFamily="34" charset="0"/>
                      </a:endParaRPr>
                    </a:p>
                  </a:txBody>
                  <a:tcPr anchor="ctr">
                    <a:solidFill>
                      <a:schemeClr val="bg1"/>
                    </a:solidFill>
                  </a:tcPr>
                </a:tc>
                <a:tc>
                  <a:txBody>
                    <a:bodyPr/>
                    <a:lstStyle/>
                    <a:p>
                      <a:pPr algn="ctr"/>
                      <a:r>
                        <a:rPr lang="en-US" sz="1400" dirty="0" smtClean="0">
                          <a:ln>
                            <a:noFill/>
                          </a:ln>
                          <a:solidFill>
                            <a:schemeClr val="tx1"/>
                          </a:solidFill>
                          <a:latin typeface="Arial" pitchFamily="34" charset="0"/>
                          <a:cs typeface="Arial" pitchFamily="34" charset="0"/>
                        </a:rPr>
                        <a:t>10,2</a:t>
                      </a:r>
                      <a:r>
                        <a:rPr lang="en-US" sz="1400" dirty="0" smtClean="0">
                          <a:ln>
                            <a:noFill/>
                          </a:ln>
                          <a:solidFill>
                            <a:schemeClr val="tx1"/>
                          </a:solidFill>
                          <a:latin typeface="Arial" pitchFamily="34" charset="0"/>
                          <a:cs typeface="Arial" pitchFamily="34" charset="0"/>
                          <a:sym typeface="Symbol"/>
                        </a:rPr>
                        <a:t>0,2</a:t>
                      </a:r>
                      <a:endParaRPr lang="en-US" sz="1400" dirty="0">
                        <a:ln>
                          <a:noFill/>
                        </a:ln>
                        <a:solidFill>
                          <a:schemeClr val="tx1"/>
                        </a:solidFill>
                        <a:latin typeface="Arial" pitchFamily="34" charset="0"/>
                        <a:cs typeface="Arial" pitchFamily="34" charset="0"/>
                      </a:endParaRPr>
                    </a:p>
                  </a:txBody>
                  <a:tcPr anchor="ctr">
                    <a:solidFill>
                      <a:schemeClr val="bg1"/>
                    </a:solidFill>
                  </a:tcPr>
                </a:tc>
                <a:tc>
                  <a:txBody>
                    <a:bodyPr/>
                    <a:lstStyle/>
                    <a:p>
                      <a:pPr algn="ctr"/>
                      <a:r>
                        <a:rPr lang="en-US" sz="1400" dirty="0" smtClean="0">
                          <a:ln>
                            <a:noFill/>
                          </a:ln>
                          <a:solidFill>
                            <a:schemeClr val="tx1"/>
                          </a:solidFill>
                          <a:latin typeface="Arial" pitchFamily="34" charset="0"/>
                          <a:cs typeface="Arial" pitchFamily="34" charset="0"/>
                        </a:rPr>
                        <a:t>19,3</a:t>
                      </a:r>
                      <a:r>
                        <a:rPr lang="en-US" sz="1400" dirty="0" smtClean="0">
                          <a:ln>
                            <a:noFill/>
                          </a:ln>
                          <a:solidFill>
                            <a:schemeClr val="tx1"/>
                          </a:solidFill>
                          <a:latin typeface="Arial" pitchFamily="34" charset="0"/>
                          <a:cs typeface="Arial" pitchFamily="34" charset="0"/>
                          <a:sym typeface="Symbol"/>
                        </a:rPr>
                        <a:t>1,4</a:t>
                      </a:r>
                      <a:endParaRPr lang="en-US" sz="1400" dirty="0">
                        <a:ln>
                          <a:noFill/>
                        </a:ln>
                        <a:solidFill>
                          <a:schemeClr val="tx1"/>
                        </a:solidFill>
                        <a:latin typeface="Arial" pitchFamily="34" charset="0"/>
                        <a:cs typeface="Arial" pitchFamily="34" charset="0"/>
                      </a:endParaRPr>
                    </a:p>
                  </a:txBody>
                  <a:tcPr anchor="ctr">
                    <a:solidFill>
                      <a:schemeClr val="bg1"/>
                    </a:solidFill>
                  </a:tcPr>
                </a:tc>
                <a:tc>
                  <a:txBody>
                    <a:bodyPr/>
                    <a:lstStyle/>
                    <a:p>
                      <a:pPr algn="ctr"/>
                      <a:r>
                        <a:rPr lang="en-US" sz="1400" dirty="0" smtClean="0">
                          <a:ln>
                            <a:noFill/>
                          </a:ln>
                          <a:solidFill>
                            <a:schemeClr val="tx1"/>
                          </a:solidFill>
                          <a:latin typeface="Arial" pitchFamily="34" charset="0"/>
                          <a:cs typeface="Arial" pitchFamily="34" charset="0"/>
                        </a:rPr>
                        <a:t>20,1</a:t>
                      </a:r>
                      <a:r>
                        <a:rPr lang="en-US" sz="1400" dirty="0" smtClean="0">
                          <a:ln>
                            <a:noFill/>
                          </a:ln>
                          <a:solidFill>
                            <a:schemeClr val="tx1"/>
                          </a:solidFill>
                          <a:latin typeface="Arial" pitchFamily="34" charset="0"/>
                          <a:cs typeface="Arial" pitchFamily="34" charset="0"/>
                          <a:sym typeface="Symbol"/>
                        </a:rPr>
                        <a:t>1,1</a:t>
                      </a:r>
                      <a:endParaRPr lang="en-US" sz="1400" dirty="0">
                        <a:ln>
                          <a:noFill/>
                        </a:ln>
                        <a:solidFill>
                          <a:schemeClr val="tx1"/>
                        </a:solidFill>
                        <a:latin typeface="Arial" pitchFamily="34" charset="0"/>
                        <a:cs typeface="Arial" pitchFamily="34" charset="0"/>
                      </a:endParaRPr>
                    </a:p>
                  </a:txBody>
                  <a:tcPr anchor="ctr">
                    <a:solidFill>
                      <a:schemeClr val="bg1"/>
                    </a:solidFill>
                  </a:tcPr>
                </a:tc>
                <a:tc>
                  <a:txBody>
                    <a:bodyPr/>
                    <a:lstStyle/>
                    <a:p>
                      <a:pPr algn="ctr"/>
                      <a:r>
                        <a:rPr lang="en-US" sz="1400" dirty="0" smtClean="0">
                          <a:ln>
                            <a:noFill/>
                          </a:ln>
                          <a:solidFill>
                            <a:schemeClr val="tx1"/>
                          </a:solidFill>
                          <a:latin typeface="Arial" pitchFamily="34" charset="0"/>
                          <a:cs typeface="Arial" pitchFamily="34" charset="0"/>
                        </a:rPr>
                        <a:t>23,1</a:t>
                      </a:r>
                      <a:r>
                        <a:rPr lang="en-US" sz="1400" dirty="0" smtClean="0">
                          <a:ln>
                            <a:noFill/>
                          </a:ln>
                          <a:solidFill>
                            <a:schemeClr val="tx1"/>
                          </a:solidFill>
                          <a:latin typeface="Arial" pitchFamily="34" charset="0"/>
                          <a:cs typeface="Arial" pitchFamily="34" charset="0"/>
                          <a:sym typeface="Symbol"/>
                        </a:rPr>
                        <a:t>0,5</a:t>
                      </a:r>
                      <a:endParaRPr lang="en-US" sz="1400" dirty="0">
                        <a:ln>
                          <a:noFill/>
                        </a:ln>
                        <a:solidFill>
                          <a:schemeClr val="tx1"/>
                        </a:solidFill>
                        <a:latin typeface="Arial" pitchFamily="34" charset="0"/>
                        <a:cs typeface="Arial" pitchFamily="34" charset="0"/>
                      </a:endParaRPr>
                    </a:p>
                  </a:txBody>
                  <a:tcPr anchor="ctr">
                    <a:solidFill>
                      <a:schemeClr val="bg1"/>
                    </a:solidFill>
                  </a:tcPr>
                </a:tc>
                <a:tc>
                  <a:txBody>
                    <a:bodyPr/>
                    <a:lstStyle/>
                    <a:p>
                      <a:pPr algn="ctr"/>
                      <a:r>
                        <a:rPr lang="en-US" sz="1400" dirty="0" smtClean="0">
                          <a:ln>
                            <a:noFill/>
                          </a:ln>
                          <a:solidFill>
                            <a:schemeClr val="tx1"/>
                          </a:solidFill>
                          <a:latin typeface="Arial" pitchFamily="34" charset="0"/>
                          <a:cs typeface="Arial" pitchFamily="34" charset="0"/>
                        </a:rPr>
                        <a:t>10,2</a:t>
                      </a:r>
                      <a:r>
                        <a:rPr lang="en-US" sz="1400" dirty="0" smtClean="0">
                          <a:ln>
                            <a:noFill/>
                          </a:ln>
                          <a:solidFill>
                            <a:schemeClr val="tx1"/>
                          </a:solidFill>
                          <a:latin typeface="Arial" pitchFamily="34" charset="0"/>
                          <a:cs typeface="Arial" pitchFamily="34" charset="0"/>
                          <a:sym typeface="Symbol"/>
                        </a:rPr>
                        <a:t>1,2</a:t>
                      </a:r>
                      <a:endParaRPr lang="en-US" sz="1400" dirty="0">
                        <a:ln>
                          <a:noFill/>
                        </a:ln>
                        <a:solidFill>
                          <a:schemeClr val="tx1"/>
                        </a:solidFill>
                        <a:latin typeface="Arial" pitchFamily="34" charset="0"/>
                        <a:cs typeface="Arial" pitchFamily="34" charset="0"/>
                      </a:endParaRPr>
                    </a:p>
                  </a:txBody>
                  <a:tcPr anchor="ctr">
                    <a:solidFill>
                      <a:schemeClr val="bg1"/>
                    </a:solidFill>
                  </a:tcPr>
                </a:tc>
                <a:tc>
                  <a:txBody>
                    <a:bodyPr/>
                    <a:lstStyle/>
                    <a:p>
                      <a:pPr algn="ctr"/>
                      <a:r>
                        <a:rPr lang="en-US" sz="1400" dirty="0" smtClean="0">
                          <a:ln>
                            <a:noFill/>
                          </a:ln>
                          <a:solidFill>
                            <a:schemeClr val="tx1"/>
                          </a:solidFill>
                          <a:latin typeface="Arial" pitchFamily="34" charset="0"/>
                          <a:cs typeface="Arial" pitchFamily="34" charset="0"/>
                        </a:rPr>
                        <a:t>10,3</a:t>
                      </a:r>
                      <a:r>
                        <a:rPr lang="en-US" sz="1400" dirty="0" smtClean="0">
                          <a:ln>
                            <a:noFill/>
                          </a:ln>
                          <a:solidFill>
                            <a:schemeClr val="tx1"/>
                          </a:solidFill>
                          <a:latin typeface="Arial" pitchFamily="34" charset="0"/>
                          <a:cs typeface="Arial" pitchFamily="34" charset="0"/>
                          <a:sym typeface="Symbol"/>
                        </a:rPr>
                        <a:t>0,1</a:t>
                      </a:r>
                      <a:endParaRPr lang="en-US" sz="1400" dirty="0">
                        <a:ln>
                          <a:noFill/>
                        </a:ln>
                        <a:solidFill>
                          <a:schemeClr val="tx1"/>
                        </a:solidFill>
                        <a:latin typeface="Arial" pitchFamily="34" charset="0"/>
                        <a:cs typeface="Arial" pitchFamily="34" charset="0"/>
                      </a:endParaRPr>
                    </a:p>
                  </a:txBody>
                  <a:tcPr anchor="ctr">
                    <a:solidFill>
                      <a:schemeClr val="bg1"/>
                    </a:solidFill>
                  </a:tcPr>
                </a:tc>
                <a:tc>
                  <a:txBody>
                    <a:bodyPr/>
                    <a:lstStyle/>
                    <a:p>
                      <a:pPr algn="ctr"/>
                      <a:r>
                        <a:rPr lang="en-US" sz="1400" dirty="0" smtClean="0">
                          <a:ln>
                            <a:noFill/>
                          </a:ln>
                          <a:solidFill>
                            <a:schemeClr val="tx1"/>
                          </a:solidFill>
                          <a:latin typeface="Arial" pitchFamily="34" charset="0"/>
                          <a:cs typeface="Arial" pitchFamily="34" charset="0"/>
                        </a:rPr>
                        <a:t>4</a:t>
                      </a:r>
                      <a:r>
                        <a:rPr lang="en-US" sz="1400" dirty="0" smtClean="0">
                          <a:ln>
                            <a:noFill/>
                          </a:ln>
                          <a:solidFill>
                            <a:schemeClr val="tx1"/>
                          </a:solidFill>
                          <a:latin typeface="Arial" pitchFamily="34" charset="0"/>
                          <a:cs typeface="Arial" pitchFamily="34" charset="0"/>
                          <a:sym typeface="Symbol"/>
                        </a:rPr>
                        <a:t>1,5</a:t>
                      </a:r>
                      <a:endParaRPr lang="en-US" sz="1400" dirty="0">
                        <a:ln>
                          <a:noFill/>
                        </a:ln>
                        <a:solidFill>
                          <a:schemeClr val="tx1"/>
                        </a:solidFill>
                        <a:latin typeface="Arial" pitchFamily="34" charset="0"/>
                        <a:cs typeface="Arial" pitchFamily="34" charset="0"/>
                      </a:endParaRPr>
                    </a:p>
                  </a:txBody>
                  <a:tcPr anchor="ctr">
                    <a:solidFill>
                      <a:schemeClr val="bg1"/>
                    </a:solidFill>
                  </a:tcPr>
                </a:tc>
              </a:tr>
            </a:tbl>
          </a:graphicData>
        </a:graphic>
      </p:graphicFrame>
      <p:cxnSp>
        <p:nvCxnSpPr>
          <p:cNvPr id="9" name="Straight Connector 8"/>
          <p:cNvCxnSpPr/>
          <p:nvPr/>
        </p:nvCxnSpPr>
        <p:spPr>
          <a:xfrm flipH="1">
            <a:off x="5261043" y="2971800"/>
            <a:ext cx="15240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sp>
        <p:nvSpPr>
          <p:cNvPr id="10" name="TextBox 9"/>
          <p:cNvSpPr txBox="1"/>
          <p:nvPr/>
        </p:nvSpPr>
        <p:spPr>
          <a:xfrm>
            <a:off x="28218" y="1164400"/>
            <a:ext cx="9115781" cy="1338828"/>
          </a:xfrm>
          <a:prstGeom prst="rect">
            <a:avLst/>
          </a:prstGeom>
          <a:noFill/>
        </p:spPr>
        <p:txBody>
          <a:bodyPr wrap="square" rtlCol="0">
            <a:spAutoFit/>
          </a:bodyPr>
          <a:lstStyle/>
          <a:p>
            <a:pPr>
              <a:lnSpc>
                <a:spcPct val="150000"/>
              </a:lnSpc>
            </a:pPr>
            <a:r>
              <a:rPr lang="en-US" dirty="0" smtClean="0">
                <a:solidFill>
                  <a:prstClr val="black"/>
                </a:solidFill>
                <a:latin typeface="Arial" pitchFamily="34" charset="0"/>
                <a:cs typeface="Arial" pitchFamily="34" charset="0"/>
              </a:rPr>
              <a:t>Theo </a:t>
            </a:r>
            <a:r>
              <a:rPr lang="en-US" dirty="0" err="1" smtClean="0">
                <a:solidFill>
                  <a:prstClr val="black"/>
                </a:solidFill>
                <a:latin typeface="Arial" pitchFamily="34" charset="0"/>
                <a:cs typeface="Arial" pitchFamily="34" charset="0"/>
              </a:rPr>
              <a:t>kết</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quả</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nguyên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cứu</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của</a:t>
            </a:r>
            <a:r>
              <a:rPr lang="en-US" dirty="0" smtClean="0">
                <a:solidFill>
                  <a:prstClr val="black"/>
                </a:solidFill>
                <a:latin typeface="Arial" pitchFamily="34" charset="0"/>
                <a:cs typeface="Arial" pitchFamily="34" charset="0"/>
              </a:rPr>
              <a:t>: “</a:t>
            </a:r>
            <a:r>
              <a:rPr lang="vi-VN" dirty="0" smtClean="0">
                <a:solidFill>
                  <a:prstClr val="black"/>
                </a:solidFill>
                <a:latin typeface="Arial" pitchFamily="34" charset="0"/>
                <a:cs typeface="Arial" pitchFamily="34" charset="0"/>
              </a:rPr>
              <a:t>Đỗ </a:t>
            </a:r>
            <a:r>
              <a:rPr lang="vi-VN" dirty="0">
                <a:solidFill>
                  <a:prstClr val="black"/>
                </a:solidFill>
                <a:latin typeface="Arial" pitchFamily="34" charset="0"/>
                <a:cs typeface="Arial" pitchFamily="34" charset="0"/>
              </a:rPr>
              <a:t>Thị Tuyến, Vi Thị Đoan Chính</a:t>
            </a:r>
            <a:r>
              <a:rPr lang="vi-VN" dirty="0" smtClean="0">
                <a:solidFill>
                  <a:prstClr val="black"/>
                </a:solidFill>
                <a:latin typeface="Arial" pitchFamily="34" charset="0"/>
                <a:cs typeface="Arial" pitchFamily="34" charset="0"/>
              </a:rPr>
              <a:t>.</a:t>
            </a:r>
            <a:r>
              <a:rPr lang="en-US" dirty="0" smtClean="0">
                <a:solidFill>
                  <a:prstClr val="black"/>
                </a:solidFill>
                <a:latin typeface="Arial" pitchFamily="34" charset="0"/>
                <a:cs typeface="Arial" pitchFamily="34" charset="0"/>
              </a:rPr>
              <a:t> </a:t>
            </a:r>
            <a:r>
              <a:rPr lang="vi-VN" dirty="0" smtClean="0">
                <a:solidFill>
                  <a:prstClr val="black"/>
                </a:solidFill>
                <a:latin typeface="Arial" pitchFamily="34" charset="0"/>
                <a:cs typeface="Arial" pitchFamily="34" charset="0"/>
              </a:rPr>
              <a:t>Đặc </a:t>
            </a:r>
            <a:r>
              <a:rPr lang="vi-VN" dirty="0">
                <a:solidFill>
                  <a:prstClr val="black"/>
                </a:solidFill>
                <a:latin typeface="Arial" pitchFamily="34" charset="0"/>
                <a:cs typeface="Arial" pitchFamily="34" charset="0"/>
              </a:rPr>
              <a:t>điểm phân loại của chủng xạ khuẩn HT17.8 có khả năng kháng nấm gây bệnh trên chè tại Thái </a:t>
            </a:r>
            <a:r>
              <a:rPr lang="vi-VN" dirty="0" smtClean="0">
                <a:solidFill>
                  <a:prstClr val="black"/>
                </a:solidFill>
                <a:latin typeface="Arial" pitchFamily="34" charset="0"/>
                <a:cs typeface="Arial" pitchFamily="34" charset="0"/>
              </a:rPr>
              <a:t>Nguyên.</a:t>
            </a:r>
            <a:r>
              <a:rPr lang="en-US" dirty="0" smtClean="0">
                <a:solidFill>
                  <a:prstClr val="black"/>
                </a:solidFill>
                <a:latin typeface="Arial" pitchFamily="34" charset="0"/>
                <a:cs typeface="Arial" pitchFamily="34" charset="0"/>
              </a:rPr>
              <a:t> </a:t>
            </a:r>
            <a:r>
              <a:rPr lang="vi-VN" dirty="0" smtClean="0">
                <a:solidFill>
                  <a:prstClr val="black"/>
                </a:solidFill>
                <a:latin typeface="Arial" pitchFamily="34" charset="0"/>
                <a:cs typeface="Arial" pitchFamily="34" charset="0"/>
              </a:rPr>
              <a:t>Trường </a:t>
            </a:r>
            <a:r>
              <a:rPr lang="vi-VN" dirty="0">
                <a:solidFill>
                  <a:prstClr val="black"/>
                </a:solidFill>
                <a:latin typeface="Arial" pitchFamily="34" charset="0"/>
                <a:cs typeface="Arial" pitchFamily="34" charset="0"/>
              </a:rPr>
              <a:t>Đại </a:t>
            </a:r>
            <a:r>
              <a:rPr lang="vi-VN" dirty="0" smtClean="0">
                <a:solidFill>
                  <a:prstClr val="black"/>
                </a:solidFill>
                <a:latin typeface="Arial" pitchFamily="34" charset="0"/>
                <a:cs typeface="Arial" pitchFamily="34" charset="0"/>
              </a:rPr>
              <a:t>học </a:t>
            </a:r>
            <a:r>
              <a:rPr lang="vi-VN" dirty="0">
                <a:solidFill>
                  <a:prstClr val="black"/>
                </a:solidFill>
                <a:latin typeface="Arial" pitchFamily="34" charset="0"/>
                <a:cs typeface="Arial" pitchFamily="34" charset="0"/>
              </a:rPr>
              <a:t>Khoa học – ĐH Thái </a:t>
            </a:r>
            <a:r>
              <a:rPr lang="vi-VN" dirty="0" smtClean="0">
                <a:solidFill>
                  <a:prstClr val="black"/>
                </a:solidFill>
                <a:latin typeface="Arial" pitchFamily="34" charset="0"/>
                <a:cs typeface="Arial" pitchFamily="34" charset="0"/>
              </a:rPr>
              <a:t>Nguyên</a:t>
            </a:r>
            <a:r>
              <a:rPr lang="en-US" dirty="0" smtClean="0">
                <a:solidFill>
                  <a:prstClr val="black"/>
                </a:solidFill>
                <a:latin typeface="Arial" pitchFamily="34" charset="0"/>
                <a:cs typeface="Arial" pitchFamily="34" charset="0"/>
              </a:rPr>
              <a:t>”</a:t>
            </a:r>
          </a:p>
        </p:txBody>
      </p:sp>
    </p:spTree>
    <p:extLst>
      <p:ext uri="{BB962C8B-B14F-4D97-AF65-F5344CB8AC3E}">
        <p14:creationId xmlns:p14="http://schemas.microsoft.com/office/powerpoint/2010/main" val="84752121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152400"/>
            <a:ext cx="9144000" cy="830997"/>
          </a:xfrm>
          <a:prstGeom prst="rect">
            <a:avLst/>
          </a:prstGeom>
          <a:noFill/>
        </p:spPr>
        <p:txBody>
          <a:bodyPr wrap="square" rtlCol="0">
            <a:spAutoFit/>
          </a:bodyPr>
          <a:lstStyle/>
          <a:p>
            <a:r>
              <a:rPr lang="en-US" sz="2400" dirty="0">
                <a:solidFill>
                  <a:prstClr val="black"/>
                </a:solidFill>
                <a:latin typeface="Arial" pitchFamily="34" charset="0"/>
                <a:cs typeface="Arial" pitchFamily="34" charset="0"/>
              </a:rPr>
              <a:t>3</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Kết</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quả</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về</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khả</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năng</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kháng</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nấm</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gây</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bệnh</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trên</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cây</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trồng</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của</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xạ</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khuẩn</a:t>
            </a:r>
            <a:endParaRPr lang="en-US" sz="2400" dirty="0">
              <a:solidFill>
                <a:prstClr val="black"/>
              </a:solidFill>
              <a:latin typeface="Arial" pitchFamily="34" charset="0"/>
              <a:cs typeface="Arial" pitchFamily="34" charset="0"/>
            </a:endParaRPr>
          </a:p>
        </p:txBody>
      </p:sp>
      <p:pic>
        <p:nvPicPr>
          <p:cNvPr id="5" name="Picture 4"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86000" y="4554801"/>
            <a:ext cx="4038600" cy="1693599"/>
          </a:xfrm>
          <a:prstGeom prst="rect">
            <a:avLst/>
          </a:prstGeom>
        </p:spPr>
      </p:pic>
      <p:sp>
        <p:nvSpPr>
          <p:cNvPr id="7" name="TextBox 6"/>
          <p:cNvSpPr txBox="1"/>
          <p:nvPr/>
        </p:nvSpPr>
        <p:spPr>
          <a:xfrm>
            <a:off x="2314575" y="6400800"/>
            <a:ext cx="5029200" cy="338554"/>
          </a:xfrm>
          <a:prstGeom prst="rect">
            <a:avLst/>
          </a:prstGeom>
          <a:noFill/>
        </p:spPr>
        <p:txBody>
          <a:bodyPr wrap="square" rtlCol="0">
            <a:spAutoFit/>
          </a:bodyPr>
          <a:lstStyle/>
          <a:p>
            <a:r>
              <a:rPr lang="en-US" sz="1600" dirty="0" err="1" smtClean="0">
                <a:solidFill>
                  <a:prstClr val="black"/>
                </a:solidFill>
                <a:latin typeface="Arial" pitchFamily="34" charset="0"/>
                <a:cs typeface="Arial" pitchFamily="34" charset="0"/>
              </a:rPr>
              <a:t>Khả</a:t>
            </a:r>
            <a:r>
              <a:rPr lang="en-US" sz="1600" dirty="0" smtClean="0">
                <a:solidFill>
                  <a:prstClr val="black"/>
                </a:solidFill>
                <a:latin typeface="Arial" pitchFamily="34" charset="0"/>
                <a:cs typeface="Arial" pitchFamily="34" charset="0"/>
              </a:rPr>
              <a:t> </a:t>
            </a:r>
            <a:r>
              <a:rPr lang="en-US" sz="1600" dirty="0" err="1" smtClean="0">
                <a:solidFill>
                  <a:prstClr val="black"/>
                </a:solidFill>
                <a:latin typeface="Arial" pitchFamily="34" charset="0"/>
                <a:cs typeface="Arial" pitchFamily="34" charset="0"/>
              </a:rPr>
              <a:t>năng</a:t>
            </a:r>
            <a:r>
              <a:rPr lang="en-US" sz="1600" dirty="0" smtClean="0">
                <a:solidFill>
                  <a:prstClr val="black"/>
                </a:solidFill>
                <a:latin typeface="Arial" pitchFamily="34" charset="0"/>
                <a:cs typeface="Arial" pitchFamily="34" charset="0"/>
              </a:rPr>
              <a:t> </a:t>
            </a:r>
            <a:r>
              <a:rPr lang="en-US" sz="1600" dirty="0" err="1" smtClean="0">
                <a:solidFill>
                  <a:prstClr val="black"/>
                </a:solidFill>
                <a:latin typeface="Arial" pitchFamily="34" charset="0"/>
                <a:cs typeface="Arial" pitchFamily="34" charset="0"/>
              </a:rPr>
              <a:t>kháng</a:t>
            </a:r>
            <a:r>
              <a:rPr lang="en-US" sz="1600" dirty="0" smtClean="0">
                <a:solidFill>
                  <a:prstClr val="black"/>
                </a:solidFill>
                <a:latin typeface="Arial" pitchFamily="34" charset="0"/>
                <a:cs typeface="Arial" pitchFamily="34" charset="0"/>
              </a:rPr>
              <a:t> VSV </a:t>
            </a:r>
            <a:r>
              <a:rPr lang="en-US" sz="1600" dirty="0" err="1" smtClean="0">
                <a:solidFill>
                  <a:prstClr val="black"/>
                </a:solidFill>
                <a:latin typeface="Arial" pitchFamily="34" charset="0"/>
                <a:cs typeface="Arial" pitchFamily="34" charset="0"/>
              </a:rPr>
              <a:t>của</a:t>
            </a:r>
            <a:r>
              <a:rPr lang="en-US" sz="1600" dirty="0" smtClean="0">
                <a:solidFill>
                  <a:prstClr val="black"/>
                </a:solidFill>
                <a:latin typeface="Arial" pitchFamily="34" charset="0"/>
                <a:cs typeface="Arial" pitchFamily="34" charset="0"/>
              </a:rPr>
              <a:t> </a:t>
            </a:r>
            <a:r>
              <a:rPr lang="en-US" sz="1600" dirty="0" err="1" smtClean="0">
                <a:solidFill>
                  <a:prstClr val="black"/>
                </a:solidFill>
                <a:latin typeface="Arial" pitchFamily="34" charset="0"/>
                <a:cs typeface="Arial" pitchFamily="34" charset="0"/>
              </a:rPr>
              <a:t>chủng</a:t>
            </a:r>
            <a:r>
              <a:rPr lang="en-US" sz="1600" dirty="0" smtClean="0">
                <a:solidFill>
                  <a:prstClr val="black"/>
                </a:solidFill>
                <a:latin typeface="Arial" pitchFamily="34" charset="0"/>
                <a:cs typeface="Arial" pitchFamily="34" charset="0"/>
              </a:rPr>
              <a:t> HT17.8</a:t>
            </a:r>
            <a:endParaRPr lang="en-US" sz="1600" dirty="0">
              <a:solidFill>
                <a:prstClr val="black"/>
              </a:solidFill>
              <a:latin typeface="Arial" pitchFamily="34" charset="0"/>
              <a:cs typeface="Arial" pitchFamily="34" charset="0"/>
            </a:endParaRPr>
          </a:p>
        </p:txBody>
      </p:sp>
      <p:sp>
        <p:nvSpPr>
          <p:cNvPr id="8" name="TextBox 7"/>
          <p:cNvSpPr txBox="1"/>
          <p:nvPr/>
        </p:nvSpPr>
        <p:spPr>
          <a:xfrm>
            <a:off x="28218" y="1004797"/>
            <a:ext cx="9115781" cy="1754326"/>
          </a:xfrm>
          <a:prstGeom prst="rect">
            <a:avLst/>
          </a:prstGeom>
          <a:noFill/>
        </p:spPr>
        <p:txBody>
          <a:bodyPr wrap="square" rtlCol="0">
            <a:spAutoFit/>
          </a:bodyPr>
          <a:lstStyle/>
          <a:p>
            <a:pPr>
              <a:lnSpc>
                <a:spcPct val="150000"/>
              </a:lnSpc>
            </a:pPr>
            <a:r>
              <a:rPr lang="vi-VN" dirty="0" smtClean="0">
                <a:solidFill>
                  <a:prstClr val="black"/>
                </a:solidFill>
                <a:latin typeface="Arial" pitchFamily="34" charset="0"/>
                <a:cs typeface="Arial" pitchFamily="34" charset="0"/>
              </a:rPr>
              <a:t>Kết quả xác</a:t>
            </a:r>
            <a:r>
              <a:rPr lang="en-US" dirty="0" smtClean="0">
                <a:solidFill>
                  <a:prstClr val="black"/>
                </a:solidFill>
                <a:latin typeface="Arial" pitchFamily="34" charset="0"/>
                <a:cs typeface="Arial" pitchFamily="34" charset="0"/>
              </a:rPr>
              <a:t> </a:t>
            </a:r>
            <a:r>
              <a:rPr lang="vi-VN" dirty="0" smtClean="0">
                <a:solidFill>
                  <a:prstClr val="black"/>
                </a:solidFill>
                <a:latin typeface="Arial" pitchFamily="34" charset="0"/>
                <a:cs typeface="Arial" pitchFamily="34" charset="0"/>
              </a:rPr>
              <a:t>định khả năng kháng với các</a:t>
            </a:r>
            <a:r>
              <a:rPr lang="en-US" dirty="0" smtClean="0">
                <a:solidFill>
                  <a:prstClr val="black"/>
                </a:solidFill>
                <a:latin typeface="Arial" pitchFamily="34" charset="0"/>
                <a:cs typeface="Arial" pitchFamily="34" charset="0"/>
              </a:rPr>
              <a:t> </a:t>
            </a:r>
            <a:r>
              <a:rPr lang="vi-VN" dirty="0" smtClean="0">
                <a:solidFill>
                  <a:prstClr val="black"/>
                </a:solidFill>
                <a:latin typeface="Arial" pitchFamily="34" charset="0"/>
                <a:cs typeface="Arial" pitchFamily="34" charset="0"/>
              </a:rPr>
              <a:t>chủng vi sinh vật kiểm </a:t>
            </a:r>
            <a:r>
              <a:rPr lang="vi-VN" dirty="0">
                <a:solidFill>
                  <a:prstClr val="black"/>
                </a:solidFill>
                <a:latin typeface="Arial" pitchFamily="34" charset="0"/>
                <a:cs typeface="Arial" pitchFamily="34" charset="0"/>
              </a:rPr>
              <a:t>định </a:t>
            </a:r>
            <a:r>
              <a:rPr lang="vi-VN" dirty="0" smtClean="0">
                <a:solidFill>
                  <a:prstClr val="black"/>
                </a:solidFill>
                <a:latin typeface="Arial" pitchFamily="34" charset="0"/>
                <a:cs typeface="Arial" pitchFamily="34" charset="0"/>
              </a:rPr>
              <a:t>của chủng HT17.8. </a:t>
            </a:r>
            <a:r>
              <a:rPr lang="vi-VN" dirty="0">
                <a:solidFill>
                  <a:prstClr val="black"/>
                </a:solidFill>
                <a:latin typeface="Arial" pitchFamily="34" charset="0"/>
                <a:cs typeface="Arial" pitchFamily="34" charset="0"/>
              </a:rPr>
              <a:t>Kết </a:t>
            </a:r>
            <a:r>
              <a:rPr lang="vi-VN" dirty="0" smtClean="0">
                <a:solidFill>
                  <a:prstClr val="black"/>
                </a:solidFill>
                <a:latin typeface="Arial" pitchFamily="34" charset="0"/>
                <a:cs typeface="Arial" pitchFamily="34" charset="0"/>
              </a:rPr>
              <a:t>quả cho thấy chủng HT17.8 sinh </a:t>
            </a:r>
            <a:r>
              <a:rPr lang="vi-VN" dirty="0">
                <a:solidFill>
                  <a:prstClr val="black"/>
                </a:solidFill>
                <a:latin typeface="Arial" pitchFamily="34" charset="0"/>
                <a:cs typeface="Arial" pitchFamily="34" charset="0"/>
              </a:rPr>
              <a:t>chất </a:t>
            </a:r>
            <a:r>
              <a:rPr lang="vi-VN" dirty="0" smtClean="0">
                <a:solidFill>
                  <a:prstClr val="black"/>
                </a:solidFill>
                <a:latin typeface="Arial" pitchFamily="34" charset="0"/>
                <a:cs typeface="Arial" pitchFamily="34" charset="0"/>
              </a:rPr>
              <a:t>kháng sinh hoạt phổ rộng,</a:t>
            </a:r>
            <a:r>
              <a:rPr lang="en-US" dirty="0" smtClean="0">
                <a:solidFill>
                  <a:prstClr val="black"/>
                </a:solidFill>
                <a:latin typeface="Arial" pitchFamily="34" charset="0"/>
                <a:cs typeface="Arial" pitchFamily="34" charset="0"/>
              </a:rPr>
              <a:t> </a:t>
            </a:r>
            <a:r>
              <a:rPr lang="vi-VN" dirty="0" smtClean="0">
                <a:solidFill>
                  <a:prstClr val="black"/>
                </a:solidFill>
                <a:latin typeface="Arial" pitchFamily="34" charset="0"/>
                <a:cs typeface="Arial" pitchFamily="34" charset="0"/>
              </a:rPr>
              <a:t>có khả</a:t>
            </a:r>
            <a:r>
              <a:rPr lang="en-US" dirty="0" smtClean="0">
                <a:solidFill>
                  <a:prstClr val="black"/>
                </a:solidFill>
                <a:latin typeface="Arial" pitchFamily="34" charset="0"/>
                <a:cs typeface="Arial" pitchFamily="34" charset="0"/>
              </a:rPr>
              <a:t> </a:t>
            </a:r>
            <a:r>
              <a:rPr lang="vi-VN" dirty="0" smtClean="0">
                <a:solidFill>
                  <a:prstClr val="black"/>
                </a:solidFill>
                <a:latin typeface="Arial" pitchFamily="34" charset="0"/>
                <a:cs typeface="Arial" pitchFamily="34" charset="0"/>
              </a:rPr>
              <a:t>năng </a:t>
            </a:r>
            <a:r>
              <a:rPr lang="vi-VN" dirty="0">
                <a:solidFill>
                  <a:prstClr val="black"/>
                </a:solidFill>
                <a:latin typeface="Arial" pitchFamily="34" charset="0"/>
                <a:cs typeface="Arial" pitchFamily="34" charset="0"/>
              </a:rPr>
              <a:t>kháng </a:t>
            </a:r>
            <a:r>
              <a:rPr lang="vi-VN" dirty="0" smtClean="0">
                <a:solidFill>
                  <a:prstClr val="black"/>
                </a:solidFill>
                <a:latin typeface="Arial" pitchFamily="34" charset="0"/>
                <a:cs typeface="Arial" pitchFamily="34" charset="0"/>
              </a:rPr>
              <a:t>với cả vi khuẩn Gram dương</a:t>
            </a:r>
            <a:r>
              <a:rPr lang="vi-VN" dirty="0">
                <a:solidFill>
                  <a:prstClr val="black"/>
                </a:solidFill>
                <a:latin typeface="Arial" pitchFamily="34" charset="0"/>
                <a:cs typeface="Arial" pitchFamily="34" charset="0"/>
              </a:rPr>
              <a:t>, </a:t>
            </a:r>
            <a:r>
              <a:rPr lang="vi-VN" dirty="0" smtClean="0">
                <a:solidFill>
                  <a:prstClr val="black"/>
                </a:solidFill>
                <a:latin typeface="Arial" pitchFamily="34" charset="0"/>
                <a:cs typeface="Arial" pitchFamily="34" charset="0"/>
              </a:rPr>
              <a:t>Gram </a:t>
            </a:r>
            <a:r>
              <a:rPr lang="vi-VN" dirty="0">
                <a:solidFill>
                  <a:prstClr val="black"/>
                </a:solidFill>
                <a:latin typeface="Arial" pitchFamily="34" charset="0"/>
                <a:cs typeface="Arial" pitchFamily="34" charset="0"/>
              </a:rPr>
              <a:t>âm, </a:t>
            </a:r>
            <a:r>
              <a:rPr lang="vi-VN" dirty="0" smtClean="0">
                <a:solidFill>
                  <a:prstClr val="black"/>
                </a:solidFill>
                <a:latin typeface="Arial" pitchFamily="34" charset="0"/>
                <a:cs typeface="Arial" pitchFamily="34" charset="0"/>
              </a:rPr>
              <a:t>nấm mốc và 4 chủng nấm gây</a:t>
            </a:r>
            <a:r>
              <a:rPr lang="en-US" dirty="0" smtClean="0">
                <a:solidFill>
                  <a:prstClr val="black"/>
                </a:solidFill>
                <a:latin typeface="Arial" pitchFamily="34" charset="0"/>
                <a:cs typeface="Arial" pitchFamily="34" charset="0"/>
              </a:rPr>
              <a:t> </a:t>
            </a:r>
            <a:r>
              <a:rPr lang="vi-VN" dirty="0" smtClean="0">
                <a:solidFill>
                  <a:prstClr val="black"/>
                </a:solidFill>
                <a:latin typeface="Arial" pitchFamily="34" charset="0"/>
                <a:cs typeface="Arial" pitchFamily="34" charset="0"/>
              </a:rPr>
              <a:t>bệnh trên </a:t>
            </a:r>
            <a:r>
              <a:rPr lang="vi-VN" dirty="0">
                <a:solidFill>
                  <a:prstClr val="black"/>
                </a:solidFill>
                <a:latin typeface="Arial" pitchFamily="34" charset="0"/>
                <a:cs typeface="Arial" pitchFamily="34" charset="0"/>
              </a:rPr>
              <a:t>chè. Đặc biệt, chủng HT17.8 kháng mạnh với chủng </a:t>
            </a:r>
            <a:r>
              <a:rPr lang="vi-VN" dirty="0" smtClean="0">
                <a:solidFill>
                  <a:prstClr val="black"/>
                </a:solidFill>
                <a:latin typeface="Arial" pitchFamily="34" charset="0"/>
                <a:cs typeface="Arial" pitchFamily="34" charset="0"/>
              </a:rPr>
              <a:t>nấm</a:t>
            </a:r>
            <a:r>
              <a:rPr lang="en-US" dirty="0" smtClean="0">
                <a:solidFill>
                  <a:prstClr val="black"/>
                </a:solidFill>
                <a:latin typeface="Arial" pitchFamily="34" charset="0"/>
                <a:cs typeface="Arial" pitchFamily="34" charset="0"/>
              </a:rPr>
              <a:t>.</a:t>
            </a:r>
          </a:p>
        </p:txBody>
      </p:sp>
      <p:graphicFrame>
        <p:nvGraphicFramePr>
          <p:cNvPr id="3" name="Table 2"/>
          <p:cNvGraphicFramePr>
            <a:graphicFrameLocks noGrp="1"/>
          </p:cNvGraphicFramePr>
          <p:nvPr>
            <p:extLst>
              <p:ext uri="{D42A27DB-BD31-4B8C-83A1-F6EECF244321}">
                <p14:modId xmlns:p14="http://schemas.microsoft.com/office/powerpoint/2010/main" val="3452312671"/>
              </p:ext>
            </p:extLst>
          </p:nvPr>
        </p:nvGraphicFramePr>
        <p:xfrm>
          <a:off x="28218" y="2895600"/>
          <a:ext cx="9115785" cy="1473200"/>
        </p:xfrm>
        <a:graphic>
          <a:graphicData uri="http://schemas.openxmlformats.org/drawingml/2006/table">
            <a:tbl>
              <a:tblPr firstRow="1" bandRow="1">
                <a:tableStyleId>{7E9639D4-E3E2-4D34-9284-5A2195B3D0D7}</a:tableStyleId>
              </a:tblPr>
              <a:tblGrid>
                <a:gridCol w="1012865"/>
                <a:gridCol w="1012865"/>
                <a:gridCol w="1012865"/>
                <a:gridCol w="1012865"/>
                <a:gridCol w="1482922"/>
                <a:gridCol w="914400"/>
                <a:gridCol w="914400"/>
                <a:gridCol w="990603"/>
                <a:gridCol w="762000"/>
              </a:tblGrid>
              <a:tr h="370840">
                <a:tc gridSpan="9">
                  <a:txBody>
                    <a:bodyPr/>
                    <a:lstStyle/>
                    <a:p>
                      <a:pPr algn="ctr"/>
                      <a:r>
                        <a:rPr lang="en-US" sz="1400" dirty="0" err="1" smtClean="0">
                          <a:ln>
                            <a:noFill/>
                          </a:ln>
                          <a:noFill/>
                          <a:latin typeface="Arial" pitchFamily="34" charset="0"/>
                          <a:cs typeface="Arial" pitchFamily="34" charset="0"/>
                        </a:rPr>
                        <a:t>h</a:t>
                      </a:r>
                      <a:r>
                        <a:rPr lang="en-US" sz="1400" dirty="0" err="1" smtClean="0">
                          <a:ln>
                            <a:noFill/>
                          </a:ln>
                          <a:solidFill>
                            <a:schemeClr val="tx1"/>
                          </a:solidFill>
                          <a:latin typeface="Arial" pitchFamily="34" charset="0"/>
                          <a:cs typeface="Arial" pitchFamily="34" charset="0"/>
                        </a:rPr>
                        <a:t>Hoạt</a:t>
                      </a:r>
                      <a:r>
                        <a:rPr lang="en-US" sz="1400" baseline="0" dirty="0" smtClean="0">
                          <a:ln>
                            <a:noFill/>
                          </a:ln>
                          <a:solidFill>
                            <a:schemeClr val="tx1"/>
                          </a:solidFill>
                          <a:latin typeface="Arial" pitchFamily="34" charset="0"/>
                          <a:cs typeface="Arial" pitchFamily="34" charset="0"/>
                        </a:rPr>
                        <a:t> </a:t>
                      </a:r>
                      <a:r>
                        <a:rPr lang="en-US" sz="1400" baseline="0" dirty="0" err="1" smtClean="0">
                          <a:ln>
                            <a:noFill/>
                          </a:ln>
                          <a:solidFill>
                            <a:schemeClr val="tx1"/>
                          </a:solidFill>
                          <a:latin typeface="Arial" pitchFamily="34" charset="0"/>
                          <a:cs typeface="Arial" pitchFamily="34" charset="0"/>
                        </a:rPr>
                        <a:t>tính</a:t>
                      </a:r>
                      <a:r>
                        <a:rPr lang="en-US" sz="1400" baseline="0" dirty="0" smtClean="0">
                          <a:ln>
                            <a:noFill/>
                          </a:ln>
                          <a:solidFill>
                            <a:schemeClr val="tx1"/>
                          </a:solidFill>
                          <a:latin typeface="Arial" pitchFamily="34" charset="0"/>
                          <a:cs typeface="Arial" pitchFamily="34" charset="0"/>
                        </a:rPr>
                        <a:t> </a:t>
                      </a:r>
                      <a:r>
                        <a:rPr lang="en-US" sz="1400" baseline="0" dirty="0" err="1" smtClean="0">
                          <a:ln>
                            <a:noFill/>
                          </a:ln>
                          <a:solidFill>
                            <a:schemeClr val="tx1"/>
                          </a:solidFill>
                          <a:latin typeface="Arial" pitchFamily="34" charset="0"/>
                          <a:cs typeface="Arial" pitchFamily="34" charset="0"/>
                        </a:rPr>
                        <a:t>kháng</a:t>
                      </a:r>
                      <a:r>
                        <a:rPr lang="en-US" sz="1400" baseline="0" dirty="0" smtClean="0">
                          <a:ln>
                            <a:noFill/>
                          </a:ln>
                          <a:solidFill>
                            <a:schemeClr val="tx1"/>
                          </a:solidFill>
                          <a:latin typeface="Arial" pitchFamily="34" charset="0"/>
                          <a:cs typeface="Arial" pitchFamily="34" charset="0"/>
                        </a:rPr>
                        <a:t> </a:t>
                      </a:r>
                      <a:r>
                        <a:rPr lang="en-US" sz="1400" baseline="0" dirty="0" err="1" smtClean="0">
                          <a:ln>
                            <a:noFill/>
                          </a:ln>
                          <a:solidFill>
                            <a:schemeClr val="tx1"/>
                          </a:solidFill>
                          <a:latin typeface="Arial" pitchFamily="34" charset="0"/>
                          <a:cs typeface="Arial" pitchFamily="34" charset="0"/>
                        </a:rPr>
                        <a:t>sinh</a:t>
                      </a:r>
                      <a:r>
                        <a:rPr lang="en-US" sz="1400" baseline="0" dirty="0" smtClean="0">
                          <a:ln>
                            <a:noFill/>
                          </a:ln>
                          <a:solidFill>
                            <a:schemeClr val="tx1"/>
                          </a:solidFill>
                          <a:latin typeface="Arial" pitchFamily="34" charset="0"/>
                          <a:cs typeface="Arial" pitchFamily="34" charset="0"/>
                        </a:rPr>
                        <a:t> (D-d, </a:t>
                      </a:r>
                      <a:r>
                        <a:rPr lang="en-US" sz="1400" baseline="0" dirty="0" smtClean="0">
                          <a:ln>
                            <a:noFill/>
                          </a:ln>
                          <a:solidFill>
                            <a:schemeClr val="tx1"/>
                          </a:solidFill>
                          <a:latin typeface="Arial" pitchFamily="34" charset="0"/>
                          <a:cs typeface="Arial" pitchFamily="34" charset="0"/>
                          <a:sym typeface="Symbol"/>
                        </a:rPr>
                        <a:t>  </a:t>
                      </a:r>
                      <a:r>
                        <a:rPr lang="en-US" sz="1400" baseline="0" dirty="0" err="1" smtClean="0">
                          <a:ln>
                            <a:noFill/>
                          </a:ln>
                          <a:solidFill>
                            <a:schemeClr val="tx1"/>
                          </a:solidFill>
                          <a:latin typeface="Arial" pitchFamily="34" charset="0"/>
                          <a:cs typeface="Arial" pitchFamily="34" charset="0"/>
                          <a:sym typeface="Symbol"/>
                        </a:rPr>
                        <a:t>m,mm</a:t>
                      </a:r>
                      <a:r>
                        <a:rPr lang="en-US" sz="1400" baseline="0" dirty="0" smtClean="0">
                          <a:ln>
                            <a:noFill/>
                          </a:ln>
                          <a:solidFill>
                            <a:schemeClr val="tx1"/>
                          </a:solidFill>
                          <a:latin typeface="Arial" pitchFamily="34" charset="0"/>
                          <a:cs typeface="Arial" pitchFamily="34" charset="0"/>
                          <a:sym typeface="Symbol"/>
                        </a:rPr>
                        <a:t>)</a:t>
                      </a:r>
                      <a:endParaRPr lang="en-US" sz="1400" dirty="0">
                        <a:ln>
                          <a:solidFill>
                            <a:srgbClr val="C00000"/>
                          </a:solidFill>
                        </a:ln>
                        <a:noFill/>
                        <a:latin typeface="Arial" pitchFamily="34" charset="0"/>
                        <a:cs typeface="Arial" pitchFamily="34" charset="0"/>
                      </a:endParaRPr>
                    </a:p>
                  </a:txBody>
                  <a:tcPr anchor="ctr">
                    <a:noFill/>
                  </a:tcPr>
                </a:tc>
                <a:tc hMerge="1">
                  <a:txBody>
                    <a:bodyPr/>
                    <a:lstStyle/>
                    <a:p>
                      <a:endParaRPr lang="en-US" dirty="0">
                        <a:ln>
                          <a:noFill/>
                        </a:ln>
                        <a:noFill/>
                      </a:endParaRPr>
                    </a:p>
                  </a:txBody>
                  <a:tcPr/>
                </a:tc>
                <a:tc hMerge="1">
                  <a:txBody>
                    <a:bodyPr/>
                    <a:lstStyle/>
                    <a:p>
                      <a:endParaRPr lang="en-US" dirty="0">
                        <a:ln>
                          <a:noFill/>
                        </a:ln>
                        <a:noFill/>
                      </a:endParaRPr>
                    </a:p>
                  </a:txBody>
                  <a:tcPr/>
                </a:tc>
                <a:tc hMerge="1">
                  <a:txBody>
                    <a:bodyPr/>
                    <a:lstStyle/>
                    <a:p>
                      <a:endParaRPr lang="en-US" dirty="0">
                        <a:ln>
                          <a:noFill/>
                        </a:ln>
                        <a:noFill/>
                      </a:endParaRPr>
                    </a:p>
                  </a:txBody>
                  <a:tcPr/>
                </a:tc>
                <a:tc hMerge="1">
                  <a:txBody>
                    <a:bodyPr/>
                    <a:lstStyle/>
                    <a:p>
                      <a:endParaRPr lang="en-US" dirty="0">
                        <a:ln>
                          <a:noFill/>
                        </a:ln>
                        <a:noFill/>
                      </a:endParaRPr>
                    </a:p>
                  </a:txBody>
                  <a:tcPr/>
                </a:tc>
                <a:tc hMerge="1">
                  <a:txBody>
                    <a:bodyPr/>
                    <a:lstStyle/>
                    <a:p>
                      <a:endParaRPr lang="en-US" dirty="0">
                        <a:ln>
                          <a:noFill/>
                        </a:ln>
                        <a:noFill/>
                      </a:endParaRPr>
                    </a:p>
                  </a:txBody>
                  <a:tcPr/>
                </a:tc>
                <a:tc hMerge="1">
                  <a:txBody>
                    <a:bodyPr/>
                    <a:lstStyle/>
                    <a:p>
                      <a:endParaRPr lang="en-US" dirty="0">
                        <a:ln>
                          <a:noFill/>
                        </a:ln>
                        <a:noFill/>
                      </a:endParaRPr>
                    </a:p>
                  </a:txBody>
                  <a:tcPr/>
                </a:tc>
                <a:tc hMerge="1">
                  <a:txBody>
                    <a:bodyPr/>
                    <a:lstStyle/>
                    <a:p>
                      <a:endParaRPr lang="en-US" dirty="0">
                        <a:ln>
                          <a:noFill/>
                        </a:ln>
                        <a:noFill/>
                      </a:endParaRPr>
                    </a:p>
                  </a:txBody>
                  <a:tcPr/>
                </a:tc>
                <a:tc hMerge="1">
                  <a:txBody>
                    <a:bodyPr/>
                    <a:lstStyle/>
                    <a:p>
                      <a:endParaRPr lang="en-US" dirty="0">
                        <a:ln>
                          <a:noFill/>
                        </a:ln>
                        <a:noFill/>
                      </a:endParaRPr>
                    </a:p>
                  </a:txBody>
                  <a:tcPr/>
                </a:tc>
              </a:tr>
              <a:tr h="370840">
                <a:tc>
                  <a:txBody>
                    <a:bodyPr/>
                    <a:lstStyle/>
                    <a:p>
                      <a:pPr algn="ctr"/>
                      <a:r>
                        <a:rPr lang="en-US" sz="1400" dirty="0" err="1" smtClean="0">
                          <a:ln>
                            <a:noFill/>
                          </a:ln>
                          <a:solidFill>
                            <a:schemeClr val="tx1"/>
                          </a:solidFill>
                          <a:latin typeface="Arial" pitchFamily="34" charset="0"/>
                          <a:cs typeface="Arial" pitchFamily="34" charset="0"/>
                        </a:rPr>
                        <a:t>Kí</a:t>
                      </a:r>
                      <a:r>
                        <a:rPr lang="en-US" sz="1400" baseline="0" dirty="0" smtClean="0">
                          <a:ln>
                            <a:noFill/>
                          </a:ln>
                          <a:solidFill>
                            <a:schemeClr val="tx1"/>
                          </a:solidFill>
                          <a:latin typeface="Arial" pitchFamily="34" charset="0"/>
                          <a:cs typeface="Arial" pitchFamily="34" charset="0"/>
                        </a:rPr>
                        <a:t> </a:t>
                      </a:r>
                      <a:r>
                        <a:rPr lang="en-US" sz="1400" baseline="0" dirty="0" err="1" smtClean="0">
                          <a:ln>
                            <a:noFill/>
                          </a:ln>
                          <a:solidFill>
                            <a:schemeClr val="tx1"/>
                          </a:solidFill>
                          <a:latin typeface="Arial" pitchFamily="34" charset="0"/>
                          <a:cs typeface="Arial" pitchFamily="34" charset="0"/>
                        </a:rPr>
                        <a:t>hiệu</a:t>
                      </a:r>
                      <a:r>
                        <a:rPr lang="en-US" sz="1400" baseline="0" dirty="0" smtClean="0">
                          <a:ln>
                            <a:noFill/>
                          </a:ln>
                          <a:solidFill>
                            <a:schemeClr val="tx1"/>
                          </a:solidFill>
                          <a:latin typeface="Arial" pitchFamily="34" charset="0"/>
                          <a:cs typeface="Arial" pitchFamily="34" charset="0"/>
                        </a:rPr>
                        <a:t> </a:t>
                      </a:r>
                      <a:r>
                        <a:rPr lang="en-US" sz="1400" baseline="0" dirty="0" err="1" smtClean="0">
                          <a:ln>
                            <a:noFill/>
                          </a:ln>
                          <a:solidFill>
                            <a:schemeClr val="tx1"/>
                          </a:solidFill>
                          <a:latin typeface="Arial" pitchFamily="34" charset="0"/>
                          <a:cs typeface="Arial" pitchFamily="34" charset="0"/>
                        </a:rPr>
                        <a:t>chủng</a:t>
                      </a:r>
                      <a:endParaRPr lang="en-US" sz="1400" dirty="0">
                        <a:ln>
                          <a:noFill/>
                        </a:ln>
                        <a:solidFill>
                          <a:schemeClr val="tx1"/>
                        </a:solidFill>
                        <a:latin typeface="Arial" pitchFamily="34" charset="0"/>
                        <a:cs typeface="Arial" pitchFamily="34" charset="0"/>
                      </a:endParaRPr>
                    </a:p>
                  </a:txBody>
                  <a:tcPr anchor="ctr">
                    <a:solidFill>
                      <a:schemeClr val="bg1"/>
                    </a:solidFill>
                  </a:tcPr>
                </a:tc>
                <a:tc>
                  <a:txBody>
                    <a:bodyPr/>
                    <a:lstStyle/>
                    <a:p>
                      <a:pPr algn="ctr"/>
                      <a:r>
                        <a:rPr lang="en-US" sz="1400" dirty="0" err="1" smtClean="0">
                          <a:ln>
                            <a:noFill/>
                          </a:ln>
                          <a:solidFill>
                            <a:schemeClr val="tx1"/>
                          </a:solidFill>
                          <a:latin typeface="Arial" pitchFamily="34" charset="0"/>
                          <a:cs typeface="Arial" pitchFamily="34" charset="0"/>
                        </a:rPr>
                        <a:t>E.Coli</a:t>
                      </a:r>
                      <a:r>
                        <a:rPr lang="en-US" sz="1400" dirty="0" smtClean="0">
                          <a:ln>
                            <a:noFill/>
                          </a:ln>
                          <a:solidFill>
                            <a:schemeClr val="tx1"/>
                          </a:solidFill>
                          <a:latin typeface="Arial" pitchFamily="34" charset="0"/>
                          <a:cs typeface="Arial" pitchFamily="34" charset="0"/>
                        </a:rPr>
                        <a:t> VTCC-B-883</a:t>
                      </a:r>
                      <a:endParaRPr lang="en-US" sz="1400" dirty="0">
                        <a:ln>
                          <a:noFill/>
                        </a:ln>
                        <a:solidFill>
                          <a:schemeClr val="tx1"/>
                        </a:solidFill>
                        <a:latin typeface="Arial" pitchFamily="34" charset="0"/>
                        <a:cs typeface="Arial" pitchFamily="34" charset="0"/>
                      </a:endParaRPr>
                    </a:p>
                  </a:txBody>
                  <a:tcPr anchor="ctr">
                    <a:solidFill>
                      <a:schemeClr val="bg1"/>
                    </a:solidFill>
                  </a:tcPr>
                </a:tc>
                <a:tc>
                  <a:txBody>
                    <a:bodyPr/>
                    <a:lstStyle/>
                    <a:p>
                      <a:pPr algn="ctr"/>
                      <a:r>
                        <a:rPr lang="en-US" sz="1400" dirty="0" smtClean="0">
                          <a:ln>
                            <a:noFill/>
                          </a:ln>
                          <a:solidFill>
                            <a:schemeClr val="tx1"/>
                          </a:solidFill>
                          <a:latin typeface="Arial" pitchFamily="34" charset="0"/>
                          <a:cs typeface="Arial" pitchFamily="34" charset="0"/>
                        </a:rPr>
                        <a:t>Bacillus</a:t>
                      </a:r>
                      <a:r>
                        <a:rPr lang="en-US" sz="1400" baseline="0" dirty="0" smtClean="0">
                          <a:ln>
                            <a:noFill/>
                          </a:ln>
                          <a:solidFill>
                            <a:schemeClr val="tx1"/>
                          </a:solidFill>
                          <a:latin typeface="Arial" pitchFamily="34" charset="0"/>
                          <a:cs typeface="Arial" pitchFamily="34" charset="0"/>
                        </a:rPr>
                        <a:t> </a:t>
                      </a:r>
                      <a:r>
                        <a:rPr lang="en-US" sz="1400" baseline="0" dirty="0" err="1" smtClean="0">
                          <a:ln>
                            <a:noFill/>
                          </a:ln>
                          <a:solidFill>
                            <a:schemeClr val="tx1"/>
                          </a:solidFill>
                          <a:latin typeface="Arial" pitchFamily="34" charset="0"/>
                          <a:cs typeface="Arial" pitchFamily="34" charset="0"/>
                        </a:rPr>
                        <a:t>aerophilus</a:t>
                      </a:r>
                      <a:endParaRPr lang="en-US" sz="1400" dirty="0">
                        <a:ln>
                          <a:noFill/>
                        </a:ln>
                        <a:solidFill>
                          <a:schemeClr val="tx1"/>
                        </a:solidFill>
                        <a:latin typeface="Arial" pitchFamily="34" charset="0"/>
                        <a:cs typeface="Arial" pitchFamily="34" charset="0"/>
                      </a:endParaRPr>
                    </a:p>
                  </a:txBody>
                  <a:tcPr anchor="ctr">
                    <a:solidFill>
                      <a:schemeClr val="bg1"/>
                    </a:solidFill>
                  </a:tcPr>
                </a:tc>
                <a:tc>
                  <a:txBody>
                    <a:bodyPr/>
                    <a:lstStyle/>
                    <a:p>
                      <a:pPr algn="ctr"/>
                      <a:r>
                        <a:rPr lang="en-US" sz="1400" dirty="0" smtClean="0">
                          <a:ln>
                            <a:noFill/>
                          </a:ln>
                          <a:solidFill>
                            <a:schemeClr val="tx1"/>
                          </a:solidFill>
                          <a:latin typeface="Arial" pitchFamily="34" charset="0"/>
                          <a:cs typeface="Arial" pitchFamily="34" charset="0"/>
                        </a:rPr>
                        <a:t>F.</a:t>
                      </a:r>
                      <a:r>
                        <a:rPr lang="en-US" sz="1400" baseline="0" dirty="0" smtClean="0">
                          <a:ln>
                            <a:noFill/>
                          </a:ln>
                          <a:solidFill>
                            <a:schemeClr val="tx1"/>
                          </a:solidFill>
                          <a:latin typeface="Arial" pitchFamily="34" charset="0"/>
                          <a:cs typeface="Arial" pitchFamily="34" charset="0"/>
                        </a:rPr>
                        <a:t> </a:t>
                      </a:r>
                      <a:r>
                        <a:rPr lang="en-US" sz="1400" baseline="0" dirty="0" err="1" smtClean="0">
                          <a:ln>
                            <a:noFill/>
                          </a:ln>
                          <a:solidFill>
                            <a:schemeClr val="tx1"/>
                          </a:solidFill>
                          <a:latin typeface="Arial" pitchFamily="34" charset="0"/>
                          <a:cs typeface="Arial" pitchFamily="34" charset="0"/>
                        </a:rPr>
                        <a:t>solani</a:t>
                      </a:r>
                      <a:r>
                        <a:rPr lang="en-US" sz="1400" baseline="0" dirty="0" smtClean="0">
                          <a:ln>
                            <a:noFill/>
                          </a:ln>
                          <a:solidFill>
                            <a:schemeClr val="tx1"/>
                          </a:solidFill>
                          <a:latin typeface="Arial" pitchFamily="34" charset="0"/>
                          <a:cs typeface="Arial" pitchFamily="34" charset="0"/>
                        </a:rPr>
                        <a:t> VTCCF-1302</a:t>
                      </a:r>
                      <a:endParaRPr lang="en-US" sz="1400" dirty="0">
                        <a:ln>
                          <a:noFill/>
                        </a:ln>
                        <a:solidFill>
                          <a:schemeClr val="tx1"/>
                        </a:solidFill>
                        <a:latin typeface="Arial" pitchFamily="34" charset="0"/>
                        <a:cs typeface="Arial" pitchFamily="34" charset="0"/>
                      </a:endParaRPr>
                    </a:p>
                  </a:txBody>
                  <a:tcPr anchor="ctr">
                    <a:solidFill>
                      <a:schemeClr val="bg1"/>
                    </a:solidFill>
                  </a:tcPr>
                </a:tc>
                <a:tc>
                  <a:txBody>
                    <a:bodyPr/>
                    <a:lstStyle/>
                    <a:p>
                      <a:pPr algn="ctr"/>
                      <a:r>
                        <a:rPr lang="en-US" sz="1400" dirty="0" smtClean="0">
                          <a:ln>
                            <a:noFill/>
                          </a:ln>
                          <a:solidFill>
                            <a:schemeClr val="tx1"/>
                          </a:solidFill>
                          <a:latin typeface="Arial" pitchFamily="34" charset="0"/>
                          <a:cs typeface="Arial" pitchFamily="34" charset="0"/>
                        </a:rPr>
                        <a:t>F.</a:t>
                      </a:r>
                      <a:r>
                        <a:rPr lang="en-US" sz="1400" baseline="0" dirty="0" smtClean="0">
                          <a:ln>
                            <a:noFill/>
                          </a:ln>
                          <a:solidFill>
                            <a:schemeClr val="tx1"/>
                          </a:solidFill>
                          <a:latin typeface="Arial" pitchFamily="34" charset="0"/>
                          <a:cs typeface="Arial" pitchFamily="34" charset="0"/>
                        </a:rPr>
                        <a:t> </a:t>
                      </a:r>
                      <a:r>
                        <a:rPr lang="en-US" sz="1400" dirty="0" err="1" smtClean="0">
                          <a:ln>
                            <a:noFill/>
                          </a:ln>
                          <a:solidFill>
                            <a:schemeClr val="tx1"/>
                          </a:solidFill>
                          <a:latin typeface="Arial" pitchFamily="34" charset="0"/>
                          <a:cs typeface="Arial" pitchFamily="34" charset="0"/>
                        </a:rPr>
                        <a:t>Oxysporum</a:t>
                      </a:r>
                      <a:r>
                        <a:rPr lang="en-US" sz="1400" dirty="0" smtClean="0">
                          <a:ln>
                            <a:noFill/>
                          </a:ln>
                          <a:solidFill>
                            <a:schemeClr val="tx1"/>
                          </a:solidFill>
                          <a:latin typeface="Arial" pitchFamily="34" charset="0"/>
                          <a:cs typeface="Arial" pitchFamily="34" charset="0"/>
                        </a:rPr>
                        <a:t> VTCCF-1301</a:t>
                      </a:r>
                      <a:r>
                        <a:rPr lang="en-US" sz="1400" baseline="0" dirty="0" smtClean="0">
                          <a:ln>
                            <a:noFill/>
                          </a:ln>
                          <a:solidFill>
                            <a:schemeClr val="tx1"/>
                          </a:solidFill>
                          <a:latin typeface="Arial" pitchFamily="34" charset="0"/>
                          <a:cs typeface="Arial" pitchFamily="34" charset="0"/>
                        </a:rPr>
                        <a:t> </a:t>
                      </a:r>
                      <a:endParaRPr lang="en-US" sz="1400" dirty="0">
                        <a:ln>
                          <a:noFill/>
                        </a:ln>
                        <a:solidFill>
                          <a:schemeClr val="tx1"/>
                        </a:solidFill>
                        <a:latin typeface="Arial" pitchFamily="34" charset="0"/>
                        <a:cs typeface="Arial" pitchFamily="34" charset="0"/>
                      </a:endParaRPr>
                    </a:p>
                  </a:txBody>
                  <a:tcPr anchor="ctr">
                    <a:solidFill>
                      <a:schemeClr val="bg1"/>
                    </a:solidFill>
                  </a:tcPr>
                </a:tc>
                <a:tc>
                  <a:txBody>
                    <a:bodyPr/>
                    <a:lstStyle/>
                    <a:p>
                      <a:pPr algn="ctr"/>
                      <a:r>
                        <a:rPr lang="en-US" sz="1400" dirty="0" smtClean="0">
                          <a:ln>
                            <a:noFill/>
                          </a:ln>
                          <a:solidFill>
                            <a:schemeClr val="tx1"/>
                          </a:solidFill>
                          <a:latin typeface="Arial" pitchFamily="34" charset="0"/>
                          <a:cs typeface="Arial" pitchFamily="34" charset="0"/>
                        </a:rPr>
                        <a:t>Đ1</a:t>
                      </a:r>
                      <a:endParaRPr lang="en-US" sz="1400" dirty="0">
                        <a:ln>
                          <a:noFill/>
                        </a:ln>
                        <a:solidFill>
                          <a:schemeClr val="tx1"/>
                        </a:solidFill>
                        <a:latin typeface="Arial" pitchFamily="34" charset="0"/>
                        <a:cs typeface="Arial" pitchFamily="34" charset="0"/>
                      </a:endParaRPr>
                    </a:p>
                  </a:txBody>
                  <a:tcPr anchor="ctr">
                    <a:solidFill>
                      <a:schemeClr val="bg1"/>
                    </a:solidFill>
                  </a:tcPr>
                </a:tc>
                <a:tc>
                  <a:txBody>
                    <a:bodyPr/>
                    <a:lstStyle/>
                    <a:p>
                      <a:pPr algn="ctr"/>
                      <a:r>
                        <a:rPr lang="en-US" sz="1400" dirty="0" smtClean="0">
                          <a:ln>
                            <a:noFill/>
                          </a:ln>
                          <a:solidFill>
                            <a:schemeClr val="tx1"/>
                          </a:solidFill>
                          <a:latin typeface="Arial" pitchFamily="34" charset="0"/>
                          <a:cs typeface="Arial" pitchFamily="34" charset="0"/>
                        </a:rPr>
                        <a:t>N2</a:t>
                      </a:r>
                      <a:endParaRPr lang="en-US" sz="1400" dirty="0">
                        <a:ln>
                          <a:noFill/>
                        </a:ln>
                        <a:solidFill>
                          <a:schemeClr val="tx1"/>
                        </a:solidFill>
                        <a:latin typeface="Arial" pitchFamily="34" charset="0"/>
                        <a:cs typeface="Arial" pitchFamily="34" charset="0"/>
                      </a:endParaRPr>
                    </a:p>
                  </a:txBody>
                  <a:tcPr anchor="ctr">
                    <a:solidFill>
                      <a:schemeClr val="bg1"/>
                    </a:solidFill>
                  </a:tcPr>
                </a:tc>
                <a:tc>
                  <a:txBody>
                    <a:bodyPr/>
                    <a:lstStyle/>
                    <a:p>
                      <a:pPr algn="ctr"/>
                      <a:r>
                        <a:rPr lang="en-US" sz="1400" dirty="0" smtClean="0">
                          <a:ln>
                            <a:noFill/>
                          </a:ln>
                          <a:solidFill>
                            <a:schemeClr val="tx1"/>
                          </a:solidFill>
                          <a:latin typeface="Arial" pitchFamily="34" charset="0"/>
                          <a:cs typeface="Arial" pitchFamily="34" charset="0"/>
                        </a:rPr>
                        <a:t>PL3</a:t>
                      </a:r>
                      <a:endParaRPr lang="en-US" sz="1400" dirty="0">
                        <a:ln>
                          <a:noFill/>
                        </a:ln>
                        <a:solidFill>
                          <a:schemeClr val="tx1"/>
                        </a:solidFill>
                        <a:latin typeface="Arial" pitchFamily="34" charset="0"/>
                        <a:cs typeface="Arial" pitchFamily="34" charset="0"/>
                      </a:endParaRPr>
                    </a:p>
                  </a:txBody>
                  <a:tcPr anchor="ctr">
                    <a:solidFill>
                      <a:schemeClr val="bg1"/>
                    </a:solidFill>
                  </a:tcPr>
                </a:tc>
                <a:tc>
                  <a:txBody>
                    <a:bodyPr/>
                    <a:lstStyle/>
                    <a:p>
                      <a:pPr algn="ctr"/>
                      <a:r>
                        <a:rPr lang="en-US" sz="1400" dirty="0" smtClean="0">
                          <a:ln>
                            <a:noFill/>
                          </a:ln>
                          <a:solidFill>
                            <a:schemeClr val="tx1"/>
                          </a:solidFill>
                          <a:latin typeface="Arial" pitchFamily="34" charset="0"/>
                          <a:cs typeface="Arial" pitchFamily="34" charset="0"/>
                        </a:rPr>
                        <a:t>TB4</a:t>
                      </a:r>
                      <a:endParaRPr lang="en-US" sz="1400" dirty="0">
                        <a:ln>
                          <a:noFill/>
                        </a:ln>
                        <a:solidFill>
                          <a:schemeClr val="tx1"/>
                        </a:solidFill>
                        <a:latin typeface="Arial" pitchFamily="34" charset="0"/>
                        <a:cs typeface="Arial" pitchFamily="34" charset="0"/>
                      </a:endParaRPr>
                    </a:p>
                  </a:txBody>
                  <a:tcPr anchor="ctr">
                    <a:solidFill>
                      <a:schemeClr val="bg1"/>
                    </a:solidFill>
                  </a:tcPr>
                </a:tc>
              </a:tr>
              <a:tr h="370840">
                <a:tc>
                  <a:txBody>
                    <a:bodyPr/>
                    <a:lstStyle/>
                    <a:p>
                      <a:pPr algn="ctr"/>
                      <a:r>
                        <a:rPr lang="en-US" sz="1400" dirty="0" smtClean="0">
                          <a:ln>
                            <a:noFill/>
                          </a:ln>
                          <a:solidFill>
                            <a:schemeClr val="tx1"/>
                          </a:solidFill>
                          <a:latin typeface="Arial" pitchFamily="34" charset="0"/>
                          <a:cs typeface="Arial" pitchFamily="34" charset="0"/>
                        </a:rPr>
                        <a:t>HT 17.8</a:t>
                      </a:r>
                      <a:endParaRPr lang="en-US" sz="1400" dirty="0">
                        <a:ln>
                          <a:noFill/>
                        </a:ln>
                        <a:solidFill>
                          <a:schemeClr val="tx1"/>
                        </a:solidFill>
                        <a:latin typeface="Arial" pitchFamily="34" charset="0"/>
                        <a:cs typeface="Arial" pitchFamily="34" charset="0"/>
                      </a:endParaRPr>
                    </a:p>
                  </a:txBody>
                  <a:tcPr anchor="ctr">
                    <a:solidFill>
                      <a:schemeClr val="bg1"/>
                    </a:solidFill>
                  </a:tcPr>
                </a:tc>
                <a:tc>
                  <a:txBody>
                    <a:bodyPr/>
                    <a:lstStyle/>
                    <a:p>
                      <a:pPr algn="ctr"/>
                      <a:r>
                        <a:rPr lang="en-US" sz="1400" dirty="0" smtClean="0">
                          <a:ln>
                            <a:noFill/>
                          </a:ln>
                          <a:solidFill>
                            <a:schemeClr val="tx1"/>
                          </a:solidFill>
                          <a:latin typeface="Arial" pitchFamily="34" charset="0"/>
                          <a:cs typeface="Arial" pitchFamily="34" charset="0"/>
                        </a:rPr>
                        <a:t>10,2</a:t>
                      </a:r>
                      <a:r>
                        <a:rPr lang="en-US" sz="1400" dirty="0" smtClean="0">
                          <a:ln>
                            <a:noFill/>
                          </a:ln>
                          <a:solidFill>
                            <a:schemeClr val="tx1"/>
                          </a:solidFill>
                          <a:latin typeface="Arial" pitchFamily="34" charset="0"/>
                          <a:cs typeface="Arial" pitchFamily="34" charset="0"/>
                          <a:sym typeface="Symbol"/>
                        </a:rPr>
                        <a:t>0,1</a:t>
                      </a:r>
                      <a:endParaRPr lang="en-US" sz="1400" dirty="0">
                        <a:ln>
                          <a:noFill/>
                        </a:ln>
                        <a:solidFill>
                          <a:schemeClr val="tx1"/>
                        </a:solidFill>
                        <a:latin typeface="Arial" pitchFamily="34" charset="0"/>
                        <a:cs typeface="Arial" pitchFamily="34" charset="0"/>
                      </a:endParaRPr>
                    </a:p>
                  </a:txBody>
                  <a:tcPr anchor="ctr">
                    <a:solidFill>
                      <a:schemeClr val="bg1"/>
                    </a:solidFill>
                  </a:tcPr>
                </a:tc>
                <a:tc>
                  <a:txBody>
                    <a:bodyPr/>
                    <a:lstStyle/>
                    <a:p>
                      <a:pPr algn="ctr"/>
                      <a:r>
                        <a:rPr lang="en-US" sz="1400" dirty="0" smtClean="0">
                          <a:ln>
                            <a:noFill/>
                          </a:ln>
                          <a:solidFill>
                            <a:schemeClr val="tx1"/>
                          </a:solidFill>
                          <a:latin typeface="Arial" pitchFamily="34" charset="0"/>
                          <a:cs typeface="Arial" pitchFamily="34" charset="0"/>
                        </a:rPr>
                        <a:t>10,2</a:t>
                      </a:r>
                      <a:r>
                        <a:rPr lang="en-US" sz="1400" dirty="0" smtClean="0">
                          <a:ln>
                            <a:noFill/>
                          </a:ln>
                          <a:solidFill>
                            <a:schemeClr val="tx1"/>
                          </a:solidFill>
                          <a:latin typeface="Arial" pitchFamily="34" charset="0"/>
                          <a:cs typeface="Arial" pitchFamily="34" charset="0"/>
                          <a:sym typeface="Symbol"/>
                        </a:rPr>
                        <a:t>0,2</a:t>
                      </a:r>
                      <a:endParaRPr lang="en-US" sz="1400" dirty="0">
                        <a:ln>
                          <a:noFill/>
                        </a:ln>
                        <a:solidFill>
                          <a:schemeClr val="tx1"/>
                        </a:solidFill>
                        <a:latin typeface="Arial" pitchFamily="34" charset="0"/>
                        <a:cs typeface="Arial" pitchFamily="34" charset="0"/>
                      </a:endParaRPr>
                    </a:p>
                  </a:txBody>
                  <a:tcPr anchor="ctr">
                    <a:solidFill>
                      <a:schemeClr val="bg1"/>
                    </a:solidFill>
                  </a:tcPr>
                </a:tc>
                <a:tc>
                  <a:txBody>
                    <a:bodyPr/>
                    <a:lstStyle/>
                    <a:p>
                      <a:pPr algn="ctr"/>
                      <a:r>
                        <a:rPr lang="en-US" sz="1400" dirty="0" smtClean="0">
                          <a:ln>
                            <a:noFill/>
                          </a:ln>
                          <a:solidFill>
                            <a:schemeClr val="tx1"/>
                          </a:solidFill>
                          <a:latin typeface="Arial" pitchFamily="34" charset="0"/>
                          <a:cs typeface="Arial" pitchFamily="34" charset="0"/>
                        </a:rPr>
                        <a:t>19,3</a:t>
                      </a:r>
                      <a:r>
                        <a:rPr lang="en-US" sz="1400" dirty="0" smtClean="0">
                          <a:ln>
                            <a:noFill/>
                          </a:ln>
                          <a:solidFill>
                            <a:schemeClr val="tx1"/>
                          </a:solidFill>
                          <a:latin typeface="Arial" pitchFamily="34" charset="0"/>
                          <a:cs typeface="Arial" pitchFamily="34" charset="0"/>
                          <a:sym typeface="Symbol"/>
                        </a:rPr>
                        <a:t>1,4</a:t>
                      </a:r>
                      <a:endParaRPr lang="en-US" sz="1400" dirty="0">
                        <a:ln>
                          <a:noFill/>
                        </a:ln>
                        <a:solidFill>
                          <a:schemeClr val="tx1"/>
                        </a:solidFill>
                        <a:latin typeface="Arial" pitchFamily="34" charset="0"/>
                        <a:cs typeface="Arial" pitchFamily="34" charset="0"/>
                      </a:endParaRPr>
                    </a:p>
                  </a:txBody>
                  <a:tcPr anchor="ctr">
                    <a:solidFill>
                      <a:schemeClr val="bg1"/>
                    </a:solidFill>
                  </a:tcPr>
                </a:tc>
                <a:tc>
                  <a:txBody>
                    <a:bodyPr/>
                    <a:lstStyle/>
                    <a:p>
                      <a:pPr algn="ctr"/>
                      <a:r>
                        <a:rPr lang="en-US" sz="1400" dirty="0" smtClean="0">
                          <a:ln>
                            <a:noFill/>
                          </a:ln>
                          <a:solidFill>
                            <a:schemeClr val="tx1"/>
                          </a:solidFill>
                          <a:latin typeface="Arial" pitchFamily="34" charset="0"/>
                          <a:cs typeface="Arial" pitchFamily="34" charset="0"/>
                        </a:rPr>
                        <a:t>20,1</a:t>
                      </a:r>
                      <a:r>
                        <a:rPr lang="en-US" sz="1400" dirty="0" smtClean="0">
                          <a:ln>
                            <a:noFill/>
                          </a:ln>
                          <a:solidFill>
                            <a:schemeClr val="tx1"/>
                          </a:solidFill>
                          <a:latin typeface="Arial" pitchFamily="34" charset="0"/>
                          <a:cs typeface="Arial" pitchFamily="34" charset="0"/>
                          <a:sym typeface="Symbol"/>
                        </a:rPr>
                        <a:t>1,1</a:t>
                      </a:r>
                      <a:endParaRPr lang="en-US" sz="1400" dirty="0">
                        <a:ln>
                          <a:noFill/>
                        </a:ln>
                        <a:solidFill>
                          <a:schemeClr val="tx1"/>
                        </a:solidFill>
                        <a:latin typeface="Arial" pitchFamily="34" charset="0"/>
                        <a:cs typeface="Arial" pitchFamily="34" charset="0"/>
                      </a:endParaRPr>
                    </a:p>
                  </a:txBody>
                  <a:tcPr anchor="ctr">
                    <a:solidFill>
                      <a:schemeClr val="bg1"/>
                    </a:solidFill>
                  </a:tcPr>
                </a:tc>
                <a:tc>
                  <a:txBody>
                    <a:bodyPr/>
                    <a:lstStyle/>
                    <a:p>
                      <a:pPr algn="ctr"/>
                      <a:r>
                        <a:rPr lang="en-US" sz="1400" dirty="0" smtClean="0">
                          <a:ln>
                            <a:noFill/>
                          </a:ln>
                          <a:solidFill>
                            <a:schemeClr val="tx1"/>
                          </a:solidFill>
                          <a:latin typeface="Arial" pitchFamily="34" charset="0"/>
                          <a:cs typeface="Arial" pitchFamily="34" charset="0"/>
                        </a:rPr>
                        <a:t>23,1</a:t>
                      </a:r>
                      <a:r>
                        <a:rPr lang="en-US" sz="1400" dirty="0" smtClean="0">
                          <a:ln>
                            <a:noFill/>
                          </a:ln>
                          <a:solidFill>
                            <a:schemeClr val="tx1"/>
                          </a:solidFill>
                          <a:latin typeface="Arial" pitchFamily="34" charset="0"/>
                          <a:cs typeface="Arial" pitchFamily="34" charset="0"/>
                          <a:sym typeface="Symbol"/>
                        </a:rPr>
                        <a:t>0,5</a:t>
                      </a:r>
                      <a:endParaRPr lang="en-US" sz="1400" dirty="0">
                        <a:ln>
                          <a:noFill/>
                        </a:ln>
                        <a:solidFill>
                          <a:schemeClr val="tx1"/>
                        </a:solidFill>
                        <a:latin typeface="Arial" pitchFamily="34" charset="0"/>
                        <a:cs typeface="Arial" pitchFamily="34" charset="0"/>
                      </a:endParaRPr>
                    </a:p>
                  </a:txBody>
                  <a:tcPr anchor="ctr">
                    <a:solidFill>
                      <a:schemeClr val="bg1"/>
                    </a:solidFill>
                  </a:tcPr>
                </a:tc>
                <a:tc>
                  <a:txBody>
                    <a:bodyPr/>
                    <a:lstStyle/>
                    <a:p>
                      <a:pPr algn="ctr"/>
                      <a:r>
                        <a:rPr lang="en-US" sz="1400" dirty="0" smtClean="0">
                          <a:ln>
                            <a:noFill/>
                          </a:ln>
                          <a:solidFill>
                            <a:schemeClr val="tx1"/>
                          </a:solidFill>
                          <a:latin typeface="Arial" pitchFamily="34" charset="0"/>
                          <a:cs typeface="Arial" pitchFamily="34" charset="0"/>
                        </a:rPr>
                        <a:t>10,2</a:t>
                      </a:r>
                      <a:r>
                        <a:rPr lang="en-US" sz="1400" dirty="0" smtClean="0">
                          <a:ln>
                            <a:noFill/>
                          </a:ln>
                          <a:solidFill>
                            <a:schemeClr val="tx1"/>
                          </a:solidFill>
                          <a:latin typeface="Arial" pitchFamily="34" charset="0"/>
                          <a:cs typeface="Arial" pitchFamily="34" charset="0"/>
                          <a:sym typeface="Symbol"/>
                        </a:rPr>
                        <a:t>1,2</a:t>
                      </a:r>
                      <a:endParaRPr lang="en-US" sz="1400" dirty="0">
                        <a:ln>
                          <a:noFill/>
                        </a:ln>
                        <a:solidFill>
                          <a:schemeClr val="tx1"/>
                        </a:solidFill>
                        <a:latin typeface="Arial" pitchFamily="34" charset="0"/>
                        <a:cs typeface="Arial" pitchFamily="34" charset="0"/>
                      </a:endParaRPr>
                    </a:p>
                  </a:txBody>
                  <a:tcPr anchor="ctr">
                    <a:solidFill>
                      <a:schemeClr val="bg1"/>
                    </a:solidFill>
                  </a:tcPr>
                </a:tc>
                <a:tc>
                  <a:txBody>
                    <a:bodyPr/>
                    <a:lstStyle/>
                    <a:p>
                      <a:pPr algn="ctr"/>
                      <a:r>
                        <a:rPr lang="en-US" sz="1400" dirty="0" smtClean="0">
                          <a:ln>
                            <a:noFill/>
                          </a:ln>
                          <a:solidFill>
                            <a:schemeClr val="tx1"/>
                          </a:solidFill>
                          <a:latin typeface="Arial" pitchFamily="34" charset="0"/>
                          <a:cs typeface="Arial" pitchFamily="34" charset="0"/>
                        </a:rPr>
                        <a:t>10,3</a:t>
                      </a:r>
                      <a:r>
                        <a:rPr lang="en-US" sz="1400" dirty="0" smtClean="0">
                          <a:ln>
                            <a:noFill/>
                          </a:ln>
                          <a:solidFill>
                            <a:schemeClr val="tx1"/>
                          </a:solidFill>
                          <a:latin typeface="Arial" pitchFamily="34" charset="0"/>
                          <a:cs typeface="Arial" pitchFamily="34" charset="0"/>
                          <a:sym typeface="Symbol"/>
                        </a:rPr>
                        <a:t>0,1</a:t>
                      </a:r>
                      <a:endParaRPr lang="en-US" sz="1400" dirty="0">
                        <a:ln>
                          <a:noFill/>
                        </a:ln>
                        <a:solidFill>
                          <a:schemeClr val="tx1"/>
                        </a:solidFill>
                        <a:latin typeface="Arial" pitchFamily="34" charset="0"/>
                        <a:cs typeface="Arial" pitchFamily="34" charset="0"/>
                      </a:endParaRPr>
                    </a:p>
                  </a:txBody>
                  <a:tcPr anchor="ctr">
                    <a:solidFill>
                      <a:schemeClr val="bg1"/>
                    </a:solidFill>
                  </a:tcPr>
                </a:tc>
                <a:tc>
                  <a:txBody>
                    <a:bodyPr/>
                    <a:lstStyle/>
                    <a:p>
                      <a:pPr algn="ctr"/>
                      <a:r>
                        <a:rPr lang="en-US" sz="1400" dirty="0" smtClean="0">
                          <a:ln>
                            <a:noFill/>
                          </a:ln>
                          <a:solidFill>
                            <a:schemeClr val="tx1"/>
                          </a:solidFill>
                          <a:latin typeface="Arial" pitchFamily="34" charset="0"/>
                          <a:cs typeface="Arial" pitchFamily="34" charset="0"/>
                        </a:rPr>
                        <a:t>4</a:t>
                      </a:r>
                      <a:r>
                        <a:rPr lang="en-US" sz="1400" dirty="0" smtClean="0">
                          <a:ln>
                            <a:noFill/>
                          </a:ln>
                          <a:solidFill>
                            <a:schemeClr val="tx1"/>
                          </a:solidFill>
                          <a:latin typeface="Arial" pitchFamily="34" charset="0"/>
                          <a:cs typeface="Arial" pitchFamily="34" charset="0"/>
                          <a:sym typeface="Symbol"/>
                        </a:rPr>
                        <a:t>1,5</a:t>
                      </a:r>
                      <a:endParaRPr lang="en-US" sz="1400" dirty="0">
                        <a:ln>
                          <a:noFill/>
                        </a:ln>
                        <a:solidFill>
                          <a:schemeClr val="tx1"/>
                        </a:solidFill>
                        <a:latin typeface="Arial" pitchFamily="34" charset="0"/>
                        <a:cs typeface="Arial" pitchFamily="34" charset="0"/>
                      </a:endParaRPr>
                    </a:p>
                  </a:txBody>
                  <a:tcPr anchor="ctr">
                    <a:solidFill>
                      <a:schemeClr val="bg1"/>
                    </a:solidFill>
                  </a:tcPr>
                </a:tc>
              </a:tr>
            </a:tbl>
          </a:graphicData>
        </a:graphic>
      </p:graphicFrame>
      <p:cxnSp>
        <p:nvCxnSpPr>
          <p:cNvPr id="9" name="Straight Connector 8"/>
          <p:cNvCxnSpPr/>
          <p:nvPr/>
        </p:nvCxnSpPr>
        <p:spPr>
          <a:xfrm flipH="1">
            <a:off x="5261043" y="2971800"/>
            <a:ext cx="15240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7239203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152400"/>
            <a:ext cx="9144000" cy="830997"/>
          </a:xfrm>
          <a:prstGeom prst="rect">
            <a:avLst/>
          </a:prstGeom>
          <a:noFill/>
        </p:spPr>
        <p:txBody>
          <a:bodyPr wrap="square" rtlCol="0">
            <a:spAutoFit/>
          </a:bodyPr>
          <a:lstStyle/>
          <a:p>
            <a:r>
              <a:rPr lang="en-US" sz="2400" dirty="0" smtClean="0">
                <a:solidFill>
                  <a:prstClr val="black"/>
                </a:solidFill>
                <a:latin typeface="Arial" pitchFamily="34" charset="0"/>
                <a:cs typeface="Arial" pitchFamily="34" charset="0"/>
              </a:rPr>
              <a:t>4. </a:t>
            </a:r>
            <a:r>
              <a:rPr lang="en-US" sz="2400" dirty="0" err="1" smtClean="0">
                <a:solidFill>
                  <a:prstClr val="black"/>
                </a:solidFill>
                <a:latin typeface="Arial" pitchFamily="34" charset="0"/>
                <a:cs typeface="Arial" pitchFamily="34" charset="0"/>
              </a:rPr>
              <a:t>Khả</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năng</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sử</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dụng</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xạ</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khuẩn</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kháng</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nấm</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trên</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cây</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trồng</a:t>
            </a:r>
            <a:r>
              <a:rPr lang="en-US" sz="2400" dirty="0" smtClean="0">
                <a:solidFill>
                  <a:prstClr val="black"/>
                </a:solidFill>
                <a:latin typeface="Arial" pitchFamily="34" charset="0"/>
                <a:cs typeface="Arial" pitchFamily="34" charset="0"/>
              </a:rPr>
              <a:t> ở </a:t>
            </a:r>
            <a:r>
              <a:rPr lang="en-US" sz="2400" dirty="0" err="1" smtClean="0">
                <a:solidFill>
                  <a:prstClr val="black"/>
                </a:solidFill>
                <a:latin typeface="Arial" pitchFamily="34" charset="0"/>
                <a:cs typeface="Arial" pitchFamily="34" charset="0"/>
              </a:rPr>
              <a:t>quy</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mô</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lớn</a:t>
            </a:r>
            <a:endParaRPr lang="en-US" sz="2400" dirty="0">
              <a:solidFill>
                <a:prstClr val="black"/>
              </a:solidFill>
              <a:latin typeface="Arial" pitchFamily="34" charset="0"/>
              <a:cs typeface="Arial" pitchFamily="34" charset="0"/>
            </a:endParaRPr>
          </a:p>
        </p:txBody>
      </p:sp>
      <p:sp>
        <p:nvSpPr>
          <p:cNvPr id="8" name="TextBox 7"/>
          <p:cNvSpPr txBox="1"/>
          <p:nvPr/>
        </p:nvSpPr>
        <p:spPr>
          <a:xfrm>
            <a:off x="-9525" y="983397"/>
            <a:ext cx="7093085" cy="369332"/>
          </a:xfrm>
          <a:prstGeom prst="rect">
            <a:avLst/>
          </a:prstGeom>
          <a:noFill/>
        </p:spPr>
        <p:txBody>
          <a:bodyPr wrap="square" rtlCol="0">
            <a:spAutoFit/>
          </a:bodyPr>
          <a:lstStyle/>
          <a:p>
            <a:r>
              <a:rPr lang="en-US" dirty="0" smtClean="0">
                <a:solidFill>
                  <a:prstClr val="black"/>
                </a:solidFill>
                <a:latin typeface="Arial" pitchFamily="34" charset="0"/>
                <a:cs typeface="Arial" pitchFamily="34" charset="0"/>
              </a:rPr>
              <a:t>4.1 </a:t>
            </a:r>
            <a:r>
              <a:rPr lang="en-US" dirty="0" err="1" smtClean="0">
                <a:solidFill>
                  <a:prstClr val="black"/>
                </a:solidFill>
                <a:latin typeface="Arial" pitchFamily="34" charset="0"/>
                <a:cs typeface="Arial" pitchFamily="34" charset="0"/>
              </a:rPr>
              <a:t>Nhân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giống</a:t>
            </a:r>
            <a:r>
              <a:rPr lang="en-US" dirty="0" smtClean="0">
                <a:solidFill>
                  <a:prstClr val="black"/>
                </a:solidFill>
                <a:latin typeface="Arial" pitchFamily="34" charset="0"/>
                <a:cs typeface="Arial" pitchFamily="34" charset="0"/>
              </a:rPr>
              <a:t> ở </a:t>
            </a:r>
            <a:r>
              <a:rPr lang="en-US" dirty="0" err="1" smtClean="0">
                <a:solidFill>
                  <a:prstClr val="black"/>
                </a:solidFill>
                <a:latin typeface="Arial" pitchFamily="34" charset="0"/>
                <a:cs typeface="Arial" pitchFamily="34" charset="0"/>
              </a:rPr>
              <a:t>quy</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mô</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lớn</a:t>
            </a:r>
            <a:endParaRPr lang="en-US" dirty="0">
              <a:solidFill>
                <a:prstClr val="black"/>
              </a:solidFill>
              <a:latin typeface="Arial" pitchFamily="34" charset="0"/>
              <a:cs typeface="Arial" pitchFamily="34" charset="0"/>
            </a:endParaRPr>
          </a:p>
        </p:txBody>
      </p:sp>
      <p:sp>
        <p:nvSpPr>
          <p:cNvPr id="10" name="TextBox 9"/>
          <p:cNvSpPr txBox="1"/>
          <p:nvPr/>
        </p:nvSpPr>
        <p:spPr>
          <a:xfrm>
            <a:off x="38100" y="1670566"/>
            <a:ext cx="9115781" cy="369332"/>
          </a:xfrm>
          <a:prstGeom prst="rect">
            <a:avLst/>
          </a:prstGeom>
          <a:noFill/>
        </p:spPr>
        <p:txBody>
          <a:bodyPr wrap="square" rtlCol="0">
            <a:spAutoFit/>
          </a:bodyPr>
          <a:lstStyle/>
          <a:p>
            <a:r>
              <a:rPr lang="en-US" dirty="0" err="1" smtClean="0">
                <a:solidFill>
                  <a:prstClr val="black"/>
                </a:solidFill>
                <a:latin typeface="Arial" pitchFamily="34" charset="0"/>
                <a:cs typeface="Arial" pitchFamily="34" charset="0"/>
              </a:rPr>
              <a:t>Thuốc</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kháng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nấm</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tiêu</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biểu</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từ</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xạ</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khuẩn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nystatin</a:t>
            </a:r>
            <a:r>
              <a:rPr lang="en-US" dirty="0" smtClean="0">
                <a:solidFill>
                  <a:prstClr val="black"/>
                </a:solidFill>
                <a:latin typeface="Arial" pitchFamily="34" charset="0"/>
                <a:cs typeface="Arial" pitchFamily="34" charset="0"/>
              </a:rPr>
              <a:t>, amphotericin</a:t>
            </a:r>
            <a:endParaRPr lang="en-US" dirty="0">
              <a:solidFill>
                <a:prstClr val="black"/>
              </a:solidFill>
              <a:latin typeface="Arial" pitchFamily="34" charset="0"/>
              <a:cs typeface="Arial" pitchFamily="34" charset="0"/>
            </a:endParaRPr>
          </a:p>
        </p:txBody>
      </p:sp>
      <p:sp>
        <p:nvSpPr>
          <p:cNvPr id="4" name="TextBox 3"/>
          <p:cNvSpPr txBox="1"/>
          <p:nvPr/>
        </p:nvSpPr>
        <p:spPr>
          <a:xfrm>
            <a:off x="-9525" y="2629585"/>
            <a:ext cx="4953000" cy="369332"/>
          </a:xfrm>
          <a:prstGeom prst="rect">
            <a:avLst/>
          </a:prstGeom>
          <a:noFill/>
        </p:spPr>
        <p:txBody>
          <a:bodyPr wrap="square" rtlCol="0">
            <a:spAutoFit/>
          </a:bodyPr>
          <a:lstStyle/>
          <a:p>
            <a:r>
              <a:rPr lang="en-US" b="1" dirty="0" err="1">
                <a:latin typeface="Arial" pitchFamily="34" charset="0"/>
                <a:cs typeface="Arial" pitchFamily="34" charset="0"/>
              </a:rPr>
              <a:t>Chế</a:t>
            </a:r>
            <a:r>
              <a:rPr lang="en-US" b="1" dirty="0">
                <a:latin typeface="Arial" pitchFamily="34" charset="0"/>
                <a:cs typeface="Arial" pitchFamily="34" charset="0"/>
              </a:rPr>
              <a:t> </a:t>
            </a:r>
            <a:r>
              <a:rPr lang="en-US" b="1" dirty="0" err="1">
                <a:latin typeface="Arial" pitchFamily="34" charset="0"/>
                <a:cs typeface="Arial" pitchFamily="34" charset="0"/>
              </a:rPr>
              <a:t>phẩm</a:t>
            </a:r>
            <a:r>
              <a:rPr lang="en-US" b="1" dirty="0">
                <a:latin typeface="Arial" pitchFamily="34" charset="0"/>
                <a:cs typeface="Arial" pitchFamily="34" charset="0"/>
              </a:rPr>
              <a:t> vi </a:t>
            </a:r>
            <a:r>
              <a:rPr lang="en-US" b="1" dirty="0" err="1">
                <a:latin typeface="Arial" pitchFamily="34" charset="0"/>
                <a:cs typeface="Arial" pitchFamily="34" charset="0"/>
              </a:rPr>
              <a:t>sinh</a:t>
            </a:r>
            <a:r>
              <a:rPr lang="en-US" b="1" dirty="0">
                <a:latin typeface="Arial" pitchFamily="34" charset="0"/>
                <a:cs typeface="Arial" pitchFamily="34" charset="0"/>
              </a:rPr>
              <a:t> SOFRI -Streptomyces </a:t>
            </a:r>
            <a:r>
              <a:rPr lang="en-US" b="1" dirty="0" smtClean="0">
                <a:latin typeface="Arial" pitchFamily="34" charset="0"/>
                <a:cs typeface="Arial" pitchFamily="34" charset="0"/>
              </a:rPr>
              <a:t>1</a:t>
            </a:r>
            <a:endParaRPr lang="en-US" b="1" dirty="0">
              <a:latin typeface="Arial" pitchFamily="34" charset="0"/>
              <a:cs typeface="Arial" pitchFamily="34" charset="0"/>
            </a:endParaRPr>
          </a:p>
        </p:txBody>
      </p:sp>
      <p:sp>
        <p:nvSpPr>
          <p:cNvPr id="5" name="Rectangle 4"/>
          <p:cNvSpPr/>
          <p:nvPr/>
        </p:nvSpPr>
        <p:spPr>
          <a:xfrm>
            <a:off x="245269" y="3962400"/>
            <a:ext cx="4443412" cy="1200329"/>
          </a:xfrm>
          <a:prstGeom prst="rect">
            <a:avLst/>
          </a:prstGeom>
        </p:spPr>
        <p:txBody>
          <a:bodyPr wrap="square">
            <a:spAutoFit/>
          </a:bodyPr>
          <a:lstStyle/>
          <a:p>
            <a:r>
              <a:rPr lang="en-US" dirty="0" err="1" smtClean="0">
                <a:latin typeface="Arial" pitchFamily="34" charset="0"/>
                <a:cs typeface="Arial" pitchFamily="34" charset="0"/>
              </a:rPr>
              <a:t>Sản</a:t>
            </a:r>
            <a:r>
              <a:rPr lang="en-US" dirty="0" smtClean="0">
                <a:latin typeface="Arial" pitchFamily="34" charset="0"/>
                <a:cs typeface="Arial" pitchFamily="34" charset="0"/>
              </a:rPr>
              <a:t> </a:t>
            </a:r>
            <a:r>
              <a:rPr lang="en-US" dirty="0" err="1" smtClean="0">
                <a:latin typeface="Arial" pitchFamily="34" charset="0"/>
                <a:cs typeface="Arial" pitchFamily="34" charset="0"/>
              </a:rPr>
              <a:t>phẩm</a:t>
            </a:r>
            <a:r>
              <a:rPr lang="en-US" dirty="0" smtClean="0">
                <a:latin typeface="Arial" pitchFamily="34" charset="0"/>
                <a:cs typeface="Arial" pitchFamily="34" charset="0"/>
              </a:rPr>
              <a:t> </a:t>
            </a:r>
            <a:r>
              <a:rPr lang="en-US" dirty="0" err="1" smtClean="0">
                <a:latin typeface="Arial" pitchFamily="34" charset="0"/>
                <a:cs typeface="Arial" pitchFamily="34" charset="0"/>
              </a:rPr>
              <a:t>của</a:t>
            </a:r>
            <a:r>
              <a:rPr lang="en-US" dirty="0" smtClean="0">
                <a:latin typeface="Arial" pitchFamily="34" charset="0"/>
                <a:cs typeface="Arial" pitchFamily="34" charset="0"/>
              </a:rPr>
              <a:t> </a:t>
            </a:r>
            <a:r>
              <a:rPr lang="vi-VN" dirty="0" smtClean="0">
                <a:latin typeface="Arial" pitchFamily="34" charset="0"/>
                <a:cs typeface="Arial" pitchFamily="34" charset="0"/>
              </a:rPr>
              <a:t>Bộ môn Bảo vệ thực vật - Viện Cây ăn quả miền Nam</a:t>
            </a:r>
            <a:r>
              <a:rPr lang="en-US" dirty="0" smtClean="0">
                <a:latin typeface="Arial" pitchFamily="34" charset="0"/>
                <a:cs typeface="Arial" pitchFamily="34" charset="0"/>
              </a:rPr>
              <a:t>,</a:t>
            </a:r>
            <a:r>
              <a:rPr lang="vi-VN" dirty="0" smtClean="0">
                <a:latin typeface="Arial" pitchFamily="34" charset="0"/>
                <a:cs typeface="Arial" pitchFamily="34" charset="0"/>
              </a:rPr>
              <a:t>Tiền Giang</a:t>
            </a:r>
            <a:r>
              <a:rPr lang="en-US" dirty="0" smtClean="0">
                <a:latin typeface="Arial" pitchFamily="34" charset="0"/>
                <a:cs typeface="Arial" pitchFamily="34" charset="0"/>
              </a:rPr>
              <a:t> </a:t>
            </a:r>
            <a:r>
              <a:rPr lang="en-US" dirty="0" err="1" smtClean="0">
                <a:latin typeface="Arial" pitchFamily="34" charset="0"/>
                <a:cs typeface="Arial" pitchFamily="34" charset="0"/>
              </a:rPr>
              <a:t>nghiên</a:t>
            </a:r>
            <a:r>
              <a:rPr lang="en-US" dirty="0" smtClean="0">
                <a:latin typeface="Arial" pitchFamily="34" charset="0"/>
                <a:cs typeface="Arial" pitchFamily="34" charset="0"/>
              </a:rPr>
              <a:t> </a:t>
            </a:r>
            <a:r>
              <a:rPr lang="en-US" dirty="0" err="1" smtClean="0">
                <a:latin typeface="Arial" pitchFamily="34" charset="0"/>
                <a:cs typeface="Arial" pitchFamily="34" charset="0"/>
              </a:rPr>
              <a:t>cứu</a:t>
            </a:r>
            <a:r>
              <a:rPr lang="en-US" dirty="0" smtClean="0">
                <a:latin typeface="Arial" pitchFamily="34" charset="0"/>
                <a:cs typeface="Arial" pitchFamily="34" charset="0"/>
              </a:rPr>
              <a:t> </a:t>
            </a:r>
            <a:r>
              <a:rPr lang="en-US" dirty="0" err="1" smtClean="0">
                <a:latin typeface="Arial" pitchFamily="34" charset="0"/>
                <a:cs typeface="Arial" pitchFamily="34" charset="0"/>
              </a:rPr>
              <a:t>và</a:t>
            </a:r>
            <a:r>
              <a:rPr lang="en-US" dirty="0" smtClean="0">
                <a:latin typeface="Arial" pitchFamily="34" charset="0"/>
                <a:cs typeface="Arial" pitchFamily="34" charset="0"/>
              </a:rPr>
              <a:t> </a:t>
            </a:r>
            <a:r>
              <a:rPr lang="en-US" dirty="0" err="1" smtClean="0">
                <a:latin typeface="Arial" pitchFamily="34" charset="0"/>
                <a:cs typeface="Arial" pitchFamily="34" charset="0"/>
              </a:rPr>
              <a:t>ứng</a:t>
            </a:r>
            <a:r>
              <a:rPr lang="en-US" dirty="0" smtClean="0">
                <a:latin typeface="Arial" pitchFamily="34" charset="0"/>
                <a:cs typeface="Arial" pitchFamily="34" charset="0"/>
              </a:rPr>
              <a:t> </a:t>
            </a:r>
            <a:r>
              <a:rPr lang="en-US" dirty="0" err="1" smtClean="0">
                <a:latin typeface="Arial" pitchFamily="34" charset="0"/>
                <a:cs typeface="Arial" pitchFamily="34" charset="0"/>
              </a:rPr>
              <a:t>dụng</a:t>
            </a:r>
            <a:r>
              <a:rPr lang="en-US" dirty="0" smtClean="0">
                <a:latin typeface="Arial" pitchFamily="34" charset="0"/>
                <a:cs typeface="Arial" pitchFamily="34" charset="0"/>
              </a:rPr>
              <a:t> </a:t>
            </a:r>
            <a:r>
              <a:rPr lang="en-US" dirty="0" err="1" smtClean="0">
                <a:latin typeface="Arial" pitchFamily="34" charset="0"/>
                <a:cs typeface="Arial" pitchFamily="34" charset="0"/>
              </a:rPr>
              <a:t>thành</a:t>
            </a:r>
            <a:r>
              <a:rPr lang="en-US" dirty="0" smtClean="0">
                <a:latin typeface="Arial" pitchFamily="34" charset="0"/>
                <a:cs typeface="Arial" pitchFamily="34" charset="0"/>
              </a:rPr>
              <a:t> </a:t>
            </a:r>
            <a:r>
              <a:rPr lang="en-US" dirty="0" err="1" smtClean="0">
                <a:latin typeface="Arial" pitchFamily="34" charset="0"/>
                <a:cs typeface="Arial" pitchFamily="34" charset="0"/>
              </a:rPr>
              <a:t>công</a:t>
            </a:r>
            <a:r>
              <a:rPr lang="en-US" dirty="0" smtClean="0">
                <a:latin typeface="Arial" pitchFamily="34" charset="0"/>
                <a:cs typeface="Arial" pitchFamily="34" charset="0"/>
              </a:rPr>
              <a:t> </a:t>
            </a:r>
            <a:r>
              <a:rPr lang="en-US" dirty="0" err="1" smtClean="0">
                <a:latin typeface="Arial" pitchFamily="34" charset="0"/>
                <a:cs typeface="Arial" pitchFamily="34" charset="0"/>
              </a:rPr>
              <a:t>trong</a:t>
            </a:r>
            <a:r>
              <a:rPr lang="en-US" dirty="0" smtClean="0">
                <a:latin typeface="Arial" pitchFamily="34" charset="0"/>
                <a:cs typeface="Arial" pitchFamily="34" charset="0"/>
              </a:rPr>
              <a:t> </a:t>
            </a:r>
            <a:r>
              <a:rPr lang="en-US" dirty="0" err="1" smtClean="0">
                <a:latin typeface="Arial" pitchFamily="34" charset="0"/>
                <a:cs typeface="Arial" pitchFamily="34" charset="0"/>
              </a:rPr>
              <a:t>việc</a:t>
            </a:r>
            <a:r>
              <a:rPr lang="en-US" dirty="0" smtClean="0">
                <a:latin typeface="Arial" pitchFamily="34" charset="0"/>
                <a:cs typeface="Arial" pitchFamily="34" charset="0"/>
              </a:rPr>
              <a:t> </a:t>
            </a:r>
            <a:r>
              <a:rPr lang="en-US" dirty="0" err="1" smtClean="0">
                <a:latin typeface="Arial" pitchFamily="34" charset="0"/>
                <a:cs typeface="Arial" pitchFamily="34" charset="0"/>
              </a:rPr>
              <a:t>quản</a:t>
            </a:r>
            <a:r>
              <a:rPr lang="en-US" dirty="0" smtClean="0">
                <a:latin typeface="Arial" pitchFamily="34" charset="0"/>
                <a:cs typeface="Arial" pitchFamily="34" charset="0"/>
              </a:rPr>
              <a:t> </a:t>
            </a:r>
            <a:r>
              <a:rPr lang="en-US" dirty="0" err="1" smtClean="0">
                <a:latin typeface="Arial" pitchFamily="34" charset="0"/>
                <a:cs typeface="Arial" pitchFamily="34" charset="0"/>
              </a:rPr>
              <a:t>lý</a:t>
            </a:r>
            <a:r>
              <a:rPr lang="en-US" dirty="0" smtClean="0">
                <a:latin typeface="Arial" pitchFamily="34" charset="0"/>
                <a:cs typeface="Arial" pitchFamily="34" charset="0"/>
              </a:rPr>
              <a:t> </a:t>
            </a:r>
            <a:r>
              <a:rPr lang="en-US" dirty="0" err="1" smtClean="0">
                <a:latin typeface="Arial" pitchFamily="34" charset="0"/>
                <a:cs typeface="Arial" pitchFamily="34" charset="0"/>
              </a:rPr>
              <a:t>bệnh</a:t>
            </a:r>
            <a:r>
              <a:rPr lang="en-US" dirty="0" smtClean="0">
                <a:latin typeface="Arial" pitchFamily="34" charset="0"/>
                <a:cs typeface="Arial" pitchFamily="34" charset="0"/>
              </a:rPr>
              <a:t> </a:t>
            </a:r>
            <a:r>
              <a:rPr lang="en-US" dirty="0" err="1" smtClean="0">
                <a:latin typeface="Arial" pitchFamily="34" charset="0"/>
                <a:cs typeface="Arial" pitchFamily="34" charset="0"/>
              </a:rPr>
              <a:t>hại</a:t>
            </a:r>
            <a:r>
              <a:rPr lang="en-US" dirty="0">
                <a:latin typeface="Arial" pitchFamily="34" charset="0"/>
                <a:cs typeface="Arial" pitchFamily="34" charset="0"/>
              </a:rPr>
              <a:t> </a:t>
            </a:r>
            <a:r>
              <a:rPr lang="en-US" dirty="0" err="1" smtClean="0">
                <a:latin typeface="Arial" pitchFamily="34" charset="0"/>
                <a:cs typeface="Arial" pitchFamily="34" charset="0"/>
              </a:rPr>
              <a:t>trên</a:t>
            </a:r>
            <a:r>
              <a:rPr lang="en-US" dirty="0" smtClean="0">
                <a:latin typeface="Arial" pitchFamily="34" charset="0"/>
                <a:cs typeface="Arial" pitchFamily="34" charset="0"/>
              </a:rPr>
              <a:t> </a:t>
            </a:r>
            <a:r>
              <a:rPr lang="en-US" dirty="0" err="1" smtClean="0">
                <a:latin typeface="Arial" pitchFamily="34" charset="0"/>
                <a:cs typeface="Arial" pitchFamily="34" charset="0"/>
              </a:rPr>
              <a:t>cây</a:t>
            </a:r>
            <a:r>
              <a:rPr lang="en-US" dirty="0" smtClean="0">
                <a:latin typeface="Arial" pitchFamily="34" charset="0"/>
                <a:cs typeface="Arial" pitchFamily="34" charset="0"/>
              </a:rPr>
              <a:t> </a:t>
            </a:r>
            <a:r>
              <a:rPr lang="en-US" dirty="0" err="1" smtClean="0">
                <a:latin typeface="Arial" pitchFamily="34" charset="0"/>
                <a:cs typeface="Arial" pitchFamily="34" charset="0"/>
              </a:rPr>
              <a:t>trồng</a:t>
            </a:r>
            <a:r>
              <a:rPr lang="en-US" dirty="0" smtClean="0">
                <a:latin typeface="Arial" pitchFamily="34" charset="0"/>
                <a:cs typeface="Arial" pitchFamily="34" charset="0"/>
              </a:rPr>
              <a:t>.  </a:t>
            </a:r>
            <a:endParaRPr lang="en-US" dirty="0">
              <a:latin typeface="Arial" pitchFamily="34" charset="0"/>
              <a:cs typeface="Arial" pitchFamily="34" charset="0"/>
            </a:endParaRPr>
          </a:p>
        </p:txBody>
      </p:sp>
      <p:pic>
        <p:nvPicPr>
          <p:cNvPr id="14" name="Picture 1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05400" y="2998916"/>
            <a:ext cx="3362326" cy="3630483"/>
          </a:xfrm>
          <a:prstGeom prst="rect">
            <a:avLst/>
          </a:prstGeom>
        </p:spPr>
      </p:pic>
    </p:spTree>
    <p:extLst>
      <p:ext uri="{BB962C8B-B14F-4D97-AF65-F5344CB8AC3E}">
        <p14:creationId xmlns:p14="http://schemas.microsoft.com/office/powerpoint/2010/main" val="253794099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152400"/>
            <a:ext cx="9144000" cy="830997"/>
          </a:xfrm>
          <a:prstGeom prst="rect">
            <a:avLst/>
          </a:prstGeom>
          <a:noFill/>
        </p:spPr>
        <p:txBody>
          <a:bodyPr wrap="square" rtlCol="0">
            <a:spAutoFit/>
          </a:bodyPr>
          <a:lstStyle/>
          <a:p>
            <a:r>
              <a:rPr lang="en-US" sz="2400" dirty="0" smtClean="0">
                <a:solidFill>
                  <a:prstClr val="black"/>
                </a:solidFill>
                <a:latin typeface="Arial" pitchFamily="34" charset="0"/>
                <a:cs typeface="Arial" pitchFamily="34" charset="0"/>
              </a:rPr>
              <a:t>4. </a:t>
            </a:r>
            <a:r>
              <a:rPr lang="en-US" sz="2400" dirty="0" err="1" smtClean="0">
                <a:solidFill>
                  <a:prstClr val="black"/>
                </a:solidFill>
                <a:latin typeface="Arial" pitchFamily="34" charset="0"/>
                <a:cs typeface="Arial" pitchFamily="34" charset="0"/>
              </a:rPr>
              <a:t>Khả</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năng</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sử</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dụng</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xạ</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khuẩn</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kháng</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nấm</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trên</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cây</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trồng</a:t>
            </a:r>
            <a:r>
              <a:rPr lang="en-US" sz="2400" dirty="0" smtClean="0">
                <a:solidFill>
                  <a:prstClr val="black"/>
                </a:solidFill>
                <a:latin typeface="Arial" pitchFamily="34" charset="0"/>
                <a:cs typeface="Arial" pitchFamily="34" charset="0"/>
              </a:rPr>
              <a:t> ở </a:t>
            </a:r>
            <a:r>
              <a:rPr lang="en-US" sz="2400" dirty="0" err="1" smtClean="0">
                <a:solidFill>
                  <a:prstClr val="black"/>
                </a:solidFill>
                <a:latin typeface="Arial" pitchFamily="34" charset="0"/>
                <a:cs typeface="Arial" pitchFamily="34" charset="0"/>
              </a:rPr>
              <a:t>quy</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mô</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lớn</a:t>
            </a:r>
            <a:endParaRPr lang="en-US" sz="2400" dirty="0">
              <a:solidFill>
                <a:prstClr val="black"/>
              </a:solidFill>
              <a:latin typeface="Arial" pitchFamily="34" charset="0"/>
              <a:cs typeface="Arial" pitchFamily="34" charset="0"/>
            </a:endParaRPr>
          </a:p>
        </p:txBody>
      </p:sp>
      <p:sp>
        <p:nvSpPr>
          <p:cNvPr id="8" name="TextBox 7"/>
          <p:cNvSpPr txBox="1"/>
          <p:nvPr/>
        </p:nvSpPr>
        <p:spPr>
          <a:xfrm>
            <a:off x="-9525" y="983397"/>
            <a:ext cx="7093085" cy="369332"/>
          </a:xfrm>
          <a:prstGeom prst="rect">
            <a:avLst/>
          </a:prstGeom>
          <a:noFill/>
        </p:spPr>
        <p:txBody>
          <a:bodyPr wrap="square" rtlCol="0">
            <a:spAutoFit/>
          </a:bodyPr>
          <a:lstStyle/>
          <a:p>
            <a:r>
              <a:rPr lang="en-US" dirty="0" smtClean="0">
                <a:solidFill>
                  <a:prstClr val="black"/>
                </a:solidFill>
                <a:latin typeface="Arial" pitchFamily="34" charset="0"/>
                <a:cs typeface="Arial" pitchFamily="34" charset="0"/>
              </a:rPr>
              <a:t>4.1 </a:t>
            </a:r>
            <a:r>
              <a:rPr lang="en-US" dirty="0" err="1" smtClean="0">
                <a:solidFill>
                  <a:prstClr val="black"/>
                </a:solidFill>
                <a:latin typeface="Arial" pitchFamily="34" charset="0"/>
                <a:cs typeface="Arial" pitchFamily="34" charset="0"/>
              </a:rPr>
              <a:t>Nhân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giống</a:t>
            </a:r>
            <a:r>
              <a:rPr lang="en-US" dirty="0" smtClean="0">
                <a:solidFill>
                  <a:prstClr val="black"/>
                </a:solidFill>
                <a:latin typeface="Arial" pitchFamily="34" charset="0"/>
                <a:cs typeface="Arial" pitchFamily="34" charset="0"/>
              </a:rPr>
              <a:t> ở </a:t>
            </a:r>
            <a:r>
              <a:rPr lang="en-US" dirty="0" err="1" smtClean="0">
                <a:solidFill>
                  <a:prstClr val="black"/>
                </a:solidFill>
                <a:latin typeface="Arial" pitchFamily="34" charset="0"/>
                <a:cs typeface="Arial" pitchFamily="34" charset="0"/>
              </a:rPr>
              <a:t>quy</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mô</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lớn</a:t>
            </a:r>
            <a:endParaRPr lang="en-US" dirty="0">
              <a:solidFill>
                <a:prstClr val="black"/>
              </a:solidFill>
              <a:latin typeface="Arial" pitchFamily="34" charset="0"/>
              <a:cs typeface="Arial" pitchFamily="34" charset="0"/>
            </a:endParaRPr>
          </a:p>
        </p:txBody>
      </p:sp>
      <p:sp>
        <p:nvSpPr>
          <p:cNvPr id="9" name="Rectangle 8"/>
          <p:cNvSpPr/>
          <p:nvPr/>
        </p:nvSpPr>
        <p:spPr>
          <a:xfrm>
            <a:off x="38100" y="1828800"/>
            <a:ext cx="8534400" cy="3139321"/>
          </a:xfrm>
          <a:prstGeom prst="rect">
            <a:avLst/>
          </a:prstGeom>
        </p:spPr>
        <p:txBody>
          <a:bodyPr wrap="square">
            <a:spAutoFit/>
          </a:bodyPr>
          <a:lstStyle/>
          <a:p>
            <a:r>
              <a:rPr lang="vi-VN" dirty="0" smtClean="0">
                <a:solidFill>
                  <a:prstClr val="black"/>
                </a:solidFill>
                <a:latin typeface="Arial" pitchFamily="34" charset="0"/>
                <a:cs typeface="Arial" pitchFamily="34" charset="0"/>
              </a:rPr>
              <a:t>STREPTOMYCES </a:t>
            </a:r>
            <a:r>
              <a:rPr lang="vi-VN" dirty="0">
                <a:solidFill>
                  <a:prstClr val="black"/>
                </a:solidFill>
                <a:latin typeface="Arial" pitchFamily="34" charset="0"/>
                <a:cs typeface="Arial" pitchFamily="34" charset="0"/>
              </a:rPr>
              <a:t>– SOFRI 1 có mật số bào tử: 9,0 x 10</a:t>
            </a:r>
            <a:r>
              <a:rPr lang="vi-VN" baseline="30000" dirty="0">
                <a:solidFill>
                  <a:prstClr val="black"/>
                </a:solidFill>
                <a:latin typeface="Arial" pitchFamily="34" charset="0"/>
                <a:cs typeface="Arial" pitchFamily="34" charset="0"/>
              </a:rPr>
              <a:t>6</a:t>
            </a:r>
            <a:r>
              <a:rPr lang="vi-VN" dirty="0">
                <a:solidFill>
                  <a:prstClr val="black"/>
                </a:solidFill>
                <a:latin typeface="Arial" pitchFamily="34" charset="0"/>
                <a:cs typeface="Arial" pitchFamily="34" charset="0"/>
              </a:rPr>
              <a:t> CFU/g sản phẩm, được sản xuất bằng nguyên liệu an toàn phù hợp với sản xuất theo tiêu chuẩn G.A.P, dễ hoà tan có thể sử dụng để tưới hoặc bón trực tiếp vào đất.</a:t>
            </a:r>
          </a:p>
          <a:p>
            <a:endParaRPr lang="en-US" dirty="0" smtClean="0">
              <a:solidFill>
                <a:prstClr val="black"/>
              </a:solidFill>
              <a:latin typeface="Arial" pitchFamily="34" charset="0"/>
              <a:cs typeface="Arial" pitchFamily="34" charset="0"/>
            </a:endParaRPr>
          </a:p>
          <a:p>
            <a:r>
              <a:rPr lang="vi-VN" dirty="0" smtClean="0">
                <a:solidFill>
                  <a:prstClr val="black"/>
                </a:solidFill>
                <a:latin typeface="Arial" pitchFamily="34" charset="0"/>
                <a:cs typeface="Arial" pitchFamily="34" charset="0"/>
              </a:rPr>
              <a:t>Công </a:t>
            </a:r>
            <a:r>
              <a:rPr lang="vi-VN" dirty="0">
                <a:solidFill>
                  <a:prstClr val="black"/>
                </a:solidFill>
                <a:latin typeface="Arial" pitchFamily="34" charset="0"/>
                <a:cs typeface="Arial" pitchFamily="34" charset="0"/>
              </a:rPr>
              <a:t>dụng</a:t>
            </a:r>
            <a:r>
              <a:rPr lang="vi-VN" dirty="0" smtClean="0">
                <a:solidFill>
                  <a:prstClr val="black"/>
                </a:solidFill>
                <a:latin typeface="Arial" pitchFamily="34" charset="0"/>
                <a:cs typeface="Arial" pitchFamily="34" charset="0"/>
              </a:rPr>
              <a:t>:</a:t>
            </a:r>
            <a:endParaRPr lang="vi-VN" dirty="0">
              <a:solidFill>
                <a:prstClr val="black"/>
              </a:solidFill>
              <a:latin typeface="Arial" pitchFamily="34" charset="0"/>
              <a:cs typeface="Arial" pitchFamily="34" charset="0"/>
            </a:endParaRPr>
          </a:p>
          <a:p>
            <a:r>
              <a:rPr lang="vi-VN" dirty="0">
                <a:solidFill>
                  <a:prstClr val="black"/>
                </a:solidFill>
                <a:latin typeface="Arial" pitchFamily="34" charset="0"/>
                <a:cs typeface="Arial" pitchFamily="34" charset="0"/>
              </a:rPr>
              <a:t>-  Phòng ngừa các bệnh thực vật sinh ra từ </a:t>
            </a:r>
            <a:r>
              <a:rPr lang="vi-VN" dirty="0" smtClean="0">
                <a:solidFill>
                  <a:prstClr val="black"/>
                </a:solidFill>
                <a:latin typeface="Arial" pitchFamily="34" charset="0"/>
                <a:cs typeface="Arial" pitchFamily="34" charset="0"/>
              </a:rPr>
              <a:t>đ</a:t>
            </a:r>
            <a:r>
              <a:rPr lang="en-US" dirty="0" smtClean="0">
                <a:solidFill>
                  <a:prstClr val="black"/>
                </a:solidFill>
                <a:latin typeface="Arial" pitchFamily="34" charset="0"/>
                <a:cs typeface="Arial" pitchFamily="34" charset="0"/>
              </a:rPr>
              <a:t>ấ</a:t>
            </a:r>
            <a:r>
              <a:rPr lang="vi-VN" dirty="0" smtClean="0">
                <a:solidFill>
                  <a:prstClr val="black"/>
                </a:solidFill>
                <a:latin typeface="Arial" pitchFamily="34" charset="0"/>
                <a:cs typeface="Arial" pitchFamily="34" charset="0"/>
              </a:rPr>
              <a:t>t</a:t>
            </a:r>
            <a:r>
              <a:rPr lang="vi-VN" dirty="0">
                <a:solidFill>
                  <a:prstClr val="black"/>
                </a:solidFill>
                <a:latin typeface="Arial" pitchFamily="34" charset="0"/>
                <a:cs typeface="Arial" pitchFamily="34" charset="0"/>
              </a:rPr>
              <a:t>, các loài nấm hại rễ </a:t>
            </a:r>
            <a:r>
              <a:rPr lang="vi-VN" i="1" dirty="0">
                <a:solidFill>
                  <a:prstClr val="black"/>
                </a:solidFill>
                <a:latin typeface="Arial" pitchFamily="34" charset="0"/>
                <a:cs typeface="Arial" pitchFamily="34" charset="0"/>
              </a:rPr>
              <a:t>Fusarium solani</a:t>
            </a:r>
            <a:r>
              <a:rPr lang="vi-VN" dirty="0">
                <a:solidFill>
                  <a:prstClr val="black"/>
                </a:solidFill>
                <a:latin typeface="Arial" pitchFamily="34" charset="0"/>
                <a:cs typeface="Arial" pitchFamily="34" charset="0"/>
              </a:rPr>
              <a:t>, </a:t>
            </a:r>
            <a:r>
              <a:rPr lang="vi-VN" i="1" dirty="0">
                <a:solidFill>
                  <a:prstClr val="black"/>
                </a:solidFill>
                <a:latin typeface="Arial" pitchFamily="34" charset="0"/>
                <a:cs typeface="Arial" pitchFamily="34" charset="0"/>
              </a:rPr>
              <a:t>Phytophthora sp., </a:t>
            </a:r>
            <a:r>
              <a:rPr lang="vi-VN" dirty="0">
                <a:solidFill>
                  <a:prstClr val="black"/>
                </a:solidFill>
                <a:latin typeface="Arial" pitchFamily="34" charset="0"/>
                <a:cs typeface="Arial" pitchFamily="34" charset="0"/>
              </a:rPr>
              <a:t>kích thích phát triển rễ </a:t>
            </a:r>
            <a:r>
              <a:rPr lang="vi-VN" dirty="0" smtClean="0">
                <a:solidFill>
                  <a:prstClr val="black"/>
                </a:solidFill>
                <a:latin typeface="Arial" pitchFamily="34" charset="0"/>
                <a:cs typeface="Arial" pitchFamily="34" charset="0"/>
              </a:rPr>
              <a:t>mới</a:t>
            </a:r>
            <a:r>
              <a:rPr lang="en-US" dirty="0" smtClean="0">
                <a:solidFill>
                  <a:prstClr val="black"/>
                </a:solidFill>
                <a:latin typeface="Arial" pitchFamily="34" charset="0"/>
                <a:cs typeface="Arial" pitchFamily="34" charset="0"/>
              </a:rPr>
              <a:t>. </a:t>
            </a:r>
            <a:r>
              <a:rPr lang="vi-VN" dirty="0" smtClean="0">
                <a:solidFill>
                  <a:prstClr val="black"/>
                </a:solidFill>
                <a:latin typeface="Arial" pitchFamily="34" charset="0"/>
                <a:cs typeface="Arial" pitchFamily="34" charset="0"/>
              </a:rPr>
              <a:t>Chất </a:t>
            </a:r>
            <a:r>
              <a:rPr lang="vi-VN" dirty="0">
                <a:solidFill>
                  <a:prstClr val="black"/>
                </a:solidFill>
                <a:latin typeface="Arial" pitchFamily="34" charset="0"/>
                <a:cs typeface="Arial" pitchFamily="34" charset="0"/>
              </a:rPr>
              <a:t>kháng sinh tiết ra từ  xạ khuẩn sau khi tiếp xúc với mầm bệnh sẽ ức chế mầm bệnh, giúp cây hình thành rễ mới và kích thích tăng sức đề kháng cho cây trồng. </a:t>
            </a:r>
          </a:p>
          <a:p>
            <a:r>
              <a:rPr lang="vi-VN" dirty="0" smtClean="0">
                <a:solidFill>
                  <a:prstClr val="black"/>
                </a:solidFill>
                <a:latin typeface="Arial" pitchFamily="34" charset="0"/>
                <a:cs typeface="Arial" pitchFamily="34" charset="0"/>
              </a:rPr>
              <a:t>- </a:t>
            </a:r>
            <a:r>
              <a:rPr lang="vi-VN" dirty="0">
                <a:solidFill>
                  <a:prstClr val="black"/>
                </a:solidFill>
                <a:latin typeface="Arial" pitchFamily="34" charset="0"/>
                <a:cs typeface="Arial" pitchFamily="34" charset="0"/>
              </a:rPr>
              <a:t>Tạo điều kiện cho hệ vi sinh vật có lợi trong đất phát triển</a:t>
            </a:r>
            <a:r>
              <a:rPr lang="vi-VN" dirty="0" smtClean="0">
                <a:solidFill>
                  <a:prstClr val="black"/>
                </a:solidFill>
                <a:latin typeface="Arial" pitchFamily="34" charset="0"/>
                <a:cs typeface="Arial" pitchFamily="34" charset="0"/>
              </a:rPr>
              <a:t>.</a:t>
            </a:r>
            <a:endParaRPr lang="vi-VN" dirty="0">
              <a:solidFill>
                <a:prstClr val="black"/>
              </a:solidFill>
              <a:latin typeface="Arial" pitchFamily="34" charset="0"/>
              <a:cs typeface="Arial" pitchFamily="34" charset="0"/>
            </a:endParaRPr>
          </a:p>
          <a:p>
            <a:r>
              <a:rPr lang="vi-VN" dirty="0">
                <a:solidFill>
                  <a:prstClr val="black"/>
                </a:solidFill>
                <a:latin typeface="Arial" pitchFamily="34" charset="0"/>
                <a:cs typeface="Arial" pitchFamily="34" charset="0"/>
              </a:rPr>
              <a:t>- Kích thích bộ rễ phát triển mạnh, giúp cho cây hấp thụ nước và dinh dưỡng tốt.</a:t>
            </a:r>
            <a:endParaRPr lang="en-US" dirty="0">
              <a:solidFill>
                <a:prstClr val="black"/>
              </a:solidFill>
              <a:latin typeface="Arial" pitchFamily="34" charset="0"/>
              <a:cs typeface="Arial" pitchFamily="34" charset="0"/>
            </a:endParaRPr>
          </a:p>
        </p:txBody>
      </p:sp>
    </p:spTree>
    <p:extLst>
      <p:ext uri="{BB962C8B-B14F-4D97-AF65-F5344CB8AC3E}">
        <p14:creationId xmlns:p14="http://schemas.microsoft.com/office/powerpoint/2010/main" val="385219421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152400"/>
            <a:ext cx="9144000" cy="830997"/>
          </a:xfrm>
          <a:prstGeom prst="rect">
            <a:avLst/>
          </a:prstGeom>
          <a:noFill/>
        </p:spPr>
        <p:txBody>
          <a:bodyPr wrap="square" rtlCol="0">
            <a:spAutoFit/>
          </a:bodyPr>
          <a:lstStyle/>
          <a:p>
            <a:r>
              <a:rPr lang="en-US" sz="2400" dirty="0" smtClean="0">
                <a:solidFill>
                  <a:prstClr val="black"/>
                </a:solidFill>
                <a:latin typeface="Arial" pitchFamily="34" charset="0"/>
                <a:cs typeface="Arial" pitchFamily="34" charset="0"/>
              </a:rPr>
              <a:t>4. </a:t>
            </a:r>
            <a:r>
              <a:rPr lang="en-US" sz="2400" dirty="0" err="1" smtClean="0">
                <a:solidFill>
                  <a:prstClr val="black"/>
                </a:solidFill>
                <a:latin typeface="Arial" pitchFamily="34" charset="0"/>
                <a:cs typeface="Arial" pitchFamily="34" charset="0"/>
              </a:rPr>
              <a:t>Khả</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năng</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sử</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dụng</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xạ</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khuẩn</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kháng</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nấm</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trên</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cây</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trồng</a:t>
            </a:r>
            <a:r>
              <a:rPr lang="en-US" sz="2400" dirty="0" smtClean="0">
                <a:solidFill>
                  <a:prstClr val="black"/>
                </a:solidFill>
                <a:latin typeface="Arial" pitchFamily="34" charset="0"/>
                <a:cs typeface="Arial" pitchFamily="34" charset="0"/>
              </a:rPr>
              <a:t> ở </a:t>
            </a:r>
            <a:r>
              <a:rPr lang="en-US" sz="2400" dirty="0" err="1" smtClean="0">
                <a:solidFill>
                  <a:prstClr val="black"/>
                </a:solidFill>
                <a:latin typeface="Arial" pitchFamily="34" charset="0"/>
                <a:cs typeface="Arial" pitchFamily="34" charset="0"/>
              </a:rPr>
              <a:t>quy</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mô</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lớn</a:t>
            </a:r>
            <a:endParaRPr lang="en-US" sz="2400" dirty="0">
              <a:solidFill>
                <a:prstClr val="black"/>
              </a:solidFill>
              <a:latin typeface="Arial" pitchFamily="34" charset="0"/>
              <a:cs typeface="Arial" pitchFamily="34" charset="0"/>
            </a:endParaRPr>
          </a:p>
        </p:txBody>
      </p:sp>
      <p:sp>
        <p:nvSpPr>
          <p:cNvPr id="8" name="TextBox 7"/>
          <p:cNvSpPr txBox="1"/>
          <p:nvPr/>
        </p:nvSpPr>
        <p:spPr>
          <a:xfrm>
            <a:off x="9525" y="1295400"/>
            <a:ext cx="7093085" cy="369332"/>
          </a:xfrm>
          <a:prstGeom prst="rect">
            <a:avLst/>
          </a:prstGeom>
          <a:noFill/>
        </p:spPr>
        <p:txBody>
          <a:bodyPr wrap="square" rtlCol="0">
            <a:spAutoFit/>
          </a:bodyPr>
          <a:lstStyle/>
          <a:p>
            <a:r>
              <a:rPr lang="en-US" dirty="0" smtClean="0">
                <a:solidFill>
                  <a:prstClr val="black"/>
                </a:solidFill>
                <a:latin typeface="Arial" pitchFamily="34" charset="0"/>
                <a:cs typeface="Arial" pitchFamily="34" charset="0"/>
              </a:rPr>
              <a:t>4.3 </a:t>
            </a:r>
            <a:r>
              <a:rPr lang="en-US" dirty="0" err="1" smtClean="0">
                <a:solidFill>
                  <a:prstClr val="black"/>
                </a:solidFill>
                <a:latin typeface="Arial" pitchFamily="34" charset="0"/>
                <a:cs typeface="Arial" pitchFamily="34" charset="0"/>
              </a:rPr>
              <a:t>Hướng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dẫn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người</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dân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cách</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sử</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dụng</a:t>
            </a:r>
            <a:endParaRPr lang="en-US" dirty="0">
              <a:solidFill>
                <a:prstClr val="black"/>
              </a:solidFill>
              <a:latin typeface="Arial" pitchFamily="34" charset="0"/>
              <a:cs typeface="Arial" pitchFamily="34" charset="0"/>
            </a:endParaRPr>
          </a:p>
        </p:txBody>
      </p:sp>
      <p:sp>
        <p:nvSpPr>
          <p:cNvPr id="4" name="TextBox 3"/>
          <p:cNvSpPr txBox="1"/>
          <p:nvPr/>
        </p:nvSpPr>
        <p:spPr>
          <a:xfrm>
            <a:off x="-30894" y="2175391"/>
            <a:ext cx="8229600" cy="1754326"/>
          </a:xfrm>
          <a:prstGeom prst="rect">
            <a:avLst/>
          </a:prstGeom>
          <a:noFill/>
        </p:spPr>
        <p:txBody>
          <a:bodyPr wrap="square" rtlCol="0">
            <a:spAutoFit/>
          </a:bodyPr>
          <a:lstStyle/>
          <a:p>
            <a:endParaRPr lang="vi-VN" dirty="0">
              <a:latin typeface="Arial" pitchFamily="34" charset="0"/>
              <a:cs typeface="Arial" pitchFamily="34" charset="0"/>
            </a:endParaRPr>
          </a:p>
          <a:p>
            <a:r>
              <a:rPr lang="vi-VN" dirty="0">
                <a:latin typeface="Arial" pitchFamily="34" charset="0"/>
                <a:cs typeface="Arial" pitchFamily="34" charset="0"/>
              </a:rPr>
              <a:t>- Trên cây ăn trái: 10-200g/cây tùy theo tuổi cây</a:t>
            </a:r>
          </a:p>
          <a:p>
            <a:endParaRPr lang="vi-VN" dirty="0">
              <a:latin typeface="Arial" pitchFamily="34" charset="0"/>
              <a:cs typeface="Arial" pitchFamily="34" charset="0"/>
            </a:endParaRPr>
          </a:p>
          <a:p>
            <a:r>
              <a:rPr lang="vi-VN" dirty="0">
                <a:latin typeface="Arial" pitchFamily="34" charset="0"/>
                <a:cs typeface="Arial" pitchFamily="34" charset="0"/>
              </a:rPr>
              <a:t>- Trên rau màu và hoa: 10-15g/10lít và tưới vào gốc</a:t>
            </a:r>
          </a:p>
          <a:p>
            <a:endParaRPr lang="vi-VN" dirty="0">
              <a:latin typeface="Arial" pitchFamily="34" charset="0"/>
              <a:cs typeface="Arial" pitchFamily="34" charset="0"/>
            </a:endParaRPr>
          </a:p>
          <a:p>
            <a:r>
              <a:rPr lang="vi-VN" dirty="0">
                <a:latin typeface="Arial" pitchFamily="34" charset="0"/>
                <a:cs typeface="Arial" pitchFamily="34" charset="0"/>
              </a:rPr>
              <a:t>- Trong vườn ươm: 5-10g/bầu ươm và tưới nước vào bầu ươm</a:t>
            </a:r>
            <a:endParaRPr lang="en-US" dirty="0">
              <a:latin typeface="Arial" pitchFamily="34" charset="0"/>
              <a:cs typeface="Arial" pitchFamily="34" charset="0"/>
            </a:endParaRPr>
          </a:p>
        </p:txBody>
      </p:sp>
      <p:sp>
        <p:nvSpPr>
          <p:cNvPr id="7" name="TextBox 6"/>
          <p:cNvSpPr txBox="1"/>
          <p:nvPr/>
        </p:nvSpPr>
        <p:spPr>
          <a:xfrm>
            <a:off x="-30894" y="1981200"/>
            <a:ext cx="9155843" cy="369332"/>
          </a:xfrm>
          <a:prstGeom prst="rect">
            <a:avLst/>
          </a:prstGeom>
          <a:noFill/>
        </p:spPr>
        <p:txBody>
          <a:bodyPr wrap="square" rtlCol="0">
            <a:spAutoFit/>
          </a:bodyPr>
          <a:lstStyle/>
          <a:p>
            <a:r>
              <a:rPr lang="en-US" dirty="0" smtClean="0">
                <a:latin typeface="Arial" pitchFamily="34" charset="0"/>
                <a:cs typeface="Arial" pitchFamily="34" charset="0"/>
              </a:rPr>
              <a:t>- </a:t>
            </a:r>
            <a:r>
              <a:rPr lang="en-US" dirty="0" err="1" smtClean="0">
                <a:latin typeface="Arial" pitchFamily="34" charset="0"/>
                <a:cs typeface="Arial" pitchFamily="34" charset="0"/>
              </a:rPr>
              <a:t>Sản</a:t>
            </a:r>
            <a:r>
              <a:rPr lang="en-US" dirty="0" smtClean="0">
                <a:latin typeface="Arial" pitchFamily="34" charset="0"/>
                <a:cs typeface="Arial" pitchFamily="34" charset="0"/>
              </a:rPr>
              <a:t> </a:t>
            </a:r>
            <a:r>
              <a:rPr lang="en-US" dirty="0" err="1" smtClean="0">
                <a:latin typeface="Arial" pitchFamily="34" charset="0"/>
                <a:cs typeface="Arial" pitchFamily="34" charset="0"/>
              </a:rPr>
              <a:t>phẩm</a:t>
            </a:r>
            <a:r>
              <a:rPr lang="en-US" dirty="0" smtClean="0">
                <a:latin typeface="Arial" pitchFamily="34" charset="0"/>
                <a:cs typeface="Arial" pitchFamily="34" charset="0"/>
              </a:rPr>
              <a:t> </a:t>
            </a:r>
            <a:r>
              <a:rPr lang="en-US" dirty="0" err="1" smtClean="0">
                <a:latin typeface="Arial" pitchFamily="34" charset="0"/>
                <a:cs typeface="Arial" pitchFamily="34" charset="0"/>
              </a:rPr>
              <a:t>được</a:t>
            </a:r>
            <a:r>
              <a:rPr lang="en-US" dirty="0" smtClean="0">
                <a:latin typeface="Arial" pitchFamily="34" charset="0"/>
                <a:cs typeface="Arial" pitchFamily="34" charset="0"/>
              </a:rPr>
              <a:t> </a:t>
            </a:r>
            <a:r>
              <a:rPr lang="en-US" dirty="0" err="1" smtClean="0">
                <a:latin typeface="Arial" pitchFamily="34" charset="0"/>
                <a:cs typeface="Arial" pitchFamily="34" charset="0"/>
              </a:rPr>
              <a:t>bảo</a:t>
            </a:r>
            <a:r>
              <a:rPr lang="en-US" dirty="0" smtClean="0">
                <a:latin typeface="Arial" pitchFamily="34" charset="0"/>
                <a:cs typeface="Arial" pitchFamily="34" charset="0"/>
              </a:rPr>
              <a:t> </a:t>
            </a:r>
            <a:r>
              <a:rPr lang="en-US" dirty="0" err="1" smtClean="0">
                <a:latin typeface="Arial" pitchFamily="34" charset="0"/>
                <a:cs typeface="Arial" pitchFamily="34" charset="0"/>
              </a:rPr>
              <a:t>quản</a:t>
            </a:r>
            <a:r>
              <a:rPr lang="en-US" dirty="0" smtClean="0">
                <a:latin typeface="Arial" pitchFamily="34" charset="0"/>
                <a:cs typeface="Arial" pitchFamily="34" charset="0"/>
              </a:rPr>
              <a:t> ở </a:t>
            </a:r>
            <a:r>
              <a:rPr lang="en-US" dirty="0" err="1" smtClean="0">
                <a:latin typeface="Arial" pitchFamily="34" charset="0"/>
                <a:cs typeface="Arial" pitchFamily="34" charset="0"/>
              </a:rPr>
              <a:t>nơi</a:t>
            </a:r>
            <a:r>
              <a:rPr lang="en-US" dirty="0" smtClean="0">
                <a:latin typeface="Arial" pitchFamily="34" charset="0"/>
                <a:cs typeface="Arial" pitchFamily="34" charset="0"/>
              </a:rPr>
              <a:t> </a:t>
            </a:r>
            <a:r>
              <a:rPr lang="en-US" dirty="0" err="1" smtClean="0">
                <a:latin typeface="Arial" pitchFamily="34" charset="0"/>
                <a:cs typeface="Arial" pitchFamily="34" charset="0"/>
              </a:rPr>
              <a:t>khô</a:t>
            </a:r>
            <a:r>
              <a:rPr lang="en-US" dirty="0" smtClean="0">
                <a:latin typeface="Arial" pitchFamily="34" charset="0"/>
                <a:cs typeface="Arial" pitchFamily="34" charset="0"/>
              </a:rPr>
              <a:t> </a:t>
            </a:r>
            <a:r>
              <a:rPr lang="en-US" dirty="0" err="1" smtClean="0">
                <a:latin typeface="Arial" pitchFamily="34" charset="0"/>
                <a:cs typeface="Arial" pitchFamily="34" charset="0"/>
              </a:rPr>
              <a:t>ráo</a:t>
            </a:r>
            <a:r>
              <a:rPr lang="en-US" dirty="0" smtClean="0">
                <a:latin typeface="Arial" pitchFamily="34" charset="0"/>
                <a:cs typeface="Arial" pitchFamily="34" charset="0"/>
              </a:rPr>
              <a:t>, </a:t>
            </a:r>
            <a:r>
              <a:rPr lang="en-US" dirty="0" err="1" smtClean="0">
                <a:latin typeface="Arial" pitchFamily="34" charset="0"/>
                <a:cs typeface="Arial" pitchFamily="34" charset="0"/>
              </a:rPr>
              <a:t>thoáng</a:t>
            </a:r>
            <a:r>
              <a:rPr lang="en-US" dirty="0" smtClean="0">
                <a:latin typeface="Arial" pitchFamily="34" charset="0"/>
                <a:cs typeface="Arial" pitchFamily="34" charset="0"/>
              </a:rPr>
              <a:t> </a:t>
            </a:r>
            <a:r>
              <a:rPr lang="en-US" dirty="0" err="1" smtClean="0">
                <a:latin typeface="Arial" pitchFamily="34" charset="0"/>
                <a:cs typeface="Arial" pitchFamily="34" charset="0"/>
              </a:rPr>
              <a:t>mát</a:t>
            </a:r>
            <a:r>
              <a:rPr lang="en-US" dirty="0" smtClean="0">
                <a:latin typeface="Arial" pitchFamily="34" charset="0"/>
                <a:cs typeface="Arial" pitchFamily="34" charset="0"/>
              </a:rPr>
              <a:t> </a:t>
            </a:r>
            <a:r>
              <a:rPr lang="en-US" dirty="0" err="1" smtClean="0">
                <a:latin typeface="Arial" pitchFamily="34" charset="0"/>
                <a:cs typeface="Arial" pitchFamily="34" charset="0"/>
              </a:rPr>
              <a:t>tránh</a:t>
            </a:r>
            <a:r>
              <a:rPr lang="en-US" dirty="0" smtClean="0">
                <a:latin typeface="Arial" pitchFamily="34" charset="0"/>
                <a:cs typeface="Arial" pitchFamily="34" charset="0"/>
              </a:rPr>
              <a:t> </a:t>
            </a:r>
            <a:r>
              <a:rPr lang="en-US" dirty="0" err="1" smtClean="0">
                <a:latin typeface="Arial" pitchFamily="34" charset="0"/>
                <a:cs typeface="Arial" pitchFamily="34" charset="0"/>
              </a:rPr>
              <a:t>ánh</a:t>
            </a:r>
            <a:r>
              <a:rPr lang="en-US" dirty="0" smtClean="0">
                <a:latin typeface="Arial" pitchFamily="34" charset="0"/>
                <a:cs typeface="Arial" pitchFamily="34" charset="0"/>
              </a:rPr>
              <a:t> </a:t>
            </a:r>
            <a:r>
              <a:rPr lang="en-US" dirty="0" err="1" smtClean="0">
                <a:latin typeface="Arial" pitchFamily="34" charset="0"/>
                <a:cs typeface="Arial" pitchFamily="34" charset="0"/>
              </a:rPr>
              <a:t>nắng</a:t>
            </a:r>
            <a:r>
              <a:rPr lang="en-US" dirty="0" smtClean="0">
                <a:latin typeface="Arial" pitchFamily="34" charset="0"/>
                <a:cs typeface="Arial" pitchFamily="34" charset="0"/>
              </a:rPr>
              <a:t> </a:t>
            </a:r>
            <a:r>
              <a:rPr lang="en-US" dirty="0" err="1" smtClean="0">
                <a:latin typeface="Arial" pitchFamily="34" charset="0"/>
                <a:cs typeface="Arial" pitchFamily="34" charset="0"/>
              </a:rPr>
              <a:t>trực</a:t>
            </a:r>
            <a:r>
              <a:rPr lang="en-US" dirty="0" smtClean="0">
                <a:latin typeface="Arial" pitchFamily="34" charset="0"/>
                <a:cs typeface="Arial" pitchFamily="34" charset="0"/>
              </a:rPr>
              <a:t> </a:t>
            </a:r>
            <a:r>
              <a:rPr lang="en-US" dirty="0" err="1" smtClean="0">
                <a:latin typeface="Arial" pitchFamily="34" charset="0"/>
                <a:cs typeface="Arial" pitchFamily="34" charset="0"/>
              </a:rPr>
              <a:t>tiếp</a:t>
            </a:r>
            <a:r>
              <a:rPr lang="en-US" dirty="0" smtClean="0">
                <a:latin typeface="Arial" pitchFamily="34" charset="0"/>
                <a:cs typeface="Arial" pitchFamily="34" charset="0"/>
              </a:rPr>
              <a:t>. </a:t>
            </a:r>
            <a:endParaRPr lang="en-US" dirty="0">
              <a:latin typeface="Arial" pitchFamily="34" charset="0"/>
              <a:cs typeface="Arial" pitchFamily="34" charset="0"/>
            </a:endParaRPr>
          </a:p>
        </p:txBody>
      </p:sp>
    </p:spTree>
    <p:extLst>
      <p:ext uri="{BB962C8B-B14F-4D97-AF65-F5344CB8AC3E}">
        <p14:creationId xmlns:p14="http://schemas.microsoft.com/office/powerpoint/2010/main" val="346094395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152400"/>
            <a:ext cx="9144000" cy="461665"/>
          </a:xfrm>
          <a:prstGeom prst="rect">
            <a:avLst/>
          </a:prstGeom>
          <a:noFill/>
        </p:spPr>
        <p:txBody>
          <a:bodyPr wrap="square" rtlCol="0">
            <a:spAutoFit/>
          </a:bodyPr>
          <a:lstStyle/>
          <a:p>
            <a:r>
              <a:rPr lang="en-US" sz="2400" dirty="0">
                <a:solidFill>
                  <a:prstClr val="black"/>
                </a:solidFill>
                <a:latin typeface="Arial" pitchFamily="34" charset="0"/>
                <a:cs typeface="Arial" pitchFamily="34" charset="0"/>
              </a:rPr>
              <a:t>5</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Kết</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luận</a:t>
            </a:r>
            <a:endParaRPr lang="en-US" sz="2400" dirty="0">
              <a:solidFill>
                <a:prstClr val="black"/>
              </a:solidFill>
              <a:latin typeface="Arial" pitchFamily="34" charset="0"/>
              <a:cs typeface="Arial" pitchFamily="34" charset="0"/>
            </a:endParaRPr>
          </a:p>
        </p:txBody>
      </p:sp>
      <p:sp>
        <p:nvSpPr>
          <p:cNvPr id="4" name="TextBox 3"/>
          <p:cNvSpPr txBox="1"/>
          <p:nvPr/>
        </p:nvSpPr>
        <p:spPr>
          <a:xfrm>
            <a:off x="28219" y="1000304"/>
            <a:ext cx="9115781" cy="2308324"/>
          </a:xfrm>
          <a:prstGeom prst="rect">
            <a:avLst/>
          </a:prstGeom>
          <a:noFill/>
        </p:spPr>
        <p:txBody>
          <a:bodyPr wrap="square" rtlCol="0">
            <a:spAutoFit/>
          </a:bodyPr>
          <a:lstStyle/>
          <a:p>
            <a:pPr marL="285750" indent="-285750">
              <a:buFont typeface="Wingdings" pitchFamily="2" charset="2"/>
              <a:buChar char="Ø"/>
            </a:pPr>
            <a:r>
              <a:rPr lang="en-US" dirty="0" smtClean="0">
                <a:solidFill>
                  <a:prstClr val="black"/>
                </a:solidFill>
                <a:latin typeface="Arial" pitchFamily="34" charset="0"/>
                <a:cs typeface="Arial" pitchFamily="34" charset="0"/>
              </a:rPr>
              <a:t>So </a:t>
            </a:r>
            <a:r>
              <a:rPr lang="en-US" dirty="0" err="1" smtClean="0">
                <a:solidFill>
                  <a:prstClr val="black"/>
                </a:solidFill>
                <a:latin typeface="Arial" pitchFamily="34" charset="0"/>
                <a:cs typeface="Arial" pitchFamily="34" charset="0"/>
              </a:rPr>
              <a:t>với</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thuốc</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hóa</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học</a:t>
            </a:r>
            <a:r>
              <a:rPr lang="en-US" dirty="0" smtClean="0">
                <a:solidFill>
                  <a:prstClr val="black"/>
                </a:solidFill>
                <a:latin typeface="Arial" pitchFamily="34" charset="0"/>
                <a:cs typeface="Arial" pitchFamily="34" charset="0"/>
              </a:rPr>
              <a:t>, </a:t>
            </a:r>
            <a:r>
              <a:rPr lang="en-US" dirty="0" err="1">
                <a:solidFill>
                  <a:prstClr val="black"/>
                </a:solidFill>
                <a:latin typeface="Arial" pitchFamily="34" charset="0"/>
                <a:cs typeface="Arial" pitchFamily="34" charset="0"/>
              </a:rPr>
              <a:t>v</a:t>
            </a:r>
            <a:r>
              <a:rPr lang="en-US" dirty="0" err="1" smtClean="0">
                <a:solidFill>
                  <a:prstClr val="black"/>
                </a:solidFill>
                <a:latin typeface="Arial" pitchFamily="34" charset="0"/>
                <a:cs typeface="Arial" pitchFamily="34" charset="0"/>
              </a:rPr>
              <a:t>iệc</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sử</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dụng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kháng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sinh</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trong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trồng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trọt</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nhằm</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mục</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đích</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kháng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nấm</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vừa</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có</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tác</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dụng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nhanh</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dễ</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phân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hủy</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có</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tác</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dụng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chọn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lọc</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cao</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độ</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độc</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thấp</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hạn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chế</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gây</a:t>
            </a:r>
            <a:r>
              <a:rPr lang="en-US" dirty="0" smtClean="0">
                <a:solidFill>
                  <a:prstClr val="black"/>
                </a:solidFill>
                <a:latin typeface="Arial" pitchFamily="34" charset="0"/>
                <a:cs typeface="Arial" pitchFamily="34" charset="0"/>
              </a:rPr>
              <a:t> ô </a:t>
            </a:r>
            <a:r>
              <a:rPr lang="en-US" dirty="0" err="1" smtClean="0">
                <a:solidFill>
                  <a:prstClr val="black"/>
                </a:solidFill>
                <a:latin typeface="Arial" pitchFamily="34" charset="0"/>
                <a:cs typeface="Arial" pitchFamily="34" charset="0"/>
              </a:rPr>
              <a:t>nhiễm</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môi</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trường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còn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có</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khả</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năng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ức</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chế</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các</a:t>
            </a:r>
            <a:r>
              <a:rPr lang="en-US" dirty="0" smtClean="0">
                <a:solidFill>
                  <a:prstClr val="black"/>
                </a:solidFill>
                <a:latin typeface="Arial" pitchFamily="34" charset="0"/>
                <a:cs typeface="Arial" pitchFamily="34" charset="0"/>
              </a:rPr>
              <a:t> vi </a:t>
            </a:r>
            <a:r>
              <a:rPr lang="en-US" dirty="0" err="1" smtClean="0">
                <a:solidFill>
                  <a:prstClr val="black"/>
                </a:solidFill>
                <a:latin typeface="Arial" pitchFamily="34" charset="0"/>
                <a:cs typeface="Arial" pitchFamily="34" charset="0"/>
              </a:rPr>
              <a:t>sinh</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vật</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đã</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kháng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thuốc</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hóa</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học</a:t>
            </a:r>
            <a:r>
              <a:rPr lang="en-US" dirty="0" smtClean="0">
                <a:solidFill>
                  <a:prstClr val="black"/>
                </a:solidFill>
                <a:latin typeface="Arial" pitchFamily="34" charset="0"/>
                <a:cs typeface="Arial" pitchFamily="34" charset="0"/>
              </a:rPr>
              <a:t>. </a:t>
            </a:r>
          </a:p>
          <a:p>
            <a:pPr marL="285750" indent="-285750">
              <a:buFont typeface="Wingdings" pitchFamily="2" charset="2"/>
              <a:buChar char="Ø"/>
            </a:pPr>
            <a:r>
              <a:rPr lang="en-US" dirty="0" err="1" smtClean="0">
                <a:solidFill>
                  <a:prstClr val="black"/>
                </a:solidFill>
                <a:latin typeface="Arial" pitchFamily="34" charset="0"/>
                <a:cs typeface="Arial" pitchFamily="34" charset="0"/>
              </a:rPr>
              <a:t>Xạ</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khuẩn</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đối</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kháng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trong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đất</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làm</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giảm</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rõ</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rệt</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tỷ</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lệ</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mắc</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bệnh</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của</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cây</a:t>
            </a:r>
            <a:r>
              <a:rPr lang="en-US" dirty="0" smtClean="0">
                <a:solidFill>
                  <a:prstClr val="black"/>
                </a:solidFill>
                <a:latin typeface="Arial" pitchFamily="34" charset="0"/>
                <a:cs typeface="Arial" pitchFamily="34" charset="0"/>
              </a:rPr>
              <a:t>.</a:t>
            </a:r>
          </a:p>
          <a:p>
            <a:pPr marL="285750" indent="-285750">
              <a:buFont typeface="Wingdings" pitchFamily="2" charset="2"/>
              <a:buChar char="Ø"/>
            </a:pPr>
            <a:r>
              <a:rPr lang="vi-VN" dirty="0">
                <a:solidFill>
                  <a:prstClr val="black"/>
                </a:solidFill>
                <a:latin typeface="Arial" pitchFamily="34" charset="0"/>
                <a:cs typeface="Arial" pitchFamily="34" charset="0"/>
              </a:rPr>
              <a:t>Xạ khuẩn chống nấm ngoài việc tiết kháng sinh còn tác dụng lên khu hệ vi sinh vật thông qua các enzyme phân giải. Ngoài ra nhiều xạ khuẩn còn tiết ra chất sinh trưởng thực vật cũng như kích thích các khu hệ vi sinh vật có lợi trong vùng rễ</a:t>
            </a:r>
            <a:r>
              <a:rPr lang="vi-VN" dirty="0" smtClean="0">
                <a:solidFill>
                  <a:prstClr val="black"/>
                </a:solidFill>
                <a:latin typeface="Arial" pitchFamily="34" charset="0"/>
                <a:cs typeface="Arial" pitchFamily="34" charset="0"/>
              </a:rPr>
              <a:t>.</a:t>
            </a:r>
            <a:endParaRPr lang="en-US" dirty="0" smtClean="0">
              <a:solidFill>
                <a:prstClr val="black"/>
              </a:solidFill>
              <a:latin typeface="Arial" pitchFamily="34" charset="0"/>
              <a:cs typeface="Arial" pitchFamily="34" charset="0"/>
            </a:endParaRPr>
          </a:p>
        </p:txBody>
      </p:sp>
      <p:sp>
        <p:nvSpPr>
          <p:cNvPr id="5" name="TextBox 4"/>
          <p:cNvSpPr txBox="1"/>
          <p:nvPr/>
        </p:nvSpPr>
        <p:spPr>
          <a:xfrm>
            <a:off x="9169" y="3308628"/>
            <a:ext cx="9115781" cy="1200329"/>
          </a:xfrm>
          <a:prstGeom prst="rect">
            <a:avLst/>
          </a:prstGeom>
          <a:noFill/>
        </p:spPr>
        <p:txBody>
          <a:bodyPr wrap="square" rtlCol="0">
            <a:spAutoFit/>
          </a:bodyPr>
          <a:lstStyle/>
          <a:p>
            <a:pPr marL="285750" indent="-285750">
              <a:buFont typeface="Wingdings" pitchFamily="2" charset="2"/>
              <a:buChar char="Ø"/>
            </a:pPr>
            <a:r>
              <a:rPr lang="vi-VN" dirty="0">
                <a:solidFill>
                  <a:prstClr val="black"/>
                </a:solidFill>
                <a:latin typeface="Arial" pitchFamily="34" charset="0"/>
                <a:cs typeface="Arial" pitchFamily="34" charset="0"/>
              </a:rPr>
              <a:t>Ở Việt Nam cũng sử dụng nhiều chế phẩm kháng sinh </a:t>
            </a:r>
            <a:r>
              <a:rPr lang="vi-VN" dirty="0" smtClean="0">
                <a:solidFill>
                  <a:prstClr val="black"/>
                </a:solidFill>
                <a:latin typeface="Arial" pitchFamily="34" charset="0"/>
                <a:cs typeface="Arial" pitchFamily="34" charset="0"/>
              </a:rPr>
              <a:t>và </a:t>
            </a:r>
            <a:r>
              <a:rPr lang="vi-VN" dirty="0">
                <a:solidFill>
                  <a:prstClr val="black"/>
                </a:solidFill>
                <a:latin typeface="Arial" pitchFamily="34" charset="0"/>
                <a:cs typeface="Arial" pitchFamily="34" charset="0"/>
              </a:rPr>
              <a:t>đã phân lập được một số chủng xạ khuẩn có khả </a:t>
            </a:r>
            <a:r>
              <a:rPr lang="vi-VN" dirty="0" smtClean="0">
                <a:solidFill>
                  <a:prstClr val="black"/>
                </a:solidFill>
                <a:latin typeface="Arial" pitchFamily="34" charset="0"/>
                <a:cs typeface="Arial" pitchFamily="34" charset="0"/>
              </a:rPr>
              <a:t>năng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kháng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nấm</a:t>
            </a:r>
            <a:r>
              <a:rPr lang="vi-VN" dirty="0" smtClean="0">
                <a:solidFill>
                  <a:prstClr val="black"/>
                </a:solidFill>
                <a:latin typeface="Arial" pitchFamily="34" charset="0"/>
                <a:cs typeface="Arial" pitchFamily="34" charset="0"/>
              </a:rPr>
              <a:t>. </a:t>
            </a:r>
            <a:r>
              <a:rPr lang="vi-VN" dirty="0">
                <a:solidFill>
                  <a:prstClr val="black"/>
                </a:solidFill>
                <a:latin typeface="Arial" pitchFamily="34" charset="0"/>
                <a:cs typeface="Arial" pitchFamily="34" charset="0"/>
              </a:rPr>
              <a:t>Tuy nhiên việc sử dụng chất kháng sinh </a:t>
            </a:r>
            <a:r>
              <a:rPr lang="en-US" dirty="0" err="1" smtClean="0">
                <a:solidFill>
                  <a:prstClr val="black"/>
                </a:solidFill>
                <a:latin typeface="Arial" pitchFamily="34" charset="0"/>
                <a:cs typeface="Arial" pitchFamily="34" charset="0"/>
              </a:rPr>
              <a:t>trong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nông</a:t>
            </a:r>
            <a:r>
              <a:rPr lang="en-US" dirty="0" smtClean="0">
                <a:solidFill>
                  <a:prstClr val="black"/>
                </a:solidFill>
                <a:latin typeface="Arial" pitchFamily="34" charset="0"/>
                <a:cs typeface="Arial" pitchFamily="34" charset="0"/>
              </a:rPr>
              <a:t> </a:t>
            </a:r>
            <a:r>
              <a:rPr lang="en-US" dirty="0" err="1" smtClean="0">
                <a:solidFill>
                  <a:prstClr val="black"/>
                </a:solidFill>
                <a:latin typeface="Arial" pitchFamily="34" charset="0"/>
                <a:cs typeface="Arial" pitchFamily="34" charset="0"/>
              </a:rPr>
              <a:t>nghiệp</a:t>
            </a:r>
            <a:r>
              <a:rPr lang="vi-VN" dirty="0" smtClean="0">
                <a:solidFill>
                  <a:prstClr val="black"/>
                </a:solidFill>
                <a:latin typeface="Arial" pitchFamily="34" charset="0"/>
                <a:cs typeface="Arial" pitchFamily="34" charset="0"/>
              </a:rPr>
              <a:t> </a:t>
            </a:r>
            <a:r>
              <a:rPr lang="vi-VN" dirty="0">
                <a:solidFill>
                  <a:prstClr val="black"/>
                </a:solidFill>
                <a:latin typeface="Arial" pitchFamily="34" charset="0"/>
                <a:cs typeface="Arial" pitchFamily="34" charset="0"/>
              </a:rPr>
              <a:t>ở nước ta vẫn còn mức độ rất thấp do tập quán canh tác đã quen dùng một số hóa chất BVTV nhất định.</a:t>
            </a:r>
            <a:endParaRPr lang="en-US" dirty="0">
              <a:solidFill>
                <a:prstClr val="black"/>
              </a:solidFill>
              <a:latin typeface="Arial" pitchFamily="34" charset="0"/>
              <a:cs typeface="Arial" pitchFamily="34" charset="0"/>
            </a:endParaRPr>
          </a:p>
        </p:txBody>
      </p:sp>
    </p:spTree>
    <p:extLst>
      <p:ext uri="{BB962C8B-B14F-4D97-AF65-F5344CB8AC3E}">
        <p14:creationId xmlns:p14="http://schemas.microsoft.com/office/powerpoint/2010/main" val="135374671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228600"/>
            <a:ext cx="9144000" cy="369332"/>
          </a:xfrm>
          <a:prstGeom prst="rect">
            <a:avLst/>
          </a:prstGeom>
          <a:noFill/>
        </p:spPr>
        <p:txBody>
          <a:bodyPr wrap="square" rtlCol="0">
            <a:spAutoFit/>
          </a:bodyPr>
          <a:lstStyle/>
          <a:p>
            <a:pPr algn="ctr"/>
            <a:r>
              <a:rPr lang="en-US" b="1" dirty="0" smtClean="0"/>
              <a:t>TÀI LIỆU THAM KHẢO</a:t>
            </a:r>
            <a:endParaRPr lang="en-US" b="1" dirty="0"/>
          </a:p>
        </p:txBody>
      </p:sp>
      <p:sp>
        <p:nvSpPr>
          <p:cNvPr id="3" name="TextBox 2"/>
          <p:cNvSpPr txBox="1"/>
          <p:nvPr/>
        </p:nvSpPr>
        <p:spPr>
          <a:xfrm>
            <a:off x="19050" y="645557"/>
            <a:ext cx="9144000" cy="6186309"/>
          </a:xfrm>
          <a:prstGeom prst="rect">
            <a:avLst/>
          </a:prstGeom>
          <a:noFill/>
        </p:spPr>
        <p:txBody>
          <a:bodyPr wrap="square" rtlCol="0">
            <a:spAutoFit/>
          </a:bodyPr>
          <a:lstStyle/>
          <a:p>
            <a:r>
              <a:rPr lang="en-US" dirty="0" smtClean="0">
                <a:latin typeface="Arial" pitchFamily="34" charset="0"/>
                <a:cs typeface="Arial" pitchFamily="34" charset="0"/>
              </a:rPr>
              <a:t>[1] </a:t>
            </a:r>
            <a:r>
              <a:rPr lang="en-US" dirty="0" err="1" smtClean="0">
                <a:latin typeface="Arial" pitchFamily="34" charset="0"/>
                <a:cs typeface="Arial" pitchFamily="34" charset="0"/>
              </a:rPr>
              <a:t>Nguyễn</a:t>
            </a:r>
            <a:r>
              <a:rPr lang="en-US" dirty="0" smtClean="0">
                <a:latin typeface="Arial" pitchFamily="34" charset="0"/>
                <a:cs typeface="Arial" pitchFamily="34" charset="0"/>
              </a:rPr>
              <a:t> </a:t>
            </a:r>
            <a:r>
              <a:rPr lang="en-US" dirty="0" err="1" smtClean="0">
                <a:latin typeface="Arial" pitchFamily="34" charset="0"/>
                <a:cs typeface="Arial" pitchFamily="34" charset="0"/>
              </a:rPr>
              <a:t>Tăng</a:t>
            </a:r>
            <a:r>
              <a:rPr lang="en-US" dirty="0" smtClean="0">
                <a:latin typeface="Arial" pitchFamily="34" charset="0"/>
                <a:cs typeface="Arial" pitchFamily="34" charset="0"/>
              </a:rPr>
              <a:t> </a:t>
            </a:r>
            <a:r>
              <a:rPr lang="en-US" dirty="0" err="1" smtClean="0">
                <a:latin typeface="Arial" pitchFamily="34" charset="0"/>
                <a:cs typeface="Arial" pitchFamily="34" charset="0"/>
              </a:rPr>
              <a:t>Tôn</a:t>
            </a:r>
            <a:r>
              <a:rPr lang="en-US" dirty="0" smtClean="0">
                <a:latin typeface="Arial" pitchFamily="34" charset="0"/>
                <a:cs typeface="Arial" pitchFamily="34" charset="0"/>
              </a:rPr>
              <a:t> (2005), </a:t>
            </a:r>
            <a:r>
              <a:rPr lang="en-US" i="1" dirty="0" err="1" smtClean="0">
                <a:latin typeface="Arial" pitchFamily="34" charset="0"/>
                <a:cs typeface="Arial" pitchFamily="34" charset="0"/>
              </a:rPr>
              <a:t>Báo</a:t>
            </a:r>
            <a:r>
              <a:rPr lang="en-US" i="1" dirty="0" smtClean="0">
                <a:latin typeface="Arial" pitchFamily="34" charset="0"/>
                <a:cs typeface="Arial" pitchFamily="34" charset="0"/>
              </a:rPr>
              <a:t> </a:t>
            </a:r>
            <a:r>
              <a:rPr lang="en-US" i="1" dirty="0" err="1" smtClean="0">
                <a:latin typeface="Arial" pitchFamily="34" charset="0"/>
                <a:cs typeface="Arial" pitchFamily="34" charset="0"/>
              </a:rPr>
              <a:t>cáo</a:t>
            </a:r>
            <a:r>
              <a:rPr lang="en-US" i="1" dirty="0" smtClean="0">
                <a:latin typeface="Arial" pitchFamily="34" charset="0"/>
                <a:cs typeface="Arial" pitchFamily="34" charset="0"/>
              </a:rPr>
              <a:t> </a:t>
            </a:r>
            <a:r>
              <a:rPr lang="en-US" i="1" dirty="0" err="1" smtClean="0">
                <a:latin typeface="Arial" pitchFamily="34" charset="0"/>
                <a:cs typeface="Arial" pitchFamily="34" charset="0"/>
              </a:rPr>
              <a:t>tổng</a:t>
            </a:r>
            <a:r>
              <a:rPr lang="en-US" i="1" dirty="0" smtClean="0">
                <a:latin typeface="Arial" pitchFamily="34" charset="0"/>
                <a:cs typeface="Arial" pitchFamily="34" charset="0"/>
              </a:rPr>
              <a:t> </a:t>
            </a:r>
            <a:r>
              <a:rPr lang="en-US" i="1" dirty="0" err="1" smtClean="0">
                <a:latin typeface="Arial" pitchFamily="34" charset="0"/>
                <a:cs typeface="Arial" pitchFamily="34" charset="0"/>
              </a:rPr>
              <a:t>kết</a:t>
            </a:r>
            <a:r>
              <a:rPr lang="en-US" i="1" dirty="0" smtClean="0">
                <a:latin typeface="Arial" pitchFamily="34" charset="0"/>
                <a:cs typeface="Arial" pitchFamily="34" charset="0"/>
              </a:rPr>
              <a:t> </a:t>
            </a:r>
            <a:r>
              <a:rPr lang="en-US" i="1" dirty="0" err="1" smtClean="0">
                <a:latin typeface="Arial" pitchFamily="34" charset="0"/>
                <a:cs typeface="Arial" pitchFamily="34" charset="0"/>
              </a:rPr>
              <a:t>đề</a:t>
            </a:r>
            <a:r>
              <a:rPr lang="en-US" i="1" dirty="0" smtClean="0">
                <a:latin typeface="Arial" pitchFamily="34" charset="0"/>
                <a:cs typeface="Arial" pitchFamily="34" charset="0"/>
              </a:rPr>
              <a:t> </a:t>
            </a:r>
            <a:r>
              <a:rPr lang="en-US" i="1" dirty="0" err="1" smtClean="0">
                <a:latin typeface="Arial" pitchFamily="34" charset="0"/>
                <a:cs typeface="Arial" pitchFamily="34" charset="0"/>
              </a:rPr>
              <a:t>tài</a:t>
            </a:r>
            <a:r>
              <a:rPr lang="en-US" i="1" dirty="0" smtClean="0">
                <a:latin typeface="Arial" pitchFamily="34" charset="0"/>
                <a:cs typeface="Arial" pitchFamily="34" charset="0"/>
              </a:rPr>
              <a:t> </a:t>
            </a:r>
            <a:r>
              <a:rPr lang="en-US" i="1" dirty="0" err="1" smtClean="0">
                <a:latin typeface="Arial" pitchFamily="34" charset="0"/>
                <a:cs typeface="Arial" pitchFamily="34" charset="0"/>
              </a:rPr>
              <a:t>cấp</a:t>
            </a:r>
            <a:r>
              <a:rPr lang="en-US" i="1" dirty="0" smtClean="0">
                <a:latin typeface="Arial" pitchFamily="34" charset="0"/>
                <a:cs typeface="Arial" pitchFamily="34" charset="0"/>
              </a:rPr>
              <a:t> </a:t>
            </a:r>
            <a:r>
              <a:rPr lang="en-US" i="1" dirty="0" err="1" smtClean="0">
                <a:latin typeface="Arial" pitchFamily="34" charset="0"/>
                <a:cs typeface="Arial" pitchFamily="34" charset="0"/>
              </a:rPr>
              <a:t>Nhà</a:t>
            </a:r>
            <a:r>
              <a:rPr lang="en-US" i="1" dirty="0" smtClean="0">
                <a:latin typeface="Arial" pitchFamily="34" charset="0"/>
                <a:cs typeface="Arial" pitchFamily="34" charset="0"/>
              </a:rPr>
              <a:t> </a:t>
            </a:r>
            <a:r>
              <a:rPr lang="en-US" i="1" dirty="0" err="1" smtClean="0">
                <a:latin typeface="Arial" pitchFamily="34" charset="0"/>
                <a:cs typeface="Arial" pitchFamily="34" charset="0"/>
              </a:rPr>
              <a:t>nước</a:t>
            </a:r>
            <a:r>
              <a:rPr lang="en-US" i="1" dirty="0" smtClean="0">
                <a:latin typeface="Arial" pitchFamily="34" charset="0"/>
                <a:cs typeface="Arial" pitchFamily="34" charset="0"/>
              </a:rPr>
              <a:t> “</a:t>
            </a:r>
            <a:r>
              <a:rPr lang="en-US" i="1" dirty="0" err="1" smtClean="0">
                <a:latin typeface="Arial" pitchFamily="34" charset="0"/>
                <a:cs typeface="Arial" pitchFamily="34" charset="0"/>
              </a:rPr>
              <a:t>Nghiên</a:t>
            </a:r>
            <a:r>
              <a:rPr lang="en-US" i="1" dirty="0" smtClean="0">
                <a:latin typeface="Arial" pitchFamily="34" charset="0"/>
                <a:cs typeface="Arial" pitchFamily="34" charset="0"/>
              </a:rPr>
              <a:t> </a:t>
            </a:r>
            <a:r>
              <a:rPr lang="en-US" i="1" dirty="0" err="1" smtClean="0">
                <a:latin typeface="Arial" pitchFamily="34" charset="0"/>
                <a:cs typeface="Arial" pitchFamily="34" charset="0"/>
              </a:rPr>
              <a:t>cứu</a:t>
            </a:r>
            <a:r>
              <a:rPr lang="en-US" i="1" dirty="0" smtClean="0">
                <a:latin typeface="Arial" pitchFamily="34" charset="0"/>
                <a:cs typeface="Arial" pitchFamily="34" charset="0"/>
              </a:rPr>
              <a:t> </a:t>
            </a:r>
            <a:r>
              <a:rPr lang="en-US" i="1" dirty="0" err="1" smtClean="0">
                <a:latin typeface="Arial" pitchFamily="34" charset="0"/>
                <a:cs typeface="Arial" pitchFamily="34" charset="0"/>
              </a:rPr>
              <a:t>các</a:t>
            </a:r>
            <a:r>
              <a:rPr lang="en-US" i="1" dirty="0" smtClean="0">
                <a:latin typeface="Arial" pitchFamily="34" charset="0"/>
                <a:cs typeface="Arial" pitchFamily="34" charset="0"/>
              </a:rPr>
              <a:t> </a:t>
            </a:r>
            <a:r>
              <a:rPr lang="en-US" i="1" dirty="0" err="1" smtClean="0">
                <a:latin typeface="Arial" pitchFamily="34" charset="0"/>
                <a:cs typeface="Arial" pitchFamily="34" charset="0"/>
              </a:rPr>
              <a:t>giải</a:t>
            </a:r>
            <a:r>
              <a:rPr lang="en-US" i="1" dirty="0" smtClean="0">
                <a:latin typeface="Arial" pitchFamily="34" charset="0"/>
                <a:cs typeface="Arial" pitchFamily="34" charset="0"/>
              </a:rPr>
              <a:t> </a:t>
            </a:r>
            <a:r>
              <a:rPr lang="en-US" i="1" dirty="0" err="1" smtClean="0">
                <a:latin typeface="Arial" pitchFamily="34" charset="0"/>
                <a:cs typeface="Arial" pitchFamily="34" charset="0"/>
              </a:rPr>
              <a:t>pháp</a:t>
            </a:r>
            <a:r>
              <a:rPr lang="en-US" i="1" dirty="0" smtClean="0">
                <a:latin typeface="Arial" pitchFamily="34" charset="0"/>
                <a:cs typeface="Arial" pitchFamily="34" charset="0"/>
              </a:rPr>
              <a:t> </a:t>
            </a:r>
            <a:r>
              <a:rPr lang="en-US" i="1" dirty="0" err="1" smtClean="0">
                <a:latin typeface="Arial" pitchFamily="34" charset="0"/>
                <a:cs typeface="Arial" pitchFamily="34" charset="0"/>
              </a:rPr>
              <a:t>khoa</a:t>
            </a:r>
            <a:r>
              <a:rPr lang="en-US" i="1" dirty="0" smtClean="0">
                <a:latin typeface="Arial" pitchFamily="34" charset="0"/>
                <a:cs typeface="Arial" pitchFamily="34" charset="0"/>
              </a:rPr>
              <a:t> </a:t>
            </a:r>
            <a:r>
              <a:rPr lang="en-US" i="1" dirty="0" err="1" smtClean="0">
                <a:latin typeface="Arial" pitchFamily="34" charset="0"/>
                <a:cs typeface="Arial" pitchFamily="34" charset="0"/>
              </a:rPr>
              <a:t>học</a:t>
            </a:r>
            <a:r>
              <a:rPr lang="en-US" i="1" dirty="0" smtClean="0">
                <a:latin typeface="Arial" pitchFamily="34" charset="0"/>
                <a:cs typeface="Arial" pitchFamily="34" charset="0"/>
              </a:rPr>
              <a:t> </a:t>
            </a:r>
            <a:r>
              <a:rPr lang="en-US" i="1" dirty="0" err="1" smtClean="0">
                <a:latin typeface="Arial" pitchFamily="34" charset="0"/>
                <a:cs typeface="Arial" pitchFamily="34" charset="0"/>
              </a:rPr>
              <a:t>công</a:t>
            </a:r>
            <a:r>
              <a:rPr lang="en-US" i="1" dirty="0" smtClean="0">
                <a:latin typeface="Arial" pitchFamily="34" charset="0"/>
                <a:cs typeface="Arial" pitchFamily="34" charset="0"/>
              </a:rPr>
              <a:t> </a:t>
            </a:r>
            <a:r>
              <a:rPr lang="en-US" i="1" dirty="0" err="1" smtClean="0">
                <a:latin typeface="Arial" pitchFamily="34" charset="0"/>
                <a:cs typeface="Arial" pitchFamily="34" charset="0"/>
              </a:rPr>
              <a:t>nghệ</a:t>
            </a:r>
            <a:r>
              <a:rPr lang="en-US" i="1" dirty="0" smtClean="0">
                <a:latin typeface="Arial" pitchFamily="34" charset="0"/>
                <a:cs typeface="Arial" pitchFamily="34" charset="0"/>
              </a:rPr>
              <a:t> </a:t>
            </a:r>
            <a:r>
              <a:rPr lang="en-US" i="1" dirty="0" err="1" smtClean="0">
                <a:latin typeface="Arial" pitchFamily="34" charset="0"/>
                <a:cs typeface="Arial" pitchFamily="34" charset="0"/>
              </a:rPr>
              <a:t>và</a:t>
            </a:r>
            <a:r>
              <a:rPr lang="en-US" i="1" dirty="0" smtClean="0">
                <a:latin typeface="Arial" pitchFamily="34" charset="0"/>
                <a:cs typeface="Arial" pitchFamily="34" charset="0"/>
              </a:rPr>
              <a:t> </a:t>
            </a:r>
            <a:r>
              <a:rPr lang="en-US" i="1" dirty="0" err="1" smtClean="0">
                <a:latin typeface="Arial" pitchFamily="34" charset="0"/>
                <a:cs typeface="Arial" pitchFamily="34" charset="0"/>
              </a:rPr>
              <a:t>thị</a:t>
            </a:r>
            <a:r>
              <a:rPr lang="en-US" i="1" dirty="0" smtClean="0">
                <a:latin typeface="Arial" pitchFamily="34" charset="0"/>
                <a:cs typeface="Arial" pitchFamily="34" charset="0"/>
              </a:rPr>
              <a:t> </a:t>
            </a:r>
            <a:r>
              <a:rPr lang="en-US" i="1" dirty="0" err="1" smtClean="0">
                <a:latin typeface="Arial" pitchFamily="34" charset="0"/>
                <a:cs typeface="Arial" pitchFamily="34" charset="0"/>
              </a:rPr>
              <a:t>trường</a:t>
            </a:r>
            <a:r>
              <a:rPr lang="en-US" i="1" dirty="0" smtClean="0">
                <a:latin typeface="Arial" pitchFamily="34" charset="0"/>
                <a:cs typeface="Arial" pitchFamily="34" charset="0"/>
              </a:rPr>
              <a:t> </a:t>
            </a:r>
            <a:r>
              <a:rPr lang="en-US" i="1" dirty="0" err="1" smtClean="0">
                <a:latin typeface="Arial" pitchFamily="34" charset="0"/>
                <a:cs typeface="Arial" pitchFamily="34" charset="0"/>
              </a:rPr>
              <a:t>để</a:t>
            </a:r>
            <a:r>
              <a:rPr lang="en-US" i="1" dirty="0" smtClean="0">
                <a:latin typeface="Arial" pitchFamily="34" charset="0"/>
                <a:cs typeface="Arial" pitchFamily="34" charset="0"/>
              </a:rPr>
              <a:t> </a:t>
            </a:r>
            <a:r>
              <a:rPr lang="en-US" i="1" dirty="0" err="1" smtClean="0">
                <a:latin typeface="Arial" pitchFamily="34" charset="0"/>
                <a:cs typeface="Arial" pitchFamily="34" charset="0"/>
              </a:rPr>
              <a:t>phát</a:t>
            </a:r>
            <a:r>
              <a:rPr lang="en-US" i="1" dirty="0" smtClean="0">
                <a:latin typeface="Arial" pitchFamily="34" charset="0"/>
                <a:cs typeface="Arial" pitchFamily="34" charset="0"/>
              </a:rPr>
              <a:t> </a:t>
            </a:r>
            <a:r>
              <a:rPr lang="en-US" i="1" dirty="0" err="1" smtClean="0">
                <a:latin typeface="Arial" pitchFamily="34" charset="0"/>
                <a:cs typeface="Arial" pitchFamily="34" charset="0"/>
              </a:rPr>
              <a:t>triển</a:t>
            </a:r>
            <a:r>
              <a:rPr lang="en-US" i="1" dirty="0" smtClean="0">
                <a:latin typeface="Arial" pitchFamily="34" charset="0"/>
                <a:cs typeface="Arial" pitchFamily="34" charset="0"/>
              </a:rPr>
              <a:t> </a:t>
            </a:r>
            <a:r>
              <a:rPr lang="en-US" i="1" dirty="0" err="1" smtClean="0">
                <a:latin typeface="Arial" pitchFamily="34" charset="0"/>
                <a:cs typeface="Arial" pitchFamily="34" charset="0"/>
              </a:rPr>
              <a:t>vùng</a:t>
            </a:r>
            <a:r>
              <a:rPr lang="en-US" i="1" dirty="0" smtClean="0">
                <a:latin typeface="Arial" pitchFamily="34" charset="0"/>
                <a:cs typeface="Arial" pitchFamily="34" charset="0"/>
              </a:rPr>
              <a:t> </a:t>
            </a:r>
            <a:r>
              <a:rPr lang="en-US" i="1" dirty="0" err="1" smtClean="0">
                <a:latin typeface="Arial" pitchFamily="34" charset="0"/>
                <a:cs typeface="Arial" pitchFamily="34" charset="0"/>
              </a:rPr>
              <a:t>hồ</a:t>
            </a:r>
            <a:r>
              <a:rPr lang="en-US" i="1" dirty="0" smtClean="0">
                <a:latin typeface="Arial" pitchFamily="34" charset="0"/>
                <a:cs typeface="Arial" pitchFamily="34" charset="0"/>
              </a:rPr>
              <a:t> </a:t>
            </a:r>
            <a:r>
              <a:rPr lang="en-US" i="1" dirty="0" err="1" smtClean="0">
                <a:latin typeface="Arial" pitchFamily="34" charset="0"/>
                <a:cs typeface="Arial" pitchFamily="34" charset="0"/>
              </a:rPr>
              <a:t>tiêu</a:t>
            </a:r>
            <a:r>
              <a:rPr lang="en-US" i="1" dirty="0" smtClean="0">
                <a:latin typeface="Arial" pitchFamily="34" charset="0"/>
                <a:cs typeface="Arial" pitchFamily="34" charset="0"/>
              </a:rPr>
              <a:t> </a:t>
            </a:r>
            <a:r>
              <a:rPr lang="en-US" i="1" dirty="0" err="1" smtClean="0">
                <a:latin typeface="Arial" pitchFamily="34" charset="0"/>
                <a:cs typeface="Arial" pitchFamily="34" charset="0"/>
              </a:rPr>
              <a:t>nguyên</a:t>
            </a:r>
            <a:r>
              <a:rPr lang="en-US" i="1" dirty="0" smtClean="0">
                <a:latin typeface="Arial" pitchFamily="34" charset="0"/>
                <a:cs typeface="Arial" pitchFamily="34" charset="0"/>
              </a:rPr>
              <a:t> </a:t>
            </a:r>
            <a:r>
              <a:rPr lang="en-US" i="1" dirty="0" err="1" smtClean="0">
                <a:latin typeface="Arial" pitchFamily="34" charset="0"/>
                <a:cs typeface="Arial" pitchFamily="34" charset="0"/>
              </a:rPr>
              <a:t>liệu</a:t>
            </a:r>
            <a:r>
              <a:rPr lang="en-US" i="1" dirty="0" smtClean="0">
                <a:latin typeface="Arial" pitchFamily="34" charset="0"/>
                <a:cs typeface="Arial" pitchFamily="34" charset="0"/>
              </a:rPr>
              <a:t> </a:t>
            </a:r>
            <a:r>
              <a:rPr lang="en-US" i="1" dirty="0" err="1" smtClean="0">
                <a:latin typeface="Arial" pitchFamily="34" charset="0"/>
                <a:cs typeface="Arial" pitchFamily="34" charset="0"/>
              </a:rPr>
              <a:t>phục</a:t>
            </a:r>
            <a:r>
              <a:rPr lang="en-US" i="1" dirty="0" smtClean="0">
                <a:latin typeface="Arial" pitchFamily="34" charset="0"/>
                <a:cs typeface="Arial" pitchFamily="34" charset="0"/>
              </a:rPr>
              <a:t> </a:t>
            </a:r>
            <a:r>
              <a:rPr lang="en-US" i="1" dirty="0" err="1" smtClean="0">
                <a:latin typeface="Arial" pitchFamily="34" charset="0"/>
                <a:cs typeface="Arial" pitchFamily="34" charset="0"/>
              </a:rPr>
              <a:t>vụ</a:t>
            </a:r>
            <a:r>
              <a:rPr lang="en-US" i="1" dirty="0" smtClean="0">
                <a:latin typeface="Arial" pitchFamily="34" charset="0"/>
                <a:cs typeface="Arial" pitchFamily="34" charset="0"/>
              </a:rPr>
              <a:t> </a:t>
            </a:r>
            <a:r>
              <a:rPr lang="en-US" i="1" dirty="0" err="1" smtClean="0">
                <a:latin typeface="Arial" pitchFamily="34" charset="0"/>
                <a:cs typeface="Arial" pitchFamily="34" charset="0"/>
              </a:rPr>
              <a:t>chế</a:t>
            </a:r>
            <a:r>
              <a:rPr lang="en-US" i="1" dirty="0" smtClean="0">
                <a:latin typeface="Arial" pitchFamily="34" charset="0"/>
                <a:cs typeface="Arial" pitchFamily="34" charset="0"/>
              </a:rPr>
              <a:t> </a:t>
            </a:r>
            <a:r>
              <a:rPr lang="en-US" i="1" dirty="0" err="1" smtClean="0">
                <a:latin typeface="Arial" pitchFamily="34" charset="0"/>
                <a:cs typeface="Arial" pitchFamily="34" charset="0"/>
              </a:rPr>
              <a:t>biến</a:t>
            </a:r>
            <a:r>
              <a:rPr lang="en-US" i="1" dirty="0" smtClean="0">
                <a:latin typeface="Arial" pitchFamily="34" charset="0"/>
                <a:cs typeface="Arial" pitchFamily="34" charset="0"/>
              </a:rPr>
              <a:t> </a:t>
            </a:r>
            <a:r>
              <a:rPr lang="en-US" i="1" dirty="0" err="1" smtClean="0">
                <a:latin typeface="Arial" pitchFamily="34" charset="0"/>
                <a:cs typeface="Arial" pitchFamily="34" charset="0"/>
              </a:rPr>
              <a:t>và</a:t>
            </a:r>
            <a:r>
              <a:rPr lang="en-US" i="1" dirty="0" smtClean="0">
                <a:latin typeface="Arial" pitchFamily="34" charset="0"/>
                <a:cs typeface="Arial" pitchFamily="34" charset="0"/>
              </a:rPr>
              <a:t> </a:t>
            </a:r>
            <a:r>
              <a:rPr lang="en-US" i="1" dirty="0" err="1" smtClean="0">
                <a:latin typeface="Arial" pitchFamily="34" charset="0"/>
                <a:cs typeface="Arial" pitchFamily="34" charset="0"/>
              </a:rPr>
              <a:t>xuất</a:t>
            </a:r>
            <a:r>
              <a:rPr lang="en-US" i="1" dirty="0" smtClean="0">
                <a:latin typeface="Arial" pitchFamily="34" charset="0"/>
                <a:cs typeface="Arial" pitchFamily="34" charset="0"/>
              </a:rPr>
              <a:t> </a:t>
            </a:r>
            <a:r>
              <a:rPr lang="en-US" i="1" dirty="0" err="1" smtClean="0">
                <a:latin typeface="Arial" pitchFamily="34" charset="0"/>
                <a:cs typeface="Arial" pitchFamily="34" charset="0"/>
              </a:rPr>
              <a:t>khẩu</a:t>
            </a:r>
            <a:r>
              <a:rPr lang="en-US" i="1" dirty="0" smtClean="0">
                <a:latin typeface="Arial" pitchFamily="34" charset="0"/>
                <a:cs typeface="Arial" pitchFamily="34" charset="0"/>
              </a:rPr>
              <a:t>. </a:t>
            </a:r>
          </a:p>
          <a:p>
            <a:r>
              <a:rPr lang="en-US" dirty="0" smtClean="0">
                <a:latin typeface="Arial" pitchFamily="34" charset="0"/>
                <a:cs typeface="Arial" pitchFamily="34" charset="0"/>
              </a:rPr>
              <a:t>[2] </a:t>
            </a:r>
            <a:r>
              <a:rPr lang="en-US" dirty="0" err="1">
                <a:latin typeface="Arial" pitchFamily="34" charset="0"/>
                <a:cs typeface="Arial" pitchFamily="34" charset="0"/>
              </a:rPr>
              <a:t>Phan</a:t>
            </a:r>
            <a:r>
              <a:rPr lang="en-US" dirty="0">
                <a:latin typeface="Arial" pitchFamily="34" charset="0"/>
                <a:cs typeface="Arial" pitchFamily="34" charset="0"/>
              </a:rPr>
              <a:t> </a:t>
            </a:r>
            <a:r>
              <a:rPr lang="en-US" dirty="0" err="1">
                <a:latin typeface="Arial" pitchFamily="34" charset="0"/>
                <a:cs typeface="Arial" pitchFamily="34" charset="0"/>
              </a:rPr>
              <a:t>Thị</a:t>
            </a:r>
            <a:r>
              <a:rPr lang="en-US" dirty="0">
                <a:latin typeface="Arial" pitchFamily="34" charset="0"/>
                <a:cs typeface="Arial" pitchFamily="34" charset="0"/>
              </a:rPr>
              <a:t> </a:t>
            </a:r>
            <a:r>
              <a:rPr lang="en-US" dirty="0" err="1">
                <a:latin typeface="Arial" pitchFamily="34" charset="0"/>
                <a:cs typeface="Arial" pitchFamily="34" charset="0"/>
              </a:rPr>
              <a:t>Thúy</a:t>
            </a:r>
            <a:r>
              <a:rPr lang="en-US" dirty="0">
                <a:latin typeface="Arial" pitchFamily="34" charset="0"/>
                <a:cs typeface="Arial" pitchFamily="34" charset="0"/>
              </a:rPr>
              <a:t> </a:t>
            </a:r>
            <a:r>
              <a:rPr lang="en-US" dirty="0" err="1">
                <a:latin typeface="Arial" pitchFamily="34" charset="0"/>
                <a:cs typeface="Arial" pitchFamily="34" charset="0"/>
              </a:rPr>
              <a:t>Nga</a:t>
            </a:r>
            <a:r>
              <a:rPr lang="en-US" dirty="0">
                <a:latin typeface="Arial" pitchFamily="34" charset="0"/>
                <a:cs typeface="Arial" pitchFamily="34" charset="0"/>
              </a:rPr>
              <a:t> (2019), “</a:t>
            </a:r>
            <a:r>
              <a:rPr lang="en-US" dirty="0" err="1">
                <a:latin typeface="Arial" pitchFamily="34" charset="0"/>
                <a:cs typeface="Arial" pitchFamily="34" charset="0"/>
              </a:rPr>
              <a:t>Khảo</a:t>
            </a:r>
            <a:r>
              <a:rPr lang="en-US" dirty="0">
                <a:latin typeface="Arial" pitchFamily="34" charset="0"/>
                <a:cs typeface="Arial" pitchFamily="34" charset="0"/>
              </a:rPr>
              <a:t> </a:t>
            </a:r>
            <a:r>
              <a:rPr lang="en-US" dirty="0" err="1">
                <a:latin typeface="Arial" pitchFamily="34" charset="0"/>
                <a:cs typeface="Arial" pitchFamily="34" charset="0"/>
              </a:rPr>
              <a:t>sát</a:t>
            </a:r>
            <a:r>
              <a:rPr lang="en-US" dirty="0">
                <a:latin typeface="Arial" pitchFamily="34" charset="0"/>
                <a:cs typeface="Arial" pitchFamily="34" charset="0"/>
              </a:rPr>
              <a:t> </a:t>
            </a:r>
            <a:r>
              <a:rPr lang="en-US" dirty="0" err="1">
                <a:latin typeface="Arial" pitchFamily="34" charset="0"/>
                <a:cs typeface="Arial" pitchFamily="34" charset="0"/>
              </a:rPr>
              <a:t>khả</a:t>
            </a:r>
            <a:r>
              <a:rPr lang="en-US" dirty="0">
                <a:latin typeface="Arial" pitchFamily="34" charset="0"/>
                <a:cs typeface="Arial" pitchFamily="34" charset="0"/>
              </a:rPr>
              <a:t> </a:t>
            </a:r>
            <a:r>
              <a:rPr lang="en-US" dirty="0" err="1">
                <a:latin typeface="Arial" pitchFamily="34" charset="0"/>
                <a:cs typeface="Arial" pitchFamily="34" charset="0"/>
              </a:rPr>
              <a:t>năng</a:t>
            </a:r>
            <a:r>
              <a:rPr lang="en-US" dirty="0">
                <a:latin typeface="Arial" pitchFamily="34" charset="0"/>
                <a:cs typeface="Arial" pitchFamily="34" charset="0"/>
              </a:rPr>
              <a:t> </a:t>
            </a:r>
            <a:r>
              <a:rPr lang="en-US" dirty="0" err="1">
                <a:latin typeface="Arial" pitchFamily="34" charset="0"/>
                <a:cs typeface="Arial" pitchFamily="34" charset="0"/>
              </a:rPr>
              <a:t>đối</a:t>
            </a:r>
            <a:r>
              <a:rPr lang="en-US" dirty="0">
                <a:latin typeface="Arial" pitchFamily="34" charset="0"/>
                <a:cs typeface="Arial" pitchFamily="34" charset="0"/>
              </a:rPr>
              <a:t> </a:t>
            </a:r>
            <a:r>
              <a:rPr lang="en-US" dirty="0" err="1">
                <a:latin typeface="Arial" pitchFamily="34" charset="0"/>
                <a:cs typeface="Arial" pitchFamily="34" charset="0"/>
              </a:rPr>
              <a:t>kháng</a:t>
            </a:r>
            <a:r>
              <a:rPr lang="en-US" dirty="0">
                <a:latin typeface="Arial" pitchFamily="34" charset="0"/>
                <a:cs typeface="Arial" pitchFamily="34" charset="0"/>
              </a:rPr>
              <a:t> </a:t>
            </a:r>
            <a:r>
              <a:rPr lang="en-US" dirty="0" err="1">
                <a:latin typeface="Arial" pitchFamily="34" charset="0"/>
                <a:cs typeface="Arial" pitchFamily="34" charset="0"/>
              </a:rPr>
              <a:t>với</a:t>
            </a:r>
            <a:r>
              <a:rPr lang="en-US" dirty="0">
                <a:latin typeface="Arial" pitchFamily="34" charset="0"/>
                <a:cs typeface="Arial" pitchFamily="34" charset="0"/>
              </a:rPr>
              <a:t> </a:t>
            </a:r>
            <a:r>
              <a:rPr lang="en-US" dirty="0" err="1">
                <a:latin typeface="Arial" pitchFamily="34" charset="0"/>
                <a:cs typeface="Arial" pitchFamily="34" charset="0"/>
              </a:rPr>
              <a:t>một</a:t>
            </a:r>
            <a:r>
              <a:rPr lang="en-US" dirty="0">
                <a:latin typeface="Arial" pitchFamily="34" charset="0"/>
                <a:cs typeface="Arial" pitchFamily="34" charset="0"/>
              </a:rPr>
              <a:t> </a:t>
            </a:r>
            <a:r>
              <a:rPr lang="en-US" dirty="0" err="1">
                <a:latin typeface="Arial" pitchFamily="34" charset="0"/>
                <a:cs typeface="Arial" pitchFamily="34" charset="0"/>
              </a:rPr>
              <a:t>số</a:t>
            </a:r>
            <a:r>
              <a:rPr lang="en-US" dirty="0">
                <a:latin typeface="Arial" pitchFamily="34" charset="0"/>
                <a:cs typeface="Arial" pitchFamily="34" charset="0"/>
              </a:rPr>
              <a:t> </a:t>
            </a:r>
            <a:r>
              <a:rPr lang="en-US" dirty="0" err="1">
                <a:latin typeface="Arial" pitchFamily="34" charset="0"/>
                <a:cs typeface="Arial" pitchFamily="34" charset="0"/>
              </a:rPr>
              <a:t>nấm</a:t>
            </a:r>
            <a:r>
              <a:rPr lang="en-US" dirty="0">
                <a:latin typeface="Arial" pitchFamily="34" charset="0"/>
                <a:cs typeface="Arial" pitchFamily="34" charset="0"/>
              </a:rPr>
              <a:t> </a:t>
            </a:r>
            <a:r>
              <a:rPr lang="en-US" dirty="0" err="1">
                <a:latin typeface="Arial" pitchFamily="34" charset="0"/>
                <a:cs typeface="Arial" pitchFamily="34" charset="0"/>
              </a:rPr>
              <a:t>bệnh</a:t>
            </a:r>
            <a:r>
              <a:rPr lang="en-US" dirty="0">
                <a:latin typeface="Arial" pitchFamily="34" charset="0"/>
                <a:cs typeface="Arial" pitchFamily="34" charset="0"/>
              </a:rPr>
              <a:t> </a:t>
            </a:r>
            <a:r>
              <a:rPr lang="en-US" dirty="0" err="1">
                <a:latin typeface="Arial" pitchFamily="34" charset="0"/>
                <a:cs typeface="Arial" pitchFamily="34" charset="0"/>
              </a:rPr>
              <a:t>trên</a:t>
            </a:r>
            <a:r>
              <a:rPr lang="en-US" dirty="0">
                <a:latin typeface="Arial" pitchFamily="34" charset="0"/>
                <a:cs typeface="Arial" pitchFamily="34" charset="0"/>
              </a:rPr>
              <a:t> </a:t>
            </a:r>
            <a:r>
              <a:rPr lang="en-US" dirty="0" err="1">
                <a:latin typeface="Arial" pitchFamily="34" charset="0"/>
                <a:cs typeface="Arial" pitchFamily="34" charset="0"/>
              </a:rPr>
              <a:t>cây</a:t>
            </a:r>
            <a:r>
              <a:rPr lang="en-US" dirty="0">
                <a:latin typeface="Arial" pitchFamily="34" charset="0"/>
                <a:cs typeface="Arial" pitchFamily="34" charset="0"/>
              </a:rPr>
              <a:t> </a:t>
            </a:r>
            <a:r>
              <a:rPr lang="en-US" dirty="0" err="1">
                <a:latin typeface="Arial" pitchFamily="34" charset="0"/>
                <a:cs typeface="Arial" pitchFamily="34" charset="0"/>
              </a:rPr>
              <a:t>trồng</a:t>
            </a:r>
            <a:r>
              <a:rPr lang="en-US" dirty="0">
                <a:latin typeface="Arial" pitchFamily="34" charset="0"/>
                <a:cs typeface="Arial" pitchFamily="34" charset="0"/>
              </a:rPr>
              <a:t> </a:t>
            </a:r>
            <a:r>
              <a:rPr lang="en-US" dirty="0" err="1">
                <a:latin typeface="Arial" pitchFamily="34" charset="0"/>
                <a:cs typeface="Arial" pitchFamily="34" charset="0"/>
              </a:rPr>
              <a:t>và</a:t>
            </a:r>
            <a:r>
              <a:rPr lang="en-US" dirty="0">
                <a:latin typeface="Arial" pitchFamily="34" charset="0"/>
                <a:cs typeface="Arial" pitchFamily="34" charset="0"/>
              </a:rPr>
              <a:t> </a:t>
            </a:r>
            <a:r>
              <a:rPr lang="en-US" dirty="0" err="1">
                <a:latin typeface="Arial" pitchFamily="34" charset="0"/>
                <a:cs typeface="Arial" pitchFamily="34" charset="0"/>
              </a:rPr>
              <a:t>cô</a:t>
            </a:r>
            <a:r>
              <a:rPr lang="en-US" dirty="0">
                <a:latin typeface="Arial" pitchFamily="34" charset="0"/>
                <a:cs typeface="Arial" pitchFamily="34" charset="0"/>
              </a:rPr>
              <a:t> </a:t>
            </a:r>
            <a:r>
              <a:rPr lang="en-US" dirty="0" err="1">
                <a:latin typeface="Arial" pitchFamily="34" charset="0"/>
                <a:cs typeface="Arial" pitchFamily="34" charset="0"/>
              </a:rPr>
              <a:t>lập</a:t>
            </a:r>
            <a:r>
              <a:rPr lang="en-US" dirty="0">
                <a:latin typeface="Arial" pitchFamily="34" charset="0"/>
                <a:cs typeface="Arial" pitchFamily="34" charset="0"/>
              </a:rPr>
              <a:t> </a:t>
            </a:r>
            <a:r>
              <a:rPr lang="en-US" dirty="0" err="1">
                <a:latin typeface="Arial" pitchFamily="34" charset="0"/>
                <a:cs typeface="Arial" pitchFamily="34" charset="0"/>
              </a:rPr>
              <a:t>hợp</a:t>
            </a:r>
            <a:r>
              <a:rPr lang="en-US" dirty="0">
                <a:latin typeface="Arial" pitchFamily="34" charset="0"/>
                <a:cs typeface="Arial" pitchFamily="34" charset="0"/>
              </a:rPr>
              <a:t> </a:t>
            </a:r>
            <a:r>
              <a:rPr lang="en-US" dirty="0" err="1">
                <a:latin typeface="Arial" pitchFamily="34" charset="0"/>
                <a:cs typeface="Arial" pitchFamily="34" charset="0"/>
              </a:rPr>
              <a:t>chất</a:t>
            </a:r>
            <a:r>
              <a:rPr lang="en-US" dirty="0">
                <a:latin typeface="Arial" pitchFamily="34" charset="0"/>
                <a:cs typeface="Arial" pitchFamily="34" charset="0"/>
              </a:rPr>
              <a:t> </a:t>
            </a:r>
            <a:r>
              <a:rPr lang="en-US" dirty="0" err="1">
                <a:latin typeface="Arial" pitchFamily="34" charset="0"/>
                <a:cs typeface="Arial" pitchFamily="34" charset="0"/>
              </a:rPr>
              <a:t>thứ</a:t>
            </a:r>
            <a:r>
              <a:rPr lang="en-US" dirty="0">
                <a:latin typeface="Arial" pitchFamily="34" charset="0"/>
                <a:cs typeface="Arial" pitchFamily="34" charset="0"/>
              </a:rPr>
              <a:t> </a:t>
            </a:r>
            <a:r>
              <a:rPr lang="en-US" dirty="0" err="1">
                <a:latin typeface="Arial" pitchFamily="34" charset="0"/>
                <a:cs typeface="Arial" pitchFamily="34" charset="0"/>
              </a:rPr>
              <a:t>cấp</a:t>
            </a:r>
            <a:r>
              <a:rPr lang="en-US" dirty="0">
                <a:latin typeface="Arial" pitchFamily="34" charset="0"/>
                <a:cs typeface="Arial" pitchFamily="34" charset="0"/>
              </a:rPr>
              <a:t> </a:t>
            </a:r>
            <a:r>
              <a:rPr lang="en-US" dirty="0" err="1">
                <a:latin typeface="Arial" pitchFamily="34" charset="0"/>
                <a:cs typeface="Arial" pitchFamily="34" charset="0"/>
              </a:rPr>
              <a:t>có</a:t>
            </a:r>
            <a:r>
              <a:rPr lang="en-US" dirty="0">
                <a:latin typeface="Arial" pitchFamily="34" charset="0"/>
                <a:cs typeface="Arial" pitchFamily="34" charset="0"/>
              </a:rPr>
              <a:t> </a:t>
            </a:r>
            <a:r>
              <a:rPr lang="en-US" dirty="0" err="1">
                <a:latin typeface="Arial" pitchFamily="34" charset="0"/>
                <a:cs typeface="Arial" pitchFamily="34" charset="0"/>
              </a:rPr>
              <a:t>tính</a:t>
            </a:r>
            <a:r>
              <a:rPr lang="en-US" dirty="0">
                <a:latin typeface="Arial" pitchFamily="34" charset="0"/>
                <a:cs typeface="Arial" pitchFamily="34" charset="0"/>
              </a:rPr>
              <a:t> </a:t>
            </a:r>
            <a:r>
              <a:rPr lang="en-US" dirty="0" err="1">
                <a:latin typeface="Arial" pitchFamily="34" charset="0"/>
                <a:cs typeface="Arial" pitchFamily="34" charset="0"/>
              </a:rPr>
              <a:t>kháng</a:t>
            </a:r>
            <a:r>
              <a:rPr lang="en-US" dirty="0">
                <a:latin typeface="Arial" pitchFamily="34" charset="0"/>
                <a:cs typeface="Arial" pitchFamily="34" charset="0"/>
              </a:rPr>
              <a:t> </a:t>
            </a:r>
            <a:r>
              <a:rPr lang="en-US" dirty="0" err="1">
                <a:latin typeface="Arial" pitchFamily="34" charset="0"/>
                <a:cs typeface="Arial" pitchFamily="34" charset="0"/>
              </a:rPr>
              <a:t>nấm</a:t>
            </a:r>
            <a:r>
              <a:rPr lang="en-US" dirty="0">
                <a:latin typeface="Arial" pitchFamily="34" charset="0"/>
                <a:cs typeface="Arial" pitchFamily="34" charset="0"/>
              </a:rPr>
              <a:t> </a:t>
            </a:r>
            <a:r>
              <a:rPr lang="en-US" dirty="0" err="1">
                <a:latin typeface="Arial" pitchFamily="34" charset="0"/>
                <a:cs typeface="Arial" pitchFamily="34" charset="0"/>
              </a:rPr>
              <a:t>của</a:t>
            </a:r>
            <a:r>
              <a:rPr lang="en-US" dirty="0">
                <a:latin typeface="Arial" pitchFamily="34" charset="0"/>
                <a:cs typeface="Arial" pitchFamily="34" charset="0"/>
              </a:rPr>
              <a:t> </a:t>
            </a:r>
            <a:r>
              <a:rPr lang="en-US" dirty="0" err="1">
                <a:latin typeface="Arial" pitchFamily="34" charset="0"/>
                <a:cs typeface="Arial" pitchFamily="34" charset="0"/>
              </a:rPr>
              <a:t>chủng</a:t>
            </a:r>
            <a:r>
              <a:rPr lang="en-US" dirty="0">
                <a:latin typeface="Arial" pitchFamily="34" charset="0"/>
                <a:cs typeface="Arial" pitchFamily="34" charset="0"/>
              </a:rPr>
              <a:t> </a:t>
            </a:r>
            <a:r>
              <a:rPr lang="en-US" dirty="0" err="1">
                <a:latin typeface="Arial" pitchFamily="34" charset="0"/>
                <a:cs typeface="Arial" pitchFamily="34" charset="0"/>
              </a:rPr>
              <a:t>xạ</a:t>
            </a:r>
            <a:r>
              <a:rPr lang="en-US" dirty="0">
                <a:latin typeface="Arial" pitchFamily="34" charset="0"/>
                <a:cs typeface="Arial" pitchFamily="34" charset="0"/>
              </a:rPr>
              <a:t> </a:t>
            </a:r>
            <a:r>
              <a:rPr lang="en-US" dirty="0" err="1">
                <a:latin typeface="Arial" pitchFamily="34" charset="0"/>
                <a:cs typeface="Arial" pitchFamily="34" charset="0"/>
              </a:rPr>
              <a:t>khuẩn</a:t>
            </a:r>
            <a:r>
              <a:rPr lang="en-US" dirty="0">
                <a:latin typeface="Arial" pitchFamily="34" charset="0"/>
                <a:cs typeface="Arial" pitchFamily="34" charset="0"/>
              </a:rPr>
              <a:t> VKN27”, </a:t>
            </a:r>
            <a:r>
              <a:rPr lang="en-US" dirty="0" err="1">
                <a:latin typeface="Arial" pitchFamily="34" charset="0"/>
                <a:cs typeface="Arial" pitchFamily="34" charset="0"/>
              </a:rPr>
              <a:t>Khóa</a:t>
            </a:r>
            <a:r>
              <a:rPr lang="en-US" dirty="0">
                <a:latin typeface="Arial" pitchFamily="34" charset="0"/>
                <a:cs typeface="Arial" pitchFamily="34" charset="0"/>
              </a:rPr>
              <a:t> </a:t>
            </a:r>
            <a:r>
              <a:rPr lang="en-US" dirty="0" err="1">
                <a:latin typeface="Arial" pitchFamily="34" charset="0"/>
                <a:cs typeface="Arial" pitchFamily="34" charset="0"/>
              </a:rPr>
              <a:t>luận</a:t>
            </a:r>
            <a:r>
              <a:rPr lang="en-US" dirty="0">
                <a:latin typeface="Arial" pitchFamily="34" charset="0"/>
                <a:cs typeface="Arial" pitchFamily="34" charset="0"/>
              </a:rPr>
              <a:t> </a:t>
            </a:r>
            <a:r>
              <a:rPr lang="en-US" dirty="0" err="1">
                <a:latin typeface="Arial" pitchFamily="34" charset="0"/>
                <a:cs typeface="Arial" pitchFamily="34" charset="0"/>
              </a:rPr>
              <a:t>cử</a:t>
            </a:r>
            <a:r>
              <a:rPr lang="en-US" dirty="0">
                <a:latin typeface="Arial" pitchFamily="34" charset="0"/>
                <a:cs typeface="Arial" pitchFamily="34" charset="0"/>
              </a:rPr>
              <a:t> </a:t>
            </a:r>
            <a:r>
              <a:rPr lang="en-US" dirty="0" err="1">
                <a:latin typeface="Arial" pitchFamily="34" charset="0"/>
                <a:cs typeface="Arial" pitchFamily="34" charset="0"/>
              </a:rPr>
              <a:t>nhân</a:t>
            </a:r>
            <a:r>
              <a:rPr lang="en-US" dirty="0">
                <a:latin typeface="Arial" pitchFamily="34" charset="0"/>
                <a:cs typeface="Arial" pitchFamily="34" charset="0"/>
              </a:rPr>
              <a:t> </a:t>
            </a:r>
            <a:r>
              <a:rPr lang="en-US" dirty="0" err="1">
                <a:latin typeface="Arial" pitchFamily="34" charset="0"/>
                <a:cs typeface="Arial" pitchFamily="34" charset="0"/>
              </a:rPr>
              <a:t>khoa</a:t>
            </a:r>
            <a:r>
              <a:rPr lang="en-US" dirty="0">
                <a:latin typeface="Arial" pitchFamily="34" charset="0"/>
                <a:cs typeface="Arial" pitchFamily="34" charset="0"/>
              </a:rPr>
              <a:t> </a:t>
            </a:r>
            <a:r>
              <a:rPr lang="en-US" dirty="0" err="1">
                <a:latin typeface="Arial" pitchFamily="34" charset="0"/>
                <a:cs typeface="Arial" pitchFamily="34" charset="0"/>
              </a:rPr>
              <a:t>học</a:t>
            </a:r>
            <a:r>
              <a:rPr lang="en-US" dirty="0">
                <a:latin typeface="Arial" pitchFamily="34" charset="0"/>
                <a:cs typeface="Arial" pitchFamily="34" charset="0"/>
              </a:rPr>
              <a:t>, </a:t>
            </a:r>
            <a:r>
              <a:rPr lang="en-US" dirty="0" err="1">
                <a:latin typeface="Arial" pitchFamily="34" charset="0"/>
                <a:cs typeface="Arial" pitchFamily="34" charset="0"/>
              </a:rPr>
              <a:t>Trung</a:t>
            </a:r>
            <a:r>
              <a:rPr lang="en-US" dirty="0">
                <a:latin typeface="Arial" pitchFamily="34" charset="0"/>
                <a:cs typeface="Arial" pitchFamily="34" charset="0"/>
              </a:rPr>
              <a:t> </a:t>
            </a:r>
            <a:r>
              <a:rPr lang="en-US" dirty="0" err="1">
                <a:latin typeface="Arial" pitchFamily="34" charset="0"/>
                <a:cs typeface="Arial" pitchFamily="34" charset="0"/>
              </a:rPr>
              <a:t>tâm</a:t>
            </a:r>
            <a:r>
              <a:rPr lang="en-US" dirty="0">
                <a:latin typeface="Arial" pitchFamily="34" charset="0"/>
                <a:cs typeface="Arial" pitchFamily="34" charset="0"/>
              </a:rPr>
              <a:t> </a:t>
            </a:r>
            <a:r>
              <a:rPr lang="en-US" dirty="0" err="1">
                <a:latin typeface="Arial" pitchFamily="34" charset="0"/>
                <a:cs typeface="Arial" pitchFamily="34" charset="0"/>
              </a:rPr>
              <a:t>nghiên</a:t>
            </a:r>
            <a:r>
              <a:rPr lang="en-US" dirty="0">
                <a:latin typeface="Arial" pitchFamily="34" charset="0"/>
                <a:cs typeface="Arial" pitchFamily="34" charset="0"/>
              </a:rPr>
              <a:t> </a:t>
            </a:r>
            <a:r>
              <a:rPr lang="en-US" dirty="0" err="1">
                <a:latin typeface="Arial" pitchFamily="34" charset="0"/>
                <a:cs typeface="Arial" pitchFamily="34" charset="0"/>
              </a:rPr>
              <a:t>cứu</a:t>
            </a:r>
            <a:r>
              <a:rPr lang="en-US" dirty="0">
                <a:latin typeface="Arial" pitchFamily="34" charset="0"/>
                <a:cs typeface="Arial" pitchFamily="34" charset="0"/>
              </a:rPr>
              <a:t> </a:t>
            </a:r>
            <a:r>
              <a:rPr lang="en-US" dirty="0" err="1">
                <a:latin typeface="Arial" pitchFamily="34" charset="0"/>
                <a:cs typeface="Arial" pitchFamily="34" charset="0"/>
              </a:rPr>
              <a:t>Hợp</a:t>
            </a:r>
            <a:r>
              <a:rPr lang="en-US" dirty="0">
                <a:latin typeface="Arial" pitchFamily="34" charset="0"/>
                <a:cs typeface="Arial" pitchFamily="34" charset="0"/>
              </a:rPr>
              <a:t> </a:t>
            </a:r>
            <a:r>
              <a:rPr lang="en-US" dirty="0" err="1">
                <a:latin typeface="Arial" pitchFamily="34" charset="0"/>
                <a:cs typeface="Arial" pitchFamily="34" charset="0"/>
              </a:rPr>
              <a:t>chất</a:t>
            </a:r>
            <a:r>
              <a:rPr lang="en-US" dirty="0">
                <a:latin typeface="Arial" pitchFamily="34" charset="0"/>
                <a:cs typeface="Arial" pitchFamily="34" charset="0"/>
              </a:rPr>
              <a:t> </a:t>
            </a:r>
            <a:r>
              <a:rPr lang="en-US" dirty="0" err="1">
                <a:latin typeface="Arial" pitchFamily="34" charset="0"/>
                <a:cs typeface="Arial" pitchFamily="34" charset="0"/>
              </a:rPr>
              <a:t>Tự</a:t>
            </a:r>
            <a:r>
              <a:rPr lang="en-US" dirty="0">
                <a:latin typeface="Arial" pitchFamily="34" charset="0"/>
                <a:cs typeface="Arial" pitchFamily="34" charset="0"/>
              </a:rPr>
              <a:t> </a:t>
            </a:r>
            <a:r>
              <a:rPr lang="en-US" dirty="0" err="1">
                <a:latin typeface="Arial" pitchFamily="34" charset="0"/>
                <a:cs typeface="Arial" pitchFamily="34" charset="0"/>
              </a:rPr>
              <a:t>nhiên</a:t>
            </a:r>
            <a:r>
              <a:rPr lang="en-US" dirty="0">
                <a:latin typeface="Arial" pitchFamily="34" charset="0"/>
                <a:cs typeface="Arial" pitchFamily="34" charset="0"/>
              </a:rPr>
              <a:t> </a:t>
            </a:r>
            <a:r>
              <a:rPr lang="en-US" dirty="0" err="1">
                <a:latin typeface="Arial" pitchFamily="34" charset="0"/>
                <a:cs typeface="Arial" pitchFamily="34" charset="0"/>
              </a:rPr>
              <a:t>có</a:t>
            </a:r>
            <a:r>
              <a:rPr lang="en-US" dirty="0">
                <a:latin typeface="Arial" pitchFamily="34" charset="0"/>
                <a:cs typeface="Arial" pitchFamily="34" charset="0"/>
              </a:rPr>
              <a:t> </a:t>
            </a:r>
            <a:r>
              <a:rPr lang="en-US" dirty="0" err="1">
                <a:latin typeface="Arial" pitchFamily="34" charset="0"/>
                <a:cs typeface="Arial" pitchFamily="34" charset="0"/>
              </a:rPr>
              <a:t>Hoạt</a:t>
            </a:r>
            <a:r>
              <a:rPr lang="en-US" dirty="0">
                <a:latin typeface="Arial" pitchFamily="34" charset="0"/>
                <a:cs typeface="Arial" pitchFamily="34" charset="0"/>
              </a:rPr>
              <a:t> </a:t>
            </a:r>
            <a:r>
              <a:rPr lang="en-US" dirty="0" err="1">
                <a:latin typeface="Arial" pitchFamily="34" charset="0"/>
                <a:cs typeface="Arial" pitchFamily="34" charset="0"/>
              </a:rPr>
              <a:t>tính</a:t>
            </a:r>
            <a:r>
              <a:rPr lang="en-US" dirty="0">
                <a:latin typeface="Arial" pitchFamily="34" charset="0"/>
                <a:cs typeface="Arial" pitchFamily="34" charset="0"/>
              </a:rPr>
              <a:t> </a:t>
            </a:r>
            <a:r>
              <a:rPr lang="en-US" dirty="0" err="1">
                <a:latin typeface="Arial" pitchFamily="34" charset="0"/>
                <a:cs typeface="Arial" pitchFamily="34" charset="0"/>
              </a:rPr>
              <a:t>Sinh</a:t>
            </a:r>
            <a:r>
              <a:rPr lang="en-US" dirty="0">
                <a:latin typeface="Arial" pitchFamily="34" charset="0"/>
                <a:cs typeface="Arial" pitchFamily="34" charset="0"/>
              </a:rPr>
              <a:t> </a:t>
            </a:r>
            <a:r>
              <a:rPr lang="en-US" dirty="0" err="1">
                <a:latin typeface="Arial" pitchFamily="34" charset="0"/>
                <a:cs typeface="Arial" pitchFamily="34" charset="0"/>
              </a:rPr>
              <a:t>học</a:t>
            </a:r>
            <a:r>
              <a:rPr lang="en-US" dirty="0">
                <a:latin typeface="Arial" pitchFamily="34" charset="0"/>
                <a:cs typeface="Arial" pitchFamily="34" charset="0"/>
              </a:rPr>
              <a:t>, </a:t>
            </a:r>
            <a:r>
              <a:rPr lang="en-US" dirty="0" err="1">
                <a:latin typeface="Arial" pitchFamily="34" charset="0"/>
                <a:cs typeface="Arial" pitchFamily="34" charset="0"/>
              </a:rPr>
              <a:t>Đại</a:t>
            </a:r>
            <a:r>
              <a:rPr lang="en-US" dirty="0">
                <a:latin typeface="Arial" pitchFamily="34" charset="0"/>
                <a:cs typeface="Arial" pitchFamily="34" charset="0"/>
              </a:rPr>
              <a:t> </a:t>
            </a:r>
            <a:r>
              <a:rPr lang="en-US" dirty="0" err="1">
                <a:latin typeface="Arial" pitchFamily="34" charset="0"/>
                <a:cs typeface="Arial" pitchFamily="34" charset="0"/>
              </a:rPr>
              <a:t>học</a:t>
            </a:r>
            <a:r>
              <a:rPr lang="en-US" dirty="0">
                <a:latin typeface="Arial" pitchFamily="34" charset="0"/>
                <a:cs typeface="Arial" pitchFamily="34" charset="0"/>
              </a:rPr>
              <a:t> </a:t>
            </a:r>
            <a:r>
              <a:rPr lang="en-US" dirty="0" err="1">
                <a:latin typeface="Arial" pitchFamily="34" charset="0"/>
                <a:cs typeface="Arial" pitchFamily="34" charset="0"/>
              </a:rPr>
              <a:t>Khoa</a:t>
            </a:r>
            <a:r>
              <a:rPr lang="en-US" dirty="0">
                <a:latin typeface="Arial" pitchFamily="34" charset="0"/>
                <a:cs typeface="Arial" pitchFamily="34" charset="0"/>
              </a:rPr>
              <a:t> </a:t>
            </a:r>
            <a:r>
              <a:rPr lang="en-US" dirty="0" err="1">
                <a:latin typeface="Arial" pitchFamily="34" charset="0"/>
                <a:cs typeface="Arial" pitchFamily="34" charset="0"/>
              </a:rPr>
              <a:t>học</a:t>
            </a:r>
            <a:r>
              <a:rPr lang="en-US" dirty="0">
                <a:latin typeface="Arial" pitchFamily="34" charset="0"/>
                <a:cs typeface="Arial" pitchFamily="34" charset="0"/>
              </a:rPr>
              <a:t> </a:t>
            </a:r>
            <a:r>
              <a:rPr lang="en-US" dirty="0" err="1">
                <a:latin typeface="Arial" pitchFamily="34" charset="0"/>
                <a:cs typeface="Arial" pitchFamily="34" charset="0"/>
              </a:rPr>
              <a:t>tự</a:t>
            </a:r>
            <a:r>
              <a:rPr lang="en-US" dirty="0">
                <a:latin typeface="Arial" pitchFamily="34" charset="0"/>
                <a:cs typeface="Arial" pitchFamily="34" charset="0"/>
              </a:rPr>
              <a:t> </a:t>
            </a:r>
            <a:r>
              <a:rPr lang="en-US" dirty="0" err="1">
                <a:latin typeface="Arial" pitchFamily="34" charset="0"/>
                <a:cs typeface="Arial" pitchFamily="34" charset="0"/>
              </a:rPr>
              <a:t>nhiên</a:t>
            </a:r>
            <a:r>
              <a:rPr lang="en-US" dirty="0">
                <a:latin typeface="Arial" pitchFamily="34" charset="0"/>
                <a:cs typeface="Arial" pitchFamily="34" charset="0"/>
              </a:rPr>
              <a:t> TP </a:t>
            </a:r>
            <a:r>
              <a:rPr lang="en-US" dirty="0" err="1">
                <a:latin typeface="Arial" pitchFamily="34" charset="0"/>
                <a:cs typeface="Arial" pitchFamily="34" charset="0"/>
              </a:rPr>
              <a:t>Hồ</a:t>
            </a:r>
            <a:r>
              <a:rPr lang="en-US" dirty="0">
                <a:latin typeface="Arial" pitchFamily="34" charset="0"/>
                <a:cs typeface="Arial" pitchFamily="34" charset="0"/>
              </a:rPr>
              <a:t> </a:t>
            </a:r>
            <a:r>
              <a:rPr lang="en-US" dirty="0" err="1">
                <a:latin typeface="Arial" pitchFamily="34" charset="0"/>
                <a:cs typeface="Arial" pitchFamily="34" charset="0"/>
              </a:rPr>
              <a:t>Chí</a:t>
            </a:r>
            <a:r>
              <a:rPr lang="en-US" dirty="0">
                <a:latin typeface="Arial" pitchFamily="34" charset="0"/>
                <a:cs typeface="Arial" pitchFamily="34" charset="0"/>
              </a:rPr>
              <a:t> </a:t>
            </a:r>
            <a:r>
              <a:rPr lang="en-US" dirty="0" smtClean="0">
                <a:latin typeface="Arial" pitchFamily="34" charset="0"/>
                <a:cs typeface="Arial" pitchFamily="34" charset="0"/>
              </a:rPr>
              <a:t>Minh</a:t>
            </a:r>
          </a:p>
          <a:p>
            <a:r>
              <a:rPr lang="en-US" dirty="0" smtClean="0">
                <a:latin typeface="Arial" pitchFamily="34" charset="0"/>
                <a:cs typeface="Arial" pitchFamily="34" charset="0"/>
              </a:rPr>
              <a:t>[3] </a:t>
            </a:r>
            <a:r>
              <a:rPr lang="en-US" dirty="0" err="1">
                <a:latin typeface="Arial" pitchFamily="34" charset="0"/>
                <a:cs typeface="Arial" pitchFamily="34" charset="0"/>
              </a:rPr>
              <a:t>Quy</a:t>
            </a:r>
            <a:r>
              <a:rPr lang="en-US" dirty="0">
                <a:latin typeface="Arial" pitchFamily="34" charset="0"/>
                <a:cs typeface="Arial" pitchFamily="34" charset="0"/>
              </a:rPr>
              <a:t> </a:t>
            </a:r>
            <a:r>
              <a:rPr lang="en-US" dirty="0" err="1">
                <a:latin typeface="Arial" pitchFamily="34" charset="0"/>
                <a:cs typeface="Arial" pitchFamily="34" charset="0"/>
              </a:rPr>
              <a:t>trình</a:t>
            </a:r>
            <a:r>
              <a:rPr lang="en-US" dirty="0">
                <a:latin typeface="Arial" pitchFamily="34" charset="0"/>
                <a:cs typeface="Arial" pitchFamily="34" charset="0"/>
              </a:rPr>
              <a:t> </a:t>
            </a:r>
            <a:r>
              <a:rPr lang="en-US" dirty="0" err="1">
                <a:latin typeface="Arial" pitchFamily="34" charset="0"/>
                <a:cs typeface="Arial" pitchFamily="34" charset="0"/>
              </a:rPr>
              <a:t>quản</a:t>
            </a:r>
            <a:r>
              <a:rPr lang="en-US" dirty="0">
                <a:latin typeface="Arial" pitchFamily="34" charset="0"/>
                <a:cs typeface="Arial" pitchFamily="34" charset="0"/>
              </a:rPr>
              <a:t> </a:t>
            </a:r>
            <a:r>
              <a:rPr lang="en-US" dirty="0" err="1">
                <a:latin typeface="Arial" pitchFamily="34" charset="0"/>
                <a:cs typeface="Arial" pitchFamily="34" charset="0"/>
              </a:rPr>
              <a:t>lý</a:t>
            </a:r>
            <a:r>
              <a:rPr lang="en-US" dirty="0">
                <a:latin typeface="Arial" pitchFamily="34" charset="0"/>
                <a:cs typeface="Arial" pitchFamily="34" charset="0"/>
              </a:rPr>
              <a:t> </a:t>
            </a:r>
            <a:r>
              <a:rPr lang="en-US" dirty="0" err="1">
                <a:latin typeface="Arial" pitchFamily="34" charset="0"/>
                <a:cs typeface="Arial" pitchFamily="34" charset="0"/>
              </a:rPr>
              <a:t>bệnh</a:t>
            </a:r>
            <a:r>
              <a:rPr lang="en-US" dirty="0">
                <a:latin typeface="Arial" pitchFamily="34" charset="0"/>
                <a:cs typeface="Arial" pitchFamily="34" charset="0"/>
              </a:rPr>
              <a:t> </a:t>
            </a:r>
            <a:r>
              <a:rPr lang="en-US" dirty="0" err="1">
                <a:latin typeface="Arial" pitchFamily="34" charset="0"/>
                <a:cs typeface="Arial" pitchFamily="34" charset="0"/>
              </a:rPr>
              <a:t>đốm</a:t>
            </a:r>
            <a:r>
              <a:rPr lang="en-US" dirty="0">
                <a:latin typeface="Arial" pitchFamily="34" charset="0"/>
                <a:cs typeface="Arial" pitchFamily="34" charset="0"/>
              </a:rPr>
              <a:t> </a:t>
            </a:r>
            <a:r>
              <a:rPr lang="en-US" dirty="0" err="1">
                <a:latin typeface="Arial" pitchFamily="34" charset="0"/>
                <a:cs typeface="Arial" pitchFamily="34" charset="0"/>
              </a:rPr>
              <a:t>trắng</a:t>
            </a:r>
            <a:r>
              <a:rPr lang="en-US" dirty="0">
                <a:latin typeface="Arial" pitchFamily="34" charset="0"/>
                <a:cs typeface="Arial" pitchFamily="34" charset="0"/>
              </a:rPr>
              <a:t> (</a:t>
            </a:r>
            <a:r>
              <a:rPr lang="en-US" i="1" dirty="0" err="1">
                <a:latin typeface="Arial" pitchFamily="34" charset="0"/>
                <a:cs typeface="Arial" pitchFamily="34" charset="0"/>
              </a:rPr>
              <a:t>Neoscytalidium</a:t>
            </a:r>
            <a:r>
              <a:rPr lang="en-US" i="1" dirty="0">
                <a:latin typeface="Arial" pitchFamily="34" charset="0"/>
                <a:cs typeface="Arial" pitchFamily="34" charset="0"/>
              </a:rPr>
              <a:t> </a:t>
            </a:r>
            <a:r>
              <a:rPr lang="en-US" i="1" dirty="0" err="1">
                <a:latin typeface="Arial" pitchFamily="34" charset="0"/>
                <a:cs typeface="Arial" pitchFamily="34" charset="0"/>
              </a:rPr>
              <a:t>dimidiatum</a:t>
            </a:r>
            <a:r>
              <a:rPr lang="en-US" dirty="0">
                <a:latin typeface="Arial" pitchFamily="34" charset="0"/>
                <a:cs typeface="Arial" pitchFamily="34" charset="0"/>
              </a:rPr>
              <a:t>) </a:t>
            </a:r>
            <a:r>
              <a:rPr lang="en-US" dirty="0" err="1">
                <a:latin typeface="Arial" pitchFamily="34" charset="0"/>
                <a:cs typeface="Arial" pitchFamily="34" charset="0"/>
              </a:rPr>
              <a:t>tạm</a:t>
            </a:r>
            <a:r>
              <a:rPr lang="en-US" dirty="0">
                <a:latin typeface="Arial" pitchFamily="34" charset="0"/>
                <a:cs typeface="Arial" pitchFamily="34" charset="0"/>
              </a:rPr>
              <a:t> </a:t>
            </a:r>
            <a:r>
              <a:rPr lang="en-US" dirty="0" err="1">
                <a:latin typeface="Arial" pitchFamily="34" charset="0"/>
                <a:cs typeface="Arial" pitchFamily="34" charset="0"/>
              </a:rPr>
              <a:t>thời</a:t>
            </a:r>
            <a:r>
              <a:rPr lang="en-US" dirty="0">
                <a:latin typeface="Arial" pitchFamily="34" charset="0"/>
                <a:cs typeface="Arial" pitchFamily="34" charset="0"/>
              </a:rPr>
              <a:t> </a:t>
            </a:r>
            <a:r>
              <a:rPr lang="en-US" dirty="0" err="1">
                <a:latin typeface="Arial" pitchFamily="34" charset="0"/>
                <a:cs typeface="Arial" pitchFamily="34" charset="0"/>
              </a:rPr>
              <a:t>trên</a:t>
            </a:r>
            <a:r>
              <a:rPr lang="en-US" dirty="0">
                <a:latin typeface="Arial" pitchFamily="34" charset="0"/>
                <a:cs typeface="Arial" pitchFamily="34" charset="0"/>
              </a:rPr>
              <a:t> </a:t>
            </a:r>
            <a:r>
              <a:rPr lang="en-US" dirty="0" err="1">
                <a:latin typeface="Arial" pitchFamily="34" charset="0"/>
                <a:cs typeface="Arial" pitchFamily="34" charset="0"/>
              </a:rPr>
              <a:t>cây</a:t>
            </a:r>
            <a:r>
              <a:rPr lang="en-US" dirty="0">
                <a:latin typeface="Arial" pitchFamily="34" charset="0"/>
                <a:cs typeface="Arial" pitchFamily="34" charset="0"/>
              </a:rPr>
              <a:t> </a:t>
            </a:r>
            <a:r>
              <a:rPr lang="en-US" dirty="0" err="1">
                <a:latin typeface="Arial" pitchFamily="34" charset="0"/>
                <a:cs typeface="Arial" pitchFamily="34" charset="0"/>
              </a:rPr>
              <a:t>thanh</a:t>
            </a:r>
            <a:r>
              <a:rPr lang="en-US" dirty="0">
                <a:latin typeface="Arial" pitchFamily="34" charset="0"/>
                <a:cs typeface="Arial" pitchFamily="34" charset="0"/>
              </a:rPr>
              <a:t> long (</a:t>
            </a:r>
            <a:r>
              <a:rPr lang="en-US" i="1" dirty="0" err="1">
                <a:latin typeface="Arial" pitchFamily="34" charset="0"/>
                <a:cs typeface="Arial" pitchFamily="34" charset="0"/>
              </a:rPr>
              <a:t>Hylocereus</a:t>
            </a:r>
            <a:r>
              <a:rPr lang="en-US" i="1" dirty="0">
                <a:latin typeface="Arial" pitchFamily="34" charset="0"/>
                <a:cs typeface="Arial" pitchFamily="34" charset="0"/>
              </a:rPr>
              <a:t> </a:t>
            </a:r>
            <a:r>
              <a:rPr lang="en-US" i="1" dirty="0" err="1">
                <a:latin typeface="Arial" pitchFamily="34" charset="0"/>
                <a:cs typeface="Arial" pitchFamily="34" charset="0"/>
              </a:rPr>
              <a:t>undatus</a:t>
            </a:r>
            <a:r>
              <a:rPr lang="en-US" i="1" dirty="0">
                <a:latin typeface="Arial" pitchFamily="34" charset="0"/>
                <a:cs typeface="Arial" pitchFamily="34" charset="0"/>
              </a:rPr>
              <a:t> L</a:t>
            </a:r>
            <a:r>
              <a:rPr lang="en-US" dirty="0">
                <a:latin typeface="Arial" pitchFamily="34" charset="0"/>
                <a:cs typeface="Arial" pitchFamily="34" charset="0"/>
              </a:rPr>
              <a:t>.) </a:t>
            </a:r>
            <a:r>
              <a:rPr lang="en-US" dirty="0" err="1">
                <a:latin typeface="Arial" pitchFamily="34" charset="0"/>
                <a:cs typeface="Arial" pitchFamily="34" charset="0"/>
              </a:rPr>
              <a:t>tại</a:t>
            </a:r>
            <a:r>
              <a:rPr lang="en-US" dirty="0">
                <a:latin typeface="Arial" pitchFamily="34" charset="0"/>
                <a:cs typeface="Arial" pitchFamily="34" charset="0"/>
              </a:rPr>
              <a:t> </a:t>
            </a:r>
            <a:r>
              <a:rPr lang="en-US" dirty="0" err="1">
                <a:latin typeface="Arial" pitchFamily="34" charset="0"/>
                <a:cs typeface="Arial" pitchFamily="34" charset="0"/>
              </a:rPr>
              <a:t>các</a:t>
            </a:r>
            <a:r>
              <a:rPr lang="en-US" dirty="0">
                <a:latin typeface="Arial" pitchFamily="34" charset="0"/>
                <a:cs typeface="Arial" pitchFamily="34" charset="0"/>
              </a:rPr>
              <a:t> </a:t>
            </a:r>
            <a:r>
              <a:rPr lang="en-US" dirty="0" err="1">
                <a:latin typeface="Arial" pitchFamily="34" charset="0"/>
                <a:cs typeface="Arial" pitchFamily="34" charset="0"/>
              </a:rPr>
              <a:t>tỉnh</a:t>
            </a:r>
            <a:r>
              <a:rPr lang="en-US" dirty="0">
                <a:latin typeface="Arial" pitchFamily="34" charset="0"/>
                <a:cs typeface="Arial" pitchFamily="34" charset="0"/>
              </a:rPr>
              <a:t> </a:t>
            </a:r>
            <a:r>
              <a:rPr lang="en-US" dirty="0" err="1">
                <a:latin typeface="Arial" pitchFamily="34" charset="0"/>
                <a:cs typeface="Arial" pitchFamily="34" charset="0"/>
              </a:rPr>
              <a:t>phía</a:t>
            </a:r>
            <a:r>
              <a:rPr lang="en-US" dirty="0">
                <a:latin typeface="Arial" pitchFamily="34" charset="0"/>
                <a:cs typeface="Arial" pitchFamily="34" charset="0"/>
              </a:rPr>
              <a:t> </a:t>
            </a:r>
            <a:r>
              <a:rPr lang="en-US" dirty="0" err="1">
                <a:latin typeface="Arial" pitchFamily="34" charset="0"/>
                <a:cs typeface="Arial" pitchFamily="34" charset="0"/>
              </a:rPr>
              <a:t>nam</a:t>
            </a:r>
            <a:r>
              <a:rPr lang="en-US" dirty="0">
                <a:latin typeface="Arial" pitchFamily="34" charset="0"/>
                <a:cs typeface="Arial" pitchFamily="34" charset="0"/>
              </a:rPr>
              <a:t> (2014), </a:t>
            </a:r>
            <a:r>
              <a:rPr lang="en-US" dirty="0" err="1">
                <a:latin typeface="Arial" pitchFamily="34" charset="0"/>
                <a:cs typeface="Arial" pitchFamily="34" charset="0"/>
              </a:rPr>
              <a:t>Viện</a:t>
            </a:r>
            <a:r>
              <a:rPr lang="en-US" dirty="0">
                <a:latin typeface="Arial" pitchFamily="34" charset="0"/>
                <a:cs typeface="Arial" pitchFamily="34" charset="0"/>
              </a:rPr>
              <a:t> </a:t>
            </a:r>
            <a:r>
              <a:rPr lang="en-US" dirty="0" err="1">
                <a:latin typeface="Arial" pitchFamily="34" charset="0"/>
                <a:cs typeface="Arial" pitchFamily="34" charset="0"/>
              </a:rPr>
              <a:t>cây</a:t>
            </a:r>
            <a:r>
              <a:rPr lang="en-US" dirty="0">
                <a:latin typeface="Arial" pitchFamily="34" charset="0"/>
                <a:cs typeface="Arial" pitchFamily="34" charset="0"/>
              </a:rPr>
              <a:t> </a:t>
            </a:r>
            <a:r>
              <a:rPr lang="en-US" dirty="0" err="1">
                <a:latin typeface="Arial" pitchFamily="34" charset="0"/>
                <a:cs typeface="Arial" pitchFamily="34" charset="0"/>
              </a:rPr>
              <a:t>quả</a:t>
            </a:r>
            <a:r>
              <a:rPr lang="en-US" dirty="0">
                <a:latin typeface="Arial" pitchFamily="34" charset="0"/>
                <a:cs typeface="Arial" pitchFamily="34" charset="0"/>
              </a:rPr>
              <a:t> </a:t>
            </a:r>
            <a:r>
              <a:rPr lang="en-US" dirty="0" err="1">
                <a:latin typeface="Arial" pitchFamily="34" charset="0"/>
                <a:cs typeface="Arial" pitchFamily="34" charset="0"/>
              </a:rPr>
              <a:t>miền</a:t>
            </a:r>
            <a:r>
              <a:rPr lang="en-US" dirty="0">
                <a:latin typeface="Arial" pitchFamily="34" charset="0"/>
                <a:cs typeface="Arial" pitchFamily="34" charset="0"/>
              </a:rPr>
              <a:t> Nam</a:t>
            </a:r>
            <a:r>
              <a:rPr lang="en-US" dirty="0" smtClean="0">
                <a:latin typeface="Arial" pitchFamily="34" charset="0"/>
                <a:cs typeface="Arial" pitchFamily="34" charset="0"/>
              </a:rPr>
              <a:t>.</a:t>
            </a:r>
            <a:endParaRPr lang="en-US" dirty="0">
              <a:latin typeface="Arial" pitchFamily="34" charset="0"/>
              <a:cs typeface="Arial" pitchFamily="34" charset="0"/>
            </a:endParaRPr>
          </a:p>
          <a:p>
            <a:r>
              <a:rPr lang="en-US" dirty="0" smtClean="0">
                <a:latin typeface="Arial" pitchFamily="34" charset="0"/>
                <a:cs typeface="Arial" pitchFamily="34" charset="0"/>
              </a:rPr>
              <a:t>[4] </a:t>
            </a:r>
            <a:r>
              <a:rPr lang="en-US" dirty="0" err="1">
                <a:latin typeface="Arial" pitchFamily="34" charset="0"/>
                <a:cs typeface="Arial" pitchFamily="34" charset="0"/>
              </a:rPr>
              <a:t>Trần</a:t>
            </a:r>
            <a:r>
              <a:rPr lang="en-US" dirty="0">
                <a:latin typeface="Arial" pitchFamily="34" charset="0"/>
                <a:cs typeface="Arial" pitchFamily="34" charset="0"/>
              </a:rPr>
              <a:t> </a:t>
            </a:r>
            <a:r>
              <a:rPr lang="en-US" dirty="0" err="1">
                <a:latin typeface="Arial" pitchFamily="34" charset="0"/>
                <a:cs typeface="Arial" pitchFamily="34" charset="0"/>
              </a:rPr>
              <a:t>Khắc</a:t>
            </a:r>
            <a:r>
              <a:rPr lang="en-US" dirty="0">
                <a:latin typeface="Arial" pitchFamily="34" charset="0"/>
                <a:cs typeface="Arial" pitchFamily="34" charset="0"/>
              </a:rPr>
              <a:t> </a:t>
            </a:r>
            <a:r>
              <a:rPr lang="en-US" dirty="0" err="1">
                <a:latin typeface="Arial" pitchFamily="34" charset="0"/>
                <a:cs typeface="Arial" pitchFamily="34" charset="0"/>
              </a:rPr>
              <a:t>Huy</a:t>
            </a:r>
            <a:r>
              <a:rPr lang="en-US" dirty="0">
                <a:latin typeface="Arial" pitchFamily="34" charset="0"/>
                <a:cs typeface="Arial" pitchFamily="34" charset="0"/>
              </a:rPr>
              <a:t> (2016), “</a:t>
            </a:r>
            <a:r>
              <a:rPr lang="en-US" dirty="0" err="1">
                <a:latin typeface="Arial" pitchFamily="34" charset="0"/>
                <a:cs typeface="Arial" pitchFamily="34" charset="0"/>
              </a:rPr>
              <a:t>Phân</a:t>
            </a:r>
            <a:r>
              <a:rPr lang="en-US" dirty="0">
                <a:latin typeface="Arial" pitchFamily="34" charset="0"/>
                <a:cs typeface="Arial" pitchFamily="34" charset="0"/>
              </a:rPr>
              <a:t> </a:t>
            </a:r>
            <a:r>
              <a:rPr lang="en-US" dirty="0" err="1">
                <a:latin typeface="Arial" pitchFamily="34" charset="0"/>
                <a:cs typeface="Arial" pitchFamily="34" charset="0"/>
              </a:rPr>
              <a:t>lập</a:t>
            </a:r>
            <a:r>
              <a:rPr lang="en-US" dirty="0">
                <a:latin typeface="Arial" pitchFamily="34" charset="0"/>
                <a:cs typeface="Arial" pitchFamily="34" charset="0"/>
              </a:rPr>
              <a:t> </a:t>
            </a:r>
            <a:r>
              <a:rPr lang="en-US" dirty="0" err="1">
                <a:latin typeface="Arial" pitchFamily="34" charset="0"/>
                <a:cs typeface="Arial" pitchFamily="34" charset="0"/>
              </a:rPr>
              <a:t>các</a:t>
            </a:r>
            <a:r>
              <a:rPr lang="en-US" dirty="0">
                <a:latin typeface="Arial" pitchFamily="34" charset="0"/>
                <a:cs typeface="Arial" pitchFamily="34" charset="0"/>
              </a:rPr>
              <a:t> </a:t>
            </a:r>
            <a:r>
              <a:rPr lang="en-US" dirty="0" err="1">
                <a:latin typeface="Arial" pitchFamily="34" charset="0"/>
                <a:cs typeface="Arial" pitchFamily="34" charset="0"/>
              </a:rPr>
              <a:t>chủng</a:t>
            </a:r>
            <a:r>
              <a:rPr lang="en-US" dirty="0">
                <a:latin typeface="Arial" pitchFamily="34" charset="0"/>
                <a:cs typeface="Arial" pitchFamily="34" charset="0"/>
              </a:rPr>
              <a:t> </a:t>
            </a:r>
            <a:r>
              <a:rPr lang="en-US" dirty="0" err="1">
                <a:latin typeface="Arial" pitchFamily="34" charset="0"/>
                <a:cs typeface="Arial" pitchFamily="34" charset="0"/>
              </a:rPr>
              <a:t>xạ</a:t>
            </a:r>
            <a:r>
              <a:rPr lang="en-US" dirty="0">
                <a:latin typeface="Arial" pitchFamily="34" charset="0"/>
                <a:cs typeface="Arial" pitchFamily="34" charset="0"/>
              </a:rPr>
              <a:t> </a:t>
            </a:r>
            <a:r>
              <a:rPr lang="en-US" dirty="0" err="1">
                <a:latin typeface="Arial" pitchFamily="34" charset="0"/>
                <a:cs typeface="Arial" pitchFamily="34" charset="0"/>
              </a:rPr>
              <a:t>khuẩn</a:t>
            </a:r>
            <a:r>
              <a:rPr lang="en-US" dirty="0">
                <a:latin typeface="Arial" pitchFamily="34" charset="0"/>
                <a:cs typeface="Arial" pitchFamily="34" charset="0"/>
              </a:rPr>
              <a:t> </a:t>
            </a:r>
            <a:r>
              <a:rPr lang="en-US" dirty="0" err="1">
                <a:latin typeface="Arial" pitchFamily="34" charset="0"/>
                <a:cs typeface="Arial" pitchFamily="34" charset="0"/>
              </a:rPr>
              <a:t>tại</a:t>
            </a:r>
            <a:r>
              <a:rPr lang="en-US" dirty="0">
                <a:latin typeface="Arial" pitchFamily="34" charset="0"/>
                <a:cs typeface="Arial" pitchFamily="34" charset="0"/>
              </a:rPr>
              <a:t> </a:t>
            </a:r>
            <a:r>
              <a:rPr lang="en-US" dirty="0" err="1">
                <a:latin typeface="Arial" pitchFamily="34" charset="0"/>
                <a:cs typeface="Arial" pitchFamily="34" charset="0"/>
              </a:rPr>
              <a:t>vườn</a:t>
            </a:r>
            <a:r>
              <a:rPr lang="en-US" dirty="0">
                <a:latin typeface="Arial" pitchFamily="34" charset="0"/>
                <a:cs typeface="Arial" pitchFamily="34" charset="0"/>
              </a:rPr>
              <a:t> </a:t>
            </a:r>
            <a:r>
              <a:rPr lang="en-US" dirty="0" err="1">
                <a:latin typeface="Arial" pitchFamily="34" charset="0"/>
                <a:cs typeface="Arial" pitchFamily="34" charset="0"/>
              </a:rPr>
              <a:t>quốc</a:t>
            </a:r>
            <a:r>
              <a:rPr lang="en-US" dirty="0">
                <a:latin typeface="Arial" pitchFamily="34" charset="0"/>
                <a:cs typeface="Arial" pitchFamily="34" charset="0"/>
              </a:rPr>
              <a:t> </a:t>
            </a:r>
            <a:r>
              <a:rPr lang="en-US" dirty="0" err="1">
                <a:latin typeface="Arial" pitchFamily="34" charset="0"/>
                <a:cs typeface="Arial" pitchFamily="34" charset="0"/>
              </a:rPr>
              <a:t>gia</a:t>
            </a:r>
            <a:r>
              <a:rPr lang="en-US" dirty="0">
                <a:latin typeface="Arial" pitchFamily="34" charset="0"/>
                <a:cs typeface="Arial" pitchFamily="34" charset="0"/>
              </a:rPr>
              <a:t> Nam </a:t>
            </a:r>
            <a:r>
              <a:rPr lang="en-US" dirty="0" err="1">
                <a:latin typeface="Arial" pitchFamily="34" charset="0"/>
                <a:cs typeface="Arial" pitchFamily="34" charset="0"/>
              </a:rPr>
              <a:t>Cát</a:t>
            </a:r>
            <a:r>
              <a:rPr lang="en-US" dirty="0">
                <a:latin typeface="Arial" pitchFamily="34" charset="0"/>
                <a:cs typeface="Arial" pitchFamily="34" charset="0"/>
              </a:rPr>
              <a:t> </a:t>
            </a:r>
            <a:r>
              <a:rPr lang="en-US" dirty="0" err="1">
                <a:latin typeface="Arial" pitchFamily="34" charset="0"/>
                <a:cs typeface="Arial" pitchFamily="34" charset="0"/>
              </a:rPr>
              <a:t>Tiên</a:t>
            </a:r>
            <a:r>
              <a:rPr lang="en-US" dirty="0">
                <a:latin typeface="Arial" pitchFamily="34" charset="0"/>
                <a:cs typeface="Arial" pitchFamily="34" charset="0"/>
              </a:rPr>
              <a:t> </a:t>
            </a:r>
            <a:r>
              <a:rPr lang="en-US" dirty="0" err="1">
                <a:latin typeface="Arial" pitchFamily="34" charset="0"/>
                <a:cs typeface="Arial" pitchFamily="34" charset="0"/>
              </a:rPr>
              <a:t>và</a:t>
            </a:r>
            <a:r>
              <a:rPr lang="en-US" dirty="0">
                <a:latin typeface="Arial" pitchFamily="34" charset="0"/>
                <a:cs typeface="Arial" pitchFamily="34" charset="0"/>
              </a:rPr>
              <a:t> </a:t>
            </a:r>
            <a:r>
              <a:rPr lang="en-US" dirty="0" err="1">
                <a:latin typeface="Arial" pitchFamily="34" charset="0"/>
                <a:cs typeface="Arial" pitchFamily="34" charset="0"/>
              </a:rPr>
              <a:t>khảo</a:t>
            </a:r>
            <a:r>
              <a:rPr lang="en-US" dirty="0">
                <a:latin typeface="Arial" pitchFamily="34" charset="0"/>
                <a:cs typeface="Arial" pitchFamily="34" charset="0"/>
              </a:rPr>
              <a:t> </a:t>
            </a:r>
            <a:r>
              <a:rPr lang="en-US" dirty="0" err="1">
                <a:latin typeface="Arial" pitchFamily="34" charset="0"/>
                <a:cs typeface="Arial" pitchFamily="34" charset="0"/>
              </a:rPr>
              <a:t>sát</a:t>
            </a:r>
            <a:r>
              <a:rPr lang="en-US" dirty="0">
                <a:latin typeface="Arial" pitchFamily="34" charset="0"/>
                <a:cs typeface="Arial" pitchFamily="34" charset="0"/>
              </a:rPr>
              <a:t> </a:t>
            </a:r>
            <a:r>
              <a:rPr lang="en-US" dirty="0" err="1">
                <a:latin typeface="Arial" pitchFamily="34" charset="0"/>
                <a:cs typeface="Arial" pitchFamily="34" charset="0"/>
              </a:rPr>
              <a:t>hoạt</a:t>
            </a:r>
            <a:r>
              <a:rPr lang="en-US" dirty="0">
                <a:latin typeface="Arial" pitchFamily="34" charset="0"/>
                <a:cs typeface="Arial" pitchFamily="34" charset="0"/>
              </a:rPr>
              <a:t> </a:t>
            </a:r>
            <a:r>
              <a:rPr lang="en-US" dirty="0" err="1">
                <a:latin typeface="Arial" pitchFamily="34" charset="0"/>
                <a:cs typeface="Arial" pitchFamily="34" charset="0"/>
              </a:rPr>
              <a:t>tính</a:t>
            </a:r>
            <a:r>
              <a:rPr lang="en-US" dirty="0">
                <a:latin typeface="Arial" pitchFamily="34" charset="0"/>
                <a:cs typeface="Arial" pitchFamily="34" charset="0"/>
              </a:rPr>
              <a:t> </a:t>
            </a:r>
            <a:r>
              <a:rPr lang="en-US" dirty="0" err="1">
                <a:latin typeface="Arial" pitchFamily="34" charset="0"/>
                <a:cs typeface="Arial" pitchFamily="34" charset="0"/>
              </a:rPr>
              <a:t>sinh</a:t>
            </a:r>
            <a:r>
              <a:rPr lang="en-US" dirty="0">
                <a:latin typeface="Arial" pitchFamily="34" charset="0"/>
                <a:cs typeface="Arial" pitchFamily="34" charset="0"/>
              </a:rPr>
              <a:t> </a:t>
            </a:r>
            <a:r>
              <a:rPr lang="en-US" dirty="0" err="1">
                <a:latin typeface="Arial" pitchFamily="34" charset="0"/>
                <a:cs typeface="Arial" pitchFamily="34" charset="0"/>
              </a:rPr>
              <a:t>học</a:t>
            </a:r>
            <a:r>
              <a:rPr lang="en-US" dirty="0" smtClean="0">
                <a:latin typeface="Arial" pitchFamily="34" charset="0"/>
                <a:cs typeface="Arial" pitchFamily="34" charset="0"/>
              </a:rPr>
              <a:t>”</a:t>
            </a:r>
            <a:endParaRPr lang="en-US" i="1" dirty="0" smtClean="0">
              <a:latin typeface="Arial" pitchFamily="34" charset="0"/>
              <a:cs typeface="Arial" pitchFamily="34" charset="0"/>
            </a:endParaRPr>
          </a:p>
          <a:p>
            <a:r>
              <a:rPr lang="en-US" dirty="0" smtClean="0">
                <a:latin typeface="Arial" pitchFamily="34" charset="0"/>
                <a:cs typeface="Arial" pitchFamily="34" charset="0"/>
              </a:rPr>
              <a:t>[5] </a:t>
            </a:r>
            <a:r>
              <a:rPr lang="en-US" dirty="0" err="1" smtClean="0">
                <a:latin typeface="Arial" pitchFamily="34" charset="0"/>
                <a:cs typeface="Arial" pitchFamily="34" charset="0"/>
              </a:rPr>
              <a:t>Berdy</a:t>
            </a:r>
            <a:r>
              <a:rPr lang="en-US" dirty="0" smtClean="0">
                <a:latin typeface="Arial" pitchFamily="34" charset="0"/>
                <a:cs typeface="Arial" pitchFamily="34" charset="0"/>
              </a:rPr>
              <a:t> Janos (2005), “Bioactive microbial metabolites”, </a:t>
            </a:r>
            <a:r>
              <a:rPr lang="en-US" i="1" dirty="0" smtClean="0">
                <a:latin typeface="Arial" pitchFamily="34" charset="0"/>
                <a:cs typeface="Arial" pitchFamily="34" charset="0"/>
              </a:rPr>
              <a:t>The Journal of antibiotics</a:t>
            </a:r>
            <a:r>
              <a:rPr lang="en-US" dirty="0" smtClean="0">
                <a:latin typeface="Arial" pitchFamily="34" charset="0"/>
                <a:cs typeface="Arial" pitchFamily="34" charset="0"/>
              </a:rPr>
              <a:t>, 58(1), pp. 1.</a:t>
            </a:r>
          </a:p>
          <a:p>
            <a:r>
              <a:rPr lang="en-US" dirty="0" smtClean="0">
                <a:latin typeface="Arial" pitchFamily="34" charset="0"/>
                <a:cs typeface="Arial" pitchFamily="34" charset="0"/>
              </a:rPr>
              <a:t>[6] Das S., </a:t>
            </a:r>
            <a:r>
              <a:rPr lang="en-US" dirty="0" err="1" smtClean="0">
                <a:latin typeface="Arial" pitchFamily="34" charset="0"/>
                <a:cs typeface="Arial" pitchFamily="34" charset="0"/>
              </a:rPr>
              <a:t>Lyla</a:t>
            </a:r>
            <a:r>
              <a:rPr lang="en-US" dirty="0" smtClean="0">
                <a:latin typeface="Arial" pitchFamily="34" charset="0"/>
                <a:cs typeface="Arial" pitchFamily="34" charset="0"/>
              </a:rPr>
              <a:t> P. S., Khan S. A. (2008), “Distribution and generic composition of </a:t>
            </a:r>
            <a:r>
              <a:rPr lang="en-US" dirty="0" err="1" smtClean="0">
                <a:latin typeface="Arial" pitchFamily="34" charset="0"/>
                <a:cs typeface="Arial" pitchFamily="34" charset="0"/>
              </a:rPr>
              <a:t>culturable</a:t>
            </a:r>
            <a:r>
              <a:rPr lang="en-US" dirty="0" smtClean="0">
                <a:latin typeface="Arial" pitchFamily="34" charset="0"/>
                <a:cs typeface="Arial" pitchFamily="34" charset="0"/>
              </a:rPr>
              <a:t> marine </a:t>
            </a:r>
            <a:r>
              <a:rPr lang="en-US" dirty="0" err="1" smtClean="0">
                <a:latin typeface="Arial" pitchFamily="34" charset="0"/>
                <a:cs typeface="Arial" pitchFamily="34" charset="0"/>
              </a:rPr>
              <a:t>actinomycetes</a:t>
            </a:r>
            <a:r>
              <a:rPr lang="en-US" dirty="0" smtClean="0">
                <a:latin typeface="Arial" pitchFamily="34" charset="0"/>
                <a:cs typeface="Arial" pitchFamily="34" charset="0"/>
              </a:rPr>
              <a:t> from the sediments of Indian continental slope of Bay of Bengal”, Chinese Journal of Oceanology and Limnology, 26(2), pp. 166-177</a:t>
            </a:r>
          </a:p>
          <a:p>
            <a:r>
              <a:rPr lang="en-US" dirty="0" smtClean="0">
                <a:latin typeface="Arial" pitchFamily="34" charset="0"/>
                <a:cs typeface="Arial" pitchFamily="34" charset="0"/>
              </a:rPr>
              <a:t>[7] </a:t>
            </a:r>
            <a:r>
              <a:rPr lang="en-US" dirty="0" err="1" smtClean="0">
                <a:latin typeface="Arial" pitchFamily="34" charset="0"/>
                <a:cs typeface="Arial" pitchFamily="34" charset="0"/>
              </a:rPr>
              <a:t>Sagar</a:t>
            </a:r>
            <a:r>
              <a:rPr lang="en-US" dirty="0" smtClean="0">
                <a:latin typeface="Arial" pitchFamily="34" charset="0"/>
                <a:cs typeface="Arial" pitchFamily="34" charset="0"/>
              </a:rPr>
              <a:t> </a:t>
            </a:r>
            <a:r>
              <a:rPr lang="en-US" dirty="0" err="1" smtClean="0">
                <a:latin typeface="Arial" pitchFamily="34" charset="0"/>
                <a:cs typeface="Arial" pitchFamily="34" charset="0"/>
              </a:rPr>
              <a:t>Gangadhar</a:t>
            </a:r>
            <a:r>
              <a:rPr lang="en-US" dirty="0" smtClean="0">
                <a:latin typeface="Arial" pitchFamily="34" charset="0"/>
                <a:cs typeface="Arial" pitchFamily="34" charset="0"/>
              </a:rPr>
              <a:t> </a:t>
            </a:r>
            <a:r>
              <a:rPr lang="en-US" dirty="0" err="1" smtClean="0">
                <a:latin typeface="Arial" pitchFamily="34" charset="0"/>
                <a:cs typeface="Arial" pitchFamily="34" charset="0"/>
              </a:rPr>
              <a:t>Nerkar</a:t>
            </a:r>
            <a:r>
              <a:rPr lang="en-US" dirty="0" smtClean="0">
                <a:latin typeface="Arial" pitchFamily="34" charset="0"/>
                <a:cs typeface="Arial" pitchFamily="34" charset="0"/>
              </a:rPr>
              <a:t> (2016), “Detection identification and characterization of </a:t>
            </a:r>
            <a:r>
              <a:rPr lang="en-US" i="1" dirty="0" err="1" smtClean="0">
                <a:latin typeface="Arial" pitchFamily="34" charset="0"/>
                <a:cs typeface="Arial" pitchFamily="34" charset="0"/>
              </a:rPr>
              <a:t>Phytophthora</a:t>
            </a:r>
            <a:r>
              <a:rPr lang="en-US" i="1" dirty="0" smtClean="0">
                <a:latin typeface="Arial" pitchFamily="34" charset="0"/>
                <a:cs typeface="Arial" pitchFamily="34" charset="0"/>
              </a:rPr>
              <a:t> spp. </a:t>
            </a:r>
            <a:r>
              <a:rPr lang="en-US" dirty="0" smtClean="0">
                <a:latin typeface="Arial" pitchFamily="34" charset="0"/>
                <a:cs typeface="Arial" pitchFamily="34" charset="0"/>
              </a:rPr>
              <a:t>Infecting citrus in India”, </a:t>
            </a:r>
            <a:r>
              <a:rPr lang="en-US" i="1" dirty="0" smtClean="0">
                <a:latin typeface="Arial" pitchFamily="34" charset="0"/>
                <a:cs typeface="Arial" pitchFamily="34" charset="0"/>
              </a:rPr>
              <a:t>Journal of Plant Pathology</a:t>
            </a:r>
            <a:r>
              <a:rPr lang="en-US" dirty="0" smtClean="0">
                <a:latin typeface="Arial" pitchFamily="34" charset="0"/>
                <a:cs typeface="Arial" pitchFamily="34" charset="0"/>
              </a:rPr>
              <a:t>, 98(1): 43-53</a:t>
            </a:r>
          </a:p>
          <a:p>
            <a:r>
              <a:rPr lang="en-US" dirty="0" smtClean="0">
                <a:latin typeface="Arial" pitchFamily="34" charset="0"/>
                <a:cs typeface="Arial" pitchFamily="34" charset="0"/>
              </a:rPr>
              <a:t>[8] Selman Abraham </a:t>
            </a:r>
            <a:r>
              <a:rPr lang="en-US" dirty="0" err="1" smtClean="0">
                <a:latin typeface="Arial" pitchFamily="34" charset="0"/>
                <a:cs typeface="Arial" pitchFamily="34" charset="0"/>
              </a:rPr>
              <a:t>Waksam</a:t>
            </a:r>
            <a:r>
              <a:rPr lang="en-US" dirty="0" smtClean="0">
                <a:latin typeface="Arial" pitchFamily="34" charset="0"/>
                <a:cs typeface="Arial" pitchFamily="34" charset="0"/>
              </a:rPr>
              <a:t> (1959), The </a:t>
            </a:r>
            <a:r>
              <a:rPr lang="en-US" dirty="0" err="1" smtClean="0">
                <a:latin typeface="Arial" pitchFamily="34" charset="0"/>
                <a:cs typeface="Arial" pitchFamily="34" charset="0"/>
              </a:rPr>
              <a:t>actinomycetes</a:t>
            </a:r>
            <a:r>
              <a:rPr lang="en-US" dirty="0" smtClean="0">
                <a:latin typeface="Arial" pitchFamily="34" charset="0"/>
                <a:cs typeface="Arial" pitchFamily="34" charset="0"/>
              </a:rPr>
              <a:t>: Nature, occurrence and activities, Baltimore, Williams and Wilkins</a:t>
            </a:r>
          </a:p>
          <a:p>
            <a:endParaRPr lang="en-US" dirty="0" smtClean="0"/>
          </a:p>
        </p:txBody>
      </p:sp>
    </p:spTree>
    <p:extLst>
      <p:ext uri="{BB962C8B-B14F-4D97-AF65-F5344CB8AC3E}">
        <p14:creationId xmlns:p14="http://schemas.microsoft.com/office/powerpoint/2010/main" val="4355730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000" b="-3000"/>
          </a:stretch>
        </a:blipFill>
        <a:effectLst/>
      </p:bgPr>
    </p:bg>
    <p:spTree>
      <p:nvGrpSpPr>
        <p:cNvPr id="1" name=""/>
        <p:cNvGrpSpPr/>
        <p:nvPr/>
      </p:nvGrpSpPr>
      <p:grpSpPr>
        <a:xfrm>
          <a:off x="0" y="0"/>
          <a:ext cx="0" cy="0"/>
          <a:chOff x="0" y="0"/>
          <a:chExt cx="0" cy="0"/>
        </a:xfrm>
      </p:grpSpPr>
      <p:sp>
        <p:nvSpPr>
          <p:cNvPr id="3" name="TextBox 2"/>
          <p:cNvSpPr txBox="1"/>
          <p:nvPr/>
        </p:nvSpPr>
        <p:spPr>
          <a:xfrm>
            <a:off x="1905000" y="2286000"/>
            <a:ext cx="5791200" cy="1077218"/>
          </a:xfrm>
          <a:prstGeom prst="rect">
            <a:avLst/>
          </a:prstGeom>
          <a:noFill/>
        </p:spPr>
        <p:txBody>
          <a:bodyPr wrap="square" rtlCol="0">
            <a:prstTxWarp prst="textCanUp">
              <a:avLst/>
            </a:prstTxWarp>
            <a:spAutoFit/>
          </a:bodyPr>
          <a:lstStyle/>
          <a:p>
            <a:pPr algn="ctr"/>
            <a:r>
              <a:rPr lang="en-US" sz="3200" i="1" dirty="0" smtClean="0">
                <a:latin typeface="Arial" pitchFamily="34" charset="0"/>
                <a:cs typeface="Arial" pitchFamily="34" charset="0"/>
              </a:rPr>
              <a:t>CẢM ƠN THẦY VÀ CÁC BẠN ĐÃ LẮNG NGHE</a:t>
            </a:r>
            <a:endParaRPr lang="en-US" sz="3200" i="1" dirty="0">
              <a:latin typeface="Arial" pitchFamily="34" charset="0"/>
              <a:cs typeface="Arial" pitchFamily="34" charset="0"/>
            </a:endParaRPr>
          </a:p>
        </p:txBody>
      </p:sp>
    </p:spTree>
    <p:extLst>
      <p:ext uri="{BB962C8B-B14F-4D97-AF65-F5344CB8AC3E}">
        <p14:creationId xmlns:p14="http://schemas.microsoft.com/office/powerpoint/2010/main" val="1091689489"/>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xecutive">
  <a:themeElements>
    <a:clrScheme name="Executive">
      <a:dk1>
        <a:sysClr val="windowText" lastClr="000000"/>
      </a:dk1>
      <a:lt1>
        <a:sysClr val="window" lastClr="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Executive">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xecutiv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8575" cap="flat" cmpd="sng" algn="ctr">
          <a:solidFill>
            <a:schemeClr val="phClr"/>
          </a:solidFill>
          <a:prstDash val="solid"/>
        </a:ln>
        <a:ln w="508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1716</TotalTime>
  <Words>3236</Words>
  <Application>Microsoft Office PowerPoint</Application>
  <PresentationFormat>On-screen Show (4:3)</PresentationFormat>
  <Paragraphs>346</Paragraphs>
  <Slides>32</Slides>
  <Notes>2</Notes>
  <HiddenSlides>0</HiddenSlides>
  <MMClips>0</MMClips>
  <ScaleCrop>false</ScaleCrop>
  <HeadingPairs>
    <vt:vector size="4" baseType="variant">
      <vt:variant>
        <vt:lpstr>Theme</vt:lpstr>
      </vt:variant>
      <vt:variant>
        <vt:i4>1</vt:i4>
      </vt:variant>
      <vt:variant>
        <vt:lpstr>Slide Titles</vt:lpstr>
      </vt:variant>
      <vt:variant>
        <vt:i4>32</vt:i4>
      </vt:variant>
    </vt:vector>
  </HeadingPairs>
  <TitlesOfParts>
    <vt:vector size="33" baseType="lpstr">
      <vt:lpstr>Executive</vt:lpstr>
      <vt:lpstr>NẤM GÂY HẠI VÀ BIỆN PHÁP PHÒNG TRỪ BẰNG XẠ KHUẨN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Windows User</dc:creator>
  <cp:lastModifiedBy>Windows User</cp:lastModifiedBy>
  <cp:revision>136</cp:revision>
  <dcterms:created xsi:type="dcterms:W3CDTF">2019-10-01T15:20:31Z</dcterms:created>
  <dcterms:modified xsi:type="dcterms:W3CDTF">2019-11-23T13:24:30Z</dcterms:modified>
</cp:coreProperties>
</file>