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3"/>
  </p:notesMasterIdLst>
  <p:sldIdLst>
    <p:sldId id="256" r:id="rId2"/>
    <p:sldId id="257" r:id="rId3"/>
    <p:sldId id="263" r:id="rId4"/>
    <p:sldId id="266" r:id="rId5"/>
    <p:sldId id="268" r:id="rId6"/>
    <p:sldId id="259" r:id="rId7"/>
    <p:sldId id="260" r:id="rId8"/>
    <p:sldId id="271" r:id="rId9"/>
    <p:sldId id="274" r:id="rId10"/>
    <p:sldId id="273" r:id="rId11"/>
    <p:sldId id="276" r:id="rId12"/>
    <p:sldId id="258" r:id="rId13"/>
    <p:sldId id="277" r:id="rId14"/>
    <p:sldId id="278" r:id="rId15"/>
    <p:sldId id="279" r:id="rId16"/>
    <p:sldId id="261" r:id="rId17"/>
    <p:sldId id="262" r:id="rId18"/>
    <p:sldId id="280" r:id="rId19"/>
    <p:sldId id="281" r:id="rId20"/>
    <p:sldId id="265" r:id="rId21"/>
    <p:sldId id="282" r:id="rId22"/>
    <p:sldId id="269" r:id="rId23"/>
    <p:sldId id="270" r:id="rId24"/>
    <p:sldId id="283" r:id="rId25"/>
    <p:sldId id="272" r:id="rId26"/>
    <p:sldId id="284" r:id="rId27"/>
    <p:sldId id="285" r:id="rId28"/>
    <p:sldId id="267" r:id="rId29"/>
    <p:sldId id="286" r:id="rId30"/>
    <p:sldId id="287" r:id="rId31"/>
    <p:sldId id="264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88" userDrawn="1">
          <p15:clr>
            <a:srgbClr val="A4A3A4"/>
          </p15:clr>
        </p15:guide>
        <p15:guide id="2" pos="2856" userDrawn="1">
          <p15:clr>
            <a:srgbClr val="A4A3A4"/>
          </p15:clr>
        </p15:guide>
        <p15:guide id="3" pos="2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5A1A"/>
    <a:srgbClr val="598448"/>
    <a:srgbClr val="CAD7B0"/>
    <a:srgbClr val="669852"/>
    <a:srgbClr val="F2CD44"/>
    <a:srgbClr val="8DB87C"/>
    <a:srgbClr val="34550B"/>
    <a:srgbClr val="F5D769"/>
    <a:srgbClr val="ED8A3F"/>
    <a:srgbClr val="243C0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>
        <p:scale>
          <a:sx n="70" d="100"/>
          <a:sy n="70" d="100"/>
        </p:scale>
        <p:origin x="690" y="0"/>
      </p:cViewPr>
      <p:guideLst>
        <p:guide orient="horz" pos="2088"/>
        <p:guide pos="2856"/>
        <p:guide pos="2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ỗ dành sẵn cho Đầu trang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Chỗ dành sẵn cho Ngày tháng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8AFD5-1094-4E7D-9A1A-75CB3EC72090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4" name="Chỗ dành sẵn cho Hình ảnh của Bản chiế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Chỗ dành sẵn cho Ghi chú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/>
          </a:p>
        </p:txBody>
      </p:sp>
      <p:sp>
        <p:nvSpPr>
          <p:cNvPr id="6" name="Chỗ dành sẵn cho Chân trang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Chỗ dành sẵn cho Số hiệu Bản chiế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4E33D8-8FC2-4627-AA57-46277EA006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261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chopen.com/books/protecting-rice-grains-in-the-post-genomic-era/toxic-potential-of-em-bacillus-thuringiensis-em-an-overview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intechopen.com/books/protecting-rice-grains-in-the-post-genomic-era/toxic-potential-of-em-bacillus-thuringiensis-em-an-overview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282743777_Roles_of_insect_midgut_cadherin_in_Bt_intoxication_and_resistance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Bệnh</a:t>
            </a:r>
            <a:r>
              <a:rPr lang="en-US" baseline="0" dirty="0"/>
              <a:t> sotto gay </a:t>
            </a:r>
            <a:r>
              <a:rPr lang="en-US" baseline="0" dirty="0" err="1"/>
              <a:t>chết</a:t>
            </a:r>
            <a:r>
              <a:rPr lang="en-US" baseline="0" dirty="0"/>
              <a:t> </a:t>
            </a:r>
            <a:r>
              <a:rPr lang="en-US" baseline="0" dirty="0" err="1"/>
              <a:t>số</a:t>
            </a:r>
            <a:r>
              <a:rPr lang="en-US" baseline="0" dirty="0"/>
              <a:t> </a:t>
            </a:r>
            <a:r>
              <a:rPr lang="en-US" baseline="0" dirty="0" err="1"/>
              <a:t>lượng</a:t>
            </a:r>
            <a:r>
              <a:rPr lang="en-US" baseline="0" dirty="0"/>
              <a:t> </a:t>
            </a:r>
            <a:r>
              <a:rPr lang="en-US" baseline="0" dirty="0" err="1"/>
              <a:t>lớn</a:t>
            </a:r>
            <a:r>
              <a:rPr lang="en-US" baseline="0" dirty="0"/>
              <a:t> </a:t>
            </a:r>
            <a:r>
              <a:rPr lang="en-US" baseline="0" dirty="0" err="1"/>
              <a:t>tằm</a:t>
            </a:r>
            <a:endParaRPr lang="en-US" baseline="0" dirty="0"/>
          </a:p>
          <a:p>
            <a:r>
              <a:rPr lang="en-US" baseline="0" dirty="0"/>
              <a:t>- 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 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Ông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đặt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tên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nó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là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en-US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Bacillus </a:t>
            </a:r>
            <a:r>
              <a:rPr lang="en-US" i="1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thuringiensis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 ,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theo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tên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thị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trấn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Thuringia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của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Đức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nơi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bướm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đêm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được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tìm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thấy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079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Một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đặc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điểm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quan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trọng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là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quá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trình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hình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thành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bào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tử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hầu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hết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các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chủng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B.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thuringiensisđều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tổng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hợp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protein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 Protein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mỗi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chủng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khác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nhau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sẽ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hình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dạng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kích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thước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số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lượng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khác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nhau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tuy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nhiên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các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protein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này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mang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đặc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điểm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chung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là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có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khả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năng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gây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độc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đối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với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nhiều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loài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côn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trùng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.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ở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trong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tế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bào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sinh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dưỡng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thường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nằm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kề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với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bào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tử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;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khi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tế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bào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tan,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và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bào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tử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đều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thoát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ra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ngoài</a:t>
            </a:r>
            <a:r>
              <a:rPr lang="en-US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(Dean, 1984).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050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BT </a:t>
            </a:r>
            <a:r>
              <a:rPr lang="en-US" dirty="0" err="1"/>
              <a:t>không</a:t>
            </a:r>
            <a:r>
              <a:rPr lang="en-US" baseline="0" dirty="0"/>
              <a:t> </a:t>
            </a:r>
            <a:r>
              <a:rPr lang="en-US" baseline="0" dirty="0" err="1"/>
              <a:t>quá</a:t>
            </a:r>
            <a:r>
              <a:rPr lang="en-US" baseline="0" dirty="0"/>
              <a:t> </a:t>
            </a:r>
            <a:r>
              <a:rPr lang="en-US" baseline="0" dirty="0" err="1"/>
              <a:t>mẫn</a:t>
            </a:r>
            <a:r>
              <a:rPr lang="en-US" baseline="0" dirty="0"/>
              <a:t> </a:t>
            </a:r>
            <a:r>
              <a:rPr lang="en-US" baseline="0" dirty="0" err="1"/>
              <a:t>cảm</a:t>
            </a:r>
            <a:r>
              <a:rPr lang="en-US" baseline="0" dirty="0"/>
              <a:t> </a:t>
            </a:r>
            <a:r>
              <a:rPr lang="en-US" baseline="0" dirty="0" err="1"/>
              <a:t>với</a:t>
            </a:r>
            <a:r>
              <a:rPr lang="en-US" baseline="0" dirty="0"/>
              <a:t> PH</a:t>
            </a:r>
          </a:p>
          <a:p>
            <a:pPr lvl="0"/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hủy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vùi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Cry.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25-30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kDa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Cry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Nguyễn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cộng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2004;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Thu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cộng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2013)</a:t>
            </a:r>
          </a:p>
          <a:p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trưởng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dưỡng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gọi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(Vegetative Insecticidal Protein) do gen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https://www.intechopen.com/books/protecting-rice-grains-in-the-post-genomic-era/toxic-potential-of-em-bacillus-thuringiensis-em-an-overview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380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BT </a:t>
            </a:r>
            <a:r>
              <a:rPr lang="en-US" dirty="0" err="1"/>
              <a:t>không</a:t>
            </a:r>
            <a:r>
              <a:rPr lang="en-US" baseline="0" dirty="0"/>
              <a:t> </a:t>
            </a:r>
            <a:r>
              <a:rPr lang="en-US" baseline="0" dirty="0" err="1"/>
              <a:t>quá</a:t>
            </a:r>
            <a:r>
              <a:rPr lang="en-US" baseline="0" dirty="0"/>
              <a:t> </a:t>
            </a:r>
            <a:r>
              <a:rPr lang="en-US" baseline="0" dirty="0" err="1"/>
              <a:t>mẫn</a:t>
            </a:r>
            <a:r>
              <a:rPr lang="en-US" baseline="0" dirty="0"/>
              <a:t> </a:t>
            </a:r>
            <a:r>
              <a:rPr lang="en-US" baseline="0" dirty="0" err="1"/>
              <a:t>cảm</a:t>
            </a:r>
            <a:r>
              <a:rPr lang="en-US" baseline="0" dirty="0"/>
              <a:t> </a:t>
            </a:r>
            <a:r>
              <a:rPr lang="en-US" baseline="0" dirty="0" err="1"/>
              <a:t>với</a:t>
            </a:r>
            <a:r>
              <a:rPr lang="en-US" baseline="0" dirty="0"/>
              <a:t> PH</a:t>
            </a:r>
          </a:p>
          <a:p>
            <a:pPr lvl="0"/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hủy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cũng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vùi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như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Cry.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25-30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kDa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Cry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Nguyễn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cộng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2004;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Trịnh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Thu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cộng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2013)</a:t>
            </a:r>
          </a:p>
          <a:p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sâu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tạo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trưởng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dưỡng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gọi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(Vegetative Insecticidal Protein) do gen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tổng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phải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u="none" strike="noStrik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https://www.intechopen.com/books/protecting-rice-grains-in-the-post-genomic-era/toxic-potential-of-em-bacillus-thuringiensis-em-an-overview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8484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endotoxin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tiêu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hòa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kiềm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protoxin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protease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midgut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xúc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thụ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N-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aminopeptidase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cadherin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thụ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Cry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trúc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chuỗi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oligome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thụ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N-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aminopeptidase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lỗ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(Pre pores)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lipid,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G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dưỡng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adenylyl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cyclase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cAMP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CAMP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kinase A,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apoptosis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Mg 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2+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plasma.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ion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cytosol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tê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xâm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ngừng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tê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nảy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lang="en-US" sz="120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  <a:hlinkClick r:id="rId3"/>
              </a:rPr>
              <a:t>https://www.researchgate.net/publication/282743777_Roles_of_insect_midgut_cadherin_in_Bt_intoxication_and_resistance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2400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endotoxin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được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tiêu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hóa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hòa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pH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kiềm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protoxin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bởi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protease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midgut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Cry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tiếp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xúc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thụ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N-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aminopeptidase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cadherin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bề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mặt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hợp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giữa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số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loại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thụ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dẫn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đến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phân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giải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Cry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thay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đổi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trúc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chuỗi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oligome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thụ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N-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aminopeptidase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neo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lỗ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(Pre pores)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lipid,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G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dưỡng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adenylyl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cyclase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tăng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sản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xuất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cAMP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 CAMP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protein kinase A,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apoptosis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Mg 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2+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plasma. 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Việc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kênh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sự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chuyển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của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ion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cytosol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bị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tê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phép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xâm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nhập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lvl="0" indent="-228600">
              <a:buFont typeface="+mj-lt"/>
              <a:buAutoNum type="arabicPeriod"/>
            </a:pP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Côn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ngừng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tê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liệt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hoàn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cuối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ruột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nảy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pPr marL="228600" indent="-228600">
              <a:buFont typeface="+mj-lt"/>
              <a:buAutoNum type="arabicPeriod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6623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Nguồn</a:t>
            </a:r>
            <a:r>
              <a:rPr lang="en-US" dirty="0"/>
              <a:t>:</a:t>
            </a:r>
            <a:r>
              <a:rPr lang="en-US" baseline="0" dirty="0"/>
              <a:t> Camnangcaytrong.com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7818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Nguồn</a:t>
            </a:r>
            <a:r>
              <a:rPr lang="en-US"/>
              <a:t>:</a:t>
            </a:r>
            <a:r>
              <a:rPr lang="en-US" baseline="0"/>
              <a:t> Camnangcaytrong.com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2822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Nguồn</a:t>
            </a:r>
            <a:r>
              <a:rPr lang="en-US"/>
              <a:t>:</a:t>
            </a:r>
            <a:r>
              <a:rPr lang="en-US" baseline="0"/>
              <a:t> Camnangcaytrong.com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4194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Từ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mẫu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: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10g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tam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90 ml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vô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lắc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220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vòng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/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phút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trong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phút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đun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10p -100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ᵒ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xử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lý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nước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vô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nồng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 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-2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10 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-3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10 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-4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,10 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-5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, 10</a:t>
            </a:r>
            <a:r>
              <a:rPr lang="en-US" sz="1200" kern="1200" baseline="300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-6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Hút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100 µl</a:t>
            </a: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dịch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đĩa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Petri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MPA (Meat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Pepton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Agar). Ở</a:t>
            </a: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mỗi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nồng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độ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loãng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3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đĩa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28ᵒC.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72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giờ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nuôi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chọn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khuẩn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lạc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riêng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rẽ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mọc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trường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và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làm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tiêu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bản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bôi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thái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bào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trên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vi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hoặc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nhuộm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bằng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thuốc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nhuộm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tinh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thể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comassie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blue (CBB) 0,133%,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quan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ở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vật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kính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dầu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1526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Có</a:t>
            </a:r>
            <a:r>
              <a:rPr lang="en-US" baseline="0" dirty="0"/>
              <a:t> </a:t>
            </a:r>
            <a:r>
              <a:rPr lang="en-US" baseline="0" dirty="0" err="1"/>
              <a:t>thể</a:t>
            </a:r>
            <a:r>
              <a:rPr lang="en-US" baseline="0" dirty="0"/>
              <a:t> </a:t>
            </a:r>
            <a:r>
              <a:rPr lang="en-US" baseline="0" dirty="0" err="1"/>
              <a:t>nhuộm</a:t>
            </a:r>
            <a:r>
              <a:rPr lang="en-US" baseline="0" dirty="0"/>
              <a:t> </a:t>
            </a:r>
            <a:r>
              <a:rPr lang="en-US" baseline="0" dirty="0" err="1"/>
              <a:t>tinh</a:t>
            </a:r>
            <a:r>
              <a:rPr lang="en-US" baseline="0" dirty="0"/>
              <a:t> </a:t>
            </a:r>
            <a:r>
              <a:rPr lang="en-US" baseline="0" dirty="0" err="1"/>
              <a:t>thể</a:t>
            </a:r>
            <a:r>
              <a:rPr lang="en-US" baseline="0" dirty="0"/>
              <a:t> </a:t>
            </a:r>
            <a:r>
              <a:rPr lang="en-US" baseline="0" dirty="0" err="1"/>
              <a:t>bằng</a:t>
            </a:r>
            <a:r>
              <a:rPr lang="en-US" baseline="0" dirty="0"/>
              <a:t> </a:t>
            </a:r>
            <a:r>
              <a:rPr lang="en-US" dirty="0" err="1"/>
              <a:t>comassie</a:t>
            </a:r>
            <a:r>
              <a:rPr lang="en-US" dirty="0"/>
              <a:t> blue (CBB) 0,133%,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sát</a:t>
            </a:r>
            <a:r>
              <a:rPr lang="en-US" dirty="0"/>
              <a:t> ở </a:t>
            </a:r>
            <a:r>
              <a:rPr lang="en-US" dirty="0" err="1"/>
              <a:t>vật</a:t>
            </a:r>
            <a:r>
              <a:rPr lang="en-US" dirty="0"/>
              <a:t> </a:t>
            </a:r>
            <a:r>
              <a:rPr lang="en-US" dirty="0" err="1"/>
              <a:t>kính</a:t>
            </a:r>
            <a:r>
              <a:rPr lang="en-US" dirty="0"/>
              <a:t> </a:t>
            </a:r>
            <a:r>
              <a:rPr lang="en-US" dirty="0" err="1"/>
              <a:t>dầu</a:t>
            </a:r>
            <a:endParaRPr lang="en-US" dirty="0"/>
          </a:p>
          <a:p>
            <a:r>
              <a:rPr lang="en-US" dirty="0"/>
              <a:t>Theo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công</a:t>
            </a:r>
            <a:r>
              <a:rPr lang="en-US" dirty="0"/>
              <a:t> </a:t>
            </a:r>
            <a:r>
              <a:rPr lang="en-US" dirty="0" err="1"/>
              <a:t>bố</a:t>
            </a:r>
            <a:r>
              <a:rPr lang="en-US" dirty="0"/>
              <a:t> </a:t>
            </a:r>
            <a:r>
              <a:rPr lang="en-US" dirty="0" err="1"/>
              <a:t>trên</a:t>
            </a:r>
            <a:r>
              <a:rPr lang="en-US" dirty="0"/>
              <a:t> </a:t>
            </a:r>
            <a:r>
              <a:rPr lang="en-US" dirty="0" err="1"/>
              <a:t>thế</a:t>
            </a:r>
            <a:r>
              <a:rPr lang="en-US" dirty="0"/>
              <a:t> </a:t>
            </a:r>
            <a:r>
              <a:rPr lang="en-US" dirty="0" err="1"/>
              <a:t>giới</a:t>
            </a:r>
            <a:r>
              <a:rPr lang="en-US" dirty="0"/>
              <a:t>,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chủng</a:t>
            </a:r>
            <a:r>
              <a:rPr lang="en-US" dirty="0"/>
              <a:t> </a:t>
            </a:r>
            <a:r>
              <a:rPr lang="en-US" dirty="0" err="1"/>
              <a:t>mang</a:t>
            </a:r>
            <a:r>
              <a:rPr lang="en-US" dirty="0"/>
              <a:t> gen cry2A </a:t>
            </a:r>
            <a:r>
              <a:rPr lang="en-US" dirty="0" err="1"/>
              <a:t>rất</a:t>
            </a:r>
            <a:r>
              <a:rPr lang="en-US" dirty="0"/>
              <a:t> </a:t>
            </a:r>
            <a:r>
              <a:rPr lang="en-US" dirty="0" err="1"/>
              <a:t>đa</a:t>
            </a:r>
            <a:endParaRPr lang="en-US" dirty="0"/>
          </a:p>
          <a:p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chúng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từ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baseline="0" dirty="0"/>
              <a:t> </a:t>
            </a:r>
            <a:r>
              <a:rPr lang="en-US" dirty="0" err="1"/>
              <a:t>loài</a:t>
            </a:r>
            <a:r>
              <a:rPr lang="en-US" dirty="0"/>
              <a:t> Bt. </a:t>
            </a:r>
            <a:r>
              <a:rPr lang="en-US" dirty="0" err="1"/>
              <a:t>kurstaki,Bt</a:t>
            </a:r>
            <a:r>
              <a:rPr lang="en-US" dirty="0"/>
              <a:t>. </a:t>
            </a:r>
            <a:r>
              <a:rPr lang="en-US" dirty="0" err="1"/>
              <a:t>serovar</a:t>
            </a:r>
            <a:r>
              <a:rPr lang="en-US" dirty="0"/>
              <a:t> sotto,</a:t>
            </a:r>
          </a:p>
          <a:p>
            <a:r>
              <a:rPr lang="en-US" dirty="0" err="1"/>
              <a:t>Bt.serovar</a:t>
            </a:r>
            <a:r>
              <a:rPr lang="en-US" dirty="0"/>
              <a:t> </a:t>
            </a:r>
            <a:r>
              <a:rPr lang="en-US" dirty="0" err="1"/>
              <a:t>israelensis</a:t>
            </a:r>
            <a:r>
              <a:rPr lang="en-US" dirty="0"/>
              <a:t>, Bt. </a:t>
            </a:r>
            <a:r>
              <a:rPr lang="en-US" dirty="0" err="1"/>
              <a:t>serovar</a:t>
            </a:r>
            <a:r>
              <a:rPr lang="en-US" dirty="0"/>
              <a:t> </a:t>
            </a:r>
            <a:r>
              <a:rPr lang="en-US" dirty="0" err="1"/>
              <a:t>kenyae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dạng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chủ</a:t>
            </a:r>
            <a:r>
              <a:rPr lang="en-US" dirty="0"/>
              <a:t> </a:t>
            </a:r>
            <a:r>
              <a:rPr lang="en-US" dirty="0" err="1"/>
              <a:t>yếu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cầu</a:t>
            </a:r>
            <a:endParaRPr lang="en-US" dirty="0"/>
          </a:p>
          <a:p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lưỡng</a:t>
            </a:r>
            <a:r>
              <a:rPr lang="en-US" baseline="0" dirty="0"/>
              <a:t> </a:t>
            </a:r>
            <a:r>
              <a:rPr lang="en-US" dirty="0" err="1"/>
              <a:t>tháp</a:t>
            </a:r>
            <a:r>
              <a:rPr lang="en-US" dirty="0"/>
              <a:t>. </a:t>
            </a:r>
            <a:r>
              <a:rPr lang="en-US" dirty="0" err="1"/>
              <a:t>Vì</a:t>
            </a:r>
            <a:r>
              <a:rPr lang="en-US" dirty="0"/>
              <a:t> </a:t>
            </a:r>
            <a:r>
              <a:rPr lang="en-US" dirty="0" err="1"/>
              <a:t>vậy</a:t>
            </a:r>
            <a:r>
              <a:rPr lang="en-US" dirty="0"/>
              <a:t>,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chủng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khả</a:t>
            </a:r>
            <a:r>
              <a:rPr lang="en-US" dirty="0"/>
              <a:t> </a:t>
            </a:r>
            <a:r>
              <a:rPr lang="en-US" dirty="0" err="1"/>
              <a:t>năng</a:t>
            </a:r>
            <a:r>
              <a:rPr lang="en-US" dirty="0"/>
              <a:t> </a:t>
            </a:r>
            <a:r>
              <a:rPr lang="en-US" dirty="0" err="1"/>
              <a:t>sinh</a:t>
            </a:r>
            <a:r>
              <a:rPr lang="en-US" dirty="0"/>
              <a:t> </a:t>
            </a:r>
            <a:r>
              <a:rPr lang="en-US" dirty="0" err="1"/>
              <a:t>ra</a:t>
            </a:r>
            <a:r>
              <a:rPr lang="en-US" dirty="0"/>
              <a:t> </a:t>
            </a:r>
            <a:r>
              <a:rPr lang="en-US" dirty="0" err="1"/>
              <a:t>tinh</a:t>
            </a:r>
            <a:r>
              <a:rPr lang="en-US" dirty="0"/>
              <a:t> </a:t>
            </a:r>
            <a:r>
              <a:rPr lang="en-US" dirty="0" err="1"/>
              <a:t>thể</a:t>
            </a:r>
            <a:r>
              <a:rPr lang="en-US" dirty="0"/>
              <a:t> </a:t>
            </a:r>
            <a:r>
              <a:rPr lang="en-US" dirty="0" err="1"/>
              <a:t>hình</a:t>
            </a:r>
            <a:r>
              <a:rPr lang="en-US" dirty="0"/>
              <a:t> </a:t>
            </a:r>
            <a:r>
              <a:rPr lang="en-US" dirty="0" err="1"/>
              <a:t>cầu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hình</a:t>
            </a:r>
            <a:endParaRPr lang="en-US" dirty="0"/>
          </a:p>
          <a:p>
            <a:r>
              <a:rPr lang="en-US" dirty="0" err="1"/>
              <a:t>Lưỡngtháp</a:t>
            </a:r>
            <a:r>
              <a:rPr lang="en-US" dirty="0"/>
              <a:t> </a:t>
            </a:r>
            <a:r>
              <a:rPr lang="en-US" dirty="0" err="1"/>
              <a:t>đƣợc</a:t>
            </a:r>
            <a:r>
              <a:rPr lang="en-US" dirty="0"/>
              <a:t> </a:t>
            </a:r>
            <a:r>
              <a:rPr lang="en-US" dirty="0" err="1"/>
              <a:t>lựa</a:t>
            </a:r>
            <a:r>
              <a:rPr lang="en-US" dirty="0"/>
              <a:t> </a:t>
            </a:r>
            <a:r>
              <a:rPr lang="en-US" dirty="0" err="1"/>
              <a:t>chọn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nghiên</a:t>
            </a:r>
            <a:r>
              <a:rPr lang="en-US" dirty="0"/>
              <a:t> </a:t>
            </a:r>
            <a:r>
              <a:rPr lang="en-US" dirty="0" err="1"/>
              <a:t>cứu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loại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sàng</a:t>
            </a:r>
            <a:r>
              <a:rPr lang="en-US" dirty="0"/>
              <a:t> </a:t>
            </a:r>
            <a:r>
              <a:rPr lang="en-US" dirty="0" err="1"/>
              <a:t>lọc</a:t>
            </a:r>
            <a:r>
              <a:rPr lang="en-US" dirty="0"/>
              <a:t> gen cry2A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phản</a:t>
            </a:r>
            <a:endParaRPr lang="en-US" dirty="0"/>
          </a:p>
          <a:p>
            <a:r>
              <a:rPr lang="en-US" dirty="0" err="1"/>
              <a:t>ứng</a:t>
            </a:r>
            <a:r>
              <a:rPr lang="en-US" dirty="0"/>
              <a:t> </a:t>
            </a:r>
            <a:r>
              <a:rPr lang="en-US" dirty="0" err="1"/>
              <a:t>huyết</a:t>
            </a:r>
            <a:r>
              <a:rPr lang="en-US" dirty="0"/>
              <a:t> </a:t>
            </a:r>
            <a:r>
              <a:rPr lang="en-US" dirty="0" err="1"/>
              <a:t>thanh</a:t>
            </a:r>
            <a:r>
              <a:rPr lang="en-US" dirty="0"/>
              <a:t> </a:t>
            </a:r>
            <a:r>
              <a:rPr lang="en-US" dirty="0" err="1"/>
              <a:t>miễn</a:t>
            </a:r>
            <a:r>
              <a:rPr lang="en-US" dirty="0"/>
              <a:t> </a:t>
            </a:r>
            <a:r>
              <a:rPr lang="en-US" dirty="0" err="1"/>
              <a:t>dịch</a:t>
            </a:r>
            <a:r>
              <a:rPr lang="en-US" dirty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5538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88817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/>
              <a:t>Kết quả thử ấu trùng cho ta thấy, các chủng B. thuringiensis đƣợc tuyển chọn</a:t>
            </a:r>
          </a:p>
          <a:p>
            <a:r>
              <a:rPr lang="vi-VN" dirty="0"/>
              <a:t>có khả năng diệt ấu trùng khá cao. Tỷ lệ ấu trùng chết tăng dần theo thời gian thí</a:t>
            </a:r>
          </a:p>
          <a:p>
            <a:r>
              <a:rPr lang="vi-VN" dirty="0"/>
              <a:t>nghiệm. Ở nồng độ 10 9 bào tử/ml các chủng đƣợc lựa chọn có tỷ lệ ấu trùng chết đạt</a:t>
            </a:r>
          </a:p>
          <a:p>
            <a:r>
              <a:rPr lang="vi-VN" dirty="0"/>
              <a:t>76,67 - 100 % sau 5 ngày. Tuy nhiên, khả năng diệt ấu trùng ruồi đục quả là </a:t>
            </a:r>
            <a:r>
              <a:rPr lang="en-US" dirty="0" err="1"/>
              <a:t>tương</a:t>
            </a:r>
            <a:endParaRPr lang="vi-VN" dirty="0"/>
          </a:p>
          <a:p>
            <a:r>
              <a:rPr lang="vi-VN" dirty="0"/>
              <a:t>đối thấp, chỉ đạt 0 – 33,33% sau 7 ngày thử nghiệm.</a:t>
            </a:r>
          </a:p>
          <a:p>
            <a:r>
              <a:rPr lang="vi-VN" dirty="0"/>
              <a:t>Trong số các chủng phân lập </a:t>
            </a:r>
            <a:r>
              <a:rPr lang="en-US" dirty="0" err="1"/>
              <a:t>được</a:t>
            </a:r>
            <a:r>
              <a:rPr lang="vi-VN" dirty="0"/>
              <a:t>, chủng LNT 7.12 và MSS 8.4 cho khả</a:t>
            </a:r>
          </a:p>
          <a:p>
            <a:r>
              <a:rPr lang="vi-VN" dirty="0"/>
              <a:t>năng diệt ấu trùng cao. Do vậy, 2 chủng này đƣợc nghiên cứu sâu hơn về gen cry2A</a:t>
            </a:r>
          </a:p>
          <a:p>
            <a:r>
              <a:rPr lang="vi-VN" dirty="0"/>
              <a:t>để có thể xác định sự có mặt của gen cry2A có liên quan đến khả năng diệt ấu trùng</a:t>
            </a:r>
          </a:p>
          <a:p>
            <a:r>
              <a:rPr lang="vi-VN" dirty="0"/>
              <a:t>hay không và nghiên cứu tạo chế phẩm diệt bộ hai cánh.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3545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/>
              <a:t>Sau khi nghiên cứu sơ bộ các yếu tố ảnh hƣởng đến quá trình lên men tiến</a:t>
            </a:r>
          </a:p>
          <a:p>
            <a:r>
              <a:rPr lang="vi-VN" dirty="0"/>
              <a:t>hành lên men sản xuất 10 lit môi </a:t>
            </a:r>
            <a:r>
              <a:rPr lang="en-US" dirty="0" err="1"/>
              <a:t>trường</a:t>
            </a:r>
            <a:r>
              <a:rPr lang="en-US" baseline="0" dirty="0"/>
              <a:t> </a:t>
            </a:r>
            <a:r>
              <a:rPr lang="vi-VN" dirty="0"/>
              <a:t>lên men theo </a:t>
            </a:r>
            <a:r>
              <a:rPr lang="en-US" dirty="0" err="1"/>
              <a:t>phương</a:t>
            </a:r>
            <a:r>
              <a:rPr lang="en-US" baseline="0" dirty="0"/>
              <a:t> </a:t>
            </a:r>
            <a:r>
              <a:rPr lang="vi-VN" dirty="0"/>
              <a:t>pháp lên men chìm</a:t>
            </a:r>
          </a:p>
          <a:p>
            <a:r>
              <a:rPr lang="vi-VN" dirty="0"/>
              <a:t>trong điều kiện pH=7, nhiệt độ: 30 o C, lắc ở 200 vòng/phút trong thời gian 72 giờ.</a:t>
            </a:r>
          </a:p>
          <a:p>
            <a:r>
              <a:rPr lang="vi-VN" dirty="0"/>
              <a:t>Sau khi kết thúc lên men thu sinh khối và đặt trong tủ âm rồi tiến hành đông khô,</a:t>
            </a:r>
          </a:p>
          <a:p>
            <a:r>
              <a:rPr lang="vi-VN" dirty="0"/>
              <a:t>thu đƣợc chế phẩm dạng bột.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Môi</a:t>
            </a:r>
            <a:r>
              <a:rPr lang="en-US" baseline="0" dirty="0"/>
              <a:t> </a:t>
            </a:r>
            <a:r>
              <a:rPr lang="en-US" baseline="0" dirty="0" err="1"/>
              <a:t>trường</a:t>
            </a:r>
            <a:r>
              <a:rPr lang="en-US" baseline="0" dirty="0"/>
              <a:t> </a:t>
            </a:r>
            <a:r>
              <a:rPr lang="en-US" baseline="0" dirty="0" err="1"/>
              <a:t>lên</a:t>
            </a:r>
            <a:r>
              <a:rPr lang="en-US" baseline="0" dirty="0"/>
              <a:t> men: Glucose - 10, K2HPO4- 1, KH2PO4-1, </a:t>
            </a:r>
            <a:r>
              <a:rPr lang="en-US" baseline="0" dirty="0" err="1"/>
              <a:t>cao</a:t>
            </a:r>
            <a:r>
              <a:rPr lang="en-US" baseline="0" dirty="0"/>
              <a:t> </a:t>
            </a:r>
            <a:r>
              <a:rPr lang="en-US" baseline="0" dirty="0" err="1"/>
              <a:t>nấm</a:t>
            </a:r>
            <a:r>
              <a:rPr lang="en-US" baseline="0" dirty="0"/>
              <a:t> men -2,</a:t>
            </a:r>
          </a:p>
          <a:p>
            <a:r>
              <a:rPr lang="en-US" baseline="0" dirty="0" err="1"/>
              <a:t>NaCl</a:t>
            </a:r>
            <a:r>
              <a:rPr lang="en-US" baseline="0" dirty="0"/>
              <a:t> - 2, MgSO4- 0,5, CaCl2- 1, MnSO4 - 0,01,</a:t>
            </a:r>
          </a:p>
          <a:p>
            <a:r>
              <a:rPr lang="en-US" baseline="0" dirty="0"/>
              <a:t>ZnSO4 0,01, </a:t>
            </a:r>
            <a:r>
              <a:rPr lang="en-US" baseline="0" dirty="0" err="1"/>
              <a:t>FeSO</a:t>
            </a:r>
            <a:r>
              <a:rPr lang="en-US" baseline="0" dirty="0"/>
              <a:t> 4 0,01; pH7-7,2 (dv: g/l)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6611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vi-VN" dirty="0"/>
              <a:t>Sau khi nghiên cứu sơ bộ các yếu tố ảnh hƣởng đến quá trình lên men tiến</a:t>
            </a:r>
          </a:p>
          <a:p>
            <a:r>
              <a:rPr lang="vi-VN" dirty="0"/>
              <a:t>hành lên men sản xuất 10 lit môi </a:t>
            </a:r>
            <a:r>
              <a:rPr lang="en-US" dirty="0" err="1"/>
              <a:t>trường</a:t>
            </a:r>
            <a:r>
              <a:rPr lang="en-US" baseline="0" dirty="0"/>
              <a:t> </a:t>
            </a:r>
            <a:r>
              <a:rPr lang="vi-VN" dirty="0"/>
              <a:t>lên men theo </a:t>
            </a:r>
            <a:r>
              <a:rPr lang="en-US" dirty="0" err="1"/>
              <a:t>phương</a:t>
            </a:r>
            <a:r>
              <a:rPr lang="en-US" baseline="0" dirty="0"/>
              <a:t> </a:t>
            </a:r>
            <a:r>
              <a:rPr lang="vi-VN" dirty="0"/>
              <a:t>pháp lên men chìm</a:t>
            </a:r>
          </a:p>
          <a:p>
            <a:r>
              <a:rPr lang="vi-VN" dirty="0"/>
              <a:t>trong điều kiện pH=7, nhiệt độ: 30 o C, lắc ở 200 vòng/phút trong thời gian 72 giờ.</a:t>
            </a:r>
          </a:p>
          <a:p>
            <a:r>
              <a:rPr lang="vi-VN" dirty="0"/>
              <a:t>Sau khi kết thúc lên men thu sinh khối và đặt trong tủ âm rồi tiến hành đông khô,</a:t>
            </a:r>
          </a:p>
          <a:p>
            <a:r>
              <a:rPr lang="vi-VN" dirty="0"/>
              <a:t>thu đƣợc chế phẩm dạng bột.</a:t>
            </a:r>
            <a:endParaRPr lang="en-US" dirty="0"/>
          </a:p>
          <a:p>
            <a:r>
              <a:rPr lang="en-US" dirty="0"/>
              <a:t>- </a:t>
            </a:r>
            <a:r>
              <a:rPr lang="en-US" dirty="0" err="1"/>
              <a:t>Môi</a:t>
            </a:r>
            <a:r>
              <a:rPr lang="en-US" baseline="0" dirty="0"/>
              <a:t> </a:t>
            </a:r>
            <a:r>
              <a:rPr lang="en-US" baseline="0" dirty="0" err="1"/>
              <a:t>trường</a:t>
            </a:r>
            <a:r>
              <a:rPr lang="en-US" baseline="0" dirty="0"/>
              <a:t> </a:t>
            </a:r>
            <a:r>
              <a:rPr lang="en-US" baseline="0" dirty="0" err="1"/>
              <a:t>lên</a:t>
            </a:r>
            <a:r>
              <a:rPr lang="en-US" baseline="0" dirty="0"/>
              <a:t> men: Glucose - 10, K2HPO4- 1, KH2PO4-1, </a:t>
            </a:r>
            <a:r>
              <a:rPr lang="en-US" baseline="0" dirty="0" err="1"/>
              <a:t>cao</a:t>
            </a:r>
            <a:r>
              <a:rPr lang="en-US" baseline="0" dirty="0"/>
              <a:t> </a:t>
            </a:r>
            <a:r>
              <a:rPr lang="en-US" baseline="0" dirty="0" err="1"/>
              <a:t>nấm</a:t>
            </a:r>
            <a:r>
              <a:rPr lang="en-US" baseline="0" dirty="0"/>
              <a:t> men -2,</a:t>
            </a:r>
          </a:p>
          <a:p>
            <a:r>
              <a:rPr lang="en-US" baseline="0" dirty="0" err="1"/>
              <a:t>NaCl</a:t>
            </a:r>
            <a:r>
              <a:rPr lang="en-US" baseline="0" dirty="0"/>
              <a:t> - 2, MgSO4- 0,5, CaCl2- 1, MnSO4 - 0,01,</a:t>
            </a:r>
          </a:p>
          <a:p>
            <a:r>
              <a:rPr lang="en-US" baseline="0" dirty="0"/>
              <a:t>ZnSO4 0,01, </a:t>
            </a:r>
            <a:r>
              <a:rPr lang="en-US" baseline="0" dirty="0" err="1"/>
              <a:t>FeSO</a:t>
            </a:r>
            <a:r>
              <a:rPr lang="en-US" baseline="0" dirty="0"/>
              <a:t> 4 0,01; pH7-7,2 (dv: g/l)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452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97579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thân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màu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đen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Trước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đen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dõi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ruồi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tỏ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chết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ngay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3383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quá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trình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thử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thấy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do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biểu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toàn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thân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màu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b="1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đen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Đối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với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Trước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ăn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thì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màu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đen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đặc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theo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dõi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những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không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hiện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tượng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nở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thành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ruồi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điều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này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chứng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tỏ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phẩm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BT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có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hoạt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tính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gây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chết</a:t>
            </a: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ngay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khi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ấu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trùng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đã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đóng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kén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1404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AB4E4-E94C-432B-BB51-CEF0A606DC44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6191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êu đề Bản chiế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vi-VN"/>
              <a:t>Bấm để chỉnh sửa kiểu tiêu đề phụ của Bản cái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7796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êu đề và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1573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Đầu trang của Phầ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042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Hai Nội d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3418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hép so sán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4726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hỉ Tiêu đê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36316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rố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5397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Nội dung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95765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̉nh với Chú thí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vi-VN"/>
              <a:t>Bấm biểu tượng để thêm hình ảnh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vi-VN"/>
              <a:t>Bấm để chỉnh sửa kiểu văn bản của Bản cái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97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êu đề và Văn bản Dọ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873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êu đề Dọc và Văn bả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14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vi-VN"/>
              <a:t>Bấm để sửa kiểu tiêu đề Bản cái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vi-VN"/>
              <a:t>Bấm để chỉnh sửa kiểu văn bản của Bản cái</a:t>
            </a:r>
          </a:p>
          <a:p>
            <a:pPr lvl="1"/>
            <a:r>
              <a:rPr lang="vi-VN"/>
              <a:t>Mức hai</a:t>
            </a:r>
          </a:p>
          <a:p>
            <a:pPr lvl="2"/>
            <a:r>
              <a:rPr lang="vi-VN"/>
              <a:t>Mức ba</a:t>
            </a:r>
          </a:p>
          <a:p>
            <a:pPr lvl="3"/>
            <a:r>
              <a:rPr lang="vi-VN"/>
              <a:t>Mức bốn</a:t>
            </a:r>
          </a:p>
          <a:p>
            <a:pPr lvl="4"/>
            <a:r>
              <a:rPr lang="vi-VN"/>
              <a:t>Mức năm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F3F68-9C06-4529-9B11-CE0A92887121}" type="datetimeFigureOut">
              <a:rPr lang="en-US" smtClean="0"/>
              <a:t>26/11/2019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1AA96-B7B3-4029-BD00-00DF363D42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899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3.svg"/><Relationship Id="rId7" Type="http://schemas.openxmlformats.org/officeDocument/2006/relationships/image" Target="../media/image9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tmp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5.svg"/><Relationship Id="rId7" Type="http://schemas.openxmlformats.org/officeDocument/2006/relationships/image" Target="../media/image3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19.png"/><Relationship Id="rId5" Type="http://schemas.openxmlformats.org/officeDocument/2006/relationships/image" Target="../media/image17.svg"/><Relationship Id="rId10" Type="http://schemas.openxmlformats.org/officeDocument/2006/relationships/image" Target="../media/image18.png"/><Relationship Id="rId4" Type="http://schemas.openxmlformats.org/officeDocument/2006/relationships/image" Target="../media/image16.png"/><Relationship Id="rId9" Type="http://schemas.openxmlformats.org/officeDocument/2006/relationships/image" Target="../media/image5.sv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5.svg"/><Relationship Id="rId7" Type="http://schemas.openxmlformats.org/officeDocument/2006/relationships/image" Target="../media/image3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image" Target="../media/image20.tm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5.svg"/><Relationship Id="rId4" Type="http://schemas.openxmlformats.org/officeDocument/2006/relationships/image" Target="../media/image15.svg"/><Relationship Id="rId9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5.svg"/><Relationship Id="rId7" Type="http://schemas.openxmlformats.org/officeDocument/2006/relationships/image" Target="../media/image3.sv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image" Target="../media/image17.svg"/><Relationship Id="rId4" Type="http://schemas.openxmlformats.org/officeDocument/2006/relationships/image" Target="../media/image16.png"/><Relationship Id="rId9" Type="http://schemas.openxmlformats.org/officeDocument/2006/relationships/image" Target="../media/image5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svg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5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26.jp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7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28.jp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9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5" Type="http://schemas.openxmlformats.org/officeDocument/2006/relationships/image" Target="../media/image2.png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1.jpg"/><Relationship Id="rId7" Type="http://schemas.openxmlformats.org/officeDocument/2006/relationships/image" Target="../media/image16.png"/><Relationship Id="rId12" Type="http://schemas.openxmlformats.org/officeDocument/2006/relationships/image" Target="../media/image5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11" Type="http://schemas.openxmlformats.org/officeDocument/2006/relationships/image" Target="../media/image4.png"/><Relationship Id="rId5" Type="http://schemas.openxmlformats.org/officeDocument/2006/relationships/image" Target="../media/image14.png"/><Relationship Id="rId10" Type="http://schemas.openxmlformats.org/officeDocument/2006/relationships/image" Target="../media/image3.svg"/><Relationship Id="rId4" Type="http://schemas.openxmlformats.org/officeDocument/2006/relationships/image" Target="../media/image32.jpg"/><Relationship Id="rId9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14.png"/><Relationship Id="rId7" Type="http://schemas.openxmlformats.org/officeDocument/2006/relationships/image" Target="../media/image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10" Type="http://schemas.openxmlformats.org/officeDocument/2006/relationships/image" Target="../media/image5.svg"/><Relationship Id="rId4" Type="http://schemas.openxmlformats.org/officeDocument/2006/relationships/image" Target="../media/image15.svg"/><Relationship Id="rId9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4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svg"/><Relationship Id="rId5" Type="http://schemas.openxmlformats.org/officeDocument/2006/relationships/image" Target="../media/image15.sv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3.sv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5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svg"/><Relationship Id="rId5" Type="http://schemas.openxmlformats.org/officeDocument/2006/relationships/image" Target="../media/image15.sv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3.sv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6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svg"/><Relationship Id="rId5" Type="http://schemas.openxmlformats.org/officeDocument/2006/relationships/image" Target="../media/image15.sv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3.sv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7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svg"/><Relationship Id="rId5" Type="http://schemas.openxmlformats.org/officeDocument/2006/relationships/image" Target="../media/image15.sv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3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8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svg"/><Relationship Id="rId5" Type="http://schemas.openxmlformats.org/officeDocument/2006/relationships/image" Target="../media/image15.sv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3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39.png"/><Relationship Id="rId7" Type="http://schemas.openxmlformats.org/officeDocument/2006/relationships/image" Target="../media/image16.png"/><Relationship Id="rId12" Type="http://schemas.openxmlformats.org/officeDocument/2006/relationships/image" Target="../media/image5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11" Type="http://schemas.openxmlformats.org/officeDocument/2006/relationships/image" Target="../media/image4.png"/><Relationship Id="rId5" Type="http://schemas.openxmlformats.org/officeDocument/2006/relationships/image" Target="../media/image14.png"/><Relationship Id="rId10" Type="http://schemas.openxmlformats.org/officeDocument/2006/relationships/image" Target="../media/image3.svg"/><Relationship Id="rId4" Type="http://schemas.openxmlformats.org/officeDocument/2006/relationships/image" Target="../media/image40.png"/><Relationship Id="rId9" Type="http://schemas.openxmlformats.org/officeDocument/2006/relationships/image" Target="../media/image2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1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11" Type="http://schemas.openxmlformats.org/officeDocument/2006/relationships/image" Target="../media/image5.svg"/><Relationship Id="rId5" Type="http://schemas.openxmlformats.org/officeDocument/2006/relationships/image" Target="../media/image15.svg"/><Relationship Id="rId10" Type="http://schemas.openxmlformats.org/officeDocument/2006/relationships/image" Target="../media/image4.png"/><Relationship Id="rId4" Type="http://schemas.openxmlformats.org/officeDocument/2006/relationships/image" Target="../media/image14.png"/><Relationship Id="rId9" Type="http://schemas.openxmlformats.org/officeDocument/2006/relationships/image" Target="../media/image3.sv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3" Type="http://schemas.openxmlformats.org/officeDocument/2006/relationships/image" Target="../media/image42.png"/><Relationship Id="rId7" Type="http://schemas.openxmlformats.org/officeDocument/2006/relationships/image" Target="../media/image16.png"/><Relationship Id="rId12" Type="http://schemas.openxmlformats.org/officeDocument/2006/relationships/image" Target="../media/image5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svg"/><Relationship Id="rId11" Type="http://schemas.openxmlformats.org/officeDocument/2006/relationships/image" Target="../media/image4.png"/><Relationship Id="rId5" Type="http://schemas.openxmlformats.org/officeDocument/2006/relationships/image" Target="../media/image14.png"/><Relationship Id="rId10" Type="http://schemas.openxmlformats.org/officeDocument/2006/relationships/image" Target="../media/image3.svg"/><Relationship Id="rId4" Type="http://schemas.openxmlformats.org/officeDocument/2006/relationships/image" Target="../media/image43.png"/><Relationship Id="rId9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5.svg"/><Relationship Id="rId3" Type="http://schemas.openxmlformats.org/officeDocument/2006/relationships/image" Target="../media/image44.jpg"/><Relationship Id="rId7" Type="http://schemas.openxmlformats.org/officeDocument/2006/relationships/image" Target="../media/image15.svg"/><Relationship Id="rId12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image" Target="../media/image3.svg"/><Relationship Id="rId5" Type="http://schemas.openxmlformats.org/officeDocument/2006/relationships/image" Target="../media/image46.jpeg"/><Relationship Id="rId10" Type="http://schemas.openxmlformats.org/officeDocument/2006/relationships/image" Target="../media/image2.png"/><Relationship Id="rId4" Type="http://schemas.openxmlformats.org/officeDocument/2006/relationships/image" Target="../media/image45.jpg"/><Relationship Id="rId9" Type="http://schemas.openxmlformats.org/officeDocument/2006/relationships/image" Target="../media/image17.sv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 descr="Ảnh có chứa thiên nhiên, xanh lục, mưa, nhỏ&#10;&#10;Mô tả được tạo tự động">
            <a:extLst>
              <a:ext uri="{FF2B5EF4-FFF2-40B4-BE49-F238E27FC236}">
                <a16:creationId xmlns:a16="http://schemas.microsoft.com/office/drawing/2014/main" id="{43702844-CC8B-46B7-87DA-0922430F456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96" b="18153"/>
          <a:stretch/>
        </p:blipFill>
        <p:spPr>
          <a:xfrm>
            <a:off x="0" y="-1"/>
            <a:ext cx="9144000" cy="3429001"/>
          </a:xfrm>
          <a:prstGeom prst="rect">
            <a:avLst/>
          </a:prstGeom>
        </p:spPr>
      </p:pic>
      <p:sp>
        <p:nvSpPr>
          <p:cNvPr id="14" name="Hình chữ nhật 13">
            <a:extLst>
              <a:ext uri="{FF2B5EF4-FFF2-40B4-BE49-F238E27FC236}">
                <a16:creationId xmlns:a16="http://schemas.microsoft.com/office/drawing/2014/main" id="{4465112B-BB60-4F43-A719-263198441B6C}"/>
              </a:ext>
            </a:extLst>
          </p:cNvPr>
          <p:cNvSpPr/>
          <p:nvPr/>
        </p:nvSpPr>
        <p:spPr>
          <a:xfrm>
            <a:off x="6414868" y="1434906"/>
            <a:ext cx="2504051" cy="2827606"/>
          </a:xfrm>
          <a:prstGeom prst="rect">
            <a:avLst/>
          </a:prstGeom>
          <a:solidFill>
            <a:srgbClr val="F2CD4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CAD7B0"/>
              </a:solidFill>
            </a:endParaRPr>
          </a:p>
        </p:txBody>
      </p:sp>
      <p:grpSp>
        <p:nvGrpSpPr>
          <p:cNvPr id="13" name="Nhóm 12">
            <a:extLst>
              <a:ext uri="{FF2B5EF4-FFF2-40B4-BE49-F238E27FC236}">
                <a16:creationId xmlns:a16="http://schemas.microsoft.com/office/drawing/2014/main" id="{C80695F3-99F5-44EB-B4B6-4BE6FE066E45}"/>
              </a:ext>
            </a:extLst>
          </p:cNvPr>
          <p:cNvGrpSpPr/>
          <p:nvPr/>
        </p:nvGrpSpPr>
        <p:grpSpPr>
          <a:xfrm>
            <a:off x="562708" y="1814732"/>
            <a:ext cx="8750106" cy="2447779"/>
            <a:chOff x="587326" y="1864689"/>
            <a:chExt cx="8750106" cy="2447779"/>
          </a:xfrm>
        </p:grpSpPr>
        <p:sp>
          <p:nvSpPr>
            <p:cNvPr id="10" name="Hình chữ nhật 9">
              <a:extLst>
                <a:ext uri="{FF2B5EF4-FFF2-40B4-BE49-F238E27FC236}">
                  <a16:creationId xmlns:a16="http://schemas.microsoft.com/office/drawing/2014/main" id="{2DE002EC-A3D8-49A3-9B0B-2FBD163DBAC3}"/>
                </a:ext>
              </a:extLst>
            </p:cNvPr>
            <p:cNvSpPr/>
            <p:nvPr/>
          </p:nvSpPr>
          <p:spPr>
            <a:xfrm>
              <a:off x="587326" y="1864689"/>
              <a:ext cx="8018583" cy="24477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Hình chữ nhật 11">
              <a:extLst>
                <a:ext uri="{FF2B5EF4-FFF2-40B4-BE49-F238E27FC236}">
                  <a16:creationId xmlns:a16="http://schemas.microsoft.com/office/drawing/2014/main" id="{BE985FA7-3302-4E72-9718-4D3F89D70E68}"/>
                </a:ext>
              </a:extLst>
            </p:cNvPr>
            <p:cNvSpPr/>
            <p:nvPr/>
          </p:nvSpPr>
          <p:spPr>
            <a:xfrm>
              <a:off x="931984" y="2130452"/>
              <a:ext cx="8405448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4000" b="1">
                  <a:ea typeface="+mj-ea"/>
                  <a:cs typeface="+mj-cs"/>
                </a:rPr>
                <a:t>ỨNG DỤNG VI SINH VẬT TRONG PHÒNG TRỪ CÔN TRÙNG GÂY HẠI</a:t>
              </a:r>
              <a:endParaRPr lang="en-US" sz="4000" b="1"/>
            </a:p>
          </p:txBody>
        </p:sp>
      </p:grpSp>
      <p:grpSp>
        <p:nvGrpSpPr>
          <p:cNvPr id="17" name="Nhóm 16">
            <a:extLst>
              <a:ext uri="{FF2B5EF4-FFF2-40B4-BE49-F238E27FC236}">
                <a16:creationId xmlns:a16="http://schemas.microsoft.com/office/drawing/2014/main" id="{1254914D-3B10-4178-9329-D2E9D8D70DA7}"/>
              </a:ext>
            </a:extLst>
          </p:cNvPr>
          <p:cNvGrpSpPr/>
          <p:nvPr/>
        </p:nvGrpSpPr>
        <p:grpSpPr>
          <a:xfrm>
            <a:off x="907366" y="3661504"/>
            <a:ext cx="3643532" cy="724183"/>
            <a:chOff x="562708" y="3665747"/>
            <a:chExt cx="3643532" cy="724183"/>
          </a:xfrm>
        </p:grpSpPr>
        <p:sp>
          <p:nvSpPr>
            <p:cNvPr id="15" name="Hộp Văn bản 14">
              <a:extLst>
                <a:ext uri="{FF2B5EF4-FFF2-40B4-BE49-F238E27FC236}">
                  <a16:creationId xmlns:a16="http://schemas.microsoft.com/office/drawing/2014/main" id="{59583D2E-B9A5-4AB1-98F6-400F966B9462}"/>
                </a:ext>
              </a:extLst>
            </p:cNvPr>
            <p:cNvSpPr txBox="1"/>
            <p:nvPr/>
          </p:nvSpPr>
          <p:spPr>
            <a:xfrm>
              <a:off x="562708" y="3665747"/>
              <a:ext cx="232116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/>
                <a:t>Võ Thị Phương Thảo</a:t>
              </a:r>
            </a:p>
            <a:p>
              <a:r>
                <a:rPr lang="en-US" sz="2000"/>
                <a:t>Lê Trần Đăng Khôi</a:t>
              </a:r>
            </a:p>
          </p:txBody>
        </p:sp>
        <p:sp>
          <p:nvSpPr>
            <p:cNvPr id="16" name="Hộp Văn bản 15">
              <a:extLst>
                <a:ext uri="{FF2B5EF4-FFF2-40B4-BE49-F238E27FC236}">
                  <a16:creationId xmlns:a16="http://schemas.microsoft.com/office/drawing/2014/main" id="{61F14632-7E0A-4AFC-9435-99198BFBD0C5}"/>
                </a:ext>
              </a:extLst>
            </p:cNvPr>
            <p:cNvSpPr txBox="1"/>
            <p:nvPr/>
          </p:nvSpPr>
          <p:spPr>
            <a:xfrm>
              <a:off x="2771336" y="3682044"/>
              <a:ext cx="1434904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/>
                <a:t>1615331</a:t>
              </a:r>
            </a:p>
            <a:p>
              <a:r>
                <a:rPr lang="en-US" sz="2000"/>
                <a:t>1615171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9251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Nhóm 28">
            <a:extLst>
              <a:ext uri="{FF2B5EF4-FFF2-40B4-BE49-F238E27FC236}">
                <a16:creationId xmlns:a16="http://schemas.microsoft.com/office/drawing/2014/main" id="{04F7C912-6FE1-42BC-81A3-54AE8530D299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5" name="Hình chữ nhật 4">
              <a:extLst>
                <a:ext uri="{FF2B5EF4-FFF2-40B4-BE49-F238E27FC236}">
                  <a16:creationId xmlns:a16="http://schemas.microsoft.com/office/drawing/2014/main" id="{2431A6EB-6F9A-4178-970A-5F112B9A6B01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Nhóm 19">
              <a:extLst>
                <a:ext uri="{FF2B5EF4-FFF2-40B4-BE49-F238E27FC236}">
                  <a16:creationId xmlns:a16="http://schemas.microsoft.com/office/drawing/2014/main" id="{4D4827ED-6546-4B0C-97FA-F04C88C134D6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2D4FC8D6-A1E4-4BCD-805B-13456A61E1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D34DF691-A8E5-463A-BC22-DBE58E55E9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2" name="Nhóm 21">
              <a:extLst>
                <a:ext uri="{FF2B5EF4-FFF2-40B4-BE49-F238E27FC236}">
                  <a16:creationId xmlns:a16="http://schemas.microsoft.com/office/drawing/2014/main" id="{007D819B-180C-4A18-8CEA-E6C4547DC5DB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23" name="Đồ họa 22" descr="Lá">
                <a:extLst>
                  <a:ext uri="{FF2B5EF4-FFF2-40B4-BE49-F238E27FC236}">
                    <a16:creationId xmlns:a16="http://schemas.microsoft.com/office/drawing/2014/main" id="{46CDFF46-53C3-4D9E-AA3D-C07B09B29B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4" name="Đồ họa 23" descr="Lá">
                <a:extLst>
                  <a:ext uri="{FF2B5EF4-FFF2-40B4-BE49-F238E27FC236}">
                    <a16:creationId xmlns:a16="http://schemas.microsoft.com/office/drawing/2014/main" id="{704BB828-B8C0-449C-9552-16D5800C50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5" name="Nhóm 24">
              <a:extLst>
                <a:ext uri="{FF2B5EF4-FFF2-40B4-BE49-F238E27FC236}">
                  <a16:creationId xmlns:a16="http://schemas.microsoft.com/office/drawing/2014/main" id="{4226D0F0-4166-4439-9BBA-D80228A0D81C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454A5A60-2D29-43AC-A6C3-A3C5BA142B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B5FAED24-050B-4DD7-A378-668648B311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28" name="Đồ họa 27" descr="Lá">
              <a:extLst>
                <a:ext uri="{FF2B5EF4-FFF2-40B4-BE49-F238E27FC236}">
                  <a16:creationId xmlns:a16="http://schemas.microsoft.com/office/drawing/2014/main" id="{9BFFFAF3-EF8D-4422-B1A2-65D6D884C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grpSp>
        <p:nvGrpSpPr>
          <p:cNvPr id="21" name="Nhóm 20">
            <a:extLst>
              <a:ext uri="{FF2B5EF4-FFF2-40B4-BE49-F238E27FC236}">
                <a16:creationId xmlns:a16="http://schemas.microsoft.com/office/drawing/2014/main" id="{DC690ACD-ED47-435A-8C55-EFAB0551FF7D}"/>
              </a:ext>
            </a:extLst>
          </p:cNvPr>
          <p:cNvGrpSpPr/>
          <p:nvPr/>
        </p:nvGrpSpPr>
        <p:grpSpPr>
          <a:xfrm>
            <a:off x="567780" y="403386"/>
            <a:ext cx="2011680" cy="2013438"/>
            <a:chOff x="537659" y="394327"/>
            <a:chExt cx="2011680" cy="2013438"/>
          </a:xfrm>
        </p:grpSpPr>
        <p:sp>
          <p:nvSpPr>
            <p:cNvPr id="6" name="Hình Bầu dục 5">
              <a:extLst>
                <a:ext uri="{FF2B5EF4-FFF2-40B4-BE49-F238E27FC236}">
                  <a16:creationId xmlns:a16="http://schemas.microsoft.com/office/drawing/2014/main" id="{A21CC19C-5B18-4CF7-9833-86B5B052FDF2}"/>
                </a:ext>
              </a:extLst>
            </p:cNvPr>
            <p:cNvSpPr/>
            <p:nvPr/>
          </p:nvSpPr>
          <p:spPr>
            <a:xfrm>
              <a:off x="537659" y="394327"/>
              <a:ext cx="2011680" cy="2011680"/>
            </a:xfrm>
            <a:prstGeom prst="ellipse">
              <a:avLst/>
            </a:prstGeom>
            <a:solidFill>
              <a:srgbClr val="F2C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4" name="Hình ảnh 3">
              <a:extLst>
                <a:ext uri="{FF2B5EF4-FFF2-40B4-BE49-F238E27FC236}">
                  <a16:creationId xmlns:a16="http://schemas.microsoft.com/office/drawing/2014/main" id="{E3326C09-B512-44A5-8C13-D6E7A77EC51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7721" t="14956" r="21461" b="16714"/>
            <a:stretch/>
          </p:blipFill>
          <p:spPr>
            <a:xfrm>
              <a:off x="662511" y="533245"/>
              <a:ext cx="1874520" cy="1874520"/>
            </a:xfrm>
            <a:prstGeom prst="ellipse">
              <a:avLst/>
            </a:prstGeom>
          </p:spPr>
        </p:pic>
      </p:grpSp>
      <p:sp>
        <p:nvSpPr>
          <p:cNvPr id="35" name="Hộp Văn bản 34">
            <a:extLst>
              <a:ext uri="{FF2B5EF4-FFF2-40B4-BE49-F238E27FC236}">
                <a16:creationId xmlns:a16="http://schemas.microsoft.com/office/drawing/2014/main" id="{1EAF611E-7B64-45FD-A5B5-0E5E024BE298}"/>
              </a:ext>
            </a:extLst>
          </p:cNvPr>
          <p:cNvSpPr txBox="1"/>
          <p:nvPr/>
        </p:nvSpPr>
        <p:spPr>
          <a:xfrm>
            <a:off x="241362" y="2521735"/>
            <a:ext cx="2693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365A1A"/>
                </a:solidFill>
              </a:rPr>
              <a:t>Lịch sử phát hiện</a:t>
            </a:r>
          </a:p>
        </p:txBody>
      </p:sp>
      <p:sp>
        <p:nvSpPr>
          <p:cNvPr id="41" name="Hình chữ nhật 40">
            <a:extLst>
              <a:ext uri="{FF2B5EF4-FFF2-40B4-BE49-F238E27FC236}">
                <a16:creationId xmlns:a16="http://schemas.microsoft.com/office/drawing/2014/main" id="{C69016BC-8A1B-4868-89A8-5E00981A21E4}"/>
              </a:ext>
            </a:extLst>
          </p:cNvPr>
          <p:cNvSpPr/>
          <p:nvPr/>
        </p:nvSpPr>
        <p:spPr>
          <a:xfrm>
            <a:off x="6653998" y="5788071"/>
            <a:ext cx="21276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/>
              <a:t>Agostano Bassi de Lodi </a:t>
            </a:r>
          </a:p>
          <a:p>
            <a:pPr algn="ctr"/>
            <a:r>
              <a:rPr lang="en-US" sz="1600"/>
              <a:t>(1773-1856) </a:t>
            </a:r>
          </a:p>
        </p:txBody>
      </p:sp>
      <p:grpSp>
        <p:nvGrpSpPr>
          <p:cNvPr id="3" name="Nhóm 2">
            <a:extLst>
              <a:ext uri="{FF2B5EF4-FFF2-40B4-BE49-F238E27FC236}">
                <a16:creationId xmlns:a16="http://schemas.microsoft.com/office/drawing/2014/main" id="{B652F5D8-142C-45B5-B293-9737A2CD3029}"/>
              </a:ext>
            </a:extLst>
          </p:cNvPr>
          <p:cNvGrpSpPr/>
          <p:nvPr/>
        </p:nvGrpSpPr>
        <p:grpSpPr>
          <a:xfrm>
            <a:off x="244796" y="2981076"/>
            <a:ext cx="5617578" cy="3316790"/>
            <a:chOff x="202592" y="2981076"/>
            <a:chExt cx="5617578" cy="3316790"/>
          </a:xfrm>
        </p:grpSpPr>
        <p:sp>
          <p:nvSpPr>
            <p:cNvPr id="38" name="Hộp Văn bản 37">
              <a:extLst>
                <a:ext uri="{FF2B5EF4-FFF2-40B4-BE49-F238E27FC236}">
                  <a16:creationId xmlns:a16="http://schemas.microsoft.com/office/drawing/2014/main" id="{C72104B6-A9DE-4E6B-BD2D-5C1777D055DB}"/>
                </a:ext>
              </a:extLst>
            </p:cNvPr>
            <p:cNvSpPr txBox="1"/>
            <p:nvPr/>
          </p:nvSpPr>
          <p:spPr>
            <a:xfrm>
              <a:off x="202592" y="2981076"/>
              <a:ext cx="5617578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342900" indent="-342900" algn="just">
                <a:buFont typeface="Arial" panose="020B0604020202020204" pitchFamily="34" charset="0"/>
                <a:buChar char="•"/>
              </a:pPr>
              <a:r>
                <a:rPr lang="en-US" sz="2000"/>
                <a:t>Đầu thế kỷ XIX, nhà khoa học người Ý, </a:t>
              </a:r>
              <a:r>
                <a:rPr lang="en-US" sz="2000" b="1"/>
                <a:t>Agostano Bassi </a:t>
              </a:r>
              <a:r>
                <a:rPr lang="en-US" sz="2000"/>
                <a:t>dành 30 năm nghiên cứu bệnh </a:t>
              </a:r>
              <a:r>
                <a:rPr lang="en-US" sz="2000" b="1"/>
                <a:t>muscardine</a:t>
              </a:r>
              <a:r>
                <a:rPr lang="en-US" sz="2000"/>
                <a:t> (bệnh tằm vôi)</a:t>
              </a:r>
            </a:p>
          </p:txBody>
        </p:sp>
        <p:sp>
          <p:nvSpPr>
            <p:cNvPr id="43" name="Hình chữ nhật 42">
              <a:extLst>
                <a:ext uri="{FF2B5EF4-FFF2-40B4-BE49-F238E27FC236}">
                  <a16:creationId xmlns:a16="http://schemas.microsoft.com/office/drawing/2014/main" id="{C2A701B3-D9BC-4845-ABFD-85B2463A473A}"/>
                </a:ext>
              </a:extLst>
            </p:cNvPr>
            <p:cNvSpPr/>
            <p:nvPr/>
          </p:nvSpPr>
          <p:spPr>
            <a:xfrm>
              <a:off x="202592" y="3961864"/>
              <a:ext cx="561757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 algn="just">
                <a:buFont typeface="Arial" panose="020B0604020202020204" pitchFamily="34" charset="0"/>
                <a:buChar char="•"/>
              </a:pPr>
              <a:r>
                <a:rPr lang="en-US" sz="2000">
                  <a:solidFill>
                    <a:prstClr val="black"/>
                  </a:solidFill>
                </a:rPr>
                <a:t>Năm </a:t>
              </a:r>
              <a:r>
                <a:rPr lang="en-US" sz="2000" b="1">
                  <a:solidFill>
                    <a:prstClr val="black"/>
                  </a:solidFill>
                </a:rPr>
                <a:t>1835</a:t>
              </a:r>
              <a:r>
                <a:rPr lang="en-US" sz="2000">
                  <a:solidFill>
                    <a:prstClr val="black"/>
                  </a:solidFill>
                </a:rPr>
                <a:t>, ông phát hiện ra tác nhân gây bệnh là một loại </a:t>
              </a:r>
              <a:r>
                <a:rPr lang="en-US" sz="2000" b="1">
                  <a:solidFill>
                    <a:prstClr val="black"/>
                  </a:solidFill>
                </a:rPr>
                <a:t>nấm ký sinh</a:t>
              </a:r>
            </a:p>
          </p:txBody>
        </p:sp>
        <p:sp>
          <p:nvSpPr>
            <p:cNvPr id="45" name="Hình chữ nhật 44">
              <a:extLst>
                <a:ext uri="{FF2B5EF4-FFF2-40B4-BE49-F238E27FC236}">
                  <a16:creationId xmlns:a16="http://schemas.microsoft.com/office/drawing/2014/main" id="{F07B5648-AC31-48E5-BAEB-BE3CB9C23460}"/>
                </a:ext>
              </a:extLst>
            </p:cNvPr>
            <p:cNvSpPr/>
            <p:nvPr/>
          </p:nvSpPr>
          <p:spPr>
            <a:xfrm>
              <a:off x="202592" y="4609192"/>
              <a:ext cx="561757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 algn="just">
                <a:buFont typeface="Arial" panose="020B0604020202020204" pitchFamily="34" charset="0"/>
                <a:buChar char="•"/>
              </a:pPr>
              <a:r>
                <a:rPr lang="en-US" sz="2000">
                  <a:solidFill>
                    <a:prstClr val="black"/>
                  </a:solidFill>
                </a:rPr>
                <a:t>Loài nấm ấy sau này được đặt theo tên ông - </a:t>
              </a:r>
              <a:r>
                <a:rPr lang="en-US" sz="2000" b="1" i="1">
                  <a:solidFill>
                    <a:prstClr val="black"/>
                  </a:solidFill>
                </a:rPr>
                <a:t>Beauveria bassiana</a:t>
              </a:r>
              <a:r>
                <a:rPr lang="en-US" sz="2000" b="1">
                  <a:solidFill>
                    <a:prstClr val="black"/>
                  </a:solidFill>
                </a:rPr>
                <a:t>   </a:t>
              </a:r>
            </a:p>
          </p:txBody>
        </p:sp>
        <p:sp>
          <p:nvSpPr>
            <p:cNvPr id="46" name="Hình chữ nhật 45">
              <a:extLst>
                <a:ext uri="{FF2B5EF4-FFF2-40B4-BE49-F238E27FC236}">
                  <a16:creationId xmlns:a16="http://schemas.microsoft.com/office/drawing/2014/main" id="{DFD5B602-75D7-46BE-8D50-27097019C1E8}"/>
                </a:ext>
              </a:extLst>
            </p:cNvPr>
            <p:cNvSpPr/>
            <p:nvPr/>
          </p:nvSpPr>
          <p:spPr>
            <a:xfrm>
              <a:off x="202592" y="5282203"/>
              <a:ext cx="5539479" cy="101566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342900" lvl="0" indent="-342900" algn="just">
                <a:buFont typeface="Arial" panose="020B0604020202020204" pitchFamily="34" charset="0"/>
                <a:buChar char="•"/>
              </a:pPr>
              <a:r>
                <a:rPr lang="en-US" sz="2000">
                  <a:solidFill>
                    <a:prstClr val="black"/>
                  </a:solidFill>
                </a:rPr>
                <a:t>Giữa thế kỷ XIX, </a:t>
              </a:r>
              <a:r>
                <a:rPr lang="en-US" sz="2000" b="1">
                  <a:solidFill>
                    <a:prstClr val="black"/>
                  </a:solidFill>
                </a:rPr>
                <a:t>lần đầu tiên </a:t>
              </a:r>
              <a:r>
                <a:rPr lang="en-US" sz="2000" i="1">
                  <a:solidFill>
                    <a:prstClr val="black"/>
                  </a:solidFill>
                </a:rPr>
                <a:t>B. bassiana </a:t>
              </a:r>
              <a:r>
                <a:rPr lang="en-US" sz="2000">
                  <a:solidFill>
                    <a:prstClr val="black"/>
                  </a:solidFill>
                </a:rPr>
                <a:t>được Mỹ </a:t>
              </a:r>
              <a:r>
                <a:rPr lang="en-US" sz="2000" b="1">
                  <a:solidFill>
                    <a:prstClr val="black"/>
                  </a:solidFill>
                </a:rPr>
                <a:t>ứng dụng </a:t>
              </a:r>
              <a:r>
                <a:rPr lang="en-US" sz="2000">
                  <a:solidFill>
                    <a:prstClr val="black"/>
                  </a:solidFill>
                </a:rPr>
                <a:t>trong kiểm soát loài bọ</a:t>
              </a:r>
              <a:r>
                <a:rPr lang="en-US" sz="2000" i="1">
                  <a:solidFill>
                    <a:prstClr val="black"/>
                  </a:solidFill>
                </a:rPr>
                <a:t> Blissus leucopterus </a:t>
              </a:r>
              <a:r>
                <a:rPr lang="en-US" sz="2000">
                  <a:solidFill>
                    <a:prstClr val="black"/>
                  </a:solidFill>
                </a:rPr>
                <a:t>phá hoại các cây họ hòa thảo</a:t>
              </a:r>
            </a:p>
          </p:txBody>
        </p:sp>
      </p:grpSp>
      <p:pic>
        <p:nvPicPr>
          <p:cNvPr id="2" name="Hình ảnh 1">
            <a:extLst>
              <a:ext uri="{FF2B5EF4-FFF2-40B4-BE49-F238E27FC236}">
                <a16:creationId xmlns:a16="http://schemas.microsoft.com/office/drawing/2014/main" id="{AC347AB8-440A-4898-B0B0-C0ADAE6ED14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09096" y="2679073"/>
            <a:ext cx="2469094" cy="3133616"/>
          </a:xfrm>
          <a:prstGeom prst="rect">
            <a:avLst/>
          </a:prstGeom>
        </p:spPr>
      </p:pic>
      <p:sp>
        <p:nvSpPr>
          <p:cNvPr id="30" name="Hộp Văn bản 29">
            <a:extLst>
              <a:ext uri="{FF2B5EF4-FFF2-40B4-BE49-F238E27FC236}">
                <a16:creationId xmlns:a16="http://schemas.microsoft.com/office/drawing/2014/main" id="{7F68512C-599A-495D-90BB-D0CB58AF00A1}"/>
              </a:ext>
            </a:extLst>
          </p:cNvPr>
          <p:cNvSpPr txBox="1"/>
          <p:nvPr/>
        </p:nvSpPr>
        <p:spPr>
          <a:xfrm>
            <a:off x="2601927" y="856491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Beauveria bassiana</a:t>
            </a:r>
          </a:p>
        </p:txBody>
      </p:sp>
    </p:spTree>
    <p:extLst>
      <p:ext uri="{BB962C8B-B14F-4D97-AF65-F5344CB8AC3E}">
        <p14:creationId xmlns:p14="http://schemas.microsoft.com/office/powerpoint/2010/main" val="1451895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5415F810-D74B-46E6-B729-DC11F94C7D5D}"/>
              </a:ext>
            </a:extLst>
          </p:cNvPr>
          <p:cNvSpPr txBox="1"/>
          <p:nvPr/>
        </p:nvSpPr>
        <p:spPr>
          <a:xfrm>
            <a:off x="241061" y="3568807"/>
            <a:ext cx="2180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365A1A"/>
                </a:solidFill>
              </a:rPr>
              <a:t>Hình thái</a:t>
            </a:r>
          </a:p>
        </p:txBody>
      </p:sp>
      <p:grpSp>
        <p:nvGrpSpPr>
          <p:cNvPr id="5" name="Nhóm 4">
            <a:extLst>
              <a:ext uri="{FF2B5EF4-FFF2-40B4-BE49-F238E27FC236}">
                <a16:creationId xmlns:a16="http://schemas.microsoft.com/office/drawing/2014/main" id="{91E102E5-C049-43D5-818B-834383B59CDC}"/>
              </a:ext>
            </a:extLst>
          </p:cNvPr>
          <p:cNvGrpSpPr/>
          <p:nvPr/>
        </p:nvGrpSpPr>
        <p:grpSpPr>
          <a:xfrm>
            <a:off x="555914" y="1733179"/>
            <a:ext cx="3169127" cy="1938993"/>
            <a:chOff x="2925700" y="1691944"/>
            <a:chExt cx="3169127" cy="1938993"/>
          </a:xfrm>
        </p:grpSpPr>
        <p:sp>
          <p:nvSpPr>
            <p:cNvPr id="6" name="Hộp Văn bản 5">
              <a:extLst>
                <a:ext uri="{FF2B5EF4-FFF2-40B4-BE49-F238E27FC236}">
                  <a16:creationId xmlns:a16="http://schemas.microsoft.com/office/drawing/2014/main" id="{6DF3D61A-0E8A-42C7-9A62-7578A56021BB}"/>
                </a:ext>
              </a:extLst>
            </p:cNvPr>
            <p:cNvSpPr txBox="1"/>
            <p:nvPr/>
          </p:nvSpPr>
          <p:spPr>
            <a:xfrm>
              <a:off x="2925700" y="1691945"/>
              <a:ext cx="1025852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/>
                <a:t>Giới </a:t>
              </a:r>
            </a:p>
            <a:p>
              <a:r>
                <a:rPr lang="en-US" sz="2000"/>
                <a:t>Ngành</a:t>
              </a:r>
            </a:p>
            <a:p>
              <a:r>
                <a:rPr lang="en-US" sz="2000"/>
                <a:t>Lớp</a:t>
              </a:r>
            </a:p>
            <a:p>
              <a:r>
                <a:rPr lang="en-US" sz="2000"/>
                <a:t>Bộ</a:t>
              </a:r>
            </a:p>
            <a:p>
              <a:r>
                <a:rPr lang="en-US" sz="2000"/>
                <a:t>Họ</a:t>
              </a:r>
            </a:p>
            <a:p>
              <a:r>
                <a:rPr lang="en-US" sz="2000"/>
                <a:t>Chi</a:t>
              </a:r>
            </a:p>
          </p:txBody>
        </p:sp>
        <p:sp>
          <p:nvSpPr>
            <p:cNvPr id="7" name="Hộp Văn bản 6">
              <a:extLst>
                <a:ext uri="{FF2B5EF4-FFF2-40B4-BE49-F238E27FC236}">
                  <a16:creationId xmlns:a16="http://schemas.microsoft.com/office/drawing/2014/main" id="{C7ACDD9B-F8E9-4779-A6A6-B2A52654849E}"/>
                </a:ext>
              </a:extLst>
            </p:cNvPr>
            <p:cNvSpPr txBox="1"/>
            <p:nvPr/>
          </p:nvSpPr>
          <p:spPr>
            <a:xfrm>
              <a:off x="3951552" y="1691944"/>
              <a:ext cx="2143275" cy="193899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/>
                <a:t>Fungi</a:t>
              </a:r>
            </a:p>
            <a:p>
              <a:r>
                <a:rPr lang="en-US" sz="2000"/>
                <a:t>Ascomycota</a:t>
              </a:r>
            </a:p>
            <a:p>
              <a:r>
                <a:rPr lang="en-US" sz="2000"/>
                <a:t>Sordariomycetes</a:t>
              </a:r>
            </a:p>
            <a:p>
              <a:r>
                <a:rPr lang="en-US" sz="2000"/>
                <a:t>Hypocreales</a:t>
              </a:r>
            </a:p>
            <a:p>
              <a:r>
                <a:rPr lang="en-US" sz="2000"/>
                <a:t>Cordycipitaceae</a:t>
              </a:r>
            </a:p>
            <a:p>
              <a:r>
                <a:rPr lang="en-US" sz="2000" i="1"/>
                <a:t>Beuveria</a:t>
              </a:r>
            </a:p>
          </p:txBody>
        </p:sp>
      </p:grpSp>
      <p:grpSp>
        <p:nvGrpSpPr>
          <p:cNvPr id="8" name="Nhóm 7">
            <a:extLst>
              <a:ext uri="{FF2B5EF4-FFF2-40B4-BE49-F238E27FC236}">
                <a16:creationId xmlns:a16="http://schemas.microsoft.com/office/drawing/2014/main" id="{2AB7ABE0-C466-4812-8E1D-9E7506BA03BD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9" name="Hình chữ nhật 8">
              <a:extLst>
                <a:ext uri="{FF2B5EF4-FFF2-40B4-BE49-F238E27FC236}">
                  <a16:creationId xmlns:a16="http://schemas.microsoft.com/office/drawing/2014/main" id="{11B1566F-5BD5-444C-941B-1BF1182552F9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0" name="Nhóm 9">
              <a:extLst>
                <a:ext uri="{FF2B5EF4-FFF2-40B4-BE49-F238E27FC236}">
                  <a16:creationId xmlns:a16="http://schemas.microsoft.com/office/drawing/2014/main" id="{468EB731-F651-4B22-AE79-D466F3DCC20F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74605D19-CB93-4DA3-8FDF-796CC1AAC9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9" name="Đồ họa 18" descr="Lá">
                <a:extLst>
                  <a:ext uri="{FF2B5EF4-FFF2-40B4-BE49-F238E27FC236}">
                    <a16:creationId xmlns:a16="http://schemas.microsoft.com/office/drawing/2014/main" id="{67FD36A3-A1FB-41B8-904C-FAD4011C161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1" name="Nhóm 10">
              <a:extLst>
                <a:ext uri="{FF2B5EF4-FFF2-40B4-BE49-F238E27FC236}">
                  <a16:creationId xmlns:a16="http://schemas.microsoft.com/office/drawing/2014/main" id="{6D6F7B8F-FDFD-4A3A-9252-8A03F716081B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71A6D54B-157B-4DDA-80D6-13197A111D3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123DD4D7-5D6A-4694-A2CB-F14672B088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2" name="Nhóm 11">
              <a:extLst>
                <a:ext uri="{FF2B5EF4-FFF2-40B4-BE49-F238E27FC236}">
                  <a16:creationId xmlns:a16="http://schemas.microsoft.com/office/drawing/2014/main" id="{65596183-425B-48F8-8945-E539E1BB67AA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ADDA218F-099D-4908-8F2B-25A48C4072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2E0A49BB-7AD8-412B-86A3-D3D260C144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13" name="Đồ họa 12" descr="Lá">
              <a:extLst>
                <a:ext uri="{FF2B5EF4-FFF2-40B4-BE49-F238E27FC236}">
                  <a16:creationId xmlns:a16="http://schemas.microsoft.com/office/drawing/2014/main" id="{6E6D3502-2C5E-4A55-B30E-2B788D3E87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166667A0-48A9-4195-A0B1-2D9BBED1C949}"/>
              </a:ext>
            </a:extLst>
          </p:cNvPr>
          <p:cNvSpPr txBox="1"/>
          <p:nvPr/>
        </p:nvSpPr>
        <p:spPr>
          <a:xfrm>
            <a:off x="286249" y="3940040"/>
            <a:ext cx="4121834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/>
              <a:t>Khuẩn lạc trên PDA có dạng nhung hoặc bột; rìa trắng, vùng tâm có màu vàng nhạt, đôi khi đỏ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/>
              <a:t>Khuẩn ty hiếm khi tạo bó sợi (synnemata)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/>
              <a:t>Cuống sinh bào tử giày đặc, mọc từ khuẩn ty sinh dưỡng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/>
              <a:t>Thể bình có cổ zigzag mang bào tử trong suốt, hình cầu hay hình trứng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000"/>
          </a:p>
        </p:txBody>
      </p:sp>
      <p:sp>
        <p:nvSpPr>
          <p:cNvPr id="37" name="Hộp Văn bản 36">
            <a:extLst>
              <a:ext uri="{FF2B5EF4-FFF2-40B4-BE49-F238E27FC236}">
                <a16:creationId xmlns:a16="http://schemas.microsoft.com/office/drawing/2014/main" id="{F4C57D9D-104E-4568-BEFC-738C2A19E6DF}"/>
              </a:ext>
            </a:extLst>
          </p:cNvPr>
          <p:cNvSpPr txBox="1"/>
          <p:nvPr/>
        </p:nvSpPr>
        <p:spPr>
          <a:xfrm>
            <a:off x="4533900" y="6026985"/>
            <a:ext cx="45461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/>
              <a:t>(A) Khuẩn lạc </a:t>
            </a:r>
            <a:r>
              <a:rPr lang="en-US" sz="1600" i="1"/>
              <a:t>B. bassiana </a:t>
            </a:r>
            <a:r>
              <a:rPr lang="en-US" sz="1600"/>
              <a:t>trên PDA; (B) Cuống sinh bào tử (conidiophore); (C) Bào tử (conidia)</a:t>
            </a:r>
          </a:p>
          <a:p>
            <a:pPr algn="just"/>
            <a:r>
              <a:rPr lang="en-US" sz="1400" i="1"/>
              <a:t>(Atlas of Invertebrate- pathogenic fungi of Thai Land)</a:t>
            </a:r>
          </a:p>
        </p:txBody>
      </p:sp>
      <p:grpSp>
        <p:nvGrpSpPr>
          <p:cNvPr id="41" name="Nhóm 40">
            <a:extLst>
              <a:ext uri="{FF2B5EF4-FFF2-40B4-BE49-F238E27FC236}">
                <a16:creationId xmlns:a16="http://schemas.microsoft.com/office/drawing/2014/main" id="{6CD609BC-86A1-4456-9FA5-A9AAC25EEF6F}"/>
              </a:ext>
            </a:extLst>
          </p:cNvPr>
          <p:cNvGrpSpPr/>
          <p:nvPr/>
        </p:nvGrpSpPr>
        <p:grpSpPr>
          <a:xfrm>
            <a:off x="4533900" y="1553957"/>
            <a:ext cx="4532070" cy="4501164"/>
            <a:chOff x="4547968" y="1553957"/>
            <a:chExt cx="4532070" cy="4501164"/>
          </a:xfrm>
        </p:grpSpPr>
        <p:grpSp>
          <p:nvGrpSpPr>
            <p:cNvPr id="36" name="Nhóm 35">
              <a:extLst>
                <a:ext uri="{FF2B5EF4-FFF2-40B4-BE49-F238E27FC236}">
                  <a16:creationId xmlns:a16="http://schemas.microsoft.com/office/drawing/2014/main" id="{8CDC87ED-C5DF-433C-8E80-0118C28093BE}"/>
                </a:ext>
              </a:extLst>
            </p:cNvPr>
            <p:cNvGrpSpPr/>
            <p:nvPr/>
          </p:nvGrpSpPr>
          <p:grpSpPr>
            <a:xfrm>
              <a:off x="4547968" y="1553957"/>
              <a:ext cx="4532070" cy="4501164"/>
              <a:chOff x="4505764" y="1877518"/>
              <a:chExt cx="4532070" cy="4501164"/>
            </a:xfrm>
          </p:grpSpPr>
          <p:pic>
            <p:nvPicPr>
              <p:cNvPr id="22" name="Hình ảnh 21" descr="Ảnh có chứa bay, bàn, nhóm, khác nhau&#10;&#10;Mô tả được tạo tự động">
                <a:extLst>
                  <a:ext uri="{FF2B5EF4-FFF2-40B4-BE49-F238E27FC236}">
                    <a16:creationId xmlns:a16="http://schemas.microsoft.com/office/drawing/2014/main" id="{2C7E8AA6-C1C7-44F8-9308-F7064AD4B65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252" r="18004"/>
              <a:stretch/>
            </p:blipFill>
            <p:spPr>
              <a:xfrm>
                <a:off x="6894558" y="1877518"/>
                <a:ext cx="2143276" cy="4501164"/>
              </a:xfrm>
              <a:prstGeom prst="rect">
                <a:avLst/>
              </a:prstGeom>
            </p:spPr>
          </p:pic>
          <p:pic>
            <p:nvPicPr>
              <p:cNvPr id="29" name="Hình ảnh 28" descr="Ảnh có chứa trắng, bãi biển, người đàn ông, lớn&#10;&#10;Mô tả được tạo tự động">
                <a:extLst>
                  <a:ext uri="{FF2B5EF4-FFF2-40B4-BE49-F238E27FC236}">
                    <a16:creationId xmlns:a16="http://schemas.microsoft.com/office/drawing/2014/main" id="{F8DDDF30-230C-4112-BC13-202B96F20FA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1611" t="12198" r="12722" b="10495"/>
              <a:stretch/>
            </p:blipFill>
            <p:spPr>
              <a:xfrm>
                <a:off x="4505764" y="4306669"/>
                <a:ext cx="2337389" cy="2072013"/>
              </a:xfrm>
              <a:prstGeom prst="rect">
                <a:avLst/>
              </a:prstGeom>
            </p:spPr>
          </p:pic>
          <p:pic>
            <p:nvPicPr>
              <p:cNvPr id="33" name="Hình ảnh 32" descr="Ảnh có chứa trong nhà, nhỏ, bàn, tối&#10;&#10;Mô tả được tạo tự động">
                <a:extLst>
                  <a:ext uri="{FF2B5EF4-FFF2-40B4-BE49-F238E27FC236}">
                    <a16:creationId xmlns:a16="http://schemas.microsoft.com/office/drawing/2014/main" id="{3E72A52C-D770-46D0-9459-E5345CC8D69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701"/>
              <a:stretch/>
            </p:blipFill>
            <p:spPr>
              <a:xfrm>
                <a:off x="4505764" y="1877518"/>
                <a:ext cx="2337389" cy="2353310"/>
              </a:xfrm>
              <a:prstGeom prst="rect">
                <a:avLst/>
              </a:prstGeom>
            </p:spPr>
          </p:pic>
        </p:grpSp>
        <p:sp>
          <p:nvSpPr>
            <p:cNvPr id="38" name="Hộp Văn bản 37">
              <a:extLst>
                <a:ext uri="{FF2B5EF4-FFF2-40B4-BE49-F238E27FC236}">
                  <a16:creationId xmlns:a16="http://schemas.microsoft.com/office/drawing/2014/main" id="{00BB6229-085C-44CC-A025-68E3C0D9EBD8}"/>
                </a:ext>
              </a:extLst>
            </p:cNvPr>
            <p:cNvSpPr txBox="1"/>
            <p:nvPr/>
          </p:nvSpPr>
          <p:spPr>
            <a:xfrm>
              <a:off x="4628839" y="1573628"/>
              <a:ext cx="8406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>
                  <a:solidFill>
                    <a:schemeClr val="bg1"/>
                  </a:solidFill>
                </a:rPr>
                <a:t>A</a:t>
              </a:r>
            </a:p>
          </p:txBody>
        </p:sp>
        <p:sp>
          <p:nvSpPr>
            <p:cNvPr id="39" name="Hộp Văn bản 38">
              <a:extLst>
                <a:ext uri="{FF2B5EF4-FFF2-40B4-BE49-F238E27FC236}">
                  <a16:creationId xmlns:a16="http://schemas.microsoft.com/office/drawing/2014/main" id="{058EA1D3-AF68-453C-ABC2-49C7065CDA98}"/>
                </a:ext>
              </a:extLst>
            </p:cNvPr>
            <p:cNvSpPr txBox="1"/>
            <p:nvPr/>
          </p:nvSpPr>
          <p:spPr>
            <a:xfrm>
              <a:off x="7064504" y="1609807"/>
              <a:ext cx="23117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>
                  <a:solidFill>
                    <a:schemeClr val="bg1"/>
                  </a:solidFill>
                </a:rPr>
                <a:t>B</a:t>
              </a:r>
            </a:p>
          </p:txBody>
        </p:sp>
        <p:sp>
          <p:nvSpPr>
            <p:cNvPr id="40" name="Hộp Văn bản 39">
              <a:extLst>
                <a:ext uri="{FF2B5EF4-FFF2-40B4-BE49-F238E27FC236}">
                  <a16:creationId xmlns:a16="http://schemas.microsoft.com/office/drawing/2014/main" id="{B1464FDB-F59C-40A9-82EE-75F4162021DD}"/>
                </a:ext>
              </a:extLst>
            </p:cNvPr>
            <p:cNvSpPr txBox="1"/>
            <p:nvPr/>
          </p:nvSpPr>
          <p:spPr>
            <a:xfrm>
              <a:off x="4670869" y="4009795"/>
              <a:ext cx="30574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>
                  <a:solidFill>
                    <a:schemeClr val="bg1"/>
                  </a:solidFill>
                </a:rPr>
                <a:t>C</a:t>
              </a:r>
            </a:p>
          </p:txBody>
        </p:sp>
      </p:grpSp>
      <p:sp>
        <p:nvSpPr>
          <p:cNvPr id="30" name="Hộp Văn bản 29">
            <a:extLst>
              <a:ext uri="{FF2B5EF4-FFF2-40B4-BE49-F238E27FC236}">
                <a16:creationId xmlns:a16="http://schemas.microsoft.com/office/drawing/2014/main" id="{DC7877A4-331F-4AFE-889C-F85FC930649E}"/>
              </a:ext>
            </a:extLst>
          </p:cNvPr>
          <p:cNvSpPr txBox="1"/>
          <p:nvPr/>
        </p:nvSpPr>
        <p:spPr>
          <a:xfrm>
            <a:off x="237552" y="1419708"/>
            <a:ext cx="2180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365A1A"/>
                </a:solidFill>
              </a:rPr>
              <a:t>Phân loại</a:t>
            </a:r>
          </a:p>
        </p:txBody>
      </p:sp>
      <p:sp>
        <p:nvSpPr>
          <p:cNvPr id="31" name="Hộp Văn bản 30">
            <a:extLst>
              <a:ext uri="{FF2B5EF4-FFF2-40B4-BE49-F238E27FC236}">
                <a16:creationId xmlns:a16="http://schemas.microsoft.com/office/drawing/2014/main" id="{B0682688-040D-4046-8FF9-858F516F889D}"/>
              </a:ext>
            </a:extLst>
          </p:cNvPr>
          <p:cNvSpPr txBox="1"/>
          <p:nvPr/>
        </p:nvSpPr>
        <p:spPr>
          <a:xfrm>
            <a:off x="246605" y="866653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Beauveria bassiana</a:t>
            </a:r>
          </a:p>
        </p:txBody>
      </p:sp>
    </p:spTree>
    <p:extLst>
      <p:ext uri="{BB962C8B-B14F-4D97-AF65-F5344CB8AC3E}">
        <p14:creationId xmlns:p14="http://schemas.microsoft.com/office/powerpoint/2010/main" val="2053670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Hình ảnh 3">
            <a:extLst>
              <a:ext uri="{FF2B5EF4-FFF2-40B4-BE49-F238E27FC236}">
                <a16:creationId xmlns:a16="http://schemas.microsoft.com/office/drawing/2014/main" id="{963B446F-9BB6-4E82-B28E-EF4BFE9B72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865" y="1758294"/>
            <a:ext cx="6781281" cy="4814275"/>
          </a:xfrm>
          <a:prstGeom prst="rect">
            <a:avLst/>
          </a:prstGeom>
        </p:spPr>
      </p:pic>
      <p:grpSp>
        <p:nvGrpSpPr>
          <p:cNvPr id="29" name="Nhóm 28">
            <a:extLst>
              <a:ext uri="{FF2B5EF4-FFF2-40B4-BE49-F238E27FC236}">
                <a16:creationId xmlns:a16="http://schemas.microsoft.com/office/drawing/2014/main" id="{04F7C912-6FE1-42BC-81A3-54AE8530D299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5" name="Hình chữ nhật 4">
              <a:extLst>
                <a:ext uri="{FF2B5EF4-FFF2-40B4-BE49-F238E27FC236}">
                  <a16:creationId xmlns:a16="http://schemas.microsoft.com/office/drawing/2014/main" id="{2431A6EB-6F9A-4178-970A-5F112B9A6B01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Nhóm 19">
              <a:extLst>
                <a:ext uri="{FF2B5EF4-FFF2-40B4-BE49-F238E27FC236}">
                  <a16:creationId xmlns:a16="http://schemas.microsoft.com/office/drawing/2014/main" id="{4D4827ED-6546-4B0C-97FA-F04C88C134D6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2D4FC8D6-A1E4-4BCD-805B-13456A61E1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D34DF691-A8E5-463A-BC22-DBE58E55E9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2" name="Nhóm 21">
              <a:extLst>
                <a:ext uri="{FF2B5EF4-FFF2-40B4-BE49-F238E27FC236}">
                  <a16:creationId xmlns:a16="http://schemas.microsoft.com/office/drawing/2014/main" id="{007D819B-180C-4A18-8CEA-E6C4547DC5DB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23" name="Đồ họa 22" descr="Lá">
                <a:extLst>
                  <a:ext uri="{FF2B5EF4-FFF2-40B4-BE49-F238E27FC236}">
                    <a16:creationId xmlns:a16="http://schemas.microsoft.com/office/drawing/2014/main" id="{46CDFF46-53C3-4D9E-AA3D-C07B09B29B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4" name="Đồ họa 23" descr="Lá">
                <a:extLst>
                  <a:ext uri="{FF2B5EF4-FFF2-40B4-BE49-F238E27FC236}">
                    <a16:creationId xmlns:a16="http://schemas.microsoft.com/office/drawing/2014/main" id="{704BB828-B8C0-449C-9552-16D5800C50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5" name="Nhóm 24">
              <a:extLst>
                <a:ext uri="{FF2B5EF4-FFF2-40B4-BE49-F238E27FC236}">
                  <a16:creationId xmlns:a16="http://schemas.microsoft.com/office/drawing/2014/main" id="{4226D0F0-4166-4439-9BBA-D80228A0D81C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454A5A60-2D29-43AC-A6C3-A3C5BA142B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B5FAED24-050B-4DD7-A378-668648B311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28" name="Đồ họa 27" descr="Lá">
              <a:extLst>
                <a:ext uri="{FF2B5EF4-FFF2-40B4-BE49-F238E27FC236}">
                  <a16:creationId xmlns:a16="http://schemas.microsoft.com/office/drawing/2014/main" id="{9BFFFAF3-EF8D-4422-B1A2-65D6D884C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A1DB4B22-AF71-4A55-B245-1788F58FF727}"/>
              </a:ext>
            </a:extLst>
          </p:cNvPr>
          <p:cNvSpPr txBox="1"/>
          <p:nvPr/>
        </p:nvSpPr>
        <p:spPr>
          <a:xfrm>
            <a:off x="246605" y="866653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Beauveria bassiana</a:t>
            </a: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FD5DD5D8-A6D3-4537-89E6-6A3D2A92BAB5}"/>
              </a:ext>
            </a:extLst>
          </p:cNvPr>
          <p:cNvSpPr txBox="1"/>
          <p:nvPr/>
        </p:nvSpPr>
        <p:spPr>
          <a:xfrm>
            <a:off x="267289" y="1496684"/>
            <a:ext cx="4808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Vòng đời</a:t>
            </a:r>
          </a:p>
        </p:txBody>
      </p:sp>
      <p:sp>
        <p:nvSpPr>
          <p:cNvPr id="6" name="Hình chữ nhật 5">
            <a:extLst>
              <a:ext uri="{FF2B5EF4-FFF2-40B4-BE49-F238E27FC236}">
                <a16:creationId xmlns:a16="http://schemas.microsoft.com/office/drawing/2014/main" id="{C7EC526A-DCB4-4407-9EC1-D85622E441A5}"/>
              </a:ext>
            </a:extLst>
          </p:cNvPr>
          <p:cNvSpPr/>
          <p:nvPr/>
        </p:nvSpPr>
        <p:spPr>
          <a:xfrm>
            <a:off x="6587122" y="6403292"/>
            <a:ext cx="233820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/>
              <a:t>(Ortiz-Urquiza et al. 2015)</a:t>
            </a:r>
          </a:p>
        </p:txBody>
      </p:sp>
    </p:spTree>
    <p:extLst>
      <p:ext uri="{BB962C8B-B14F-4D97-AF65-F5344CB8AC3E}">
        <p14:creationId xmlns:p14="http://schemas.microsoft.com/office/powerpoint/2010/main" val="29708999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Hình ảnh 19" descr="Ảnh có chứa ảnh chụp màn hình&#10;&#10;Mô tả được tạo tự động">
            <a:extLst>
              <a:ext uri="{FF2B5EF4-FFF2-40B4-BE49-F238E27FC236}">
                <a16:creationId xmlns:a16="http://schemas.microsoft.com/office/drawing/2014/main" id="{92F3BB81-2FD1-4D21-97EC-89541CD8AB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321" y="1886289"/>
            <a:ext cx="6689633" cy="4887303"/>
          </a:xfrm>
          <a:prstGeom prst="rect">
            <a:avLst/>
          </a:prstGeom>
        </p:spPr>
      </p:pic>
      <p:grpSp>
        <p:nvGrpSpPr>
          <p:cNvPr id="4" name="Nhóm 3">
            <a:extLst>
              <a:ext uri="{FF2B5EF4-FFF2-40B4-BE49-F238E27FC236}">
                <a16:creationId xmlns:a16="http://schemas.microsoft.com/office/drawing/2014/main" id="{30947948-49EA-4073-921F-93711D30760D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5" name="Hình chữ nhật 4">
              <a:extLst>
                <a:ext uri="{FF2B5EF4-FFF2-40B4-BE49-F238E27FC236}">
                  <a16:creationId xmlns:a16="http://schemas.microsoft.com/office/drawing/2014/main" id="{C043E095-D23C-4A86-8578-E01851E150E7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Nhóm 5">
              <a:extLst>
                <a:ext uri="{FF2B5EF4-FFF2-40B4-BE49-F238E27FC236}">
                  <a16:creationId xmlns:a16="http://schemas.microsoft.com/office/drawing/2014/main" id="{623FC8EA-1ACA-4E95-A051-315A7CDFC1A9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935C4DF0-2B03-4E2F-9A14-B4554B57B38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089A0D0D-EEAA-4D2E-9F3B-127C7E5E6D5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7" name="Nhóm 6">
              <a:extLst>
                <a:ext uri="{FF2B5EF4-FFF2-40B4-BE49-F238E27FC236}">
                  <a16:creationId xmlns:a16="http://schemas.microsoft.com/office/drawing/2014/main" id="{854C2817-AEAC-42B1-84E1-93A38DB488C5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12" name="Đồ họa 11" descr="Lá">
                <a:extLst>
                  <a:ext uri="{FF2B5EF4-FFF2-40B4-BE49-F238E27FC236}">
                    <a16:creationId xmlns:a16="http://schemas.microsoft.com/office/drawing/2014/main" id="{1B65A2AF-641B-4C68-A2D7-ECCCE3659D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73FDA48F-89CB-4F60-B7DA-4915D38D8B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8" name="Nhóm 7">
              <a:extLst>
                <a:ext uri="{FF2B5EF4-FFF2-40B4-BE49-F238E27FC236}">
                  <a16:creationId xmlns:a16="http://schemas.microsoft.com/office/drawing/2014/main" id="{FBA64BA6-F085-46E5-ABEF-C8E8B8B063C4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10" name="Đồ họa 9" descr="Lá">
                <a:extLst>
                  <a:ext uri="{FF2B5EF4-FFF2-40B4-BE49-F238E27FC236}">
                    <a16:creationId xmlns:a16="http://schemas.microsoft.com/office/drawing/2014/main" id="{4196DE16-EC97-42CF-AC26-93852ACB3A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1" name="Đồ họa 10" descr="Lá">
                <a:extLst>
                  <a:ext uri="{FF2B5EF4-FFF2-40B4-BE49-F238E27FC236}">
                    <a16:creationId xmlns:a16="http://schemas.microsoft.com/office/drawing/2014/main" id="{A4A1BD45-EEB5-4C00-86D6-5EEC5B60D27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9" name="Đồ họa 8" descr="Lá">
              <a:extLst>
                <a:ext uri="{FF2B5EF4-FFF2-40B4-BE49-F238E27FC236}">
                  <a16:creationId xmlns:a16="http://schemas.microsoft.com/office/drawing/2014/main" id="{23F65302-21E3-4F91-A21D-AA52AF13F86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16" name="Hộp Văn bản 15">
            <a:extLst>
              <a:ext uri="{FF2B5EF4-FFF2-40B4-BE49-F238E27FC236}">
                <a16:creationId xmlns:a16="http://schemas.microsoft.com/office/drawing/2014/main" id="{DD2CEAF1-534E-444B-B39A-095296C2FEBF}"/>
              </a:ext>
            </a:extLst>
          </p:cNvPr>
          <p:cNvSpPr txBox="1"/>
          <p:nvPr/>
        </p:nvSpPr>
        <p:spPr>
          <a:xfrm>
            <a:off x="246605" y="866653"/>
            <a:ext cx="4543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Beauveria bassiana</a:t>
            </a:r>
          </a:p>
        </p:txBody>
      </p:sp>
      <p:sp>
        <p:nvSpPr>
          <p:cNvPr id="17" name="Hộp Văn bản 16">
            <a:extLst>
              <a:ext uri="{FF2B5EF4-FFF2-40B4-BE49-F238E27FC236}">
                <a16:creationId xmlns:a16="http://schemas.microsoft.com/office/drawing/2014/main" id="{0962638D-3133-4B27-9305-C6722DFA1D49}"/>
              </a:ext>
            </a:extLst>
          </p:cNvPr>
          <p:cNvSpPr txBox="1"/>
          <p:nvPr/>
        </p:nvSpPr>
        <p:spPr>
          <a:xfrm>
            <a:off x="267289" y="1496684"/>
            <a:ext cx="4808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Cơ chế xâm nhiễm</a:t>
            </a:r>
          </a:p>
        </p:txBody>
      </p:sp>
      <p:sp>
        <p:nvSpPr>
          <p:cNvPr id="21" name="Hộp Văn bản 20">
            <a:extLst>
              <a:ext uri="{FF2B5EF4-FFF2-40B4-BE49-F238E27FC236}">
                <a16:creationId xmlns:a16="http://schemas.microsoft.com/office/drawing/2014/main" id="{32A2208A-4B0A-4660-B6C3-2D9B15F3E507}"/>
              </a:ext>
            </a:extLst>
          </p:cNvPr>
          <p:cNvSpPr txBox="1"/>
          <p:nvPr/>
        </p:nvSpPr>
        <p:spPr>
          <a:xfrm>
            <a:off x="342900" y="6273225"/>
            <a:ext cx="2711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/>
              <a:t>(Gabriel M. Mascarin and Stefan T. Jaronski 2016)</a:t>
            </a:r>
          </a:p>
        </p:txBody>
      </p:sp>
    </p:spTree>
    <p:extLst>
      <p:ext uri="{BB962C8B-B14F-4D97-AF65-F5344CB8AC3E}">
        <p14:creationId xmlns:p14="http://schemas.microsoft.com/office/powerpoint/2010/main" val="38385907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Nhóm 28">
            <a:extLst>
              <a:ext uri="{FF2B5EF4-FFF2-40B4-BE49-F238E27FC236}">
                <a16:creationId xmlns:a16="http://schemas.microsoft.com/office/drawing/2014/main" id="{04F7C912-6FE1-42BC-81A3-54AE8530D299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5" name="Hình chữ nhật 4">
              <a:extLst>
                <a:ext uri="{FF2B5EF4-FFF2-40B4-BE49-F238E27FC236}">
                  <a16:creationId xmlns:a16="http://schemas.microsoft.com/office/drawing/2014/main" id="{2431A6EB-6F9A-4178-970A-5F112B9A6B01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0" name="Nhóm 19">
              <a:extLst>
                <a:ext uri="{FF2B5EF4-FFF2-40B4-BE49-F238E27FC236}">
                  <a16:creationId xmlns:a16="http://schemas.microsoft.com/office/drawing/2014/main" id="{4D4827ED-6546-4B0C-97FA-F04C88C134D6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2D4FC8D6-A1E4-4BCD-805B-13456A61E1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D34DF691-A8E5-463A-BC22-DBE58E55E9D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2" name="Nhóm 21">
              <a:extLst>
                <a:ext uri="{FF2B5EF4-FFF2-40B4-BE49-F238E27FC236}">
                  <a16:creationId xmlns:a16="http://schemas.microsoft.com/office/drawing/2014/main" id="{007D819B-180C-4A18-8CEA-E6C4547DC5DB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23" name="Đồ họa 22" descr="Lá">
                <a:extLst>
                  <a:ext uri="{FF2B5EF4-FFF2-40B4-BE49-F238E27FC236}">
                    <a16:creationId xmlns:a16="http://schemas.microsoft.com/office/drawing/2014/main" id="{46CDFF46-53C3-4D9E-AA3D-C07B09B29B5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4" name="Đồ họa 23" descr="Lá">
                <a:extLst>
                  <a:ext uri="{FF2B5EF4-FFF2-40B4-BE49-F238E27FC236}">
                    <a16:creationId xmlns:a16="http://schemas.microsoft.com/office/drawing/2014/main" id="{704BB828-B8C0-449C-9552-16D5800C509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5" name="Nhóm 24">
              <a:extLst>
                <a:ext uri="{FF2B5EF4-FFF2-40B4-BE49-F238E27FC236}">
                  <a16:creationId xmlns:a16="http://schemas.microsoft.com/office/drawing/2014/main" id="{4226D0F0-4166-4439-9BBA-D80228A0D81C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454A5A60-2D29-43AC-A6C3-A3C5BA142B8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B5FAED24-050B-4DD7-A378-668648B311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28" name="Đồ họa 27" descr="Lá">
              <a:extLst>
                <a:ext uri="{FF2B5EF4-FFF2-40B4-BE49-F238E27FC236}">
                  <a16:creationId xmlns:a16="http://schemas.microsoft.com/office/drawing/2014/main" id="{9BFFFAF3-EF8D-4422-B1A2-65D6D884C23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12" name="Hộp Văn bản 11">
            <a:extLst>
              <a:ext uri="{FF2B5EF4-FFF2-40B4-BE49-F238E27FC236}">
                <a16:creationId xmlns:a16="http://schemas.microsoft.com/office/drawing/2014/main" id="{A1DB4B22-AF71-4A55-B245-1788F58FF727}"/>
              </a:ext>
            </a:extLst>
          </p:cNvPr>
          <p:cNvSpPr txBox="1"/>
          <p:nvPr/>
        </p:nvSpPr>
        <p:spPr>
          <a:xfrm>
            <a:off x="246605" y="866653"/>
            <a:ext cx="56779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Beauveria bassiana</a:t>
            </a: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FD5DD5D8-A6D3-4537-89E6-6A3D2A92BAB5}"/>
              </a:ext>
            </a:extLst>
          </p:cNvPr>
          <p:cNvSpPr txBox="1"/>
          <p:nvPr/>
        </p:nvSpPr>
        <p:spPr>
          <a:xfrm>
            <a:off x="267289" y="1496684"/>
            <a:ext cx="48088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Các loài ký chủ</a:t>
            </a:r>
          </a:p>
        </p:txBody>
      </p:sp>
      <p:pic>
        <p:nvPicPr>
          <p:cNvPr id="8" name="Hình ảnh 7" descr="Ảnh có chứa ảnh, hiển thị, khác nhau, tìm kiếm&#10;&#10;Mô tả được tạo tự động">
            <a:extLst>
              <a:ext uri="{FF2B5EF4-FFF2-40B4-BE49-F238E27FC236}">
                <a16:creationId xmlns:a16="http://schemas.microsoft.com/office/drawing/2014/main" id="{2E8032D0-D4C6-46E4-8013-595F9E6793A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668" y="2191768"/>
            <a:ext cx="8068664" cy="4209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453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C9EE1BB0-4B9F-4122-8098-0E927F11E52D}"/>
              </a:ext>
            </a:extLst>
          </p:cNvPr>
          <p:cNvSpPr txBox="1"/>
          <p:nvPr/>
        </p:nvSpPr>
        <p:spPr>
          <a:xfrm>
            <a:off x="2002987" y="1050820"/>
            <a:ext cx="6290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Sản xuất thuốc trừ sâu sinh học</a:t>
            </a:r>
          </a:p>
        </p:txBody>
      </p:sp>
      <p:sp>
        <p:nvSpPr>
          <p:cNvPr id="78" name="Hộp Văn bản 77">
            <a:extLst>
              <a:ext uri="{FF2B5EF4-FFF2-40B4-BE49-F238E27FC236}">
                <a16:creationId xmlns:a16="http://schemas.microsoft.com/office/drawing/2014/main" id="{DF9EB510-F111-4DF4-93F9-AB6564B2B394}"/>
              </a:ext>
            </a:extLst>
          </p:cNvPr>
          <p:cNvSpPr txBox="1"/>
          <p:nvPr/>
        </p:nvSpPr>
        <p:spPr>
          <a:xfrm>
            <a:off x="261222" y="2081892"/>
            <a:ext cx="4762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Nguồn phân lập</a:t>
            </a:r>
          </a:p>
        </p:txBody>
      </p:sp>
      <p:sp>
        <p:nvSpPr>
          <p:cNvPr id="79" name="Hộp Văn bản 78">
            <a:extLst>
              <a:ext uri="{FF2B5EF4-FFF2-40B4-BE49-F238E27FC236}">
                <a16:creationId xmlns:a16="http://schemas.microsoft.com/office/drawing/2014/main" id="{82153207-421D-43DC-AC60-EFE3DC1CF63F}"/>
              </a:ext>
            </a:extLst>
          </p:cNvPr>
          <p:cNvSpPr txBox="1"/>
          <p:nvPr/>
        </p:nvSpPr>
        <p:spPr>
          <a:xfrm>
            <a:off x="259826" y="4197435"/>
            <a:ext cx="3131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Môi trường phân lập</a:t>
            </a:r>
          </a:p>
        </p:txBody>
      </p:sp>
      <p:sp>
        <p:nvSpPr>
          <p:cNvPr id="80" name="Hộp Văn bản 79">
            <a:extLst>
              <a:ext uri="{FF2B5EF4-FFF2-40B4-BE49-F238E27FC236}">
                <a16:creationId xmlns:a16="http://schemas.microsoft.com/office/drawing/2014/main" id="{8793F6FA-A185-4A59-A38A-A853C9633B43}"/>
              </a:ext>
            </a:extLst>
          </p:cNvPr>
          <p:cNvSpPr txBox="1"/>
          <p:nvPr/>
        </p:nvSpPr>
        <p:spPr>
          <a:xfrm>
            <a:off x="4459624" y="2078620"/>
            <a:ext cx="279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Quy trình phân lập</a:t>
            </a:r>
          </a:p>
        </p:txBody>
      </p:sp>
      <p:sp>
        <p:nvSpPr>
          <p:cNvPr id="81" name="Hộp Văn bản 80">
            <a:extLst>
              <a:ext uri="{FF2B5EF4-FFF2-40B4-BE49-F238E27FC236}">
                <a16:creationId xmlns:a16="http://schemas.microsoft.com/office/drawing/2014/main" id="{AD1700A4-0A26-4E09-A360-48AF3C539956}"/>
              </a:ext>
            </a:extLst>
          </p:cNvPr>
          <p:cNvSpPr txBox="1"/>
          <p:nvPr/>
        </p:nvSpPr>
        <p:spPr>
          <a:xfrm>
            <a:off x="259827" y="1623255"/>
            <a:ext cx="338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Phân lập</a:t>
            </a:r>
          </a:p>
        </p:txBody>
      </p:sp>
      <p:grpSp>
        <p:nvGrpSpPr>
          <p:cNvPr id="82" name="Nhóm 81">
            <a:extLst>
              <a:ext uri="{FF2B5EF4-FFF2-40B4-BE49-F238E27FC236}">
                <a16:creationId xmlns:a16="http://schemas.microsoft.com/office/drawing/2014/main" id="{83D8E993-C500-44C2-AC77-2408DBED1371}"/>
              </a:ext>
            </a:extLst>
          </p:cNvPr>
          <p:cNvGrpSpPr/>
          <p:nvPr/>
        </p:nvGrpSpPr>
        <p:grpSpPr>
          <a:xfrm>
            <a:off x="-2887" y="-12809"/>
            <a:ext cx="8899237" cy="1765452"/>
            <a:chOff x="-2887" y="101491"/>
            <a:chExt cx="8899237" cy="1765452"/>
          </a:xfrm>
        </p:grpSpPr>
        <p:sp>
          <p:nvSpPr>
            <p:cNvPr id="83" name="Hình tự do: Hình 82">
              <a:extLst>
                <a:ext uri="{FF2B5EF4-FFF2-40B4-BE49-F238E27FC236}">
                  <a16:creationId xmlns:a16="http://schemas.microsoft.com/office/drawing/2014/main" id="{822B017E-50AA-4CAF-87EC-3FE5464E8442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4" name="Nhóm 83">
              <a:extLst>
                <a:ext uri="{FF2B5EF4-FFF2-40B4-BE49-F238E27FC236}">
                  <a16:creationId xmlns:a16="http://schemas.microsoft.com/office/drawing/2014/main" id="{984297A7-2F39-415D-B4AF-25F63AC927D6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85" name="Nhóm 84">
                <a:extLst>
                  <a:ext uri="{FF2B5EF4-FFF2-40B4-BE49-F238E27FC236}">
                    <a16:creationId xmlns:a16="http://schemas.microsoft.com/office/drawing/2014/main" id="{7277DAEE-A85A-41F0-96FD-CA84F1B0FB26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92" name="Đồ họa 91" descr="Con bọ">
                  <a:extLst>
                    <a:ext uri="{FF2B5EF4-FFF2-40B4-BE49-F238E27FC236}">
                      <a16:creationId xmlns:a16="http://schemas.microsoft.com/office/drawing/2014/main" id="{49EEAD29-9EBD-4C64-8D11-D917293C26E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93" name="Đồ họa 92" descr="Biển báo cấm">
                  <a:extLst>
                    <a:ext uri="{FF2B5EF4-FFF2-40B4-BE49-F238E27FC236}">
                      <a16:creationId xmlns:a16="http://schemas.microsoft.com/office/drawing/2014/main" id="{4A2EF7A5-2589-41FA-8B44-AE2D740A00E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86" name="Đồ họa 85" descr="Lá">
                <a:extLst>
                  <a:ext uri="{FF2B5EF4-FFF2-40B4-BE49-F238E27FC236}">
                    <a16:creationId xmlns:a16="http://schemas.microsoft.com/office/drawing/2014/main" id="{DDCAB52F-116E-4B28-97F0-13EDDCE745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87" name="Đồ họa 86" descr="Lá">
                <a:extLst>
                  <a:ext uri="{FF2B5EF4-FFF2-40B4-BE49-F238E27FC236}">
                    <a16:creationId xmlns:a16="http://schemas.microsoft.com/office/drawing/2014/main" id="{02149A03-3C63-49C0-AE20-D6B1CE94A0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88" name="Đồ họa 87" descr="Lá">
                <a:extLst>
                  <a:ext uri="{FF2B5EF4-FFF2-40B4-BE49-F238E27FC236}">
                    <a16:creationId xmlns:a16="http://schemas.microsoft.com/office/drawing/2014/main" id="{084BCB46-E823-429A-9D09-5157432658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89" name="Đồ họa 88" descr="Lá">
                <a:extLst>
                  <a:ext uri="{FF2B5EF4-FFF2-40B4-BE49-F238E27FC236}">
                    <a16:creationId xmlns:a16="http://schemas.microsoft.com/office/drawing/2014/main" id="{19D93072-2306-484B-9862-8F29E25096F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90" name="Đồ họa 89" descr="Lá">
                <a:extLst>
                  <a:ext uri="{FF2B5EF4-FFF2-40B4-BE49-F238E27FC236}">
                    <a16:creationId xmlns:a16="http://schemas.microsoft.com/office/drawing/2014/main" id="{7FE23C72-3934-487E-BA83-67D77115A2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91" name="Đồ họa 90" descr="Lá">
                <a:extLst>
                  <a:ext uri="{FF2B5EF4-FFF2-40B4-BE49-F238E27FC236}">
                    <a16:creationId xmlns:a16="http://schemas.microsoft.com/office/drawing/2014/main" id="{0BE44CFA-AAEE-4EBC-9BD9-84333F281EA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95" name="Hộp Văn bản 94">
            <a:extLst>
              <a:ext uri="{FF2B5EF4-FFF2-40B4-BE49-F238E27FC236}">
                <a16:creationId xmlns:a16="http://schemas.microsoft.com/office/drawing/2014/main" id="{C965A537-AFB8-454F-94C9-C08475743E4D}"/>
              </a:ext>
            </a:extLst>
          </p:cNvPr>
          <p:cNvSpPr txBox="1"/>
          <p:nvPr/>
        </p:nvSpPr>
        <p:spPr>
          <a:xfrm>
            <a:off x="259827" y="2467357"/>
            <a:ext cx="453584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/>
              <a:t>Xác côn trùng có mang bào tử nấm</a:t>
            </a:r>
          </a:p>
        </p:txBody>
      </p:sp>
      <p:grpSp>
        <p:nvGrpSpPr>
          <p:cNvPr id="105" name="Nhóm 104">
            <a:extLst>
              <a:ext uri="{FF2B5EF4-FFF2-40B4-BE49-F238E27FC236}">
                <a16:creationId xmlns:a16="http://schemas.microsoft.com/office/drawing/2014/main" id="{338F05B8-97EF-422A-8F82-5696EF9C0EBF}"/>
              </a:ext>
            </a:extLst>
          </p:cNvPr>
          <p:cNvGrpSpPr/>
          <p:nvPr/>
        </p:nvGrpSpPr>
        <p:grpSpPr>
          <a:xfrm>
            <a:off x="342900" y="2905857"/>
            <a:ext cx="4159591" cy="1389856"/>
            <a:chOff x="342900" y="2982057"/>
            <a:chExt cx="4159591" cy="1389856"/>
          </a:xfrm>
        </p:grpSpPr>
        <p:pic>
          <p:nvPicPr>
            <p:cNvPr id="97" name="Hình ảnh 96" descr="Ảnh có chứa bánh, trong nhà, tìm kiếm, đang ngồi&#10;&#10;Mô tả được tạo tự động">
              <a:extLst>
                <a:ext uri="{FF2B5EF4-FFF2-40B4-BE49-F238E27FC236}">
                  <a16:creationId xmlns:a16="http://schemas.microsoft.com/office/drawing/2014/main" id="{847D0001-9ECF-4A5F-90CF-B09734816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900" y="2982057"/>
              <a:ext cx="2089651" cy="1342293"/>
            </a:xfrm>
            <a:prstGeom prst="rect">
              <a:avLst/>
            </a:prstGeom>
          </p:spPr>
        </p:pic>
        <p:sp>
          <p:nvSpPr>
            <p:cNvPr id="98" name="Hộp Văn bản 97">
              <a:extLst>
                <a:ext uri="{FF2B5EF4-FFF2-40B4-BE49-F238E27FC236}">
                  <a16:creationId xmlns:a16="http://schemas.microsoft.com/office/drawing/2014/main" id="{64D1DF00-5135-47AD-B268-A7DBEDE17361}"/>
                </a:ext>
              </a:extLst>
            </p:cNvPr>
            <p:cNvSpPr txBox="1"/>
            <p:nvPr/>
          </p:nvSpPr>
          <p:spPr>
            <a:xfrm>
              <a:off x="2432551" y="3540916"/>
              <a:ext cx="206994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en-US" sz="1600"/>
                <a:t>Xác ruồi bắp cải (</a:t>
              </a:r>
              <a:r>
                <a:rPr lang="en-US" sz="1600" i="1"/>
                <a:t>Delia radicum</a:t>
              </a:r>
              <a:r>
                <a:rPr lang="en-US" sz="1600"/>
                <a:t>) bị phủ bởi bào tử nấm</a:t>
              </a:r>
            </a:p>
          </p:txBody>
        </p:sp>
      </p:grpSp>
      <p:sp>
        <p:nvSpPr>
          <p:cNvPr id="99" name="Hộp Văn bản 98">
            <a:extLst>
              <a:ext uri="{FF2B5EF4-FFF2-40B4-BE49-F238E27FC236}">
                <a16:creationId xmlns:a16="http://schemas.microsoft.com/office/drawing/2014/main" id="{F0974544-31EC-4B5A-9584-6E21CAD2CCAB}"/>
              </a:ext>
            </a:extLst>
          </p:cNvPr>
          <p:cNvSpPr txBox="1"/>
          <p:nvPr/>
        </p:nvSpPr>
        <p:spPr>
          <a:xfrm>
            <a:off x="240776" y="4479195"/>
            <a:ext cx="415959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i="1"/>
              <a:t>Potato Dextrose Agar</a:t>
            </a:r>
          </a:p>
        </p:txBody>
      </p:sp>
      <p:grpSp>
        <p:nvGrpSpPr>
          <p:cNvPr id="104" name="Nhóm 103">
            <a:extLst>
              <a:ext uri="{FF2B5EF4-FFF2-40B4-BE49-F238E27FC236}">
                <a16:creationId xmlns:a16="http://schemas.microsoft.com/office/drawing/2014/main" id="{1ABD2B22-0092-43EC-8FCE-85FF40D9D74D}"/>
              </a:ext>
            </a:extLst>
          </p:cNvPr>
          <p:cNvGrpSpPr/>
          <p:nvPr/>
        </p:nvGrpSpPr>
        <p:grpSpPr>
          <a:xfrm>
            <a:off x="507476" y="4797871"/>
            <a:ext cx="4161137" cy="1947327"/>
            <a:chOff x="259826" y="5039505"/>
            <a:chExt cx="4161137" cy="1947327"/>
          </a:xfrm>
        </p:grpSpPr>
        <p:grpSp>
          <p:nvGrpSpPr>
            <p:cNvPr id="100" name="Nhóm 99">
              <a:extLst>
                <a:ext uri="{FF2B5EF4-FFF2-40B4-BE49-F238E27FC236}">
                  <a16:creationId xmlns:a16="http://schemas.microsoft.com/office/drawing/2014/main" id="{2A30F7AE-5491-439B-98FF-6F5D3AC9FDA8}"/>
                </a:ext>
              </a:extLst>
            </p:cNvPr>
            <p:cNvGrpSpPr/>
            <p:nvPr/>
          </p:nvGrpSpPr>
          <p:grpSpPr>
            <a:xfrm>
              <a:off x="259826" y="5039505"/>
              <a:ext cx="3825537" cy="1666348"/>
              <a:chOff x="5477610" y="2006567"/>
              <a:chExt cx="3825537" cy="1666348"/>
            </a:xfrm>
          </p:grpSpPr>
          <p:sp>
            <p:nvSpPr>
              <p:cNvPr id="101" name="Hộp Văn bản 100">
                <a:extLst>
                  <a:ext uri="{FF2B5EF4-FFF2-40B4-BE49-F238E27FC236}">
                    <a16:creationId xmlns:a16="http://schemas.microsoft.com/office/drawing/2014/main" id="{8BC520B9-E2F9-42FB-B23F-A6F2A467356D}"/>
                  </a:ext>
                </a:extLst>
              </p:cNvPr>
              <p:cNvSpPr txBox="1"/>
              <p:nvPr/>
            </p:nvSpPr>
            <p:spPr>
              <a:xfrm>
                <a:off x="5477610" y="2006567"/>
                <a:ext cx="1885071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000"/>
                  <a:t>Potato extract</a:t>
                </a:r>
              </a:p>
              <a:p>
                <a:r>
                  <a:rPr lang="en-US" sz="2000"/>
                  <a:t>Dextrose</a:t>
                </a:r>
              </a:p>
              <a:p>
                <a:r>
                  <a:rPr lang="en-US" sz="2000"/>
                  <a:t>Agar</a:t>
                </a:r>
              </a:p>
              <a:p>
                <a:r>
                  <a:rPr lang="en-US" sz="2000"/>
                  <a:t>pH</a:t>
                </a:r>
              </a:p>
            </p:txBody>
          </p:sp>
          <mc:AlternateContent xmlns:mc="http://schemas.openxmlformats.org/markup-compatibility/2006">
            <mc:Choice xmlns:a14="http://schemas.microsoft.com/office/drawing/2010/main" Requires="a14">
              <p:sp>
                <p:nvSpPr>
                  <p:cNvPr id="102" name="Hộp Văn bản 101">
                    <a:extLst>
                      <a:ext uri="{FF2B5EF4-FFF2-40B4-BE49-F238E27FC236}">
                        <a16:creationId xmlns:a16="http://schemas.microsoft.com/office/drawing/2014/main" id="{55129DA4-F3D4-497A-8432-0C8FC3D2017B}"/>
                      </a:ext>
                    </a:extLst>
                  </p:cNvPr>
                  <p:cNvSpPr txBox="1"/>
                  <p:nvPr/>
                </p:nvSpPr>
                <p:spPr>
                  <a:xfrm>
                    <a:off x="7418076" y="2041699"/>
                    <a:ext cx="1885071" cy="163121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2000">
                        <a:solidFill>
                          <a:schemeClr val="tx1"/>
                        </a:solidFill>
                      </a:rPr>
                      <a:t>4,0   g/l</a:t>
                    </a:r>
                  </a:p>
                  <a:p>
                    <a:r>
                      <a:rPr lang="en-US" sz="2000">
                        <a:solidFill>
                          <a:schemeClr val="tx1"/>
                        </a:solidFill>
                      </a:rPr>
                      <a:t>20,0 g/l</a:t>
                    </a:r>
                  </a:p>
                  <a:p>
                    <a:r>
                      <a:rPr lang="en-US" sz="2000">
                        <a:solidFill>
                          <a:schemeClr val="tx1"/>
                        </a:solidFill>
                      </a:rPr>
                      <a:t>15,0 g/l</a:t>
                    </a:r>
                  </a:p>
                  <a:p>
                    <a:r>
                      <a:rPr lang="en-US" sz="2000">
                        <a:solidFill>
                          <a:schemeClr val="tx1"/>
                        </a:solidFill>
                      </a:rPr>
                      <a:t>5,6 </a:t>
                    </a:r>
                    <a14:m>
                      <m:oMath xmlns:m="http://schemas.openxmlformats.org/officeDocument/2006/math">
                        <m:r>
                          <a:rPr lang="en-US" sz="20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±</m:t>
                        </m:r>
                      </m:oMath>
                    </a14:m>
                    <a:r>
                      <a:rPr lang="en-US" sz="2000">
                        <a:solidFill>
                          <a:schemeClr val="tx1"/>
                        </a:solidFill>
                      </a:rPr>
                      <a:t> 0,2</a:t>
                    </a:r>
                  </a:p>
                  <a:p>
                    <a:r>
                      <a:rPr lang="en-US" sz="2000"/>
                      <a:t>25.0 mg/l</a:t>
                    </a:r>
                    <a:endParaRPr lang="en-US" sz="2000">
                      <a:solidFill>
                        <a:schemeClr val="tx1"/>
                      </a:solidFill>
                    </a:endParaRPr>
                  </a:p>
                </p:txBody>
              </p:sp>
            </mc:Choice>
            <mc:Fallback>
              <p:sp>
                <p:nvSpPr>
                  <p:cNvPr id="102" name="Hộp Văn bản 101">
                    <a:extLst>
                      <a:ext uri="{FF2B5EF4-FFF2-40B4-BE49-F238E27FC236}">
                        <a16:creationId xmlns:a16="http://schemas.microsoft.com/office/drawing/2014/main" id="{55129DA4-F3D4-497A-8432-0C8FC3D2017B}"/>
                      </a:ext>
                    </a:extLst>
                  </p:cNvPr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7418076" y="2041699"/>
                    <a:ext cx="1885071" cy="1631216"/>
                  </a:xfrm>
                  <a:prstGeom prst="rect">
                    <a:avLst/>
                  </a:prstGeom>
                  <a:blipFill>
                    <a:blip r:embed="rId11"/>
                    <a:stretch>
                      <a:fillRect l="-3560" t="-2247" b="-5993"/>
                    </a:stretch>
                  </a:blipFill>
                </p:spPr>
                <p:txBody>
                  <a:bodyPr/>
                  <a:lstStyle/>
                  <a:p>
                    <a:r>
                      <a:rPr lang="en-US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103" name="Hộp Văn bản 102">
              <a:extLst>
                <a:ext uri="{FF2B5EF4-FFF2-40B4-BE49-F238E27FC236}">
                  <a16:creationId xmlns:a16="http://schemas.microsoft.com/office/drawing/2014/main" id="{634E3E93-7A1A-4776-9E77-40C28278F12D}"/>
                </a:ext>
              </a:extLst>
            </p:cNvPr>
            <p:cNvSpPr txBox="1"/>
            <p:nvPr/>
          </p:nvSpPr>
          <p:spPr>
            <a:xfrm>
              <a:off x="261372" y="6278946"/>
              <a:ext cx="4159591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/>
                <a:t>Chloramphenicol</a:t>
              </a:r>
            </a:p>
            <a:p>
              <a:r>
                <a:rPr lang="en-US" sz="2000"/>
                <a:t>Ủ ở 25</a:t>
              </a:r>
              <a:r>
                <a:rPr lang="en-US" sz="2000" baseline="30000"/>
                <a:t>o</a:t>
              </a:r>
              <a:r>
                <a:rPr lang="en-US" sz="2000"/>
                <a:t>C</a:t>
              </a:r>
            </a:p>
          </p:txBody>
        </p:sp>
      </p:grpSp>
      <p:sp>
        <p:nvSpPr>
          <p:cNvPr id="106" name="Hộp Văn bản 105">
            <a:extLst>
              <a:ext uri="{FF2B5EF4-FFF2-40B4-BE49-F238E27FC236}">
                <a16:creationId xmlns:a16="http://schemas.microsoft.com/office/drawing/2014/main" id="{CA8F3D1F-28DC-422E-932B-6F45A513D4F2}"/>
              </a:ext>
            </a:extLst>
          </p:cNvPr>
          <p:cNvSpPr txBox="1"/>
          <p:nvPr/>
        </p:nvSpPr>
        <p:spPr>
          <a:xfrm>
            <a:off x="4830313" y="2461699"/>
            <a:ext cx="399996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2000"/>
              <a:t>Xác côn trùng thu được để khô ở 5-10</a:t>
            </a:r>
            <a:r>
              <a:rPr lang="en-US" sz="2000" baseline="30000"/>
              <a:t>o</a:t>
            </a:r>
            <a:r>
              <a:rPr lang="en-US" sz="2000"/>
              <a:t>C trong 3-4 ngày</a:t>
            </a:r>
          </a:p>
          <a:p>
            <a:pPr marL="342900" indent="-342900" algn="just">
              <a:buAutoNum type="arabicPeriod"/>
            </a:pPr>
            <a:r>
              <a:rPr lang="en-US" sz="2000"/>
              <a:t>Rửa mẫu với dd NaClO 0,5% trong 60s rồi rửa lại 3 lần với nước cất</a:t>
            </a:r>
          </a:p>
          <a:p>
            <a:pPr marL="342900" indent="-342900" algn="just">
              <a:buAutoNum type="arabicPeriod"/>
            </a:pPr>
            <a:r>
              <a:rPr lang="en-US" sz="2000"/>
              <a:t>Thấm khô mẫu</a:t>
            </a:r>
          </a:p>
          <a:p>
            <a:pPr marL="342900" indent="-342900" algn="just">
              <a:buAutoNum type="arabicPeriod"/>
            </a:pPr>
            <a:r>
              <a:rPr lang="en-US" sz="2000"/>
              <a:t>Dùng tăm bông vô trùng quét trên mặt ngoài của mẫu xác rồi cấy lên môi trường PDA</a:t>
            </a:r>
          </a:p>
          <a:p>
            <a:pPr marL="342900" indent="-342900" algn="just">
              <a:buAutoNum type="arabicPeriod"/>
            </a:pPr>
            <a:r>
              <a:rPr lang="en-US" sz="2000"/>
              <a:t>Ủ mẫu ở 25</a:t>
            </a:r>
            <a:r>
              <a:rPr lang="en-US" sz="2000" baseline="30000"/>
              <a:t>o</a:t>
            </a:r>
            <a:r>
              <a:rPr lang="en-US" sz="2000"/>
              <a:t>C và làm thuần sau 5-6 ngày </a:t>
            </a:r>
          </a:p>
        </p:txBody>
      </p:sp>
      <p:sp>
        <p:nvSpPr>
          <p:cNvPr id="107" name="Hộp Văn bản 106">
            <a:extLst>
              <a:ext uri="{FF2B5EF4-FFF2-40B4-BE49-F238E27FC236}">
                <a16:creationId xmlns:a16="http://schemas.microsoft.com/office/drawing/2014/main" id="{7D1F29E1-5737-4193-834A-A7B67EDD3E9F}"/>
              </a:ext>
            </a:extLst>
          </p:cNvPr>
          <p:cNvSpPr txBox="1"/>
          <p:nvPr/>
        </p:nvSpPr>
        <p:spPr>
          <a:xfrm>
            <a:off x="6395845" y="5980827"/>
            <a:ext cx="31161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/>
              <a:t>(T. Doolotkeldieva et al. 2019)</a:t>
            </a:r>
          </a:p>
        </p:txBody>
      </p:sp>
      <p:sp>
        <p:nvSpPr>
          <p:cNvPr id="108" name="Hộp Văn bản 107">
            <a:extLst>
              <a:ext uri="{FF2B5EF4-FFF2-40B4-BE49-F238E27FC236}">
                <a16:creationId xmlns:a16="http://schemas.microsoft.com/office/drawing/2014/main" id="{39DCACFE-585E-48B2-B2C7-18041FCEB1AC}"/>
              </a:ext>
            </a:extLst>
          </p:cNvPr>
          <p:cNvSpPr txBox="1"/>
          <p:nvPr/>
        </p:nvSpPr>
        <p:spPr>
          <a:xfrm>
            <a:off x="1839557" y="329933"/>
            <a:ext cx="6746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Sản xuất thuốc trừ sâu sinh học từ </a:t>
            </a:r>
          </a:p>
          <a:p>
            <a:pPr algn="ctr"/>
            <a:r>
              <a:rPr lang="en-US" sz="3600" b="1" i="1">
                <a:solidFill>
                  <a:schemeClr val="bg1"/>
                </a:solidFill>
              </a:rPr>
              <a:t>B. bassiana</a:t>
            </a:r>
            <a:r>
              <a:rPr lang="en-US" sz="3600" b="1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156953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C9EE1BB0-4B9F-4122-8098-0E927F11E52D}"/>
              </a:ext>
            </a:extLst>
          </p:cNvPr>
          <p:cNvSpPr txBox="1"/>
          <p:nvPr/>
        </p:nvSpPr>
        <p:spPr>
          <a:xfrm>
            <a:off x="2002987" y="1050820"/>
            <a:ext cx="62902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</a:rPr>
              <a:t>Sản xuất thuốc trừ sâu sinh học</a:t>
            </a:r>
          </a:p>
        </p:txBody>
      </p:sp>
      <p:sp>
        <p:nvSpPr>
          <p:cNvPr id="19" name="Hộp Văn bản 18">
            <a:extLst>
              <a:ext uri="{FF2B5EF4-FFF2-40B4-BE49-F238E27FC236}">
                <a16:creationId xmlns:a16="http://schemas.microsoft.com/office/drawing/2014/main" id="{D5FEDB20-C69C-41C0-B64B-CCA1086AFE66}"/>
              </a:ext>
            </a:extLst>
          </p:cNvPr>
          <p:cNvSpPr txBox="1"/>
          <p:nvPr/>
        </p:nvSpPr>
        <p:spPr>
          <a:xfrm>
            <a:off x="259827" y="1623255"/>
            <a:ext cx="338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Chọn chủng</a:t>
            </a:r>
          </a:p>
        </p:txBody>
      </p:sp>
      <p:grpSp>
        <p:nvGrpSpPr>
          <p:cNvPr id="20" name="Nhóm 19">
            <a:extLst>
              <a:ext uri="{FF2B5EF4-FFF2-40B4-BE49-F238E27FC236}">
                <a16:creationId xmlns:a16="http://schemas.microsoft.com/office/drawing/2014/main" id="{BC7B2699-0354-4429-A646-15370C804956}"/>
              </a:ext>
            </a:extLst>
          </p:cNvPr>
          <p:cNvGrpSpPr/>
          <p:nvPr/>
        </p:nvGrpSpPr>
        <p:grpSpPr>
          <a:xfrm>
            <a:off x="-2887" y="-12809"/>
            <a:ext cx="8899237" cy="1765452"/>
            <a:chOff x="-2887" y="101491"/>
            <a:chExt cx="8899237" cy="1765452"/>
          </a:xfrm>
        </p:grpSpPr>
        <p:sp>
          <p:nvSpPr>
            <p:cNvPr id="21" name="Hình tự do: Hình 20">
              <a:extLst>
                <a:ext uri="{FF2B5EF4-FFF2-40B4-BE49-F238E27FC236}">
                  <a16:creationId xmlns:a16="http://schemas.microsoft.com/office/drawing/2014/main" id="{D2BC9A9F-A16D-459E-AED5-F64AEFC5F143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Nhóm 22">
              <a:extLst>
                <a:ext uri="{FF2B5EF4-FFF2-40B4-BE49-F238E27FC236}">
                  <a16:creationId xmlns:a16="http://schemas.microsoft.com/office/drawing/2014/main" id="{BB718FE2-9B67-42A8-8911-BFF9F4026984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24" name="Nhóm 23">
                <a:extLst>
                  <a:ext uri="{FF2B5EF4-FFF2-40B4-BE49-F238E27FC236}">
                    <a16:creationId xmlns:a16="http://schemas.microsoft.com/office/drawing/2014/main" id="{F280C2DA-6AD0-448F-8A7E-D7C47DA2DA16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31" name="Đồ họa 30" descr="Con bọ">
                  <a:extLst>
                    <a:ext uri="{FF2B5EF4-FFF2-40B4-BE49-F238E27FC236}">
                      <a16:creationId xmlns:a16="http://schemas.microsoft.com/office/drawing/2014/main" id="{28E660B0-56F8-4BD4-A83B-44816E66804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32" name="Đồ họa 31" descr="Biển báo cấm">
                  <a:extLst>
                    <a:ext uri="{FF2B5EF4-FFF2-40B4-BE49-F238E27FC236}">
                      <a16:creationId xmlns:a16="http://schemas.microsoft.com/office/drawing/2014/main" id="{3A8A6412-9D30-486A-930F-D253FF7EA7C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25" name="Đồ họa 24" descr="Lá">
                <a:extLst>
                  <a:ext uri="{FF2B5EF4-FFF2-40B4-BE49-F238E27FC236}">
                    <a16:creationId xmlns:a16="http://schemas.microsoft.com/office/drawing/2014/main" id="{C2A828B7-420F-4EC2-8759-81CFCEBDCB0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85F9CD11-DF1D-46C6-9FB1-11CBC1265D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71BCAD87-4C02-4EE4-856A-867E390CE6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9B8E6C96-A6E2-4908-A8B8-9C48099075A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9" name="Đồ họa 28" descr="Lá">
                <a:extLst>
                  <a:ext uri="{FF2B5EF4-FFF2-40B4-BE49-F238E27FC236}">
                    <a16:creationId xmlns:a16="http://schemas.microsoft.com/office/drawing/2014/main" id="{3AF762FC-DB63-42D3-922C-4DC9532B68E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0" name="Đồ họa 29" descr="Lá">
                <a:extLst>
                  <a:ext uri="{FF2B5EF4-FFF2-40B4-BE49-F238E27FC236}">
                    <a16:creationId xmlns:a16="http://schemas.microsoft.com/office/drawing/2014/main" id="{7D4A04BE-EC95-498A-878C-F2B11EBF3E4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33" name="Hộp Văn bản 32">
            <a:extLst>
              <a:ext uri="{FF2B5EF4-FFF2-40B4-BE49-F238E27FC236}">
                <a16:creationId xmlns:a16="http://schemas.microsoft.com/office/drawing/2014/main" id="{65532324-BE23-4240-8E92-59CC9849CDA0}"/>
              </a:ext>
            </a:extLst>
          </p:cNvPr>
          <p:cNvSpPr txBox="1"/>
          <p:nvPr/>
        </p:nvSpPr>
        <p:spPr>
          <a:xfrm>
            <a:off x="1839557" y="329933"/>
            <a:ext cx="6746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Sản xuất thuốc trừ sâu sinh học từ </a:t>
            </a:r>
          </a:p>
          <a:p>
            <a:pPr algn="ctr"/>
            <a:r>
              <a:rPr lang="en-US" sz="3600" b="1" i="1">
                <a:solidFill>
                  <a:schemeClr val="bg1"/>
                </a:solidFill>
              </a:rPr>
              <a:t>B. bassiana</a:t>
            </a:r>
            <a:r>
              <a:rPr lang="en-US" sz="36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A7486C6D-BEA4-48CD-B813-5AC608AECDF7}"/>
              </a:ext>
            </a:extLst>
          </p:cNvPr>
          <p:cNvSpPr txBox="1"/>
          <p:nvPr/>
        </p:nvSpPr>
        <p:spPr>
          <a:xfrm>
            <a:off x="243785" y="2032854"/>
            <a:ext cx="76300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/>
              <a:t>Dựa trên các tiêu chí:</a:t>
            </a:r>
          </a:p>
        </p:txBody>
      </p:sp>
      <p:sp>
        <p:nvSpPr>
          <p:cNvPr id="6" name="Hình chữ nhật 5">
            <a:extLst>
              <a:ext uri="{FF2B5EF4-FFF2-40B4-BE49-F238E27FC236}">
                <a16:creationId xmlns:a16="http://schemas.microsoft.com/office/drawing/2014/main" id="{0A43CC0A-CD66-4ADC-A124-9320F7CCDDA8}"/>
              </a:ext>
            </a:extLst>
          </p:cNvPr>
          <p:cNvSpPr/>
          <p:nvPr/>
        </p:nvSpPr>
        <p:spPr>
          <a:xfrm>
            <a:off x="476985" y="2494519"/>
            <a:ext cx="769969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Tx/>
              <a:buAutoNum type="arabicPeriod"/>
            </a:pPr>
            <a:r>
              <a:rPr lang="en-US" sz="2400">
                <a:solidFill>
                  <a:prstClr val="black"/>
                </a:solidFill>
              </a:rPr>
              <a:t>Độc tính đối với côn trùng, và sự ổn định độc tính sau nhiều thế hệ</a:t>
            </a:r>
          </a:p>
          <a:p>
            <a:pPr marL="342900" lvl="0" indent="-342900" algn="just">
              <a:buFontTx/>
              <a:buAutoNum type="arabicPeriod"/>
            </a:pPr>
            <a:r>
              <a:rPr lang="en-US" sz="2400">
                <a:solidFill>
                  <a:prstClr val="black"/>
                </a:solidFill>
              </a:rPr>
              <a:t>Khả năng tăng sinh, tạo bào tử ở quy mô công nghiệp</a:t>
            </a:r>
          </a:p>
          <a:p>
            <a:pPr marL="342900" lvl="0" indent="-342900" algn="just">
              <a:buFontTx/>
              <a:buAutoNum type="arabicPeriod"/>
            </a:pPr>
            <a:r>
              <a:rPr lang="en-US" sz="2400">
                <a:solidFill>
                  <a:prstClr val="black"/>
                </a:solidFill>
              </a:rPr>
              <a:t>Hoạt tính protease, chitinase</a:t>
            </a:r>
          </a:p>
          <a:p>
            <a:pPr marL="342900" lvl="0" indent="-342900" algn="just">
              <a:buFontTx/>
              <a:buAutoNum type="arabicPeriod"/>
            </a:pPr>
            <a:r>
              <a:rPr lang="en-US" sz="2400">
                <a:solidFill>
                  <a:prstClr val="black"/>
                </a:solidFill>
              </a:rPr>
              <a:t>Phổ ký chủ</a:t>
            </a:r>
          </a:p>
          <a:p>
            <a:pPr marL="342900" lvl="0" indent="-342900" algn="just">
              <a:buFontTx/>
              <a:buAutoNum type="arabicPeriod"/>
            </a:pPr>
            <a:r>
              <a:rPr lang="en-US" sz="2400">
                <a:solidFill>
                  <a:prstClr val="black"/>
                </a:solidFill>
              </a:rPr>
              <a:t>Sức sống của bào tử </a:t>
            </a:r>
          </a:p>
          <a:p>
            <a:pPr marL="342900" lvl="0" indent="-342900" algn="just">
              <a:buFontTx/>
              <a:buAutoNum type="arabicPeriod"/>
            </a:pPr>
            <a:r>
              <a:rPr lang="en-US" sz="2400">
                <a:solidFill>
                  <a:prstClr val="black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424764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Hình ảnh 6" descr="Ảnh có chứa ảnh chụp màn hình&#10;&#10;Mô tả được tạo tự động">
            <a:extLst>
              <a:ext uri="{FF2B5EF4-FFF2-40B4-BE49-F238E27FC236}">
                <a16:creationId xmlns:a16="http://schemas.microsoft.com/office/drawing/2014/main" id="{865E9F24-0506-4BCB-98C8-D081BDE388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5164" y="2003608"/>
            <a:ext cx="6093722" cy="4451516"/>
          </a:xfrm>
          <a:prstGeom prst="rect">
            <a:avLst/>
          </a:prstGeom>
        </p:spPr>
      </p:pic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D546886C-F5B9-4DE4-9D05-760D9F9E0ED6}"/>
              </a:ext>
            </a:extLst>
          </p:cNvPr>
          <p:cNvSpPr txBox="1"/>
          <p:nvPr/>
        </p:nvSpPr>
        <p:spPr>
          <a:xfrm>
            <a:off x="259827" y="1623255"/>
            <a:ext cx="338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Quy trình sản xuất</a:t>
            </a:r>
          </a:p>
        </p:txBody>
      </p:sp>
      <p:grpSp>
        <p:nvGrpSpPr>
          <p:cNvPr id="77" name="Nhóm 76">
            <a:extLst>
              <a:ext uri="{FF2B5EF4-FFF2-40B4-BE49-F238E27FC236}">
                <a16:creationId xmlns:a16="http://schemas.microsoft.com/office/drawing/2014/main" id="{75AD6B0E-363F-49C1-BB10-D345A80B5665}"/>
              </a:ext>
            </a:extLst>
          </p:cNvPr>
          <p:cNvGrpSpPr/>
          <p:nvPr/>
        </p:nvGrpSpPr>
        <p:grpSpPr>
          <a:xfrm>
            <a:off x="-2887" y="-12809"/>
            <a:ext cx="8899237" cy="1765452"/>
            <a:chOff x="-2887" y="101491"/>
            <a:chExt cx="8899237" cy="1765452"/>
          </a:xfrm>
        </p:grpSpPr>
        <p:sp>
          <p:nvSpPr>
            <p:cNvPr id="66" name="Hình tự do: Hình 65">
              <a:extLst>
                <a:ext uri="{FF2B5EF4-FFF2-40B4-BE49-F238E27FC236}">
                  <a16:creationId xmlns:a16="http://schemas.microsoft.com/office/drawing/2014/main" id="{EBDE6097-65DB-4AB5-BB82-87DD219AC05A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6" name="Nhóm 75">
              <a:extLst>
                <a:ext uri="{FF2B5EF4-FFF2-40B4-BE49-F238E27FC236}">
                  <a16:creationId xmlns:a16="http://schemas.microsoft.com/office/drawing/2014/main" id="{11A3EC06-8979-43DA-9004-79DC38FE2397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61" name="Nhóm 60">
                <a:extLst>
                  <a:ext uri="{FF2B5EF4-FFF2-40B4-BE49-F238E27FC236}">
                    <a16:creationId xmlns:a16="http://schemas.microsoft.com/office/drawing/2014/main" id="{14B81FA8-2CC2-46AC-9300-E5A199846A72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22" name="Đồ họa 21" descr="Con bọ">
                  <a:extLst>
                    <a:ext uri="{FF2B5EF4-FFF2-40B4-BE49-F238E27FC236}">
                      <a16:creationId xmlns:a16="http://schemas.microsoft.com/office/drawing/2014/main" id="{8176D919-D32C-4D64-9F9D-267C75F5CB6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35" name="Đồ họa 34" descr="Biển báo cấm">
                  <a:extLst>
                    <a:ext uri="{FF2B5EF4-FFF2-40B4-BE49-F238E27FC236}">
                      <a16:creationId xmlns:a16="http://schemas.microsoft.com/office/drawing/2014/main" id="{5581D726-1B46-4415-AC42-4BFCA74AE1D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67" name="Đồ họa 66" descr="Lá">
                <a:extLst>
                  <a:ext uri="{FF2B5EF4-FFF2-40B4-BE49-F238E27FC236}">
                    <a16:creationId xmlns:a16="http://schemas.microsoft.com/office/drawing/2014/main" id="{F4615C4B-B818-4850-9106-83B79A1D75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68" name="Đồ họa 67" descr="Lá">
                <a:extLst>
                  <a:ext uri="{FF2B5EF4-FFF2-40B4-BE49-F238E27FC236}">
                    <a16:creationId xmlns:a16="http://schemas.microsoft.com/office/drawing/2014/main" id="{382C99CE-CDDA-46CE-B742-FAF2342EFA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69" name="Đồ họa 68" descr="Lá">
                <a:extLst>
                  <a:ext uri="{FF2B5EF4-FFF2-40B4-BE49-F238E27FC236}">
                    <a16:creationId xmlns:a16="http://schemas.microsoft.com/office/drawing/2014/main" id="{5DBECCE5-C13D-4708-8CB4-AB62403E77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70" name="Đồ họa 69" descr="Lá">
                <a:extLst>
                  <a:ext uri="{FF2B5EF4-FFF2-40B4-BE49-F238E27FC236}">
                    <a16:creationId xmlns:a16="http://schemas.microsoft.com/office/drawing/2014/main" id="{201331DE-8F02-45C3-97A5-7BECA6D4A0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71" name="Đồ họa 70" descr="Lá">
                <a:extLst>
                  <a:ext uri="{FF2B5EF4-FFF2-40B4-BE49-F238E27FC236}">
                    <a16:creationId xmlns:a16="http://schemas.microsoft.com/office/drawing/2014/main" id="{65F92966-1E26-49DB-8C15-56A4DAEEE5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72" name="Đồ họa 71" descr="Lá">
                <a:extLst>
                  <a:ext uri="{FF2B5EF4-FFF2-40B4-BE49-F238E27FC236}">
                    <a16:creationId xmlns:a16="http://schemas.microsoft.com/office/drawing/2014/main" id="{F332BD30-FD7F-4171-BD44-2398D3DE59D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20" name="Hộp Văn bản 19">
            <a:extLst>
              <a:ext uri="{FF2B5EF4-FFF2-40B4-BE49-F238E27FC236}">
                <a16:creationId xmlns:a16="http://schemas.microsoft.com/office/drawing/2014/main" id="{F9649BA1-687C-427A-8CB5-E201ADAEF6AC}"/>
              </a:ext>
            </a:extLst>
          </p:cNvPr>
          <p:cNvSpPr txBox="1"/>
          <p:nvPr/>
        </p:nvSpPr>
        <p:spPr>
          <a:xfrm>
            <a:off x="-111948" y="6423517"/>
            <a:ext cx="515016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/>
              <a:t>(Gabriel M. Mascarin and Stefan T. Jaronski 2016)</a:t>
            </a:r>
          </a:p>
        </p:txBody>
      </p:sp>
      <p:sp>
        <p:nvSpPr>
          <p:cNvPr id="21" name="Hộp Văn bản 20">
            <a:extLst>
              <a:ext uri="{FF2B5EF4-FFF2-40B4-BE49-F238E27FC236}">
                <a16:creationId xmlns:a16="http://schemas.microsoft.com/office/drawing/2014/main" id="{45E28766-1502-4859-AECD-8FDF0D934390}"/>
              </a:ext>
            </a:extLst>
          </p:cNvPr>
          <p:cNvSpPr txBox="1"/>
          <p:nvPr/>
        </p:nvSpPr>
        <p:spPr>
          <a:xfrm>
            <a:off x="1839557" y="329933"/>
            <a:ext cx="6746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Sản xuất thuốc trừ sâu sinh học từ </a:t>
            </a:r>
          </a:p>
          <a:p>
            <a:pPr algn="ctr"/>
            <a:r>
              <a:rPr lang="en-US" sz="3600" b="1" i="1">
                <a:solidFill>
                  <a:schemeClr val="bg1"/>
                </a:solidFill>
              </a:rPr>
              <a:t>B. bassiana</a:t>
            </a:r>
            <a:r>
              <a:rPr lang="en-US" sz="3600" b="1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69060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D546886C-F5B9-4DE4-9D05-760D9F9E0ED6}"/>
              </a:ext>
            </a:extLst>
          </p:cNvPr>
          <p:cNvSpPr txBox="1"/>
          <p:nvPr/>
        </p:nvSpPr>
        <p:spPr>
          <a:xfrm>
            <a:off x="259827" y="1775655"/>
            <a:ext cx="33865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Thương phẩm</a:t>
            </a:r>
          </a:p>
        </p:txBody>
      </p:sp>
      <p:grpSp>
        <p:nvGrpSpPr>
          <p:cNvPr id="77" name="Nhóm 76">
            <a:extLst>
              <a:ext uri="{FF2B5EF4-FFF2-40B4-BE49-F238E27FC236}">
                <a16:creationId xmlns:a16="http://schemas.microsoft.com/office/drawing/2014/main" id="{75AD6B0E-363F-49C1-BB10-D345A80B5665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66" name="Hình tự do: Hình 65">
              <a:extLst>
                <a:ext uri="{FF2B5EF4-FFF2-40B4-BE49-F238E27FC236}">
                  <a16:creationId xmlns:a16="http://schemas.microsoft.com/office/drawing/2014/main" id="{EBDE6097-65DB-4AB5-BB82-87DD219AC05A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6" name="Nhóm 75">
              <a:extLst>
                <a:ext uri="{FF2B5EF4-FFF2-40B4-BE49-F238E27FC236}">
                  <a16:creationId xmlns:a16="http://schemas.microsoft.com/office/drawing/2014/main" id="{11A3EC06-8979-43DA-9004-79DC38FE2397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61" name="Nhóm 60">
                <a:extLst>
                  <a:ext uri="{FF2B5EF4-FFF2-40B4-BE49-F238E27FC236}">
                    <a16:creationId xmlns:a16="http://schemas.microsoft.com/office/drawing/2014/main" id="{14B81FA8-2CC2-46AC-9300-E5A199846A72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22" name="Đồ họa 21" descr="Con bọ">
                  <a:extLst>
                    <a:ext uri="{FF2B5EF4-FFF2-40B4-BE49-F238E27FC236}">
                      <a16:creationId xmlns:a16="http://schemas.microsoft.com/office/drawing/2014/main" id="{8176D919-D32C-4D64-9F9D-267C75F5CB6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35" name="Đồ họa 34" descr="Biển báo cấm">
                  <a:extLst>
                    <a:ext uri="{FF2B5EF4-FFF2-40B4-BE49-F238E27FC236}">
                      <a16:creationId xmlns:a16="http://schemas.microsoft.com/office/drawing/2014/main" id="{5581D726-1B46-4415-AC42-4BFCA74AE1D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67" name="Đồ họa 66" descr="Lá">
                <a:extLst>
                  <a:ext uri="{FF2B5EF4-FFF2-40B4-BE49-F238E27FC236}">
                    <a16:creationId xmlns:a16="http://schemas.microsoft.com/office/drawing/2014/main" id="{F4615C4B-B818-4850-9106-83B79A1D75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68" name="Đồ họa 67" descr="Lá">
                <a:extLst>
                  <a:ext uri="{FF2B5EF4-FFF2-40B4-BE49-F238E27FC236}">
                    <a16:creationId xmlns:a16="http://schemas.microsoft.com/office/drawing/2014/main" id="{382C99CE-CDDA-46CE-B742-FAF2342EFA7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69" name="Đồ họa 68" descr="Lá">
                <a:extLst>
                  <a:ext uri="{FF2B5EF4-FFF2-40B4-BE49-F238E27FC236}">
                    <a16:creationId xmlns:a16="http://schemas.microsoft.com/office/drawing/2014/main" id="{5DBECCE5-C13D-4708-8CB4-AB62403E77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70" name="Đồ họa 69" descr="Lá">
                <a:extLst>
                  <a:ext uri="{FF2B5EF4-FFF2-40B4-BE49-F238E27FC236}">
                    <a16:creationId xmlns:a16="http://schemas.microsoft.com/office/drawing/2014/main" id="{201331DE-8F02-45C3-97A5-7BECA6D4A0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71" name="Đồ họa 70" descr="Lá">
                <a:extLst>
                  <a:ext uri="{FF2B5EF4-FFF2-40B4-BE49-F238E27FC236}">
                    <a16:creationId xmlns:a16="http://schemas.microsoft.com/office/drawing/2014/main" id="{65F92966-1E26-49DB-8C15-56A4DAEEE5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72" name="Đồ họa 71" descr="Lá">
                <a:extLst>
                  <a:ext uri="{FF2B5EF4-FFF2-40B4-BE49-F238E27FC236}">
                    <a16:creationId xmlns:a16="http://schemas.microsoft.com/office/drawing/2014/main" id="{F332BD30-FD7F-4171-BD44-2398D3DE59D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3" name="Hộp Văn bản 2">
            <a:extLst>
              <a:ext uri="{FF2B5EF4-FFF2-40B4-BE49-F238E27FC236}">
                <a16:creationId xmlns:a16="http://schemas.microsoft.com/office/drawing/2014/main" id="{C4EAF75E-3CC7-4405-86F7-513FCDEA012E}"/>
              </a:ext>
            </a:extLst>
          </p:cNvPr>
          <p:cNvSpPr txBox="1"/>
          <p:nvPr/>
        </p:nvSpPr>
        <p:spPr>
          <a:xfrm>
            <a:off x="259826" y="2245576"/>
            <a:ext cx="769705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/>
              <a:t>Dạng bột hòa tan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/>
              <a:t>Dạng lỏng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/>
              <a:t>Dạng kết hợp với các chế phẩm khác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/>
              <a:t>Kết hợp với bào tử của một số loại nấm ký sinh côn trùng khác như </a:t>
            </a:r>
            <a:r>
              <a:rPr lang="en-US" sz="2400" i="1"/>
              <a:t>Metarhizium spp.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/>
              <a:t>Kết hợp với hợp chất azadirachtin từ cây neem</a:t>
            </a:r>
          </a:p>
          <a:p>
            <a:pPr marL="800100" lvl="1" indent="-342900" algn="just">
              <a:buFont typeface="Arial" panose="020B0604020202020204" pitchFamily="34" charset="0"/>
              <a:buChar char="•"/>
            </a:pPr>
            <a:r>
              <a:rPr lang="en-US" sz="2400"/>
              <a:t>Kết hợp với tinh thể độc của </a:t>
            </a:r>
            <a:r>
              <a:rPr lang="en-US" sz="2400" i="1"/>
              <a:t>B. thuringiensis</a:t>
            </a:r>
            <a:endParaRPr lang="en-US" sz="2400"/>
          </a:p>
        </p:txBody>
      </p:sp>
      <p:sp>
        <p:nvSpPr>
          <p:cNvPr id="23" name="Hộp Văn bản 22">
            <a:extLst>
              <a:ext uri="{FF2B5EF4-FFF2-40B4-BE49-F238E27FC236}">
                <a16:creationId xmlns:a16="http://schemas.microsoft.com/office/drawing/2014/main" id="{82BF20BF-F2BA-4DC5-BD74-CADD8D347981}"/>
              </a:ext>
            </a:extLst>
          </p:cNvPr>
          <p:cNvSpPr txBox="1"/>
          <p:nvPr/>
        </p:nvSpPr>
        <p:spPr>
          <a:xfrm>
            <a:off x="1839557" y="329933"/>
            <a:ext cx="674651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solidFill>
                  <a:schemeClr val="bg1"/>
                </a:solidFill>
              </a:rPr>
              <a:t>Sản xuất thuốc trừ sâu sinh học từ </a:t>
            </a:r>
          </a:p>
          <a:p>
            <a:pPr algn="ctr"/>
            <a:r>
              <a:rPr lang="en-US" sz="3600" b="1" i="1">
                <a:solidFill>
                  <a:schemeClr val="bg1"/>
                </a:solidFill>
              </a:rPr>
              <a:t>B. bassiana</a:t>
            </a:r>
            <a:r>
              <a:rPr lang="en-US" sz="3600" b="1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599418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344180" y="2114755"/>
            <a:ext cx="678618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1901: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lần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đầu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bởi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nhà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vật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học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Nhật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Bản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Shigetane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Ishiwatari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khi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nghiên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cứu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nguyên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gây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ra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bệnh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sotto.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1911: Ernst Berliner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đã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phân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lập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BT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trên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sâu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bướm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Địa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Trung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Hải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1915: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tồn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tại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một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 </a:t>
            </a:r>
            <a:r>
              <a:rPr lang="en-US" sz="2400" i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BT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Năm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1956: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Hannay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, Fitz-James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Angus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hiện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ra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rằng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tinh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nguyên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nhân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gây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chết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côn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trùng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lepidoteran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bướm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đêm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)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75194" y="1496684"/>
            <a:ext cx="272690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Lịch sử phát hiện</a:t>
            </a:r>
            <a:endParaRPr lang="en-US" sz="2800" b="1" dirty="0">
              <a:solidFill>
                <a:srgbClr val="365A1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9" name="Nhóm 18">
            <a:extLst>
              <a:ext uri="{FF2B5EF4-FFF2-40B4-BE49-F238E27FC236}">
                <a16:creationId xmlns:a16="http://schemas.microsoft.com/office/drawing/2014/main" id="{B3013C95-483F-436C-80AA-94118DC6A770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20" name="Hình chữ nhật 19">
              <a:extLst>
                <a:ext uri="{FF2B5EF4-FFF2-40B4-BE49-F238E27FC236}">
                  <a16:creationId xmlns:a16="http://schemas.microsoft.com/office/drawing/2014/main" id="{B6DC5962-A59F-4255-A55F-4C8BEF22CE0B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Nhóm 20">
              <a:extLst>
                <a:ext uri="{FF2B5EF4-FFF2-40B4-BE49-F238E27FC236}">
                  <a16:creationId xmlns:a16="http://schemas.microsoft.com/office/drawing/2014/main" id="{00C67A61-1881-453E-9097-7D10A6EABFE5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29" name="Đồ họa 28" descr="Lá">
                <a:extLst>
                  <a:ext uri="{FF2B5EF4-FFF2-40B4-BE49-F238E27FC236}">
                    <a16:creationId xmlns:a16="http://schemas.microsoft.com/office/drawing/2014/main" id="{CC6F8AC5-F374-48C1-AD15-90FF080C3A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0" name="Đồ họa 29" descr="Lá">
                <a:extLst>
                  <a:ext uri="{FF2B5EF4-FFF2-40B4-BE49-F238E27FC236}">
                    <a16:creationId xmlns:a16="http://schemas.microsoft.com/office/drawing/2014/main" id="{1209D5BC-BA4B-48B6-8D75-9B76548BD7D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2" name="Nhóm 21">
              <a:extLst>
                <a:ext uri="{FF2B5EF4-FFF2-40B4-BE49-F238E27FC236}">
                  <a16:creationId xmlns:a16="http://schemas.microsoft.com/office/drawing/2014/main" id="{524AE729-25B5-4B31-B62E-DFF909EFCC18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5AD50D0F-FF76-48BC-AF1F-E476CB945A9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EBA686C0-2548-41E1-A7BD-EC6E0C63F1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3" name="Nhóm 22">
              <a:extLst>
                <a:ext uri="{FF2B5EF4-FFF2-40B4-BE49-F238E27FC236}">
                  <a16:creationId xmlns:a16="http://schemas.microsoft.com/office/drawing/2014/main" id="{F8E6B810-D8E7-47B8-ADB2-0FB7A22E57BD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5" name="Đồ họa 24" descr="Lá">
                <a:extLst>
                  <a:ext uri="{FF2B5EF4-FFF2-40B4-BE49-F238E27FC236}">
                    <a16:creationId xmlns:a16="http://schemas.microsoft.com/office/drawing/2014/main" id="{90C81F8E-4EC9-4C31-A983-8AFD879ECBE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1C082AD5-46E9-4196-99C1-0A0188FFD6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24" name="Đồ họa 23" descr="Lá">
              <a:extLst>
                <a:ext uri="{FF2B5EF4-FFF2-40B4-BE49-F238E27FC236}">
                  <a16:creationId xmlns:a16="http://schemas.microsoft.com/office/drawing/2014/main" id="{4E3995B9-499F-47AD-BBDB-E350DB91C9A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grpSp>
        <p:nvGrpSpPr>
          <p:cNvPr id="31" name="Nhóm 30">
            <a:extLst>
              <a:ext uri="{FF2B5EF4-FFF2-40B4-BE49-F238E27FC236}">
                <a16:creationId xmlns:a16="http://schemas.microsoft.com/office/drawing/2014/main" id="{DA0664FC-9657-4C06-9346-B67145E2C349}"/>
              </a:ext>
            </a:extLst>
          </p:cNvPr>
          <p:cNvGrpSpPr/>
          <p:nvPr/>
        </p:nvGrpSpPr>
        <p:grpSpPr>
          <a:xfrm>
            <a:off x="567780" y="403386"/>
            <a:ext cx="2011680" cy="2011680"/>
            <a:chOff x="537659" y="394327"/>
            <a:chExt cx="2011680" cy="2011680"/>
          </a:xfrm>
        </p:grpSpPr>
        <p:sp>
          <p:nvSpPr>
            <p:cNvPr id="32" name="Hình Bầu dục 31">
              <a:extLst>
                <a:ext uri="{FF2B5EF4-FFF2-40B4-BE49-F238E27FC236}">
                  <a16:creationId xmlns:a16="http://schemas.microsoft.com/office/drawing/2014/main" id="{BA7F4716-869E-48D1-8AF5-99A169238DCF}"/>
                </a:ext>
              </a:extLst>
            </p:cNvPr>
            <p:cNvSpPr/>
            <p:nvPr/>
          </p:nvSpPr>
          <p:spPr>
            <a:xfrm>
              <a:off x="537659" y="394327"/>
              <a:ext cx="2011680" cy="2011680"/>
            </a:xfrm>
            <a:prstGeom prst="ellipse">
              <a:avLst/>
            </a:prstGeom>
            <a:solidFill>
              <a:srgbClr val="F2C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33" name="Hình ảnh 32">
              <a:extLst>
                <a:ext uri="{FF2B5EF4-FFF2-40B4-BE49-F238E27FC236}">
                  <a16:creationId xmlns:a16="http://schemas.microsoft.com/office/drawing/2014/main" id="{344DA72C-6C74-484F-A76E-60EA68257C6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1572" t="15998" r="30101" b="9878"/>
            <a:stretch/>
          </p:blipFill>
          <p:spPr>
            <a:xfrm>
              <a:off x="648086" y="522969"/>
              <a:ext cx="1874520" cy="1874520"/>
            </a:xfrm>
            <a:prstGeom prst="ellipse">
              <a:avLst/>
            </a:prstGeom>
          </p:spPr>
        </p:pic>
      </p:grpSp>
      <p:sp>
        <p:nvSpPr>
          <p:cNvPr id="34" name="Hộp Văn bản 33">
            <a:extLst>
              <a:ext uri="{FF2B5EF4-FFF2-40B4-BE49-F238E27FC236}">
                <a16:creationId xmlns:a16="http://schemas.microsoft.com/office/drawing/2014/main" id="{3CF66FAD-8A12-461D-9E8E-3A7CBC342951}"/>
              </a:ext>
            </a:extLst>
          </p:cNvPr>
          <p:cNvSpPr txBox="1"/>
          <p:nvPr/>
        </p:nvSpPr>
        <p:spPr>
          <a:xfrm>
            <a:off x="2601927" y="856491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1264585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5003" y="1890866"/>
            <a:ext cx="865399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i="1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BT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 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trực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khuẩn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Gram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dương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, 1,2 -1,8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micromet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x 3-5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micromet</a:t>
            </a:r>
            <a:endParaRPr lang="en-US" sz="2400" dirty="0">
              <a:solidFill>
                <a:srgbClr val="000000"/>
              </a:solidFill>
              <a:latin typeface="Calibri "/>
              <a:ea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Tạo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bào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tử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tinh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khả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năng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tiêu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diệt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nhiều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loại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côn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trùng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gây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bệnh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cây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trồng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như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ấu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trùng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của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Bướm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và</a:t>
            </a:r>
            <a:r>
              <a:rPr lang="en-US" sz="2400" dirty="0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 "/>
                <a:ea typeface="Times New Roman" panose="02020603050405020304" pitchFamily="18" charset="0"/>
              </a:rPr>
              <a:t>Ngài</a:t>
            </a:r>
            <a:endParaRPr lang="en-US" sz="2400" dirty="0">
              <a:solidFill>
                <a:srgbClr val="000000"/>
              </a:solidFill>
              <a:latin typeface="Calibri "/>
              <a:ea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45003" y="1469130"/>
            <a:ext cx="2903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Đặc điểm sinh học</a:t>
            </a:r>
            <a:endParaRPr lang="en-US" sz="2800" b="1" dirty="0">
              <a:solidFill>
                <a:srgbClr val="365A1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938047"/>
            <a:ext cx="65" cy="18130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3093" rIns="0" bIns="-13093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sz="1350" dirty="0"/>
          </a:p>
        </p:txBody>
      </p:sp>
      <p:grpSp>
        <p:nvGrpSpPr>
          <p:cNvPr id="8" name="Nhóm 7">
            <a:extLst>
              <a:ext uri="{FF2B5EF4-FFF2-40B4-BE49-F238E27FC236}">
                <a16:creationId xmlns:a16="http://schemas.microsoft.com/office/drawing/2014/main" id="{59C8CBD0-55EC-4BA6-89B4-17E16E2EDD9B}"/>
              </a:ext>
            </a:extLst>
          </p:cNvPr>
          <p:cNvGrpSpPr/>
          <p:nvPr/>
        </p:nvGrpSpPr>
        <p:grpSpPr>
          <a:xfrm>
            <a:off x="1464288" y="3569149"/>
            <a:ext cx="6718819" cy="3121846"/>
            <a:chOff x="1400120" y="3456854"/>
            <a:chExt cx="6718819" cy="312184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0120" y="3456854"/>
              <a:ext cx="6265943" cy="2393490"/>
            </a:xfrm>
            <a:prstGeom prst="rect">
              <a:avLst/>
            </a:prstGeom>
          </p:spPr>
        </p:pic>
        <p:grpSp>
          <p:nvGrpSpPr>
            <p:cNvPr id="6" name="Nhóm 5">
              <a:extLst>
                <a:ext uri="{FF2B5EF4-FFF2-40B4-BE49-F238E27FC236}">
                  <a16:creationId xmlns:a16="http://schemas.microsoft.com/office/drawing/2014/main" id="{E9CF0167-7A2C-4C20-84F9-BCB08BC43D4B}"/>
                </a:ext>
              </a:extLst>
            </p:cNvPr>
            <p:cNvGrpSpPr/>
            <p:nvPr/>
          </p:nvGrpSpPr>
          <p:grpSpPr>
            <a:xfrm>
              <a:off x="1530354" y="5768681"/>
              <a:ext cx="6588585" cy="810019"/>
              <a:chOff x="1530354" y="5768681"/>
              <a:chExt cx="6588585" cy="810019"/>
            </a:xfrm>
          </p:grpSpPr>
          <p:sp>
            <p:nvSpPr>
              <p:cNvPr id="5" name="Rectangle 4"/>
              <p:cNvSpPr/>
              <p:nvPr/>
            </p:nvSpPr>
            <p:spPr>
              <a:xfrm>
                <a:off x="1530354" y="5768681"/>
                <a:ext cx="2875548" cy="5847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1600" dirty="0" err="1">
                    <a:latin typeface="Calibri "/>
                  </a:rPr>
                  <a:t>Hình</a:t>
                </a:r>
                <a:r>
                  <a:rPr lang="en-US" sz="1600" i="1" dirty="0">
                    <a:latin typeface="Calibri "/>
                  </a:rPr>
                  <a:t>: </a:t>
                </a:r>
                <a:r>
                  <a:rPr lang="vi-VN" sz="1600" i="1" dirty="0">
                    <a:latin typeface="Calibri "/>
                  </a:rPr>
                  <a:t>B</a:t>
                </a:r>
                <a:r>
                  <a:rPr lang="en-US" sz="1600" i="1" dirty="0">
                    <a:latin typeface="Calibri "/>
                  </a:rPr>
                  <a:t>T </a:t>
                </a:r>
                <a:r>
                  <a:rPr lang="vi-VN" sz="1600" dirty="0">
                    <a:latin typeface="Calibri "/>
                  </a:rPr>
                  <a:t>giai đoạn sinh dưỡng</a:t>
                </a:r>
                <a:endParaRPr lang="en-US" sz="1600" dirty="0">
                  <a:latin typeface="Calibri "/>
                </a:endParaRPr>
              </a:p>
              <a:p>
                <a:endParaRPr lang="en-US" sz="1600" dirty="0"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9" name="Rectangle 3"/>
              <p:cNvSpPr>
                <a:spLocks noChangeArrowheads="1"/>
              </p:cNvSpPr>
              <p:nvPr/>
            </p:nvSpPr>
            <p:spPr bwMode="auto">
              <a:xfrm>
                <a:off x="4941321" y="5834285"/>
                <a:ext cx="3177618" cy="21978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</p:spPr>
            <p:txBody>
              <a:bodyPr vert="horz" wrap="square" lIns="0" tIns="-13093" rIns="0" bIns="-13093" numCol="1" anchor="ctr" anchorCtr="0" compatLnSpc="1">
                <a:prstTxWarp prst="textNoShape">
                  <a:avLst/>
                </a:prstTxWarp>
                <a:spAutoFit/>
              </a:bodyPr>
              <a:lstStyle/>
              <a:p>
                <a:pPr defTabSz="6858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sz="1600" dirty="0" err="1">
                    <a:latin typeface="Calibri "/>
                  </a:rPr>
                  <a:t>Hình</a:t>
                </a:r>
                <a:r>
                  <a:rPr lang="en-US" sz="1600" dirty="0">
                    <a:latin typeface="Calibri "/>
                  </a:rPr>
                  <a:t>: BT </a:t>
                </a:r>
                <a:r>
                  <a:rPr lang="en-US" sz="1600" dirty="0" err="1">
                    <a:latin typeface="Calibri "/>
                  </a:rPr>
                  <a:t>giai</a:t>
                </a:r>
                <a:r>
                  <a:rPr lang="en-US" sz="1600" dirty="0">
                    <a:latin typeface="Calibri "/>
                  </a:rPr>
                  <a:t> </a:t>
                </a:r>
                <a:r>
                  <a:rPr lang="en-US" sz="1600" dirty="0" err="1">
                    <a:latin typeface="Calibri "/>
                  </a:rPr>
                  <a:t>đoạn</a:t>
                </a:r>
                <a:r>
                  <a:rPr lang="en-US" sz="1600" dirty="0">
                    <a:latin typeface="Calibri "/>
                  </a:rPr>
                  <a:t> </a:t>
                </a:r>
                <a:r>
                  <a:rPr lang="vi-VN" sz="1600" dirty="0">
                    <a:latin typeface="Calibri "/>
                  </a:rPr>
                  <a:t>giải phóng bào tử</a:t>
                </a:r>
                <a:endParaRPr lang="en-US" sz="1600" dirty="0">
                  <a:latin typeface="Calibri "/>
                </a:endParaRPr>
              </a:p>
            </p:txBody>
          </p:sp>
          <p:sp>
            <p:nvSpPr>
              <p:cNvPr id="10" name="Right Arrow 9"/>
              <p:cNvSpPr/>
              <p:nvPr/>
            </p:nvSpPr>
            <p:spPr>
              <a:xfrm>
                <a:off x="4963203" y="6061069"/>
                <a:ext cx="306629" cy="147665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11" name="Right Arrow 10"/>
              <p:cNvSpPr/>
              <p:nvPr/>
            </p:nvSpPr>
            <p:spPr>
              <a:xfrm>
                <a:off x="4975234" y="6316355"/>
                <a:ext cx="306629" cy="147665"/>
              </a:xfrm>
              <a:prstGeom prst="rightArrow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5282159" y="5998852"/>
                <a:ext cx="1072730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600" dirty="0" err="1">
                    <a:solidFill>
                      <a:srgbClr val="000000"/>
                    </a:solidFill>
                    <a:latin typeface="Calibri "/>
                  </a:rPr>
                  <a:t>Nội</a:t>
                </a:r>
                <a:r>
                  <a:rPr lang="en-US" sz="1600" dirty="0">
                    <a:solidFill>
                      <a:srgbClr val="000000"/>
                    </a:solidFill>
                    <a:latin typeface="Calibri "/>
                  </a:rPr>
                  <a:t> </a:t>
                </a:r>
                <a:r>
                  <a:rPr lang="en-US" sz="1600" dirty="0" err="1">
                    <a:solidFill>
                      <a:srgbClr val="000000"/>
                    </a:solidFill>
                    <a:latin typeface="Calibri "/>
                  </a:rPr>
                  <a:t>bào</a:t>
                </a:r>
                <a:r>
                  <a:rPr lang="en-US" sz="1600" dirty="0">
                    <a:solidFill>
                      <a:srgbClr val="000000"/>
                    </a:solidFill>
                    <a:latin typeface="Calibri "/>
                  </a:rPr>
                  <a:t> </a:t>
                </a:r>
                <a:r>
                  <a:rPr lang="en-US" sz="1600" dirty="0" err="1">
                    <a:solidFill>
                      <a:srgbClr val="000000"/>
                    </a:solidFill>
                    <a:latin typeface="Calibri "/>
                  </a:rPr>
                  <a:t>tử</a:t>
                </a:r>
                <a:endParaRPr lang="en-US" sz="1600" dirty="0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5294190" y="6240146"/>
                <a:ext cx="870751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1600" dirty="0" err="1">
                    <a:solidFill>
                      <a:srgbClr val="000000"/>
                    </a:solidFill>
                    <a:latin typeface="Calibri "/>
                  </a:rPr>
                  <a:t>Tinh</a:t>
                </a:r>
                <a:r>
                  <a:rPr lang="en-US" sz="1600" dirty="0">
                    <a:solidFill>
                      <a:srgbClr val="000000"/>
                    </a:solidFill>
                    <a:latin typeface="Calibri "/>
                  </a:rPr>
                  <a:t> </a:t>
                </a:r>
                <a:r>
                  <a:rPr lang="en-US" sz="1600" dirty="0" err="1">
                    <a:solidFill>
                      <a:srgbClr val="000000"/>
                    </a:solidFill>
                    <a:latin typeface="Calibri "/>
                  </a:rPr>
                  <a:t>thể</a:t>
                </a:r>
                <a:endParaRPr lang="en-US" sz="1600" dirty="0"/>
              </a:p>
            </p:txBody>
          </p:sp>
        </p:grpSp>
      </p:grpSp>
      <p:grpSp>
        <p:nvGrpSpPr>
          <p:cNvPr id="12" name="Nhóm 11">
            <a:extLst>
              <a:ext uri="{FF2B5EF4-FFF2-40B4-BE49-F238E27FC236}">
                <a16:creationId xmlns:a16="http://schemas.microsoft.com/office/drawing/2014/main" id="{E4CC67EA-E0AD-4BF2-8397-157F18F2F920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15" name="Hình chữ nhật 14">
              <a:extLst>
                <a:ext uri="{FF2B5EF4-FFF2-40B4-BE49-F238E27FC236}">
                  <a16:creationId xmlns:a16="http://schemas.microsoft.com/office/drawing/2014/main" id="{FE1D5A3D-C4B9-4DF3-A74F-D1EEF9E469FF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6" name="Nhóm 15">
              <a:extLst>
                <a:ext uri="{FF2B5EF4-FFF2-40B4-BE49-F238E27FC236}">
                  <a16:creationId xmlns:a16="http://schemas.microsoft.com/office/drawing/2014/main" id="{5ADDEAEA-395E-4B12-B059-2E6CB2493472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24" name="Đồ họa 23" descr="Lá">
                <a:extLst>
                  <a:ext uri="{FF2B5EF4-FFF2-40B4-BE49-F238E27FC236}">
                    <a16:creationId xmlns:a16="http://schemas.microsoft.com/office/drawing/2014/main" id="{EA974176-56CD-4E33-A993-897E602F44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5" name="Đồ họa 24" descr="Lá">
                <a:extLst>
                  <a:ext uri="{FF2B5EF4-FFF2-40B4-BE49-F238E27FC236}">
                    <a16:creationId xmlns:a16="http://schemas.microsoft.com/office/drawing/2014/main" id="{BD5B778A-1209-400D-A70F-578C3FDD8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7" name="Nhóm 16">
              <a:extLst>
                <a:ext uri="{FF2B5EF4-FFF2-40B4-BE49-F238E27FC236}">
                  <a16:creationId xmlns:a16="http://schemas.microsoft.com/office/drawing/2014/main" id="{88AA5340-EFC6-4305-AF85-47F551491FC6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22" name="Đồ họa 21" descr="Lá">
                <a:extLst>
                  <a:ext uri="{FF2B5EF4-FFF2-40B4-BE49-F238E27FC236}">
                    <a16:creationId xmlns:a16="http://schemas.microsoft.com/office/drawing/2014/main" id="{72C20F47-6140-48DE-AE08-5CF450E6ED6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3" name="Đồ họa 22" descr="Lá">
                <a:extLst>
                  <a:ext uri="{FF2B5EF4-FFF2-40B4-BE49-F238E27FC236}">
                    <a16:creationId xmlns:a16="http://schemas.microsoft.com/office/drawing/2014/main" id="{530E4AB9-2D44-4A8A-B77E-87A2F5D9344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8" name="Nhóm 17">
              <a:extLst>
                <a:ext uri="{FF2B5EF4-FFF2-40B4-BE49-F238E27FC236}">
                  <a16:creationId xmlns:a16="http://schemas.microsoft.com/office/drawing/2014/main" id="{39B230EB-0B33-42C9-AD82-691212B17035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0" name="Đồ họa 19" descr="Lá">
                <a:extLst>
                  <a:ext uri="{FF2B5EF4-FFF2-40B4-BE49-F238E27FC236}">
                    <a16:creationId xmlns:a16="http://schemas.microsoft.com/office/drawing/2014/main" id="{89912C6D-1F41-420E-9FAE-E6E51978CA3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1" name="Đồ họa 20" descr="Lá">
                <a:extLst>
                  <a:ext uri="{FF2B5EF4-FFF2-40B4-BE49-F238E27FC236}">
                    <a16:creationId xmlns:a16="http://schemas.microsoft.com/office/drawing/2014/main" id="{98F24E23-6B3C-4D42-B760-2F627C16E3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19" name="Đồ họa 18" descr="Lá">
              <a:extLst>
                <a:ext uri="{FF2B5EF4-FFF2-40B4-BE49-F238E27FC236}">
                  <a16:creationId xmlns:a16="http://schemas.microsoft.com/office/drawing/2014/main" id="{1B7E151B-3506-4330-90A5-336E8844BDF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26" name="Hộp Văn bản 25">
            <a:extLst>
              <a:ext uri="{FF2B5EF4-FFF2-40B4-BE49-F238E27FC236}">
                <a16:creationId xmlns:a16="http://schemas.microsoft.com/office/drawing/2014/main" id="{20358D44-22B7-4B40-9C26-27BF0786F4D8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21118044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938047"/>
            <a:ext cx="65" cy="18130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3093" rIns="0" bIns="-13093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sz="1350" dirty="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875169" y="4991205"/>
            <a:ext cx="2813010" cy="1813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-13093" rIns="0" bIns="-13093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 dirty="0">
              <a:latin typeface="Calibri 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375" y="2511614"/>
            <a:ext cx="84003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Sống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hiếu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khí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không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bắt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buộc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Nhiệt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độ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có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thể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trưởng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trong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khoảng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12ᵒ-40ᵒ,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thích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hợp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28ᵒ-30ᵒ, 35ᵒ-49ᵒ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sinh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trưởng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nhanh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nhưng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lão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hóa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nhanh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pH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tối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ưu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cho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sự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phát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triển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là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7,3 - 7,5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8542" y="2124997"/>
            <a:ext cx="39178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Đặc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tính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sinh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lý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2" name="Nhóm 1">
            <a:extLst>
              <a:ext uri="{FF2B5EF4-FFF2-40B4-BE49-F238E27FC236}">
                <a16:creationId xmlns:a16="http://schemas.microsoft.com/office/drawing/2014/main" id="{57879411-6C39-4E54-B376-7B00B35F905B}"/>
              </a:ext>
            </a:extLst>
          </p:cNvPr>
          <p:cNvGrpSpPr/>
          <p:nvPr/>
        </p:nvGrpSpPr>
        <p:grpSpPr>
          <a:xfrm>
            <a:off x="262375" y="4006226"/>
            <a:ext cx="8400363" cy="1985158"/>
            <a:chOff x="254931" y="4006226"/>
            <a:chExt cx="4800424" cy="1985158"/>
          </a:xfrm>
        </p:grpSpPr>
        <p:sp>
          <p:nvSpPr>
            <p:cNvPr id="12" name="Rectangle 11"/>
            <p:cNvSpPr/>
            <p:nvPr/>
          </p:nvSpPr>
          <p:spPr>
            <a:xfrm>
              <a:off x="275599" y="4421724"/>
              <a:ext cx="4779756" cy="15696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Cry (crystal δ-endotoxin)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Cyt</a:t>
              </a:r>
              <a:r>
                <a:rPr lang="en-US" sz="24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(</a:t>
              </a:r>
              <a:r>
                <a:rPr lang="en-US" sz="2400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cytolysin</a:t>
              </a:r>
              <a:r>
                <a:rPr lang="en-US" sz="24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)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US" sz="2400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Vip</a:t>
              </a:r>
              <a:r>
                <a:rPr lang="en-US" sz="24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(vegetative insecticidal protein): </a:t>
              </a:r>
              <a:r>
                <a:rPr lang="en-US" sz="2400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là</a:t>
              </a:r>
              <a:r>
                <a:rPr lang="en-US" sz="2400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2400" dirty="0"/>
                <a:t>protein </a:t>
              </a:r>
              <a:r>
                <a:rPr lang="en-US" sz="2400" dirty="0" err="1"/>
                <a:t>tiết</a:t>
              </a:r>
              <a:r>
                <a:rPr lang="en-US" sz="2400" dirty="0"/>
                <a:t> </a:t>
              </a:r>
              <a:r>
                <a:rPr lang="en-US" sz="2400" dirty="0" err="1"/>
                <a:t>từ</a:t>
              </a:r>
              <a:r>
                <a:rPr lang="en-US" sz="2400" dirty="0"/>
                <a:t> </a:t>
              </a:r>
              <a:r>
                <a:rPr lang="en-US" sz="2400" dirty="0" err="1"/>
                <a:t>tế</a:t>
              </a:r>
              <a:r>
                <a:rPr lang="en-US" sz="2400" dirty="0"/>
                <a:t> </a:t>
              </a:r>
              <a:r>
                <a:rPr lang="en-US" sz="2400" dirty="0" err="1"/>
                <a:t>bào</a:t>
              </a:r>
              <a:r>
                <a:rPr lang="en-US" sz="2400" dirty="0"/>
                <a:t>, </a:t>
              </a:r>
              <a:r>
                <a:rPr lang="en-US" sz="2400" dirty="0" err="1"/>
                <a:t>tiết</a:t>
              </a:r>
              <a:r>
                <a:rPr lang="en-US" sz="2400" dirty="0"/>
                <a:t> </a:t>
              </a:r>
              <a:r>
                <a:rPr lang="en-US" sz="2400" dirty="0" err="1"/>
                <a:t>vào</a:t>
              </a:r>
              <a:r>
                <a:rPr lang="en-US" sz="2400" dirty="0"/>
                <a:t> </a:t>
              </a:r>
              <a:r>
                <a:rPr lang="en-US" sz="2400" dirty="0" err="1"/>
                <a:t>môi</a:t>
              </a:r>
              <a:r>
                <a:rPr lang="en-US" sz="2400" dirty="0"/>
                <a:t> </a:t>
              </a:r>
              <a:r>
                <a:rPr lang="en-US" sz="2400" dirty="0" err="1"/>
                <a:t>trường</a:t>
              </a:r>
              <a:r>
                <a:rPr lang="en-US" sz="2400" dirty="0"/>
                <a:t> </a:t>
              </a:r>
              <a:r>
                <a:rPr lang="en-US" sz="2400" dirty="0" err="1"/>
                <a:t>nuôi</a:t>
              </a:r>
              <a:r>
                <a:rPr lang="en-US" sz="2400" dirty="0"/>
                <a:t> </a:t>
              </a:r>
              <a:r>
                <a:rPr lang="en-US" sz="2400" dirty="0" err="1"/>
                <a:t>cấy</a:t>
              </a:r>
              <a:endParaRPr lang="en-US" sz="2400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254931" y="4006226"/>
              <a:ext cx="2871107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4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Độc</a:t>
              </a:r>
              <a:r>
                <a:rPr lang="en-US" sz="2400" b="1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tố</a:t>
              </a:r>
              <a:r>
                <a:rPr lang="en-US" sz="2400" b="1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diệt</a:t>
              </a:r>
              <a:r>
                <a:rPr lang="en-US" sz="2400" b="1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côn</a:t>
              </a:r>
              <a:r>
                <a:rPr lang="en-US" sz="2400" b="1" dirty="0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 </a:t>
              </a:r>
              <a:r>
                <a:rPr lang="en-US" sz="2400" b="1" dirty="0" err="1">
                  <a:solidFill>
                    <a:srgbClr val="000000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trùng</a:t>
              </a:r>
              <a:endPara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  <p:grpSp>
        <p:nvGrpSpPr>
          <p:cNvPr id="4" name="Nhóm 3">
            <a:extLst>
              <a:ext uri="{FF2B5EF4-FFF2-40B4-BE49-F238E27FC236}">
                <a16:creationId xmlns:a16="http://schemas.microsoft.com/office/drawing/2014/main" id="{F2DB78FE-80E1-4CDF-9E52-0EDB0915DE49}"/>
              </a:ext>
            </a:extLst>
          </p:cNvPr>
          <p:cNvGrpSpPr/>
          <p:nvPr/>
        </p:nvGrpSpPr>
        <p:grpSpPr>
          <a:xfrm>
            <a:off x="-232429" y="-66349"/>
            <a:ext cx="9563311" cy="2058699"/>
            <a:chOff x="-232429" y="-66349"/>
            <a:chExt cx="9563311" cy="2058699"/>
          </a:xfrm>
        </p:grpSpPr>
        <p:sp>
          <p:nvSpPr>
            <p:cNvPr id="26" name="Rectangle 2">
              <a:extLst>
                <a:ext uri="{FF2B5EF4-FFF2-40B4-BE49-F238E27FC236}">
                  <a16:creationId xmlns:a16="http://schemas.microsoft.com/office/drawing/2014/main" id="{8CE801C8-9F2D-479F-9A90-E910027ED1DD}"/>
                </a:ext>
              </a:extLst>
            </p:cNvPr>
            <p:cNvSpPr/>
            <p:nvPr/>
          </p:nvSpPr>
          <p:spPr>
            <a:xfrm>
              <a:off x="245003" y="1469130"/>
              <a:ext cx="290335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800" b="1">
                  <a:solidFill>
                    <a:srgbClr val="365A1A"/>
                  </a:solidFill>
                  <a:latin typeface="Calibri" panose="020F0502020204030204" pitchFamily="34" charset="0"/>
                  <a:ea typeface="Times New Roman" panose="02020603050405020304" pitchFamily="18" charset="0"/>
                </a:rPr>
                <a:t>Đặc điểm sinh học</a:t>
              </a:r>
              <a:endParaRPr lang="en-US" sz="2800" b="1" dirty="0">
                <a:solidFill>
                  <a:srgbClr val="365A1A"/>
                </a:solidFill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pSp>
          <p:nvGrpSpPr>
            <p:cNvPr id="27" name="Nhóm 26">
              <a:extLst>
                <a:ext uri="{FF2B5EF4-FFF2-40B4-BE49-F238E27FC236}">
                  <a16:creationId xmlns:a16="http://schemas.microsoft.com/office/drawing/2014/main" id="{B1D06D1D-6EA8-4465-AAF7-BD762B355DA5}"/>
                </a:ext>
              </a:extLst>
            </p:cNvPr>
            <p:cNvGrpSpPr/>
            <p:nvPr/>
          </p:nvGrpSpPr>
          <p:grpSpPr>
            <a:xfrm>
              <a:off x="-232429" y="-66349"/>
              <a:ext cx="9563311" cy="1758294"/>
              <a:chOff x="-232429" y="-66349"/>
              <a:chExt cx="9563311" cy="1758294"/>
            </a:xfrm>
          </p:grpSpPr>
          <p:sp>
            <p:nvSpPr>
              <p:cNvPr id="28" name="Hình chữ nhật 27">
                <a:extLst>
                  <a:ext uri="{FF2B5EF4-FFF2-40B4-BE49-F238E27FC236}">
                    <a16:creationId xmlns:a16="http://schemas.microsoft.com/office/drawing/2014/main" id="{FBC654A4-B6CB-464C-821B-E272E8730B80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1451429"/>
              </a:xfrm>
              <a:prstGeom prst="rect">
                <a:avLst/>
              </a:prstGeom>
              <a:solidFill>
                <a:srgbClr val="59844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grpSp>
            <p:nvGrpSpPr>
              <p:cNvPr id="29" name="Nhóm 28">
                <a:extLst>
                  <a:ext uri="{FF2B5EF4-FFF2-40B4-BE49-F238E27FC236}">
                    <a16:creationId xmlns:a16="http://schemas.microsoft.com/office/drawing/2014/main" id="{98799FFE-2513-44B7-9560-8A7F221A8D09}"/>
                  </a:ext>
                </a:extLst>
              </p:cNvPr>
              <p:cNvGrpSpPr/>
              <p:nvPr/>
            </p:nvGrpSpPr>
            <p:grpSpPr>
              <a:xfrm>
                <a:off x="6360645" y="-66349"/>
                <a:ext cx="2970237" cy="1758294"/>
                <a:chOff x="6244533" y="-153433"/>
                <a:chExt cx="2970237" cy="1758294"/>
              </a:xfrm>
            </p:grpSpPr>
            <p:pic>
              <p:nvPicPr>
                <p:cNvPr id="37" name="Đồ họa 36" descr="Lá">
                  <a:extLst>
                    <a:ext uri="{FF2B5EF4-FFF2-40B4-BE49-F238E27FC236}">
                      <a16:creationId xmlns:a16="http://schemas.microsoft.com/office/drawing/2014/main" id="{6B8F8C43-EB0C-4211-B138-D9F65E1010A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456476" y="-153433"/>
                  <a:ext cx="1758294" cy="1758294"/>
                </a:xfrm>
                <a:prstGeom prst="rect">
                  <a:avLst/>
                </a:prstGeom>
              </p:spPr>
            </p:pic>
            <p:pic>
              <p:nvPicPr>
                <p:cNvPr id="38" name="Đồ họa 37" descr="Lá">
                  <a:extLst>
                    <a:ext uri="{FF2B5EF4-FFF2-40B4-BE49-F238E27FC236}">
                      <a16:creationId xmlns:a16="http://schemas.microsoft.com/office/drawing/2014/main" id="{00C06754-22D2-4206-9D71-C42587044C2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6244533" y="-153433"/>
                  <a:ext cx="1758294" cy="1758294"/>
                </a:xfrm>
                <a:prstGeom prst="rect">
                  <a:avLst/>
                </a:prstGeom>
              </p:spPr>
            </p:pic>
          </p:grpSp>
          <p:grpSp>
            <p:nvGrpSpPr>
              <p:cNvPr id="30" name="Nhóm 29">
                <a:extLst>
                  <a:ext uri="{FF2B5EF4-FFF2-40B4-BE49-F238E27FC236}">
                    <a16:creationId xmlns:a16="http://schemas.microsoft.com/office/drawing/2014/main" id="{F2F1AED3-E468-44D2-A3F2-9A3F22CA146C}"/>
                  </a:ext>
                </a:extLst>
              </p:cNvPr>
              <p:cNvGrpSpPr/>
              <p:nvPr/>
            </p:nvGrpSpPr>
            <p:grpSpPr>
              <a:xfrm>
                <a:off x="3764670" y="-66349"/>
                <a:ext cx="2970237" cy="1758294"/>
                <a:chOff x="6244533" y="-153433"/>
                <a:chExt cx="2970237" cy="1758294"/>
              </a:xfrm>
            </p:grpSpPr>
            <p:pic>
              <p:nvPicPr>
                <p:cNvPr id="35" name="Đồ họa 34" descr="Lá">
                  <a:extLst>
                    <a:ext uri="{FF2B5EF4-FFF2-40B4-BE49-F238E27FC236}">
                      <a16:creationId xmlns:a16="http://schemas.microsoft.com/office/drawing/2014/main" id="{6B230C18-F713-4473-B682-BB541F1062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456476" y="-153433"/>
                  <a:ext cx="1758294" cy="1758294"/>
                </a:xfrm>
                <a:prstGeom prst="rect">
                  <a:avLst/>
                </a:prstGeom>
              </p:spPr>
            </p:pic>
            <p:pic>
              <p:nvPicPr>
                <p:cNvPr id="36" name="Đồ họa 35" descr="Lá">
                  <a:extLst>
                    <a:ext uri="{FF2B5EF4-FFF2-40B4-BE49-F238E27FC236}">
                      <a16:creationId xmlns:a16="http://schemas.microsoft.com/office/drawing/2014/main" id="{CA71AB4E-A60B-4B6B-8587-8A701E128C9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6244533" y="-153433"/>
                  <a:ext cx="1758294" cy="1758294"/>
                </a:xfrm>
                <a:prstGeom prst="rect">
                  <a:avLst/>
                </a:prstGeom>
              </p:spPr>
            </p:pic>
          </p:grpSp>
          <p:grpSp>
            <p:nvGrpSpPr>
              <p:cNvPr id="31" name="Nhóm 30">
                <a:extLst>
                  <a:ext uri="{FF2B5EF4-FFF2-40B4-BE49-F238E27FC236}">
                    <a16:creationId xmlns:a16="http://schemas.microsoft.com/office/drawing/2014/main" id="{EA59F3DA-EC0B-4076-B9D2-36B1A56D9BF1}"/>
                  </a:ext>
                </a:extLst>
              </p:cNvPr>
              <p:cNvGrpSpPr/>
              <p:nvPr/>
            </p:nvGrpSpPr>
            <p:grpSpPr>
              <a:xfrm>
                <a:off x="1167406" y="-66349"/>
                <a:ext cx="2970237" cy="1758294"/>
                <a:chOff x="6244533" y="-153433"/>
                <a:chExt cx="2970237" cy="1758294"/>
              </a:xfrm>
            </p:grpSpPr>
            <p:pic>
              <p:nvPicPr>
                <p:cNvPr id="33" name="Đồ họa 32" descr="Lá">
                  <a:extLst>
                    <a:ext uri="{FF2B5EF4-FFF2-40B4-BE49-F238E27FC236}">
                      <a16:creationId xmlns:a16="http://schemas.microsoft.com/office/drawing/2014/main" id="{BD836286-1A79-4EE0-B2BA-38EECCF9EBE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456476" y="-153433"/>
                  <a:ext cx="1758294" cy="1758294"/>
                </a:xfrm>
                <a:prstGeom prst="rect">
                  <a:avLst/>
                </a:prstGeom>
              </p:spPr>
            </p:pic>
            <p:pic>
              <p:nvPicPr>
                <p:cNvPr id="34" name="Đồ họa 33" descr="Lá">
                  <a:extLst>
                    <a:ext uri="{FF2B5EF4-FFF2-40B4-BE49-F238E27FC236}">
                      <a16:creationId xmlns:a16="http://schemas.microsoft.com/office/drawing/2014/main" id="{ABAB05B6-7B91-4B71-AC80-6604583F6F3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6244533" y="-153433"/>
                  <a:ext cx="1758294" cy="1758294"/>
                </a:xfrm>
                <a:prstGeom prst="rect">
                  <a:avLst/>
                </a:prstGeom>
              </p:spPr>
            </p:pic>
          </p:grpSp>
          <p:pic>
            <p:nvPicPr>
              <p:cNvPr id="32" name="Đồ họa 31" descr="Lá">
                <a:extLst>
                  <a:ext uri="{FF2B5EF4-FFF2-40B4-BE49-F238E27FC236}">
                    <a16:creationId xmlns:a16="http://schemas.microsoft.com/office/drawing/2014/main" id="{7502E5DF-37B1-47D8-866E-96E9CA33B0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-232429" y="-66349"/>
                <a:ext cx="1758294" cy="1758294"/>
              </a:xfrm>
              <a:prstGeom prst="rect">
                <a:avLst/>
              </a:prstGeom>
            </p:spPr>
          </p:pic>
        </p:grpSp>
        <p:sp>
          <p:nvSpPr>
            <p:cNvPr id="39" name="Hộp Văn bản 38">
              <a:extLst>
                <a:ext uri="{FF2B5EF4-FFF2-40B4-BE49-F238E27FC236}">
                  <a16:creationId xmlns:a16="http://schemas.microsoft.com/office/drawing/2014/main" id="{4FE3763D-2DE3-47F3-A21C-3539CC46AADE}"/>
                </a:ext>
              </a:extLst>
            </p:cNvPr>
            <p:cNvSpPr txBox="1"/>
            <p:nvPr/>
          </p:nvSpPr>
          <p:spPr>
            <a:xfrm>
              <a:off x="307654" y="809785"/>
              <a:ext cx="480886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i="1">
                  <a:solidFill>
                    <a:schemeClr val="bg1"/>
                  </a:solidFill>
                </a:rPr>
                <a:t>Bacillus thuringiensis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496226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938047"/>
            <a:ext cx="65" cy="18130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-13093" rIns="0" bIns="-13093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vi-VN" sz="1350" dirty="0"/>
          </a:p>
        </p:txBody>
      </p:sp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4875169" y="4991205"/>
            <a:ext cx="2813010" cy="18130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txBody>
          <a:bodyPr vert="horz" wrap="square" lIns="0" tIns="-13093" rIns="0" bIns="-13093" numCol="1" anchor="ctr" anchorCtr="0" compatLnSpc="1">
            <a:prstTxWarp prst="textNoShape">
              <a:avLst/>
            </a:prstTxWarp>
            <a:spAutoFit/>
          </a:bodyPr>
          <a:lstStyle/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350" dirty="0">
              <a:latin typeface="Calibri 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7826" y="2341310"/>
            <a:ext cx="87311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400" b="1" dirty="0" err="1"/>
              <a:t>Độc</a:t>
            </a:r>
            <a:r>
              <a:rPr lang="en-US" sz="2400" b="1" dirty="0"/>
              <a:t> </a:t>
            </a:r>
            <a:r>
              <a:rPr lang="en-US" sz="2400" b="1" dirty="0" err="1"/>
              <a:t>tố</a:t>
            </a:r>
            <a:r>
              <a:rPr lang="en-US" sz="2400" b="1" dirty="0"/>
              <a:t> Cry</a:t>
            </a:r>
            <a:r>
              <a:rPr lang="en-US" sz="2400" dirty="0"/>
              <a:t> hay </a:t>
            </a:r>
            <a:r>
              <a:rPr lang="en-US" sz="2400" dirty="0" err="1"/>
              <a:t>nội</a:t>
            </a:r>
            <a:r>
              <a:rPr lang="en-US" sz="2400" dirty="0"/>
              <a:t> </a:t>
            </a:r>
            <a:r>
              <a:rPr lang="en-US" sz="2400" dirty="0" err="1"/>
              <a:t>độc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δ </a:t>
            </a:r>
            <a:r>
              <a:rPr lang="en-US" sz="2400" dirty="0" err="1"/>
              <a:t>mã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/>
              <a:t>gen cry</a:t>
            </a:r>
            <a:endParaRPr lang="en-US" sz="2400" dirty="0"/>
          </a:p>
          <a:p>
            <a:pPr lvl="0"/>
            <a:r>
              <a:rPr lang="en-US" sz="2400" dirty="0" err="1"/>
              <a:t>Một</a:t>
            </a:r>
            <a:r>
              <a:rPr lang="en-US" sz="2400" dirty="0"/>
              <a:t> </a:t>
            </a:r>
            <a:r>
              <a:rPr lang="en-US" sz="2400" dirty="0" err="1"/>
              <a:t>số</a:t>
            </a:r>
            <a:r>
              <a:rPr lang="en-US" sz="2400" dirty="0"/>
              <a:t> </a:t>
            </a:r>
            <a:r>
              <a:rPr lang="en-US" sz="2400" dirty="0" err="1"/>
              <a:t>nhóm</a:t>
            </a:r>
            <a:r>
              <a:rPr lang="en-US" sz="2400" dirty="0"/>
              <a:t> </a:t>
            </a:r>
            <a:r>
              <a:rPr lang="en-US" sz="2400" dirty="0" err="1"/>
              <a:t>độc</a:t>
            </a:r>
            <a:r>
              <a:rPr lang="en-US" sz="2400" dirty="0"/>
              <a:t> </a:t>
            </a:r>
            <a:r>
              <a:rPr lang="en-US" sz="2400" dirty="0" err="1"/>
              <a:t>tố</a:t>
            </a:r>
            <a:r>
              <a:rPr lang="en-US" sz="2400" dirty="0"/>
              <a:t> </a:t>
            </a:r>
            <a:r>
              <a:rPr lang="en-US" sz="2400" dirty="0" err="1"/>
              <a:t>chính</a:t>
            </a:r>
            <a:r>
              <a:rPr lang="en-US" sz="2400" dirty="0"/>
              <a:t>: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400" dirty="0" err="1"/>
              <a:t>Nhóm</a:t>
            </a:r>
            <a:r>
              <a:rPr lang="en-US" sz="2400" dirty="0"/>
              <a:t> Cry1: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chống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loài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cánh</a:t>
            </a:r>
            <a:r>
              <a:rPr lang="en-US" sz="2400" dirty="0"/>
              <a:t> </a:t>
            </a:r>
            <a:r>
              <a:rPr lang="en-US" sz="2400" dirty="0" err="1"/>
              <a:t>vẩy</a:t>
            </a:r>
            <a:r>
              <a:rPr lang="en-US" sz="2400" dirty="0"/>
              <a:t> </a:t>
            </a:r>
            <a:r>
              <a:rPr lang="en-US" sz="2400" b="1" dirty="0"/>
              <a:t>Lepidoptera</a:t>
            </a:r>
            <a:r>
              <a:rPr lang="en-US" sz="2400" dirty="0"/>
              <a:t>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400" dirty="0" err="1"/>
              <a:t>Nhóm</a:t>
            </a:r>
            <a:r>
              <a:rPr lang="en-US" sz="2400" dirty="0"/>
              <a:t> Cry2: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độc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cả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loài</a:t>
            </a:r>
            <a:r>
              <a:rPr lang="en-US" sz="2400" dirty="0"/>
              <a:t> </a:t>
            </a:r>
            <a:r>
              <a:rPr lang="en-US" sz="2400" b="1" dirty="0" err="1"/>
              <a:t>bộ</a:t>
            </a:r>
            <a:r>
              <a:rPr lang="en-US" sz="2400" b="1" dirty="0"/>
              <a:t> </a:t>
            </a:r>
            <a:r>
              <a:rPr lang="en-US" sz="2400" b="1" dirty="0" err="1"/>
              <a:t>cánh</a:t>
            </a:r>
            <a:r>
              <a:rPr lang="en-US" sz="2400" b="1" dirty="0"/>
              <a:t> </a:t>
            </a:r>
            <a:r>
              <a:rPr lang="en-US" sz="2400" b="1" dirty="0" err="1"/>
              <a:t>vẩy</a:t>
            </a:r>
            <a:r>
              <a:rPr lang="en-US" sz="2400" b="1" dirty="0"/>
              <a:t> </a:t>
            </a:r>
            <a:r>
              <a:rPr lang="en-US" sz="2400" b="1" dirty="0" err="1"/>
              <a:t>và</a:t>
            </a:r>
            <a:r>
              <a:rPr lang="en-US" sz="2400" b="1" dirty="0"/>
              <a:t> </a:t>
            </a:r>
            <a:r>
              <a:rPr lang="en-US" sz="2400" b="1" dirty="0" err="1"/>
              <a:t>bộ</a:t>
            </a:r>
            <a:r>
              <a:rPr lang="en-US" sz="2400" b="1" dirty="0"/>
              <a:t> </a:t>
            </a:r>
            <a:r>
              <a:rPr lang="en-US" sz="2400" b="1" dirty="0" err="1"/>
              <a:t>hai</a:t>
            </a:r>
            <a:r>
              <a:rPr lang="en-US" sz="2400" b="1" dirty="0"/>
              <a:t> </a:t>
            </a:r>
            <a:r>
              <a:rPr lang="en-US" sz="2400" b="1" dirty="0" err="1"/>
              <a:t>cánh</a:t>
            </a:r>
            <a:r>
              <a:rPr lang="en-US" sz="2400" dirty="0"/>
              <a:t>. </a:t>
            </a:r>
            <a:r>
              <a:rPr lang="en-US" sz="2400" dirty="0" err="1"/>
              <a:t>Riêng</a:t>
            </a:r>
            <a:r>
              <a:rPr lang="en-US" sz="2400" dirty="0"/>
              <a:t> Cry2B </a:t>
            </a:r>
            <a:r>
              <a:rPr lang="en-US" sz="2400" dirty="0" err="1"/>
              <a:t>và</a:t>
            </a:r>
            <a:r>
              <a:rPr lang="en-US" sz="2400" dirty="0"/>
              <a:t> Cry2C </a:t>
            </a:r>
            <a:r>
              <a:rPr lang="en-US" sz="2400" dirty="0" err="1"/>
              <a:t>tổng</a:t>
            </a:r>
            <a:r>
              <a:rPr lang="en-US" sz="2400" dirty="0"/>
              <a:t> </a:t>
            </a:r>
            <a:r>
              <a:rPr lang="en-US" sz="2400" dirty="0" err="1"/>
              <a:t>hợp</a:t>
            </a:r>
            <a:r>
              <a:rPr lang="en-US" sz="2400" dirty="0"/>
              <a:t> protein </a:t>
            </a:r>
            <a:r>
              <a:rPr lang="en-US" sz="2400" dirty="0" err="1"/>
              <a:t>chỉ</a:t>
            </a:r>
            <a:r>
              <a:rPr lang="en-US" sz="2400" dirty="0"/>
              <a:t> </a:t>
            </a:r>
            <a:r>
              <a:rPr lang="en-US" sz="2400" dirty="0" err="1"/>
              <a:t>gây</a:t>
            </a:r>
            <a:r>
              <a:rPr lang="en-US" sz="2400" dirty="0"/>
              <a:t> </a:t>
            </a:r>
            <a:r>
              <a:rPr lang="en-US" sz="2400" dirty="0" err="1"/>
              <a:t>độc</a:t>
            </a:r>
            <a:r>
              <a:rPr lang="en-US" sz="2400" dirty="0"/>
              <a:t> </a:t>
            </a:r>
            <a:r>
              <a:rPr lang="en-US" sz="2400" dirty="0" err="1"/>
              <a:t>cho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côn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cánh</a:t>
            </a:r>
            <a:r>
              <a:rPr lang="en-US" sz="2400" dirty="0"/>
              <a:t> </a:t>
            </a:r>
            <a:r>
              <a:rPr lang="en-US" sz="2400" dirty="0" err="1"/>
              <a:t>vẩy</a:t>
            </a:r>
            <a:r>
              <a:rPr lang="en-US" sz="2400" dirty="0"/>
              <a:t>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400" dirty="0" err="1"/>
              <a:t>Nhóm</a:t>
            </a:r>
            <a:r>
              <a:rPr lang="en-US" sz="2400" dirty="0"/>
              <a:t> Cry3: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chống</a:t>
            </a:r>
            <a:r>
              <a:rPr lang="en-US" sz="2400" dirty="0"/>
              <a:t> </a:t>
            </a:r>
            <a:r>
              <a:rPr lang="en-US" sz="2400" dirty="0" err="1"/>
              <a:t>lại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loài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cánh</a:t>
            </a:r>
            <a:r>
              <a:rPr lang="en-US" sz="2400" dirty="0"/>
              <a:t> </a:t>
            </a:r>
            <a:r>
              <a:rPr lang="en-US" sz="2400" dirty="0" err="1"/>
              <a:t>cứng</a:t>
            </a:r>
            <a:r>
              <a:rPr lang="en-US" sz="2400" dirty="0"/>
              <a:t> </a:t>
            </a:r>
            <a:r>
              <a:rPr lang="en-US" sz="2400" b="1" dirty="0"/>
              <a:t>(</a:t>
            </a:r>
            <a:r>
              <a:rPr lang="en-US" sz="2400" b="1" dirty="0" err="1"/>
              <a:t>Coleoptera</a:t>
            </a:r>
            <a:r>
              <a:rPr lang="en-US" sz="2400" dirty="0"/>
              <a:t>)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US" sz="2400" dirty="0" err="1"/>
              <a:t>Nhóm</a:t>
            </a:r>
            <a:r>
              <a:rPr lang="en-US" sz="2400" dirty="0"/>
              <a:t> Cry4: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tính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loài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</a:t>
            </a:r>
            <a:r>
              <a:rPr lang="en-US" sz="2400" dirty="0" err="1"/>
              <a:t>bộ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 </a:t>
            </a:r>
            <a:r>
              <a:rPr lang="en-US" sz="2400" dirty="0" err="1"/>
              <a:t>cánh</a:t>
            </a:r>
            <a:r>
              <a:rPr lang="en-US" sz="2400" dirty="0"/>
              <a:t> </a:t>
            </a:r>
            <a:r>
              <a:rPr lang="en-US" sz="2400" b="1" dirty="0"/>
              <a:t>(</a:t>
            </a:r>
            <a:r>
              <a:rPr lang="en-US" sz="2400" b="1" dirty="0" err="1"/>
              <a:t>diptera</a:t>
            </a:r>
            <a:r>
              <a:rPr lang="en-US" sz="2400" b="1" dirty="0"/>
              <a:t>). 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57826" y="1921925"/>
            <a:ext cx="28777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Độc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tố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diệt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côn</a:t>
            </a:r>
            <a:r>
              <a:rPr lang="en-US" sz="24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trùng</a:t>
            </a:r>
            <a:endParaRPr lang="en-US" sz="24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A6CFC3E-9A68-4134-9B70-952061151878}"/>
              </a:ext>
            </a:extLst>
          </p:cNvPr>
          <p:cNvSpPr/>
          <p:nvPr/>
        </p:nvSpPr>
        <p:spPr>
          <a:xfrm>
            <a:off x="245003" y="1469130"/>
            <a:ext cx="2903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Đặc điểm sinh học</a:t>
            </a:r>
            <a:endParaRPr lang="en-US" sz="2800" b="1" dirty="0">
              <a:solidFill>
                <a:srgbClr val="365A1A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0" name="Nhóm 9">
            <a:extLst>
              <a:ext uri="{FF2B5EF4-FFF2-40B4-BE49-F238E27FC236}">
                <a16:creationId xmlns:a16="http://schemas.microsoft.com/office/drawing/2014/main" id="{98B1BF13-705D-4BFB-940B-DECFA599136A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11" name="Hình chữ nhật 10">
              <a:extLst>
                <a:ext uri="{FF2B5EF4-FFF2-40B4-BE49-F238E27FC236}">
                  <a16:creationId xmlns:a16="http://schemas.microsoft.com/office/drawing/2014/main" id="{59CC305B-F6DF-42B1-9EB3-CE79012A0904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3" name="Nhóm 12">
              <a:extLst>
                <a:ext uri="{FF2B5EF4-FFF2-40B4-BE49-F238E27FC236}">
                  <a16:creationId xmlns:a16="http://schemas.microsoft.com/office/drawing/2014/main" id="{88FCF7A7-EC62-46A9-BF8F-1E6A0686EF17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22" name="Đồ họa 21" descr="Lá">
                <a:extLst>
                  <a:ext uri="{FF2B5EF4-FFF2-40B4-BE49-F238E27FC236}">
                    <a16:creationId xmlns:a16="http://schemas.microsoft.com/office/drawing/2014/main" id="{B2A2C51C-124E-4684-9C9E-20CB946D9D8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3" name="Đồ họa 22" descr="Lá">
                <a:extLst>
                  <a:ext uri="{FF2B5EF4-FFF2-40B4-BE49-F238E27FC236}">
                    <a16:creationId xmlns:a16="http://schemas.microsoft.com/office/drawing/2014/main" id="{42A28117-A322-479D-BDE5-2DA096558C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4" name="Nhóm 13">
              <a:extLst>
                <a:ext uri="{FF2B5EF4-FFF2-40B4-BE49-F238E27FC236}">
                  <a16:creationId xmlns:a16="http://schemas.microsoft.com/office/drawing/2014/main" id="{735AFB5E-34F3-446B-8B80-39551A12E965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20" name="Đồ họa 19" descr="Lá">
                <a:extLst>
                  <a:ext uri="{FF2B5EF4-FFF2-40B4-BE49-F238E27FC236}">
                    <a16:creationId xmlns:a16="http://schemas.microsoft.com/office/drawing/2014/main" id="{F6A3C9DD-5F53-4E29-B06C-A470A90573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1" name="Đồ họa 20" descr="Lá">
                <a:extLst>
                  <a:ext uri="{FF2B5EF4-FFF2-40B4-BE49-F238E27FC236}">
                    <a16:creationId xmlns:a16="http://schemas.microsoft.com/office/drawing/2014/main" id="{AAEE29F3-BA4F-4172-9A7D-69C087B644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6" name="Nhóm 15">
              <a:extLst>
                <a:ext uri="{FF2B5EF4-FFF2-40B4-BE49-F238E27FC236}">
                  <a16:creationId xmlns:a16="http://schemas.microsoft.com/office/drawing/2014/main" id="{44F50CF0-42D4-4F07-BF18-DBB9F21609FC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EBDC1E41-CDA0-46AE-9EF6-98594A4D27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9" name="Đồ họa 18" descr="Lá">
                <a:extLst>
                  <a:ext uri="{FF2B5EF4-FFF2-40B4-BE49-F238E27FC236}">
                    <a16:creationId xmlns:a16="http://schemas.microsoft.com/office/drawing/2014/main" id="{192F9AB8-2B22-4E0F-A1E3-BC2BAF4852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17" name="Đồ họa 16" descr="Lá">
              <a:extLst>
                <a:ext uri="{FF2B5EF4-FFF2-40B4-BE49-F238E27FC236}">
                  <a16:creationId xmlns:a16="http://schemas.microsoft.com/office/drawing/2014/main" id="{50792F0E-4C33-427F-A16E-BA775EEF034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24" name="Hộp Văn bản 23">
            <a:extLst>
              <a:ext uri="{FF2B5EF4-FFF2-40B4-BE49-F238E27FC236}">
                <a16:creationId xmlns:a16="http://schemas.microsoft.com/office/drawing/2014/main" id="{D656026B-AF23-40EC-894E-FC92626F6256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32835389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533" y="2019904"/>
            <a:ext cx="5621467" cy="3632333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41707" y="1496684"/>
            <a:ext cx="2635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Cơ chế gây bệnh</a:t>
            </a:r>
            <a:endParaRPr lang="en-US" sz="2800" b="1" dirty="0">
              <a:solidFill>
                <a:srgbClr val="365A1A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41708" y="2002461"/>
            <a:ext cx="328082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Font typeface="+mj-lt"/>
              <a:buAutoNum type="arabicPeriod"/>
            </a:pPr>
            <a:r>
              <a:rPr lang="en-US" sz="2400" dirty="0" err="1"/>
              <a:t>Côn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ăn</a:t>
            </a:r>
            <a:r>
              <a:rPr lang="en-US" sz="2400" dirty="0"/>
              <a:t> 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 BT 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bào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. </a:t>
            </a:r>
          </a:p>
          <a:p>
            <a:pPr marL="171450" indent="-171450" algn="just">
              <a:buFont typeface="+mj-lt"/>
              <a:buAutoNum type="arabicPeriod"/>
            </a:pPr>
            <a:r>
              <a:rPr lang="en-US" sz="2400" dirty="0" err="1"/>
              <a:t>Các</a:t>
            </a:r>
            <a:r>
              <a:rPr lang="en-US" sz="2400" dirty="0"/>
              <a:t> endotoxin </a:t>
            </a:r>
            <a:r>
              <a:rPr lang="en-US" sz="2400" dirty="0" err="1"/>
              <a:t>được</a:t>
            </a:r>
            <a:r>
              <a:rPr lang="en-US" sz="2400" dirty="0"/>
              <a:t> </a:t>
            </a:r>
            <a:r>
              <a:rPr lang="en-US" sz="2400" dirty="0" err="1"/>
              <a:t>tiêu</a:t>
            </a:r>
            <a:r>
              <a:rPr lang="en-US" sz="2400" dirty="0"/>
              <a:t> </a:t>
            </a:r>
            <a:r>
              <a:rPr lang="en-US" sz="2400" dirty="0" err="1"/>
              <a:t>hóa</a:t>
            </a:r>
            <a:r>
              <a:rPr lang="en-US" sz="2400" dirty="0"/>
              <a:t>,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hòa</a:t>
            </a:r>
            <a:r>
              <a:rPr lang="en-US" sz="2400" dirty="0"/>
              <a:t> tan </a:t>
            </a:r>
            <a:r>
              <a:rPr lang="en-US" sz="2400" dirty="0" err="1"/>
              <a:t>bởi</a:t>
            </a:r>
            <a:r>
              <a:rPr lang="en-US" sz="2400" dirty="0"/>
              <a:t> pH </a:t>
            </a:r>
            <a:r>
              <a:rPr lang="en-US" sz="2400" dirty="0" err="1"/>
              <a:t>kiềm</a:t>
            </a:r>
            <a:r>
              <a:rPr lang="en-US" sz="2400" dirty="0"/>
              <a:t> </a:t>
            </a:r>
            <a:r>
              <a:rPr lang="en-US" sz="2400" dirty="0" err="1"/>
              <a:t>của</a:t>
            </a:r>
            <a:r>
              <a:rPr lang="en-US" sz="2400" dirty="0"/>
              <a:t> </a:t>
            </a:r>
            <a:r>
              <a:rPr lang="en-US" sz="2400" dirty="0" err="1"/>
              <a:t>ruột</a:t>
            </a:r>
            <a:endParaRPr lang="en-US" sz="2400" dirty="0"/>
          </a:p>
          <a:p>
            <a:pPr marL="171450" indent="-171450" algn="just">
              <a:buFont typeface="+mj-lt"/>
              <a:buAutoNum type="arabicPeriod"/>
            </a:pPr>
            <a:r>
              <a:rPr lang="en-US" sz="2400" dirty="0" err="1"/>
              <a:t>protoxin</a:t>
            </a:r>
            <a:r>
              <a:rPr lang="en-US" sz="2400" dirty="0"/>
              <a:t> </a:t>
            </a:r>
            <a:r>
              <a:rPr lang="en-US" sz="2400" dirty="0" err="1"/>
              <a:t>bị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giải</a:t>
            </a:r>
            <a:r>
              <a:rPr lang="en-US" sz="2400" dirty="0"/>
              <a:t> </a:t>
            </a:r>
            <a:r>
              <a:rPr lang="en-US" sz="2400" dirty="0" err="1"/>
              <a:t>bởi</a:t>
            </a:r>
            <a:r>
              <a:rPr lang="en-US" sz="2400" dirty="0"/>
              <a:t> protease </a:t>
            </a:r>
            <a:r>
              <a:rPr lang="en-US" sz="2400" dirty="0" err="1"/>
              <a:t>trong</a:t>
            </a:r>
            <a:r>
              <a:rPr lang="en-US" sz="2400" dirty="0"/>
              <a:t> </a:t>
            </a:r>
            <a:r>
              <a:rPr lang="en-US" sz="2400" dirty="0" err="1"/>
              <a:t>ruột</a:t>
            </a:r>
            <a:r>
              <a:rPr lang="en-US" sz="2400" dirty="0"/>
              <a:t> </a:t>
            </a:r>
            <a:r>
              <a:rPr lang="en-US" sz="2400" dirty="0" err="1"/>
              <a:t>giữa</a:t>
            </a:r>
            <a:r>
              <a:rPr lang="en-US" sz="2400" dirty="0"/>
              <a:t> </a:t>
            </a:r>
            <a:r>
              <a:rPr lang="en-US" sz="2400" dirty="0" err="1"/>
              <a:t>trở</a:t>
            </a:r>
            <a:r>
              <a:rPr lang="en-US" sz="2400" dirty="0"/>
              <a:t> </a:t>
            </a:r>
            <a:r>
              <a:rPr lang="en-US" sz="2400" dirty="0" err="1"/>
              <a:t>nên</a:t>
            </a:r>
            <a:r>
              <a:rPr lang="en-US" sz="2400" dirty="0"/>
              <a:t> </a:t>
            </a:r>
            <a:r>
              <a:rPr lang="en-US" sz="2400" dirty="0" err="1"/>
              <a:t>hoạt</a:t>
            </a:r>
            <a:r>
              <a:rPr lang="en-US" sz="2400" dirty="0"/>
              <a:t> </a:t>
            </a:r>
            <a:r>
              <a:rPr lang="en-US" sz="2400" dirty="0" err="1"/>
              <a:t>động</a:t>
            </a:r>
            <a:r>
              <a:rPr lang="en-US" sz="2400" dirty="0"/>
              <a:t>.</a:t>
            </a:r>
          </a:p>
        </p:txBody>
      </p:sp>
      <p:grpSp>
        <p:nvGrpSpPr>
          <p:cNvPr id="6" name="Nhóm 5">
            <a:extLst>
              <a:ext uri="{FF2B5EF4-FFF2-40B4-BE49-F238E27FC236}">
                <a16:creationId xmlns:a16="http://schemas.microsoft.com/office/drawing/2014/main" id="{571E5CD0-5388-4560-B64C-6CA737E165E5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7" name="Hình chữ nhật 6">
              <a:extLst>
                <a:ext uri="{FF2B5EF4-FFF2-40B4-BE49-F238E27FC236}">
                  <a16:creationId xmlns:a16="http://schemas.microsoft.com/office/drawing/2014/main" id="{95033299-E976-403C-A78F-9141D3C28627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Nhóm 7">
              <a:extLst>
                <a:ext uri="{FF2B5EF4-FFF2-40B4-BE49-F238E27FC236}">
                  <a16:creationId xmlns:a16="http://schemas.microsoft.com/office/drawing/2014/main" id="{A9240384-A8E7-4391-861B-8C217ADE573C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8789D757-13DB-4D80-B1E1-D3AF0D9576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A69C5CDD-A7DE-4A34-BA7E-016D6F848C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9" name="Nhóm 8">
              <a:extLst>
                <a:ext uri="{FF2B5EF4-FFF2-40B4-BE49-F238E27FC236}">
                  <a16:creationId xmlns:a16="http://schemas.microsoft.com/office/drawing/2014/main" id="{15C3E8DF-69C1-4956-9C16-A6C79D08C9C0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A864297A-8793-400A-8766-2965D37040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1402EA01-4DC5-4F9B-8D7C-6B118799650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0" name="Nhóm 9">
              <a:extLst>
                <a:ext uri="{FF2B5EF4-FFF2-40B4-BE49-F238E27FC236}">
                  <a16:creationId xmlns:a16="http://schemas.microsoft.com/office/drawing/2014/main" id="{5C22A7BB-C951-4E14-90DA-580E8860DF3E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12" name="Đồ họa 11" descr="Lá">
                <a:extLst>
                  <a:ext uri="{FF2B5EF4-FFF2-40B4-BE49-F238E27FC236}">
                    <a16:creationId xmlns:a16="http://schemas.microsoft.com/office/drawing/2014/main" id="{9A2192D8-B44B-4614-BC04-87EC76D90D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FAA3C956-F5BA-4CDF-A84C-9A1B61BE55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11" name="Đồ họa 10" descr="Lá">
              <a:extLst>
                <a:ext uri="{FF2B5EF4-FFF2-40B4-BE49-F238E27FC236}">
                  <a16:creationId xmlns:a16="http://schemas.microsoft.com/office/drawing/2014/main" id="{1E6E704D-ADA2-4C5B-A65B-7E8CAA48551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18" name="Hộp Văn bản 17">
            <a:extLst>
              <a:ext uri="{FF2B5EF4-FFF2-40B4-BE49-F238E27FC236}">
                <a16:creationId xmlns:a16="http://schemas.microsoft.com/office/drawing/2014/main" id="{5CC15FB6-34E5-4BA1-B039-70A9FEA3B794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30762869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65"/>
          <a:stretch/>
        </p:blipFill>
        <p:spPr>
          <a:xfrm>
            <a:off x="3531210" y="2261214"/>
            <a:ext cx="5516537" cy="3353807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41707" y="2019904"/>
            <a:ext cx="349727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+mj-lt"/>
              <a:buAutoNum type="arabicPeriod"/>
            </a:pPr>
            <a:r>
              <a:rPr lang="en-US" sz="2000" dirty="0" err="1"/>
              <a:t>Độc</a:t>
            </a:r>
            <a:r>
              <a:rPr lang="en-US" sz="2000" dirty="0"/>
              <a:t> </a:t>
            </a:r>
            <a:r>
              <a:rPr lang="en-US" sz="2000" dirty="0" err="1"/>
              <a:t>tố</a:t>
            </a:r>
            <a:r>
              <a:rPr lang="en-US" sz="2000" dirty="0"/>
              <a:t> Cry </a:t>
            </a:r>
            <a:r>
              <a:rPr lang="en-US" sz="2000" dirty="0" err="1"/>
              <a:t>tiếp</a:t>
            </a:r>
            <a:r>
              <a:rPr lang="en-US" sz="2000" dirty="0"/>
              <a:t> </a:t>
            </a:r>
            <a:r>
              <a:rPr lang="en-US" sz="2000" dirty="0" err="1"/>
              <a:t>xúc</a:t>
            </a:r>
            <a:r>
              <a:rPr lang="en-US" sz="2000" dirty="0"/>
              <a:t> </a:t>
            </a:r>
            <a:r>
              <a:rPr lang="en-US" sz="2000" dirty="0" err="1"/>
              <a:t>với</a:t>
            </a:r>
            <a:r>
              <a:rPr lang="en-US" sz="2000" dirty="0"/>
              <a:t> </a:t>
            </a:r>
            <a:r>
              <a:rPr lang="en-US" sz="2000" dirty="0" err="1"/>
              <a:t>thụ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cadherin </a:t>
            </a:r>
            <a:r>
              <a:rPr lang="en-US" sz="2000" dirty="0" err="1"/>
              <a:t>trên</a:t>
            </a:r>
            <a:r>
              <a:rPr lang="en-US" sz="2000" dirty="0"/>
              <a:t> </a:t>
            </a:r>
            <a:r>
              <a:rPr lang="en-US" sz="2000" dirty="0" err="1"/>
              <a:t>bề</a:t>
            </a:r>
            <a:r>
              <a:rPr lang="en-US" sz="2000" dirty="0"/>
              <a:t> </a:t>
            </a:r>
            <a:r>
              <a:rPr lang="en-US" sz="2000" dirty="0" err="1"/>
              <a:t>mặt</a:t>
            </a:r>
            <a:r>
              <a:rPr lang="en-US" sz="2000" dirty="0"/>
              <a:t> </a:t>
            </a:r>
            <a:r>
              <a:rPr lang="en-US" sz="2000" dirty="0" err="1"/>
              <a:t>màng</a:t>
            </a:r>
            <a:r>
              <a:rPr lang="en-US" sz="2000" dirty="0"/>
              <a:t>. </a:t>
            </a:r>
          </a:p>
          <a:p>
            <a:pPr marL="171450" indent="-171450">
              <a:buFont typeface="+mj-lt"/>
              <a:buAutoNum type="arabicPeriod"/>
            </a:pP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thụ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N-</a:t>
            </a:r>
            <a:r>
              <a:rPr lang="en-US" sz="2000" dirty="0" err="1"/>
              <a:t>aminopeptidase</a:t>
            </a:r>
            <a:r>
              <a:rPr lang="en-US" sz="2000" dirty="0"/>
              <a:t> neo </a:t>
            </a:r>
            <a:r>
              <a:rPr lang="en-US" sz="2000" dirty="0" err="1"/>
              <a:t>vào</a:t>
            </a:r>
            <a:r>
              <a:rPr lang="en-US" sz="2000" dirty="0"/>
              <a:t> </a:t>
            </a:r>
            <a:r>
              <a:rPr lang="en-US" sz="2000" dirty="0" err="1"/>
              <a:t>lỗ</a:t>
            </a:r>
            <a:r>
              <a:rPr lang="en-US" sz="2000" dirty="0"/>
              <a:t> (Pre pores)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màng</a:t>
            </a:r>
            <a:r>
              <a:rPr lang="en-US" sz="2000" dirty="0"/>
              <a:t> </a:t>
            </a:r>
            <a:r>
              <a:rPr lang="en-US" sz="2000" dirty="0" err="1"/>
              <a:t>đôi</a:t>
            </a:r>
            <a:r>
              <a:rPr lang="en-US" sz="2000" dirty="0"/>
              <a:t> lipid, </a:t>
            </a:r>
            <a:r>
              <a:rPr lang="en-US" sz="2000" dirty="0" err="1"/>
              <a:t>kích</a:t>
            </a:r>
            <a:r>
              <a:rPr lang="en-US" sz="2000" dirty="0"/>
              <a:t> </a:t>
            </a:r>
            <a:r>
              <a:rPr lang="en-US" sz="2000" dirty="0" err="1"/>
              <a:t>hoạt</a:t>
            </a:r>
            <a:r>
              <a:rPr lang="en-US" sz="2000" dirty="0"/>
              <a:t> </a:t>
            </a:r>
            <a:r>
              <a:rPr lang="en-US" sz="2000" dirty="0" err="1"/>
              <a:t>kênh</a:t>
            </a:r>
            <a:r>
              <a:rPr lang="en-US" sz="2000" dirty="0"/>
              <a:t> Mg </a:t>
            </a:r>
            <a:r>
              <a:rPr lang="en-US" sz="2000" baseline="30000" dirty="0"/>
              <a:t>2+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màng</a:t>
            </a:r>
            <a:r>
              <a:rPr lang="en-US" sz="2000" dirty="0"/>
              <a:t> plasma. </a:t>
            </a:r>
          </a:p>
          <a:p>
            <a:pPr marL="171450" indent="-171450">
              <a:buFont typeface="+mj-lt"/>
              <a:buAutoNum type="arabicPeriod"/>
            </a:pPr>
            <a:r>
              <a:rPr lang="en-US" sz="2000" dirty="0" err="1"/>
              <a:t>Các</a:t>
            </a:r>
            <a:r>
              <a:rPr lang="en-US" sz="2000" dirty="0"/>
              <a:t> </a:t>
            </a:r>
            <a:r>
              <a:rPr lang="en-US" sz="2000" dirty="0" err="1"/>
              <a:t>tinh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 </a:t>
            </a:r>
            <a:r>
              <a:rPr lang="en-US" sz="2000" dirty="0" err="1"/>
              <a:t>làm</a:t>
            </a:r>
            <a:r>
              <a:rPr lang="en-US" sz="2000" dirty="0"/>
              <a:t> </a:t>
            </a:r>
            <a:r>
              <a:rPr lang="en-US" sz="2000" dirty="0" err="1"/>
              <a:t>cho</a:t>
            </a:r>
            <a:r>
              <a:rPr lang="en-US" sz="2000" dirty="0"/>
              <a:t> </a:t>
            </a:r>
            <a:r>
              <a:rPr lang="en-US" sz="2000" dirty="0" err="1"/>
              <a:t>thành</a:t>
            </a:r>
            <a:r>
              <a:rPr lang="en-US" sz="2000" dirty="0"/>
              <a:t> </a:t>
            </a:r>
            <a:r>
              <a:rPr lang="en-US" sz="2000" dirty="0" err="1"/>
              <a:t>ruột</a:t>
            </a:r>
            <a:r>
              <a:rPr lang="en-US" sz="2000" dirty="0"/>
              <a:t> </a:t>
            </a:r>
            <a:r>
              <a:rPr lang="en-US" sz="2000" dirty="0" err="1"/>
              <a:t>bị</a:t>
            </a:r>
            <a:r>
              <a:rPr lang="en-US" sz="2000" dirty="0"/>
              <a:t> </a:t>
            </a:r>
            <a:r>
              <a:rPr lang="en-US" sz="2000" dirty="0" err="1"/>
              <a:t>phá</a:t>
            </a:r>
            <a:r>
              <a:rPr lang="en-US" sz="2000" dirty="0"/>
              <a:t> </a:t>
            </a:r>
            <a:r>
              <a:rPr lang="en-US" sz="2000" dirty="0" err="1"/>
              <a:t>vỡ</a:t>
            </a:r>
            <a:r>
              <a:rPr lang="en-US" sz="2000" dirty="0"/>
              <a:t>, </a:t>
            </a:r>
            <a:r>
              <a:rPr lang="en-US" sz="2000" dirty="0" err="1"/>
              <a:t>ruột</a:t>
            </a:r>
            <a:r>
              <a:rPr lang="en-US" sz="2000" dirty="0"/>
              <a:t> </a:t>
            </a:r>
            <a:r>
              <a:rPr lang="en-US" sz="2000" dirty="0" err="1"/>
              <a:t>bị</a:t>
            </a:r>
            <a:r>
              <a:rPr lang="en-US" sz="2000" dirty="0"/>
              <a:t> </a:t>
            </a:r>
            <a:r>
              <a:rPr lang="en-US" sz="2000" dirty="0" err="1"/>
              <a:t>tê</a:t>
            </a:r>
            <a:r>
              <a:rPr lang="en-US" sz="2000" dirty="0"/>
              <a:t> </a:t>
            </a:r>
            <a:r>
              <a:rPr lang="en-US" sz="2000" dirty="0" err="1"/>
              <a:t>liệt</a:t>
            </a:r>
            <a:endParaRPr lang="en-US" sz="2000" dirty="0"/>
          </a:p>
          <a:p>
            <a:pPr marL="171450" indent="-171450">
              <a:buFont typeface="+mj-lt"/>
              <a:buAutoNum type="arabicPeriod"/>
            </a:pPr>
            <a:r>
              <a:rPr lang="en-US" sz="2000" dirty="0" err="1"/>
              <a:t>Côn</a:t>
            </a:r>
            <a:r>
              <a:rPr lang="en-US" sz="2000" dirty="0"/>
              <a:t> </a:t>
            </a:r>
            <a:r>
              <a:rPr lang="en-US" sz="2000" dirty="0" err="1"/>
              <a:t>trùng</a:t>
            </a:r>
            <a:r>
              <a:rPr lang="en-US" sz="2000" dirty="0"/>
              <a:t> </a:t>
            </a:r>
            <a:r>
              <a:rPr lang="en-US" sz="2000" dirty="0" err="1"/>
              <a:t>ngừng</a:t>
            </a:r>
            <a:r>
              <a:rPr lang="en-US" sz="2000" dirty="0"/>
              <a:t> </a:t>
            </a:r>
            <a:r>
              <a:rPr lang="en-US" sz="2000" dirty="0" err="1"/>
              <a:t>ăn</a:t>
            </a:r>
            <a:r>
              <a:rPr lang="en-US" sz="2000" dirty="0"/>
              <a:t>, </a:t>
            </a:r>
            <a:r>
              <a:rPr lang="en-US" sz="2000" dirty="0" err="1"/>
              <a:t>tê</a:t>
            </a:r>
            <a:r>
              <a:rPr lang="en-US" sz="2000" dirty="0"/>
              <a:t> </a:t>
            </a:r>
            <a:r>
              <a:rPr lang="en-US" sz="2000" dirty="0" err="1"/>
              <a:t>liệt</a:t>
            </a:r>
            <a:r>
              <a:rPr lang="en-US" sz="2000" dirty="0"/>
              <a:t> </a:t>
            </a:r>
            <a:r>
              <a:rPr lang="en-US" sz="2000" dirty="0" err="1"/>
              <a:t>hoàn</a:t>
            </a:r>
            <a:r>
              <a:rPr lang="en-US" sz="2000" dirty="0"/>
              <a:t> </a:t>
            </a:r>
            <a:r>
              <a:rPr lang="en-US" sz="2000" dirty="0" err="1"/>
              <a:t>toàn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</a:t>
            </a:r>
            <a:r>
              <a:rPr lang="en-US" sz="2000" dirty="0" err="1"/>
              <a:t>cuối</a:t>
            </a:r>
            <a:r>
              <a:rPr lang="en-US" sz="2000" dirty="0"/>
              <a:t> </a:t>
            </a:r>
            <a:r>
              <a:rPr lang="en-US" sz="2000" dirty="0" err="1"/>
              <a:t>cùng</a:t>
            </a:r>
            <a:r>
              <a:rPr lang="en-US" sz="2000" dirty="0"/>
              <a:t> </a:t>
            </a:r>
            <a:r>
              <a:rPr lang="en-US" sz="2000" dirty="0" err="1"/>
              <a:t>là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  <a:r>
              <a:rPr lang="en-US" sz="2000" dirty="0" err="1"/>
              <a:t>vong</a:t>
            </a:r>
            <a:r>
              <a:rPr lang="en-US" sz="2000" dirty="0"/>
              <a:t> </a:t>
            </a:r>
            <a:r>
              <a:rPr lang="en-US" sz="2000" dirty="0" err="1"/>
              <a:t>khi</a:t>
            </a:r>
            <a:r>
              <a:rPr lang="en-US" sz="2000" dirty="0"/>
              <a:t> </a:t>
            </a:r>
            <a:r>
              <a:rPr lang="en-US" sz="2000" dirty="0" err="1"/>
              <a:t>bào</a:t>
            </a:r>
            <a:r>
              <a:rPr lang="en-US" sz="2000" dirty="0"/>
              <a:t> </a:t>
            </a:r>
            <a:r>
              <a:rPr lang="en-US" sz="2000" dirty="0" err="1"/>
              <a:t>tử</a:t>
            </a:r>
            <a:r>
              <a:rPr lang="en-US" sz="2000" dirty="0"/>
              <a:t> </a:t>
            </a:r>
            <a:r>
              <a:rPr lang="en-US" sz="2000" dirty="0" err="1"/>
              <a:t>và</a:t>
            </a:r>
            <a:r>
              <a:rPr lang="en-US" sz="2000" dirty="0"/>
              <a:t> vi </a:t>
            </a:r>
            <a:r>
              <a:rPr lang="en-US" sz="2000" dirty="0" err="1"/>
              <a:t>khuẩn</a:t>
            </a:r>
            <a:r>
              <a:rPr lang="en-US" sz="2000" dirty="0"/>
              <a:t> </a:t>
            </a:r>
            <a:r>
              <a:rPr lang="en-US" sz="2000" dirty="0" err="1"/>
              <a:t>đường</a:t>
            </a:r>
            <a:r>
              <a:rPr lang="en-US" sz="2000" dirty="0"/>
              <a:t> </a:t>
            </a:r>
            <a:r>
              <a:rPr lang="en-US" sz="2000" dirty="0" err="1"/>
              <a:t>ruột</a:t>
            </a:r>
            <a:r>
              <a:rPr lang="en-US" sz="2000" dirty="0"/>
              <a:t> </a:t>
            </a:r>
            <a:r>
              <a:rPr lang="en-US" sz="2000" dirty="0" err="1"/>
              <a:t>sinh</a:t>
            </a:r>
            <a:r>
              <a:rPr lang="en-US" sz="2000" dirty="0"/>
              <a:t> </a:t>
            </a:r>
            <a:r>
              <a:rPr lang="en-US" sz="2000" dirty="0" err="1"/>
              <a:t>sôi</a:t>
            </a:r>
            <a:r>
              <a:rPr lang="en-US" sz="2000" dirty="0"/>
              <a:t> </a:t>
            </a:r>
            <a:r>
              <a:rPr lang="en-US" sz="2000" dirty="0" err="1"/>
              <a:t>nảy</a:t>
            </a:r>
            <a:r>
              <a:rPr lang="en-US" sz="2000" dirty="0"/>
              <a:t> </a:t>
            </a:r>
            <a:r>
              <a:rPr lang="en-US" sz="2000" dirty="0" err="1"/>
              <a:t>nở</a:t>
            </a:r>
            <a:r>
              <a:rPr lang="en-US" sz="2000" dirty="0"/>
              <a:t> </a:t>
            </a:r>
            <a:r>
              <a:rPr lang="en-US" sz="2000" dirty="0" err="1"/>
              <a:t>trong</a:t>
            </a:r>
            <a:r>
              <a:rPr lang="en-US" sz="2000" dirty="0"/>
              <a:t> </a:t>
            </a:r>
            <a:r>
              <a:rPr lang="en-US" sz="2000" dirty="0" err="1"/>
              <a:t>cơ</a:t>
            </a:r>
            <a:r>
              <a:rPr lang="en-US" sz="2000" dirty="0"/>
              <a:t> </a:t>
            </a:r>
            <a:r>
              <a:rPr lang="en-US" sz="2000" dirty="0" err="1"/>
              <a:t>thể</a:t>
            </a:r>
            <a:r>
              <a:rPr lang="en-US" sz="2000" dirty="0"/>
              <a:t>.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6BFDA9C-F3E5-41B7-B3F4-4B42863D7C16}"/>
              </a:ext>
            </a:extLst>
          </p:cNvPr>
          <p:cNvSpPr/>
          <p:nvPr/>
        </p:nvSpPr>
        <p:spPr>
          <a:xfrm>
            <a:off x="241707" y="1496684"/>
            <a:ext cx="26356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Cơ chế gây bệnh</a:t>
            </a:r>
            <a:endParaRPr lang="en-US" sz="2800" b="1" dirty="0">
              <a:solidFill>
                <a:srgbClr val="365A1A"/>
              </a:solidFill>
            </a:endParaRPr>
          </a:p>
        </p:txBody>
      </p:sp>
      <p:grpSp>
        <p:nvGrpSpPr>
          <p:cNvPr id="7" name="Nhóm 6">
            <a:extLst>
              <a:ext uri="{FF2B5EF4-FFF2-40B4-BE49-F238E27FC236}">
                <a16:creationId xmlns:a16="http://schemas.microsoft.com/office/drawing/2014/main" id="{4FF3C8E7-FEEF-4FC4-B0A1-DAB7692CD7A0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8" name="Hình chữ nhật 7">
              <a:extLst>
                <a:ext uri="{FF2B5EF4-FFF2-40B4-BE49-F238E27FC236}">
                  <a16:creationId xmlns:a16="http://schemas.microsoft.com/office/drawing/2014/main" id="{02049AED-DB43-432F-A3E6-5BAB7D848103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Nhóm 8">
              <a:extLst>
                <a:ext uri="{FF2B5EF4-FFF2-40B4-BE49-F238E27FC236}">
                  <a16:creationId xmlns:a16="http://schemas.microsoft.com/office/drawing/2014/main" id="{FA30C19B-50B5-432A-9A0B-95E8F83BBBEB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D8B08C5E-AC28-4E7E-9880-06467FCE07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0E66864E-2ED3-4AEF-B09A-A245B6CE0E7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0" name="Nhóm 9">
              <a:extLst>
                <a:ext uri="{FF2B5EF4-FFF2-40B4-BE49-F238E27FC236}">
                  <a16:creationId xmlns:a16="http://schemas.microsoft.com/office/drawing/2014/main" id="{FEB0BA56-B257-45DC-A52E-7F7A5698E811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D8ECAEBB-749C-4D2B-B06A-04449969D9A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973C3D57-8938-4F46-ABDB-13BD51AFAD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1" name="Nhóm 10">
              <a:extLst>
                <a:ext uri="{FF2B5EF4-FFF2-40B4-BE49-F238E27FC236}">
                  <a16:creationId xmlns:a16="http://schemas.microsoft.com/office/drawing/2014/main" id="{832217A2-F29F-4F9D-90BD-9D3DBC4B65A6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5E9E6476-F8C0-41B1-AF2E-9F66E3B84D4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D498E727-43B6-4A93-B551-273E4F0C8D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12" name="Đồ họa 11" descr="Lá">
              <a:extLst>
                <a:ext uri="{FF2B5EF4-FFF2-40B4-BE49-F238E27FC236}">
                  <a16:creationId xmlns:a16="http://schemas.microsoft.com/office/drawing/2014/main" id="{2CEBA751-B4B6-4793-8165-1FE96EAD343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19" name="Hộp Văn bản 18">
            <a:extLst>
              <a:ext uri="{FF2B5EF4-FFF2-40B4-BE49-F238E27FC236}">
                <a16:creationId xmlns:a16="http://schemas.microsoft.com/office/drawing/2014/main" id="{101EE783-90F4-45E2-873B-AEDC8FCC0D92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22180082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0786" y="1458953"/>
            <a:ext cx="4572000" cy="53290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en-US" sz="2800" b="1">
                <a:solidFill>
                  <a:srgbClr val="365A1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Bệnh cây trồng do côn trùng </a:t>
            </a:r>
            <a:endParaRPr lang="en-US" sz="2800" b="1" dirty="0">
              <a:solidFill>
                <a:srgbClr val="365A1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4167" y="1934373"/>
            <a:ext cx="4572000" cy="470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Lepidoptera</a:t>
            </a:r>
          </a:p>
        </p:txBody>
      </p:sp>
      <p:grpSp>
        <p:nvGrpSpPr>
          <p:cNvPr id="5" name="Nhóm 4">
            <a:extLst>
              <a:ext uri="{FF2B5EF4-FFF2-40B4-BE49-F238E27FC236}">
                <a16:creationId xmlns:a16="http://schemas.microsoft.com/office/drawing/2014/main" id="{BCB7E41D-B799-4E76-9521-E5B5CF89EAA9}"/>
              </a:ext>
            </a:extLst>
          </p:cNvPr>
          <p:cNvGrpSpPr/>
          <p:nvPr/>
        </p:nvGrpSpPr>
        <p:grpSpPr>
          <a:xfrm>
            <a:off x="456207" y="2738190"/>
            <a:ext cx="8343639" cy="3312038"/>
            <a:chOff x="472249" y="2978820"/>
            <a:chExt cx="8343639" cy="3312038"/>
          </a:xfrm>
        </p:grpSpPr>
        <p:sp>
          <p:nvSpPr>
            <p:cNvPr id="4" name="Rectangle 3"/>
            <p:cNvSpPr/>
            <p:nvPr/>
          </p:nvSpPr>
          <p:spPr>
            <a:xfrm>
              <a:off x="3385363" y="5952304"/>
              <a:ext cx="2516907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600" dirty="0" err="1">
                  <a:latin typeface="Calibri "/>
                </a:rPr>
                <a:t>Sâu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đục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nõn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cải</a:t>
              </a:r>
              <a:r>
                <a:rPr lang="en-US" sz="1600" dirty="0">
                  <a:latin typeface="Calibri "/>
                </a:rPr>
                <a:t> (</a:t>
              </a:r>
              <a:r>
                <a:rPr lang="en-US" sz="1600" i="1" err="1">
                  <a:latin typeface="Calibri "/>
                </a:rPr>
                <a:t>Hellula</a:t>
              </a:r>
              <a:r>
                <a:rPr lang="en-US" sz="1600" i="1">
                  <a:latin typeface="Calibri "/>
                </a:rPr>
                <a:t> sp.</a:t>
              </a:r>
              <a:r>
                <a:rPr lang="en-US" sz="1600">
                  <a:latin typeface="Calibri "/>
                </a:rPr>
                <a:t>)</a:t>
              </a:r>
              <a:endParaRPr lang="en-US" sz="1600" dirty="0">
                <a:latin typeface="Calibri "/>
              </a:endParaRP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78041" y="2978820"/>
              <a:ext cx="4037847" cy="2691898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249" y="2978820"/>
              <a:ext cx="4037847" cy="2691898"/>
            </a:xfrm>
            <a:prstGeom prst="rect">
              <a:avLst/>
            </a:prstGeom>
          </p:spPr>
        </p:pic>
      </p:grpSp>
      <p:grpSp>
        <p:nvGrpSpPr>
          <p:cNvPr id="22" name="Nhóm 21">
            <a:extLst>
              <a:ext uri="{FF2B5EF4-FFF2-40B4-BE49-F238E27FC236}">
                <a16:creationId xmlns:a16="http://schemas.microsoft.com/office/drawing/2014/main" id="{A0E16F99-F38D-458B-82B9-0A5A20376E77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23" name="Hình chữ nhật 22">
              <a:extLst>
                <a:ext uri="{FF2B5EF4-FFF2-40B4-BE49-F238E27FC236}">
                  <a16:creationId xmlns:a16="http://schemas.microsoft.com/office/drawing/2014/main" id="{DA8F04B7-49A8-4DCA-AD45-92CD3C99EE0F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Nhóm 23">
              <a:extLst>
                <a:ext uri="{FF2B5EF4-FFF2-40B4-BE49-F238E27FC236}">
                  <a16:creationId xmlns:a16="http://schemas.microsoft.com/office/drawing/2014/main" id="{0D34C01E-CA87-4613-BB32-16AD80FF08EF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32" name="Đồ họa 31" descr="Lá">
                <a:extLst>
                  <a:ext uri="{FF2B5EF4-FFF2-40B4-BE49-F238E27FC236}">
                    <a16:creationId xmlns:a16="http://schemas.microsoft.com/office/drawing/2014/main" id="{23B6B95D-C58A-40A0-9E7A-23BBB759786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3" name="Đồ họa 32" descr="Lá">
                <a:extLst>
                  <a:ext uri="{FF2B5EF4-FFF2-40B4-BE49-F238E27FC236}">
                    <a16:creationId xmlns:a16="http://schemas.microsoft.com/office/drawing/2014/main" id="{EE3FCFD3-64F1-4B1A-8D07-D9C6557723B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5" name="Nhóm 24">
              <a:extLst>
                <a:ext uri="{FF2B5EF4-FFF2-40B4-BE49-F238E27FC236}">
                  <a16:creationId xmlns:a16="http://schemas.microsoft.com/office/drawing/2014/main" id="{09B84333-49BD-4903-9A57-A7F7CF707D78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30" name="Đồ họa 29" descr="Lá">
                <a:extLst>
                  <a:ext uri="{FF2B5EF4-FFF2-40B4-BE49-F238E27FC236}">
                    <a16:creationId xmlns:a16="http://schemas.microsoft.com/office/drawing/2014/main" id="{5E7E1530-2317-493B-BF9D-1581AC5C8C7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1" name="Đồ họa 30" descr="Lá">
                <a:extLst>
                  <a:ext uri="{FF2B5EF4-FFF2-40B4-BE49-F238E27FC236}">
                    <a16:creationId xmlns:a16="http://schemas.microsoft.com/office/drawing/2014/main" id="{36ADA946-3D45-43ED-A338-90358C283C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6" name="Nhóm 25">
              <a:extLst>
                <a:ext uri="{FF2B5EF4-FFF2-40B4-BE49-F238E27FC236}">
                  <a16:creationId xmlns:a16="http://schemas.microsoft.com/office/drawing/2014/main" id="{8F554DE5-919B-4F49-BBEA-2BDEF4F1BF89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D9484CDB-69B0-4704-AE10-E0D1F389FD5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9" name="Đồ họa 28" descr="Lá">
                <a:extLst>
                  <a:ext uri="{FF2B5EF4-FFF2-40B4-BE49-F238E27FC236}">
                    <a16:creationId xmlns:a16="http://schemas.microsoft.com/office/drawing/2014/main" id="{CFD387E6-EF72-4AA9-993B-51D57E0FB9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27" name="Đồ họa 26" descr="Lá">
              <a:extLst>
                <a:ext uri="{FF2B5EF4-FFF2-40B4-BE49-F238E27FC236}">
                  <a16:creationId xmlns:a16="http://schemas.microsoft.com/office/drawing/2014/main" id="{42D3CC67-A997-436C-92A7-9FEF98E0FA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34" name="Hộp Văn bản 33">
            <a:extLst>
              <a:ext uri="{FF2B5EF4-FFF2-40B4-BE49-F238E27FC236}">
                <a16:creationId xmlns:a16="http://schemas.microsoft.com/office/drawing/2014/main" id="{29CDD957-F08D-4959-99B7-26720CAE6CD0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24269286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32610" y="1917970"/>
            <a:ext cx="4572000" cy="470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en-US" sz="2400" b="1" dirty="0" err="1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Lepidoptera</a:t>
            </a:r>
          </a:p>
        </p:txBody>
      </p:sp>
      <p:grpSp>
        <p:nvGrpSpPr>
          <p:cNvPr id="35" name="Nhóm 34">
            <a:extLst>
              <a:ext uri="{FF2B5EF4-FFF2-40B4-BE49-F238E27FC236}">
                <a16:creationId xmlns:a16="http://schemas.microsoft.com/office/drawing/2014/main" id="{A55C2723-9B15-440D-92DC-2AABDD93A098}"/>
              </a:ext>
            </a:extLst>
          </p:cNvPr>
          <p:cNvGrpSpPr/>
          <p:nvPr/>
        </p:nvGrpSpPr>
        <p:grpSpPr>
          <a:xfrm>
            <a:off x="637975" y="2700924"/>
            <a:ext cx="7820225" cy="3268753"/>
            <a:chOff x="637975" y="3118016"/>
            <a:chExt cx="7820225" cy="3268753"/>
          </a:xfrm>
        </p:grpSpPr>
        <p:sp>
          <p:nvSpPr>
            <p:cNvPr id="4" name="Rectangle 3"/>
            <p:cNvSpPr/>
            <p:nvPr/>
          </p:nvSpPr>
          <p:spPr>
            <a:xfrm>
              <a:off x="2971637" y="6048215"/>
              <a:ext cx="2884123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1600" dirty="0" err="1">
                  <a:latin typeface="Calibri "/>
                </a:rPr>
                <a:t>Sâu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vẽ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bùa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b="1" dirty="0">
                  <a:latin typeface="Calibri "/>
                </a:rPr>
                <a:t>(</a:t>
              </a:r>
              <a:r>
                <a:rPr lang="en-US" sz="1600" i="1" dirty="0" err="1">
                  <a:latin typeface="Calibri "/>
                </a:rPr>
                <a:t>Phyllocnistic</a:t>
              </a:r>
              <a:r>
                <a:rPr lang="en-US" sz="1600" i="1" dirty="0">
                  <a:latin typeface="Calibri "/>
                </a:rPr>
                <a:t> </a:t>
              </a:r>
              <a:r>
                <a:rPr lang="en-US" sz="1600" i="1" dirty="0" err="1">
                  <a:latin typeface="Calibri "/>
                </a:rPr>
                <a:t>citrella</a:t>
              </a:r>
              <a:r>
                <a:rPr lang="en-US" sz="1600" dirty="0">
                  <a:latin typeface="Calibri "/>
                </a:rPr>
                <a:t>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975" y="3118016"/>
              <a:ext cx="3619700" cy="279489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00813" y="3118016"/>
              <a:ext cx="3957387" cy="2723916"/>
            </a:xfrm>
            <a:prstGeom prst="rect">
              <a:avLst/>
            </a:prstGeom>
          </p:spPr>
        </p:pic>
      </p:grpSp>
      <p:sp>
        <p:nvSpPr>
          <p:cNvPr id="21" name="Rectangle 1">
            <a:extLst>
              <a:ext uri="{FF2B5EF4-FFF2-40B4-BE49-F238E27FC236}">
                <a16:creationId xmlns:a16="http://schemas.microsoft.com/office/drawing/2014/main" id="{C9EDC0A9-BF20-4061-A830-2076819328A2}"/>
              </a:ext>
            </a:extLst>
          </p:cNvPr>
          <p:cNvSpPr/>
          <p:nvPr/>
        </p:nvSpPr>
        <p:spPr>
          <a:xfrm>
            <a:off x="250786" y="1458953"/>
            <a:ext cx="4572000" cy="53290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en-US" sz="2800" b="1">
                <a:solidFill>
                  <a:srgbClr val="365A1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Bệnh cây trồng do côn trùng</a:t>
            </a:r>
            <a:endParaRPr lang="en-US" sz="2800" b="1" dirty="0">
              <a:solidFill>
                <a:srgbClr val="365A1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Nhóm 21">
            <a:extLst>
              <a:ext uri="{FF2B5EF4-FFF2-40B4-BE49-F238E27FC236}">
                <a16:creationId xmlns:a16="http://schemas.microsoft.com/office/drawing/2014/main" id="{35C1041D-B29C-4C1F-85EA-B11EE9977009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23" name="Hình chữ nhật 22">
              <a:extLst>
                <a:ext uri="{FF2B5EF4-FFF2-40B4-BE49-F238E27FC236}">
                  <a16:creationId xmlns:a16="http://schemas.microsoft.com/office/drawing/2014/main" id="{E7142470-7F94-4676-B55B-4B1218B22612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4" name="Nhóm 23">
              <a:extLst>
                <a:ext uri="{FF2B5EF4-FFF2-40B4-BE49-F238E27FC236}">
                  <a16:creationId xmlns:a16="http://schemas.microsoft.com/office/drawing/2014/main" id="{A81C9EDB-F27D-4795-B6ED-3CE6D15A15F0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32" name="Đồ họa 31" descr="Lá">
                <a:extLst>
                  <a:ext uri="{FF2B5EF4-FFF2-40B4-BE49-F238E27FC236}">
                    <a16:creationId xmlns:a16="http://schemas.microsoft.com/office/drawing/2014/main" id="{C0C271B6-D9AA-4E6C-8648-0F170682A0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3" name="Đồ họa 32" descr="Lá">
                <a:extLst>
                  <a:ext uri="{FF2B5EF4-FFF2-40B4-BE49-F238E27FC236}">
                    <a16:creationId xmlns:a16="http://schemas.microsoft.com/office/drawing/2014/main" id="{EA22A13F-E64F-45F1-9FEB-ECFBF76091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5" name="Nhóm 24">
              <a:extLst>
                <a:ext uri="{FF2B5EF4-FFF2-40B4-BE49-F238E27FC236}">
                  <a16:creationId xmlns:a16="http://schemas.microsoft.com/office/drawing/2014/main" id="{151C167B-A007-4F8C-B93A-DE5F74482057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30" name="Đồ họa 29" descr="Lá">
                <a:extLst>
                  <a:ext uri="{FF2B5EF4-FFF2-40B4-BE49-F238E27FC236}">
                    <a16:creationId xmlns:a16="http://schemas.microsoft.com/office/drawing/2014/main" id="{69366928-5D48-448E-B5B2-CE2F46690D5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1" name="Đồ họa 30" descr="Lá">
                <a:extLst>
                  <a:ext uri="{FF2B5EF4-FFF2-40B4-BE49-F238E27FC236}">
                    <a16:creationId xmlns:a16="http://schemas.microsoft.com/office/drawing/2014/main" id="{349B1080-1154-4184-BEB3-81BB65919CE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26" name="Nhóm 25">
              <a:extLst>
                <a:ext uri="{FF2B5EF4-FFF2-40B4-BE49-F238E27FC236}">
                  <a16:creationId xmlns:a16="http://schemas.microsoft.com/office/drawing/2014/main" id="{4B13690A-A74A-4272-B136-A00E48A546C8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B7C36F05-B3CD-4ECF-9497-75118F35F0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9" name="Đồ họa 28" descr="Lá">
                <a:extLst>
                  <a:ext uri="{FF2B5EF4-FFF2-40B4-BE49-F238E27FC236}">
                    <a16:creationId xmlns:a16="http://schemas.microsoft.com/office/drawing/2014/main" id="{A5A3F8A7-4E3B-4BC1-87AE-E0C4FD2DA1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27" name="Đồ họa 26" descr="Lá">
              <a:extLst>
                <a:ext uri="{FF2B5EF4-FFF2-40B4-BE49-F238E27FC236}">
                  <a16:creationId xmlns:a16="http://schemas.microsoft.com/office/drawing/2014/main" id="{94027932-8EC5-4361-B707-28BBF36F24E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34" name="Hộp Văn bản 33">
            <a:extLst>
              <a:ext uri="{FF2B5EF4-FFF2-40B4-BE49-F238E27FC236}">
                <a16:creationId xmlns:a16="http://schemas.microsoft.com/office/drawing/2014/main" id="{AE46E9B3-21A7-4C3C-B45E-2FE4EA0BA523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2564002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50786" y="1903575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en-US" sz="2400" b="1" dirty="0" err="1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sz="2400" b="1" dirty="0">
                <a:latin typeface="Calibri 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Calibri "/>
              </a:rPr>
              <a:t>Coleoptera</a:t>
            </a:r>
            <a:endParaRPr lang="en-US" sz="2400" b="1" dirty="0">
              <a:latin typeface="Calibri "/>
            </a:endParaRPr>
          </a:p>
        </p:txBody>
      </p:sp>
      <p:grpSp>
        <p:nvGrpSpPr>
          <p:cNvPr id="5" name="Nhóm 4">
            <a:extLst>
              <a:ext uri="{FF2B5EF4-FFF2-40B4-BE49-F238E27FC236}">
                <a16:creationId xmlns:a16="http://schemas.microsoft.com/office/drawing/2014/main" id="{3B6C917B-705E-499B-9CC6-976860926122}"/>
              </a:ext>
            </a:extLst>
          </p:cNvPr>
          <p:cNvGrpSpPr/>
          <p:nvPr/>
        </p:nvGrpSpPr>
        <p:grpSpPr>
          <a:xfrm>
            <a:off x="459205" y="2735986"/>
            <a:ext cx="8349427" cy="3312229"/>
            <a:chOff x="459205" y="2735986"/>
            <a:chExt cx="8349427" cy="3312229"/>
          </a:xfrm>
        </p:grpSpPr>
        <p:sp>
          <p:nvSpPr>
            <p:cNvPr id="4" name="Rectangle 3"/>
            <p:cNvSpPr/>
            <p:nvPr/>
          </p:nvSpPr>
          <p:spPr>
            <a:xfrm>
              <a:off x="2987795" y="5709661"/>
              <a:ext cx="2867965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/>
              <a:r>
                <a:rPr lang="en-US" sz="1600" dirty="0" err="1">
                  <a:latin typeface="Calibri "/>
                </a:rPr>
                <a:t>Bọ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rầy</a:t>
              </a:r>
              <a:r>
                <a:rPr lang="en-US" sz="1600" dirty="0">
                  <a:latin typeface="Calibri "/>
                </a:rPr>
                <a:t> </a:t>
              </a:r>
              <a:r>
                <a:rPr lang="en-US" sz="1600" dirty="0" err="1">
                  <a:latin typeface="Calibri "/>
                </a:rPr>
                <a:t>dưa</a:t>
              </a:r>
              <a:r>
                <a:rPr lang="en-US" sz="1600" dirty="0">
                  <a:latin typeface="Calibri "/>
                </a:rPr>
                <a:t> (</a:t>
              </a:r>
              <a:r>
                <a:rPr lang="en-US" sz="1600" i="1" dirty="0" err="1">
                  <a:latin typeface="Calibri "/>
                </a:rPr>
                <a:t>Aulacophora</a:t>
              </a:r>
              <a:r>
                <a:rPr lang="en-US" sz="1600" i="1" dirty="0">
                  <a:latin typeface="Calibri "/>
                </a:rPr>
                <a:t> </a:t>
              </a:r>
              <a:r>
                <a:rPr lang="en-US" sz="1600" i="1" dirty="0" err="1">
                  <a:latin typeface="Calibri "/>
                </a:rPr>
                <a:t>similis</a:t>
              </a:r>
              <a:r>
                <a:rPr lang="en-US" sz="1600" dirty="0">
                  <a:latin typeface="Calibri "/>
                </a:rPr>
                <a:t>)</a:t>
              </a:r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46809" y="2752270"/>
              <a:ext cx="4261823" cy="284121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205" y="2735986"/>
              <a:ext cx="3810000" cy="2857500"/>
            </a:xfrm>
            <a:prstGeom prst="rect">
              <a:avLst/>
            </a:prstGeom>
          </p:spPr>
        </p:pic>
      </p:grpSp>
      <p:sp>
        <p:nvSpPr>
          <p:cNvPr id="9" name="Rectangle 1">
            <a:extLst>
              <a:ext uri="{FF2B5EF4-FFF2-40B4-BE49-F238E27FC236}">
                <a16:creationId xmlns:a16="http://schemas.microsoft.com/office/drawing/2014/main" id="{03A63FA8-CFE2-4D4F-A786-5BE5A03C0883}"/>
              </a:ext>
            </a:extLst>
          </p:cNvPr>
          <p:cNvSpPr/>
          <p:nvPr/>
        </p:nvSpPr>
        <p:spPr>
          <a:xfrm>
            <a:off x="250786" y="1458953"/>
            <a:ext cx="4572000" cy="53290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</a:pPr>
            <a:r>
              <a:rPr lang="en-US" sz="2800" b="1">
                <a:solidFill>
                  <a:srgbClr val="365A1A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Bệnh cây trồng do côn trùng</a:t>
            </a:r>
            <a:endParaRPr lang="en-US" sz="2800" b="1" dirty="0">
              <a:solidFill>
                <a:srgbClr val="365A1A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Nhóm 9">
            <a:extLst>
              <a:ext uri="{FF2B5EF4-FFF2-40B4-BE49-F238E27FC236}">
                <a16:creationId xmlns:a16="http://schemas.microsoft.com/office/drawing/2014/main" id="{53297CF5-1A65-42D0-8DC6-D7125C31585F}"/>
              </a:ext>
            </a:extLst>
          </p:cNvPr>
          <p:cNvGrpSpPr/>
          <p:nvPr/>
        </p:nvGrpSpPr>
        <p:grpSpPr>
          <a:xfrm>
            <a:off x="-232429" y="-66349"/>
            <a:ext cx="9563311" cy="1758294"/>
            <a:chOff x="-232429" y="-66349"/>
            <a:chExt cx="9563311" cy="1758294"/>
          </a:xfrm>
        </p:grpSpPr>
        <p:sp>
          <p:nvSpPr>
            <p:cNvPr id="11" name="Hình chữ nhật 10">
              <a:extLst>
                <a:ext uri="{FF2B5EF4-FFF2-40B4-BE49-F238E27FC236}">
                  <a16:creationId xmlns:a16="http://schemas.microsoft.com/office/drawing/2014/main" id="{092A3B74-A6EE-40DD-BE9C-314C5F3D6EB2}"/>
                </a:ext>
              </a:extLst>
            </p:cNvPr>
            <p:cNvSpPr/>
            <p:nvPr/>
          </p:nvSpPr>
          <p:spPr>
            <a:xfrm>
              <a:off x="0" y="0"/>
              <a:ext cx="9144000" cy="1451429"/>
            </a:xfrm>
            <a:prstGeom prst="rect">
              <a:avLst/>
            </a:pr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Nhóm 11">
              <a:extLst>
                <a:ext uri="{FF2B5EF4-FFF2-40B4-BE49-F238E27FC236}">
                  <a16:creationId xmlns:a16="http://schemas.microsoft.com/office/drawing/2014/main" id="{48DABD47-E7BD-45B6-85C2-37AF1C7F4404}"/>
                </a:ext>
              </a:extLst>
            </p:cNvPr>
            <p:cNvGrpSpPr/>
            <p:nvPr/>
          </p:nvGrpSpPr>
          <p:grpSpPr>
            <a:xfrm>
              <a:off x="6360645" y="-66349"/>
              <a:ext cx="2970237" cy="1758294"/>
              <a:chOff x="6244533" y="-153433"/>
              <a:chExt cx="2970237" cy="1758294"/>
            </a:xfrm>
          </p:grpSpPr>
          <p:pic>
            <p:nvPicPr>
              <p:cNvPr id="20" name="Đồ họa 19" descr="Lá">
                <a:extLst>
                  <a:ext uri="{FF2B5EF4-FFF2-40B4-BE49-F238E27FC236}">
                    <a16:creationId xmlns:a16="http://schemas.microsoft.com/office/drawing/2014/main" id="{2165EAC2-BA59-443D-AA5D-3A5C7D66BF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1" name="Đồ họa 20" descr="Lá">
                <a:extLst>
                  <a:ext uri="{FF2B5EF4-FFF2-40B4-BE49-F238E27FC236}">
                    <a16:creationId xmlns:a16="http://schemas.microsoft.com/office/drawing/2014/main" id="{B375495D-1DA5-472D-A929-59A04E9CD5F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3" name="Nhóm 12">
              <a:extLst>
                <a:ext uri="{FF2B5EF4-FFF2-40B4-BE49-F238E27FC236}">
                  <a16:creationId xmlns:a16="http://schemas.microsoft.com/office/drawing/2014/main" id="{40C84571-53F5-462A-94CB-682F0F6B06AF}"/>
                </a:ext>
              </a:extLst>
            </p:cNvPr>
            <p:cNvGrpSpPr/>
            <p:nvPr/>
          </p:nvGrpSpPr>
          <p:grpSpPr>
            <a:xfrm>
              <a:off x="3764670" y="-66349"/>
              <a:ext cx="2970237" cy="1758294"/>
              <a:chOff x="6244533" y="-153433"/>
              <a:chExt cx="2970237" cy="1758294"/>
            </a:xfrm>
          </p:grpSpPr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A43938BC-76D8-4AB8-A76D-8805165064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9" name="Đồ họa 18" descr="Lá">
                <a:extLst>
                  <a:ext uri="{FF2B5EF4-FFF2-40B4-BE49-F238E27FC236}">
                    <a16:creationId xmlns:a16="http://schemas.microsoft.com/office/drawing/2014/main" id="{5E9AEA75-0DDE-49C6-B918-6760B84F80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grpSp>
          <p:nvGrpSpPr>
            <p:cNvPr id="14" name="Nhóm 13">
              <a:extLst>
                <a:ext uri="{FF2B5EF4-FFF2-40B4-BE49-F238E27FC236}">
                  <a16:creationId xmlns:a16="http://schemas.microsoft.com/office/drawing/2014/main" id="{54FC6CD6-F12B-4D9B-88DA-D20CAD49F2A2}"/>
                </a:ext>
              </a:extLst>
            </p:cNvPr>
            <p:cNvGrpSpPr/>
            <p:nvPr/>
          </p:nvGrpSpPr>
          <p:grpSpPr>
            <a:xfrm>
              <a:off x="1167406" y="-66349"/>
              <a:ext cx="2970237" cy="1758294"/>
              <a:chOff x="6244533" y="-153433"/>
              <a:chExt cx="2970237" cy="1758294"/>
            </a:xfrm>
          </p:grpSpPr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FEFE3BA1-99BA-418E-8E32-2C5562FFE2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p:blipFill>
            <p:spPr>
              <a:xfrm>
                <a:off x="7456476" y="-153433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243B9346-4476-4A9D-86D8-A497EFCA5F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 flipH="1">
                <a:off x="6244533" y="-153433"/>
                <a:ext cx="1758294" cy="1758294"/>
              </a:xfrm>
              <a:prstGeom prst="rect">
                <a:avLst/>
              </a:prstGeom>
            </p:spPr>
          </p:pic>
        </p:grpSp>
        <p:pic>
          <p:nvPicPr>
            <p:cNvPr id="15" name="Đồ họa 14" descr="Lá">
              <a:extLst>
                <a:ext uri="{FF2B5EF4-FFF2-40B4-BE49-F238E27FC236}">
                  <a16:creationId xmlns:a16="http://schemas.microsoft.com/office/drawing/2014/main" id="{B97F00F2-996A-467E-B9B3-0B52C6B770A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-232429" y="-66349"/>
              <a:ext cx="1758294" cy="1758294"/>
            </a:xfrm>
            <a:prstGeom prst="rect">
              <a:avLst/>
            </a:prstGeom>
          </p:spPr>
        </p:pic>
      </p:grpSp>
      <p:sp>
        <p:nvSpPr>
          <p:cNvPr id="22" name="Hộp Văn bản 21">
            <a:extLst>
              <a:ext uri="{FF2B5EF4-FFF2-40B4-BE49-F238E27FC236}">
                <a16:creationId xmlns:a16="http://schemas.microsoft.com/office/drawing/2014/main" id="{619AC9D7-1059-457E-9B43-9EF8731C56E2}"/>
              </a:ext>
            </a:extLst>
          </p:cNvPr>
          <p:cNvSpPr txBox="1"/>
          <p:nvPr/>
        </p:nvSpPr>
        <p:spPr>
          <a:xfrm>
            <a:off x="307654" y="809785"/>
            <a:ext cx="48088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1">
                <a:solidFill>
                  <a:schemeClr val="bg1"/>
                </a:solidFill>
              </a:rPr>
              <a:t>Bacillus thuringiensis</a:t>
            </a:r>
          </a:p>
        </p:txBody>
      </p:sp>
    </p:spTree>
    <p:extLst>
      <p:ext uri="{BB962C8B-B14F-4D97-AF65-F5344CB8AC3E}">
        <p14:creationId xmlns:p14="http://schemas.microsoft.com/office/powerpoint/2010/main" val="188387851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Nhóm 3">
            <a:extLst>
              <a:ext uri="{FF2B5EF4-FFF2-40B4-BE49-F238E27FC236}">
                <a16:creationId xmlns:a16="http://schemas.microsoft.com/office/drawing/2014/main" id="{F1F066BF-C60F-4132-B715-050F7E3BEE85}"/>
              </a:ext>
            </a:extLst>
          </p:cNvPr>
          <p:cNvGrpSpPr/>
          <p:nvPr/>
        </p:nvGrpSpPr>
        <p:grpSpPr>
          <a:xfrm>
            <a:off x="332129" y="2409622"/>
            <a:ext cx="2699202" cy="3059765"/>
            <a:chOff x="127410" y="2914590"/>
            <a:chExt cx="2699202" cy="3059765"/>
          </a:xfrm>
        </p:grpSpPr>
        <p:sp>
          <p:nvSpPr>
            <p:cNvPr id="6" name="Rectangle 5"/>
            <p:cNvSpPr/>
            <p:nvPr/>
          </p:nvSpPr>
          <p:spPr>
            <a:xfrm>
              <a:off x="154534" y="5574245"/>
              <a:ext cx="267207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/>
                <a:t>90 ml </a:t>
              </a:r>
              <a:r>
                <a:rPr lang="en-US" sz="2000" dirty="0" err="1"/>
                <a:t>nước</a:t>
              </a:r>
              <a:r>
                <a:rPr lang="en-US" sz="2000" dirty="0"/>
                <a:t> </a:t>
              </a:r>
              <a:r>
                <a:rPr lang="en-US" sz="2000" dirty="0" err="1"/>
                <a:t>cất</a:t>
              </a:r>
              <a:r>
                <a:rPr lang="en-US" sz="2000" dirty="0"/>
                <a:t> </a:t>
              </a:r>
              <a:r>
                <a:rPr lang="en-US" sz="2000" dirty="0" err="1"/>
                <a:t>vô</a:t>
              </a:r>
              <a:r>
                <a:rPr lang="en-US" sz="2000" dirty="0"/>
                <a:t> </a:t>
              </a:r>
              <a:r>
                <a:rPr lang="en-US" sz="2000" dirty="0" err="1"/>
                <a:t>trùng</a:t>
              </a:r>
              <a:endParaRPr lang="en-US" sz="2000" dirty="0"/>
            </a:p>
          </p:txBody>
        </p:sp>
        <p:grpSp>
          <p:nvGrpSpPr>
            <p:cNvPr id="3" name="Nhóm 2">
              <a:extLst>
                <a:ext uri="{FF2B5EF4-FFF2-40B4-BE49-F238E27FC236}">
                  <a16:creationId xmlns:a16="http://schemas.microsoft.com/office/drawing/2014/main" id="{BE10AAF2-1808-41A1-B04F-995BA41A2C15}"/>
                </a:ext>
              </a:extLst>
            </p:cNvPr>
            <p:cNvGrpSpPr/>
            <p:nvPr/>
          </p:nvGrpSpPr>
          <p:grpSpPr>
            <a:xfrm>
              <a:off x="420337" y="3022030"/>
              <a:ext cx="1828802" cy="2605331"/>
              <a:chOff x="420337" y="3022030"/>
              <a:chExt cx="1828802" cy="2605331"/>
            </a:xfrm>
          </p:grpSpPr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20337" y="3182863"/>
                <a:ext cx="1828802" cy="2444498"/>
              </a:xfrm>
              <a:prstGeom prst="rect">
                <a:avLst/>
              </a:prstGeom>
            </p:spPr>
          </p:pic>
          <p:sp>
            <p:nvSpPr>
              <p:cNvPr id="9" name="Curved Down Arrow 8"/>
              <p:cNvSpPr/>
              <p:nvPr/>
            </p:nvSpPr>
            <p:spPr>
              <a:xfrm rot="1717294">
                <a:off x="1027274" y="3022030"/>
                <a:ext cx="498963" cy="233830"/>
              </a:xfrm>
              <a:prstGeom prst="curvedDownArrow">
                <a:avLst/>
              </a:pr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35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0" name="Rectangle 9"/>
            <p:cNvSpPr/>
            <p:nvPr/>
          </p:nvSpPr>
          <p:spPr>
            <a:xfrm>
              <a:off x="127410" y="2914590"/>
              <a:ext cx="970137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2000" dirty="0">
                  <a:latin typeface="Calibri "/>
                </a:rPr>
                <a:t>10g </a:t>
              </a:r>
              <a:r>
                <a:rPr lang="en-US" sz="2000" dirty="0" err="1">
                  <a:latin typeface="Calibri "/>
                </a:rPr>
                <a:t>đất</a:t>
              </a:r>
              <a:endParaRPr lang="en-US" sz="2000" dirty="0">
                <a:latin typeface="Calibri "/>
              </a:endParaRPr>
            </a:p>
          </p:txBody>
        </p:sp>
      </p:grpSp>
      <p:sp>
        <p:nvSpPr>
          <p:cNvPr id="11" name="Right Arrow 10"/>
          <p:cNvSpPr/>
          <p:nvPr/>
        </p:nvSpPr>
        <p:spPr>
          <a:xfrm>
            <a:off x="2565863" y="3953592"/>
            <a:ext cx="3136450" cy="166856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Rectangle 11"/>
          <p:cNvSpPr/>
          <p:nvPr/>
        </p:nvSpPr>
        <p:spPr>
          <a:xfrm>
            <a:off x="2553960" y="3614362"/>
            <a:ext cx="3284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/>
              <a:t>lắc</a:t>
            </a:r>
            <a:r>
              <a:rPr lang="en-US" sz="2000" dirty="0"/>
              <a:t> ở 220 </a:t>
            </a:r>
            <a:r>
              <a:rPr lang="en-US" sz="2000" dirty="0" err="1"/>
              <a:t>vòng</a:t>
            </a:r>
            <a:r>
              <a:rPr lang="en-US" sz="2000" dirty="0"/>
              <a:t>/</a:t>
            </a:r>
            <a:r>
              <a:rPr lang="en-US" sz="2000" dirty="0" err="1"/>
              <a:t>phút</a:t>
            </a:r>
            <a:r>
              <a:rPr lang="en-US" sz="2000" dirty="0"/>
              <a:t> - 10 </a:t>
            </a:r>
            <a:r>
              <a:rPr lang="en-US" sz="2000" dirty="0" err="1"/>
              <a:t>phút</a:t>
            </a:r>
            <a:endParaRPr lang="en-US" sz="2000" dirty="0"/>
          </a:p>
        </p:txBody>
      </p:sp>
      <p:sp>
        <p:nvSpPr>
          <p:cNvPr id="13" name="Rectangle 12"/>
          <p:cNvSpPr/>
          <p:nvPr/>
        </p:nvSpPr>
        <p:spPr>
          <a:xfrm>
            <a:off x="3157144" y="4120447"/>
            <a:ext cx="18020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/>
              <a:t>đun</a:t>
            </a:r>
            <a:r>
              <a:rPr lang="en-US" sz="2000" dirty="0"/>
              <a:t> 10p -100ᵒC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8834" y="3283580"/>
            <a:ext cx="2728334" cy="16370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6280881" y="4345732"/>
            <a:ext cx="19928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/>
              <a:t>môi</a:t>
            </a:r>
            <a:r>
              <a:rPr lang="en-US" sz="2000" dirty="0"/>
              <a:t> </a:t>
            </a:r>
            <a:r>
              <a:rPr lang="en-US" sz="2000" dirty="0" err="1"/>
              <a:t>trường</a:t>
            </a:r>
            <a:r>
              <a:rPr lang="en-US" sz="2000" dirty="0"/>
              <a:t> MPA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581460" y="5069277"/>
            <a:ext cx="151355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28ᵒC - 72 </a:t>
            </a:r>
            <a:r>
              <a:rPr lang="en-US" sz="2000" dirty="0" err="1"/>
              <a:t>giờ</a:t>
            </a:r>
            <a:endParaRPr lang="en-US" sz="2000" dirty="0"/>
          </a:p>
        </p:txBody>
      </p:sp>
      <p:sp>
        <p:nvSpPr>
          <p:cNvPr id="17" name="Rectangle 16"/>
          <p:cNvSpPr/>
          <p:nvPr/>
        </p:nvSpPr>
        <p:spPr>
          <a:xfrm>
            <a:off x="247650" y="1794237"/>
            <a:ext cx="317266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365A1A"/>
                </a:solidFill>
              </a:rPr>
              <a:t>Phân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lập</a:t>
            </a:r>
            <a:r>
              <a:rPr lang="en-US" sz="2800" b="1" dirty="0">
                <a:solidFill>
                  <a:srgbClr val="365A1A"/>
                </a:solidFill>
              </a:rPr>
              <a:t>, </a:t>
            </a:r>
            <a:r>
              <a:rPr lang="en-US" sz="2800" b="1" dirty="0" err="1">
                <a:solidFill>
                  <a:srgbClr val="365A1A"/>
                </a:solidFill>
              </a:rPr>
              <a:t>làm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thuần</a:t>
            </a:r>
            <a:endParaRPr lang="en-US" sz="2800" b="1" dirty="0">
              <a:solidFill>
                <a:srgbClr val="365A1A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548943" y="5350275"/>
            <a:ext cx="214661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/>
              <a:t>MPA: Cao </a:t>
            </a:r>
            <a:r>
              <a:rPr lang="en-US" sz="2000" dirty="0" err="1"/>
              <a:t>thịt</a:t>
            </a:r>
            <a:r>
              <a:rPr lang="en-US" sz="2000" dirty="0"/>
              <a:t> 5g</a:t>
            </a:r>
            <a:r>
              <a:rPr lang="en-US" sz="2000"/>
              <a:t>/l </a:t>
            </a:r>
          </a:p>
          <a:p>
            <a:r>
              <a:rPr lang="en-US" sz="2000"/>
              <a:t>Peptone </a:t>
            </a:r>
            <a:r>
              <a:rPr lang="en-US" sz="2000" dirty="0"/>
              <a:t>10g</a:t>
            </a:r>
            <a:r>
              <a:rPr lang="en-US" sz="2000"/>
              <a:t>/l </a:t>
            </a:r>
          </a:p>
          <a:p>
            <a:r>
              <a:rPr lang="en-US" sz="2000"/>
              <a:t>NaCl </a:t>
            </a:r>
            <a:r>
              <a:rPr lang="en-US" sz="2000" dirty="0"/>
              <a:t>5g</a:t>
            </a:r>
            <a:r>
              <a:rPr lang="en-US" sz="2000"/>
              <a:t>/l </a:t>
            </a:r>
          </a:p>
          <a:p>
            <a:r>
              <a:rPr lang="en-US" sz="2000"/>
              <a:t>Agar </a:t>
            </a:r>
            <a:r>
              <a:rPr lang="en-US" sz="2000" dirty="0"/>
              <a:t>18g/l</a:t>
            </a:r>
          </a:p>
        </p:txBody>
      </p:sp>
      <p:grpSp>
        <p:nvGrpSpPr>
          <p:cNvPr id="19" name="Nhóm 18">
            <a:extLst>
              <a:ext uri="{FF2B5EF4-FFF2-40B4-BE49-F238E27FC236}">
                <a16:creationId xmlns:a16="http://schemas.microsoft.com/office/drawing/2014/main" id="{2A85875B-9A77-4495-B759-F6D070EFB1FC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20" name="Hình tự do: Hình 19">
              <a:extLst>
                <a:ext uri="{FF2B5EF4-FFF2-40B4-BE49-F238E27FC236}">
                  <a16:creationId xmlns:a16="http://schemas.microsoft.com/office/drawing/2014/main" id="{D4CC5A35-CB19-4E9C-9384-C4D73B2486D6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1" name="Nhóm 20">
              <a:extLst>
                <a:ext uri="{FF2B5EF4-FFF2-40B4-BE49-F238E27FC236}">
                  <a16:creationId xmlns:a16="http://schemas.microsoft.com/office/drawing/2014/main" id="{DC710912-416A-47B3-A442-D130E8A848B1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22" name="Nhóm 21">
                <a:extLst>
                  <a:ext uri="{FF2B5EF4-FFF2-40B4-BE49-F238E27FC236}">
                    <a16:creationId xmlns:a16="http://schemas.microsoft.com/office/drawing/2014/main" id="{CA19DB4A-D593-4D83-A1A6-4072028DF149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29" name="Đồ họa 28" descr="Con bọ">
                  <a:extLst>
                    <a:ext uri="{FF2B5EF4-FFF2-40B4-BE49-F238E27FC236}">
                      <a16:creationId xmlns:a16="http://schemas.microsoft.com/office/drawing/2014/main" id="{F51D54EB-AB00-4ED6-A7B9-D952DA0EF57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30" name="Đồ họa 29" descr="Biển báo cấm">
                  <a:extLst>
                    <a:ext uri="{FF2B5EF4-FFF2-40B4-BE49-F238E27FC236}">
                      <a16:creationId xmlns:a16="http://schemas.microsoft.com/office/drawing/2014/main" id="{0A24E029-E278-4076-A28A-B3760E7254B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23" name="Đồ họa 22" descr="Lá">
                <a:extLst>
                  <a:ext uri="{FF2B5EF4-FFF2-40B4-BE49-F238E27FC236}">
                    <a16:creationId xmlns:a16="http://schemas.microsoft.com/office/drawing/2014/main" id="{758C015E-7477-4A6D-ABD3-385C57A71C8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4" name="Đồ họa 23" descr="Lá">
                <a:extLst>
                  <a:ext uri="{FF2B5EF4-FFF2-40B4-BE49-F238E27FC236}">
                    <a16:creationId xmlns:a16="http://schemas.microsoft.com/office/drawing/2014/main" id="{303DF3A0-FF44-44D9-ADDD-ED3515C3E6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5" name="Đồ họa 24" descr="Lá">
                <a:extLst>
                  <a:ext uri="{FF2B5EF4-FFF2-40B4-BE49-F238E27FC236}">
                    <a16:creationId xmlns:a16="http://schemas.microsoft.com/office/drawing/2014/main" id="{383CE668-F09E-4E1E-BC79-D2C6795785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613EEF72-CA3E-4615-A678-4DE5D9FD53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121E8564-8A2A-4B59-AD90-48C0BF6F7F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0FC37BE4-3AAF-4223-B5C3-C9E1FDC6D33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2" name="Rectangle 1"/>
          <p:cNvSpPr/>
          <p:nvPr/>
        </p:nvSpPr>
        <p:spPr>
          <a:xfrm>
            <a:off x="1575330" y="184286"/>
            <a:ext cx="7154329" cy="1649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</a:t>
            </a:r>
            <a:r>
              <a:rPr lang="en-US" sz="32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B.THURINGIENSIS</a:t>
            </a: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TẠO CHẾ PHẨM DIỆT CÔN TRÙNG BỘ HAI CÁNH (DIPTERA)</a:t>
            </a:r>
          </a:p>
        </p:txBody>
      </p:sp>
    </p:spTree>
    <p:extLst>
      <p:ext uri="{BB962C8B-B14F-4D97-AF65-F5344CB8AC3E}">
        <p14:creationId xmlns:p14="http://schemas.microsoft.com/office/powerpoint/2010/main" val="19167132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32616" y="3290500"/>
            <a:ext cx="18473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135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99" y="2458065"/>
            <a:ext cx="5379995" cy="341518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42900" y="1851194"/>
            <a:ext cx="14782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Phân lập</a:t>
            </a:r>
            <a:endParaRPr lang="en-US" sz="2800" b="1" dirty="0">
              <a:solidFill>
                <a:srgbClr val="365A1A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43002" y="2062894"/>
            <a:ext cx="33987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Khuẩn</a:t>
            </a:r>
            <a:r>
              <a:rPr lang="en-US" sz="2400" dirty="0"/>
              <a:t> </a:t>
            </a:r>
            <a:r>
              <a:rPr lang="en-US" sz="2400" dirty="0" err="1"/>
              <a:t>lạc</a:t>
            </a:r>
            <a:r>
              <a:rPr lang="en-US" sz="2400" dirty="0"/>
              <a:t> </a:t>
            </a:r>
            <a:r>
              <a:rPr lang="en-US" sz="2400" dirty="0" err="1"/>
              <a:t>thuộc</a:t>
            </a:r>
            <a:r>
              <a:rPr lang="en-US" sz="2400" dirty="0"/>
              <a:t> chi </a:t>
            </a:r>
            <a:r>
              <a:rPr lang="en-US" sz="2400" i="1" dirty="0"/>
              <a:t>Bacillus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những</a:t>
            </a:r>
            <a:r>
              <a:rPr lang="en-US" sz="2400" dirty="0"/>
              <a:t> </a:t>
            </a:r>
            <a:r>
              <a:rPr lang="en-US" sz="2400" dirty="0" err="1"/>
              <a:t>khuẩn</a:t>
            </a:r>
            <a:r>
              <a:rPr lang="en-US" sz="2400" dirty="0"/>
              <a:t> </a:t>
            </a:r>
            <a:r>
              <a:rPr lang="en-US" sz="2400" dirty="0" err="1"/>
              <a:t>lạc</a:t>
            </a:r>
            <a:r>
              <a:rPr lang="en-US" sz="2400" dirty="0"/>
              <a:t> </a:t>
            </a:r>
            <a:r>
              <a:rPr lang="en-US" sz="2400" dirty="0" err="1"/>
              <a:t>tròn</a:t>
            </a:r>
            <a:r>
              <a:rPr lang="en-US" sz="2400" dirty="0"/>
              <a:t>,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trắng</a:t>
            </a:r>
            <a:r>
              <a:rPr lang="en-US" sz="2400" dirty="0"/>
              <a:t> </a:t>
            </a:r>
            <a:r>
              <a:rPr lang="en-US" sz="2400" dirty="0" err="1"/>
              <a:t>sữa</a:t>
            </a:r>
            <a:r>
              <a:rPr lang="en-US" sz="2400" dirty="0"/>
              <a:t>,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mép</a:t>
            </a:r>
            <a:r>
              <a:rPr lang="en-US" sz="2400" dirty="0"/>
              <a:t> </a:t>
            </a:r>
            <a:r>
              <a:rPr lang="en-US" sz="2400" dirty="0" err="1"/>
              <a:t>nhăn</a:t>
            </a:r>
            <a:r>
              <a:rPr lang="en-US" sz="2400" dirty="0"/>
              <a:t> </a:t>
            </a:r>
            <a:r>
              <a:rPr lang="en-US" sz="2400" dirty="0" err="1"/>
              <a:t>hoặc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nhăn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5443001" y="3907922"/>
            <a:ext cx="339875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Thuốc</a:t>
            </a:r>
            <a:r>
              <a:rPr lang="en-US" sz="2400" dirty="0"/>
              <a:t> </a:t>
            </a:r>
            <a:r>
              <a:rPr lang="en-US" sz="2400" dirty="0" err="1"/>
              <a:t>nhuộm</a:t>
            </a:r>
            <a:r>
              <a:rPr lang="en-US" sz="2400" dirty="0"/>
              <a:t> </a:t>
            </a:r>
            <a:r>
              <a:rPr lang="en-US" sz="2400" dirty="0" err="1"/>
              <a:t>Fushin</a:t>
            </a:r>
            <a:r>
              <a:rPr lang="en-US" sz="2400" dirty="0"/>
              <a:t> </a:t>
            </a:r>
            <a:r>
              <a:rPr lang="en-US" sz="2400" dirty="0" err="1"/>
              <a:t>bazơ</a:t>
            </a:r>
            <a:r>
              <a:rPr lang="en-US" sz="2400" dirty="0"/>
              <a:t> </a:t>
            </a:r>
            <a:r>
              <a:rPr lang="en-US" sz="2400" dirty="0" err="1"/>
              <a:t>để</a:t>
            </a:r>
            <a:r>
              <a:rPr lang="en-US" sz="2400" dirty="0"/>
              <a:t> </a:t>
            </a:r>
            <a:r>
              <a:rPr lang="en-US" sz="2400" dirty="0" err="1"/>
              <a:t>quan</a:t>
            </a:r>
            <a:r>
              <a:rPr lang="en-US" sz="2400" dirty="0"/>
              <a:t> </a:t>
            </a:r>
            <a:r>
              <a:rPr lang="en-US" sz="2400" dirty="0" err="1"/>
              <a:t>sát</a:t>
            </a:r>
            <a:r>
              <a:rPr lang="en-US" sz="2400" dirty="0"/>
              <a:t> </a:t>
            </a:r>
            <a:r>
              <a:rPr lang="en-US" sz="2400" dirty="0" err="1"/>
              <a:t>dưới</a:t>
            </a:r>
            <a:r>
              <a:rPr lang="en-US" sz="2400" dirty="0"/>
              <a:t> </a:t>
            </a:r>
            <a:r>
              <a:rPr lang="en-US" sz="2400" dirty="0" err="1"/>
              <a:t>kính</a:t>
            </a:r>
            <a:r>
              <a:rPr lang="en-US" sz="2400" dirty="0"/>
              <a:t> </a:t>
            </a:r>
            <a:r>
              <a:rPr lang="en-US" sz="2400" dirty="0" err="1"/>
              <a:t>hiển</a:t>
            </a:r>
            <a:r>
              <a:rPr lang="en-US" sz="2400" dirty="0"/>
              <a:t> vi </a:t>
            </a:r>
            <a:r>
              <a:rPr lang="en-US" sz="2400" dirty="0" err="1"/>
              <a:t>quang</a:t>
            </a:r>
            <a:r>
              <a:rPr lang="en-US" sz="2400" dirty="0"/>
              <a:t> </a:t>
            </a:r>
            <a:r>
              <a:rPr lang="en-US" sz="2400" dirty="0" err="1"/>
              <a:t>học</a:t>
            </a:r>
            <a:r>
              <a:rPr lang="en-US" sz="2400" dirty="0"/>
              <a:t> ở </a:t>
            </a:r>
            <a:r>
              <a:rPr lang="en-US" sz="2400" dirty="0" err="1"/>
              <a:t>độ</a:t>
            </a:r>
            <a:r>
              <a:rPr lang="en-US" sz="2400" dirty="0"/>
              <a:t> </a:t>
            </a:r>
            <a:r>
              <a:rPr lang="en-US" sz="2400" dirty="0" err="1"/>
              <a:t>phóng</a:t>
            </a:r>
            <a:r>
              <a:rPr lang="en-US" sz="2400" dirty="0"/>
              <a:t> </a:t>
            </a:r>
            <a:r>
              <a:rPr lang="en-US" sz="2400" dirty="0" err="1"/>
              <a:t>đại</a:t>
            </a:r>
            <a:r>
              <a:rPr lang="en-US" sz="2400" dirty="0"/>
              <a:t> 1000 </a:t>
            </a:r>
            <a:r>
              <a:rPr lang="en-US" sz="2400" dirty="0" err="1"/>
              <a:t>lần</a:t>
            </a:r>
            <a:r>
              <a:rPr lang="en-US" sz="2400" dirty="0"/>
              <a:t> </a:t>
            </a:r>
            <a:r>
              <a:rPr lang="en-US" sz="2400" dirty="0" err="1"/>
              <a:t>nhằm</a:t>
            </a:r>
            <a:r>
              <a:rPr lang="en-US" sz="2400" dirty="0"/>
              <a:t> </a:t>
            </a:r>
            <a:r>
              <a:rPr lang="en-US" sz="2400" dirty="0" err="1"/>
              <a:t>kiểm</a:t>
            </a:r>
            <a:r>
              <a:rPr lang="en-US" sz="2400" dirty="0"/>
              <a:t> </a:t>
            </a:r>
            <a:r>
              <a:rPr lang="en-US" sz="2400" dirty="0" err="1"/>
              <a:t>tra</a:t>
            </a:r>
            <a:r>
              <a:rPr lang="en-US" sz="2400" dirty="0"/>
              <a:t> </a:t>
            </a:r>
            <a:r>
              <a:rPr lang="en-US" sz="2400" dirty="0" err="1"/>
              <a:t>khả</a:t>
            </a:r>
            <a:r>
              <a:rPr lang="en-US" sz="2400" dirty="0"/>
              <a:t> </a:t>
            </a:r>
            <a:r>
              <a:rPr lang="en-US" sz="2400" dirty="0" err="1"/>
              <a:t>năng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bào</a:t>
            </a:r>
            <a:r>
              <a:rPr lang="en-US" sz="2400" dirty="0"/>
              <a:t> </a:t>
            </a:r>
            <a:r>
              <a:rPr lang="en-US" sz="2400" dirty="0" err="1"/>
              <a:t>tử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.</a:t>
            </a:r>
          </a:p>
        </p:txBody>
      </p:sp>
      <p:grpSp>
        <p:nvGrpSpPr>
          <p:cNvPr id="9" name="Nhóm 8">
            <a:extLst>
              <a:ext uri="{FF2B5EF4-FFF2-40B4-BE49-F238E27FC236}">
                <a16:creationId xmlns:a16="http://schemas.microsoft.com/office/drawing/2014/main" id="{8CD32A51-B84F-4019-BA50-A4D7EB08F2DE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10" name="Hình tự do: Hình 9">
              <a:extLst>
                <a:ext uri="{FF2B5EF4-FFF2-40B4-BE49-F238E27FC236}">
                  <a16:creationId xmlns:a16="http://schemas.microsoft.com/office/drawing/2014/main" id="{79FC07F3-1997-4EB9-90A9-E4A31C43969B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Nhóm 10">
              <a:extLst>
                <a:ext uri="{FF2B5EF4-FFF2-40B4-BE49-F238E27FC236}">
                  <a16:creationId xmlns:a16="http://schemas.microsoft.com/office/drawing/2014/main" id="{344FE9A6-EBF6-4268-A162-EDC8889926CC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12" name="Nhóm 11">
                <a:extLst>
                  <a:ext uri="{FF2B5EF4-FFF2-40B4-BE49-F238E27FC236}">
                    <a16:creationId xmlns:a16="http://schemas.microsoft.com/office/drawing/2014/main" id="{A9CFE576-62B2-4BC9-B893-5D30F5645058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9" name="Đồ họa 18" descr="Con bọ">
                  <a:extLst>
                    <a:ext uri="{FF2B5EF4-FFF2-40B4-BE49-F238E27FC236}">
                      <a16:creationId xmlns:a16="http://schemas.microsoft.com/office/drawing/2014/main" id="{4E0F1DAA-C856-4985-A65C-2E494C863C8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20" name="Đồ họa 19" descr="Biển báo cấm">
                  <a:extLst>
                    <a:ext uri="{FF2B5EF4-FFF2-40B4-BE49-F238E27FC236}">
                      <a16:creationId xmlns:a16="http://schemas.microsoft.com/office/drawing/2014/main" id="{166EC389-FB14-4572-BA09-88E5FD5456E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91A9B293-CE1C-4EDB-9D83-70384F47DC6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D1133E3D-777A-46B9-AC3A-644C22802CA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25B6F815-07DE-4433-866C-E3B166344C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A43A6EF2-90B6-477D-9CE7-5DFEAE6D7F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E8EAC487-A7D5-4235-8C69-55688F37B5F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2C56DE03-2928-446B-A799-A1CCE6B78EB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21" name="Rectangle 1">
            <a:extLst>
              <a:ext uri="{FF2B5EF4-FFF2-40B4-BE49-F238E27FC236}">
                <a16:creationId xmlns:a16="http://schemas.microsoft.com/office/drawing/2014/main" id="{4C231A4D-BEC9-4A81-8120-3224A4480459}"/>
              </a:ext>
            </a:extLst>
          </p:cNvPr>
          <p:cNvSpPr/>
          <p:nvPr/>
        </p:nvSpPr>
        <p:spPr>
          <a:xfrm>
            <a:off x="1575330" y="184286"/>
            <a:ext cx="7154329" cy="1649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</a:t>
            </a:r>
            <a:r>
              <a:rPr lang="en-US" sz="32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B.THURINGIENSIS</a:t>
            </a: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TẠO CHẾ PHẨM DIỆT CÔN TRÙNG BỘ HAI CÁNH (DIPTERA)</a:t>
            </a:r>
          </a:p>
        </p:txBody>
      </p:sp>
    </p:spTree>
    <p:extLst>
      <p:ext uri="{BB962C8B-B14F-4D97-AF65-F5344CB8AC3E}">
        <p14:creationId xmlns:p14="http://schemas.microsoft.com/office/powerpoint/2010/main" val="117309035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32616" y="3290500"/>
            <a:ext cx="18473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1350" dirty="0"/>
          </a:p>
        </p:txBody>
      </p:sp>
      <p:sp>
        <p:nvSpPr>
          <p:cNvPr id="6" name="Rectangle 5"/>
          <p:cNvSpPr/>
          <p:nvPr/>
        </p:nvSpPr>
        <p:spPr>
          <a:xfrm>
            <a:off x="247650" y="1730122"/>
            <a:ext cx="60500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365A1A"/>
                </a:solidFill>
              </a:rPr>
              <a:t>Khảo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sát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khả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năng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sinh</a:t>
            </a:r>
            <a:r>
              <a:rPr lang="en-US" sz="2800" b="1" dirty="0">
                <a:solidFill>
                  <a:srgbClr val="365A1A"/>
                </a:solidFill>
              </a:rPr>
              <a:t> protein </a:t>
            </a:r>
            <a:r>
              <a:rPr lang="en-US" sz="2800" b="1" dirty="0" err="1">
                <a:solidFill>
                  <a:srgbClr val="365A1A"/>
                </a:solidFill>
              </a:rPr>
              <a:t>tinh</a:t>
            </a:r>
            <a:r>
              <a:rPr lang="en-US" sz="2800" b="1" dirty="0">
                <a:solidFill>
                  <a:srgbClr val="365A1A"/>
                </a:solidFill>
              </a:rPr>
              <a:t> </a:t>
            </a:r>
            <a:r>
              <a:rPr lang="en-US" sz="2800" b="1" dirty="0" err="1">
                <a:solidFill>
                  <a:srgbClr val="365A1A"/>
                </a:solidFill>
              </a:rPr>
              <a:t>thế</a:t>
            </a:r>
            <a:endParaRPr lang="en-US" sz="2800" b="1" dirty="0">
              <a:solidFill>
                <a:srgbClr val="365A1A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750" y="2609478"/>
            <a:ext cx="5494295" cy="3622421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5212970" y="2408059"/>
            <a:ext cx="36833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/>
              <a:t>Gen </a:t>
            </a:r>
            <a:r>
              <a:rPr lang="en-US" sz="2400" i="1" dirty="0"/>
              <a:t>cry2A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ra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các</a:t>
            </a:r>
            <a:r>
              <a:rPr lang="en-US" sz="2400" dirty="0"/>
              <a:t> </a:t>
            </a:r>
            <a:r>
              <a:rPr lang="en-US" sz="2400" dirty="0" err="1"/>
              <a:t>dưới</a:t>
            </a:r>
            <a:r>
              <a:rPr lang="en-US" sz="2400" dirty="0"/>
              <a:t> </a:t>
            </a:r>
            <a:r>
              <a:rPr lang="en-US" sz="2400" dirty="0" err="1"/>
              <a:t>loài</a:t>
            </a:r>
            <a:r>
              <a:rPr lang="en-US" sz="2400" dirty="0"/>
              <a:t> </a:t>
            </a:r>
            <a:r>
              <a:rPr lang="en-US" sz="2400" dirty="0" err="1"/>
              <a:t>như</a:t>
            </a:r>
            <a:r>
              <a:rPr lang="en-US" sz="2400" dirty="0"/>
              <a:t> </a:t>
            </a:r>
            <a:r>
              <a:rPr lang="en-US" sz="2400" i="1" dirty="0"/>
              <a:t>Bt. </a:t>
            </a:r>
            <a:r>
              <a:rPr lang="en-US" sz="2400" i="1" dirty="0" err="1"/>
              <a:t>kurstaki</a:t>
            </a:r>
            <a:r>
              <a:rPr lang="en-US" sz="2400" i="1" dirty="0"/>
              <a:t>, Bt. </a:t>
            </a:r>
            <a:r>
              <a:rPr lang="en-US" sz="2400" dirty="0" err="1"/>
              <a:t>serovar</a:t>
            </a:r>
            <a:r>
              <a:rPr lang="en-US" sz="2400" i="1" dirty="0"/>
              <a:t> sotto, </a:t>
            </a:r>
            <a:r>
              <a:rPr lang="en-US" sz="2400" i="1" err="1"/>
              <a:t>Bt</a:t>
            </a:r>
            <a:r>
              <a:rPr lang="en-US" sz="2400" i="1"/>
              <a:t>. </a:t>
            </a:r>
            <a:r>
              <a:rPr lang="en-US" sz="2400"/>
              <a:t>serovar</a:t>
            </a:r>
            <a:r>
              <a:rPr lang="en-US" sz="2400" i="1"/>
              <a:t> </a:t>
            </a:r>
            <a:r>
              <a:rPr lang="en-US" sz="2400" i="1" dirty="0" err="1"/>
              <a:t>israelensis</a:t>
            </a:r>
            <a:r>
              <a:rPr lang="en-US" sz="2400" i="1" dirty="0"/>
              <a:t>, Bt. </a:t>
            </a:r>
            <a:r>
              <a:rPr lang="en-US" sz="2400" dirty="0" err="1"/>
              <a:t>serovar</a:t>
            </a:r>
            <a:r>
              <a:rPr lang="en-US" sz="2400" i="1" dirty="0"/>
              <a:t> </a:t>
            </a:r>
            <a:r>
              <a:rPr lang="en-US" sz="2400" i="1" dirty="0" err="1"/>
              <a:t>kenyae</a:t>
            </a:r>
            <a:r>
              <a:rPr lang="en-US" sz="2400" i="1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dạng</a:t>
            </a:r>
            <a:r>
              <a:rPr lang="en-US" sz="2400" dirty="0"/>
              <a:t> </a:t>
            </a:r>
            <a:r>
              <a:rPr lang="en-US" sz="2400" dirty="0" err="1"/>
              <a:t>tinh</a:t>
            </a:r>
            <a:r>
              <a:rPr lang="en-US" sz="2400" dirty="0"/>
              <a:t> </a:t>
            </a:r>
            <a:r>
              <a:rPr lang="en-US" sz="2400" dirty="0" err="1"/>
              <a:t>thể</a:t>
            </a:r>
            <a:r>
              <a:rPr lang="en-US" sz="2400" dirty="0"/>
              <a:t> </a:t>
            </a:r>
            <a:r>
              <a:rPr lang="en-US" sz="2400" dirty="0" err="1"/>
              <a:t>chủ</a:t>
            </a:r>
            <a:r>
              <a:rPr lang="en-US" sz="2400" dirty="0"/>
              <a:t> </a:t>
            </a:r>
            <a:r>
              <a:rPr lang="en-US" sz="2400" dirty="0" err="1"/>
              <a:t>yếu</a:t>
            </a:r>
            <a:r>
              <a:rPr lang="en-US" sz="2400" dirty="0"/>
              <a:t> </a:t>
            </a:r>
            <a:r>
              <a:rPr lang="en-US" sz="2400" dirty="0" err="1"/>
              <a:t>là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cầu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hình</a:t>
            </a:r>
            <a:r>
              <a:rPr lang="en-US" sz="2400" dirty="0"/>
              <a:t> </a:t>
            </a:r>
            <a:r>
              <a:rPr lang="en-US" sz="2400" dirty="0" err="1"/>
              <a:t>lưỡng</a:t>
            </a:r>
            <a:r>
              <a:rPr lang="en-US" sz="2400" dirty="0"/>
              <a:t> </a:t>
            </a:r>
            <a:r>
              <a:rPr lang="en-US" sz="2400" dirty="0" err="1"/>
              <a:t>tháp</a:t>
            </a:r>
            <a:r>
              <a:rPr lang="en-US" sz="2400" dirty="0"/>
              <a:t>. </a:t>
            </a:r>
          </a:p>
          <a:p>
            <a:pPr algn="just"/>
            <a:r>
              <a:rPr lang="en-US" sz="2400" dirty="0"/>
              <a:t>=&gt; </a:t>
            </a:r>
            <a:r>
              <a:rPr lang="en-US" sz="2400" dirty="0" err="1"/>
              <a:t>Nghiên</a:t>
            </a:r>
            <a:r>
              <a:rPr lang="en-US" sz="2400" dirty="0"/>
              <a:t> </a:t>
            </a:r>
            <a:r>
              <a:rPr lang="en-US" sz="2400" dirty="0" err="1"/>
              <a:t>cứu</a:t>
            </a:r>
            <a:r>
              <a:rPr lang="en-US" sz="2400" dirty="0"/>
              <a:t> </a:t>
            </a:r>
            <a:r>
              <a:rPr lang="en-US" sz="2400" dirty="0" err="1"/>
              <a:t>phân</a:t>
            </a:r>
            <a:r>
              <a:rPr lang="en-US" sz="2400" dirty="0"/>
              <a:t> </a:t>
            </a:r>
            <a:r>
              <a:rPr lang="en-US" sz="2400" dirty="0" err="1"/>
              <a:t>loại</a:t>
            </a:r>
            <a:r>
              <a:rPr lang="en-US" sz="2400" dirty="0"/>
              <a:t> </a:t>
            </a:r>
            <a:r>
              <a:rPr lang="en-US" sz="2400" dirty="0" err="1"/>
              <a:t>bằng</a:t>
            </a:r>
            <a:r>
              <a:rPr lang="en-US" sz="2400" dirty="0"/>
              <a:t> </a:t>
            </a:r>
            <a:r>
              <a:rPr lang="en-US" sz="2400" dirty="0" err="1"/>
              <a:t>phản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miễn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endParaRPr lang="en-US" sz="2400" dirty="0"/>
          </a:p>
        </p:txBody>
      </p:sp>
      <p:grpSp>
        <p:nvGrpSpPr>
          <p:cNvPr id="21" name="Nhóm 20">
            <a:extLst>
              <a:ext uri="{FF2B5EF4-FFF2-40B4-BE49-F238E27FC236}">
                <a16:creationId xmlns:a16="http://schemas.microsoft.com/office/drawing/2014/main" id="{1A665FD4-51D0-4BDE-BE73-5407200C2E9F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22" name="Hình tự do: Hình 21">
              <a:extLst>
                <a:ext uri="{FF2B5EF4-FFF2-40B4-BE49-F238E27FC236}">
                  <a16:creationId xmlns:a16="http://schemas.microsoft.com/office/drawing/2014/main" id="{B00C6E09-37C3-4210-B13C-EC53A2593AA2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3" name="Nhóm 22">
              <a:extLst>
                <a:ext uri="{FF2B5EF4-FFF2-40B4-BE49-F238E27FC236}">
                  <a16:creationId xmlns:a16="http://schemas.microsoft.com/office/drawing/2014/main" id="{162D6480-3E91-40D6-8B3C-E75181AD1330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24" name="Nhóm 23">
                <a:extLst>
                  <a:ext uri="{FF2B5EF4-FFF2-40B4-BE49-F238E27FC236}">
                    <a16:creationId xmlns:a16="http://schemas.microsoft.com/office/drawing/2014/main" id="{317FB406-D165-4552-BA9A-00A0FC0DE221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31" name="Đồ họa 30" descr="Con bọ">
                  <a:extLst>
                    <a:ext uri="{FF2B5EF4-FFF2-40B4-BE49-F238E27FC236}">
                      <a16:creationId xmlns:a16="http://schemas.microsoft.com/office/drawing/2014/main" id="{6D6CF0BF-83E8-49E8-A492-396FB8E26E9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32" name="Đồ họa 31" descr="Biển báo cấm">
                  <a:extLst>
                    <a:ext uri="{FF2B5EF4-FFF2-40B4-BE49-F238E27FC236}">
                      <a16:creationId xmlns:a16="http://schemas.microsoft.com/office/drawing/2014/main" id="{1B3E47FB-8E66-465B-AC69-9CE76338A45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25" name="Đồ họa 24" descr="Lá">
                <a:extLst>
                  <a:ext uri="{FF2B5EF4-FFF2-40B4-BE49-F238E27FC236}">
                    <a16:creationId xmlns:a16="http://schemas.microsoft.com/office/drawing/2014/main" id="{490BAF3A-2078-4397-9730-0BB275D94A7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87D0D373-D97D-4B46-A0B6-22DA6572F1D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A3B80C6A-4CAB-4B29-A495-482A6883CF3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DB2B3CBE-E3B8-44BE-B6FA-7D9BA6D781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9" name="Đồ họa 28" descr="Lá">
                <a:extLst>
                  <a:ext uri="{FF2B5EF4-FFF2-40B4-BE49-F238E27FC236}">
                    <a16:creationId xmlns:a16="http://schemas.microsoft.com/office/drawing/2014/main" id="{4EA6D7C6-9012-4AB2-B2F0-1458EBE2C5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30" name="Đồ họa 29" descr="Lá">
                <a:extLst>
                  <a:ext uri="{FF2B5EF4-FFF2-40B4-BE49-F238E27FC236}">
                    <a16:creationId xmlns:a16="http://schemas.microsoft.com/office/drawing/2014/main" id="{B86B80CB-F319-4A88-A945-16B47ECBBED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33" name="Rectangle 1">
            <a:extLst>
              <a:ext uri="{FF2B5EF4-FFF2-40B4-BE49-F238E27FC236}">
                <a16:creationId xmlns:a16="http://schemas.microsoft.com/office/drawing/2014/main" id="{38A3D4C6-EC1F-424E-8FE2-707B422A93F0}"/>
              </a:ext>
            </a:extLst>
          </p:cNvPr>
          <p:cNvSpPr/>
          <p:nvPr/>
        </p:nvSpPr>
        <p:spPr>
          <a:xfrm>
            <a:off x="1575330" y="184286"/>
            <a:ext cx="7154329" cy="1649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</a:t>
            </a:r>
            <a:r>
              <a:rPr lang="en-US" sz="32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B.THURINGIENSIS</a:t>
            </a: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TẠO CHẾ PHẨM DIỆT CÔN TRÙNG BỘ HAI CÁNH (DIPTERA)</a:t>
            </a:r>
          </a:p>
        </p:txBody>
      </p:sp>
    </p:spTree>
    <p:extLst>
      <p:ext uri="{BB962C8B-B14F-4D97-AF65-F5344CB8AC3E}">
        <p14:creationId xmlns:p14="http://schemas.microsoft.com/office/powerpoint/2010/main" val="16791676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32616" y="3290500"/>
            <a:ext cx="18473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1350" dirty="0"/>
          </a:p>
        </p:txBody>
      </p:sp>
      <p:sp>
        <p:nvSpPr>
          <p:cNvPr id="5" name="Rectangle 4"/>
          <p:cNvSpPr/>
          <p:nvPr/>
        </p:nvSpPr>
        <p:spPr>
          <a:xfrm>
            <a:off x="265825" y="2627909"/>
            <a:ext cx="323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Dựa</a:t>
            </a:r>
            <a:r>
              <a:rPr lang="en-US" sz="2400" dirty="0"/>
              <a:t> </a:t>
            </a:r>
            <a:r>
              <a:rPr lang="en-US" sz="2400" dirty="0" err="1"/>
              <a:t>trên</a:t>
            </a:r>
            <a:r>
              <a:rPr lang="en-US" sz="2400" dirty="0"/>
              <a:t> </a:t>
            </a:r>
            <a:r>
              <a:rPr lang="en-US" sz="2400" dirty="0" err="1"/>
              <a:t>phản</a:t>
            </a:r>
            <a:r>
              <a:rPr lang="en-US" sz="2400" dirty="0"/>
              <a:t> </a:t>
            </a:r>
            <a:r>
              <a:rPr lang="en-US" sz="2400" dirty="0" err="1"/>
              <a:t>ứng</a:t>
            </a:r>
            <a:r>
              <a:rPr lang="en-US" sz="2400" dirty="0"/>
              <a:t> </a:t>
            </a:r>
            <a:r>
              <a:rPr lang="en-US" sz="2400" dirty="0" err="1"/>
              <a:t>miễn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kháng</a:t>
            </a:r>
            <a:r>
              <a:rPr lang="en-US" sz="2400" dirty="0"/>
              <a:t> </a:t>
            </a:r>
            <a:r>
              <a:rPr lang="en-US" sz="2400" dirty="0" err="1"/>
              <a:t>nguyên</a:t>
            </a:r>
            <a:r>
              <a:rPr lang="en-US" sz="2400" dirty="0"/>
              <a:t> H</a:t>
            </a:r>
          </a:p>
        </p:txBody>
      </p:sp>
      <p:sp>
        <p:nvSpPr>
          <p:cNvPr id="7" name="Rectangle 6"/>
          <p:cNvSpPr/>
          <p:nvPr/>
        </p:nvSpPr>
        <p:spPr>
          <a:xfrm rot="10800000" flipV="1">
            <a:off x="239840" y="3731861"/>
            <a:ext cx="323955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400" dirty="0" err="1"/>
              <a:t>Sử</a:t>
            </a:r>
            <a:r>
              <a:rPr lang="en-US" sz="2400" dirty="0"/>
              <a:t> </a:t>
            </a:r>
            <a:r>
              <a:rPr lang="en-US" sz="2400" dirty="0" err="1"/>
              <a:t>dụng</a:t>
            </a:r>
            <a:r>
              <a:rPr lang="en-US" sz="2400" dirty="0"/>
              <a:t> </a:t>
            </a:r>
            <a:r>
              <a:rPr lang="en-US" sz="2400" dirty="0" err="1"/>
              <a:t>kít</a:t>
            </a:r>
            <a:r>
              <a:rPr lang="en-US" sz="2400" dirty="0"/>
              <a:t> </a:t>
            </a:r>
            <a:r>
              <a:rPr lang="en-US" sz="2400" dirty="0" err="1"/>
              <a:t>huyết</a:t>
            </a:r>
            <a:r>
              <a:rPr lang="en-US" sz="2400" dirty="0"/>
              <a:t> </a:t>
            </a:r>
            <a:r>
              <a:rPr lang="en-US" sz="2400" dirty="0" err="1"/>
              <a:t>thanh</a:t>
            </a:r>
            <a:r>
              <a:rPr lang="en-US" sz="2400" dirty="0"/>
              <a:t> </a:t>
            </a:r>
            <a:r>
              <a:rPr lang="en-US" sz="2400" dirty="0" err="1"/>
              <a:t>miễn</a:t>
            </a:r>
            <a:r>
              <a:rPr lang="en-US" sz="2400" dirty="0"/>
              <a:t> </a:t>
            </a:r>
            <a:r>
              <a:rPr lang="en-US" sz="2400" dirty="0" err="1"/>
              <a:t>dịch</a:t>
            </a:r>
            <a:r>
              <a:rPr lang="en-US" sz="2400" dirty="0"/>
              <a:t> </a:t>
            </a:r>
            <a:r>
              <a:rPr lang="en-US" sz="2400" dirty="0" err="1"/>
              <a:t>chuẩn</a:t>
            </a:r>
            <a:r>
              <a:rPr lang="en-US" sz="2400" dirty="0"/>
              <a:t> </a:t>
            </a:r>
            <a:r>
              <a:rPr lang="en-US" sz="2400" dirty="0" err="1"/>
              <a:t>nhận</a:t>
            </a:r>
            <a:r>
              <a:rPr lang="en-US" sz="2400" dirty="0"/>
              <a:t> </a:t>
            </a:r>
            <a:r>
              <a:rPr lang="en-US" sz="2400" dirty="0" err="1"/>
              <a:t>từ</a:t>
            </a:r>
            <a:r>
              <a:rPr lang="en-US" sz="2400" dirty="0"/>
              <a:t> </a:t>
            </a:r>
            <a:r>
              <a:rPr lang="en-US" sz="2400" dirty="0" err="1"/>
              <a:t>phòng</a:t>
            </a:r>
            <a:r>
              <a:rPr lang="en-US" sz="2400" dirty="0"/>
              <a:t> Di </a:t>
            </a:r>
            <a:r>
              <a:rPr lang="en-US" sz="2400" dirty="0" err="1"/>
              <a:t>truyền</a:t>
            </a:r>
            <a:r>
              <a:rPr lang="en-US" sz="2400" dirty="0"/>
              <a:t> Vi </a:t>
            </a:r>
            <a:r>
              <a:rPr lang="en-US" sz="2400" dirty="0" err="1"/>
              <a:t>sinh</a:t>
            </a:r>
            <a:r>
              <a:rPr lang="en-US" sz="2400" dirty="0"/>
              <a:t> </a:t>
            </a:r>
            <a:r>
              <a:rPr lang="en-US" sz="2400" dirty="0" err="1"/>
              <a:t>vật</a:t>
            </a:r>
            <a:endParaRPr lang="en-US" sz="24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13"/>
          <a:stretch/>
        </p:blipFill>
        <p:spPr>
          <a:xfrm>
            <a:off x="3560755" y="2609478"/>
            <a:ext cx="5583245" cy="3629034"/>
          </a:xfrm>
          <a:prstGeom prst="rect">
            <a:avLst/>
          </a:prstGeom>
        </p:spPr>
      </p:pic>
      <p:sp>
        <p:nvSpPr>
          <p:cNvPr id="9" name="Rectangle 5">
            <a:extLst>
              <a:ext uri="{FF2B5EF4-FFF2-40B4-BE49-F238E27FC236}">
                <a16:creationId xmlns:a16="http://schemas.microsoft.com/office/drawing/2014/main" id="{4B863826-3988-4419-956E-AD92221E710A}"/>
              </a:ext>
            </a:extLst>
          </p:cNvPr>
          <p:cNvSpPr/>
          <p:nvPr/>
        </p:nvSpPr>
        <p:spPr>
          <a:xfrm>
            <a:off x="247650" y="1730122"/>
            <a:ext cx="43861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Phân loại chủng đã phân lập</a:t>
            </a:r>
            <a:endParaRPr lang="en-US" sz="2800" b="1" dirty="0">
              <a:solidFill>
                <a:srgbClr val="365A1A"/>
              </a:solidFill>
            </a:endParaRPr>
          </a:p>
        </p:txBody>
      </p:sp>
      <p:grpSp>
        <p:nvGrpSpPr>
          <p:cNvPr id="10" name="Nhóm 9">
            <a:extLst>
              <a:ext uri="{FF2B5EF4-FFF2-40B4-BE49-F238E27FC236}">
                <a16:creationId xmlns:a16="http://schemas.microsoft.com/office/drawing/2014/main" id="{AD7AE11E-A683-46DD-8E2F-F17483B93344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11" name="Hình tự do: Hình 10">
              <a:extLst>
                <a:ext uri="{FF2B5EF4-FFF2-40B4-BE49-F238E27FC236}">
                  <a16:creationId xmlns:a16="http://schemas.microsoft.com/office/drawing/2014/main" id="{B6C5D0A4-BED7-40D4-BFE4-D6F553706B52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" name="Nhóm 11">
              <a:extLst>
                <a:ext uri="{FF2B5EF4-FFF2-40B4-BE49-F238E27FC236}">
                  <a16:creationId xmlns:a16="http://schemas.microsoft.com/office/drawing/2014/main" id="{42BC0D42-4676-4DCC-9A04-6C8FAD42334B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13" name="Nhóm 12">
                <a:extLst>
                  <a:ext uri="{FF2B5EF4-FFF2-40B4-BE49-F238E27FC236}">
                    <a16:creationId xmlns:a16="http://schemas.microsoft.com/office/drawing/2014/main" id="{AE8B8FD7-DFD3-4905-A180-529FA277C7F3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20" name="Đồ họa 19" descr="Con bọ">
                  <a:extLst>
                    <a:ext uri="{FF2B5EF4-FFF2-40B4-BE49-F238E27FC236}">
                      <a16:creationId xmlns:a16="http://schemas.microsoft.com/office/drawing/2014/main" id="{7EFC6322-D883-4417-9F88-7A64A7A340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21" name="Đồ họa 20" descr="Biển báo cấm">
                  <a:extLst>
                    <a:ext uri="{FF2B5EF4-FFF2-40B4-BE49-F238E27FC236}">
                      <a16:creationId xmlns:a16="http://schemas.microsoft.com/office/drawing/2014/main" id="{C3861267-2DA3-4DEB-AE54-0F1F32D254F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7CBFB8DF-17C0-446A-AF3E-A427485467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3F528A42-D157-4563-9017-1E4BF1BF84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8AA31C36-3C72-4020-8E12-8E0B49014E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0D7A5CF1-740B-4427-A8C7-F578E4116C5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BDEE610F-DEAD-411B-A172-5DE20C1A133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9" name="Đồ họa 18" descr="Lá">
                <a:extLst>
                  <a:ext uri="{FF2B5EF4-FFF2-40B4-BE49-F238E27FC236}">
                    <a16:creationId xmlns:a16="http://schemas.microsoft.com/office/drawing/2014/main" id="{F2B8F7CD-6F4E-417C-8B33-1355144AF87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22" name="Rectangle 1">
            <a:extLst>
              <a:ext uri="{FF2B5EF4-FFF2-40B4-BE49-F238E27FC236}">
                <a16:creationId xmlns:a16="http://schemas.microsoft.com/office/drawing/2014/main" id="{669428FC-7054-4076-B564-4D481856EB7C}"/>
              </a:ext>
            </a:extLst>
          </p:cNvPr>
          <p:cNvSpPr/>
          <p:nvPr/>
        </p:nvSpPr>
        <p:spPr>
          <a:xfrm>
            <a:off x="1575330" y="184286"/>
            <a:ext cx="7154329" cy="1649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</a:t>
            </a:r>
            <a:r>
              <a:rPr lang="en-US" sz="32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B.THURINGIENSIS</a:t>
            </a: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TẠO CHẾ PHẨM DIỆT CÔN TRÙNG BỘ HAI CÁNH (DIPTERA)</a:t>
            </a:r>
          </a:p>
        </p:txBody>
      </p:sp>
    </p:spTree>
    <p:extLst>
      <p:ext uri="{BB962C8B-B14F-4D97-AF65-F5344CB8AC3E}">
        <p14:creationId xmlns:p14="http://schemas.microsoft.com/office/powerpoint/2010/main" val="5736100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32616" y="3290500"/>
            <a:ext cx="184731" cy="3000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1350" dirty="0"/>
          </a:p>
        </p:txBody>
      </p:sp>
      <p:sp>
        <p:nvSpPr>
          <p:cNvPr id="3" name="Rectangle 2"/>
          <p:cNvSpPr/>
          <p:nvPr/>
        </p:nvSpPr>
        <p:spPr>
          <a:xfrm>
            <a:off x="247650" y="2238082"/>
            <a:ext cx="23764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Thử</a:t>
            </a:r>
            <a:r>
              <a:rPr lang="en-US" sz="2400" dirty="0"/>
              <a:t> </a:t>
            </a:r>
            <a:r>
              <a:rPr lang="en-US" sz="2400" dirty="0" err="1"/>
              <a:t>nghiệm</a:t>
            </a:r>
            <a:r>
              <a:rPr lang="en-US" sz="2400" dirty="0"/>
              <a:t> </a:t>
            </a:r>
            <a:r>
              <a:rPr lang="en-US" sz="2400" dirty="0" err="1"/>
              <a:t>với</a:t>
            </a:r>
            <a:r>
              <a:rPr lang="en-US" sz="2400" dirty="0"/>
              <a:t> </a:t>
            </a:r>
            <a:r>
              <a:rPr lang="en-US" sz="2400" dirty="0" err="1"/>
              <a:t>ấu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ruồi</a:t>
            </a:r>
            <a:r>
              <a:rPr lang="en-US" sz="2400" dirty="0"/>
              <a:t> </a:t>
            </a:r>
            <a:r>
              <a:rPr lang="en-US" sz="2400" dirty="0" err="1"/>
              <a:t>nhà</a:t>
            </a:r>
            <a:r>
              <a:rPr lang="en-US" sz="2400" dirty="0"/>
              <a:t> </a:t>
            </a:r>
            <a:r>
              <a:rPr lang="en-US" sz="2400" dirty="0" err="1"/>
              <a:t>tuổi</a:t>
            </a:r>
            <a:r>
              <a:rPr lang="en-US" sz="2400" dirty="0"/>
              <a:t> </a:t>
            </a:r>
            <a:r>
              <a:rPr lang="en-US" sz="2400" dirty="0" err="1"/>
              <a:t>hai</a:t>
            </a:r>
            <a:r>
              <a:rPr lang="en-US" sz="2400" dirty="0"/>
              <a:t>, </a:t>
            </a:r>
            <a:r>
              <a:rPr lang="en-US" sz="2400" dirty="0" err="1"/>
              <a:t>ấu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muỗi</a:t>
            </a:r>
            <a:r>
              <a:rPr lang="en-US" sz="2400" dirty="0"/>
              <a:t> </a:t>
            </a:r>
            <a:r>
              <a:rPr lang="en-US" sz="2400" dirty="0" err="1"/>
              <a:t>và</a:t>
            </a:r>
            <a:r>
              <a:rPr lang="en-US" sz="2400" dirty="0"/>
              <a:t> </a:t>
            </a:r>
            <a:r>
              <a:rPr lang="en-US" sz="2400" dirty="0" err="1"/>
              <a:t>ấu</a:t>
            </a:r>
            <a:r>
              <a:rPr lang="en-US" sz="2400" dirty="0"/>
              <a:t> </a:t>
            </a:r>
            <a:r>
              <a:rPr lang="en-US" sz="2400" dirty="0" err="1"/>
              <a:t>trùng</a:t>
            </a:r>
            <a:r>
              <a:rPr lang="en-US" sz="2400" dirty="0"/>
              <a:t> </a:t>
            </a:r>
            <a:r>
              <a:rPr lang="en-US" sz="2400" dirty="0" err="1"/>
              <a:t>ruồi</a:t>
            </a:r>
            <a:r>
              <a:rPr lang="en-US" sz="2400" dirty="0"/>
              <a:t> </a:t>
            </a:r>
            <a:r>
              <a:rPr lang="en-US" sz="2400" dirty="0" err="1"/>
              <a:t>đục</a:t>
            </a:r>
            <a:r>
              <a:rPr lang="en-US" sz="2400" dirty="0"/>
              <a:t> </a:t>
            </a:r>
            <a:r>
              <a:rPr lang="en-US" sz="2400" dirty="0" err="1"/>
              <a:t>quả</a:t>
            </a:r>
            <a:r>
              <a:rPr lang="en-US" sz="2400" dirty="0"/>
              <a:t>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141" y="2323449"/>
            <a:ext cx="6362553" cy="4322175"/>
          </a:xfrm>
          <a:prstGeom prst="rect">
            <a:avLst/>
          </a:prstGeom>
        </p:spPr>
      </p:pic>
      <p:sp>
        <p:nvSpPr>
          <p:cNvPr id="7" name="Rectangle 5">
            <a:extLst>
              <a:ext uri="{FF2B5EF4-FFF2-40B4-BE49-F238E27FC236}">
                <a16:creationId xmlns:a16="http://schemas.microsoft.com/office/drawing/2014/main" id="{5AF20123-D2E6-4D1A-A13B-495E06D90DCC}"/>
              </a:ext>
            </a:extLst>
          </p:cNvPr>
          <p:cNvSpPr/>
          <p:nvPr/>
        </p:nvSpPr>
        <p:spPr>
          <a:xfrm>
            <a:off x="247650" y="1730122"/>
            <a:ext cx="51090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Đánh giá khả năng diệt côn trùng</a:t>
            </a:r>
            <a:endParaRPr lang="en-US" sz="2800" b="1" dirty="0">
              <a:solidFill>
                <a:srgbClr val="365A1A"/>
              </a:solidFill>
            </a:endParaRPr>
          </a:p>
        </p:txBody>
      </p:sp>
      <p:grpSp>
        <p:nvGrpSpPr>
          <p:cNvPr id="8" name="Nhóm 7">
            <a:extLst>
              <a:ext uri="{FF2B5EF4-FFF2-40B4-BE49-F238E27FC236}">
                <a16:creationId xmlns:a16="http://schemas.microsoft.com/office/drawing/2014/main" id="{7F4BB7BF-5407-4E4B-9DA0-E4C8EDD12014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10" name="Hình tự do: Hình 9">
              <a:extLst>
                <a:ext uri="{FF2B5EF4-FFF2-40B4-BE49-F238E27FC236}">
                  <a16:creationId xmlns:a16="http://schemas.microsoft.com/office/drawing/2014/main" id="{B2512FCF-6F94-40B4-BF06-3E5FFF32290E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1" name="Nhóm 10">
              <a:extLst>
                <a:ext uri="{FF2B5EF4-FFF2-40B4-BE49-F238E27FC236}">
                  <a16:creationId xmlns:a16="http://schemas.microsoft.com/office/drawing/2014/main" id="{41F3F810-8724-4ACB-B7EA-73FF88D24290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12" name="Nhóm 11">
                <a:extLst>
                  <a:ext uri="{FF2B5EF4-FFF2-40B4-BE49-F238E27FC236}">
                    <a16:creationId xmlns:a16="http://schemas.microsoft.com/office/drawing/2014/main" id="{F934B1E8-16E0-4DD0-9318-AED64F961C7C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9" name="Đồ họa 18" descr="Con bọ">
                  <a:extLst>
                    <a:ext uri="{FF2B5EF4-FFF2-40B4-BE49-F238E27FC236}">
                      <a16:creationId xmlns:a16="http://schemas.microsoft.com/office/drawing/2014/main" id="{39048E2C-1D3F-4FBF-8E31-D98F03FF002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20" name="Đồ họa 19" descr="Biển báo cấm">
                  <a:extLst>
                    <a:ext uri="{FF2B5EF4-FFF2-40B4-BE49-F238E27FC236}">
                      <a16:creationId xmlns:a16="http://schemas.microsoft.com/office/drawing/2014/main" id="{B023C89F-2C60-43B9-A178-3416CE6C848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A33B67D7-246A-4999-A5C7-B06CD1D0A4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D64832BD-C35F-4075-8E6A-0FA1434994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0B7CE2DD-9C48-4CDB-B014-226D9E1E2B2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C7D40A65-6055-44E3-9485-F24948FF8B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88D1321B-3755-4221-8457-15AB9AC2FCD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33CA2F1B-EA8D-4C1F-82E7-84B8F2C2EEE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21" name="Rectangle 1">
            <a:extLst>
              <a:ext uri="{FF2B5EF4-FFF2-40B4-BE49-F238E27FC236}">
                <a16:creationId xmlns:a16="http://schemas.microsoft.com/office/drawing/2014/main" id="{821A00BE-8624-427F-946C-AB97D11989BF}"/>
              </a:ext>
            </a:extLst>
          </p:cNvPr>
          <p:cNvSpPr/>
          <p:nvPr/>
        </p:nvSpPr>
        <p:spPr>
          <a:xfrm>
            <a:off x="1575330" y="184286"/>
            <a:ext cx="7154329" cy="16498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NGHIÊN CỨU </a:t>
            </a:r>
            <a:r>
              <a:rPr lang="en-US" sz="3200" b="1" i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B.THURINGIENSIS</a:t>
            </a:r>
            <a:r>
              <a:rPr lang="en-US" sz="3200" b="1" dirty="0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TẠO CHẾ PHẨM DIỆT CÔN TRÙNG BỘ HAI CÁNH (DIPTERA)</a:t>
            </a:r>
          </a:p>
        </p:txBody>
      </p:sp>
    </p:spTree>
    <p:extLst>
      <p:ext uri="{BB962C8B-B14F-4D97-AF65-F5344CB8AC3E}">
        <p14:creationId xmlns:p14="http://schemas.microsoft.com/office/powerpoint/2010/main" val="32030967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504" b="20000"/>
          <a:stretch/>
        </p:blipFill>
        <p:spPr>
          <a:xfrm>
            <a:off x="2056436" y="1767543"/>
            <a:ext cx="4954928" cy="4870572"/>
          </a:xfrm>
          <a:prstGeom prst="rect">
            <a:avLst/>
          </a:prstGeom>
        </p:spPr>
      </p:pic>
      <p:grpSp>
        <p:nvGrpSpPr>
          <p:cNvPr id="4" name="Nhóm 3">
            <a:extLst>
              <a:ext uri="{FF2B5EF4-FFF2-40B4-BE49-F238E27FC236}">
                <a16:creationId xmlns:a16="http://schemas.microsoft.com/office/drawing/2014/main" id="{DE88503B-94AF-47A7-910A-0F7AE4DD2C9D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5" name="Hình tự do: Hình 4">
              <a:extLst>
                <a:ext uri="{FF2B5EF4-FFF2-40B4-BE49-F238E27FC236}">
                  <a16:creationId xmlns:a16="http://schemas.microsoft.com/office/drawing/2014/main" id="{EF156A1A-6606-4732-8C5E-523A96C7FE7E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6" name="Nhóm 5">
              <a:extLst>
                <a:ext uri="{FF2B5EF4-FFF2-40B4-BE49-F238E27FC236}">
                  <a16:creationId xmlns:a16="http://schemas.microsoft.com/office/drawing/2014/main" id="{402D23DD-89D2-448D-B88A-96146430F137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7" name="Nhóm 6">
                <a:extLst>
                  <a:ext uri="{FF2B5EF4-FFF2-40B4-BE49-F238E27FC236}">
                    <a16:creationId xmlns:a16="http://schemas.microsoft.com/office/drawing/2014/main" id="{1F200AC0-BA31-405E-8F9B-3AA741934AED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4" name="Đồ họa 13" descr="Con bọ">
                  <a:extLst>
                    <a:ext uri="{FF2B5EF4-FFF2-40B4-BE49-F238E27FC236}">
                      <a16:creationId xmlns:a16="http://schemas.microsoft.com/office/drawing/2014/main" id="{35724B57-9242-4E4F-ADB9-93805CEFEDC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15" name="Đồ họa 14" descr="Biển báo cấm">
                  <a:extLst>
                    <a:ext uri="{FF2B5EF4-FFF2-40B4-BE49-F238E27FC236}">
                      <a16:creationId xmlns:a16="http://schemas.microsoft.com/office/drawing/2014/main" id="{BB2661F0-412C-49E8-B9DB-61573D969C5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8" name="Đồ họa 7" descr="Lá">
                <a:extLst>
                  <a:ext uri="{FF2B5EF4-FFF2-40B4-BE49-F238E27FC236}">
                    <a16:creationId xmlns:a16="http://schemas.microsoft.com/office/drawing/2014/main" id="{D270E8DC-38A9-498C-B227-ED90A7A2D4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9" name="Đồ họa 8" descr="Lá">
                <a:extLst>
                  <a:ext uri="{FF2B5EF4-FFF2-40B4-BE49-F238E27FC236}">
                    <a16:creationId xmlns:a16="http://schemas.microsoft.com/office/drawing/2014/main" id="{6355CF3F-6A0C-4FFA-9B86-33D71C9E771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0" name="Đồ họa 9" descr="Lá">
                <a:extLst>
                  <a:ext uri="{FF2B5EF4-FFF2-40B4-BE49-F238E27FC236}">
                    <a16:creationId xmlns:a16="http://schemas.microsoft.com/office/drawing/2014/main" id="{166D4DAC-044B-43D3-8C0D-83DA9D2CB43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1" name="Đồ họa 10" descr="Lá">
                <a:extLst>
                  <a:ext uri="{FF2B5EF4-FFF2-40B4-BE49-F238E27FC236}">
                    <a16:creationId xmlns:a16="http://schemas.microsoft.com/office/drawing/2014/main" id="{BF9E772D-AF37-488D-96B2-584F8E08B9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2" name="Đồ họa 11" descr="Lá">
                <a:extLst>
                  <a:ext uri="{FF2B5EF4-FFF2-40B4-BE49-F238E27FC236}">
                    <a16:creationId xmlns:a16="http://schemas.microsoft.com/office/drawing/2014/main" id="{C4832534-DE39-4AA7-B4C2-E0D00C42FB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6A7CAFC4-3F89-402E-8ED8-9CDB826541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16" name="Rectangle 1">
            <a:extLst>
              <a:ext uri="{FF2B5EF4-FFF2-40B4-BE49-F238E27FC236}">
                <a16:creationId xmlns:a16="http://schemas.microsoft.com/office/drawing/2014/main" id="{D9DD4B64-8D59-4E91-B9DB-4B5A0772D547}"/>
              </a:ext>
            </a:extLst>
          </p:cNvPr>
          <p:cNvSpPr/>
          <p:nvPr/>
        </p:nvSpPr>
        <p:spPr>
          <a:xfrm>
            <a:off x="1541227" y="399948"/>
            <a:ext cx="7154329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 xuất thuốc trừ sâu sinh học từ </a:t>
            </a:r>
          </a:p>
          <a:p>
            <a:pPr algn="ctr">
              <a:lnSpc>
                <a:spcPct val="107000"/>
              </a:lnSpc>
            </a:pPr>
            <a:r>
              <a:rPr lang="en-US" sz="3600" b="1" i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thuringiensis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3392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2" y="2503797"/>
            <a:ext cx="4681847" cy="365076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77692" y="1866943"/>
            <a:ext cx="429962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Phương</a:t>
            </a:r>
            <a:r>
              <a:rPr lang="en-US" sz="2400" dirty="0"/>
              <a:t> </a:t>
            </a:r>
            <a:r>
              <a:rPr lang="vi-VN" sz="2400" dirty="0"/>
              <a:t>pháp lên men chìm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Điều</a:t>
            </a:r>
            <a:r>
              <a:rPr lang="en-US" sz="2400" dirty="0"/>
              <a:t> </a:t>
            </a:r>
            <a:r>
              <a:rPr lang="vi-VN" sz="2400" dirty="0"/>
              <a:t>kiện pH=7, nhiệt độ: 30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</a:rPr>
              <a:t>ᵒC</a:t>
            </a:r>
            <a:endParaRPr lang="en-US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/>
              <a:t>L</a:t>
            </a:r>
            <a:r>
              <a:rPr lang="vi-VN" sz="2400" dirty="0"/>
              <a:t>ắc ở 200 vòng/phút trong thời gian 72 giờ</a:t>
            </a:r>
            <a:endParaRPr lang="en-US" sz="2400" dirty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4009387"/>
              </p:ext>
            </p:extLst>
          </p:nvPr>
        </p:nvGraphicFramePr>
        <p:xfrm>
          <a:off x="5257462" y="3855093"/>
          <a:ext cx="3359600" cy="2790531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23197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398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253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831465" algn="r"/>
                        </a:tabLst>
                      </a:pPr>
                      <a:r>
                        <a:rPr lang="en-US" sz="1100" dirty="0" err="1">
                          <a:effectLst/>
                        </a:rPr>
                        <a:t>Môi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trường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lên</a:t>
                      </a:r>
                      <a:r>
                        <a:rPr lang="en-US" sz="1100" dirty="0">
                          <a:effectLst/>
                        </a:rPr>
                        <a:t> men </a:t>
                      </a:r>
                      <a:r>
                        <a:rPr lang="en-US" sz="1100" dirty="0" err="1">
                          <a:effectLst/>
                        </a:rPr>
                        <a:t>cơ</a:t>
                      </a:r>
                      <a:r>
                        <a:rPr lang="en-US" sz="1100" dirty="0">
                          <a:effectLst/>
                        </a:rPr>
                        <a:t> </a:t>
                      </a:r>
                      <a:r>
                        <a:rPr lang="en-US" sz="1100" dirty="0" err="1">
                          <a:effectLst/>
                        </a:rPr>
                        <a:t>sở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 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3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Glucose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10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04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</a:t>
                      </a:r>
                      <a:r>
                        <a:rPr lang="en-US" sz="1100" baseline="-25000">
                          <a:effectLst/>
                        </a:rPr>
                        <a:t>2</a:t>
                      </a:r>
                      <a:r>
                        <a:rPr lang="en-US" sz="1100">
                          <a:effectLst/>
                        </a:rPr>
                        <a:t>HPO</a:t>
                      </a:r>
                      <a:r>
                        <a:rPr lang="en-US" sz="1100" baseline="-250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3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KH</a:t>
                      </a:r>
                      <a:r>
                        <a:rPr lang="en-US" sz="1100" baseline="-25000">
                          <a:effectLst/>
                        </a:rPr>
                        <a:t>2</a:t>
                      </a:r>
                      <a:r>
                        <a:rPr lang="en-US" sz="1100">
                          <a:effectLst/>
                        </a:rPr>
                        <a:t>PO</a:t>
                      </a:r>
                      <a:r>
                        <a:rPr lang="en-US" sz="1100" baseline="-250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04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Cao nấm men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63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NaCl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304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MgSO</a:t>
                      </a:r>
                      <a:r>
                        <a:rPr lang="en-US" sz="1100" baseline="-250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0,5 g/l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04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CaCl</a:t>
                      </a:r>
                      <a:r>
                        <a:rPr lang="en-US" sz="1100" baseline="-25000">
                          <a:effectLst/>
                        </a:rPr>
                        <a:t>2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1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36335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MnSO</a:t>
                      </a:r>
                      <a:r>
                        <a:rPr lang="en-US" sz="1100" baseline="-250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0,01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304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ZnSO</a:t>
                      </a:r>
                      <a:r>
                        <a:rPr lang="en-US" sz="1100" baseline="-250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0.01 g/l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04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FeSO</a:t>
                      </a:r>
                      <a:r>
                        <a:rPr lang="en-US" sz="1100" baseline="-25000">
                          <a:effectLst/>
                        </a:rPr>
                        <a:t>4</a:t>
                      </a:r>
                      <a:endParaRPr lang="en-US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0,01 g/l</a:t>
                      </a:r>
                      <a:endParaRPr lang="en-US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pSp>
        <p:nvGrpSpPr>
          <p:cNvPr id="7" name="Nhóm 6">
            <a:extLst>
              <a:ext uri="{FF2B5EF4-FFF2-40B4-BE49-F238E27FC236}">
                <a16:creationId xmlns:a16="http://schemas.microsoft.com/office/drawing/2014/main" id="{5EEAB990-13E7-4BF1-BC7E-E2BD818A880C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8" name="Hình tự do: Hình 7">
              <a:extLst>
                <a:ext uri="{FF2B5EF4-FFF2-40B4-BE49-F238E27FC236}">
                  <a16:creationId xmlns:a16="http://schemas.microsoft.com/office/drawing/2014/main" id="{5A9F5DBB-6211-44DA-950B-495C20CFA1F9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Nhóm 8">
              <a:extLst>
                <a:ext uri="{FF2B5EF4-FFF2-40B4-BE49-F238E27FC236}">
                  <a16:creationId xmlns:a16="http://schemas.microsoft.com/office/drawing/2014/main" id="{70E7324A-B641-4107-89B7-FFEC1028163D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10" name="Nhóm 9">
                <a:extLst>
                  <a:ext uri="{FF2B5EF4-FFF2-40B4-BE49-F238E27FC236}">
                    <a16:creationId xmlns:a16="http://schemas.microsoft.com/office/drawing/2014/main" id="{FF8E9DB8-22B5-4EF8-B7E2-FCD356C1597C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7" name="Đồ họa 16" descr="Con bọ">
                  <a:extLst>
                    <a:ext uri="{FF2B5EF4-FFF2-40B4-BE49-F238E27FC236}">
                      <a16:creationId xmlns:a16="http://schemas.microsoft.com/office/drawing/2014/main" id="{119F8FB5-F9F6-4B8A-90AD-8CD16E367C0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18" name="Đồ họa 17" descr="Biển báo cấm">
                  <a:extLst>
                    <a:ext uri="{FF2B5EF4-FFF2-40B4-BE49-F238E27FC236}">
                      <a16:creationId xmlns:a16="http://schemas.microsoft.com/office/drawing/2014/main" id="{16913F46-B459-45E1-83CA-06734B8BE975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1" name="Đồ họa 10" descr="Lá">
                <a:extLst>
                  <a:ext uri="{FF2B5EF4-FFF2-40B4-BE49-F238E27FC236}">
                    <a16:creationId xmlns:a16="http://schemas.microsoft.com/office/drawing/2014/main" id="{2CFFB1C1-7B0A-43FF-9069-AE1F5D276B8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2" name="Đồ họa 11" descr="Lá">
                <a:extLst>
                  <a:ext uri="{FF2B5EF4-FFF2-40B4-BE49-F238E27FC236}">
                    <a16:creationId xmlns:a16="http://schemas.microsoft.com/office/drawing/2014/main" id="{2E149A9D-3BED-40E0-8224-6BA88D5F29E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636DA92E-DCA2-4A93-AA83-03099B3462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C44C73E9-CF95-4872-A02A-C03A3CC6CE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9DC80B83-7F06-45F4-BD56-39F3768498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86F0751B-AC50-4E8E-98AA-A500EBBEB8C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19" name="Rectangle 1">
            <a:extLst>
              <a:ext uri="{FF2B5EF4-FFF2-40B4-BE49-F238E27FC236}">
                <a16:creationId xmlns:a16="http://schemas.microsoft.com/office/drawing/2014/main" id="{B8A075E4-3D72-4205-8EB4-4E70179C4A34}"/>
              </a:ext>
            </a:extLst>
          </p:cNvPr>
          <p:cNvSpPr/>
          <p:nvPr/>
        </p:nvSpPr>
        <p:spPr>
          <a:xfrm>
            <a:off x="1541227" y="399948"/>
            <a:ext cx="7154329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 xuất thuốc trừ sâu sinh học từ </a:t>
            </a:r>
          </a:p>
          <a:p>
            <a:pPr algn="ctr">
              <a:lnSpc>
                <a:spcPct val="107000"/>
              </a:lnSpc>
            </a:pPr>
            <a:r>
              <a:rPr lang="en-US" sz="3600" b="1" i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thuringiensis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85345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" y="2359972"/>
            <a:ext cx="4554412" cy="31561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9999" y="2359973"/>
            <a:ext cx="4629359" cy="3061257"/>
          </a:xfrm>
          <a:prstGeom prst="rect">
            <a:avLst/>
          </a:prstGeom>
        </p:spPr>
      </p:pic>
      <p:grpSp>
        <p:nvGrpSpPr>
          <p:cNvPr id="7" name="Nhóm 6">
            <a:extLst>
              <a:ext uri="{FF2B5EF4-FFF2-40B4-BE49-F238E27FC236}">
                <a16:creationId xmlns:a16="http://schemas.microsoft.com/office/drawing/2014/main" id="{1E438954-AE46-478E-993F-A2261FFF9A6C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8" name="Hình tự do: Hình 7">
              <a:extLst>
                <a:ext uri="{FF2B5EF4-FFF2-40B4-BE49-F238E27FC236}">
                  <a16:creationId xmlns:a16="http://schemas.microsoft.com/office/drawing/2014/main" id="{E31F9F57-854C-4A42-8738-59211396D8C9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Nhóm 8">
              <a:extLst>
                <a:ext uri="{FF2B5EF4-FFF2-40B4-BE49-F238E27FC236}">
                  <a16:creationId xmlns:a16="http://schemas.microsoft.com/office/drawing/2014/main" id="{36719052-4E42-4C39-B0F1-304138262F89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10" name="Nhóm 9">
                <a:extLst>
                  <a:ext uri="{FF2B5EF4-FFF2-40B4-BE49-F238E27FC236}">
                    <a16:creationId xmlns:a16="http://schemas.microsoft.com/office/drawing/2014/main" id="{AD80C5EB-E345-46ED-A763-2D08BDDC39E0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7" name="Đồ họa 16" descr="Con bọ">
                  <a:extLst>
                    <a:ext uri="{FF2B5EF4-FFF2-40B4-BE49-F238E27FC236}">
                      <a16:creationId xmlns:a16="http://schemas.microsoft.com/office/drawing/2014/main" id="{20F29694-6BB7-4732-B179-95474B759E0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18" name="Đồ họa 17" descr="Biển báo cấm">
                  <a:extLst>
                    <a:ext uri="{FF2B5EF4-FFF2-40B4-BE49-F238E27FC236}">
                      <a16:creationId xmlns:a16="http://schemas.microsoft.com/office/drawing/2014/main" id="{A3D07D58-E5EE-445E-B314-0C287D16979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1" name="Đồ họa 10" descr="Lá">
                <a:extLst>
                  <a:ext uri="{FF2B5EF4-FFF2-40B4-BE49-F238E27FC236}">
                    <a16:creationId xmlns:a16="http://schemas.microsoft.com/office/drawing/2014/main" id="{D2A347A3-070B-43E6-B0C3-E4D7CA400F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2" name="Đồ họa 11" descr="Lá">
                <a:extLst>
                  <a:ext uri="{FF2B5EF4-FFF2-40B4-BE49-F238E27FC236}">
                    <a16:creationId xmlns:a16="http://schemas.microsoft.com/office/drawing/2014/main" id="{70381798-EDDA-47EF-B0C3-A6C66E0040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5F1FE6A0-E484-443E-8CAB-009190C81FC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99A75262-32F2-4A14-ABDA-E13DFCD3739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90B52E60-EF49-4AE7-9276-F412E32F4B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2F8BD2A1-9C74-4871-B542-D1148718A01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19" name="Rectangle 1">
            <a:extLst>
              <a:ext uri="{FF2B5EF4-FFF2-40B4-BE49-F238E27FC236}">
                <a16:creationId xmlns:a16="http://schemas.microsoft.com/office/drawing/2014/main" id="{186B36A5-3722-4821-A6CA-CD51C09B57B9}"/>
              </a:ext>
            </a:extLst>
          </p:cNvPr>
          <p:cNvSpPr/>
          <p:nvPr/>
        </p:nvSpPr>
        <p:spPr>
          <a:xfrm>
            <a:off x="1541227" y="399948"/>
            <a:ext cx="7154329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 xuất thuốc trừ sâu sinh học từ </a:t>
            </a:r>
          </a:p>
          <a:p>
            <a:pPr algn="ctr">
              <a:lnSpc>
                <a:spcPct val="107000"/>
              </a:lnSpc>
            </a:pPr>
            <a:r>
              <a:rPr lang="en-US" sz="3600" b="1" i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thuringiensis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70018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50" y="2545466"/>
            <a:ext cx="6437417" cy="357951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14829" y="3154855"/>
            <a:ext cx="22172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Toàn</a:t>
            </a:r>
            <a:r>
              <a:rPr lang="en-US" sz="2400" dirty="0"/>
              <a:t> </a:t>
            </a:r>
            <a:r>
              <a:rPr lang="en-US" sz="2400" dirty="0" err="1"/>
              <a:t>thân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màu</a:t>
            </a:r>
            <a:r>
              <a:rPr lang="en-US" sz="2400" dirty="0"/>
              <a:t> </a:t>
            </a:r>
            <a:r>
              <a:rPr lang="en-US" sz="2400" dirty="0" err="1"/>
              <a:t>đen</a:t>
            </a:r>
            <a:endParaRPr lang="en-US" sz="2400" dirty="0"/>
          </a:p>
        </p:txBody>
      </p:sp>
      <p:sp>
        <p:nvSpPr>
          <p:cNvPr id="5" name="Rectangle 4"/>
          <p:cNvSpPr/>
          <p:nvPr/>
        </p:nvSpPr>
        <p:spPr>
          <a:xfrm>
            <a:off x="6606573" y="4027479"/>
            <a:ext cx="24270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err="1"/>
              <a:t>Kén</a:t>
            </a:r>
            <a:r>
              <a:rPr lang="en-US" sz="2400" dirty="0"/>
              <a:t> </a:t>
            </a:r>
            <a:r>
              <a:rPr lang="en-US" sz="2400" dirty="0" err="1"/>
              <a:t>này</a:t>
            </a:r>
            <a:r>
              <a:rPr lang="en-US" sz="2400" dirty="0"/>
              <a:t> </a:t>
            </a:r>
            <a:r>
              <a:rPr lang="en-US" sz="2400" dirty="0" err="1"/>
              <a:t>không</a:t>
            </a:r>
            <a:r>
              <a:rPr lang="en-US" sz="2400" dirty="0"/>
              <a:t> </a:t>
            </a:r>
            <a:r>
              <a:rPr lang="en-US" sz="2400" dirty="0" err="1"/>
              <a:t>có</a:t>
            </a:r>
            <a:r>
              <a:rPr lang="en-US" sz="2400" dirty="0"/>
              <a:t> </a:t>
            </a:r>
            <a:r>
              <a:rPr lang="en-US" sz="2400" dirty="0" err="1"/>
              <a:t>hiện</a:t>
            </a:r>
            <a:r>
              <a:rPr lang="en-US" sz="2400" dirty="0"/>
              <a:t> </a:t>
            </a:r>
            <a:r>
              <a:rPr lang="en-US" sz="2400" dirty="0" err="1"/>
              <a:t>tượng</a:t>
            </a:r>
            <a:r>
              <a:rPr lang="en-US" sz="2400" dirty="0"/>
              <a:t> </a:t>
            </a:r>
            <a:r>
              <a:rPr lang="en-US" sz="2400" dirty="0" err="1"/>
              <a:t>nở</a:t>
            </a:r>
            <a:r>
              <a:rPr lang="en-US" sz="2400" dirty="0"/>
              <a:t> </a:t>
            </a:r>
            <a:r>
              <a:rPr lang="en-US" sz="2400" dirty="0" err="1"/>
              <a:t>thành</a:t>
            </a:r>
            <a:r>
              <a:rPr lang="en-US" sz="2400" dirty="0"/>
              <a:t> </a:t>
            </a:r>
            <a:r>
              <a:rPr lang="en-US" sz="2400" dirty="0" err="1"/>
              <a:t>ruồi</a:t>
            </a:r>
            <a:endParaRPr lang="en-US" sz="2400" dirty="0"/>
          </a:p>
        </p:txBody>
      </p:sp>
      <p:grpSp>
        <p:nvGrpSpPr>
          <p:cNvPr id="6" name="Nhóm 5">
            <a:extLst>
              <a:ext uri="{FF2B5EF4-FFF2-40B4-BE49-F238E27FC236}">
                <a16:creationId xmlns:a16="http://schemas.microsoft.com/office/drawing/2014/main" id="{53B415BB-5FD0-404C-B4A6-C1E7BDDFB060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7" name="Hình tự do: Hình 6">
              <a:extLst>
                <a:ext uri="{FF2B5EF4-FFF2-40B4-BE49-F238E27FC236}">
                  <a16:creationId xmlns:a16="http://schemas.microsoft.com/office/drawing/2014/main" id="{E2941494-5CCE-4917-85E8-7BEE0837366F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8" name="Nhóm 7">
              <a:extLst>
                <a:ext uri="{FF2B5EF4-FFF2-40B4-BE49-F238E27FC236}">
                  <a16:creationId xmlns:a16="http://schemas.microsoft.com/office/drawing/2014/main" id="{E9234140-785B-42EA-B19F-3DED2CD1CEAB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9" name="Nhóm 8">
                <a:extLst>
                  <a:ext uri="{FF2B5EF4-FFF2-40B4-BE49-F238E27FC236}">
                    <a16:creationId xmlns:a16="http://schemas.microsoft.com/office/drawing/2014/main" id="{5741377B-04B2-4CBE-8A25-BF0D0C3558F2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6" name="Đồ họa 15" descr="Con bọ">
                  <a:extLst>
                    <a:ext uri="{FF2B5EF4-FFF2-40B4-BE49-F238E27FC236}">
                      <a16:creationId xmlns:a16="http://schemas.microsoft.com/office/drawing/2014/main" id="{FDC59DD4-248D-49DD-918F-C7D4FA8676E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5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17" name="Đồ họa 16" descr="Biển báo cấm">
                  <a:extLst>
                    <a:ext uri="{FF2B5EF4-FFF2-40B4-BE49-F238E27FC236}">
                      <a16:creationId xmlns:a16="http://schemas.microsoft.com/office/drawing/2014/main" id="{66A34961-70CC-4DC8-B9C2-4E7E71FE856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0" name="Đồ họa 9" descr="Lá">
                <a:extLst>
                  <a:ext uri="{FF2B5EF4-FFF2-40B4-BE49-F238E27FC236}">
                    <a16:creationId xmlns:a16="http://schemas.microsoft.com/office/drawing/2014/main" id="{DAA2456A-3799-4F9A-9E6A-E4906F909F1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1" name="Đồ họa 10" descr="Lá">
                <a:extLst>
                  <a:ext uri="{FF2B5EF4-FFF2-40B4-BE49-F238E27FC236}">
                    <a16:creationId xmlns:a16="http://schemas.microsoft.com/office/drawing/2014/main" id="{355C20B1-3E3A-4165-AF6C-249C2F3345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2" name="Đồ họa 11" descr="Lá">
                <a:extLst>
                  <a:ext uri="{FF2B5EF4-FFF2-40B4-BE49-F238E27FC236}">
                    <a16:creationId xmlns:a16="http://schemas.microsoft.com/office/drawing/2014/main" id="{76E40136-29F7-419B-839D-3487057EE9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AE7AD13B-A147-4D6A-B90E-B42F919013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23CFA1DB-864D-4091-8C83-2CE1AD5D208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294EC5CC-9097-487B-855C-74901C6477D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18" name="Rectangle 1">
            <a:extLst>
              <a:ext uri="{FF2B5EF4-FFF2-40B4-BE49-F238E27FC236}">
                <a16:creationId xmlns:a16="http://schemas.microsoft.com/office/drawing/2014/main" id="{743BE505-6349-4FCE-BB2B-244AA8044492}"/>
              </a:ext>
            </a:extLst>
          </p:cNvPr>
          <p:cNvSpPr/>
          <p:nvPr/>
        </p:nvSpPr>
        <p:spPr>
          <a:xfrm>
            <a:off x="1541227" y="399948"/>
            <a:ext cx="7154329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 xuất thuốc trừ sâu sinh học từ </a:t>
            </a:r>
          </a:p>
          <a:p>
            <a:pPr algn="ctr">
              <a:lnSpc>
                <a:spcPct val="107000"/>
              </a:lnSpc>
            </a:pPr>
            <a:r>
              <a:rPr lang="en-US" sz="3600" b="1" i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thuringiensis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9095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Nhóm 2">
            <a:extLst>
              <a:ext uri="{FF2B5EF4-FFF2-40B4-BE49-F238E27FC236}">
                <a16:creationId xmlns:a16="http://schemas.microsoft.com/office/drawing/2014/main" id="{1C47B45F-DCC7-438D-B841-BA553D0AF6E5}"/>
              </a:ext>
            </a:extLst>
          </p:cNvPr>
          <p:cNvGrpSpPr/>
          <p:nvPr/>
        </p:nvGrpSpPr>
        <p:grpSpPr>
          <a:xfrm>
            <a:off x="1917698" y="2054515"/>
            <a:ext cx="5708653" cy="4166078"/>
            <a:chOff x="1332663" y="1905157"/>
            <a:chExt cx="5708653" cy="416607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32663" y="1905157"/>
              <a:ext cx="5708653" cy="2407780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99442" y="4312936"/>
              <a:ext cx="5575093" cy="1758299"/>
            </a:xfrm>
            <a:prstGeom prst="rect">
              <a:avLst/>
            </a:prstGeom>
          </p:spPr>
        </p:pic>
      </p:grpSp>
      <p:grpSp>
        <p:nvGrpSpPr>
          <p:cNvPr id="20" name="Nhóm 19">
            <a:extLst>
              <a:ext uri="{FF2B5EF4-FFF2-40B4-BE49-F238E27FC236}">
                <a16:creationId xmlns:a16="http://schemas.microsoft.com/office/drawing/2014/main" id="{370B8C3F-6495-44B0-9E53-D6C5158197B1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21" name="Hình tự do: Hình 20">
              <a:extLst>
                <a:ext uri="{FF2B5EF4-FFF2-40B4-BE49-F238E27FC236}">
                  <a16:creationId xmlns:a16="http://schemas.microsoft.com/office/drawing/2014/main" id="{CF966AF1-9954-4630-BF6D-6FC7A9E0781D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2" name="Nhóm 21">
              <a:extLst>
                <a:ext uri="{FF2B5EF4-FFF2-40B4-BE49-F238E27FC236}">
                  <a16:creationId xmlns:a16="http://schemas.microsoft.com/office/drawing/2014/main" id="{E8BD2C74-1921-434E-960E-103D5BAD2302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23" name="Nhóm 22">
                <a:extLst>
                  <a:ext uri="{FF2B5EF4-FFF2-40B4-BE49-F238E27FC236}">
                    <a16:creationId xmlns:a16="http://schemas.microsoft.com/office/drawing/2014/main" id="{DBB66012-0A18-48BE-98AD-B3674888F898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30" name="Đồ họa 29" descr="Con bọ">
                  <a:extLst>
                    <a:ext uri="{FF2B5EF4-FFF2-40B4-BE49-F238E27FC236}">
                      <a16:creationId xmlns:a16="http://schemas.microsoft.com/office/drawing/2014/main" id="{9B2A66F9-55A5-4108-A84F-54B44A5FC74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6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31" name="Đồ họa 30" descr="Biển báo cấm">
                  <a:extLst>
                    <a:ext uri="{FF2B5EF4-FFF2-40B4-BE49-F238E27FC236}">
                      <a16:creationId xmlns:a16="http://schemas.microsoft.com/office/drawing/2014/main" id="{56AFC5FC-184A-4860-9108-D21F1BEC487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8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24" name="Đồ họa 23" descr="Lá">
                <a:extLst>
                  <a:ext uri="{FF2B5EF4-FFF2-40B4-BE49-F238E27FC236}">
                    <a16:creationId xmlns:a16="http://schemas.microsoft.com/office/drawing/2014/main" id="{E1B12E87-4750-4C29-86DF-EF636290755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5" name="Đồ họa 24" descr="Lá">
                <a:extLst>
                  <a:ext uri="{FF2B5EF4-FFF2-40B4-BE49-F238E27FC236}">
                    <a16:creationId xmlns:a16="http://schemas.microsoft.com/office/drawing/2014/main" id="{7AEF6474-CE56-4D9F-881A-D46F46FA45E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6" name="Đồ họa 25" descr="Lá">
                <a:extLst>
                  <a:ext uri="{FF2B5EF4-FFF2-40B4-BE49-F238E27FC236}">
                    <a16:creationId xmlns:a16="http://schemas.microsoft.com/office/drawing/2014/main" id="{4CE91358-BE4F-4A24-BC57-EE7BE1D07A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7" name="Đồ họa 26" descr="Lá">
                <a:extLst>
                  <a:ext uri="{FF2B5EF4-FFF2-40B4-BE49-F238E27FC236}">
                    <a16:creationId xmlns:a16="http://schemas.microsoft.com/office/drawing/2014/main" id="{93870668-235C-4F86-B47B-4CDF242370E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8" name="Đồ họa 27" descr="Lá">
                <a:extLst>
                  <a:ext uri="{FF2B5EF4-FFF2-40B4-BE49-F238E27FC236}">
                    <a16:creationId xmlns:a16="http://schemas.microsoft.com/office/drawing/2014/main" id="{59FED2EE-1B87-4379-9E0C-2512CB147E8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29" name="Đồ họa 28" descr="Lá">
                <a:extLst>
                  <a:ext uri="{FF2B5EF4-FFF2-40B4-BE49-F238E27FC236}">
                    <a16:creationId xmlns:a16="http://schemas.microsoft.com/office/drawing/2014/main" id="{FBDDD365-D37D-43D3-8DAE-3C377B2E288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32" name="Rectangle 1">
            <a:extLst>
              <a:ext uri="{FF2B5EF4-FFF2-40B4-BE49-F238E27FC236}">
                <a16:creationId xmlns:a16="http://schemas.microsoft.com/office/drawing/2014/main" id="{BF96E645-28D9-4571-AC95-EBA2C8AD0310}"/>
              </a:ext>
            </a:extLst>
          </p:cNvPr>
          <p:cNvSpPr/>
          <p:nvPr/>
        </p:nvSpPr>
        <p:spPr>
          <a:xfrm>
            <a:off x="1541227" y="399948"/>
            <a:ext cx="7154329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 xuất thuốc trừ sâu sinh học từ </a:t>
            </a:r>
          </a:p>
          <a:p>
            <a:pPr algn="ctr">
              <a:lnSpc>
                <a:spcPct val="107000"/>
              </a:lnSpc>
            </a:pPr>
            <a:r>
              <a:rPr lang="en-US" sz="3600" b="1" i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thuringiensis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2964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429" y="1718669"/>
            <a:ext cx="23134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  <a:latin typeface="Calibri "/>
              </a:rPr>
              <a:t>Th</a:t>
            </a:r>
            <a:r>
              <a:rPr lang="vi-VN" sz="2800" b="1">
                <a:solidFill>
                  <a:srgbClr val="365A1A"/>
                </a:solidFill>
                <a:latin typeface="Calibri "/>
              </a:rPr>
              <a:t>ư</a:t>
            </a:r>
            <a:r>
              <a:rPr lang="en-US" sz="2800" b="1">
                <a:solidFill>
                  <a:srgbClr val="365A1A"/>
                </a:solidFill>
                <a:latin typeface="Calibri "/>
              </a:rPr>
              <a:t>ơng phẩm</a:t>
            </a:r>
            <a:endParaRPr lang="en-US" sz="2800" b="1" i="1" dirty="0">
              <a:solidFill>
                <a:srgbClr val="365A1A"/>
              </a:solidFill>
              <a:latin typeface="Calibri "/>
            </a:endParaRPr>
          </a:p>
        </p:txBody>
      </p:sp>
      <p:grpSp>
        <p:nvGrpSpPr>
          <p:cNvPr id="3" name="Nhóm 2">
            <a:extLst>
              <a:ext uri="{FF2B5EF4-FFF2-40B4-BE49-F238E27FC236}">
                <a16:creationId xmlns:a16="http://schemas.microsoft.com/office/drawing/2014/main" id="{0B8D3B4F-0E6D-436F-97FD-096D870F7995}"/>
              </a:ext>
            </a:extLst>
          </p:cNvPr>
          <p:cNvGrpSpPr/>
          <p:nvPr/>
        </p:nvGrpSpPr>
        <p:grpSpPr>
          <a:xfrm>
            <a:off x="-40285" y="2161100"/>
            <a:ext cx="9184285" cy="4525904"/>
            <a:chOff x="1" y="1297359"/>
            <a:chExt cx="9184285" cy="452590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6967" t="3065" r="27280"/>
            <a:stretch/>
          </p:blipFill>
          <p:spPr>
            <a:xfrm>
              <a:off x="1" y="1433433"/>
              <a:ext cx="3107987" cy="438983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7988" y="1433432"/>
              <a:ext cx="2806918" cy="4202169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225" t="6237" r="12278"/>
            <a:stretch/>
          </p:blipFill>
          <p:spPr>
            <a:xfrm>
              <a:off x="5926201" y="1297359"/>
              <a:ext cx="3258085" cy="4525904"/>
            </a:xfrm>
            <a:prstGeom prst="rect">
              <a:avLst/>
            </a:prstGeom>
          </p:spPr>
        </p:pic>
      </p:grpSp>
      <p:grpSp>
        <p:nvGrpSpPr>
          <p:cNvPr id="7" name="Nhóm 6">
            <a:extLst>
              <a:ext uri="{FF2B5EF4-FFF2-40B4-BE49-F238E27FC236}">
                <a16:creationId xmlns:a16="http://schemas.microsoft.com/office/drawing/2014/main" id="{746FE4A1-4BF3-4C87-907B-3139A993B8A1}"/>
              </a:ext>
            </a:extLst>
          </p:cNvPr>
          <p:cNvGrpSpPr/>
          <p:nvPr/>
        </p:nvGrpSpPr>
        <p:grpSpPr>
          <a:xfrm>
            <a:off x="-2887" y="101491"/>
            <a:ext cx="8899237" cy="1765452"/>
            <a:chOff x="-2887" y="101491"/>
            <a:chExt cx="8899237" cy="1765452"/>
          </a:xfrm>
        </p:grpSpPr>
        <p:sp>
          <p:nvSpPr>
            <p:cNvPr id="8" name="Hình tự do: Hình 7">
              <a:extLst>
                <a:ext uri="{FF2B5EF4-FFF2-40B4-BE49-F238E27FC236}">
                  <a16:creationId xmlns:a16="http://schemas.microsoft.com/office/drawing/2014/main" id="{C426FE74-149D-4479-9527-EA3E5771DBC1}"/>
                </a:ext>
              </a:extLst>
            </p:cNvPr>
            <p:cNvSpPr/>
            <p:nvPr/>
          </p:nvSpPr>
          <p:spPr>
            <a:xfrm>
              <a:off x="647700" y="212376"/>
              <a:ext cx="8248650" cy="1525179"/>
            </a:xfrm>
            <a:custGeom>
              <a:avLst/>
              <a:gdLst>
                <a:gd name="connsiteX0" fmla="*/ 0 w 8248650"/>
                <a:gd name="connsiteY0" fmla="*/ 0 h 1525179"/>
                <a:gd name="connsiteX1" fmla="*/ 7086600 w 8248650"/>
                <a:gd name="connsiteY1" fmla="*/ 0 h 1525179"/>
                <a:gd name="connsiteX2" fmla="*/ 8248650 w 8248650"/>
                <a:gd name="connsiteY2" fmla="*/ 0 h 1525179"/>
                <a:gd name="connsiteX3" fmla="*/ 8248650 w 8248650"/>
                <a:gd name="connsiteY3" fmla="*/ 1525179 h 1525179"/>
                <a:gd name="connsiteX4" fmla="*/ 7086600 w 8248650"/>
                <a:gd name="connsiteY4" fmla="*/ 1525179 h 1525179"/>
                <a:gd name="connsiteX5" fmla="*/ 0 w 8248650"/>
                <a:gd name="connsiteY5" fmla="*/ 1525179 h 1525179"/>
                <a:gd name="connsiteX6" fmla="*/ 0 w 8248650"/>
                <a:gd name="connsiteY6" fmla="*/ 1524579 h 1525179"/>
                <a:gd name="connsiteX7" fmla="*/ 77410 w 8248650"/>
                <a:gd name="connsiteY7" fmla="*/ 1521242 h 1525179"/>
                <a:gd name="connsiteX8" fmla="*/ 879372 w 8248650"/>
                <a:gd name="connsiteY8" fmla="*/ 762590 h 1525179"/>
                <a:gd name="connsiteX9" fmla="*/ 77410 w 8248650"/>
                <a:gd name="connsiteY9" fmla="*/ 3937 h 1525179"/>
                <a:gd name="connsiteX10" fmla="*/ 0 w 8248650"/>
                <a:gd name="connsiteY10" fmla="*/ 600 h 15251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248650" h="1525179">
                  <a:moveTo>
                    <a:pt x="0" y="0"/>
                  </a:moveTo>
                  <a:lnTo>
                    <a:pt x="7086600" y="0"/>
                  </a:lnTo>
                  <a:lnTo>
                    <a:pt x="8248650" y="0"/>
                  </a:lnTo>
                  <a:lnTo>
                    <a:pt x="8248650" y="1525179"/>
                  </a:lnTo>
                  <a:lnTo>
                    <a:pt x="7086600" y="1525179"/>
                  </a:lnTo>
                  <a:lnTo>
                    <a:pt x="0" y="1525179"/>
                  </a:lnTo>
                  <a:lnTo>
                    <a:pt x="0" y="1524579"/>
                  </a:lnTo>
                  <a:lnTo>
                    <a:pt x="77410" y="1521242"/>
                  </a:lnTo>
                  <a:cubicBezTo>
                    <a:pt x="527860" y="1482189"/>
                    <a:pt x="879372" y="1157433"/>
                    <a:pt x="879372" y="762590"/>
                  </a:cubicBezTo>
                  <a:cubicBezTo>
                    <a:pt x="879372" y="367746"/>
                    <a:pt x="527860" y="42990"/>
                    <a:pt x="77410" y="3937"/>
                  </a:cubicBezTo>
                  <a:lnTo>
                    <a:pt x="0" y="600"/>
                  </a:lnTo>
                  <a:close/>
                </a:path>
              </a:pathLst>
            </a:custGeom>
            <a:solidFill>
              <a:srgbClr val="59844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Nhóm 8">
              <a:extLst>
                <a:ext uri="{FF2B5EF4-FFF2-40B4-BE49-F238E27FC236}">
                  <a16:creationId xmlns:a16="http://schemas.microsoft.com/office/drawing/2014/main" id="{095358E5-827D-4918-A49F-2E8629F50A3E}"/>
                </a:ext>
              </a:extLst>
            </p:cNvPr>
            <p:cNvGrpSpPr/>
            <p:nvPr/>
          </p:nvGrpSpPr>
          <p:grpSpPr>
            <a:xfrm>
              <a:off x="-2887" y="101491"/>
              <a:ext cx="8899237" cy="1765452"/>
              <a:chOff x="-2887" y="101491"/>
              <a:chExt cx="8899237" cy="1765452"/>
            </a:xfrm>
          </p:grpSpPr>
          <p:grpSp>
            <p:nvGrpSpPr>
              <p:cNvPr id="12" name="Nhóm 11">
                <a:extLst>
                  <a:ext uri="{FF2B5EF4-FFF2-40B4-BE49-F238E27FC236}">
                    <a16:creationId xmlns:a16="http://schemas.microsoft.com/office/drawing/2014/main" id="{02DC024B-91BD-4CB6-9118-1AEC9D89EDF6}"/>
                  </a:ext>
                </a:extLst>
              </p:cNvPr>
              <p:cNvGrpSpPr/>
              <p:nvPr/>
            </p:nvGrpSpPr>
            <p:grpSpPr>
              <a:xfrm>
                <a:off x="-2887" y="155226"/>
                <a:ext cx="1612317" cy="1612317"/>
                <a:chOff x="1276350" y="1062112"/>
                <a:chExt cx="1786594" cy="1786594"/>
              </a:xfrm>
            </p:grpSpPr>
            <p:pic>
              <p:nvPicPr>
                <p:cNvPr id="19" name="Đồ họa 18" descr="Con bọ">
                  <a:extLst>
                    <a:ext uri="{FF2B5EF4-FFF2-40B4-BE49-F238E27FC236}">
                      <a16:creationId xmlns:a16="http://schemas.microsoft.com/office/drawing/2014/main" id="{8E8C8364-420A-4718-8F92-1BF2556813C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7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12447" y="1498209"/>
                  <a:ext cx="914400" cy="914400"/>
                </a:xfrm>
                <a:prstGeom prst="rect">
                  <a:avLst/>
                </a:prstGeom>
              </p:spPr>
            </p:pic>
            <p:pic>
              <p:nvPicPr>
                <p:cNvPr id="20" name="Đồ họa 19" descr="Biển báo cấm">
                  <a:extLst>
                    <a:ext uri="{FF2B5EF4-FFF2-40B4-BE49-F238E27FC236}">
                      <a16:creationId xmlns:a16="http://schemas.microsoft.com/office/drawing/2014/main" id="{FE8DF797-F535-48B1-8311-38012222693F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  <a:ext uri="{96DAC541-7B7A-43D3-8B79-37D633B846F1}">
                      <asvg:svgBlip xmlns:asvg="http://schemas.microsoft.com/office/drawing/2016/SVG/main" r:embed="rId9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276350" y="1062112"/>
                  <a:ext cx="1786594" cy="1786594"/>
                </a:xfrm>
                <a:prstGeom prst="rect">
                  <a:avLst/>
                </a:prstGeom>
              </p:spPr>
            </p:pic>
          </p:grpSp>
          <p:pic>
            <p:nvPicPr>
              <p:cNvPr id="13" name="Đồ họa 12" descr="Lá">
                <a:extLst>
                  <a:ext uri="{FF2B5EF4-FFF2-40B4-BE49-F238E27FC236}">
                    <a16:creationId xmlns:a16="http://schemas.microsoft.com/office/drawing/2014/main" id="{BC746B9E-2563-4481-9636-9CA6E39111D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2719398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4" name="Đồ họa 13" descr="Lá">
                <a:extLst>
                  <a:ext uri="{FF2B5EF4-FFF2-40B4-BE49-F238E27FC236}">
                    <a16:creationId xmlns:a16="http://schemas.microsoft.com/office/drawing/2014/main" id="{21005DBB-BC1B-495C-8668-180066BF0C8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 flipH="1">
                <a:off x="1380870" y="101491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5" name="Đồ họa 14" descr="Lá">
                <a:extLst>
                  <a:ext uri="{FF2B5EF4-FFF2-40B4-BE49-F238E27FC236}">
                    <a16:creationId xmlns:a16="http://schemas.microsoft.com/office/drawing/2014/main" id="{B778215F-4CD9-4A5C-9181-5280A0E704B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p:blipFill>
            <p:spPr>
              <a:xfrm>
                <a:off x="5497594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6" name="Đồ họa 15" descr="Lá">
                <a:extLst>
                  <a:ext uri="{FF2B5EF4-FFF2-40B4-BE49-F238E27FC236}">
                    <a16:creationId xmlns:a16="http://schemas.microsoft.com/office/drawing/2014/main" id="{D5D9D37E-D127-4172-9428-3A752206E6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 flipH="1">
                <a:off x="4159066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7" name="Đồ họa 16" descr="Lá">
                <a:extLst>
                  <a:ext uri="{FF2B5EF4-FFF2-40B4-BE49-F238E27FC236}">
                    <a16:creationId xmlns:a16="http://schemas.microsoft.com/office/drawing/2014/main" id="{2B25EEF5-2F66-42EC-8B35-6B0DBA1C77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p:blipFill>
            <p:spPr>
              <a:xfrm flipH="1">
                <a:off x="6937262" y="108649"/>
                <a:ext cx="1758294" cy="1758294"/>
              </a:xfrm>
              <a:prstGeom prst="rect">
                <a:avLst/>
              </a:prstGeom>
            </p:spPr>
          </p:pic>
          <p:pic>
            <p:nvPicPr>
              <p:cNvPr id="18" name="Đồ họa 17" descr="Lá">
                <a:extLst>
                  <a:ext uri="{FF2B5EF4-FFF2-40B4-BE49-F238E27FC236}">
                    <a16:creationId xmlns:a16="http://schemas.microsoft.com/office/drawing/2014/main" id="{5431D36A-1B66-401D-89C2-110E25AF9CE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rcRect r="64707"/>
              <a:stretch/>
            </p:blipFill>
            <p:spPr>
              <a:xfrm>
                <a:off x="8275790" y="108649"/>
                <a:ext cx="620560" cy="1758294"/>
              </a:xfrm>
              <a:prstGeom prst="rect">
                <a:avLst/>
              </a:prstGeom>
            </p:spPr>
          </p:pic>
        </p:grpSp>
      </p:grpSp>
      <p:sp>
        <p:nvSpPr>
          <p:cNvPr id="21" name="Rectangle 1">
            <a:extLst>
              <a:ext uri="{FF2B5EF4-FFF2-40B4-BE49-F238E27FC236}">
                <a16:creationId xmlns:a16="http://schemas.microsoft.com/office/drawing/2014/main" id="{E5A25831-3AC9-49F5-A3EE-264FFB943D44}"/>
              </a:ext>
            </a:extLst>
          </p:cNvPr>
          <p:cNvSpPr/>
          <p:nvPr/>
        </p:nvSpPr>
        <p:spPr>
          <a:xfrm>
            <a:off x="1541227" y="399948"/>
            <a:ext cx="7154329" cy="12516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</a:pPr>
            <a:r>
              <a:rPr lang="en-US" sz="3600" b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Sản xuất thuốc trừ sâu sinh học từ </a:t>
            </a:r>
          </a:p>
          <a:p>
            <a:pPr algn="ctr">
              <a:lnSpc>
                <a:spcPct val="107000"/>
              </a:lnSpc>
            </a:pPr>
            <a:r>
              <a:rPr lang="en-US" sz="3600" b="1" i="1">
                <a:solidFill>
                  <a:schemeClr val="bg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B. thuringiensis</a:t>
            </a:r>
            <a:endParaRPr lang="en-US" sz="3600" b="1" dirty="0">
              <a:solidFill>
                <a:schemeClr val="bg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7656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Hộp Văn bản 3">
            <a:extLst>
              <a:ext uri="{FF2B5EF4-FFF2-40B4-BE49-F238E27FC236}">
                <a16:creationId xmlns:a16="http://schemas.microsoft.com/office/drawing/2014/main" id="{42E0B2B3-94E2-4DD7-A085-C4DF144A04A2}"/>
              </a:ext>
            </a:extLst>
          </p:cNvPr>
          <p:cNvSpPr txBox="1"/>
          <p:nvPr/>
        </p:nvSpPr>
        <p:spPr>
          <a:xfrm>
            <a:off x="274659" y="1207272"/>
            <a:ext cx="809312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/>
            </a:pPr>
            <a:r>
              <a:rPr lang="en-US" sz="2000"/>
              <a:t>De Hoog, S. (1972). The genera </a:t>
            </a:r>
            <a:r>
              <a:rPr lang="en-US" sz="2000" i="1"/>
              <a:t>Beauveria, Isaria, Tritirachium </a:t>
            </a:r>
            <a:r>
              <a:rPr lang="en-US" sz="2000"/>
              <a:t>and </a:t>
            </a:r>
            <a:r>
              <a:rPr lang="en-US" sz="2000" i="1"/>
              <a:t>Acrodontium</a:t>
            </a:r>
            <a:r>
              <a:rPr lang="en-US" sz="2000"/>
              <a:t> gen. nov. Studies in Mycology 1: 4-10.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000"/>
              <a:t>Ortiz-Urquiza, Almudena &amp; Luo, Zhibing &amp; Keyhani, Nemat. (2014). Improving mycoinsecticides for insect biological control. Applied Microbiology and Biotechnology: 99.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000"/>
              <a:t>Doolotkeldieva, Tinatin, et al. Characterization of </a:t>
            </a:r>
            <a:r>
              <a:rPr lang="en-US" sz="2000" i="1"/>
              <a:t>Beauveria Bassiana </a:t>
            </a:r>
            <a:r>
              <a:rPr lang="en-US" sz="2000"/>
              <a:t>Isolates from Kyrgyzstan. Journal of Invertebrate Pathology, vol. 167, 2019, p. 107243.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n-US" sz="2000"/>
              <a:t>Mascarin, Gabriel Moura, and Stefan T. Jaronski. The Production and Uses of </a:t>
            </a:r>
            <a:r>
              <a:rPr lang="en-US" sz="2000" i="1"/>
              <a:t>Beauveria Bassiana </a:t>
            </a:r>
            <a:r>
              <a:rPr lang="en-US" sz="2000"/>
              <a:t>as a Microbial Insecticide. World Journal of Microbiology and Biotechnology, vol. 32, no. 11, 2016.   </a:t>
            </a:r>
          </a:p>
        </p:txBody>
      </p:sp>
      <p:sp>
        <p:nvSpPr>
          <p:cNvPr id="2" name="Hộp Văn bản 1">
            <a:extLst>
              <a:ext uri="{FF2B5EF4-FFF2-40B4-BE49-F238E27FC236}">
                <a16:creationId xmlns:a16="http://schemas.microsoft.com/office/drawing/2014/main" id="{1FF77659-73E8-46FF-80F5-234704EF5F15}"/>
              </a:ext>
            </a:extLst>
          </p:cNvPr>
          <p:cNvSpPr txBox="1"/>
          <p:nvPr/>
        </p:nvSpPr>
        <p:spPr>
          <a:xfrm>
            <a:off x="274659" y="532262"/>
            <a:ext cx="3150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rgbClr val="365A1A"/>
                </a:solidFill>
              </a:rPr>
              <a:t>Tài liệu tham khảo</a:t>
            </a:r>
          </a:p>
        </p:txBody>
      </p:sp>
    </p:spTree>
    <p:extLst>
      <p:ext uri="{BB962C8B-B14F-4D97-AF65-F5344CB8AC3E}">
        <p14:creationId xmlns:p14="http://schemas.microsoft.com/office/powerpoint/2010/main" val="3417096184"/>
      </p:ext>
    </p:extLst>
  </p:cSld>
  <p:clrMapOvr>
    <a:masterClrMapping/>
  </p:clrMapOvr>
</p:sld>
</file>

<file path=ppt/theme/theme1.xml><?xml version="1.0" encoding="utf-8"?>
<a:theme xmlns:a="http://schemas.openxmlformats.org/drawingml/2006/main" name="Chủ đề Office">
  <a:themeElements>
    <a:clrScheme name="Chủ đề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hủ đề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ủ đề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hủ đề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839</TotalTime>
  <Words>2915</Words>
  <Application>Microsoft Office PowerPoint</Application>
  <PresentationFormat>Trình chiếu Trên màn hình (4:3)</PresentationFormat>
  <Paragraphs>320</Paragraphs>
  <Slides>31</Slides>
  <Notes>19</Notes>
  <HiddenSlides>0</HiddenSlides>
  <MMClips>0</MMClips>
  <ScaleCrop>false</ScaleCrop>
  <HeadingPairs>
    <vt:vector size="6" baseType="variant">
      <vt:variant>
        <vt:lpstr>Phông được Dùng</vt:lpstr>
      </vt:variant>
      <vt:variant>
        <vt:i4>6</vt:i4>
      </vt:variant>
      <vt:variant>
        <vt:lpstr>Chủ đề</vt:lpstr>
      </vt:variant>
      <vt:variant>
        <vt:i4>1</vt:i4>
      </vt:variant>
      <vt:variant>
        <vt:lpstr>Tiêu đề Bản chiếu</vt:lpstr>
      </vt:variant>
      <vt:variant>
        <vt:i4>31</vt:i4>
      </vt:variant>
    </vt:vector>
  </HeadingPairs>
  <TitlesOfParts>
    <vt:vector size="38" baseType="lpstr">
      <vt:lpstr>Calibri </vt:lpstr>
      <vt:lpstr>Arial</vt:lpstr>
      <vt:lpstr>Calibri</vt:lpstr>
      <vt:lpstr>Calibri Light</vt:lpstr>
      <vt:lpstr>Cambria Math</vt:lpstr>
      <vt:lpstr>Times New Roman</vt:lpstr>
      <vt:lpstr>Chủ đề Office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Bản trình bày PowerPoint</dc:title>
  <dc:creator>Admin</dc:creator>
  <cp:lastModifiedBy>Admin</cp:lastModifiedBy>
  <cp:revision>54</cp:revision>
  <dcterms:created xsi:type="dcterms:W3CDTF">2019-11-19T16:25:23Z</dcterms:created>
  <dcterms:modified xsi:type="dcterms:W3CDTF">2019-11-26T16:29:14Z</dcterms:modified>
</cp:coreProperties>
</file>