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9144000"/>
  <p:notesSz cx="6858000" cy="9144000"/>
  <p:embeddedFontLst>
    <p:embeddedFont>
      <p:font typeface="Helvetica Neue"/>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g5e0zPT/+sjHuWdPB9u/KKlavRB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11AE917-FBB9-42DB-B8FD-306AD7E9C4C6}">
  <a:tblStyle styleId="{C11AE917-FBB9-42DB-B8FD-306AD7E9C4C6}" styleName="Table_0">
    <a:wholeTbl>
      <a:tcTxStyle b="off" i="off">
        <a:font>
          <a:latin typeface="Arial"/>
          <a:ea typeface="Arial"/>
          <a:cs typeface="Arial"/>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lt1"/>
          </a:solidFill>
        </a:fill>
      </a:tcStyle>
    </a:wholeTbl>
    <a:band1H>
      <a:tcTxStyle/>
      <a:tcStyle>
        <a:fill>
          <a:solidFill>
            <a:srgbClr val="E6E6E6"/>
          </a:solidFill>
        </a:fill>
      </a:tcStyle>
    </a:band1H>
    <a:band2H>
      <a:tcTxStyle/>
    </a:band2H>
    <a:band1V>
      <a:tcTxStyle/>
      <a:tcStyle>
        <a:fill>
          <a:solidFill>
            <a:srgbClr val="E6E6E6"/>
          </a:solidFill>
        </a:fill>
      </a:tcStyle>
    </a:band1V>
    <a:band2V>
      <a:tcTxStyle/>
    </a:band2V>
    <a:lastCol>
      <a:tcTxStyle b="on" i="off"/>
    </a:lastCol>
    <a:firstCol>
      <a:tcTxStyle b="on" i="off"/>
    </a:firstCol>
    <a:lastRow>
      <a:tcTxStyle b="on" i="off"/>
      <a:tcStyle>
        <a:tcBdr>
          <a:top>
            <a:ln cap="flat" cmpd="sng" w="50800">
              <a:solidFill>
                <a:schemeClr val="dk1"/>
              </a:solidFill>
              <a:prstDash val="solid"/>
              <a:round/>
              <a:headEnd len="sm" w="sm" type="none"/>
              <a:tailEnd len="sm" w="sm" type="none"/>
            </a:ln>
          </a:top>
        </a:tcBdr>
        <a:fill>
          <a:solidFill>
            <a:schemeClr val="lt1"/>
          </a:solidFill>
        </a:fill>
      </a:tcStyle>
    </a:lastRow>
    <a:seCell>
      <a:tcTxStyle/>
    </a:seCell>
    <a:swCell>
      <a:tcTxStyle/>
    </a:swCell>
    <a:firstRow>
      <a:tcTxStyle b="on" i="off">
        <a:font>
          <a:latin typeface="Arial"/>
          <a:ea typeface="Arial"/>
          <a:cs typeface="Arial"/>
        </a:font>
        <a:schemeClr val="lt1"/>
      </a:tcTxStyle>
      <a:tcStyle>
        <a:fill>
          <a:solidFill>
            <a:schemeClr val="dk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HelveticaNeue-italic.fntdata"/><Relationship Id="rId20" Type="http://schemas.openxmlformats.org/officeDocument/2006/relationships/slide" Target="slides/slide15.xml"/><Relationship Id="rId42" Type="http://customschemas.google.com/relationships/presentationmetadata" Target="metadata"/><Relationship Id="rId41" Type="http://schemas.openxmlformats.org/officeDocument/2006/relationships/font" Target="fonts/HelveticaNeue-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HelveticaNeue-bold.fntdata"/><Relationship Id="rId16" Type="http://schemas.openxmlformats.org/officeDocument/2006/relationships/slide" Target="slides/slide11.xml"/><Relationship Id="rId38" Type="http://schemas.openxmlformats.org/officeDocument/2006/relationships/font" Target="fonts/HelveticaNeue-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pdfs.semanticscholar.org/b8ea/8b45e77236b33a784c440da1db92595479a3.pdf" TargetMode="Externa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9" name="Google Shape;309;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US" sz="1200" u="none" strike="noStrike">
                <a:solidFill>
                  <a:schemeClr val="dk1"/>
                </a:solidFill>
                <a:latin typeface="Calibri"/>
                <a:ea typeface="Calibri"/>
                <a:cs typeface="Calibri"/>
                <a:sym typeface="Calibri"/>
              </a:rPr>
              <a:t>Thuật ngữ PGPR được đặt ra lần đầu bởi Kloepper và Schroth vào năm 1981 để miêu tả nhóm vi sinh vật phổ biến có lợi trong nhóm rhizosphere. Chúng sống trong hoặc quanh vùng  rễ và thúc đẩy sự sinh trưởng của thực vật.</a:t>
            </a:r>
            <a:endParaRPr b="0"/>
          </a:p>
          <a:p>
            <a:pPr indent="0" lvl="0" marL="0" rtl="0" algn="l">
              <a:spcBef>
                <a:spcPts val="0"/>
              </a:spcBef>
              <a:spcAft>
                <a:spcPts val="0"/>
              </a:spcAft>
              <a:buNone/>
            </a:pPr>
            <a:r>
              <a:rPr b="0" i="0" lang="en-US" sz="1200" u="none" strike="noStrike">
                <a:solidFill>
                  <a:schemeClr val="dk1"/>
                </a:solidFill>
                <a:latin typeface="Calibri"/>
                <a:ea typeface="Calibri"/>
                <a:cs typeface="Calibri"/>
                <a:sym typeface="Calibri"/>
              </a:rPr>
              <a:t>Đến năm 2007, Stuart Mcmillan bổ sung thuật ngữ trên một cách đầy đủ hơn</a:t>
            </a:r>
            <a:endParaRPr b="0"/>
          </a:p>
          <a:p>
            <a:pPr indent="0" lvl="0" marL="0" rtl="0" algn="l">
              <a:spcBef>
                <a:spcPts val="0"/>
              </a:spcBef>
              <a:spcAft>
                <a:spcPts val="0"/>
              </a:spcAft>
              <a:buNone/>
            </a:pPr>
            <a:br>
              <a:rPr lang="en-US"/>
            </a:br>
            <a:endParaRPr/>
          </a:p>
        </p:txBody>
      </p:sp>
      <p:sp>
        <p:nvSpPr>
          <p:cNvPr id="310" name="Google Shape;310;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9" name="Google Shape;31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Hai loại vi khuẩn gây bệnh tăng trưởng thực vật (PGPR) được tìm thấy trong vùng rễ. </a:t>
            </a:r>
            <a:endParaRPr/>
          </a:p>
          <a:p>
            <a:pPr indent="0" lvl="0" marL="0" rtl="0" algn="l">
              <a:spcBef>
                <a:spcPts val="0"/>
              </a:spcBef>
              <a:spcAft>
                <a:spcPts val="0"/>
              </a:spcAft>
              <a:buNone/>
            </a:pPr>
            <a:r>
              <a:rPr lang="en-US"/>
              <a:t>+1 là tăng trưởng thực vật ngoại bào thúc đẩy rhizobacteria (ePGPR) </a:t>
            </a:r>
            <a:endParaRPr/>
          </a:p>
          <a:p>
            <a:pPr indent="0" lvl="0" marL="0" rtl="0" algn="l">
              <a:spcBef>
                <a:spcPts val="0"/>
              </a:spcBef>
              <a:spcAft>
                <a:spcPts val="0"/>
              </a:spcAft>
              <a:buNone/>
            </a:pPr>
            <a:r>
              <a:rPr lang="en-US"/>
              <a:t>+2 là thực vật nội bào thúc đẩy tăng trưởng rhizobacteria (iPGPR) (Viveros et al., 2010).</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Cái thiết yếu đó là ePGPRs có thể tồn tại bên trong rhizosphere, trên rhizoplane hoặc bên trong các lãnh thổ giữa các tế bào của vỏ não trong khi một cái khác, iPGPRs tìm thấy trong một số trường hợp bên trong sự sắp xếp nốt cụ thể của tế bào gốc. Các loại vi khuẩn bao gồm Agrobacterium, Arthrobacter, Caulobacter, Chromobacterium, Erwinia, Flavobacterium, Azotobacter, Azospirillum, Bacillus, Burkholderia, Micrococcous, Pseudomonas và Serratia có một vị trí với ePGPR (Ahemad và Kibret, 2014).</a:t>
            </a:r>
            <a:endParaRPr/>
          </a:p>
          <a:p>
            <a:pPr indent="0" lvl="0" marL="0" rtl="0" algn="l">
              <a:spcBef>
                <a:spcPts val="0"/>
              </a:spcBef>
              <a:spcAft>
                <a:spcPts val="0"/>
              </a:spcAft>
              <a:buNone/>
            </a:pPr>
            <a:r>
              <a:rPr lang="en-US"/>
              <a:t>Các chi, ví dụ, Allorhizobium, Bradyrhizobium, Mesorhizobium và Rhizobium có một nơi có iPGPR, endophytes và Frankia cả hai đều có thể được sử dụng để giải quyết</a:t>
            </a:r>
            <a:endParaRPr/>
          </a:p>
          <a:p>
            <a:pPr indent="0" lvl="0" marL="0" rtl="0" algn="l">
              <a:spcBef>
                <a:spcPts val="0"/>
              </a:spcBef>
              <a:spcAft>
                <a:spcPts val="0"/>
              </a:spcAft>
              <a:buNone/>
            </a:pPr>
            <a:r>
              <a:rPr lang="en-US"/>
              <a:t>nitơ khí áp thuận lợi với thực vật bậc cao (Bhattacharyya và Jha, 2012).</a:t>
            </a:r>
            <a:endParaRPr/>
          </a:p>
        </p:txBody>
      </p:sp>
      <p:sp>
        <p:nvSpPr>
          <p:cNvPr id="320" name="Google Shape;32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6" name="Google Shape;336;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rPr lang="en-US"/>
              <a:t>A. Rhizobiaceae gây ra bệnh trên tầng lông hút của rễ cây song tử diệp. </a:t>
            </a:r>
            <a:endParaRPr/>
          </a:p>
          <a:p>
            <a:pPr indent="0" lvl="0" marL="0" rtl="0" algn="l">
              <a:spcBef>
                <a:spcPts val="0"/>
              </a:spcBef>
              <a:spcAft>
                <a:spcPts val="0"/>
              </a:spcAft>
              <a:buClr>
                <a:schemeClr val="dk1"/>
              </a:buClr>
              <a:buSzPts val="1200"/>
              <a:buFont typeface="Calibri"/>
              <a:buNone/>
            </a:pPr>
            <a:r>
              <a:t/>
            </a:r>
            <a:endParaRPr/>
          </a:p>
          <a:p>
            <a:pPr indent="0" lvl="0" marL="0" rtl="0" algn="l">
              <a:spcBef>
                <a:spcPts val="0"/>
              </a:spcBef>
              <a:spcAft>
                <a:spcPts val="0"/>
              </a:spcAft>
              <a:buClr>
                <a:schemeClr val="dk1"/>
              </a:buClr>
              <a:buSzPts val="1200"/>
              <a:buFont typeface="Calibri"/>
              <a:buNone/>
            </a:pPr>
            <a:r>
              <a:rPr lang="en-US"/>
              <a:t>Plasmid là các vòng DNA tự sinh sản độc lập</a:t>
            </a:r>
            <a:endParaRPr/>
          </a:p>
          <a:p>
            <a:pPr indent="0" lvl="0" marL="0" rtl="0" algn="l">
              <a:spcBef>
                <a:spcPts val="0"/>
              </a:spcBef>
              <a:spcAft>
                <a:spcPts val="0"/>
              </a:spcAft>
              <a:buClr>
                <a:schemeClr val="dk1"/>
              </a:buClr>
              <a:buSzPts val="1200"/>
              <a:buFont typeface="Calibri"/>
              <a:buNone/>
            </a:pPr>
            <a:r>
              <a:rPr lang="en-US"/>
              <a:t>Ri-plasmid phân làm 2 loại chính tùy theo sản phẩm opine mà nó tổng hợp trong quá trình cảm ứng tạo rễ tóc</a:t>
            </a:r>
            <a:endParaRPr/>
          </a:p>
          <a:p>
            <a:pPr indent="0" lvl="0" marL="0" rtl="0" algn="l">
              <a:spcBef>
                <a:spcPts val="0"/>
              </a:spcBef>
              <a:spcAft>
                <a:spcPts val="0"/>
              </a:spcAft>
              <a:buClr>
                <a:schemeClr val="dk1"/>
              </a:buClr>
              <a:buSzPts val="1200"/>
              <a:buFont typeface="Calibri"/>
              <a:buNone/>
            </a:pPr>
            <a:r>
              <a:t/>
            </a:r>
            <a:endParaRPr/>
          </a:p>
          <a:p>
            <a:pPr indent="0" lvl="0" marL="0" rtl="0" algn="l">
              <a:spcBef>
                <a:spcPts val="0"/>
              </a:spcBef>
              <a:spcAft>
                <a:spcPts val="0"/>
              </a:spcAft>
              <a:buClr>
                <a:srgbClr val="444950"/>
              </a:buClr>
              <a:buSzPts val="1200"/>
              <a:buFont typeface="Helvetica Neue"/>
              <a:buNone/>
            </a:pPr>
            <a:r>
              <a:rPr lang="en-US">
                <a:solidFill>
                  <a:srgbClr val="444950"/>
                </a:solidFill>
                <a:latin typeface="Helvetica Neue"/>
                <a:ea typeface="Helvetica Neue"/>
                <a:cs typeface="Helvetica Neue"/>
                <a:sym typeface="Helvetica Neue"/>
              </a:rPr>
              <a:t>Hình thái khuẩn lạc sẽ cho thấy các đặc điểm lồi, tròn và mịn, trong khi màu sắc sẽ không có sắc tố với màu be nhạt </a:t>
            </a:r>
            <a:endParaRPr/>
          </a:p>
        </p:txBody>
      </p:sp>
      <p:sp>
        <p:nvSpPr>
          <p:cNvPr id="337" name="Google Shape;337;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8" name="Google Shape;348;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rPr lang="en-US" sz="1200">
                <a:solidFill>
                  <a:srgbClr val="000000"/>
                </a:solidFill>
                <a:latin typeface="Calibri"/>
                <a:ea typeface="Calibri"/>
                <a:cs typeface="Calibri"/>
                <a:sym typeface="Calibri"/>
              </a:rPr>
              <a:t>Cơ chế mà </a:t>
            </a:r>
            <a:r>
              <a:rPr i="1" lang="en-US" sz="1200">
                <a:solidFill>
                  <a:srgbClr val="000000"/>
                </a:solidFill>
                <a:latin typeface="Calibri"/>
                <a:ea typeface="Calibri"/>
                <a:cs typeface="Calibri"/>
                <a:sym typeface="Calibri"/>
              </a:rPr>
              <a:t>A. rhizogenes </a:t>
            </a:r>
            <a:r>
              <a:rPr lang="en-US" sz="1200">
                <a:solidFill>
                  <a:srgbClr val="000000"/>
                </a:solidFill>
                <a:latin typeface="Calibri"/>
                <a:ea typeface="Calibri"/>
                <a:cs typeface="Calibri"/>
                <a:sym typeface="Calibri"/>
              </a:rPr>
              <a:t>lây nhiễm vào các tế bào thực vật </a:t>
            </a:r>
            <a:r>
              <a:rPr b="1" lang="en-US" sz="1200">
                <a:solidFill>
                  <a:srgbClr val="000000"/>
                </a:solidFill>
                <a:latin typeface="Calibri"/>
                <a:ea typeface="Calibri"/>
                <a:cs typeface="Calibri"/>
                <a:sym typeface="Calibri"/>
              </a:rPr>
              <a:t>bị tổn thương </a:t>
            </a:r>
            <a:r>
              <a:rPr lang="en-US" sz="1200">
                <a:solidFill>
                  <a:srgbClr val="000000"/>
                </a:solidFill>
                <a:latin typeface="Calibri"/>
                <a:ea typeface="Calibri"/>
                <a:cs typeface="Calibri"/>
                <a:sym typeface="Calibri"/>
              </a:rPr>
              <a:t>bắt đầu bằng việc  ….. Một khi vi khuẩn đến vị trí vết thương, </a:t>
            </a:r>
            <a:endParaRPr sz="1200">
              <a:solidFill>
                <a:srgbClr val="000000"/>
              </a:solidFill>
              <a:latin typeface="Calibri"/>
              <a:ea typeface="Calibri"/>
              <a:cs typeface="Calibri"/>
              <a:sym typeface="Calibri"/>
            </a:endParaRPr>
          </a:p>
          <a:p>
            <a:pPr indent="0" lvl="0" marL="0" rtl="0" algn="l">
              <a:spcBef>
                <a:spcPts val="0"/>
              </a:spcBef>
              <a:spcAft>
                <a:spcPts val="0"/>
              </a:spcAft>
              <a:buNone/>
            </a:pPr>
            <a:r>
              <a:t/>
            </a:r>
            <a:endParaRPr sz="1200">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Calibri"/>
              <a:buNone/>
            </a:pPr>
            <a:r>
              <a:rPr lang="en-US" sz="1200">
                <a:solidFill>
                  <a:srgbClr val="000000"/>
                </a:solidFill>
                <a:latin typeface="Calibri"/>
                <a:ea typeface="Calibri"/>
                <a:cs typeface="Calibri"/>
                <a:sym typeface="Calibri"/>
              </a:rPr>
              <a:t>nguyên nhân có thể là do sự hiện diện của T-DNA thứ hai mã hóa cho các gen tạo ra helin trong thực vật được biến đổi bởi agropine = loại Ri plasmid. Các chủng có thể cạnh tranh với </a:t>
            </a:r>
            <a:r>
              <a:rPr i="1" lang="en-US" sz="1200">
                <a:solidFill>
                  <a:srgbClr val="000000"/>
                </a:solidFill>
                <a:latin typeface="Calibri"/>
                <a:ea typeface="Calibri"/>
                <a:cs typeface="Calibri"/>
                <a:sym typeface="Calibri"/>
              </a:rPr>
              <a:t>A. rhizogenes </a:t>
            </a:r>
            <a:r>
              <a:rPr lang="en-US" sz="1200">
                <a:solidFill>
                  <a:srgbClr val="000000"/>
                </a:solidFill>
                <a:latin typeface="Calibri"/>
                <a:ea typeface="Calibri"/>
                <a:cs typeface="Calibri"/>
                <a:sym typeface="Calibri"/>
              </a:rPr>
              <a:t>như các chủng sản xuất agrocin có khả năng ức chế sự lây nhiễm của loài vi khuẩn này.</a:t>
            </a:r>
            <a:endParaRPr sz="1200">
              <a:solidFill>
                <a:schemeClr val="dk1"/>
              </a:solidFill>
              <a:latin typeface="Calibri"/>
              <a:ea typeface="Calibri"/>
              <a:cs typeface="Calibri"/>
              <a:sym typeface="Calibri"/>
            </a:endParaRPr>
          </a:p>
          <a:p>
            <a:pPr indent="0" lvl="0" marL="0" rtl="0" algn="l">
              <a:spcBef>
                <a:spcPts val="0"/>
              </a:spcBef>
              <a:spcAft>
                <a:spcPts val="0"/>
              </a:spcAft>
              <a:buNone/>
            </a:pPr>
            <a:r>
              <a:t/>
            </a:r>
            <a:endParaRPr/>
          </a:p>
        </p:txBody>
      </p:sp>
      <p:sp>
        <p:nvSpPr>
          <p:cNvPr id="358" name="Google Shape;358;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4" name="Google Shape;364;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7" name="Google Shape;39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Kiểm tra khả năng bắt màu với Congo red trên Môi trường Yeast Extract Mannitol Agar (YEMA)</a:t>
            </a:r>
            <a:endParaRPr/>
          </a:p>
          <a:p>
            <a:pPr indent="0" lvl="0" marL="0" rtl="0" algn="l">
              <a:spcBef>
                <a:spcPts val="0"/>
              </a:spcBef>
              <a:spcAft>
                <a:spcPts val="0"/>
              </a:spcAft>
              <a:buNone/>
            </a:pPr>
            <a:r>
              <a:t/>
            </a:r>
            <a:endParaRPr/>
          </a:p>
        </p:txBody>
      </p:sp>
      <p:sp>
        <p:nvSpPr>
          <p:cNvPr id="398" name="Google Shape;398;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2" name="Google Shape;41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Bactoagar được thay bằng agar</a:t>
            </a:r>
            <a:endParaRPr/>
          </a:p>
        </p:txBody>
      </p:sp>
      <p:sp>
        <p:nvSpPr>
          <p:cNvPr id="413" name="Google Shape;41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0" name="Google Shape;420;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7" name="Google Shape;447;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6" name="Google Shape;486;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9" name="Google Shape;499;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4" name="Google Shape;524;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Các dòng khuẩn lạc đặc trưng được kiểm tra khả năng phát triển trên môi trường 2E-Te (không bổ sung Te) nhằm loại bỏ các dòng khuẩn lạc thuộc các loài khác trong giống Agrobacterium</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Trong giống Agrobacterium, chỉ có A. rhizogenes có khả năng sử dụng erythritol làm nguồn carbon [15]. Kết quả kiểm tra cho thấy trong số 274 dòng khuẩn lạc đã phân lập được chỉ có 64 dòng có khả năng phát triển trên môi trường 2E-Te với erythritol như nguồn carbon duy nhất. </a:t>
            </a:r>
            <a:endParaRPr/>
          </a:p>
        </p:txBody>
      </p:sp>
      <p:sp>
        <p:nvSpPr>
          <p:cNvPr id="525" name="Google Shape;525;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7" name="Google Shape;537;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Thu được 59 dòng khuẩn lạc có các đặc điểm phù hợp với giống Agrobacterium là Gram âm, hình que ngắn hoặc dài, phát triển tốt trên môi trường TSA, không phát triển trên môi trường MAC, không lên men glucose sinh acid trên môi trường TSI sau 24 giờ. </a:t>
            </a:r>
            <a:endParaRPr/>
          </a:p>
          <a:p>
            <a:pPr indent="0" lvl="0" marL="0" rtl="0" algn="l">
              <a:spcBef>
                <a:spcPts val="0"/>
              </a:spcBef>
              <a:spcAft>
                <a:spcPts val="0"/>
              </a:spcAft>
              <a:buNone/>
            </a:pPr>
            <a:r>
              <a:t/>
            </a:r>
            <a:endParaRPr/>
          </a:p>
        </p:txBody>
      </p:sp>
      <p:sp>
        <p:nvSpPr>
          <p:cNvPr id="538" name="Google Shape;538;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5" name="Google Shape;555;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a:t>Rhizobium cũng có những đặc điểm tương tự với Agrobacterium Tuy nhiên, có khả năng chuyển hóa tạo </a:t>
            </a:r>
            <a:r>
              <a:rPr b="1" lang="en-US"/>
              <a:t>thành 3-ketolactose từ lactose </a:t>
            </a:r>
            <a:r>
              <a:rPr lang="en-US"/>
              <a:t>trên môi trường Lactose agar Agrobacterium, có khả năng bắt màu đỏ với thuốc thử Congo trên môi trường YEMA, phát triển được trên môi trường Hofer‟s có pH 11. Ngoài ra, khả năng chuyển hóa lactose thành 3-ketolactose cũng đã được Murugesan và cộng sự [4]</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Dựa vào các kiểm tra sinh hóa trên đã thu được 34 dòng có đặc điểm phù hợp với A. rhizogenes</a:t>
            </a:r>
            <a:endParaRPr/>
          </a:p>
        </p:txBody>
      </p:sp>
      <p:sp>
        <p:nvSpPr>
          <p:cNvPr id="556" name="Google Shape;556;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5" name="Google Shape;575;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ứng dụng để nhận diện A. rhizogenes khỏi rhizobium và những loài khác trong giống Agrobacterium. Dựa vào các kiểm tra sinh hóa trên đã thu được 34 dòng có đặc điểm phù hợp với A. rhizogenes. Cả 34 dòng thu được đều cho thấy phát triển tốt trên môi trường PGA, môi trường thạch glucose peptone, có khả năng di động, dương tính với catalase như mô tả trong khóa phân loại của Bergey năm 2004 và trong đó có 19 dòng có khả năng tổng hợp polysaccharide ngoại bào dạng curdlanm [4]. Agrobacterium được phân biệt với Rhizobium thông qua các đặc điểm như </a:t>
            </a:r>
            <a:endParaRPr/>
          </a:p>
        </p:txBody>
      </p:sp>
      <p:sp>
        <p:nvSpPr>
          <p:cNvPr id="576" name="Google Shape;576;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8" name="Google Shape;598;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trong đó có 19 dòng có khả năng tổng hợp polysaccharide ngoại bào dạng curdlan.</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(màu xanh là dương tính)</a:t>
            </a:r>
            <a:endParaRPr/>
          </a:p>
        </p:txBody>
      </p:sp>
      <p:sp>
        <p:nvSpPr>
          <p:cNvPr id="599" name="Google Shape;599;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8" name="Google Shape;608;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5" name="Google Shape;615;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US" sz="1200"/>
              <a:t>Phân lập PGPR cũng có thể được sử dụng làm phân bón sinh học để tăng cường tăng trưởng và năng suất cho cây trồng thương mại trong điều kiện khí hậu nông nghiệp địa phương của C.G. Đồng thời sàng lọc PGPR từ hiện trường là một công cụ tốt để lựa chọn hiệu quả PGPR cho công nghệ phát triển phân bón sinh học. Do đó, nó là kết luận rằng vi khuẩn phân lập có thể được sử dụng một cách hiệu quả trong đất nông nghiệp và có tiềm năng trong tương lai sẽ được khai thác trong các công thức phân bón sinh học</a:t>
            </a:r>
            <a:endParaRPr sz="1200"/>
          </a:p>
          <a:p>
            <a:pPr indent="0" lvl="0" marL="0" rtl="0" algn="l">
              <a:spcBef>
                <a:spcPts val="0"/>
              </a:spcBef>
              <a:spcAft>
                <a:spcPts val="0"/>
              </a:spcAft>
              <a:buNone/>
            </a:pPr>
            <a:r>
              <a:t/>
            </a:r>
            <a:endParaRPr/>
          </a:p>
        </p:txBody>
      </p:sp>
      <p:sp>
        <p:nvSpPr>
          <p:cNvPr id="616" name="Google Shape;616;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5" name="Google Shape;625;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Sự tạo rễ tơ sau 3 tuần xâm nhiễm. </a:t>
            </a:r>
            <a:endParaRPr/>
          </a:p>
          <a:p>
            <a:pPr indent="0" lvl="0" marL="0" rtl="0" algn="l">
              <a:spcBef>
                <a:spcPts val="0"/>
              </a:spcBef>
              <a:spcAft>
                <a:spcPts val="0"/>
              </a:spcAft>
              <a:buNone/>
            </a:pPr>
            <a:r>
              <a:t/>
            </a:r>
            <a:endParaRPr/>
          </a:p>
          <a:p>
            <a:pPr indent="-228600" lvl="0" marL="228600" rtl="0" algn="l">
              <a:spcBef>
                <a:spcPts val="0"/>
              </a:spcBef>
              <a:spcAft>
                <a:spcPts val="0"/>
              </a:spcAft>
              <a:buClr>
                <a:schemeClr val="dk1"/>
              </a:buClr>
              <a:buSzPts val="1200"/>
              <a:buFont typeface="Calibri"/>
              <a:buAutoNum type="alphaUcParenR"/>
            </a:pPr>
            <a:r>
              <a:rPr lang="en-US"/>
              <a:t>mẫu đối chứng, </a:t>
            </a:r>
            <a:endParaRPr/>
          </a:p>
          <a:p>
            <a:pPr indent="-228600" lvl="0" marL="228600" rtl="0" algn="l">
              <a:spcBef>
                <a:spcPts val="0"/>
              </a:spcBef>
              <a:spcAft>
                <a:spcPts val="0"/>
              </a:spcAft>
              <a:buClr>
                <a:schemeClr val="dk1"/>
              </a:buClr>
              <a:buSzPts val="1200"/>
              <a:buFont typeface="Calibri"/>
              <a:buAutoNum type="alphaUcParenR"/>
            </a:pPr>
            <a:r>
              <a:rPr lang="en-US"/>
              <a:t>B) A. rhizogenes ATCC 15834, </a:t>
            </a:r>
            <a:endParaRPr/>
          </a:p>
          <a:p>
            <a:pPr indent="-228600" lvl="0" marL="228600" rtl="0" algn="l">
              <a:spcBef>
                <a:spcPts val="0"/>
              </a:spcBef>
              <a:spcAft>
                <a:spcPts val="0"/>
              </a:spcAft>
              <a:buClr>
                <a:schemeClr val="dk1"/>
              </a:buClr>
              <a:buSzPts val="1200"/>
              <a:buFont typeface="Calibri"/>
              <a:buAutoNum type="alphaUcParenR"/>
            </a:pPr>
            <a:r>
              <a:rPr lang="en-US"/>
              <a:t>C) A. rhizogenes C25, </a:t>
            </a:r>
            <a:endParaRPr/>
          </a:p>
          <a:p>
            <a:pPr indent="-228600" lvl="0" marL="228600" rtl="0" algn="l">
              <a:spcBef>
                <a:spcPts val="0"/>
              </a:spcBef>
              <a:spcAft>
                <a:spcPts val="0"/>
              </a:spcAft>
              <a:buClr>
                <a:schemeClr val="dk1"/>
              </a:buClr>
              <a:buSzPts val="1200"/>
              <a:buFont typeface="Calibri"/>
              <a:buAutoNum type="alphaUcParenR"/>
            </a:pPr>
            <a:r>
              <a:rPr lang="en-US"/>
              <a:t>D) A. rhizogenes C31 và </a:t>
            </a:r>
            <a:endParaRPr/>
          </a:p>
          <a:p>
            <a:pPr indent="-228600" lvl="0" marL="228600" rtl="0" algn="l">
              <a:spcBef>
                <a:spcPts val="0"/>
              </a:spcBef>
              <a:spcAft>
                <a:spcPts val="0"/>
              </a:spcAft>
              <a:buClr>
                <a:schemeClr val="dk1"/>
              </a:buClr>
              <a:buSzPts val="1200"/>
              <a:buFont typeface="Calibri"/>
              <a:buAutoNum type="alphaUcParenR"/>
            </a:pPr>
            <a:r>
              <a:rPr lang="en-US"/>
              <a:t>E) A. rhizogenes C34</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26" name="Google Shape;62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4" name="Google Shape;634;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u="sng">
                <a:solidFill>
                  <a:schemeClr val="hlink"/>
                </a:solidFill>
                <a:hlinkClick r:id="rId2"/>
              </a:rPr>
              <a:t>https://pdfs.semanticscholar.org/b8ea/8b45e77236b33a784c440da1db92595479a3.pdf</a:t>
            </a:r>
            <a:endParaRPr/>
          </a:p>
        </p:txBody>
      </p:sp>
      <p:sp>
        <p:nvSpPr>
          <p:cNvPr id="635" name="Google Shape;635;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1" name="Google Shape;641;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2" name="Google Shape;642;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1" name="Google Shape;651;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3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4"/>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19" name="Shape 19"/>
        <p:cNvGrpSpPr/>
        <p:nvPr/>
      </p:nvGrpSpPr>
      <p:grpSpPr>
        <a:xfrm>
          <a:off x="0" y="0"/>
          <a:ext cx="0" cy="0"/>
          <a:chOff x="0" y="0"/>
          <a:chExt cx="0" cy="0"/>
        </a:xfrm>
      </p:grpSpPr>
      <p:sp>
        <p:nvSpPr>
          <p:cNvPr id="20" name="Google Shape;20;p3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5"/>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23" name="Google Shape;23;p35"/>
          <p:cNvGrpSpPr/>
          <p:nvPr/>
        </p:nvGrpSpPr>
        <p:grpSpPr>
          <a:xfrm>
            <a:off x="0" y="-22677"/>
            <a:ext cx="9144000" cy="683818"/>
            <a:chOff x="0" y="-22677"/>
            <a:chExt cx="9144000" cy="683818"/>
          </a:xfrm>
        </p:grpSpPr>
        <p:sp>
          <p:nvSpPr>
            <p:cNvPr id="24" name="Google Shape;24;p35"/>
            <p:cNvSpPr/>
            <p:nvPr/>
          </p:nvSpPr>
          <p:spPr>
            <a:xfrm>
              <a:off x="0" y="-22677"/>
              <a:ext cx="9144000" cy="654632"/>
            </a:xfrm>
            <a:prstGeom prst="roundRect">
              <a:avLst>
                <a:gd fmla="val 10000" name="adj"/>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5"/>
            <p:cNvSpPr txBox="1"/>
            <p:nvPr/>
          </p:nvSpPr>
          <p:spPr>
            <a:xfrm>
              <a:off x="2" y="41073"/>
              <a:ext cx="8608361" cy="62006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1</a:t>
              </a:r>
              <a:endParaRPr/>
            </a:p>
          </p:txBody>
        </p:sp>
        <p:sp>
          <p:nvSpPr>
            <p:cNvPr id="26" name="Google Shape;26;p35"/>
            <p:cNvSpPr/>
            <p:nvPr/>
          </p:nvSpPr>
          <p:spPr>
            <a:xfrm>
              <a:off x="535637" y="53737"/>
              <a:ext cx="4389653"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000">
                  <a:solidFill>
                    <a:schemeClr val="dk1"/>
                  </a:solidFill>
                  <a:latin typeface="Arial"/>
                  <a:ea typeface="Arial"/>
                  <a:cs typeface="Arial"/>
                  <a:sym typeface="Arial"/>
                </a:rPr>
                <a:t>Giới thiệu PGPR</a:t>
              </a:r>
              <a:endParaRPr i="1" sz="3000">
                <a:solidFill>
                  <a:schemeClr val="dk1"/>
                </a:solidFill>
                <a:latin typeface="Arial"/>
                <a:ea typeface="Arial"/>
                <a:cs typeface="Arial"/>
                <a:sym typeface="Arial"/>
              </a:endParaRPr>
            </a:p>
          </p:txBody>
        </p:sp>
      </p:grpSp>
      <p:grpSp>
        <p:nvGrpSpPr>
          <p:cNvPr id="27" name="Google Shape;27;p35"/>
          <p:cNvGrpSpPr/>
          <p:nvPr/>
        </p:nvGrpSpPr>
        <p:grpSpPr>
          <a:xfrm>
            <a:off x="261292" y="656627"/>
            <a:ext cx="2639071" cy="607404"/>
            <a:chOff x="298711" y="2021496"/>
            <a:chExt cx="3684084" cy="1350354"/>
          </a:xfrm>
        </p:grpSpPr>
        <p:sp>
          <p:nvSpPr>
            <p:cNvPr id="28" name="Google Shape;28;p35"/>
            <p:cNvSpPr/>
            <p:nvPr/>
          </p:nvSpPr>
          <p:spPr>
            <a:xfrm>
              <a:off x="495300" y="2021496"/>
              <a:ext cx="3371850" cy="1350354"/>
            </a:xfrm>
            <a:prstGeom prst="roundRect">
              <a:avLst>
                <a:gd fmla="val 16667" name="adj"/>
              </a:avLst>
            </a:prstGeom>
            <a:solidFill>
              <a:srgbClr val="FFF2CC"/>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29" name="Google Shape;29;p35"/>
            <p:cNvSpPr txBox="1"/>
            <p:nvPr/>
          </p:nvSpPr>
          <p:spPr>
            <a:xfrm>
              <a:off x="298711"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1.1.   </a:t>
              </a:r>
              <a:r>
                <a:rPr b="0" lang="en-US" sz="2250">
                  <a:solidFill>
                    <a:schemeClr val="dk1"/>
                  </a:solidFill>
                  <a:latin typeface="Arial"/>
                  <a:ea typeface="Arial"/>
                  <a:cs typeface="Arial"/>
                  <a:sym typeface="Arial"/>
                </a:rPr>
                <a:t>Định nghĩa</a:t>
              </a:r>
              <a:endParaRPr b="0" sz="2250">
                <a:solidFill>
                  <a:schemeClr val="dk1"/>
                </a:solidFill>
                <a:latin typeface="Arial"/>
                <a:ea typeface="Arial"/>
                <a:cs typeface="Arial"/>
                <a:sym typeface="Arial"/>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spTree>
      <p:nvGrpSpPr>
        <p:cNvPr id="30" name="Shape 30"/>
        <p:cNvGrpSpPr/>
        <p:nvPr/>
      </p:nvGrpSpPr>
      <p:grpSpPr>
        <a:xfrm>
          <a:off x="0" y="0"/>
          <a:ext cx="0" cy="0"/>
          <a:chOff x="0" y="0"/>
          <a:chExt cx="0" cy="0"/>
        </a:xfrm>
      </p:grpSpPr>
      <p:sp>
        <p:nvSpPr>
          <p:cNvPr id="31" name="Google Shape;31;p3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6"/>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34" name="Google Shape;34;p36"/>
          <p:cNvGrpSpPr/>
          <p:nvPr/>
        </p:nvGrpSpPr>
        <p:grpSpPr>
          <a:xfrm>
            <a:off x="183364" y="669291"/>
            <a:ext cx="4031450" cy="607404"/>
            <a:chOff x="298711" y="2021496"/>
            <a:chExt cx="3684084" cy="1350354"/>
          </a:xfrm>
        </p:grpSpPr>
        <p:sp>
          <p:nvSpPr>
            <p:cNvPr id="35" name="Google Shape;35;p36"/>
            <p:cNvSpPr/>
            <p:nvPr/>
          </p:nvSpPr>
          <p:spPr>
            <a:xfrm>
              <a:off x="495300" y="2021496"/>
              <a:ext cx="3371850" cy="1350354"/>
            </a:xfrm>
            <a:prstGeom prst="roundRect">
              <a:avLst>
                <a:gd fmla="val 16667" name="adj"/>
              </a:avLst>
            </a:prstGeom>
            <a:solidFill>
              <a:srgbClr val="FFF2CC"/>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36" name="Google Shape;36;p36"/>
            <p:cNvSpPr txBox="1"/>
            <p:nvPr/>
          </p:nvSpPr>
          <p:spPr>
            <a:xfrm>
              <a:off x="298711"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1.2.   </a:t>
              </a:r>
              <a:r>
                <a:rPr b="0" lang="en-US" sz="2250">
                  <a:solidFill>
                    <a:schemeClr val="dk1"/>
                  </a:solidFill>
                  <a:latin typeface="Arial"/>
                  <a:ea typeface="Arial"/>
                  <a:cs typeface="Arial"/>
                  <a:sym typeface="Arial"/>
                </a:rPr>
                <a:t>Đặc điểm – Phân loại</a:t>
              </a:r>
              <a:endParaRPr b="0" sz="2250">
                <a:solidFill>
                  <a:schemeClr val="dk1"/>
                </a:solidFill>
                <a:latin typeface="Arial"/>
                <a:ea typeface="Arial"/>
                <a:cs typeface="Arial"/>
                <a:sym typeface="Arial"/>
              </a:endParaRPr>
            </a:p>
          </p:txBody>
        </p:sp>
      </p:grpSp>
      <p:grpSp>
        <p:nvGrpSpPr>
          <p:cNvPr id="37" name="Google Shape;37;p36"/>
          <p:cNvGrpSpPr/>
          <p:nvPr/>
        </p:nvGrpSpPr>
        <p:grpSpPr>
          <a:xfrm>
            <a:off x="0" y="-22677"/>
            <a:ext cx="9144000" cy="683818"/>
            <a:chOff x="0" y="-22677"/>
            <a:chExt cx="9144000" cy="683818"/>
          </a:xfrm>
        </p:grpSpPr>
        <p:sp>
          <p:nvSpPr>
            <p:cNvPr id="38" name="Google Shape;38;p36"/>
            <p:cNvSpPr/>
            <p:nvPr/>
          </p:nvSpPr>
          <p:spPr>
            <a:xfrm>
              <a:off x="0" y="-22677"/>
              <a:ext cx="9144000" cy="654632"/>
            </a:xfrm>
            <a:prstGeom prst="roundRect">
              <a:avLst>
                <a:gd fmla="val 10000" name="adj"/>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36"/>
            <p:cNvSpPr txBox="1"/>
            <p:nvPr/>
          </p:nvSpPr>
          <p:spPr>
            <a:xfrm>
              <a:off x="2" y="41073"/>
              <a:ext cx="8608361" cy="62006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1</a:t>
              </a:r>
              <a:endParaRPr/>
            </a:p>
          </p:txBody>
        </p:sp>
        <p:sp>
          <p:nvSpPr>
            <p:cNvPr id="40" name="Google Shape;40;p36"/>
            <p:cNvSpPr/>
            <p:nvPr/>
          </p:nvSpPr>
          <p:spPr>
            <a:xfrm>
              <a:off x="535637" y="53737"/>
              <a:ext cx="4389653"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000">
                  <a:solidFill>
                    <a:schemeClr val="dk1"/>
                  </a:solidFill>
                  <a:latin typeface="Arial"/>
                  <a:ea typeface="Arial"/>
                  <a:cs typeface="Arial"/>
                  <a:sym typeface="Arial"/>
                </a:rPr>
                <a:t>Giới thiệu PGPR</a:t>
              </a:r>
              <a:endParaRPr i="1" sz="3000">
                <a:solidFill>
                  <a:schemeClr val="dk1"/>
                </a:solidFill>
                <a:latin typeface="Arial"/>
                <a:ea typeface="Arial"/>
                <a:cs typeface="Arial"/>
                <a:sym typeface="Arial"/>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41" name="Shape 41"/>
        <p:cNvGrpSpPr/>
        <p:nvPr/>
      </p:nvGrpSpPr>
      <p:grpSpPr>
        <a:xfrm>
          <a:off x="0" y="0"/>
          <a:ext cx="0" cy="0"/>
          <a:chOff x="0" y="0"/>
          <a:chExt cx="0" cy="0"/>
        </a:xfrm>
      </p:grpSpPr>
      <p:sp>
        <p:nvSpPr>
          <p:cNvPr id="42" name="Google Shape;42;p3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7"/>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45" name="Google Shape;45;p37"/>
          <p:cNvGrpSpPr/>
          <p:nvPr/>
        </p:nvGrpSpPr>
        <p:grpSpPr>
          <a:xfrm>
            <a:off x="297665" y="656627"/>
            <a:ext cx="3402798" cy="607404"/>
            <a:chOff x="298711" y="2021496"/>
            <a:chExt cx="3684084" cy="1350354"/>
          </a:xfrm>
        </p:grpSpPr>
        <p:sp>
          <p:nvSpPr>
            <p:cNvPr id="46" name="Google Shape;46;p37"/>
            <p:cNvSpPr/>
            <p:nvPr/>
          </p:nvSpPr>
          <p:spPr>
            <a:xfrm>
              <a:off x="495300" y="2021496"/>
              <a:ext cx="3371850" cy="1350354"/>
            </a:xfrm>
            <a:prstGeom prst="roundRect">
              <a:avLst>
                <a:gd fmla="val 16667" name="adj"/>
              </a:avLst>
            </a:prstGeom>
            <a:solidFill>
              <a:srgbClr val="FFF2CC"/>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47" name="Google Shape;47;p37"/>
            <p:cNvSpPr txBox="1"/>
            <p:nvPr/>
          </p:nvSpPr>
          <p:spPr>
            <a:xfrm>
              <a:off x="298711"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1.3.   </a:t>
              </a:r>
              <a:r>
                <a:rPr b="0" lang="en-US" sz="2250">
                  <a:solidFill>
                    <a:schemeClr val="dk1"/>
                  </a:solidFill>
                  <a:latin typeface="Arial"/>
                  <a:ea typeface="Arial"/>
                  <a:cs typeface="Arial"/>
                  <a:sym typeface="Arial"/>
                </a:rPr>
                <a:t>Cơ chế tác động</a:t>
              </a:r>
              <a:endParaRPr b="0" sz="2250">
                <a:solidFill>
                  <a:schemeClr val="dk1"/>
                </a:solidFill>
                <a:latin typeface="Arial"/>
                <a:ea typeface="Arial"/>
                <a:cs typeface="Arial"/>
                <a:sym typeface="Arial"/>
              </a:endParaRPr>
            </a:p>
          </p:txBody>
        </p:sp>
      </p:grpSp>
      <p:grpSp>
        <p:nvGrpSpPr>
          <p:cNvPr id="48" name="Google Shape;48;p37"/>
          <p:cNvGrpSpPr/>
          <p:nvPr/>
        </p:nvGrpSpPr>
        <p:grpSpPr>
          <a:xfrm>
            <a:off x="0" y="-22677"/>
            <a:ext cx="9144000" cy="683818"/>
            <a:chOff x="0" y="-22677"/>
            <a:chExt cx="9144000" cy="683818"/>
          </a:xfrm>
        </p:grpSpPr>
        <p:sp>
          <p:nvSpPr>
            <p:cNvPr id="49" name="Google Shape;49;p37"/>
            <p:cNvSpPr/>
            <p:nvPr/>
          </p:nvSpPr>
          <p:spPr>
            <a:xfrm>
              <a:off x="0" y="-22677"/>
              <a:ext cx="9144000" cy="654632"/>
            </a:xfrm>
            <a:prstGeom prst="roundRect">
              <a:avLst>
                <a:gd fmla="val 10000" name="adj"/>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37"/>
            <p:cNvSpPr txBox="1"/>
            <p:nvPr/>
          </p:nvSpPr>
          <p:spPr>
            <a:xfrm>
              <a:off x="2" y="41073"/>
              <a:ext cx="8608361" cy="620068"/>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1</a:t>
              </a:r>
              <a:endParaRPr/>
            </a:p>
          </p:txBody>
        </p:sp>
        <p:sp>
          <p:nvSpPr>
            <p:cNvPr id="51" name="Google Shape;51;p37"/>
            <p:cNvSpPr/>
            <p:nvPr/>
          </p:nvSpPr>
          <p:spPr>
            <a:xfrm>
              <a:off x="535637" y="53737"/>
              <a:ext cx="4389653"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000">
                  <a:solidFill>
                    <a:schemeClr val="dk1"/>
                  </a:solidFill>
                  <a:latin typeface="Arial"/>
                  <a:ea typeface="Arial"/>
                  <a:cs typeface="Arial"/>
                  <a:sym typeface="Arial"/>
                </a:rPr>
                <a:t>Giới thiệu PGPR</a:t>
              </a:r>
              <a:endParaRPr i="1" sz="3000">
                <a:solidFill>
                  <a:schemeClr val="dk1"/>
                </a:solidFill>
                <a:latin typeface="Arial"/>
                <a:ea typeface="Arial"/>
                <a:cs typeface="Arial"/>
                <a:sym typeface="Arial"/>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and Content">
  <p:cSld name="3_Title and Content">
    <p:spTree>
      <p:nvGrpSpPr>
        <p:cNvPr id="52" name="Shape 52"/>
        <p:cNvGrpSpPr/>
        <p:nvPr/>
      </p:nvGrpSpPr>
      <p:grpSpPr>
        <a:xfrm>
          <a:off x="0" y="0"/>
          <a:ext cx="0" cy="0"/>
          <a:chOff x="0" y="0"/>
          <a:chExt cx="0" cy="0"/>
        </a:xfrm>
      </p:grpSpPr>
      <p:sp>
        <p:nvSpPr>
          <p:cNvPr id="53" name="Google Shape;53;p3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8"/>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56" name="Google Shape;56;p38"/>
          <p:cNvGrpSpPr/>
          <p:nvPr/>
        </p:nvGrpSpPr>
        <p:grpSpPr>
          <a:xfrm>
            <a:off x="0" y="-17772"/>
            <a:ext cx="10531977" cy="673103"/>
            <a:chOff x="0" y="-17772"/>
            <a:chExt cx="10531977" cy="673103"/>
          </a:xfrm>
        </p:grpSpPr>
        <p:sp>
          <p:nvSpPr>
            <p:cNvPr id="57" name="Google Shape;57;p38"/>
            <p:cNvSpPr/>
            <p:nvPr/>
          </p:nvSpPr>
          <p:spPr>
            <a:xfrm>
              <a:off x="0" y="-17769"/>
              <a:ext cx="9144000" cy="673100"/>
            </a:xfrm>
            <a:prstGeom prst="roundRect">
              <a:avLst>
                <a:gd fmla="val 10000" name="adj"/>
              </a:avLst>
            </a:prstGeom>
            <a:gradFill>
              <a:gsLst>
                <a:gs pos="0">
                  <a:srgbClr val="76F24C"/>
                </a:gs>
                <a:gs pos="50000">
                  <a:srgbClr val="61F813"/>
                </a:gs>
                <a:gs pos="100000">
                  <a:srgbClr val="52E30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38"/>
            <p:cNvSpPr txBox="1"/>
            <p:nvPr/>
          </p:nvSpPr>
          <p:spPr>
            <a:xfrm>
              <a:off x="2" y="-17769"/>
              <a:ext cx="8608361" cy="637561"/>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2</a:t>
              </a:r>
              <a:endParaRPr/>
            </a:p>
          </p:txBody>
        </p:sp>
        <p:sp>
          <p:nvSpPr>
            <p:cNvPr id="59" name="Google Shape;59;p38"/>
            <p:cNvSpPr/>
            <p:nvPr/>
          </p:nvSpPr>
          <p:spPr>
            <a:xfrm>
              <a:off x="535637" y="-17772"/>
              <a:ext cx="999634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0" lang="en-US" sz="3000">
                  <a:solidFill>
                    <a:schemeClr val="dk1"/>
                  </a:solidFill>
                  <a:latin typeface="Arial"/>
                  <a:ea typeface="Arial"/>
                  <a:cs typeface="Arial"/>
                  <a:sym typeface="Arial"/>
                </a:rPr>
                <a:t>Giới thiệu chung về </a:t>
              </a:r>
              <a:r>
                <a:rPr b="0" i="1" lang="en-US" sz="3000">
                  <a:solidFill>
                    <a:schemeClr val="dk1"/>
                  </a:solidFill>
                  <a:latin typeface="Arial"/>
                  <a:ea typeface="Arial"/>
                  <a:cs typeface="Arial"/>
                  <a:sym typeface="Arial"/>
                </a:rPr>
                <a:t>Agrobacterium rhizogenes</a:t>
              </a:r>
              <a:endParaRPr b="0" i="1" sz="3000">
                <a:solidFill>
                  <a:schemeClr val="dk1"/>
                </a:solidFill>
                <a:latin typeface="Arial"/>
                <a:ea typeface="Arial"/>
                <a:cs typeface="Arial"/>
                <a:sym typeface="Arial"/>
              </a:endParaRPr>
            </a:p>
          </p:txBody>
        </p:sp>
      </p:grpSp>
      <p:grpSp>
        <p:nvGrpSpPr>
          <p:cNvPr id="60" name="Google Shape;60;p38"/>
          <p:cNvGrpSpPr/>
          <p:nvPr/>
        </p:nvGrpSpPr>
        <p:grpSpPr>
          <a:xfrm>
            <a:off x="198616" y="655334"/>
            <a:ext cx="3313511" cy="608699"/>
            <a:chOff x="339183" y="2018617"/>
            <a:chExt cx="3684084" cy="1353233"/>
          </a:xfrm>
        </p:grpSpPr>
        <p:sp>
          <p:nvSpPr>
            <p:cNvPr id="61" name="Google Shape;61;p38"/>
            <p:cNvSpPr/>
            <p:nvPr/>
          </p:nvSpPr>
          <p:spPr>
            <a:xfrm>
              <a:off x="495300" y="2021496"/>
              <a:ext cx="3371850" cy="1350354"/>
            </a:xfrm>
            <a:prstGeom prst="roundRect">
              <a:avLst>
                <a:gd fmla="val 16667" name="adj"/>
              </a:avLst>
            </a:prstGeom>
            <a:solidFill>
              <a:srgbClr val="6CEE8B"/>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62" name="Google Shape;62;p38"/>
            <p:cNvSpPr txBox="1"/>
            <p:nvPr/>
          </p:nvSpPr>
          <p:spPr>
            <a:xfrm>
              <a:off x="339183" y="2018617"/>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2.1. Đặc điểm chung</a:t>
              </a:r>
              <a:endParaRPr b="0" i="1" sz="2250">
                <a:solidFill>
                  <a:schemeClr val="dk1"/>
                </a:solidFill>
                <a:latin typeface="Arial"/>
                <a:ea typeface="Arial"/>
                <a:cs typeface="Arial"/>
                <a:sym typeface="Arial"/>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Title and Content">
  <p:cSld name="4_Title and Content">
    <p:spTree>
      <p:nvGrpSpPr>
        <p:cNvPr id="63" name="Shape 63"/>
        <p:cNvGrpSpPr/>
        <p:nvPr/>
      </p:nvGrpSpPr>
      <p:grpSpPr>
        <a:xfrm>
          <a:off x="0" y="0"/>
          <a:ext cx="0" cy="0"/>
          <a:chOff x="0" y="0"/>
          <a:chExt cx="0" cy="0"/>
        </a:xfrm>
      </p:grpSpPr>
      <p:sp>
        <p:nvSpPr>
          <p:cNvPr id="64" name="Google Shape;64;p3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9"/>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67" name="Google Shape;67;p39"/>
          <p:cNvGrpSpPr/>
          <p:nvPr/>
        </p:nvGrpSpPr>
        <p:grpSpPr>
          <a:xfrm>
            <a:off x="198616" y="655334"/>
            <a:ext cx="3646021" cy="608699"/>
            <a:chOff x="339183" y="2018617"/>
            <a:chExt cx="3684084" cy="1353233"/>
          </a:xfrm>
        </p:grpSpPr>
        <p:sp>
          <p:nvSpPr>
            <p:cNvPr id="68" name="Google Shape;68;p39"/>
            <p:cNvSpPr/>
            <p:nvPr/>
          </p:nvSpPr>
          <p:spPr>
            <a:xfrm>
              <a:off x="495300" y="2021496"/>
              <a:ext cx="3371850" cy="1350354"/>
            </a:xfrm>
            <a:prstGeom prst="roundRect">
              <a:avLst>
                <a:gd fmla="val 16667" name="adj"/>
              </a:avLst>
            </a:prstGeom>
            <a:solidFill>
              <a:srgbClr val="6CEE8B"/>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69" name="Google Shape;69;p39"/>
            <p:cNvSpPr txBox="1"/>
            <p:nvPr/>
          </p:nvSpPr>
          <p:spPr>
            <a:xfrm>
              <a:off x="339183" y="2018617"/>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2.3. Cơ</a:t>
              </a:r>
              <a:r>
                <a:rPr b="1" lang="en-US" sz="2250">
                  <a:solidFill>
                    <a:schemeClr val="dk1"/>
                  </a:solidFill>
                  <a:latin typeface="Arial"/>
                  <a:ea typeface="Arial"/>
                  <a:cs typeface="Arial"/>
                  <a:sym typeface="Arial"/>
                </a:rPr>
                <a:t> chế tác động</a:t>
              </a:r>
              <a:endParaRPr b="0" i="1" sz="2250">
                <a:solidFill>
                  <a:schemeClr val="dk1"/>
                </a:solidFill>
                <a:latin typeface="Arial"/>
                <a:ea typeface="Arial"/>
                <a:cs typeface="Arial"/>
                <a:sym typeface="Arial"/>
              </a:endParaRPr>
            </a:p>
          </p:txBody>
        </p:sp>
      </p:grpSp>
      <p:grpSp>
        <p:nvGrpSpPr>
          <p:cNvPr id="70" name="Google Shape;70;p39"/>
          <p:cNvGrpSpPr/>
          <p:nvPr/>
        </p:nvGrpSpPr>
        <p:grpSpPr>
          <a:xfrm>
            <a:off x="0" y="-17772"/>
            <a:ext cx="10531977" cy="673103"/>
            <a:chOff x="0" y="-17772"/>
            <a:chExt cx="10531977" cy="673103"/>
          </a:xfrm>
        </p:grpSpPr>
        <p:sp>
          <p:nvSpPr>
            <p:cNvPr id="71" name="Google Shape;71;p39"/>
            <p:cNvSpPr/>
            <p:nvPr/>
          </p:nvSpPr>
          <p:spPr>
            <a:xfrm>
              <a:off x="0" y="-17769"/>
              <a:ext cx="9144000" cy="673100"/>
            </a:xfrm>
            <a:prstGeom prst="roundRect">
              <a:avLst>
                <a:gd fmla="val 10000" name="adj"/>
              </a:avLst>
            </a:prstGeom>
            <a:gradFill>
              <a:gsLst>
                <a:gs pos="0">
                  <a:srgbClr val="76F24C"/>
                </a:gs>
                <a:gs pos="50000">
                  <a:srgbClr val="61F813"/>
                </a:gs>
                <a:gs pos="100000">
                  <a:srgbClr val="52E30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39"/>
            <p:cNvSpPr txBox="1"/>
            <p:nvPr/>
          </p:nvSpPr>
          <p:spPr>
            <a:xfrm>
              <a:off x="2" y="-17769"/>
              <a:ext cx="8608361" cy="637561"/>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2</a:t>
              </a:r>
              <a:endParaRPr/>
            </a:p>
          </p:txBody>
        </p:sp>
        <p:sp>
          <p:nvSpPr>
            <p:cNvPr id="73" name="Google Shape;73;p39"/>
            <p:cNvSpPr/>
            <p:nvPr/>
          </p:nvSpPr>
          <p:spPr>
            <a:xfrm>
              <a:off x="535637" y="-17772"/>
              <a:ext cx="999634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0" lang="en-US" sz="3000">
                  <a:solidFill>
                    <a:schemeClr val="dk1"/>
                  </a:solidFill>
                  <a:latin typeface="Arial"/>
                  <a:ea typeface="Arial"/>
                  <a:cs typeface="Arial"/>
                  <a:sym typeface="Arial"/>
                </a:rPr>
                <a:t>Giới thiệu chung về </a:t>
              </a:r>
              <a:r>
                <a:rPr b="0" i="1" lang="en-US" sz="3000">
                  <a:solidFill>
                    <a:schemeClr val="dk1"/>
                  </a:solidFill>
                  <a:latin typeface="Arial"/>
                  <a:ea typeface="Arial"/>
                  <a:cs typeface="Arial"/>
                  <a:sym typeface="Arial"/>
                </a:rPr>
                <a:t>Agrobacterium rhizogenes</a:t>
              </a:r>
              <a:endParaRPr b="0" i="1" sz="3000">
                <a:solidFill>
                  <a:schemeClr val="dk1"/>
                </a:solidFill>
                <a:latin typeface="Arial"/>
                <a:ea typeface="Arial"/>
                <a:cs typeface="Arial"/>
                <a:sym typeface="Arial"/>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Section Header">
  <p:cSld name="3_Section Header">
    <p:spTree>
      <p:nvGrpSpPr>
        <p:cNvPr id="74" name="Shape 74"/>
        <p:cNvGrpSpPr/>
        <p:nvPr/>
      </p:nvGrpSpPr>
      <p:grpSpPr>
        <a:xfrm>
          <a:off x="0" y="0"/>
          <a:ext cx="0" cy="0"/>
          <a:chOff x="0" y="0"/>
          <a:chExt cx="0" cy="0"/>
        </a:xfrm>
      </p:grpSpPr>
      <p:sp>
        <p:nvSpPr>
          <p:cNvPr id="75" name="Google Shape;75;p4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0"/>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78" name="Google Shape;78;p40"/>
          <p:cNvGrpSpPr/>
          <p:nvPr/>
        </p:nvGrpSpPr>
        <p:grpSpPr>
          <a:xfrm>
            <a:off x="0" y="-3735"/>
            <a:ext cx="9679637" cy="631319"/>
            <a:chOff x="0" y="-3735"/>
            <a:chExt cx="9679637" cy="631319"/>
          </a:xfrm>
        </p:grpSpPr>
        <p:sp>
          <p:nvSpPr>
            <p:cNvPr id="79" name="Google Shape;79;p40"/>
            <p:cNvSpPr/>
            <p:nvPr/>
          </p:nvSpPr>
          <p:spPr>
            <a:xfrm>
              <a:off x="0" y="1"/>
              <a:ext cx="9144000" cy="607404"/>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40"/>
            <p:cNvSpPr txBox="1"/>
            <p:nvPr/>
          </p:nvSpPr>
          <p:spPr>
            <a:xfrm>
              <a:off x="2" y="-3735"/>
              <a:ext cx="8608361" cy="631319"/>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81" name="Google Shape;81;p40"/>
            <p:cNvSpPr/>
            <p:nvPr/>
          </p:nvSpPr>
          <p:spPr>
            <a:xfrm>
              <a:off x="535637" y="19498"/>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grpSp>
        <p:nvGrpSpPr>
          <p:cNvPr id="82" name="Google Shape;82;p40"/>
          <p:cNvGrpSpPr/>
          <p:nvPr/>
        </p:nvGrpSpPr>
        <p:grpSpPr>
          <a:xfrm>
            <a:off x="313460" y="607405"/>
            <a:ext cx="2200274" cy="607404"/>
            <a:chOff x="339183" y="2021496"/>
            <a:chExt cx="3684084" cy="1350354"/>
          </a:xfrm>
        </p:grpSpPr>
        <p:sp>
          <p:nvSpPr>
            <p:cNvPr id="83" name="Google Shape;83;p40"/>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84" name="Google Shape;84;p40"/>
            <p:cNvSpPr txBox="1"/>
            <p:nvPr/>
          </p:nvSpPr>
          <p:spPr>
            <a:xfrm>
              <a:off x="339183"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3.1. </a:t>
              </a:r>
              <a:r>
                <a:rPr b="0" lang="en-US" sz="2250">
                  <a:solidFill>
                    <a:schemeClr val="dk1"/>
                  </a:solidFill>
                  <a:latin typeface="Arial"/>
                  <a:ea typeface="Arial"/>
                  <a:cs typeface="Arial"/>
                  <a:sym typeface="Arial"/>
                </a:rPr>
                <a:t>Vật liệu</a:t>
              </a:r>
              <a:endParaRPr b="0" i="1" sz="2250">
                <a:solidFill>
                  <a:schemeClr val="dk1"/>
                </a:solidFill>
                <a:latin typeface="Arial"/>
                <a:ea typeface="Arial"/>
                <a:cs typeface="Arial"/>
                <a:sym typeface="Arial"/>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Section Header">
  <p:cSld name="4_Section Header">
    <p:spTree>
      <p:nvGrpSpPr>
        <p:cNvPr id="85" name="Shape 85"/>
        <p:cNvGrpSpPr/>
        <p:nvPr/>
      </p:nvGrpSpPr>
      <p:grpSpPr>
        <a:xfrm>
          <a:off x="0" y="0"/>
          <a:ext cx="0" cy="0"/>
          <a:chOff x="0" y="0"/>
          <a:chExt cx="0" cy="0"/>
        </a:xfrm>
      </p:grpSpPr>
      <p:sp>
        <p:nvSpPr>
          <p:cNvPr id="86" name="Google Shape;86;p4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1"/>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89" name="Google Shape;89;p41"/>
          <p:cNvGrpSpPr/>
          <p:nvPr/>
        </p:nvGrpSpPr>
        <p:grpSpPr>
          <a:xfrm>
            <a:off x="285751" y="626902"/>
            <a:ext cx="3643312" cy="838236"/>
            <a:chOff x="339183" y="2021496"/>
            <a:chExt cx="3684084" cy="1863530"/>
          </a:xfrm>
        </p:grpSpPr>
        <p:sp>
          <p:nvSpPr>
            <p:cNvPr id="90" name="Google Shape;90;p41"/>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91" name="Google Shape;91;p41"/>
            <p:cNvSpPr txBox="1"/>
            <p:nvPr/>
          </p:nvSpPr>
          <p:spPr>
            <a:xfrm>
              <a:off x="339183" y="2140226"/>
              <a:ext cx="3684084" cy="1744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250"/>
                <a:buFont typeface="Arial"/>
                <a:buNone/>
              </a:pPr>
              <a:r>
                <a:rPr b="1" lang="en-US" sz="2250">
                  <a:solidFill>
                    <a:schemeClr val="dk1"/>
                  </a:solidFill>
                  <a:latin typeface="Arial"/>
                  <a:ea typeface="Arial"/>
                  <a:cs typeface="Arial"/>
                  <a:sym typeface="Arial"/>
                </a:rPr>
                <a:t>3.2. </a:t>
              </a:r>
              <a:r>
                <a:rPr b="0" lang="en-US" sz="2250">
                  <a:solidFill>
                    <a:schemeClr val="dk1"/>
                  </a:solidFill>
                  <a:latin typeface="Arial"/>
                  <a:ea typeface="Arial"/>
                  <a:cs typeface="Arial"/>
                  <a:sym typeface="Arial"/>
                </a:rPr>
                <a:t>Môi trường sử dụng</a:t>
              </a:r>
              <a:endParaRPr b="0" sz="2250">
                <a:solidFill>
                  <a:schemeClr val="dk1"/>
                </a:solidFill>
                <a:latin typeface="Arial"/>
                <a:ea typeface="Arial"/>
                <a:cs typeface="Arial"/>
                <a:sym typeface="Arial"/>
              </a:endParaRPr>
            </a:p>
            <a:p>
              <a:pPr indent="0" lvl="0" marL="0" marR="0" rtl="0" algn="ctr">
                <a:spcBef>
                  <a:spcPts val="0"/>
                </a:spcBef>
                <a:spcAft>
                  <a:spcPts val="0"/>
                </a:spcAft>
                <a:buNone/>
              </a:pPr>
              <a:r>
                <a:t/>
              </a:r>
              <a:endParaRPr b="0" i="1" sz="2250">
                <a:solidFill>
                  <a:schemeClr val="dk1"/>
                </a:solidFill>
                <a:latin typeface="Arial"/>
                <a:ea typeface="Arial"/>
                <a:cs typeface="Arial"/>
                <a:sym typeface="Arial"/>
              </a:endParaRPr>
            </a:p>
          </p:txBody>
        </p:sp>
      </p:grpSp>
      <p:grpSp>
        <p:nvGrpSpPr>
          <p:cNvPr id="92" name="Google Shape;92;p41"/>
          <p:cNvGrpSpPr/>
          <p:nvPr/>
        </p:nvGrpSpPr>
        <p:grpSpPr>
          <a:xfrm>
            <a:off x="0" y="-3735"/>
            <a:ext cx="9679637" cy="631319"/>
            <a:chOff x="0" y="-3735"/>
            <a:chExt cx="9679637" cy="631319"/>
          </a:xfrm>
        </p:grpSpPr>
        <p:sp>
          <p:nvSpPr>
            <p:cNvPr id="93" name="Google Shape;93;p41"/>
            <p:cNvSpPr/>
            <p:nvPr/>
          </p:nvSpPr>
          <p:spPr>
            <a:xfrm>
              <a:off x="0" y="1"/>
              <a:ext cx="9144000" cy="607404"/>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41"/>
            <p:cNvSpPr txBox="1"/>
            <p:nvPr/>
          </p:nvSpPr>
          <p:spPr>
            <a:xfrm>
              <a:off x="2" y="-3735"/>
              <a:ext cx="8608361" cy="631319"/>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95" name="Google Shape;95;p41"/>
            <p:cNvSpPr/>
            <p:nvPr/>
          </p:nvSpPr>
          <p:spPr>
            <a:xfrm>
              <a:off x="535637" y="19498"/>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Section Header">
  <p:cSld name="5_Section Header">
    <p:spTree>
      <p:nvGrpSpPr>
        <p:cNvPr id="96" name="Shape 96"/>
        <p:cNvGrpSpPr/>
        <p:nvPr/>
      </p:nvGrpSpPr>
      <p:grpSpPr>
        <a:xfrm>
          <a:off x="0" y="0"/>
          <a:ext cx="0" cy="0"/>
          <a:chOff x="0" y="0"/>
          <a:chExt cx="0" cy="0"/>
        </a:xfrm>
      </p:grpSpPr>
      <p:sp>
        <p:nvSpPr>
          <p:cNvPr id="97" name="Google Shape;97;p4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2"/>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sp>
        <p:nvSpPr>
          <p:cNvPr id="100" name="Google Shape;100;p42"/>
          <p:cNvSpPr/>
          <p:nvPr/>
        </p:nvSpPr>
        <p:spPr>
          <a:xfrm>
            <a:off x="0" y="1"/>
            <a:ext cx="9144000" cy="724050"/>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2"/>
          <p:cNvSpPr txBox="1"/>
          <p:nvPr/>
        </p:nvSpPr>
        <p:spPr>
          <a:xfrm>
            <a:off x="2" y="-3735"/>
            <a:ext cx="8608361" cy="727785"/>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102" name="Google Shape;102;p42"/>
          <p:cNvSpPr/>
          <p:nvPr/>
        </p:nvSpPr>
        <p:spPr>
          <a:xfrm>
            <a:off x="477476" y="1"/>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nvGrpSpPr>
          <p:cNvPr id="103" name="Google Shape;103;p42"/>
          <p:cNvGrpSpPr/>
          <p:nvPr/>
        </p:nvGrpSpPr>
        <p:grpSpPr>
          <a:xfrm>
            <a:off x="285751" y="743000"/>
            <a:ext cx="2200274" cy="607404"/>
            <a:chOff x="339183" y="2021496"/>
            <a:chExt cx="3684084" cy="1350354"/>
          </a:xfrm>
        </p:grpSpPr>
        <p:sp>
          <p:nvSpPr>
            <p:cNvPr id="104" name="Google Shape;104;p42"/>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105" name="Google Shape;105;p42"/>
            <p:cNvSpPr txBox="1"/>
            <p:nvPr/>
          </p:nvSpPr>
          <p:spPr>
            <a:xfrm>
              <a:off x="339183"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3.3. </a:t>
              </a:r>
              <a:r>
                <a:rPr b="0" lang="en-US" sz="2250">
                  <a:solidFill>
                    <a:schemeClr val="dk1"/>
                  </a:solidFill>
                  <a:latin typeface="Arial"/>
                  <a:ea typeface="Arial"/>
                  <a:cs typeface="Arial"/>
                  <a:sym typeface="Arial"/>
                </a:rPr>
                <a:t>Quy trình</a:t>
              </a:r>
              <a:endParaRPr b="0" i="1" sz="2250">
                <a:solidFill>
                  <a:schemeClr val="dk1"/>
                </a:solidFill>
                <a:latin typeface="Arial"/>
                <a:ea typeface="Arial"/>
                <a:cs typeface="Arial"/>
                <a:sym typeface="Arial"/>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Section Header">
  <p:cSld name="7_Section Header">
    <p:spTree>
      <p:nvGrpSpPr>
        <p:cNvPr id="106" name="Shape 106"/>
        <p:cNvGrpSpPr/>
        <p:nvPr/>
      </p:nvGrpSpPr>
      <p:grpSpPr>
        <a:xfrm>
          <a:off x="0" y="0"/>
          <a:ext cx="0" cy="0"/>
          <a:chOff x="0" y="0"/>
          <a:chExt cx="0" cy="0"/>
        </a:xfrm>
      </p:grpSpPr>
      <p:sp>
        <p:nvSpPr>
          <p:cNvPr id="107" name="Google Shape;107;p4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3"/>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sp>
        <p:nvSpPr>
          <p:cNvPr id="110" name="Google Shape;110;p43"/>
          <p:cNvSpPr/>
          <p:nvPr/>
        </p:nvSpPr>
        <p:spPr>
          <a:xfrm>
            <a:off x="0" y="1"/>
            <a:ext cx="9144000" cy="724050"/>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3"/>
          <p:cNvSpPr txBox="1"/>
          <p:nvPr/>
        </p:nvSpPr>
        <p:spPr>
          <a:xfrm>
            <a:off x="2" y="-3735"/>
            <a:ext cx="8608361" cy="727785"/>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112" name="Google Shape;112;p43"/>
          <p:cNvSpPr/>
          <p:nvPr/>
        </p:nvSpPr>
        <p:spPr>
          <a:xfrm>
            <a:off x="477476" y="1"/>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nvGrpSpPr>
          <p:cNvPr id="113" name="Google Shape;113;p43"/>
          <p:cNvGrpSpPr/>
          <p:nvPr/>
        </p:nvGrpSpPr>
        <p:grpSpPr>
          <a:xfrm>
            <a:off x="285751" y="724050"/>
            <a:ext cx="2200274" cy="607404"/>
            <a:chOff x="339183" y="2021496"/>
            <a:chExt cx="3684084" cy="1350354"/>
          </a:xfrm>
        </p:grpSpPr>
        <p:sp>
          <p:nvSpPr>
            <p:cNvPr id="114" name="Google Shape;114;p43"/>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115" name="Google Shape;115;p43"/>
            <p:cNvSpPr txBox="1"/>
            <p:nvPr/>
          </p:nvSpPr>
          <p:spPr>
            <a:xfrm>
              <a:off x="339183"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3.4. </a:t>
              </a:r>
              <a:r>
                <a:rPr b="0" lang="en-US" sz="2250">
                  <a:solidFill>
                    <a:schemeClr val="dk1"/>
                  </a:solidFill>
                  <a:latin typeface="Arial"/>
                  <a:ea typeface="Arial"/>
                  <a:cs typeface="Arial"/>
                  <a:sym typeface="Arial"/>
                </a:rPr>
                <a:t>Phân lập</a:t>
              </a:r>
              <a:endParaRPr b="0" i="1" sz="2250">
                <a:solidFill>
                  <a:schemeClr val="dk1"/>
                </a:solidFill>
                <a:latin typeface="Arial"/>
                <a:ea typeface="Arial"/>
                <a:cs typeface="Arial"/>
                <a:sym typeface="Arial"/>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Section Header">
  <p:cSld name="9_Section Header">
    <p:spTree>
      <p:nvGrpSpPr>
        <p:cNvPr id="116" name="Shape 116"/>
        <p:cNvGrpSpPr/>
        <p:nvPr/>
      </p:nvGrpSpPr>
      <p:grpSpPr>
        <a:xfrm>
          <a:off x="0" y="0"/>
          <a:ext cx="0" cy="0"/>
          <a:chOff x="0" y="0"/>
          <a:chExt cx="0" cy="0"/>
        </a:xfrm>
      </p:grpSpPr>
      <p:sp>
        <p:nvSpPr>
          <p:cNvPr id="117" name="Google Shape;117;p4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44"/>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120" name="Google Shape;120;p44"/>
          <p:cNvGrpSpPr/>
          <p:nvPr/>
        </p:nvGrpSpPr>
        <p:grpSpPr>
          <a:xfrm>
            <a:off x="485776" y="607405"/>
            <a:ext cx="2200274" cy="607404"/>
            <a:chOff x="339183" y="2021496"/>
            <a:chExt cx="3684084" cy="1350354"/>
          </a:xfrm>
        </p:grpSpPr>
        <p:sp>
          <p:nvSpPr>
            <p:cNvPr id="121" name="Google Shape;121;p44"/>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122" name="Google Shape;122;p44"/>
            <p:cNvSpPr txBox="1"/>
            <p:nvPr/>
          </p:nvSpPr>
          <p:spPr>
            <a:xfrm>
              <a:off x="339183"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3.5. </a:t>
              </a:r>
              <a:r>
                <a:rPr b="0" lang="en-US" sz="2250">
                  <a:solidFill>
                    <a:schemeClr val="dk1"/>
                  </a:solidFill>
                  <a:latin typeface="Arial"/>
                  <a:ea typeface="Arial"/>
                  <a:cs typeface="Arial"/>
                  <a:sym typeface="Arial"/>
                </a:rPr>
                <a:t>Làm thuần</a:t>
              </a:r>
              <a:endParaRPr b="0" i="1" sz="2250">
                <a:solidFill>
                  <a:schemeClr val="dk1"/>
                </a:solidFill>
                <a:latin typeface="Arial"/>
                <a:ea typeface="Arial"/>
                <a:cs typeface="Arial"/>
                <a:sym typeface="Arial"/>
              </a:endParaRPr>
            </a:p>
          </p:txBody>
        </p:sp>
      </p:grpSp>
      <p:grpSp>
        <p:nvGrpSpPr>
          <p:cNvPr id="123" name="Google Shape;123;p44"/>
          <p:cNvGrpSpPr/>
          <p:nvPr/>
        </p:nvGrpSpPr>
        <p:grpSpPr>
          <a:xfrm>
            <a:off x="0" y="-3735"/>
            <a:ext cx="9679637" cy="631319"/>
            <a:chOff x="0" y="-3735"/>
            <a:chExt cx="9679637" cy="631319"/>
          </a:xfrm>
        </p:grpSpPr>
        <p:sp>
          <p:nvSpPr>
            <p:cNvPr id="124" name="Google Shape;124;p44"/>
            <p:cNvSpPr/>
            <p:nvPr/>
          </p:nvSpPr>
          <p:spPr>
            <a:xfrm>
              <a:off x="0" y="1"/>
              <a:ext cx="9144000" cy="607404"/>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44"/>
            <p:cNvSpPr txBox="1"/>
            <p:nvPr/>
          </p:nvSpPr>
          <p:spPr>
            <a:xfrm>
              <a:off x="2" y="-3735"/>
              <a:ext cx="8608361" cy="631319"/>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126" name="Google Shape;126;p44"/>
            <p:cNvSpPr/>
            <p:nvPr/>
          </p:nvSpPr>
          <p:spPr>
            <a:xfrm>
              <a:off x="535637" y="19498"/>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Section Header">
  <p:cSld name="8_Section Header">
    <p:spTree>
      <p:nvGrpSpPr>
        <p:cNvPr id="127" name="Shape 127"/>
        <p:cNvGrpSpPr/>
        <p:nvPr/>
      </p:nvGrpSpPr>
      <p:grpSpPr>
        <a:xfrm>
          <a:off x="0" y="0"/>
          <a:ext cx="0" cy="0"/>
          <a:chOff x="0" y="0"/>
          <a:chExt cx="0" cy="0"/>
        </a:xfrm>
      </p:grpSpPr>
      <p:sp>
        <p:nvSpPr>
          <p:cNvPr id="128" name="Google Shape;128;p4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4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45"/>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131" name="Google Shape;131;p45"/>
          <p:cNvGrpSpPr/>
          <p:nvPr/>
        </p:nvGrpSpPr>
        <p:grpSpPr>
          <a:xfrm>
            <a:off x="340051" y="626902"/>
            <a:ext cx="3964131" cy="607404"/>
            <a:chOff x="339183" y="2021496"/>
            <a:chExt cx="3684084" cy="1350354"/>
          </a:xfrm>
        </p:grpSpPr>
        <p:sp>
          <p:nvSpPr>
            <p:cNvPr id="132" name="Google Shape;132;p45"/>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133" name="Google Shape;133;p45"/>
            <p:cNvSpPr txBox="1"/>
            <p:nvPr/>
          </p:nvSpPr>
          <p:spPr>
            <a:xfrm>
              <a:off x="339183"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3.6. </a:t>
              </a:r>
              <a:r>
                <a:rPr b="0" lang="en-US" sz="2250">
                  <a:solidFill>
                    <a:schemeClr val="dk1"/>
                  </a:solidFill>
                  <a:latin typeface="Arial"/>
                  <a:ea typeface="Arial"/>
                  <a:cs typeface="Arial"/>
                  <a:sym typeface="Arial"/>
                </a:rPr>
                <a:t>Các khảo sát sinh hóa</a:t>
              </a:r>
              <a:endParaRPr b="0" i="1" sz="2250">
                <a:solidFill>
                  <a:schemeClr val="dk1"/>
                </a:solidFill>
                <a:latin typeface="Arial"/>
                <a:ea typeface="Arial"/>
                <a:cs typeface="Arial"/>
                <a:sym typeface="Arial"/>
              </a:endParaRPr>
            </a:p>
          </p:txBody>
        </p:sp>
      </p:grpSp>
      <p:grpSp>
        <p:nvGrpSpPr>
          <p:cNvPr id="134" name="Google Shape;134;p45"/>
          <p:cNvGrpSpPr/>
          <p:nvPr/>
        </p:nvGrpSpPr>
        <p:grpSpPr>
          <a:xfrm>
            <a:off x="0" y="-3735"/>
            <a:ext cx="9679637" cy="631319"/>
            <a:chOff x="0" y="-3735"/>
            <a:chExt cx="9679637" cy="631319"/>
          </a:xfrm>
        </p:grpSpPr>
        <p:sp>
          <p:nvSpPr>
            <p:cNvPr id="135" name="Google Shape;135;p45"/>
            <p:cNvSpPr/>
            <p:nvPr/>
          </p:nvSpPr>
          <p:spPr>
            <a:xfrm>
              <a:off x="0" y="1"/>
              <a:ext cx="9144000" cy="607404"/>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45"/>
            <p:cNvSpPr txBox="1"/>
            <p:nvPr/>
          </p:nvSpPr>
          <p:spPr>
            <a:xfrm>
              <a:off x="2" y="-3735"/>
              <a:ext cx="8608361" cy="631319"/>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137" name="Google Shape;137;p45"/>
            <p:cNvSpPr/>
            <p:nvPr/>
          </p:nvSpPr>
          <p:spPr>
            <a:xfrm>
              <a:off x="535637" y="19498"/>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Section Header">
  <p:cSld name="11_Section Header">
    <p:spTree>
      <p:nvGrpSpPr>
        <p:cNvPr id="138" name="Shape 138"/>
        <p:cNvGrpSpPr/>
        <p:nvPr/>
      </p:nvGrpSpPr>
      <p:grpSpPr>
        <a:xfrm>
          <a:off x="0" y="0"/>
          <a:ext cx="0" cy="0"/>
          <a:chOff x="0" y="0"/>
          <a:chExt cx="0" cy="0"/>
        </a:xfrm>
      </p:grpSpPr>
      <p:sp>
        <p:nvSpPr>
          <p:cNvPr id="139" name="Google Shape;139;p4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0" name="Google Shape;140;p4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46"/>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142" name="Google Shape;142;p46"/>
          <p:cNvGrpSpPr/>
          <p:nvPr/>
        </p:nvGrpSpPr>
        <p:grpSpPr>
          <a:xfrm>
            <a:off x="397719" y="607405"/>
            <a:ext cx="4479082" cy="607404"/>
            <a:chOff x="339183" y="2021496"/>
            <a:chExt cx="3684084" cy="1350354"/>
          </a:xfrm>
        </p:grpSpPr>
        <p:sp>
          <p:nvSpPr>
            <p:cNvPr id="143" name="Google Shape;143;p46"/>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144" name="Google Shape;144;p46"/>
            <p:cNvSpPr txBox="1"/>
            <p:nvPr/>
          </p:nvSpPr>
          <p:spPr>
            <a:xfrm>
              <a:off x="339183" y="2140226"/>
              <a:ext cx="3684084" cy="9750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3.7. </a:t>
              </a:r>
              <a:r>
                <a:rPr b="0" lang="en-US" sz="2250">
                  <a:solidFill>
                    <a:schemeClr val="dk1"/>
                  </a:solidFill>
                  <a:latin typeface="Arial"/>
                  <a:ea typeface="Arial"/>
                  <a:cs typeface="Arial"/>
                  <a:sym typeface="Arial"/>
                </a:rPr>
                <a:t>Kỹ</a:t>
              </a:r>
              <a:r>
                <a:rPr b="0" lang="en-US" sz="2250">
                  <a:solidFill>
                    <a:schemeClr val="dk1"/>
                  </a:solidFill>
                  <a:latin typeface="Arial"/>
                  <a:ea typeface="Arial"/>
                  <a:cs typeface="Arial"/>
                  <a:sym typeface="Arial"/>
                </a:rPr>
                <a:t> thuật sinh học phân tử</a:t>
              </a:r>
              <a:endParaRPr b="0" i="1" sz="2250">
                <a:solidFill>
                  <a:schemeClr val="dk1"/>
                </a:solidFill>
                <a:latin typeface="Arial"/>
                <a:ea typeface="Arial"/>
                <a:cs typeface="Arial"/>
                <a:sym typeface="Arial"/>
              </a:endParaRPr>
            </a:p>
          </p:txBody>
        </p:sp>
      </p:grpSp>
      <p:grpSp>
        <p:nvGrpSpPr>
          <p:cNvPr id="145" name="Google Shape;145;p46"/>
          <p:cNvGrpSpPr/>
          <p:nvPr/>
        </p:nvGrpSpPr>
        <p:grpSpPr>
          <a:xfrm>
            <a:off x="0" y="-3735"/>
            <a:ext cx="9679637" cy="631319"/>
            <a:chOff x="0" y="-3735"/>
            <a:chExt cx="9679637" cy="631319"/>
          </a:xfrm>
        </p:grpSpPr>
        <p:sp>
          <p:nvSpPr>
            <p:cNvPr id="146" name="Google Shape;146;p46"/>
            <p:cNvSpPr/>
            <p:nvPr/>
          </p:nvSpPr>
          <p:spPr>
            <a:xfrm>
              <a:off x="0" y="1"/>
              <a:ext cx="9144000" cy="607404"/>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46"/>
            <p:cNvSpPr txBox="1"/>
            <p:nvPr/>
          </p:nvSpPr>
          <p:spPr>
            <a:xfrm>
              <a:off x="2" y="-3735"/>
              <a:ext cx="8608361" cy="631319"/>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148" name="Google Shape;148;p46"/>
            <p:cNvSpPr/>
            <p:nvPr/>
          </p:nvSpPr>
          <p:spPr>
            <a:xfrm>
              <a:off x="535637" y="19498"/>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p:cSld name="1_Two Content">
    <p:spTree>
      <p:nvGrpSpPr>
        <p:cNvPr id="149" name="Shape 149"/>
        <p:cNvGrpSpPr/>
        <p:nvPr/>
      </p:nvGrpSpPr>
      <p:grpSpPr>
        <a:xfrm>
          <a:off x="0" y="0"/>
          <a:ext cx="0" cy="0"/>
          <a:chOff x="0" y="0"/>
          <a:chExt cx="0" cy="0"/>
        </a:xfrm>
      </p:grpSpPr>
      <p:sp>
        <p:nvSpPr>
          <p:cNvPr id="150" name="Google Shape;150;p4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4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47"/>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sp>
        <p:nvSpPr>
          <p:cNvPr id="153" name="Google Shape;153;p47"/>
          <p:cNvSpPr/>
          <p:nvPr/>
        </p:nvSpPr>
        <p:spPr>
          <a:xfrm>
            <a:off x="0" y="0"/>
            <a:ext cx="9144000" cy="544993"/>
          </a:xfrm>
          <a:prstGeom prst="roundRect">
            <a:avLst>
              <a:gd fmla="val 10000" name="adj"/>
            </a:avLst>
          </a:prstGeom>
          <a:gradFill>
            <a:gsLst>
              <a:gs pos="0">
                <a:srgbClr val="6EA3DA"/>
              </a:gs>
              <a:gs pos="50000">
                <a:srgbClr val="5299DA"/>
              </a:gs>
              <a:gs pos="100000">
                <a:srgbClr val="4186C8"/>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350">
              <a:solidFill>
                <a:schemeClr val="lt1"/>
              </a:solidFill>
              <a:latin typeface="Arial"/>
              <a:ea typeface="Arial"/>
              <a:cs typeface="Arial"/>
              <a:sym typeface="Arial"/>
            </a:endParaRPr>
          </a:p>
        </p:txBody>
      </p:sp>
      <p:sp>
        <p:nvSpPr>
          <p:cNvPr id="154" name="Google Shape;154;p47"/>
          <p:cNvSpPr txBox="1"/>
          <p:nvPr/>
        </p:nvSpPr>
        <p:spPr>
          <a:xfrm>
            <a:off x="2" y="-27709"/>
            <a:ext cx="488373" cy="763751"/>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155" name="Google Shape;155;p47"/>
          <p:cNvSpPr/>
          <p:nvPr/>
        </p:nvSpPr>
        <p:spPr>
          <a:xfrm>
            <a:off x="628653" y="60245"/>
            <a:ext cx="8262198" cy="48474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50">
                <a:solidFill>
                  <a:schemeClr val="dk1"/>
                </a:solidFill>
                <a:latin typeface="Arial"/>
                <a:ea typeface="Arial"/>
                <a:cs typeface="Arial"/>
                <a:sym typeface="Arial"/>
              </a:rPr>
              <a:t>Ứng dụng </a:t>
            </a:r>
            <a:r>
              <a:rPr i="1" lang="en-US" sz="2550">
                <a:solidFill>
                  <a:schemeClr val="dk1"/>
                </a:solidFill>
                <a:latin typeface="Arial"/>
                <a:ea typeface="Arial"/>
                <a:cs typeface="Arial"/>
                <a:sym typeface="Arial"/>
              </a:rPr>
              <a:t>Agrobacterium rhizogenes</a:t>
            </a:r>
            <a:r>
              <a:rPr lang="en-US" sz="2550">
                <a:solidFill>
                  <a:schemeClr val="dk1"/>
                </a:solidFill>
                <a:latin typeface="Arial"/>
                <a:ea typeface="Arial"/>
                <a:cs typeface="Arial"/>
                <a:sym typeface="Arial"/>
              </a:rPr>
              <a:t> trong nông nghiệp</a:t>
            </a:r>
            <a:endParaRPr sz="2550">
              <a:solidFill>
                <a:schemeClr val="dk1"/>
              </a:solidFill>
              <a:latin typeface="Arial"/>
              <a:ea typeface="Arial"/>
              <a:cs typeface="Arial"/>
              <a:sym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6" name="Shape 156"/>
        <p:cNvGrpSpPr/>
        <p:nvPr/>
      </p:nvGrpSpPr>
      <p:grpSpPr>
        <a:xfrm>
          <a:off x="0" y="0"/>
          <a:ext cx="0" cy="0"/>
          <a:chOff x="0" y="0"/>
          <a:chExt cx="0" cy="0"/>
        </a:xfrm>
      </p:grpSpPr>
      <p:sp>
        <p:nvSpPr>
          <p:cNvPr id="157" name="Google Shape;157;p48"/>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8" name="Google Shape;158;p48"/>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9" name="Google Shape;159;p4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4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48"/>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62" name="Shape 162"/>
        <p:cNvGrpSpPr/>
        <p:nvPr/>
      </p:nvGrpSpPr>
      <p:grpSpPr>
        <a:xfrm>
          <a:off x="0" y="0"/>
          <a:ext cx="0" cy="0"/>
          <a:chOff x="0" y="0"/>
          <a:chExt cx="0" cy="0"/>
        </a:xfrm>
      </p:grpSpPr>
      <p:sp>
        <p:nvSpPr>
          <p:cNvPr id="163" name="Google Shape;163;p49"/>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4" name="Google Shape;164;p49"/>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5" name="Google Shape;165;p4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4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49"/>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8" name="Shape 168"/>
        <p:cNvGrpSpPr/>
        <p:nvPr/>
      </p:nvGrpSpPr>
      <p:grpSpPr>
        <a:xfrm>
          <a:off x="0" y="0"/>
          <a:ext cx="0" cy="0"/>
          <a:chOff x="0" y="0"/>
          <a:chExt cx="0" cy="0"/>
        </a:xfrm>
      </p:grpSpPr>
      <p:sp>
        <p:nvSpPr>
          <p:cNvPr id="169" name="Google Shape;169;p50"/>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0" name="Google Shape;170;p50"/>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71" name="Google Shape;171;p5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5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50"/>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74" name="Shape 174"/>
        <p:cNvGrpSpPr/>
        <p:nvPr/>
      </p:nvGrpSpPr>
      <p:grpSpPr>
        <a:xfrm>
          <a:off x="0" y="0"/>
          <a:ext cx="0" cy="0"/>
          <a:chOff x="0" y="0"/>
          <a:chExt cx="0" cy="0"/>
        </a:xfrm>
      </p:grpSpPr>
      <p:sp>
        <p:nvSpPr>
          <p:cNvPr id="175" name="Google Shape;175;p5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6" name="Google Shape;176;p51"/>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7" name="Google Shape;177;p51"/>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8" name="Google Shape;178;p5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9" name="Google Shape;179;p5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51"/>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81" name="Shape 181"/>
        <p:cNvGrpSpPr/>
        <p:nvPr/>
      </p:nvGrpSpPr>
      <p:grpSpPr>
        <a:xfrm>
          <a:off x="0" y="0"/>
          <a:ext cx="0" cy="0"/>
          <a:chOff x="0" y="0"/>
          <a:chExt cx="0" cy="0"/>
        </a:xfrm>
      </p:grpSpPr>
      <p:sp>
        <p:nvSpPr>
          <p:cNvPr id="182" name="Google Shape;182;p52"/>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3" name="Google Shape;183;p52"/>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4" name="Google Shape;184;p52"/>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5" name="Google Shape;185;p52"/>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6" name="Google Shape;186;p52"/>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7" name="Google Shape;187;p5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8" name="Google Shape;188;p5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52"/>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0" name="Shape 190"/>
        <p:cNvGrpSpPr/>
        <p:nvPr/>
      </p:nvGrpSpPr>
      <p:grpSpPr>
        <a:xfrm>
          <a:off x="0" y="0"/>
          <a:ext cx="0" cy="0"/>
          <a:chOff x="0" y="0"/>
          <a:chExt cx="0" cy="0"/>
        </a:xfrm>
      </p:grpSpPr>
      <p:sp>
        <p:nvSpPr>
          <p:cNvPr id="191" name="Google Shape;191;p5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2" name="Google Shape;192;p5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5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53"/>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95" name="Shape 195"/>
        <p:cNvGrpSpPr/>
        <p:nvPr/>
      </p:nvGrpSpPr>
      <p:grpSpPr>
        <a:xfrm>
          <a:off x="0" y="0"/>
          <a:ext cx="0" cy="0"/>
          <a:chOff x="0" y="0"/>
          <a:chExt cx="0" cy="0"/>
        </a:xfrm>
      </p:grpSpPr>
      <p:sp>
        <p:nvSpPr>
          <p:cNvPr id="196" name="Google Shape;196;p54"/>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7" name="Google Shape;197;p54"/>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98" name="Google Shape;198;p54"/>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99" name="Google Shape;199;p5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5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54"/>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02" name="Shape 202"/>
        <p:cNvGrpSpPr/>
        <p:nvPr/>
      </p:nvGrpSpPr>
      <p:grpSpPr>
        <a:xfrm>
          <a:off x="0" y="0"/>
          <a:ext cx="0" cy="0"/>
          <a:chOff x="0" y="0"/>
          <a:chExt cx="0" cy="0"/>
        </a:xfrm>
      </p:grpSpPr>
      <p:sp>
        <p:nvSpPr>
          <p:cNvPr id="203" name="Google Shape;203;p55"/>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4" name="Google Shape;204;p55"/>
          <p:cNvSpPr/>
          <p:nvPr>
            <p:ph idx="2" type="pic"/>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205" name="Google Shape;205;p55"/>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06" name="Google Shape;206;p5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8" name="Google Shape;208;p55"/>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09" name="Shape 209"/>
        <p:cNvGrpSpPr/>
        <p:nvPr/>
      </p:nvGrpSpPr>
      <p:grpSpPr>
        <a:xfrm>
          <a:off x="0" y="0"/>
          <a:ext cx="0" cy="0"/>
          <a:chOff x="0" y="0"/>
          <a:chExt cx="0" cy="0"/>
        </a:xfrm>
      </p:grpSpPr>
      <p:sp>
        <p:nvSpPr>
          <p:cNvPr id="210" name="Google Shape;210;p5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1" name="Google Shape;211;p56"/>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2" name="Google Shape;212;p5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5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4" name="Google Shape;214;p56"/>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5" name="Shape 215"/>
        <p:cNvGrpSpPr/>
        <p:nvPr/>
      </p:nvGrpSpPr>
      <p:grpSpPr>
        <a:xfrm>
          <a:off x="0" y="0"/>
          <a:ext cx="0" cy="0"/>
          <a:chOff x="0" y="0"/>
          <a:chExt cx="0" cy="0"/>
        </a:xfrm>
      </p:grpSpPr>
      <p:sp>
        <p:nvSpPr>
          <p:cNvPr id="216" name="Google Shape;216;p57"/>
          <p:cNvSpPr txBox="1"/>
          <p:nvPr>
            <p:ph type="title"/>
          </p:nvPr>
        </p:nvSpPr>
        <p:spPr>
          <a:xfrm rot="5400000">
            <a:off x="4623593" y="2285206"/>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7" name="Google Shape;217;p57"/>
          <p:cNvSpPr txBox="1"/>
          <p:nvPr>
            <p:ph idx="1" type="body"/>
          </p:nvPr>
        </p:nvSpPr>
        <p:spPr>
          <a:xfrm rot="5400000">
            <a:off x="623093"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8" name="Google Shape;218;p5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5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57"/>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Title and Content">
  <p:cSld name="6_Title and Content">
    <p:spTree>
      <p:nvGrpSpPr>
        <p:cNvPr id="221" name="Shape 221"/>
        <p:cNvGrpSpPr/>
        <p:nvPr/>
      </p:nvGrpSpPr>
      <p:grpSpPr>
        <a:xfrm>
          <a:off x="0" y="0"/>
          <a:ext cx="0" cy="0"/>
          <a:chOff x="0" y="0"/>
          <a:chExt cx="0" cy="0"/>
        </a:xfrm>
      </p:grpSpPr>
      <p:sp>
        <p:nvSpPr>
          <p:cNvPr id="222" name="Google Shape;222;p5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3" name="Google Shape;223;p5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4" name="Google Shape;224;p58"/>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225" name="Google Shape;225;p58"/>
          <p:cNvGrpSpPr/>
          <p:nvPr/>
        </p:nvGrpSpPr>
        <p:grpSpPr>
          <a:xfrm>
            <a:off x="198616" y="655334"/>
            <a:ext cx="2830337" cy="608699"/>
            <a:chOff x="339183" y="2018617"/>
            <a:chExt cx="3684084" cy="1353233"/>
          </a:xfrm>
        </p:grpSpPr>
        <p:sp>
          <p:nvSpPr>
            <p:cNvPr id="226" name="Google Shape;226;p58"/>
            <p:cNvSpPr/>
            <p:nvPr/>
          </p:nvSpPr>
          <p:spPr>
            <a:xfrm>
              <a:off x="495300" y="2021496"/>
              <a:ext cx="3371850" cy="1350354"/>
            </a:xfrm>
            <a:prstGeom prst="roundRect">
              <a:avLst>
                <a:gd fmla="val 16667" name="adj"/>
              </a:avLst>
            </a:prstGeom>
            <a:solidFill>
              <a:srgbClr val="6CEE8B"/>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227" name="Google Shape;227;p58"/>
            <p:cNvSpPr txBox="1"/>
            <p:nvPr/>
          </p:nvSpPr>
          <p:spPr>
            <a:xfrm>
              <a:off x="339183" y="2018617"/>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2.2. Sự phân bố</a:t>
              </a:r>
              <a:endParaRPr b="0" i="1" sz="2250">
                <a:solidFill>
                  <a:schemeClr val="dk1"/>
                </a:solidFill>
                <a:latin typeface="Arial"/>
                <a:ea typeface="Arial"/>
                <a:cs typeface="Arial"/>
                <a:sym typeface="Arial"/>
              </a:endParaRPr>
            </a:p>
          </p:txBody>
        </p:sp>
      </p:grpSp>
      <p:grpSp>
        <p:nvGrpSpPr>
          <p:cNvPr id="228" name="Google Shape;228;p58"/>
          <p:cNvGrpSpPr/>
          <p:nvPr/>
        </p:nvGrpSpPr>
        <p:grpSpPr>
          <a:xfrm>
            <a:off x="0" y="-17772"/>
            <a:ext cx="10531977" cy="673106"/>
            <a:chOff x="0" y="-17772"/>
            <a:chExt cx="10531977" cy="673103"/>
          </a:xfrm>
        </p:grpSpPr>
        <p:sp>
          <p:nvSpPr>
            <p:cNvPr id="229" name="Google Shape;229;p58"/>
            <p:cNvSpPr/>
            <p:nvPr/>
          </p:nvSpPr>
          <p:spPr>
            <a:xfrm>
              <a:off x="0" y="-17769"/>
              <a:ext cx="9144000" cy="673100"/>
            </a:xfrm>
            <a:prstGeom prst="roundRect">
              <a:avLst>
                <a:gd fmla="val 10000" name="adj"/>
              </a:avLst>
            </a:prstGeom>
            <a:gradFill>
              <a:gsLst>
                <a:gs pos="0">
                  <a:srgbClr val="76F24C"/>
                </a:gs>
                <a:gs pos="50000">
                  <a:srgbClr val="61F813"/>
                </a:gs>
                <a:gs pos="100000">
                  <a:srgbClr val="52E30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58"/>
            <p:cNvSpPr txBox="1"/>
            <p:nvPr/>
          </p:nvSpPr>
          <p:spPr>
            <a:xfrm>
              <a:off x="2" y="-17769"/>
              <a:ext cx="8608361" cy="637561"/>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2</a:t>
              </a:r>
              <a:endParaRPr/>
            </a:p>
          </p:txBody>
        </p:sp>
        <p:sp>
          <p:nvSpPr>
            <p:cNvPr id="231" name="Google Shape;231;p58"/>
            <p:cNvSpPr/>
            <p:nvPr/>
          </p:nvSpPr>
          <p:spPr>
            <a:xfrm>
              <a:off x="535637" y="-17772"/>
              <a:ext cx="999634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0" lang="en-US" sz="3000">
                  <a:solidFill>
                    <a:schemeClr val="dk1"/>
                  </a:solidFill>
                  <a:latin typeface="Arial"/>
                  <a:ea typeface="Arial"/>
                  <a:cs typeface="Arial"/>
                  <a:sym typeface="Arial"/>
                </a:rPr>
                <a:t>Giới thiệu chung về </a:t>
              </a:r>
              <a:r>
                <a:rPr b="0" i="1" lang="en-US" sz="3000">
                  <a:solidFill>
                    <a:schemeClr val="dk1"/>
                  </a:solidFill>
                  <a:latin typeface="Arial"/>
                  <a:ea typeface="Arial"/>
                  <a:cs typeface="Arial"/>
                  <a:sym typeface="Arial"/>
                </a:rPr>
                <a:t>Agrobacterium rhizogenes</a:t>
              </a:r>
              <a:endParaRPr b="0" i="1" sz="3000">
                <a:solidFill>
                  <a:schemeClr val="dk1"/>
                </a:solidFill>
                <a:latin typeface="Arial"/>
                <a:ea typeface="Arial"/>
                <a:cs typeface="Arial"/>
                <a:sym typeface="Arial"/>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Title and Content">
  <p:cSld name="5_Title and Content">
    <p:spTree>
      <p:nvGrpSpPr>
        <p:cNvPr id="232" name="Shape 232"/>
        <p:cNvGrpSpPr/>
        <p:nvPr/>
      </p:nvGrpSpPr>
      <p:grpSpPr>
        <a:xfrm>
          <a:off x="0" y="0"/>
          <a:ext cx="0" cy="0"/>
          <a:chOff x="0" y="0"/>
          <a:chExt cx="0" cy="0"/>
        </a:xfrm>
      </p:grpSpPr>
      <p:sp>
        <p:nvSpPr>
          <p:cNvPr id="233" name="Google Shape;233;p5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4" name="Google Shape;234;p5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5" name="Google Shape;235;p59"/>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236" name="Google Shape;236;p59"/>
          <p:cNvGrpSpPr/>
          <p:nvPr/>
        </p:nvGrpSpPr>
        <p:grpSpPr>
          <a:xfrm>
            <a:off x="198616" y="655334"/>
            <a:ext cx="3646021" cy="608699"/>
            <a:chOff x="339183" y="2018617"/>
            <a:chExt cx="3684084" cy="1353233"/>
          </a:xfrm>
        </p:grpSpPr>
        <p:sp>
          <p:nvSpPr>
            <p:cNvPr id="237" name="Google Shape;237;p59"/>
            <p:cNvSpPr/>
            <p:nvPr/>
          </p:nvSpPr>
          <p:spPr>
            <a:xfrm>
              <a:off x="495300" y="2021496"/>
              <a:ext cx="3371850" cy="1350354"/>
            </a:xfrm>
            <a:prstGeom prst="roundRect">
              <a:avLst>
                <a:gd fmla="val 16667" name="adj"/>
              </a:avLst>
            </a:prstGeom>
            <a:solidFill>
              <a:srgbClr val="6CEE8B"/>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238" name="Google Shape;238;p59"/>
            <p:cNvSpPr txBox="1"/>
            <p:nvPr/>
          </p:nvSpPr>
          <p:spPr>
            <a:xfrm>
              <a:off x="339183" y="2018617"/>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2.3. Đặc điểm nuôi cấy</a:t>
              </a:r>
              <a:endParaRPr b="0" i="1" sz="2250">
                <a:solidFill>
                  <a:schemeClr val="dk1"/>
                </a:solidFill>
                <a:latin typeface="Arial"/>
                <a:ea typeface="Arial"/>
                <a:cs typeface="Arial"/>
                <a:sym typeface="Arial"/>
              </a:endParaRPr>
            </a:p>
          </p:txBody>
        </p:sp>
      </p:grpSp>
      <p:grpSp>
        <p:nvGrpSpPr>
          <p:cNvPr id="239" name="Google Shape;239;p59"/>
          <p:cNvGrpSpPr/>
          <p:nvPr/>
        </p:nvGrpSpPr>
        <p:grpSpPr>
          <a:xfrm>
            <a:off x="0" y="3366"/>
            <a:ext cx="10531977" cy="651968"/>
            <a:chOff x="0" y="-17772"/>
            <a:chExt cx="10531977" cy="673103"/>
          </a:xfrm>
        </p:grpSpPr>
        <p:sp>
          <p:nvSpPr>
            <p:cNvPr id="240" name="Google Shape;240;p59"/>
            <p:cNvSpPr/>
            <p:nvPr/>
          </p:nvSpPr>
          <p:spPr>
            <a:xfrm>
              <a:off x="0" y="-17769"/>
              <a:ext cx="9144000" cy="673100"/>
            </a:xfrm>
            <a:prstGeom prst="roundRect">
              <a:avLst>
                <a:gd fmla="val 10000" name="adj"/>
              </a:avLst>
            </a:prstGeom>
            <a:gradFill>
              <a:gsLst>
                <a:gs pos="0">
                  <a:srgbClr val="76F24C"/>
                </a:gs>
                <a:gs pos="50000">
                  <a:srgbClr val="61F813"/>
                </a:gs>
                <a:gs pos="100000">
                  <a:srgbClr val="52E30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59"/>
            <p:cNvSpPr txBox="1"/>
            <p:nvPr/>
          </p:nvSpPr>
          <p:spPr>
            <a:xfrm>
              <a:off x="2" y="-17769"/>
              <a:ext cx="8608361" cy="637561"/>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2</a:t>
              </a:r>
              <a:endParaRPr/>
            </a:p>
          </p:txBody>
        </p:sp>
        <p:sp>
          <p:nvSpPr>
            <p:cNvPr id="242" name="Google Shape;242;p59"/>
            <p:cNvSpPr/>
            <p:nvPr/>
          </p:nvSpPr>
          <p:spPr>
            <a:xfrm>
              <a:off x="535637" y="-17772"/>
              <a:ext cx="9996340"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0" lang="en-US" sz="3000">
                  <a:solidFill>
                    <a:schemeClr val="dk1"/>
                  </a:solidFill>
                  <a:latin typeface="Arial"/>
                  <a:ea typeface="Arial"/>
                  <a:cs typeface="Arial"/>
                  <a:sym typeface="Arial"/>
                </a:rPr>
                <a:t>Giới thiệu chung về </a:t>
              </a:r>
              <a:r>
                <a:rPr b="0" i="1" lang="en-US" sz="3000">
                  <a:solidFill>
                    <a:schemeClr val="dk1"/>
                  </a:solidFill>
                  <a:latin typeface="Arial"/>
                  <a:ea typeface="Arial"/>
                  <a:cs typeface="Arial"/>
                  <a:sym typeface="Arial"/>
                </a:rPr>
                <a:t>Agrobacterium rhizogenes</a:t>
              </a:r>
              <a:endParaRPr b="0" i="1" sz="3000">
                <a:solidFill>
                  <a:schemeClr val="dk1"/>
                </a:solidFill>
                <a:latin typeface="Arial"/>
                <a:ea typeface="Arial"/>
                <a:cs typeface="Arial"/>
                <a:sym typeface="Arial"/>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Section Header">
  <p:cSld name="10_Section Header">
    <p:spTree>
      <p:nvGrpSpPr>
        <p:cNvPr id="243" name="Shape 243"/>
        <p:cNvGrpSpPr/>
        <p:nvPr/>
      </p:nvGrpSpPr>
      <p:grpSpPr>
        <a:xfrm>
          <a:off x="0" y="0"/>
          <a:ext cx="0" cy="0"/>
          <a:chOff x="0" y="0"/>
          <a:chExt cx="0" cy="0"/>
        </a:xfrm>
      </p:grpSpPr>
      <p:sp>
        <p:nvSpPr>
          <p:cNvPr id="244" name="Google Shape;244;p6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6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60"/>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a:lvl1pPr>
            <a:lvl2pPr indent="0" lvl="1" marL="0" marR="0" algn="r">
              <a:spcBef>
                <a:spcPts val="0"/>
              </a:spcBef>
              <a:buNone/>
              <a:defRPr/>
            </a:lvl2pPr>
            <a:lvl3pPr indent="0" lvl="2" marL="0" marR="0" algn="r">
              <a:spcBef>
                <a:spcPts val="0"/>
              </a:spcBef>
              <a:buNone/>
              <a:defRPr/>
            </a:lvl3pPr>
            <a:lvl4pPr indent="0" lvl="3" marL="0" marR="0" algn="r">
              <a:spcBef>
                <a:spcPts val="0"/>
              </a:spcBef>
              <a:buNone/>
              <a:defRPr/>
            </a:lvl4pPr>
            <a:lvl5pPr indent="0" lvl="4" marL="0" marR="0" algn="r">
              <a:spcBef>
                <a:spcPts val="0"/>
              </a:spcBef>
              <a:buNone/>
              <a:defRPr/>
            </a:lvl5pPr>
            <a:lvl6pPr indent="0" lvl="5" marL="0" marR="0" algn="r">
              <a:spcBef>
                <a:spcPts val="0"/>
              </a:spcBef>
              <a:buNone/>
              <a:defRPr/>
            </a:lvl6pPr>
            <a:lvl7pPr indent="0" lvl="6" marL="0" marR="0" algn="r">
              <a:spcBef>
                <a:spcPts val="0"/>
              </a:spcBef>
              <a:buNone/>
              <a:defRPr/>
            </a:lvl7pPr>
            <a:lvl8pPr indent="0" lvl="7" marL="0" marR="0" algn="r">
              <a:spcBef>
                <a:spcPts val="0"/>
              </a:spcBef>
              <a:buNone/>
              <a:defRPr/>
            </a:lvl8pPr>
            <a:lvl9pPr indent="0" lvl="8" marL="0" marR="0" algn="r">
              <a:spcBef>
                <a:spcPts val="0"/>
              </a:spcBef>
              <a:buNone/>
              <a:defRPr/>
            </a:lvl9pPr>
          </a:lstStyle>
          <a:p>
            <a:pPr indent="0" lvl="0" marL="0" rtl="0" algn="r">
              <a:spcBef>
                <a:spcPts val="0"/>
              </a:spcBef>
              <a:spcAft>
                <a:spcPts val="0"/>
              </a:spcAft>
              <a:buNone/>
            </a:pPr>
            <a:fld id="{00000000-1234-1234-1234-123412341234}" type="slidenum">
              <a:rPr lang="en-US"/>
              <a:t>‹#›</a:t>
            </a:fld>
            <a:endParaRPr sz="1800">
              <a:solidFill>
                <a:srgbClr val="888888"/>
              </a:solidFill>
              <a:latin typeface="Arial"/>
              <a:ea typeface="Arial"/>
              <a:cs typeface="Arial"/>
              <a:sym typeface="Arial"/>
            </a:endParaRPr>
          </a:p>
        </p:txBody>
      </p:sp>
      <p:grpSp>
        <p:nvGrpSpPr>
          <p:cNvPr id="247" name="Google Shape;247;p60"/>
          <p:cNvGrpSpPr/>
          <p:nvPr/>
        </p:nvGrpSpPr>
        <p:grpSpPr>
          <a:xfrm>
            <a:off x="340051" y="626902"/>
            <a:ext cx="2345999" cy="607404"/>
            <a:chOff x="339183" y="2021496"/>
            <a:chExt cx="3684084" cy="1350354"/>
          </a:xfrm>
        </p:grpSpPr>
        <p:sp>
          <p:nvSpPr>
            <p:cNvPr id="248" name="Google Shape;248;p60"/>
            <p:cNvSpPr/>
            <p:nvPr/>
          </p:nvSpPr>
          <p:spPr>
            <a:xfrm>
              <a:off x="495300" y="2021496"/>
              <a:ext cx="3371850" cy="1350354"/>
            </a:xfrm>
            <a:prstGeom prst="roundRect">
              <a:avLst>
                <a:gd fmla="val 16667" name="adj"/>
              </a:avLst>
            </a:prstGeom>
            <a:solidFill>
              <a:srgbClr val="90F0C2"/>
            </a:solidFill>
            <a:ln cap="flat" cmpd="sng" w="12700">
              <a:solidFill>
                <a:srgbClr val="FFF2CC"/>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Arial"/>
                <a:ea typeface="Arial"/>
                <a:cs typeface="Arial"/>
                <a:sym typeface="Arial"/>
              </a:endParaRPr>
            </a:p>
          </p:txBody>
        </p:sp>
        <p:sp>
          <p:nvSpPr>
            <p:cNvPr id="249" name="Google Shape;249;p60"/>
            <p:cNvSpPr txBox="1"/>
            <p:nvPr/>
          </p:nvSpPr>
          <p:spPr>
            <a:xfrm>
              <a:off x="339183" y="2140226"/>
              <a:ext cx="3684084" cy="9750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250">
                  <a:solidFill>
                    <a:schemeClr val="dk1"/>
                  </a:solidFill>
                  <a:latin typeface="Arial"/>
                  <a:ea typeface="Arial"/>
                  <a:cs typeface="Arial"/>
                  <a:sym typeface="Arial"/>
                </a:rPr>
                <a:t>3.8. </a:t>
              </a:r>
              <a:r>
                <a:rPr b="0" lang="en-US" sz="2250">
                  <a:solidFill>
                    <a:schemeClr val="dk1"/>
                  </a:solidFill>
                  <a:latin typeface="Arial"/>
                  <a:ea typeface="Arial"/>
                  <a:cs typeface="Arial"/>
                  <a:sym typeface="Arial"/>
                </a:rPr>
                <a:t>Giữ giống</a:t>
              </a:r>
              <a:endParaRPr b="0" i="1" sz="2250">
                <a:solidFill>
                  <a:schemeClr val="dk1"/>
                </a:solidFill>
                <a:latin typeface="Arial"/>
                <a:ea typeface="Arial"/>
                <a:cs typeface="Arial"/>
                <a:sym typeface="Arial"/>
              </a:endParaRPr>
            </a:p>
          </p:txBody>
        </p:sp>
      </p:grpSp>
      <p:grpSp>
        <p:nvGrpSpPr>
          <p:cNvPr id="250" name="Google Shape;250;p60"/>
          <p:cNvGrpSpPr/>
          <p:nvPr/>
        </p:nvGrpSpPr>
        <p:grpSpPr>
          <a:xfrm>
            <a:off x="0" y="-3735"/>
            <a:ext cx="9679637" cy="631319"/>
            <a:chOff x="0" y="-3735"/>
            <a:chExt cx="9679637" cy="631319"/>
          </a:xfrm>
        </p:grpSpPr>
        <p:sp>
          <p:nvSpPr>
            <p:cNvPr id="251" name="Google Shape;251;p60"/>
            <p:cNvSpPr/>
            <p:nvPr/>
          </p:nvSpPr>
          <p:spPr>
            <a:xfrm>
              <a:off x="0" y="1"/>
              <a:ext cx="9144000" cy="607404"/>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60"/>
            <p:cNvSpPr txBox="1"/>
            <p:nvPr/>
          </p:nvSpPr>
          <p:spPr>
            <a:xfrm>
              <a:off x="2" y="-3735"/>
              <a:ext cx="8608361" cy="631319"/>
            </a:xfrm>
            <a:prstGeom prst="rect">
              <a:avLst/>
            </a:prstGeom>
            <a:noFill/>
            <a:ln>
              <a:noFill/>
            </a:ln>
          </p:spPr>
          <p:txBody>
            <a:bodyPr anchorCtr="0" anchor="ctr" bIns="137150" lIns="137150" spcFirstLastPara="1" rIns="137150" wrap="square" tIns="137150">
              <a:noAutofit/>
            </a:bodyPr>
            <a:lstStyle/>
            <a:p>
              <a:pPr indent="0" lvl="0" marL="0" marR="0" rtl="0" algn="l">
                <a:lnSpc>
                  <a:spcPct val="90000"/>
                </a:lnSpc>
                <a:spcBef>
                  <a:spcPts val="0"/>
                </a:spcBef>
                <a:spcAft>
                  <a:spcPts val="0"/>
                </a:spcAft>
                <a:buClr>
                  <a:srgbClr val="0C0C0C"/>
                </a:buClr>
                <a:buSzPts val="3600"/>
                <a:buFont typeface="Arial"/>
                <a:buNone/>
              </a:pPr>
              <a:r>
                <a:rPr b="1" lang="en-US" sz="3600">
                  <a:solidFill>
                    <a:srgbClr val="0C0C0C"/>
                  </a:solidFill>
                  <a:latin typeface="Arial"/>
                  <a:ea typeface="Arial"/>
                  <a:cs typeface="Arial"/>
                  <a:sym typeface="Arial"/>
                </a:rPr>
                <a:t>3</a:t>
              </a:r>
              <a:endParaRPr/>
            </a:p>
          </p:txBody>
        </p:sp>
        <p:sp>
          <p:nvSpPr>
            <p:cNvPr id="253" name="Google Shape;253;p60"/>
            <p:cNvSpPr/>
            <p:nvPr/>
          </p:nvSpPr>
          <p:spPr>
            <a:xfrm>
              <a:off x="535637" y="19498"/>
              <a:ext cx="9144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Quy trình phân lập và nhận diện </a:t>
              </a:r>
              <a:r>
                <a:rPr i="1" lang="en-US" sz="2400">
                  <a:solidFill>
                    <a:schemeClr val="dk1"/>
                  </a:solidFill>
                  <a:latin typeface="Arial"/>
                  <a:ea typeface="Arial"/>
                  <a:cs typeface="Arial"/>
                  <a:sym typeface="Arial"/>
                </a:rPr>
                <a:t>Agrobacterium rhizogenes</a:t>
              </a:r>
              <a:endParaRPr i="1" sz="2400">
                <a:solidFill>
                  <a:schemeClr val="dk1"/>
                </a:solidFill>
                <a:latin typeface="Arial"/>
                <a:ea typeface="Arial"/>
                <a:cs typeface="Arial"/>
                <a:sym typeface="Arial"/>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theme" Target="../theme/theme2.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3"/>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3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3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33"/>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800" u="none" cap="none" strike="noStrike">
                <a:solidFill>
                  <a:srgbClr val="888888"/>
                </a:solidFill>
                <a:latin typeface="Arial"/>
                <a:ea typeface="Arial"/>
                <a:cs typeface="Arial"/>
                <a:sym typeface="Arial"/>
              </a:defRPr>
            </a:lvl1pPr>
            <a:lvl2pPr indent="0" lvl="1" marL="0" marR="0" rtl="0" algn="r">
              <a:spcBef>
                <a:spcPts val="0"/>
              </a:spcBef>
              <a:buNone/>
              <a:defRPr b="0" i="0" sz="1800" u="none" cap="none" strike="noStrike">
                <a:solidFill>
                  <a:srgbClr val="888888"/>
                </a:solidFill>
                <a:latin typeface="Arial"/>
                <a:ea typeface="Arial"/>
                <a:cs typeface="Arial"/>
                <a:sym typeface="Arial"/>
              </a:defRPr>
            </a:lvl2pPr>
            <a:lvl3pPr indent="0" lvl="2" marL="0" marR="0" rtl="0" algn="r">
              <a:spcBef>
                <a:spcPts val="0"/>
              </a:spcBef>
              <a:buNone/>
              <a:defRPr b="0" i="0" sz="1800" u="none" cap="none" strike="noStrike">
                <a:solidFill>
                  <a:srgbClr val="888888"/>
                </a:solidFill>
                <a:latin typeface="Arial"/>
                <a:ea typeface="Arial"/>
                <a:cs typeface="Arial"/>
                <a:sym typeface="Arial"/>
              </a:defRPr>
            </a:lvl3pPr>
            <a:lvl4pPr indent="0" lvl="3" marL="0" marR="0" rtl="0" algn="r">
              <a:spcBef>
                <a:spcPts val="0"/>
              </a:spcBef>
              <a:buNone/>
              <a:defRPr b="0" i="0" sz="1800" u="none" cap="none" strike="noStrike">
                <a:solidFill>
                  <a:srgbClr val="888888"/>
                </a:solidFill>
                <a:latin typeface="Arial"/>
                <a:ea typeface="Arial"/>
                <a:cs typeface="Arial"/>
                <a:sym typeface="Arial"/>
              </a:defRPr>
            </a:lvl4pPr>
            <a:lvl5pPr indent="0" lvl="4" marL="0" marR="0" rtl="0" algn="r">
              <a:spcBef>
                <a:spcPts val="0"/>
              </a:spcBef>
              <a:buNone/>
              <a:defRPr b="0" i="0" sz="1800" u="none" cap="none" strike="noStrike">
                <a:solidFill>
                  <a:srgbClr val="888888"/>
                </a:solidFill>
                <a:latin typeface="Arial"/>
                <a:ea typeface="Arial"/>
                <a:cs typeface="Arial"/>
                <a:sym typeface="Arial"/>
              </a:defRPr>
            </a:lvl5pPr>
            <a:lvl6pPr indent="0" lvl="5" marL="0" marR="0" rtl="0" algn="r">
              <a:spcBef>
                <a:spcPts val="0"/>
              </a:spcBef>
              <a:buNone/>
              <a:defRPr b="0" i="0" sz="1800" u="none" cap="none" strike="noStrike">
                <a:solidFill>
                  <a:srgbClr val="888888"/>
                </a:solidFill>
                <a:latin typeface="Arial"/>
                <a:ea typeface="Arial"/>
                <a:cs typeface="Arial"/>
                <a:sym typeface="Arial"/>
              </a:defRPr>
            </a:lvl6pPr>
            <a:lvl7pPr indent="0" lvl="6" marL="0" marR="0" rtl="0" algn="r">
              <a:spcBef>
                <a:spcPts val="0"/>
              </a:spcBef>
              <a:buNone/>
              <a:defRPr b="0" i="0" sz="1800" u="none" cap="none" strike="noStrike">
                <a:solidFill>
                  <a:srgbClr val="888888"/>
                </a:solidFill>
                <a:latin typeface="Arial"/>
                <a:ea typeface="Arial"/>
                <a:cs typeface="Arial"/>
                <a:sym typeface="Arial"/>
              </a:defRPr>
            </a:lvl7pPr>
            <a:lvl8pPr indent="0" lvl="7" marL="0" marR="0" rtl="0" algn="r">
              <a:spcBef>
                <a:spcPts val="0"/>
              </a:spcBef>
              <a:buNone/>
              <a:defRPr b="0" i="0" sz="1800" u="none" cap="none" strike="noStrike">
                <a:solidFill>
                  <a:srgbClr val="888888"/>
                </a:solidFill>
                <a:latin typeface="Arial"/>
                <a:ea typeface="Arial"/>
                <a:cs typeface="Arial"/>
                <a:sym typeface="Arial"/>
              </a:defRPr>
            </a:lvl8pPr>
            <a:lvl9pPr indent="0" lvl="8" marL="0" marR="0" rtl="0" algn="r">
              <a:spcBef>
                <a:spcPts val="0"/>
              </a:spcBef>
              <a:buNone/>
              <a:defRPr b="0" i="0" sz="18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16.jpg"/><Relationship Id="rId5" Type="http://schemas.openxmlformats.org/officeDocument/2006/relationships/image" Target="../media/image2.png"/><Relationship Id="rId6"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hyperlink" Target="http://retina.usal.es/index.php?album=biologia/bacterias/agrobacterium-rhizogenes-rhizobium-rhizogenes-&amp;image=24.-agrobacterium-rhizogenes-en-yma.jpg" TargetMode="Externa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6.jpg"/><Relationship Id="rId4" Type="http://schemas.openxmlformats.org/officeDocument/2006/relationships/image" Target="../media/image10.png"/><Relationship Id="rId5" Type="http://schemas.openxmlformats.org/officeDocument/2006/relationships/image" Target="../media/image8.png"/><Relationship Id="rId6" Type="http://schemas.openxmlformats.org/officeDocument/2006/relationships/image" Target="../media/image1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image" Target="../media/image11.jp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 Id="rId3"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 Id="rId3"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15.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1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15.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 Id="rId3" Type="http://schemas.openxmlformats.org/officeDocument/2006/relationships/image" Target="../media/image1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 Id="rId3"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8.xml"/><Relationship Id="rId3" Type="http://schemas.openxmlformats.org/officeDocument/2006/relationships/image" Target="../media/image2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9.xml"/><Relationship Id="rId3"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1.png"/><Relationship Id="rId4" Type="http://schemas.openxmlformats.org/officeDocument/2006/relationships/image" Target="../media/image18.png"/><Relationship Id="rId5"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
          <p:cNvSpPr txBox="1"/>
          <p:nvPr/>
        </p:nvSpPr>
        <p:spPr>
          <a:xfrm>
            <a:off x="1051657" y="1554753"/>
            <a:ext cx="7394054" cy="1315745"/>
          </a:xfrm>
          <a:prstGeom prst="rect">
            <a:avLst/>
          </a:prstGeom>
          <a:noFill/>
          <a:ln>
            <a:noFill/>
          </a:ln>
        </p:spPr>
        <p:txBody>
          <a:bodyPr anchorCtr="1" anchor="t" bIns="34275" lIns="68575" spcFirstLastPara="1" rIns="68575" wrap="square" tIns="34275">
            <a:spAutoFit/>
          </a:bodyPr>
          <a:lstStyle/>
          <a:p>
            <a:pPr indent="0" lvl="0" marL="0" marR="0" rtl="0" algn="ctr">
              <a:spcBef>
                <a:spcPts val="0"/>
              </a:spcBef>
              <a:spcAft>
                <a:spcPts val="0"/>
              </a:spcAft>
              <a:buNone/>
            </a:pPr>
            <a:r>
              <a:rPr b="1" i="0" lang="en-US" sz="2700" u="none" cap="none" strike="noStrike">
                <a:solidFill>
                  <a:srgbClr val="000000"/>
                </a:solidFill>
                <a:latin typeface="Arial"/>
                <a:ea typeface="Arial"/>
                <a:cs typeface="Arial"/>
                <a:sym typeface="Arial"/>
              </a:rPr>
              <a:t>PHÂN LẬP, VÀ NHẬN DIỆN VI KHUẨN VÙNG RỄ KÍCH THÍCH SỰ SINH TRƯỞNG</a:t>
            </a:r>
            <a:endParaRPr/>
          </a:p>
          <a:p>
            <a:pPr indent="0" lvl="0" marL="0" marR="0" rtl="0" algn="ctr">
              <a:spcBef>
                <a:spcPts val="0"/>
              </a:spcBef>
              <a:spcAft>
                <a:spcPts val="0"/>
              </a:spcAft>
              <a:buNone/>
            </a:pPr>
            <a:r>
              <a:rPr b="1" i="0" lang="en-US" sz="2700" u="none" cap="none" strike="noStrike">
                <a:solidFill>
                  <a:srgbClr val="000000"/>
                </a:solidFill>
                <a:latin typeface="Arial"/>
                <a:ea typeface="Arial"/>
                <a:cs typeface="Arial"/>
                <a:sym typeface="Arial"/>
              </a:rPr>
              <a:t>(</a:t>
            </a:r>
            <a:r>
              <a:rPr b="1" i="1" lang="en-US" sz="2700" u="none" cap="none" strike="noStrike">
                <a:solidFill>
                  <a:srgbClr val="000000"/>
                </a:solidFill>
                <a:latin typeface="Arial"/>
                <a:ea typeface="Arial"/>
                <a:cs typeface="Arial"/>
                <a:sym typeface="Arial"/>
              </a:rPr>
              <a:t>AGROBACTERIUM RHIZOGENES)</a:t>
            </a:r>
            <a:endParaRPr b="1" i="0" sz="2700" u="none" cap="none" strike="noStrike">
              <a:solidFill>
                <a:srgbClr val="000000"/>
              </a:solidFill>
              <a:latin typeface="Arial"/>
              <a:ea typeface="Arial"/>
              <a:cs typeface="Arial"/>
              <a:sym typeface="Arial"/>
            </a:endParaRPr>
          </a:p>
        </p:txBody>
      </p:sp>
      <p:sp>
        <p:nvSpPr>
          <p:cNvPr id="259" name="Google Shape;259;p1"/>
          <p:cNvSpPr txBox="1"/>
          <p:nvPr/>
        </p:nvSpPr>
        <p:spPr>
          <a:xfrm>
            <a:off x="898408" y="473527"/>
            <a:ext cx="7700553" cy="807913"/>
          </a:xfrm>
          <a:prstGeom prst="rect">
            <a:avLst/>
          </a:prstGeom>
          <a:noFill/>
          <a:ln>
            <a:noFill/>
          </a:ln>
        </p:spPr>
        <p:txBody>
          <a:bodyPr anchorCtr="1" anchor="t" bIns="34275" lIns="68575" spcFirstLastPara="1" rIns="68575" wrap="square" tIns="34275">
            <a:spAutoFit/>
          </a:bodyPr>
          <a:lstStyle/>
          <a:p>
            <a:pPr indent="0" lvl="0" marL="0" marR="0" rtl="0" algn="ctr">
              <a:spcBef>
                <a:spcPts val="0"/>
              </a:spcBef>
              <a:spcAft>
                <a:spcPts val="0"/>
              </a:spcAft>
              <a:buNone/>
            </a:pPr>
            <a:r>
              <a:rPr b="0" i="0" lang="en-US" sz="1600" u="none" cap="none" strike="noStrike">
                <a:solidFill>
                  <a:srgbClr val="000000"/>
                </a:solidFill>
                <a:latin typeface="Arial"/>
                <a:ea typeface="Arial"/>
                <a:cs typeface="Arial"/>
                <a:sym typeface="Arial"/>
              </a:rPr>
              <a:t>Trường Đại học Khoa học Tự nhiên – Đại học Quốc gia Thành phố Hồ Chí Minh</a:t>
            </a:r>
            <a:endParaRPr/>
          </a:p>
          <a:p>
            <a:pPr indent="0" lvl="0" marL="0" marR="0" rtl="0" algn="ctr">
              <a:spcBef>
                <a:spcPts val="0"/>
              </a:spcBef>
              <a:spcAft>
                <a:spcPts val="0"/>
              </a:spcAft>
              <a:buNone/>
            </a:pPr>
            <a:r>
              <a:rPr b="0" i="0" lang="en-US" sz="1600" u="none" cap="none" strike="noStrike">
                <a:solidFill>
                  <a:srgbClr val="000000"/>
                </a:solidFill>
                <a:latin typeface="Arial"/>
                <a:ea typeface="Arial"/>
                <a:cs typeface="Arial"/>
                <a:sym typeface="Arial"/>
              </a:rPr>
              <a:t>Khoa Sinh học – Công nghệ Sinh học</a:t>
            </a:r>
            <a:endParaRPr b="0" i="0" sz="1600" u="none" cap="none" strike="noStrike">
              <a:solidFill>
                <a:srgbClr val="000000"/>
              </a:solidFill>
              <a:latin typeface="Arial"/>
              <a:ea typeface="Arial"/>
              <a:cs typeface="Arial"/>
              <a:sym typeface="Arial"/>
            </a:endParaRPr>
          </a:p>
          <a:p>
            <a:pPr indent="0" lvl="0" marL="0" marR="0" rtl="0" algn="ctr">
              <a:spcBef>
                <a:spcPts val="0"/>
              </a:spcBef>
              <a:spcAft>
                <a:spcPts val="0"/>
              </a:spcAft>
              <a:buNone/>
            </a:pPr>
            <a:r>
              <a:rPr b="0" i="0" lang="en-US" sz="1600" u="none" cap="none" strike="noStrike">
                <a:solidFill>
                  <a:srgbClr val="000000"/>
                </a:solidFill>
                <a:latin typeface="Arial"/>
                <a:ea typeface="Arial"/>
                <a:cs typeface="Arial"/>
                <a:sym typeface="Arial"/>
              </a:rPr>
              <a:t>Bộ môn Vi Sinh</a:t>
            </a:r>
            <a:endParaRPr b="0" i="0" sz="1600" u="none" cap="none" strike="noStrike">
              <a:solidFill>
                <a:srgbClr val="000000"/>
              </a:solidFill>
              <a:latin typeface="Arial"/>
              <a:ea typeface="Arial"/>
              <a:cs typeface="Arial"/>
              <a:sym typeface="Arial"/>
            </a:endParaRPr>
          </a:p>
        </p:txBody>
      </p:sp>
      <p:grpSp>
        <p:nvGrpSpPr>
          <p:cNvPr id="260" name="Google Shape;260;p1"/>
          <p:cNvGrpSpPr/>
          <p:nvPr/>
        </p:nvGrpSpPr>
        <p:grpSpPr>
          <a:xfrm>
            <a:off x="3430398" y="3073932"/>
            <a:ext cx="4005796" cy="1206366"/>
            <a:chOff x="4341941" y="2858048"/>
            <a:chExt cx="4462619" cy="1608488"/>
          </a:xfrm>
        </p:grpSpPr>
        <p:sp>
          <p:nvSpPr>
            <p:cNvPr id="261" name="Google Shape;261;p1"/>
            <p:cNvSpPr txBox="1"/>
            <p:nvPr/>
          </p:nvSpPr>
          <p:spPr>
            <a:xfrm>
              <a:off x="4458724" y="2858048"/>
              <a:ext cx="3544790" cy="1077217"/>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b="0" i="0" lang="en-US" sz="1600" u="none" cap="none" strike="noStrike">
                  <a:solidFill>
                    <a:srgbClr val="000000"/>
                  </a:solidFill>
                  <a:latin typeface="Arial"/>
                  <a:ea typeface="Arial"/>
                  <a:cs typeface="Arial"/>
                  <a:sym typeface="Arial"/>
                </a:rPr>
                <a:t>Môn học: Vi sinh Nông nghiệp</a:t>
              </a:r>
              <a:endParaRPr b="0" i="0" sz="1600" u="none" cap="none" strike="noStrike">
                <a:solidFill>
                  <a:srgbClr val="000000"/>
                </a:solidFill>
                <a:latin typeface="Arial"/>
                <a:ea typeface="Arial"/>
                <a:cs typeface="Arial"/>
                <a:sym typeface="Arial"/>
              </a:endParaRPr>
            </a:p>
            <a:p>
              <a:pPr indent="0" lvl="0" marL="0" marR="0" rtl="0" algn="l">
                <a:spcBef>
                  <a:spcPts val="0"/>
                </a:spcBef>
                <a:spcAft>
                  <a:spcPts val="0"/>
                </a:spcAft>
                <a:buNone/>
              </a:pPr>
              <a:r>
                <a:t/>
              </a:r>
              <a:endParaRPr b="0" i="0" sz="1600" u="none" cap="none" strike="noStrike">
                <a:solidFill>
                  <a:srgbClr val="000000"/>
                </a:solidFill>
                <a:latin typeface="Arial"/>
                <a:ea typeface="Arial"/>
                <a:cs typeface="Arial"/>
                <a:sym typeface="Arial"/>
              </a:endParaRPr>
            </a:p>
          </p:txBody>
        </p:sp>
        <p:sp>
          <p:nvSpPr>
            <p:cNvPr id="262" name="Google Shape;262;p1"/>
            <p:cNvSpPr txBox="1"/>
            <p:nvPr/>
          </p:nvSpPr>
          <p:spPr>
            <a:xfrm>
              <a:off x="4341941" y="3389319"/>
              <a:ext cx="4462619" cy="1077217"/>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b="1" i="0" lang="en-US" sz="1600" u="none" cap="none" strike="noStrike">
                  <a:solidFill>
                    <a:srgbClr val="000000"/>
                  </a:solidFill>
                  <a:latin typeface="Arial"/>
                  <a:ea typeface="Arial"/>
                  <a:cs typeface="Arial"/>
                  <a:sym typeface="Arial"/>
                </a:rPr>
                <a:t>GVHD</a:t>
              </a:r>
              <a:r>
                <a:rPr b="0" i="0" lang="en-US" sz="1600" u="none" cap="none" strike="noStrike">
                  <a:solidFill>
                    <a:srgbClr val="000000"/>
                  </a:solidFill>
                  <a:latin typeface="Arial"/>
                  <a:ea typeface="Arial"/>
                  <a:cs typeface="Arial"/>
                  <a:sym typeface="Arial"/>
                </a:rPr>
                <a:t>: Ths: Nguyễn Mỹ Phi Long</a:t>
              </a:r>
              <a:endParaRPr/>
            </a:p>
            <a:p>
              <a:pPr indent="0" lvl="0" marL="0" marR="0" rtl="0" algn="l">
                <a:spcBef>
                  <a:spcPts val="0"/>
                </a:spcBef>
                <a:spcAft>
                  <a:spcPts val="0"/>
                </a:spcAft>
                <a:buNone/>
              </a:pPr>
              <a:r>
                <a:rPr b="0" i="0" lang="en-US" sz="1600" u="none" cap="none" strike="noStrike">
                  <a:solidFill>
                    <a:srgbClr val="000000"/>
                  </a:solidFill>
                  <a:latin typeface="Arial"/>
                  <a:ea typeface="Arial"/>
                  <a:cs typeface="Arial"/>
                  <a:sym typeface="Arial"/>
                </a:rPr>
                <a:t>	</a:t>
              </a:r>
              <a:endParaRPr/>
            </a:p>
            <a:p>
              <a:pPr indent="0" lvl="0" marL="0" marR="0" rtl="0" algn="l">
                <a:spcBef>
                  <a:spcPts val="0"/>
                </a:spcBef>
                <a:spcAft>
                  <a:spcPts val="0"/>
                </a:spcAft>
                <a:buNone/>
              </a:pPr>
              <a:r>
                <a:t/>
              </a:r>
              <a:endParaRPr b="0" i="0" sz="1600" u="none" cap="none" strike="noStrike">
                <a:solidFill>
                  <a:srgbClr val="000000"/>
                </a:solidFill>
                <a:latin typeface="Arial"/>
                <a:ea typeface="Arial"/>
                <a:cs typeface="Arial"/>
                <a:sym typeface="Arial"/>
              </a:endParaRPr>
            </a:p>
          </p:txBody>
        </p:sp>
      </p:grpSp>
      <p:sp>
        <p:nvSpPr>
          <p:cNvPr id="263" name="Google Shape;263;p1"/>
          <p:cNvSpPr txBox="1"/>
          <p:nvPr/>
        </p:nvSpPr>
        <p:spPr>
          <a:xfrm>
            <a:off x="6845125" y="6398261"/>
            <a:ext cx="2057400" cy="273847"/>
          </a:xfrm>
          <a:prstGeom prst="rect">
            <a:avLst/>
          </a:prstGeom>
          <a:noFill/>
          <a:ln>
            <a:noFill/>
          </a:ln>
        </p:spPr>
        <p:txBody>
          <a:bodyPr anchorCtr="0" anchor="ctr" bIns="34275" lIns="68575" spcFirstLastPara="1" rIns="68575" wrap="square" tIns="34275">
            <a:noAutofit/>
          </a:bodyPr>
          <a:lstStyle/>
          <a:p>
            <a:pPr indent="0" lvl="0" marL="0" marR="0" rtl="0" algn="r">
              <a:spcBef>
                <a:spcPts val="0"/>
              </a:spcBef>
              <a:spcAft>
                <a:spcPts val="0"/>
              </a:spcAft>
              <a:buNone/>
            </a:pPr>
            <a:fld id="{00000000-1234-1234-1234-123412341234}" type="slidenum">
              <a:rPr b="0" i="0" lang="en-US" sz="1350" u="none" cap="none" strike="noStrike">
                <a:solidFill>
                  <a:srgbClr val="000000"/>
                </a:solidFill>
                <a:latin typeface="Arial"/>
                <a:ea typeface="Arial"/>
                <a:cs typeface="Arial"/>
                <a:sym typeface="Arial"/>
              </a:rPr>
              <a:t>‹#›</a:t>
            </a:fld>
            <a:endParaRPr b="0" i="0" sz="900" u="none" cap="none" strike="noStrike">
              <a:solidFill>
                <a:srgbClr val="898989"/>
              </a:solidFill>
              <a:latin typeface="Calibri"/>
              <a:ea typeface="Calibri"/>
              <a:cs typeface="Calibri"/>
              <a:sym typeface="Calibri"/>
            </a:endParaRPr>
          </a:p>
        </p:txBody>
      </p:sp>
      <p:sp>
        <p:nvSpPr>
          <p:cNvPr id="264" name="Google Shape;264;p1"/>
          <p:cNvSpPr txBox="1"/>
          <p:nvPr/>
        </p:nvSpPr>
        <p:spPr>
          <a:xfrm>
            <a:off x="4712617" y="5066952"/>
            <a:ext cx="4005795" cy="964367"/>
          </a:xfrm>
          <a:prstGeom prst="rect">
            <a:avLst/>
          </a:prstGeom>
          <a:noFill/>
          <a:ln>
            <a:noFill/>
          </a:ln>
        </p:spPr>
        <p:txBody>
          <a:bodyPr anchorCtr="0" anchor="t" bIns="34275" lIns="68575" spcFirstLastPara="1" rIns="68575" wrap="square" tIns="34275">
            <a:spAutoFit/>
          </a:bodyPr>
          <a:lstStyle/>
          <a:p>
            <a:pPr indent="0" lvl="0" marL="0" marR="0" rtl="0" algn="l">
              <a:spcBef>
                <a:spcPts val="0"/>
              </a:spcBef>
              <a:spcAft>
                <a:spcPts val="0"/>
              </a:spcAft>
              <a:buNone/>
            </a:pPr>
            <a:r>
              <a:rPr b="1" i="0" lang="en-US" sz="1800" u="none" cap="none" strike="noStrike">
                <a:solidFill>
                  <a:srgbClr val="000000"/>
                </a:solidFill>
                <a:latin typeface="Arial"/>
                <a:ea typeface="Arial"/>
                <a:cs typeface="Arial"/>
                <a:sym typeface="Arial"/>
              </a:rPr>
              <a:t>Sinh viên thực hiện – Nhóm 1</a:t>
            </a:r>
            <a:endParaRPr/>
          </a:p>
          <a:p>
            <a:pPr indent="0" lvl="0" marL="0" marR="0" rtl="0" algn="l">
              <a:spcBef>
                <a:spcPts val="450"/>
              </a:spcBef>
              <a:spcAft>
                <a:spcPts val="0"/>
              </a:spcAft>
              <a:buNone/>
            </a:pPr>
            <a:r>
              <a:rPr b="0" i="0" lang="en-US" sz="1800" u="none" cap="none" strike="noStrike">
                <a:solidFill>
                  <a:srgbClr val="000000"/>
                </a:solidFill>
                <a:latin typeface="Arial"/>
                <a:ea typeface="Arial"/>
                <a:cs typeface="Arial"/>
                <a:sym typeface="Arial"/>
              </a:rPr>
              <a:t>1615090 – Trần Thị Hà </a:t>
            </a:r>
            <a:endParaRPr/>
          </a:p>
          <a:p>
            <a:pPr indent="0" lvl="0" marL="0" marR="0" rtl="0" algn="l">
              <a:spcBef>
                <a:spcPts val="0"/>
              </a:spcBef>
              <a:spcAft>
                <a:spcPts val="0"/>
              </a:spcAft>
              <a:buNone/>
            </a:pPr>
            <a:r>
              <a:rPr b="0" i="0" lang="en-US" sz="1800" u="none" cap="none" strike="noStrike">
                <a:solidFill>
                  <a:srgbClr val="000000"/>
                </a:solidFill>
                <a:latin typeface="Arial"/>
                <a:ea typeface="Arial"/>
                <a:cs typeface="Arial"/>
                <a:sym typeface="Arial"/>
              </a:rPr>
              <a:t>1615366 – Nguyễn Trần Thanh Thủy</a:t>
            </a:r>
            <a:endParaRPr b="0" i="0" sz="1800" u="none" cap="none" strike="noStrike">
              <a:solidFill>
                <a:srgbClr val="000000"/>
              </a:solidFill>
              <a:latin typeface="Arial"/>
              <a:ea typeface="Arial"/>
              <a:cs typeface="Arial"/>
              <a:sym typeface="Arial"/>
            </a:endParaRPr>
          </a:p>
        </p:txBody>
      </p:sp>
      <p:grpSp>
        <p:nvGrpSpPr>
          <p:cNvPr id="265" name="Google Shape;265;p1"/>
          <p:cNvGrpSpPr/>
          <p:nvPr/>
        </p:nvGrpSpPr>
        <p:grpSpPr>
          <a:xfrm>
            <a:off x="656640" y="2941157"/>
            <a:ext cx="2907346" cy="3801610"/>
            <a:chOff x="441756" y="2870498"/>
            <a:chExt cx="2936228" cy="3839376"/>
          </a:xfrm>
        </p:grpSpPr>
        <p:pic>
          <p:nvPicPr>
            <p:cNvPr descr="Hình ảnh có liên quan" id="266" name="Google Shape;266;p1"/>
            <p:cNvPicPr preferRelativeResize="0"/>
            <p:nvPr/>
          </p:nvPicPr>
          <p:blipFill rotWithShape="1">
            <a:blip r:embed="rId3">
              <a:alphaModFix/>
            </a:blip>
            <a:srcRect b="14157" l="7966" r="9349" t="0"/>
            <a:stretch/>
          </p:blipFill>
          <p:spPr>
            <a:xfrm>
              <a:off x="441756" y="2870498"/>
              <a:ext cx="2936228" cy="3292297"/>
            </a:xfrm>
            <a:prstGeom prst="rect">
              <a:avLst/>
            </a:prstGeom>
            <a:noFill/>
            <a:ln>
              <a:noFill/>
            </a:ln>
          </p:spPr>
        </p:pic>
        <p:pic>
          <p:nvPicPr>
            <p:cNvPr descr="Kết quả hình ảnh cho root icon" id="267" name="Google Shape;267;p1"/>
            <p:cNvPicPr preferRelativeResize="0"/>
            <p:nvPr/>
          </p:nvPicPr>
          <p:blipFill rotWithShape="1">
            <a:blip r:embed="rId4">
              <a:alphaModFix/>
            </a:blip>
            <a:srcRect b="0" l="0" r="0" t="15325"/>
            <a:stretch/>
          </p:blipFill>
          <p:spPr>
            <a:xfrm>
              <a:off x="645671" y="5131096"/>
              <a:ext cx="2486025" cy="1578778"/>
            </a:xfrm>
            <a:prstGeom prst="rect">
              <a:avLst/>
            </a:prstGeom>
            <a:noFill/>
            <a:ln>
              <a:noFill/>
            </a:ln>
          </p:spPr>
        </p:pic>
      </p:grpSp>
      <p:grpSp>
        <p:nvGrpSpPr>
          <p:cNvPr id="268" name="Google Shape;268;p1"/>
          <p:cNvGrpSpPr/>
          <p:nvPr/>
        </p:nvGrpSpPr>
        <p:grpSpPr>
          <a:xfrm>
            <a:off x="1271280" y="5687838"/>
            <a:ext cx="1614711" cy="943947"/>
            <a:chOff x="1243609" y="5636645"/>
            <a:chExt cx="1614711" cy="943947"/>
          </a:xfrm>
        </p:grpSpPr>
        <p:pic>
          <p:nvPicPr>
            <p:cNvPr descr="Kết quả hình ảnh cho bacterium icon" id="269" name="Google Shape;269;p1"/>
            <p:cNvPicPr preferRelativeResize="0"/>
            <p:nvPr/>
          </p:nvPicPr>
          <p:blipFill rotWithShape="1">
            <a:blip r:embed="rId5">
              <a:alphaModFix/>
            </a:blip>
            <a:srcRect b="0" l="0" r="0" t="0"/>
            <a:stretch/>
          </p:blipFill>
          <p:spPr>
            <a:xfrm>
              <a:off x="1243609" y="5800433"/>
              <a:ext cx="250818" cy="250818"/>
            </a:xfrm>
            <a:prstGeom prst="rect">
              <a:avLst/>
            </a:prstGeom>
            <a:noFill/>
            <a:ln>
              <a:noFill/>
            </a:ln>
          </p:spPr>
        </p:pic>
        <p:pic>
          <p:nvPicPr>
            <p:cNvPr descr="Kết quả hình ảnh cho bacterium icon" id="270" name="Google Shape;270;p1"/>
            <p:cNvPicPr preferRelativeResize="0"/>
            <p:nvPr/>
          </p:nvPicPr>
          <p:blipFill rotWithShape="1">
            <a:blip r:embed="rId5">
              <a:alphaModFix/>
            </a:blip>
            <a:srcRect b="0" l="0" r="43762" t="50029"/>
            <a:stretch/>
          </p:blipFill>
          <p:spPr>
            <a:xfrm>
              <a:off x="2557694" y="6111874"/>
              <a:ext cx="141056" cy="125335"/>
            </a:xfrm>
            <a:prstGeom prst="rect">
              <a:avLst/>
            </a:prstGeom>
            <a:noFill/>
            <a:ln>
              <a:noFill/>
            </a:ln>
          </p:spPr>
        </p:pic>
        <p:pic>
          <p:nvPicPr>
            <p:cNvPr descr="Kết quả hình ảnh cho bacterium icon" id="271" name="Google Shape;271;p1"/>
            <p:cNvPicPr preferRelativeResize="0"/>
            <p:nvPr/>
          </p:nvPicPr>
          <p:blipFill rotWithShape="1">
            <a:blip r:embed="rId5">
              <a:alphaModFix/>
            </a:blip>
            <a:srcRect b="0" l="0" r="0" t="0"/>
            <a:stretch/>
          </p:blipFill>
          <p:spPr>
            <a:xfrm rot="-6547309">
              <a:off x="1734991" y="5729465"/>
              <a:ext cx="250818" cy="250818"/>
            </a:xfrm>
            <a:prstGeom prst="rect">
              <a:avLst/>
            </a:prstGeom>
            <a:noFill/>
            <a:ln>
              <a:noFill/>
            </a:ln>
          </p:spPr>
        </p:pic>
        <p:pic>
          <p:nvPicPr>
            <p:cNvPr descr="Kết quả hình ảnh cho bacterium icon" id="272" name="Google Shape;272;p1"/>
            <p:cNvPicPr preferRelativeResize="0"/>
            <p:nvPr/>
          </p:nvPicPr>
          <p:blipFill rotWithShape="1">
            <a:blip r:embed="rId6">
              <a:alphaModFix/>
            </a:blip>
            <a:srcRect b="27305" l="25898" r="0" t="0"/>
            <a:stretch/>
          </p:blipFill>
          <p:spPr>
            <a:xfrm>
              <a:off x="2257425" y="6056544"/>
              <a:ext cx="185856" cy="182331"/>
            </a:xfrm>
            <a:prstGeom prst="rect">
              <a:avLst/>
            </a:prstGeom>
            <a:noFill/>
            <a:ln>
              <a:noFill/>
            </a:ln>
          </p:spPr>
        </p:pic>
        <p:pic>
          <p:nvPicPr>
            <p:cNvPr descr="Kết quả hình ảnh cho bacterium icon" id="273" name="Google Shape;273;p1"/>
            <p:cNvPicPr preferRelativeResize="0"/>
            <p:nvPr/>
          </p:nvPicPr>
          <p:blipFill rotWithShape="1">
            <a:blip r:embed="rId5">
              <a:alphaModFix/>
            </a:blip>
            <a:srcRect b="0" l="0" r="43762" t="50029"/>
            <a:stretch/>
          </p:blipFill>
          <p:spPr>
            <a:xfrm>
              <a:off x="2614309" y="5636645"/>
              <a:ext cx="141056" cy="125335"/>
            </a:xfrm>
            <a:prstGeom prst="rect">
              <a:avLst/>
            </a:prstGeom>
            <a:noFill/>
            <a:ln>
              <a:noFill/>
            </a:ln>
          </p:spPr>
        </p:pic>
        <p:pic>
          <p:nvPicPr>
            <p:cNvPr descr="Kết quả hình ảnh cho bacterium icon" id="274" name="Google Shape;274;p1"/>
            <p:cNvPicPr preferRelativeResize="0"/>
            <p:nvPr/>
          </p:nvPicPr>
          <p:blipFill rotWithShape="1">
            <a:blip r:embed="rId6">
              <a:alphaModFix/>
            </a:blip>
            <a:srcRect b="27305" l="25898" r="0" t="0"/>
            <a:stretch/>
          </p:blipFill>
          <p:spPr>
            <a:xfrm>
              <a:off x="2257425" y="6398261"/>
              <a:ext cx="185856" cy="182331"/>
            </a:xfrm>
            <a:prstGeom prst="rect">
              <a:avLst/>
            </a:prstGeom>
            <a:noFill/>
            <a:ln>
              <a:noFill/>
            </a:ln>
          </p:spPr>
        </p:pic>
        <p:pic>
          <p:nvPicPr>
            <p:cNvPr descr="Kết quả hình ảnh cho bacterium icon" id="275" name="Google Shape;275;p1"/>
            <p:cNvPicPr preferRelativeResize="0"/>
            <p:nvPr/>
          </p:nvPicPr>
          <p:blipFill rotWithShape="1">
            <a:blip r:embed="rId5">
              <a:alphaModFix/>
            </a:blip>
            <a:srcRect b="0" l="0" r="43762" t="50029"/>
            <a:stretch/>
          </p:blipFill>
          <p:spPr>
            <a:xfrm>
              <a:off x="2350353" y="5800507"/>
              <a:ext cx="141056" cy="125335"/>
            </a:xfrm>
            <a:prstGeom prst="rect">
              <a:avLst/>
            </a:prstGeom>
            <a:noFill/>
            <a:ln>
              <a:noFill/>
            </a:ln>
          </p:spPr>
        </p:pic>
        <p:pic>
          <p:nvPicPr>
            <p:cNvPr descr="Kết quả hình ảnh cho bacterium icon" id="276" name="Google Shape;276;p1"/>
            <p:cNvPicPr preferRelativeResize="0"/>
            <p:nvPr/>
          </p:nvPicPr>
          <p:blipFill rotWithShape="1">
            <a:blip r:embed="rId5">
              <a:alphaModFix/>
            </a:blip>
            <a:srcRect b="0" l="0" r="43762" t="50029"/>
            <a:stretch/>
          </p:blipFill>
          <p:spPr>
            <a:xfrm>
              <a:off x="1551569" y="6117100"/>
              <a:ext cx="141056" cy="125335"/>
            </a:xfrm>
            <a:prstGeom prst="rect">
              <a:avLst/>
            </a:prstGeom>
            <a:noFill/>
            <a:ln>
              <a:noFill/>
            </a:ln>
          </p:spPr>
        </p:pic>
        <p:pic>
          <p:nvPicPr>
            <p:cNvPr descr="Kết quả hình ảnh cho bacterium icon" id="277" name="Google Shape;277;p1"/>
            <p:cNvPicPr preferRelativeResize="0"/>
            <p:nvPr/>
          </p:nvPicPr>
          <p:blipFill rotWithShape="1">
            <a:blip r:embed="rId5">
              <a:alphaModFix/>
            </a:blip>
            <a:srcRect b="0" l="0" r="0" t="0"/>
            <a:stretch/>
          </p:blipFill>
          <p:spPr>
            <a:xfrm rot="-6547309">
              <a:off x="2573340" y="5835674"/>
              <a:ext cx="250818" cy="250818"/>
            </a:xfrm>
            <a:prstGeom prst="rect">
              <a:avLst/>
            </a:prstGeom>
            <a:noFill/>
            <a:ln>
              <a:noFill/>
            </a:ln>
          </p:spPr>
        </p:pic>
        <p:pic>
          <p:nvPicPr>
            <p:cNvPr descr="Kết quả hình ảnh cho bacterium icon" id="278" name="Google Shape;278;p1"/>
            <p:cNvPicPr preferRelativeResize="0"/>
            <p:nvPr/>
          </p:nvPicPr>
          <p:blipFill rotWithShape="1">
            <a:blip r:embed="rId5">
              <a:alphaModFix/>
            </a:blip>
            <a:srcRect b="0" l="0" r="43762" t="50029"/>
            <a:stretch/>
          </p:blipFill>
          <p:spPr>
            <a:xfrm>
              <a:off x="1845959" y="6268371"/>
              <a:ext cx="141056" cy="125335"/>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
          <p:cNvSpPr txBox="1"/>
          <p:nvPr>
            <p:ph idx="12" type="sldNum"/>
          </p:nvPr>
        </p:nvSpPr>
        <p:spPr>
          <a:xfrm>
            <a:off x="7086600" y="6492875"/>
            <a:ext cx="2057400" cy="365125"/>
          </a:xfrm>
          <a:prstGeom prst="rect">
            <a:avLst/>
          </a:prstGeom>
          <a:noFill/>
          <a:ln>
            <a:noFill/>
          </a:ln>
        </p:spPr>
        <p:txBody>
          <a:bodyPr anchorCtr="0" anchor="ctr" bIns="34275" lIns="68575" spcFirstLastPara="1" rIns="68575" wrap="square" tIns="34275">
            <a:noAutofit/>
          </a:bodyPr>
          <a:lstStyle/>
          <a:p>
            <a:pPr indent="0" lvl="0" marL="0" rtl="0" algn="r">
              <a:spcBef>
                <a:spcPts val="0"/>
              </a:spcBef>
              <a:spcAft>
                <a:spcPts val="0"/>
              </a:spcAft>
              <a:buNone/>
            </a:pPr>
            <a:fld id="{00000000-1234-1234-1234-123412341234}" type="slidenum">
              <a:rPr b="0" i="0" lang="en-US" sz="1350" u="none" cap="none" strike="noStrike">
                <a:solidFill>
                  <a:srgbClr val="888888"/>
                </a:solidFill>
                <a:latin typeface="Arial"/>
                <a:ea typeface="Arial"/>
                <a:cs typeface="Arial"/>
                <a:sym typeface="Arial"/>
              </a:rPr>
              <a:t>‹#›</a:t>
            </a:fld>
            <a:endParaRPr b="0" i="0" sz="1350" u="none" cap="none" strike="noStrike">
              <a:solidFill>
                <a:srgbClr val="888888"/>
              </a:solidFill>
              <a:latin typeface="Arial"/>
              <a:ea typeface="Arial"/>
              <a:cs typeface="Arial"/>
              <a:sym typeface="Arial"/>
            </a:endParaRPr>
          </a:p>
        </p:txBody>
      </p:sp>
      <p:sp>
        <p:nvSpPr>
          <p:cNvPr id="284" name="Google Shape;284;p2"/>
          <p:cNvSpPr txBox="1"/>
          <p:nvPr/>
        </p:nvSpPr>
        <p:spPr>
          <a:xfrm>
            <a:off x="2946251" y="136524"/>
            <a:ext cx="4540399" cy="86177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5000" u="none" cap="none" strike="noStrike">
                <a:solidFill>
                  <a:schemeClr val="dk1"/>
                </a:solidFill>
                <a:latin typeface="Arial"/>
                <a:ea typeface="Arial"/>
                <a:cs typeface="Arial"/>
                <a:sym typeface="Arial"/>
              </a:rPr>
              <a:t>NỘI DUNG</a:t>
            </a:r>
            <a:endParaRPr/>
          </a:p>
        </p:txBody>
      </p:sp>
      <p:grpSp>
        <p:nvGrpSpPr>
          <p:cNvPr id="285" name="Google Shape;285;p2"/>
          <p:cNvGrpSpPr/>
          <p:nvPr/>
        </p:nvGrpSpPr>
        <p:grpSpPr>
          <a:xfrm>
            <a:off x="786822" y="1863402"/>
            <a:ext cx="9033099" cy="4157791"/>
            <a:chOff x="333580" y="1296090"/>
            <a:chExt cx="14047458" cy="5543723"/>
          </a:xfrm>
        </p:grpSpPr>
        <p:sp>
          <p:nvSpPr>
            <p:cNvPr id="286" name="Google Shape;286;p2"/>
            <p:cNvSpPr/>
            <p:nvPr/>
          </p:nvSpPr>
          <p:spPr>
            <a:xfrm>
              <a:off x="1715148" y="1463644"/>
              <a:ext cx="3453561" cy="63607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chemeClr val="dk1"/>
                  </a:solidFill>
                  <a:latin typeface="Arial"/>
                  <a:ea typeface="Arial"/>
                  <a:cs typeface="Arial"/>
                  <a:sym typeface="Arial"/>
                </a:rPr>
                <a:t>Giới thiệu PGPR</a:t>
              </a:r>
              <a:endParaRPr i="1" sz="2500">
                <a:solidFill>
                  <a:schemeClr val="dk1"/>
                </a:solidFill>
                <a:latin typeface="Arial"/>
                <a:ea typeface="Arial"/>
                <a:cs typeface="Arial"/>
                <a:sym typeface="Arial"/>
              </a:endParaRPr>
            </a:p>
          </p:txBody>
        </p:sp>
        <p:sp>
          <p:nvSpPr>
            <p:cNvPr id="287" name="Google Shape;287;p2"/>
            <p:cNvSpPr/>
            <p:nvPr/>
          </p:nvSpPr>
          <p:spPr>
            <a:xfrm>
              <a:off x="1766312" y="2817160"/>
              <a:ext cx="12614727" cy="63607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chemeClr val="dk1"/>
                  </a:solidFill>
                  <a:latin typeface="Arial"/>
                  <a:ea typeface="Arial"/>
                  <a:cs typeface="Arial"/>
                  <a:sym typeface="Arial"/>
                </a:rPr>
                <a:t>Giới thiệu chung về </a:t>
              </a:r>
              <a:r>
                <a:rPr i="1" lang="en-US" sz="2500">
                  <a:solidFill>
                    <a:schemeClr val="dk1"/>
                  </a:solidFill>
                  <a:latin typeface="Arial"/>
                  <a:ea typeface="Arial"/>
                  <a:cs typeface="Arial"/>
                  <a:sym typeface="Arial"/>
                </a:rPr>
                <a:t>Agrobacterium rhizogenes</a:t>
              </a:r>
              <a:endParaRPr i="1" sz="2500">
                <a:solidFill>
                  <a:schemeClr val="dk1"/>
                </a:solidFill>
                <a:latin typeface="Arial"/>
                <a:ea typeface="Arial"/>
                <a:cs typeface="Arial"/>
                <a:sym typeface="Arial"/>
              </a:endParaRPr>
            </a:p>
          </p:txBody>
        </p:sp>
        <p:sp>
          <p:nvSpPr>
            <p:cNvPr id="288" name="Google Shape;288;p2"/>
            <p:cNvSpPr/>
            <p:nvPr/>
          </p:nvSpPr>
          <p:spPr>
            <a:xfrm>
              <a:off x="1766312" y="2681476"/>
              <a:ext cx="10631606" cy="5847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250">
                <a:solidFill>
                  <a:schemeClr val="dk1"/>
                </a:solidFill>
                <a:latin typeface="Arial"/>
                <a:ea typeface="Arial"/>
                <a:cs typeface="Arial"/>
                <a:sym typeface="Arial"/>
              </a:endParaRPr>
            </a:p>
          </p:txBody>
        </p:sp>
        <p:sp>
          <p:nvSpPr>
            <p:cNvPr id="289" name="Google Shape;289;p2"/>
            <p:cNvSpPr/>
            <p:nvPr/>
          </p:nvSpPr>
          <p:spPr>
            <a:xfrm>
              <a:off x="1755661" y="5690781"/>
              <a:ext cx="10343874" cy="11490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chemeClr val="dk1"/>
                  </a:solidFill>
                  <a:latin typeface="Arial"/>
                  <a:ea typeface="Arial"/>
                  <a:cs typeface="Arial"/>
                  <a:sym typeface="Arial"/>
                </a:rPr>
                <a:t>Ứng dụng </a:t>
              </a:r>
              <a:r>
                <a:rPr i="1" lang="en-US" sz="2500">
                  <a:solidFill>
                    <a:schemeClr val="dk1"/>
                  </a:solidFill>
                  <a:latin typeface="Arial"/>
                  <a:ea typeface="Arial"/>
                  <a:cs typeface="Arial"/>
                  <a:sym typeface="Arial"/>
                </a:rPr>
                <a:t>Agrobacterium rhizogenes</a:t>
              </a:r>
              <a:r>
                <a:rPr lang="en-US" sz="2500">
                  <a:solidFill>
                    <a:schemeClr val="dk1"/>
                  </a:solidFill>
                  <a:latin typeface="Arial"/>
                  <a:ea typeface="Arial"/>
                  <a:cs typeface="Arial"/>
                  <a:sym typeface="Arial"/>
                </a:rPr>
                <a:t> trong nông nghiệp</a:t>
              </a:r>
              <a:endParaRPr sz="2500">
                <a:solidFill>
                  <a:schemeClr val="dk1"/>
                </a:solidFill>
                <a:latin typeface="Arial"/>
                <a:ea typeface="Arial"/>
                <a:cs typeface="Arial"/>
                <a:sym typeface="Arial"/>
              </a:endParaRPr>
            </a:p>
          </p:txBody>
        </p:sp>
        <p:grpSp>
          <p:nvGrpSpPr>
            <p:cNvPr id="290" name="Google Shape;290;p2"/>
            <p:cNvGrpSpPr/>
            <p:nvPr/>
          </p:nvGrpSpPr>
          <p:grpSpPr>
            <a:xfrm>
              <a:off x="333580" y="1296090"/>
              <a:ext cx="664702" cy="4056066"/>
              <a:chOff x="191208" y="3966"/>
              <a:chExt cx="664702" cy="4056066"/>
            </a:xfrm>
          </p:grpSpPr>
          <p:sp>
            <p:nvSpPr>
              <p:cNvPr id="291" name="Google Shape;291;p2"/>
              <p:cNvSpPr/>
              <p:nvPr/>
            </p:nvSpPr>
            <p:spPr>
              <a:xfrm>
                <a:off x="191208" y="3966"/>
                <a:ext cx="664702" cy="737466"/>
              </a:xfrm>
              <a:prstGeom prst="roundRect">
                <a:avLst>
                  <a:gd fmla="val 10000" name="adj"/>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
              <p:cNvSpPr txBox="1"/>
              <p:nvPr/>
            </p:nvSpPr>
            <p:spPr>
              <a:xfrm>
                <a:off x="210676" y="23434"/>
                <a:ext cx="625766" cy="698530"/>
              </a:xfrm>
              <a:prstGeom prst="rect">
                <a:avLst/>
              </a:prstGeom>
              <a:noFill/>
              <a:ln>
                <a:noFill/>
              </a:ln>
            </p:spPr>
            <p:txBody>
              <a:bodyPr anchorCtr="0" anchor="ctr" bIns="182875" lIns="182875" spcFirstLastPara="1" rIns="182875" wrap="square" tIns="182875">
                <a:noAutofit/>
              </a:bodyPr>
              <a:lstStyle/>
              <a:p>
                <a:pPr indent="0" lvl="0" marL="0" marR="0" rtl="0" algn="ctr">
                  <a:lnSpc>
                    <a:spcPct val="90000"/>
                  </a:lnSpc>
                  <a:spcBef>
                    <a:spcPts val="0"/>
                  </a:spcBef>
                  <a:spcAft>
                    <a:spcPts val="0"/>
                  </a:spcAft>
                  <a:buNone/>
                </a:pPr>
                <a:r>
                  <a:rPr b="1" lang="en-US" sz="4800">
                    <a:solidFill>
                      <a:srgbClr val="0C0C0C"/>
                    </a:solidFill>
                    <a:latin typeface="Arial"/>
                    <a:ea typeface="Arial"/>
                    <a:cs typeface="Arial"/>
                    <a:sym typeface="Arial"/>
                  </a:rPr>
                  <a:t>1</a:t>
                </a:r>
                <a:endParaRPr/>
              </a:p>
            </p:txBody>
          </p:sp>
          <p:sp>
            <p:nvSpPr>
              <p:cNvPr id="293" name="Google Shape;293;p2"/>
              <p:cNvSpPr/>
              <p:nvPr/>
            </p:nvSpPr>
            <p:spPr>
              <a:xfrm rot="5400000">
                <a:off x="385284" y="759870"/>
                <a:ext cx="276549" cy="331859"/>
              </a:xfrm>
              <a:prstGeom prst="rightArrow">
                <a:avLst>
                  <a:gd fmla="val 60000" name="adj1"/>
                  <a:gd fmla="val 50000" name="adj2"/>
                </a:avLst>
              </a:prstGeom>
              <a:gradFill>
                <a:gsLst>
                  <a:gs pos="0">
                    <a:srgbClr val="FFC647"/>
                  </a:gs>
                  <a:gs pos="50000">
                    <a:srgbClr val="FFC600"/>
                  </a:gs>
                  <a:gs pos="100000">
                    <a:srgbClr val="E3B400"/>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2"/>
              <p:cNvSpPr txBox="1"/>
              <p:nvPr/>
            </p:nvSpPr>
            <p:spPr>
              <a:xfrm>
                <a:off x="424002" y="787525"/>
                <a:ext cx="199115" cy="19358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1" sz="2400">
                  <a:solidFill>
                    <a:srgbClr val="0C0C0C"/>
                  </a:solidFill>
                  <a:latin typeface="Arial"/>
                  <a:ea typeface="Arial"/>
                  <a:cs typeface="Arial"/>
                  <a:sym typeface="Arial"/>
                </a:endParaRPr>
              </a:p>
            </p:txBody>
          </p:sp>
          <p:sp>
            <p:nvSpPr>
              <p:cNvPr id="295" name="Google Shape;295;p2"/>
              <p:cNvSpPr/>
              <p:nvPr/>
            </p:nvSpPr>
            <p:spPr>
              <a:xfrm>
                <a:off x="191208" y="1110166"/>
                <a:ext cx="664702" cy="737466"/>
              </a:xfrm>
              <a:prstGeom prst="roundRect">
                <a:avLst>
                  <a:gd fmla="val 10000" name="adj"/>
                </a:avLst>
              </a:prstGeom>
              <a:gradFill>
                <a:gsLst>
                  <a:gs pos="0">
                    <a:srgbClr val="76F24C"/>
                  </a:gs>
                  <a:gs pos="50000">
                    <a:srgbClr val="61F813"/>
                  </a:gs>
                  <a:gs pos="100000">
                    <a:srgbClr val="52E306"/>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
              <p:cNvSpPr txBox="1"/>
              <p:nvPr/>
            </p:nvSpPr>
            <p:spPr>
              <a:xfrm>
                <a:off x="210676" y="1129634"/>
                <a:ext cx="625766" cy="698530"/>
              </a:xfrm>
              <a:prstGeom prst="rect">
                <a:avLst/>
              </a:prstGeom>
              <a:noFill/>
              <a:ln>
                <a:noFill/>
              </a:ln>
            </p:spPr>
            <p:txBody>
              <a:bodyPr anchorCtr="0" anchor="ctr" bIns="182875" lIns="182875" spcFirstLastPara="1" rIns="182875" wrap="square" tIns="182875">
                <a:noAutofit/>
              </a:bodyPr>
              <a:lstStyle/>
              <a:p>
                <a:pPr indent="0" lvl="0" marL="0" marR="0" rtl="0" algn="ctr">
                  <a:lnSpc>
                    <a:spcPct val="90000"/>
                  </a:lnSpc>
                  <a:spcBef>
                    <a:spcPts val="0"/>
                  </a:spcBef>
                  <a:spcAft>
                    <a:spcPts val="0"/>
                  </a:spcAft>
                  <a:buNone/>
                </a:pPr>
                <a:r>
                  <a:rPr b="1" lang="en-US" sz="4800">
                    <a:solidFill>
                      <a:srgbClr val="0C0C0C"/>
                    </a:solidFill>
                    <a:latin typeface="Arial"/>
                    <a:ea typeface="Arial"/>
                    <a:cs typeface="Arial"/>
                    <a:sym typeface="Arial"/>
                  </a:rPr>
                  <a:t>2</a:t>
                </a:r>
                <a:endParaRPr/>
              </a:p>
            </p:txBody>
          </p:sp>
          <p:sp>
            <p:nvSpPr>
              <p:cNvPr id="297" name="Google Shape;297;p2"/>
              <p:cNvSpPr/>
              <p:nvPr/>
            </p:nvSpPr>
            <p:spPr>
              <a:xfrm rot="5400000">
                <a:off x="385284" y="1866070"/>
                <a:ext cx="276549" cy="331859"/>
              </a:xfrm>
              <a:prstGeom prst="rightArrow">
                <a:avLst>
                  <a:gd fmla="val 60000" name="adj1"/>
                  <a:gd fmla="val 50000" name="adj2"/>
                </a:avLst>
              </a:prstGeom>
              <a:gradFill>
                <a:gsLst>
                  <a:gs pos="0">
                    <a:srgbClr val="53EB5F"/>
                  </a:gs>
                  <a:gs pos="50000">
                    <a:srgbClr val="24F03B"/>
                  </a:gs>
                  <a:gs pos="100000">
                    <a:srgbClr val="15DE2C"/>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
              <p:cNvSpPr txBox="1"/>
              <p:nvPr/>
            </p:nvSpPr>
            <p:spPr>
              <a:xfrm>
                <a:off x="424002" y="1893725"/>
                <a:ext cx="199115" cy="19358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1" sz="2400">
                  <a:solidFill>
                    <a:srgbClr val="0C0C0C"/>
                  </a:solidFill>
                  <a:latin typeface="Arial"/>
                  <a:ea typeface="Arial"/>
                  <a:cs typeface="Arial"/>
                  <a:sym typeface="Arial"/>
                </a:endParaRPr>
              </a:p>
            </p:txBody>
          </p:sp>
          <p:sp>
            <p:nvSpPr>
              <p:cNvPr id="299" name="Google Shape;299;p2"/>
              <p:cNvSpPr/>
              <p:nvPr/>
            </p:nvSpPr>
            <p:spPr>
              <a:xfrm>
                <a:off x="191208" y="2216366"/>
                <a:ext cx="664702" cy="737466"/>
              </a:xfrm>
              <a:prstGeom prst="roundRect">
                <a:avLst>
                  <a:gd fmla="val 10000" name="adj"/>
                </a:avLst>
              </a:prstGeom>
              <a:gradFill>
                <a:gsLst>
                  <a:gs pos="0">
                    <a:srgbClr val="5AE5A3"/>
                  </a:gs>
                  <a:gs pos="50000">
                    <a:srgbClr val="34E899"/>
                  </a:gs>
                  <a:gs pos="100000">
                    <a:srgbClr val="24D687"/>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
              <p:cNvSpPr txBox="1"/>
              <p:nvPr/>
            </p:nvSpPr>
            <p:spPr>
              <a:xfrm>
                <a:off x="210676" y="2235834"/>
                <a:ext cx="625766" cy="698530"/>
              </a:xfrm>
              <a:prstGeom prst="rect">
                <a:avLst/>
              </a:prstGeom>
              <a:noFill/>
              <a:ln>
                <a:noFill/>
              </a:ln>
            </p:spPr>
            <p:txBody>
              <a:bodyPr anchorCtr="0" anchor="ctr" bIns="182875" lIns="182875" spcFirstLastPara="1" rIns="182875" wrap="square" tIns="182875">
                <a:noAutofit/>
              </a:bodyPr>
              <a:lstStyle/>
              <a:p>
                <a:pPr indent="0" lvl="0" marL="0" marR="0" rtl="0" algn="ctr">
                  <a:lnSpc>
                    <a:spcPct val="90000"/>
                  </a:lnSpc>
                  <a:spcBef>
                    <a:spcPts val="0"/>
                  </a:spcBef>
                  <a:spcAft>
                    <a:spcPts val="0"/>
                  </a:spcAft>
                  <a:buNone/>
                </a:pPr>
                <a:r>
                  <a:rPr b="1" lang="en-US" sz="4800">
                    <a:solidFill>
                      <a:srgbClr val="0C0C0C"/>
                    </a:solidFill>
                    <a:latin typeface="Arial"/>
                    <a:ea typeface="Arial"/>
                    <a:cs typeface="Arial"/>
                    <a:sym typeface="Arial"/>
                  </a:rPr>
                  <a:t>3</a:t>
                </a:r>
                <a:endParaRPr/>
              </a:p>
            </p:txBody>
          </p:sp>
          <p:sp>
            <p:nvSpPr>
              <p:cNvPr id="301" name="Google Shape;301;p2"/>
              <p:cNvSpPr/>
              <p:nvPr/>
            </p:nvSpPr>
            <p:spPr>
              <a:xfrm rot="5400000">
                <a:off x="385284" y="2972269"/>
                <a:ext cx="276549" cy="331859"/>
              </a:xfrm>
              <a:prstGeom prst="rightArrow">
                <a:avLst>
                  <a:gd fmla="val 60000" name="adj1"/>
                  <a:gd fmla="val 50000" name="adj2"/>
                </a:avLst>
              </a:prstGeom>
              <a:gradFill>
                <a:gsLst>
                  <a:gs pos="0">
                    <a:srgbClr val="6EA3DA"/>
                  </a:gs>
                  <a:gs pos="50000">
                    <a:srgbClr val="5299DA"/>
                  </a:gs>
                  <a:gs pos="100000">
                    <a:srgbClr val="4186C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
              <p:cNvSpPr txBox="1"/>
              <p:nvPr/>
            </p:nvSpPr>
            <p:spPr>
              <a:xfrm>
                <a:off x="424002" y="2999924"/>
                <a:ext cx="199115" cy="193584"/>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b="1" sz="2400">
                  <a:solidFill>
                    <a:srgbClr val="0C0C0C"/>
                  </a:solidFill>
                  <a:latin typeface="Arial"/>
                  <a:ea typeface="Arial"/>
                  <a:cs typeface="Arial"/>
                  <a:sym typeface="Arial"/>
                </a:endParaRPr>
              </a:p>
            </p:txBody>
          </p:sp>
          <p:sp>
            <p:nvSpPr>
              <p:cNvPr id="303" name="Google Shape;303;p2"/>
              <p:cNvSpPr/>
              <p:nvPr/>
            </p:nvSpPr>
            <p:spPr>
              <a:xfrm>
                <a:off x="191208" y="3322566"/>
                <a:ext cx="664702" cy="737466"/>
              </a:xfrm>
              <a:prstGeom prst="roundRect">
                <a:avLst>
                  <a:gd fmla="val 10000" name="adj"/>
                </a:avLst>
              </a:prstGeom>
              <a:gradFill>
                <a:gsLst>
                  <a:gs pos="0">
                    <a:srgbClr val="6EA3DA"/>
                  </a:gs>
                  <a:gs pos="50000">
                    <a:srgbClr val="5299DA"/>
                  </a:gs>
                  <a:gs pos="100000">
                    <a:srgbClr val="4186C8"/>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
              <p:cNvSpPr txBox="1"/>
              <p:nvPr/>
            </p:nvSpPr>
            <p:spPr>
              <a:xfrm>
                <a:off x="210676" y="3342034"/>
                <a:ext cx="625766" cy="698530"/>
              </a:xfrm>
              <a:prstGeom prst="rect">
                <a:avLst/>
              </a:prstGeom>
              <a:noFill/>
              <a:ln>
                <a:noFill/>
              </a:ln>
            </p:spPr>
            <p:txBody>
              <a:bodyPr anchorCtr="0" anchor="ctr" bIns="182875" lIns="182875" spcFirstLastPara="1" rIns="182875" wrap="square" tIns="182875">
                <a:noAutofit/>
              </a:bodyPr>
              <a:lstStyle/>
              <a:p>
                <a:pPr indent="0" lvl="0" marL="0" marR="0" rtl="0" algn="ctr">
                  <a:lnSpc>
                    <a:spcPct val="90000"/>
                  </a:lnSpc>
                  <a:spcBef>
                    <a:spcPts val="0"/>
                  </a:spcBef>
                  <a:spcAft>
                    <a:spcPts val="0"/>
                  </a:spcAft>
                  <a:buNone/>
                </a:pPr>
                <a:r>
                  <a:rPr b="1" lang="en-US" sz="4800">
                    <a:solidFill>
                      <a:srgbClr val="0C0C0C"/>
                    </a:solidFill>
                    <a:latin typeface="Arial"/>
                    <a:ea typeface="Arial"/>
                    <a:cs typeface="Arial"/>
                    <a:sym typeface="Arial"/>
                  </a:rPr>
                  <a:t>4</a:t>
                </a:r>
                <a:endParaRPr/>
              </a:p>
            </p:txBody>
          </p:sp>
        </p:grpSp>
        <p:sp>
          <p:nvSpPr>
            <p:cNvPr id="305" name="Google Shape;305;p2"/>
            <p:cNvSpPr/>
            <p:nvPr/>
          </p:nvSpPr>
          <p:spPr>
            <a:xfrm>
              <a:off x="1715148" y="4133549"/>
              <a:ext cx="10678326" cy="11490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chemeClr val="dk1"/>
                  </a:solidFill>
                  <a:latin typeface="Arial"/>
                  <a:ea typeface="Arial"/>
                  <a:cs typeface="Arial"/>
                  <a:sym typeface="Arial"/>
                </a:rPr>
                <a:t>Quy trình phân lập và nhận diện </a:t>
              </a:r>
              <a:r>
                <a:rPr i="1" lang="en-US" sz="2500">
                  <a:solidFill>
                    <a:schemeClr val="dk1"/>
                  </a:solidFill>
                  <a:latin typeface="Arial"/>
                  <a:ea typeface="Arial"/>
                  <a:cs typeface="Arial"/>
                  <a:sym typeface="Arial"/>
                </a:rPr>
                <a:t>Agrobacterium rhizogenes</a:t>
              </a:r>
              <a:endParaRPr i="1" sz="2500">
                <a:solidFill>
                  <a:schemeClr val="dk1"/>
                </a:solidFill>
                <a:latin typeface="Arial"/>
                <a:ea typeface="Arial"/>
                <a:cs typeface="Arial"/>
                <a:sym typeface="Arial"/>
              </a:endParaRPr>
            </a:p>
          </p:txBody>
        </p:sp>
      </p:grpSp>
      <p:cxnSp>
        <p:nvCxnSpPr>
          <p:cNvPr id="306" name="Google Shape;306;p2"/>
          <p:cNvCxnSpPr/>
          <p:nvPr/>
        </p:nvCxnSpPr>
        <p:spPr>
          <a:xfrm>
            <a:off x="2459047" y="1333455"/>
            <a:ext cx="4705612" cy="0"/>
          </a:xfrm>
          <a:prstGeom prst="straightConnector1">
            <a:avLst/>
          </a:prstGeom>
          <a:noFill/>
          <a:ln cap="flat" cmpd="dbl" w="120650">
            <a:solidFill>
              <a:schemeClr val="dk1"/>
            </a:solidFill>
            <a:prstDash val="solid"/>
            <a:miter lim="800000"/>
            <a:headEnd len="sm" w="sm" type="none"/>
            <a:tailEnd len="sm" w="sm" type="none"/>
          </a:ln>
        </p:spPr>
      </p:cxn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grpSp>
        <p:nvGrpSpPr>
          <p:cNvPr id="312" name="Google Shape;312;p3"/>
          <p:cNvGrpSpPr/>
          <p:nvPr/>
        </p:nvGrpSpPr>
        <p:grpSpPr>
          <a:xfrm>
            <a:off x="489856" y="2812943"/>
            <a:ext cx="8164286" cy="1583872"/>
            <a:chOff x="653143" y="2351314"/>
            <a:chExt cx="10885714" cy="2111829"/>
          </a:xfrm>
        </p:grpSpPr>
        <p:sp>
          <p:nvSpPr>
            <p:cNvPr id="313" name="Google Shape;313;p3"/>
            <p:cNvSpPr/>
            <p:nvPr/>
          </p:nvSpPr>
          <p:spPr>
            <a:xfrm>
              <a:off x="653143" y="2351314"/>
              <a:ext cx="10885714" cy="2111829"/>
            </a:xfrm>
            <a:prstGeom prst="roundRect">
              <a:avLst>
                <a:gd fmla="val 16667" name="adj"/>
              </a:avLst>
            </a:prstGeom>
            <a:solidFill>
              <a:schemeClr val="lt1"/>
            </a:solidFill>
            <a:ln cap="flat" cmpd="sng" w="762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dk1"/>
                </a:solidFill>
                <a:latin typeface="Arial"/>
                <a:ea typeface="Arial"/>
                <a:cs typeface="Arial"/>
                <a:sym typeface="Arial"/>
              </a:endParaRPr>
            </a:p>
          </p:txBody>
        </p:sp>
        <p:sp>
          <p:nvSpPr>
            <p:cNvPr id="314" name="Google Shape;314;p3"/>
            <p:cNvSpPr/>
            <p:nvPr/>
          </p:nvSpPr>
          <p:spPr>
            <a:xfrm>
              <a:off x="913458" y="2674949"/>
              <a:ext cx="10365087" cy="153888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250">
                  <a:solidFill>
                    <a:srgbClr val="000000"/>
                  </a:solidFill>
                  <a:latin typeface="Arial"/>
                  <a:ea typeface="Arial"/>
                  <a:cs typeface="Arial"/>
                  <a:sym typeface="Arial"/>
                </a:rPr>
                <a:t>“PGPR là những vi khuẩn sống trong rễ, thúc đẩy sự tăng trưởng của thực vật và làm giảm thiệt hại do côn trùng hoặc dịch bệnh gây ra” - </a:t>
              </a:r>
              <a:r>
                <a:rPr lang="en-US" sz="2400">
                  <a:solidFill>
                    <a:schemeClr val="dk1"/>
                  </a:solidFill>
                  <a:latin typeface="Arial"/>
                  <a:ea typeface="Arial"/>
                  <a:cs typeface="Arial"/>
                  <a:sym typeface="Arial"/>
                </a:rPr>
                <a:t>2007, Stuart Mcmillan </a:t>
              </a:r>
              <a:endParaRPr sz="2250">
                <a:solidFill>
                  <a:schemeClr val="dk1"/>
                </a:solidFill>
                <a:latin typeface="Arial"/>
                <a:ea typeface="Arial"/>
                <a:cs typeface="Arial"/>
                <a:sym typeface="Arial"/>
              </a:endParaRPr>
            </a:p>
          </p:txBody>
        </p:sp>
      </p:grpSp>
      <p:sp>
        <p:nvSpPr>
          <p:cNvPr id="315" name="Google Shape;315;p3"/>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16" name="Google Shape;316;p3"/>
          <p:cNvSpPr/>
          <p:nvPr/>
        </p:nvSpPr>
        <p:spPr>
          <a:xfrm>
            <a:off x="1816277" y="1823702"/>
            <a:ext cx="5511445" cy="4770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500">
                <a:solidFill>
                  <a:schemeClr val="dk1"/>
                </a:solidFill>
                <a:latin typeface="Arial"/>
                <a:ea typeface="Arial"/>
                <a:cs typeface="Arial"/>
                <a:sym typeface="Arial"/>
              </a:rPr>
              <a:t>Plant growth-promoting rhizobacteria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
          <p:cNvSpPr txBox="1"/>
          <p:nvPr/>
        </p:nvSpPr>
        <p:spPr>
          <a:xfrm>
            <a:off x="510991" y="2108115"/>
            <a:ext cx="8390964" cy="1131079"/>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250"/>
              <a:buFont typeface="Noto Sans Symbols"/>
              <a:buChar char="▪"/>
            </a:pPr>
            <a:r>
              <a:rPr lang="en-US" sz="2250">
                <a:solidFill>
                  <a:schemeClr val="dk1"/>
                </a:solidFill>
                <a:latin typeface="Arial"/>
                <a:ea typeface="Arial"/>
                <a:cs typeface="Arial"/>
                <a:sym typeface="Arial"/>
              </a:rPr>
              <a:t>Có khả năng xâm chiếm bề mặt rễ</a:t>
            </a:r>
            <a:endParaRPr sz="2250">
              <a:solidFill>
                <a:schemeClr val="dk1"/>
              </a:solidFill>
              <a:latin typeface="Arial"/>
              <a:ea typeface="Arial"/>
              <a:cs typeface="Arial"/>
              <a:sym typeface="Arial"/>
            </a:endParaRPr>
          </a:p>
          <a:p>
            <a:pPr indent="-342900" lvl="0" marL="342900" marR="0" rtl="0" algn="l">
              <a:spcBef>
                <a:spcPts val="0"/>
              </a:spcBef>
              <a:spcAft>
                <a:spcPts val="0"/>
              </a:spcAft>
              <a:buClr>
                <a:schemeClr val="dk1"/>
              </a:buClr>
              <a:buSzPts val="2250"/>
              <a:buFont typeface="Noto Sans Symbols"/>
              <a:buChar char="▪"/>
            </a:pPr>
            <a:r>
              <a:rPr lang="en-US" sz="2250">
                <a:solidFill>
                  <a:schemeClr val="dk1"/>
                </a:solidFill>
                <a:latin typeface="Arial"/>
                <a:ea typeface="Arial"/>
                <a:cs typeface="Arial"/>
                <a:sym typeface="Arial"/>
              </a:rPr>
              <a:t>Tồn tại, sinh trưởng và cạnh tranh với các vi sinh vật khác</a:t>
            </a:r>
            <a:endParaRPr sz="2250">
              <a:solidFill>
                <a:schemeClr val="dk1"/>
              </a:solidFill>
              <a:latin typeface="Arial"/>
              <a:ea typeface="Arial"/>
              <a:cs typeface="Arial"/>
              <a:sym typeface="Arial"/>
            </a:endParaRPr>
          </a:p>
          <a:p>
            <a:pPr indent="-342900" lvl="0" marL="342900" marR="0" rtl="0" algn="l">
              <a:spcBef>
                <a:spcPts val="0"/>
              </a:spcBef>
              <a:spcAft>
                <a:spcPts val="0"/>
              </a:spcAft>
              <a:buClr>
                <a:schemeClr val="dk1"/>
              </a:buClr>
              <a:buSzPts val="2250"/>
              <a:buFont typeface="Noto Sans Symbols"/>
              <a:buChar char="▪"/>
            </a:pPr>
            <a:r>
              <a:rPr lang="en-US" sz="2250">
                <a:solidFill>
                  <a:schemeClr val="dk1"/>
                </a:solidFill>
                <a:latin typeface="Arial"/>
                <a:ea typeface="Arial"/>
                <a:cs typeface="Arial"/>
                <a:sym typeface="Arial"/>
              </a:rPr>
              <a:t>Thúc đẩy sự phát triển của cây trồng </a:t>
            </a:r>
            <a:endParaRPr sz="2250">
              <a:solidFill>
                <a:schemeClr val="dk1"/>
              </a:solidFill>
              <a:latin typeface="Arial"/>
              <a:ea typeface="Arial"/>
              <a:cs typeface="Arial"/>
              <a:sym typeface="Arial"/>
            </a:endParaRPr>
          </a:p>
        </p:txBody>
      </p:sp>
      <p:sp>
        <p:nvSpPr>
          <p:cNvPr id="323" name="Google Shape;323;p4"/>
          <p:cNvSpPr txBox="1"/>
          <p:nvPr/>
        </p:nvSpPr>
        <p:spPr>
          <a:xfrm>
            <a:off x="615763" y="4097230"/>
            <a:ext cx="8528237" cy="203132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100">
                <a:solidFill>
                  <a:schemeClr val="dk1"/>
                </a:solidFill>
                <a:latin typeface="Arial"/>
                <a:ea typeface="Arial"/>
                <a:cs typeface="Arial"/>
                <a:sym typeface="Arial"/>
              </a:rPr>
              <a:t>Extracellular (ePGPR): </a:t>
            </a:r>
            <a:r>
              <a:rPr i="1" lang="en-US" sz="2100">
                <a:solidFill>
                  <a:schemeClr val="dk1"/>
                </a:solidFill>
                <a:latin typeface="Arial"/>
                <a:ea typeface="Arial"/>
                <a:cs typeface="Arial"/>
                <a:sym typeface="Arial"/>
              </a:rPr>
              <a:t>Agrobacterium, Arthrobacter, Caulobacter,</a:t>
            </a:r>
            <a:endParaRPr/>
          </a:p>
          <a:p>
            <a:pPr indent="0" lvl="0" marL="0" marR="0" rtl="0" algn="just">
              <a:spcBef>
                <a:spcPts val="0"/>
              </a:spcBef>
              <a:spcAft>
                <a:spcPts val="0"/>
              </a:spcAft>
              <a:buNone/>
            </a:pPr>
            <a:r>
              <a:rPr i="1" lang="en-US" sz="2100">
                <a:solidFill>
                  <a:schemeClr val="dk1"/>
                </a:solidFill>
                <a:latin typeface="Arial"/>
                <a:ea typeface="Arial"/>
                <a:cs typeface="Arial"/>
                <a:sym typeface="Arial"/>
              </a:rPr>
              <a:t>Chromobacterium, Erwinia, Flavobacterium, Azotobacter, Azospirillum, Bacillus, Burkholderia, Micrococcous, Pseudomonas và Serratia, ..</a:t>
            </a:r>
            <a:endParaRPr sz="2100">
              <a:solidFill>
                <a:schemeClr val="dk1"/>
              </a:solidFill>
              <a:latin typeface="Arial"/>
              <a:ea typeface="Arial"/>
              <a:cs typeface="Arial"/>
              <a:sym typeface="Arial"/>
            </a:endParaRPr>
          </a:p>
          <a:p>
            <a:pPr indent="0" lvl="0" marL="0" marR="0" rtl="0" algn="just">
              <a:spcBef>
                <a:spcPts val="0"/>
              </a:spcBef>
              <a:spcAft>
                <a:spcPts val="0"/>
              </a:spcAft>
              <a:buNone/>
            </a:pPr>
            <a:r>
              <a:t/>
            </a:r>
            <a:endParaRPr sz="2100">
              <a:solidFill>
                <a:schemeClr val="dk1"/>
              </a:solidFill>
              <a:latin typeface="Arial"/>
              <a:ea typeface="Arial"/>
              <a:cs typeface="Arial"/>
              <a:sym typeface="Arial"/>
            </a:endParaRPr>
          </a:p>
          <a:p>
            <a:pPr indent="0" lvl="0" marL="0" marR="0" rtl="0" algn="just">
              <a:spcBef>
                <a:spcPts val="0"/>
              </a:spcBef>
              <a:spcAft>
                <a:spcPts val="0"/>
              </a:spcAft>
              <a:buNone/>
            </a:pPr>
            <a:r>
              <a:rPr b="1" lang="en-US" sz="2100">
                <a:solidFill>
                  <a:schemeClr val="dk1"/>
                </a:solidFill>
                <a:latin typeface="Arial"/>
                <a:ea typeface="Arial"/>
                <a:cs typeface="Arial"/>
                <a:sym typeface="Arial"/>
              </a:rPr>
              <a:t>Intracellular (iPGPR):</a:t>
            </a:r>
            <a:r>
              <a:rPr i="1" lang="en-US" sz="2100">
                <a:solidFill>
                  <a:schemeClr val="dk1"/>
                </a:solidFill>
                <a:latin typeface="Arial"/>
                <a:ea typeface="Arial"/>
                <a:cs typeface="Arial"/>
                <a:sym typeface="Arial"/>
              </a:rPr>
              <a:t> Allorhizobium, Bradyrhizobium, Mesorhizobium và Rhizobium , …</a:t>
            </a:r>
            <a:endParaRPr i="1" sz="2100">
              <a:solidFill>
                <a:schemeClr val="dk1"/>
              </a:solidFill>
              <a:latin typeface="Arial"/>
              <a:ea typeface="Arial"/>
              <a:cs typeface="Arial"/>
              <a:sym typeface="Arial"/>
            </a:endParaRPr>
          </a:p>
        </p:txBody>
      </p:sp>
      <p:sp>
        <p:nvSpPr>
          <p:cNvPr id="324" name="Google Shape;324;p4"/>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25" name="Google Shape;325;p4"/>
          <p:cNvSpPr txBox="1"/>
          <p:nvPr/>
        </p:nvSpPr>
        <p:spPr>
          <a:xfrm>
            <a:off x="510991" y="1610239"/>
            <a:ext cx="2507980" cy="46166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Đặc điểm</a:t>
            </a:r>
            <a:endParaRPr b="1" sz="2400">
              <a:solidFill>
                <a:schemeClr val="dk1"/>
              </a:solidFill>
              <a:latin typeface="Arial"/>
              <a:ea typeface="Arial"/>
              <a:cs typeface="Arial"/>
              <a:sym typeface="Arial"/>
            </a:endParaRPr>
          </a:p>
        </p:txBody>
      </p:sp>
      <p:sp>
        <p:nvSpPr>
          <p:cNvPr id="326" name="Google Shape;326;p4"/>
          <p:cNvSpPr txBox="1"/>
          <p:nvPr/>
        </p:nvSpPr>
        <p:spPr>
          <a:xfrm>
            <a:off x="510991" y="3531105"/>
            <a:ext cx="2507980" cy="46166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Noto Sans Symbols"/>
              <a:buChar char="❖"/>
            </a:pPr>
            <a:r>
              <a:rPr b="1" lang="en-US" sz="2400">
                <a:solidFill>
                  <a:schemeClr val="dk1"/>
                </a:solidFill>
                <a:latin typeface="Arial"/>
                <a:ea typeface="Arial"/>
                <a:cs typeface="Arial"/>
                <a:sym typeface="Arial"/>
              </a:rPr>
              <a:t>Phân loại</a:t>
            </a:r>
            <a:endParaRPr b="1" sz="24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5"/>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332" name="Google Shape;332;p5"/>
          <p:cNvPicPr preferRelativeResize="0"/>
          <p:nvPr/>
        </p:nvPicPr>
        <p:blipFill rotWithShape="1">
          <a:blip r:embed="rId3">
            <a:alphaModFix/>
          </a:blip>
          <a:srcRect b="24004" l="29422" r="23617" t="29819"/>
          <a:stretch/>
        </p:blipFill>
        <p:spPr>
          <a:xfrm>
            <a:off x="407777" y="1218452"/>
            <a:ext cx="8634046" cy="4773329"/>
          </a:xfrm>
          <a:prstGeom prst="rect">
            <a:avLst/>
          </a:prstGeom>
          <a:noFill/>
          <a:ln>
            <a:noFill/>
          </a:ln>
        </p:spPr>
      </p:pic>
      <p:sp>
        <p:nvSpPr>
          <p:cNvPr id="333" name="Google Shape;333;p5"/>
          <p:cNvSpPr txBox="1"/>
          <p:nvPr/>
        </p:nvSpPr>
        <p:spPr>
          <a:xfrm>
            <a:off x="1350888" y="5991781"/>
            <a:ext cx="8883358" cy="380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75">
                <a:solidFill>
                  <a:schemeClr val="dk1"/>
                </a:solidFill>
                <a:latin typeface="Arial"/>
                <a:ea typeface="Arial"/>
                <a:cs typeface="Arial"/>
                <a:sym typeface="Arial"/>
              </a:rPr>
              <a:t>Hình: Các cơ chế kích thích sự tăng trưởng thực vật bởi PGPR</a:t>
            </a:r>
            <a:endParaRPr sz="1875">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338" name="Shape 338"/>
        <p:cNvGrpSpPr/>
        <p:nvPr/>
      </p:nvGrpSpPr>
      <p:grpSpPr>
        <a:xfrm>
          <a:off x="0" y="0"/>
          <a:ext cx="0" cy="0"/>
          <a:chOff x="0" y="0"/>
          <a:chExt cx="0" cy="0"/>
        </a:xfrm>
      </p:grpSpPr>
      <p:graphicFrame>
        <p:nvGraphicFramePr>
          <p:cNvPr id="339" name="Google Shape;339;p6"/>
          <p:cNvGraphicFramePr/>
          <p:nvPr/>
        </p:nvGraphicFramePr>
        <p:xfrm>
          <a:off x="333828" y="1479264"/>
          <a:ext cx="3000000" cy="3000000"/>
        </p:xfrm>
        <a:graphic>
          <a:graphicData uri="http://schemas.openxmlformats.org/drawingml/2006/table">
            <a:tbl>
              <a:tblPr>
                <a:noFill/>
                <a:tableStyleId>{C11AE917-FBB9-42DB-B8FD-306AD7E9C4C6}</a:tableStyleId>
              </a:tblPr>
              <a:tblGrid>
                <a:gridCol w="1669650"/>
                <a:gridCol w="2066625"/>
              </a:tblGrid>
              <a:tr h="415175">
                <a:tc gridSpan="2">
                  <a:txBody>
                    <a:bodyPr/>
                    <a:lstStyle/>
                    <a:p>
                      <a:pPr indent="0" lvl="0" marL="0" marR="0" rtl="0" algn="ctr">
                        <a:spcBef>
                          <a:spcPts val="0"/>
                        </a:spcBef>
                        <a:spcAft>
                          <a:spcPts val="0"/>
                        </a:spcAft>
                        <a:buNone/>
                      </a:pPr>
                      <a:r>
                        <a:rPr lang="en-US" sz="1700" u="none" cap="none" strike="noStrike">
                          <a:latin typeface="Arial"/>
                          <a:ea typeface="Arial"/>
                          <a:cs typeface="Arial"/>
                          <a:sym typeface="Arial"/>
                        </a:rPr>
                        <a:t>Phân loại khoa học</a:t>
                      </a:r>
                      <a:endParaRPr sz="1700" u="none" cap="none" strike="noStrike">
                        <a:solidFill>
                          <a:schemeClr val="dk1"/>
                        </a:solidFill>
                        <a:latin typeface="Arial"/>
                        <a:ea typeface="Arial"/>
                        <a:cs typeface="Arial"/>
                        <a:sym typeface="Arial"/>
                      </a:endParaRPr>
                    </a:p>
                  </a:txBody>
                  <a:tcPr marT="32050" marB="32050" marR="64100" marL="64100"/>
                </a:tc>
                <a:tc hMerge="1"/>
              </a:tr>
              <a:tr h="3525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Giới</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Bacteria</a:t>
                      </a:r>
                      <a:endParaRPr sz="1700" u="none" cap="none" strike="noStrike">
                        <a:solidFill>
                          <a:schemeClr val="dk1"/>
                        </a:solidFill>
                        <a:latin typeface="Arial"/>
                        <a:ea typeface="Arial"/>
                        <a:cs typeface="Arial"/>
                        <a:sym typeface="Arial"/>
                      </a:endParaRPr>
                    </a:p>
                  </a:txBody>
                  <a:tcPr marT="17725" marB="17725" marR="35475" marL="35475"/>
                </a:tc>
              </a:tr>
              <a:tr h="4151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Ngành</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Proteobacteria</a:t>
                      </a:r>
                      <a:endParaRPr sz="1700" u="none" cap="none" strike="noStrike">
                        <a:solidFill>
                          <a:schemeClr val="dk1"/>
                        </a:solidFill>
                        <a:latin typeface="Arial"/>
                        <a:ea typeface="Arial"/>
                        <a:cs typeface="Arial"/>
                        <a:sym typeface="Arial"/>
                      </a:endParaRPr>
                    </a:p>
                  </a:txBody>
                  <a:tcPr marT="17725" marB="17725" marR="35475" marL="35475"/>
                </a:tc>
              </a:tr>
              <a:tr h="4151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Lớp</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Alphaproteobacteria</a:t>
                      </a:r>
                      <a:endParaRPr sz="1700" u="none" cap="none" strike="noStrike">
                        <a:solidFill>
                          <a:schemeClr val="dk1"/>
                        </a:solidFill>
                        <a:latin typeface="Arial"/>
                        <a:ea typeface="Arial"/>
                        <a:cs typeface="Arial"/>
                        <a:sym typeface="Arial"/>
                      </a:endParaRPr>
                    </a:p>
                  </a:txBody>
                  <a:tcPr marT="17725" marB="17725" marR="35475" marL="35475"/>
                </a:tc>
              </a:tr>
              <a:tr h="4151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Bộ</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Rhizobiales</a:t>
                      </a:r>
                      <a:endParaRPr sz="1700" u="none" cap="none" strike="noStrike">
                        <a:solidFill>
                          <a:schemeClr val="dk1"/>
                        </a:solidFill>
                        <a:latin typeface="Arial"/>
                        <a:ea typeface="Arial"/>
                        <a:cs typeface="Arial"/>
                        <a:sym typeface="Arial"/>
                      </a:endParaRPr>
                    </a:p>
                  </a:txBody>
                  <a:tcPr marT="17725" marB="17725" marR="35475" marL="35475"/>
                </a:tc>
              </a:tr>
              <a:tr h="4151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Họ</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lnSpc>
                          <a:spcPct val="100000"/>
                        </a:lnSpc>
                        <a:spcBef>
                          <a:spcPts val="0"/>
                        </a:spcBef>
                        <a:spcAft>
                          <a:spcPts val="0"/>
                        </a:spcAft>
                        <a:buClr>
                          <a:schemeClr val="dk1"/>
                        </a:buClr>
                        <a:buSzPts val="1700"/>
                        <a:buFont typeface="Arial"/>
                        <a:buNone/>
                      </a:pPr>
                      <a:r>
                        <a:rPr lang="en-US" sz="1700" u="none" cap="none" strike="noStrike">
                          <a:latin typeface="Arial"/>
                          <a:ea typeface="Arial"/>
                          <a:cs typeface="Arial"/>
                          <a:sym typeface="Arial"/>
                        </a:rPr>
                        <a:t>Rhizobiaceae</a:t>
                      </a:r>
                      <a:endParaRPr sz="1700" u="none" cap="none" strike="noStrike">
                        <a:solidFill>
                          <a:schemeClr val="dk1"/>
                        </a:solidFill>
                        <a:latin typeface="Arial"/>
                        <a:ea typeface="Arial"/>
                        <a:cs typeface="Arial"/>
                        <a:sym typeface="Arial"/>
                      </a:endParaRPr>
                    </a:p>
                  </a:txBody>
                  <a:tcPr marT="17725" marB="17725" marR="35475" marL="35475"/>
                </a:tc>
              </a:tr>
              <a:tr h="3525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Chi</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spcBef>
                          <a:spcPts val="0"/>
                        </a:spcBef>
                        <a:spcAft>
                          <a:spcPts val="0"/>
                        </a:spcAft>
                        <a:buNone/>
                      </a:pPr>
                      <a:r>
                        <a:rPr i="1" lang="en-US" sz="1700" u="none" cap="none" strike="noStrike">
                          <a:latin typeface="Arial"/>
                          <a:ea typeface="Arial"/>
                          <a:cs typeface="Arial"/>
                          <a:sym typeface="Arial"/>
                        </a:rPr>
                        <a:t>Agrobacterium</a:t>
                      </a:r>
                      <a:endParaRPr i="1" sz="1700" u="none" cap="none" strike="noStrike">
                        <a:solidFill>
                          <a:schemeClr val="dk1"/>
                        </a:solidFill>
                        <a:latin typeface="Arial"/>
                        <a:ea typeface="Arial"/>
                        <a:cs typeface="Arial"/>
                        <a:sym typeface="Arial"/>
                      </a:endParaRPr>
                    </a:p>
                  </a:txBody>
                  <a:tcPr marT="17725" marB="17725" marR="35475" marL="35475"/>
                </a:tc>
              </a:tr>
              <a:tr h="415175">
                <a:tc>
                  <a:txBody>
                    <a:bodyPr/>
                    <a:lstStyle/>
                    <a:p>
                      <a:pPr indent="0" lvl="0" marL="0" marR="0" rtl="0" algn="l">
                        <a:spcBef>
                          <a:spcPts val="0"/>
                        </a:spcBef>
                        <a:spcAft>
                          <a:spcPts val="0"/>
                        </a:spcAft>
                        <a:buNone/>
                      </a:pPr>
                      <a:r>
                        <a:rPr lang="en-US" sz="1700" u="none" cap="none" strike="noStrike">
                          <a:latin typeface="Arial"/>
                          <a:ea typeface="Arial"/>
                          <a:cs typeface="Arial"/>
                          <a:sym typeface="Arial"/>
                        </a:rPr>
                        <a:t>Loài</a:t>
                      </a:r>
                      <a:endParaRPr sz="1700" u="none" cap="none" strike="noStrike">
                        <a:solidFill>
                          <a:schemeClr val="dk1"/>
                        </a:solidFill>
                        <a:latin typeface="Arial"/>
                        <a:ea typeface="Arial"/>
                        <a:cs typeface="Arial"/>
                        <a:sym typeface="Arial"/>
                      </a:endParaRPr>
                    </a:p>
                  </a:txBody>
                  <a:tcPr marT="17725" marB="17725" marR="35475" marL="35475"/>
                </a:tc>
                <a:tc>
                  <a:txBody>
                    <a:bodyPr/>
                    <a:lstStyle/>
                    <a:p>
                      <a:pPr indent="0" lvl="0" marL="0" marR="0" rtl="0" algn="l">
                        <a:spcBef>
                          <a:spcPts val="0"/>
                        </a:spcBef>
                        <a:spcAft>
                          <a:spcPts val="0"/>
                        </a:spcAft>
                        <a:buNone/>
                      </a:pPr>
                      <a:r>
                        <a:rPr i="1" lang="en-US" sz="1700" u="none" cap="none" strike="noStrike">
                          <a:latin typeface="Arial"/>
                          <a:ea typeface="Arial"/>
                          <a:cs typeface="Arial"/>
                          <a:sym typeface="Arial"/>
                        </a:rPr>
                        <a:t>A. rhizogenes</a:t>
                      </a:r>
                      <a:endParaRPr i="1" sz="1700" u="none" cap="none" strike="noStrike">
                        <a:solidFill>
                          <a:schemeClr val="dk1"/>
                        </a:solidFill>
                        <a:latin typeface="Arial"/>
                        <a:ea typeface="Arial"/>
                        <a:cs typeface="Arial"/>
                        <a:sym typeface="Arial"/>
                      </a:endParaRPr>
                    </a:p>
                  </a:txBody>
                  <a:tcPr marT="17725" marB="17725" marR="35475" marL="35475"/>
                </a:tc>
              </a:tr>
              <a:tr h="381100">
                <a:tc gridSpan="2">
                  <a:txBody>
                    <a:bodyPr/>
                    <a:lstStyle/>
                    <a:p>
                      <a:pPr indent="0" lvl="0" marL="0" marR="0" rtl="0" algn="ctr">
                        <a:spcBef>
                          <a:spcPts val="0"/>
                        </a:spcBef>
                        <a:spcAft>
                          <a:spcPts val="0"/>
                        </a:spcAft>
                        <a:buNone/>
                      </a:pPr>
                      <a:r>
                        <a:rPr lang="en-US" sz="1700" u="none" cap="none" strike="noStrike">
                          <a:latin typeface="Arial"/>
                          <a:ea typeface="Arial"/>
                          <a:cs typeface="Arial"/>
                          <a:sym typeface="Arial"/>
                        </a:rPr>
                        <a:t>Tên đầy đủ</a:t>
                      </a:r>
                      <a:endParaRPr sz="1700" u="none" cap="none" strike="noStrike">
                        <a:solidFill>
                          <a:schemeClr val="dk1"/>
                        </a:solidFill>
                        <a:latin typeface="Arial"/>
                        <a:ea typeface="Arial"/>
                        <a:cs typeface="Arial"/>
                        <a:sym typeface="Arial"/>
                      </a:endParaRPr>
                    </a:p>
                  </a:txBody>
                  <a:tcPr marT="32050" marB="32050" marR="64100" marL="64100"/>
                </a:tc>
                <a:tc hMerge="1"/>
              </a:tr>
              <a:tr h="687475">
                <a:tc gridSpan="2">
                  <a:txBody>
                    <a:bodyPr/>
                    <a:lstStyle/>
                    <a:p>
                      <a:pPr indent="0" lvl="0" marL="0" marR="0" rtl="0" algn="ctr">
                        <a:spcBef>
                          <a:spcPts val="0"/>
                        </a:spcBef>
                        <a:spcAft>
                          <a:spcPts val="0"/>
                        </a:spcAft>
                        <a:buNone/>
                      </a:pPr>
                      <a:r>
                        <a:rPr i="1" lang="en-US" sz="1700" u="none" cap="none" strike="noStrike">
                          <a:latin typeface="Arial"/>
                          <a:ea typeface="Arial"/>
                          <a:cs typeface="Arial"/>
                          <a:sym typeface="Arial"/>
                        </a:rPr>
                        <a:t>Agrobacterium rhizogenes</a:t>
                      </a:r>
                      <a:br>
                        <a:rPr lang="en-US" sz="1700" u="none" cap="none" strike="noStrike">
                          <a:latin typeface="Arial"/>
                          <a:ea typeface="Arial"/>
                          <a:cs typeface="Arial"/>
                          <a:sym typeface="Arial"/>
                        </a:rPr>
                      </a:br>
                      <a:r>
                        <a:rPr lang="en-US" sz="1700" u="none" cap="none" strike="noStrike">
                          <a:latin typeface="Arial"/>
                          <a:ea typeface="Arial"/>
                          <a:cs typeface="Arial"/>
                          <a:sym typeface="Arial"/>
                        </a:rPr>
                        <a:t>(Riker et al. 1930) Young et al. 2001</a:t>
                      </a:r>
                      <a:endParaRPr sz="1700" u="none" cap="none" strike="noStrike">
                        <a:solidFill>
                          <a:schemeClr val="dk1"/>
                        </a:solidFill>
                        <a:latin typeface="Arial"/>
                        <a:ea typeface="Arial"/>
                        <a:cs typeface="Arial"/>
                        <a:sym typeface="Arial"/>
                      </a:endParaRPr>
                    </a:p>
                  </a:txBody>
                  <a:tcPr marT="32050" marB="32050" marR="64100" marL="64100"/>
                </a:tc>
                <a:tc hMerge="1"/>
              </a:tr>
            </a:tbl>
          </a:graphicData>
        </a:graphic>
      </p:graphicFrame>
      <p:sp>
        <p:nvSpPr>
          <p:cNvPr id="340" name="Google Shape;340;p6"/>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1" name="Google Shape;341;p6"/>
          <p:cNvSpPr/>
          <p:nvPr/>
        </p:nvSpPr>
        <p:spPr>
          <a:xfrm>
            <a:off x="0" y="6598365"/>
            <a:ext cx="9144000" cy="2462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u="sng">
                <a:solidFill>
                  <a:schemeClr val="dk1"/>
                </a:solidFill>
                <a:latin typeface="Arial"/>
                <a:ea typeface="Arial"/>
                <a:cs typeface="Arial"/>
                <a:sym typeface="Arial"/>
                <a:hlinkClick r:id="rId3">
                  <a:extLst>
                    <a:ext uri="{A12FA001-AC4F-418D-AE19-62706E023703}">
                      <ahyp:hlinkClr val="tx"/>
                    </a:ext>
                  </a:extLst>
                </a:hlinkClick>
              </a:rPr>
              <a:t>http://retina.usal.es/index.php?album=biologia/bacterias/agrobacterium-rhizogenes-rhizobium-rhizogenes-&amp;image=24.-agrobacterium-rhizogenes-en-yma.jpg</a:t>
            </a:r>
            <a:endParaRPr sz="1000">
              <a:solidFill>
                <a:schemeClr val="dk1"/>
              </a:solidFill>
              <a:latin typeface="Arial"/>
              <a:ea typeface="Arial"/>
              <a:cs typeface="Arial"/>
              <a:sym typeface="Arial"/>
            </a:endParaRPr>
          </a:p>
        </p:txBody>
      </p:sp>
      <p:grpSp>
        <p:nvGrpSpPr>
          <p:cNvPr id="342" name="Google Shape;342;p6"/>
          <p:cNvGrpSpPr/>
          <p:nvPr/>
        </p:nvGrpSpPr>
        <p:grpSpPr>
          <a:xfrm>
            <a:off x="4648261" y="3373116"/>
            <a:ext cx="4582825" cy="2992619"/>
            <a:chOff x="-10825" y="3622335"/>
            <a:chExt cx="4582825" cy="2992619"/>
          </a:xfrm>
        </p:grpSpPr>
        <p:pic>
          <p:nvPicPr>
            <p:cNvPr descr="24.-agrobacterium-rhizogenes-en-yma" id="343" name="Google Shape;343;p6"/>
            <p:cNvPicPr preferRelativeResize="0"/>
            <p:nvPr/>
          </p:nvPicPr>
          <p:blipFill rotWithShape="1">
            <a:blip r:embed="rId4">
              <a:alphaModFix/>
            </a:blip>
            <a:srcRect b="6160" l="9456" r="10816" t="0"/>
            <a:stretch/>
          </p:blipFill>
          <p:spPr>
            <a:xfrm>
              <a:off x="939532" y="3622335"/>
              <a:ext cx="2682109" cy="2370875"/>
            </a:xfrm>
            <a:prstGeom prst="ellipse">
              <a:avLst/>
            </a:prstGeom>
            <a:noFill/>
            <a:ln>
              <a:noFill/>
            </a:ln>
          </p:spPr>
        </p:pic>
        <p:sp>
          <p:nvSpPr>
            <p:cNvPr id="344" name="Google Shape;344;p6"/>
            <p:cNvSpPr txBox="1"/>
            <p:nvPr/>
          </p:nvSpPr>
          <p:spPr>
            <a:xfrm>
              <a:off x="-10825" y="5968623"/>
              <a:ext cx="4582825"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vi khuẩn </a:t>
              </a:r>
              <a:r>
                <a:rPr i="1" lang="en-US" sz="1800">
                  <a:solidFill>
                    <a:schemeClr val="dk1"/>
                  </a:solidFill>
                  <a:latin typeface="Arial"/>
                  <a:ea typeface="Arial"/>
                  <a:cs typeface="Arial"/>
                  <a:sym typeface="Arial"/>
                </a:rPr>
                <a:t>Agrobacterium rhizogenes </a:t>
              </a:r>
              <a:r>
                <a:rPr lang="en-US" sz="1800">
                  <a:solidFill>
                    <a:schemeClr val="dk1"/>
                  </a:solidFill>
                  <a:latin typeface="Arial"/>
                  <a:ea typeface="Arial"/>
                  <a:cs typeface="Arial"/>
                  <a:sym typeface="Arial"/>
                </a:rPr>
                <a:t>được cấy ria trên bề mặt thạch </a:t>
              </a:r>
              <a:endParaRPr sz="1800">
                <a:solidFill>
                  <a:schemeClr val="dk1"/>
                </a:solidFill>
                <a:latin typeface="Arial"/>
                <a:ea typeface="Arial"/>
                <a:cs typeface="Arial"/>
                <a:sym typeface="Arial"/>
              </a:endParaRPr>
            </a:p>
          </p:txBody>
        </p:sp>
      </p:grpSp>
      <p:sp>
        <p:nvSpPr>
          <p:cNvPr id="345" name="Google Shape;345;p6"/>
          <p:cNvSpPr/>
          <p:nvPr/>
        </p:nvSpPr>
        <p:spPr>
          <a:xfrm>
            <a:off x="4244283" y="972459"/>
            <a:ext cx="4659086" cy="240065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US" sz="2000">
                <a:solidFill>
                  <a:srgbClr val="444950"/>
                </a:solidFill>
                <a:latin typeface="Arial"/>
                <a:ea typeface="Arial"/>
                <a:cs typeface="Arial"/>
                <a:sym typeface="Arial"/>
              </a:rPr>
              <a:t>Nguyên tên loài "rhizogenes" bắt nguồn từ tiếng </a:t>
            </a:r>
            <a:r>
              <a:rPr b="1" lang="en-US" sz="2000">
                <a:solidFill>
                  <a:srgbClr val="444950"/>
                </a:solidFill>
                <a:latin typeface="Arial"/>
                <a:ea typeface="Arial"/>
                <a:cs typeface="Arial"/>
                <a:sym typeface="Arial"/>
              </a:rPr>
              <a:t>Hy Lạp </a:t>
            </a:r>
            <a:endParaRPr b="1" sz="2000">
              <a:solidFill>
                <a:srgbClr val="444950"/>
              </a:solidFill>
              <a:latin typeface="Arial"/>
              <a:ea typeface="Arial"/>
              <a:cs typeface="Arial"/>
              <a:sym typeface="Arial"/>
            </a:endParaRPr>
          </a:p>
          <a:p>
            <a:pPr indent="-342900" lvl="0" marL="342900" marR="0" rtl="0" algn="l">
              <a:lnSpc>
                <a:spcPct val="150000"/>
              </a:lnSpc>
              <a:spcBef>
                <a:spcPts val="0"/>
              </a:spcBef>
              <a:spcAft>
                <a:spcPts val="0"/>
              </a:spcAft>
              <a:buClr>
                <a:srgbClr val="444950"/>
              </a:buClr>
              <a:buSzPts val="2000"/>
              <a:buFont typeface="Noto Sans Symbols"/>
              <a:buChar char="▪"/>
            </a:pPr>
            <a:r>
              <a:rPr lang="en-US" sz="2000">
                <a:solidFill>
                  <a:srgbClr val="444950"/>
                </a:solidFill>
                <a:latin typeface="Arial"/>
                <a:ea typeface="Arial"/>
                <a:cs typeface="Arial"/>
                <a:sym typeface="Arial"/>
              </a:rPr>
              <a:t>"rhiza" có nghĩa là </a:t>
            </a:r>
            <a:r>
              <a:rPr b="1" lang="en-US" sz="2000">
                <a:solidFill>
                  <a:srgbClr val="444950"/>
                </a:solidFill>
                <a:latin typeface="Arial"/>
                <a:ea typeface="Arial"/>
                <a:cs typeface="Arial"/>
                <a:sym typeface="Arial"/>
              </a:rPr>
              <a:t>một rễ</a:t>
            </a:r>
            <a:endParaRPr b="1" sz="2000">
              <a:solidFill>
                <a:srgbClr val="444950"/>
              </a:solidFill>
              <a:latin typeface="Arial"/>
              <a:ea typeface="Arial"/>
              <a:cs typeface="Arial"/>
              <a:sym typeface="Arial"/>
            </a:endParaRPr>
          </a:p>
          <a:p>
            <a:pPr indent="-342900" lvl="0" marL="342900" marR="0" rtl="0" algn="l">
              <a:lnSpc>
                <a:spcPct val="150000"/>
              </a:lnSpc>
              <a:spcBef>
                <a:spcPts val="0"/>
              </a:spcBef>
              <a:spcAft>
                <a:spcPts val="0"/>
              </a:spcAft>
              <a:buClr>
                <a:srgbClr val="444950"/>
              </a:buClr>
              <a:buSzPts val="2000"/>
              <a:buFont typeface="Noto Sans Symbols"/>
              <a:buChar char="▪"/>
            </a:pPr>
            <a:r>
              <a:rPr lang="en-US" sz="2000">
                <a:solidFill>
                  <a:srgbClr val="444950"/>
                </a:solidFill>
                <a:latin typeface="Arial"/>
                <a:ea typeface="Arial"/>
                <a:cs typeface="Arial"/>
                <a:sym typeface="Arial"/>
              </a:rPr>
              <a:t>"gennao" để </a:t>
            </a:r>
            <a:r>
              <a:rPr b="1" lang="en-US" sz="2000">
                <a:solidFill>
                  <a:srgbClr val="444950"/>
                </a:solidFill>
                <a:latin typeface="Arial"/>
                <a:ea typeface="Arial"/>
                <a:cs typeface="Arial"/>
                <a:sym typeface="Arial"/>
              </a:rPr>
              <a:t>tạo ra</a:t>
            </a:r>
            <a:endParaRPr sz="2000">
              <a:solidFill>
                <a:srgbClr val="444950"/>
              </a:solidFill>
              <a:latin typeface="Arial"/>
              <a:ea typeface="Arial"/>
              <a:cs typeface="Arial"/>
              <a:sym typeface="Arial"/>
            </a:endParaRPr>
          </a:p>
          <a:p>
            <a:pPr indent="0" lvl="0" marL="0" marR="0" rtl="0" algn="l">
              <a:lnSpc>
                <a:spcPct val="150000"/>
              </a:lnSpc>
              <a:spcBef>
                <a:spcPts val="0"/>
              </a:spcBef>
              <a:spcAft>
                <a:spcPts val="0"/>
              </a:spcAft>
              <a:buNone/>
            </a:pPr>
            <a:r>
              <a:rPr lang="en-US" sz="2000">
                <a:solidFill>
                  <a:srgbClr val="444950"/>
                </a:solidFill>
                <a:latin typeface="Arial"/>
                <a:ea typeface="Arial"/>
                <a:cs typeface="Arial"/>
                <a:sym typeface="Arial"/>
              </a:rPr>
              <a:t>🡪 một loại vi khuẩn sản sinh ra rễ </a:t>
            </a:r>
            <a:endParaRPr sz="20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7"/>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51" name="Google Shape;351;p7"/>
          <p:cNvSpPr txBox="1"/>
          <p:nvPr/>
        </p:nvSpPr>
        <p:spPr>
          <a:xfrm>
            <a:off x="3628" y="2258843"/>
            <a:ext cx="4815115" cy="3785652"/>
          </a:xfrm>
          <a:prstGeom prst="rect">
            <a:avLst/>
          </a:prstGeom>
          <a:noFill/>
          <a:ln>
            <a:noFill/>
          </a:ln>
        </p:spPr>
        <p:txBody>
          <a:bodyPr anchorCtr="0" anchor="t" bIns="45700" lIns="91425" spcFirstLastPara="1" rIns="91425" wrap="square" tIns="45700">
            <a:spAutoFit/>
          </a:bodyPr>
          <a:lstStyle/>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Sống cộng sinh trong rễ cây họ Đậu</a:t>
            </a:r>
            <a:endParaRPr sz="2000">
              <a:solidFill>
                <a:schemeClr val="dk1"/>
              </a:solidFill>
              <a:latin typeface="Arial"/>
              <a:ea typeface="Arial"/>
              <a:cs typeface="Arial"/>
              <a:sym typeface="Arial"/>
            </a:endParaRPr>
          </a:p>
          <a:p>
            <a:pPr indent="0" lvl="0" marL="0" marR="0" rtl="0" algn="just">
              <a:spcBef>
                <a:spcPts val="0"/>
              </a:spcBef>
              <a:spcAft>
                <a:spcPts val="0"/>
              </a:spcAft>
              <a:buNone/>
            </a:pPr>
            <a:r>
              <a:t/>
            </a:r>
            <a:endParaRPr sz="2000">
              <a:solidFill>
                <a:schemeClr val="dk1"/>
              </a:solidFill>
              <a:latin typeface="Arial"/>
              <a:ea typeface="Arial"/>
              <a:cs typeface="Arial"/>
              <a:sym typeface="Arial"/>
            </a:endParaRPr>
          </a:p>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Vi khuẩn hình que, gram âm, sống trong đất, có tính di động, không sinh bào tử.</a:t>
            </a:r>
            <a:endParaRPr/>
          </a:p>
          <a:p>
            <a:pPr indent="-130175" lvl="0" marL="257175"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Có đặc tính sở hữu Ri-plasmid thuộc họ Rhizobiaceae</a:t>
            </a:r>
            <a:endParaRPr sz="2000">
              <a:solidFill>
                <a:schemeClr val="dk1"/>
              </a:solidFill>
              <a:latin typeface="Arial"/>
              <a:ea typeface="Arial"/>
              <a:cs typeface="Arial"/>
              <a:sym typeface="Arial"/>
            </a:endParaRPr>
          </a:p>
          <a:p>
            <a:pPr indent="-130175" lvl="0" marL="257175"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Nhiệt độ tăng trưởng tối ưu 25 – 28 </a:t>
            </a:r>
            <a:r>
              <a:rPr baseline="30000" lang="en-US" sz="2000">
                <a:solidFill>
                  <a:schemeClr val="dk1"/>
                </a:solidFill>
                <a:latin typeface="Arial"/>
                <a:ea typeface="Arial"/>
                <a:cs typeface="Arial"/>
                <a:sym typeface="Arial"/>
              </a:rPr>
              <a:t>o</a:t>
            </a:r>
            <a:r>
              <a:rPr lang="en-US" sz="2000">
                <a:solidFill>
                  <a:schemeClr val="dk1"/>
                </a:solidFill>
                <a:latin typeface="Arial"/>
                <a:ea typeface="Arial"/>
                <a:cs typeface="Arial"/>
                <a:sym typeface="Arial"/>
              </a:rPr>
              <a:t>C</a:t>
            </a:r>
            <a:endParaRPr sz="2000">
              <a:solidFill>
                <a:schemeClr val="dk1"/>
              </a:solidFill>
              <a:latin typeface="Arial"/>
              <a:ea typeface="Arial"/>
              <a:cs typeface="Arial"/>
              <a:sym typeface="Arial"/>
            </a:endParaRPr>
          </a:p>
          <a:p>
            <a:pPr indent="-130175" lvl="0" marL="257175"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a:p>
            <a:pPr indent="-130175" lvl="0" marL="257175" marR="0" rtl="0" algn="just">
              <a:spcBef>
                <a:spcPts val="0"/>
              </a:spcBef>
              <a:spcAft>
                <a:spcPts val="0"/>
              </a:spcAft>
              <a:buClr>
                <a:schemeClr val="dk1"/>
              </a:buClr>
              <a:buSzPts val="2000"/>
              <a:buFont typeface="Noto Sans Symbols"/>
              <a:buNone/>
            </a:pPr>
            <a:r>
              <a:t/>
            </a:r>
            <a:endParaRPr sz="2000">
              <a:solidFill>
                <a:schemeClr val="dk1"/>
              </a:solidFill>
              <a:latin typeface="Arial"/>
              <a:ea typeface="Arial"/>
              <a:cs typeface="Arial"/>
              <a:sym typeface="Arial"/>
            </a:endParaRPr>
          </a:p>
        </p:txBody>
      </p:sp>
      <p:grpSp>
        <p:nvGrpSpPr>
          <p:cNvPr id="352" name="Google Shape;352;p7"/>
          <p:cNvGrpSpPr/>
          <p:nvPr/>
        </p:nvGrpSpPr>
        <p:grpSpPr>
          <a:xfrm>
            <a:off x="5236474" y="1792294"/>
            <a:ext cx="3700252" cy="4374938"/>
            <a:chOff x="4818743" y="1748751"/>
            <a:chExt cx="4097685" cy="4844837"/>
          </a:xfrm>
        </p:grpSpPr>
        <p:pic>
          <p:nvPicPr>
            <p:cNvPr descr="28107 - Cốc Cốc" id="353" name="Google Shape;353;p7"/>
            <p:cNvPicPr preferRelativeResize="0"/>
            <p:nvPr/>
          </p:nvPicPr>
          <p:blipFill rotWithShape="1">
            <a:blip r:embed="rId3">
              <a:alphaModFix/>
            </a:blip>
            <a:srcRect b="45011" l="43022" r="47578" t="35037"/>
            <a:stretch/>
          </p:blipFill>
          <p:spPr>
            <a:xfrm>
              <a:off x="4818743" y="1748751"/>
              <a:ext cx="4097685" cy="4156565"/>
            </a:xfrm>
            <a:prstGeom prst="ellipse">
              <a:avLst/>
            </a:prstGeom>
            <a:noFill/>
            <a:ln>
              <a:noFill/>
            </a:ln>
          </p:spPr>
        </p:pic>
        <p:sp>
          <p:nvSpPr>
            <p:cNvPr id="354" name="Google Shape;354;p7"/>
            <p:cNvSpPr txBox="1"/>
            <p:nvPr/>
          </p:nvSpPr>
          <p:spPr>
            <a:xfrm>
              <a:off x="5125871" y="5947257"/>
              <a:ext cx="348342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Hình: nhuộm gram vi khuẩn </a:t>
              </a:r>
              <a:r>
                <a:rPr i="1" lang="en-US" sz="1800">
                  <a:solidFill>
                    <a:schemeClr val="dk1"/>
                  </a:solidFill>
                  <a:latin typeface="Arial"/>
                  <a:ea typeface="Arial"/>
                  <a:cs typeface="Arial"/>
                  <a:sym typeface="Arial"/>
                </a:rPr>
                <a:t>Agrobacterium rhizogenes</a:t>
              </a:r>
              <a:r>
                <a:rPr lang="en-US"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8"/>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1" name="Google Shape;361;p8"/>
          <p:cNvSpPr/>
          <p:nvPr/>
        </p:nvSpPr>
        <p:spPr>
          <a:xfrm>
            <a:off x="772885" y="1371540"/>
            <a:ext cx="7732485" cy="50167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2000">
              <a:solidFill>
                <a:srgbClr val="000000"/>
              </a:solidFill>
              <a:latin typeface="Arial"/>
              <a:ea typeface="Arial"/>
              <a:cs typeface="Arial"/>
              <a:sym typeface="Arial"/>
            </a:endParaRPr>
          </a:p>
          <a:p>
            <a:pPr indent="0" lvl="0" marL="0" marR="0" rtl="0" algn="just">
              <a:spcBef>
                <a:spcPts val="0"/>
              </a:spcBef>
              <a:spcAft>
                <a:spcPts val="0"/>
              </a:spcAft>
              <a:buNone/>
            </a:pPr>
            <a:r>
              <a:rPr lang="en-US" sz="2000">
                <a:solidFill>
                  <a:srgbClr val="000000"/>
                </a:solidFill>
                <a:latin typeface="Arial"/>
                <a:ea typeface="Arial"/>
                <a:cs typeface="Arial"/>
                <a:sym typeface="Arial"/>
              </a:rPr>
              <a:t>1. </a:t>
            </a:r>
            <a:r>
              <a:rPr i="1" lang="en-US" sz="2000">
                <a:solidFill>
                  <a:srgbClr val="000000"/>
                </a:solidFill>
                <a:latin typeface="Arial"/>
                <a:ea typeface="Arial"/>
                <a:cs typeface="Arial"/>
                <a:sym typeface="Arial"/>
              </a:rPr>
              <a:t>A. rhizogenes </a:t>
            </a:r>
            <a:r>
              <a:rPr lang="en-US" sz="2000">
                <a:solidFill>
                  <a:srgbClr val="000000"/>
                </a:solidFill>
                <a:latin typeface="Arial"/>
                <a:ea typeface="Arial"/>
                <a:cs typeface="Arial"/>
                <a:sym typeface="Arial"/>
              </a:rPr>
              <a:t>sản xuất các hợp chất phenolic thu hút các tế bào vi khuẩn đến vị trí vết thương thông qua hóa hướng động</a:t>
            </a:r>
            <a:endParaRPr sz="2000">
              <a:solidFill>
                <a:srgbClr val="000000"/>
              </a:solidFill>
              <a:latin typeface="Arial"/>
              <a:ea typeface="Arial"/>
              <a:cs typeface="Arial"/>
              <a:sym typeface="Arial"/>
            </a:endParaRPr>
          </a:p>
          <a:p>
            <a:pPr indent="0" lvl="0" marL="0" marR="0" rtl="0" algn="just">
              <a:spcBef>
                <a:spcPts val="0"/>
              </a:spcBef>
              <a:spcAft>
                <a:spcPts val="0"/>
              </a:spcAft>
              <a:buNone/>
            </a:pPr>
            <a:r>
              <a:rPr lang="en-US" sz="2000">
                <a:solidFill>
                  <a:srgbClr val="000000"/>
                </a:solidFill>
                <a:latin typeface="Arial"/>
                <a:ea typeface="Arial"/>
                <a:cs typeface="Arial"/>
                <a:sym typeface="Arial"/>
              </a:rPr>
              <a:t>2. </a:t>
            </a:r>
            <a:r>
              <a:rPr i="1" lang="en-US" sz="2000">
                <a:solidFill>
                  <a:srgbClr val="000000"/>
                </a:solidFill>
                <a:latin typeface="Arial"/>
                <a:ea typeface="Arial"/>
                <a:cs typeface="Arial"/>
                <a:sym typeface="Arial"/>
              </a:rPr>
              <a:t>A. rhizogenes l</a:t>
            </a:r>
            <a:r>
              <a:rPr lang="en-US" sz="2000">
                <a:solidFill>
                  <a:srgbClr val="000000"/>
                </a:solidFill>
                <a:latin typeface="Arial"/>
                <a:ea typeface="Arial"/>
                <a:cs typeface="Arial"/>
                <a:sym typeface="Arial"/>
              </a:rPr>
              <a:t>ây nhiễm vào cây bằng cách tích hợp Ri plasmid gây bệnh vào bộ gen thực vật </a:t>
            </a:r>
            <a:r>
              <a:rPr lang="en-US" sz="2000">
                <a:solidFill>
                  <a:schemeClr val="dk1"/>
                </a:solidFill>
                <a:latin typeface="Arial"/>
                <a:ea typeface="Arial"/>
                <a:cs typeface="Arial"/>
                <a:sym typeface="Arial"/>
              </a:rPr>
              <a:t>làm cho tế bào phát sinh thành rễ được gọi là rễ tơ.</a:t>
            </a:r>
            <a:endParaRPr/>
          </a:p>
          <a:p>
            <a:pPr indent="0" lvl="0" marL="0" marR="0" rtl="0" algn="just">
              <a:spcBef>
                <a:spcPts val="0"/>
              </a:spcBef>
              <a:spcAft>
                <a:spcPts val="0"/>
              </a:spcAft>
              <a:buNone/>
            </a:pPr>
            <a:r>
              <a:t/>
            </a:r>
            <a:endParaRPr sz="2000">
              <a:solidFill>
                <a:srgbClr val="000000"/>
              </a:solidFill>
              <a:latin typeface="Arial"/>
              <a:ea typeface="Arial"/>
              <a:cs typeface="Arial"/>
              <a:sym typeface="Arial"/>
            </a:endParaRPr>
          </a:p>
          <a:p>
            <a:pPr indent="-342900" lvl="0" marL="342900" marR="0" rtl="0" algn="just">
              <a:spcBef>
                <a:spcPts val="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Trong điều kiện tự nhiên, </a:t>
            </a:r>
            <a:r>
              <a:rPr i="1" lang="en-US" sz="2000">
                <a:solidFill>
                  <a:srgbClr val="000000"/>
                </a:solidFill>
                <a:latin typeface="Arial"/>
                <a:ea typeface="Arial"/>
                <a:cs typeface="Arial"/>
                <a:sym typeface="Arial"/>
              </a:rPr>
              <a:t>A. rhizogenes </a:t>
            </a:r>
            <a:r>
              <a:rPr lang="en-US" sz="2000">
                <a:solidFill>
                  <a:srgbClr val="000000"/>
                </a:solidFill>
                <a:latin typeface="Arial"/>
                <a:ea typeface="Arial"/>
                <a:cs typeface="Arial"/>
                <a:sym typeface="Arial"/>
              </a:rPr>
              <a:t>bị hạn chế ở một số loài thực vật hạn chế, đó là: táo, dưa chuột, cà chua và dưa. </a:t>
            </a:r>
            <a:endParaRPr sz="2000">
              <a:solidFill>
                <a:srgbClr val="000000"/>
              </a:solidFill>
              <a:latin typeface="Arial"/>
              <a:ea typeface="Arial"/>
              <a:cs typeface="Arial"/>
              <a:sym typeface="Arial"/>
            </a:endParaRPr>
          </a:p>
          <a:p>
            <a:pPr indent="-215900" lvl="0" marL="342900" marR="0" rtl="0" algn="just">
              <a:spcBef>
                <a:spcPts val="0"/>
              </a:spcBef>
              <a:spcAft>
                <a:spcPts val="0"/>
              </a:spcAft>
              <a:buClr>
                <a:schemeClr val="dk1"/>
              </a:buClr>
              <a:buSzPts val="2000"/>
              <a:buFont typeface="Noto Sans Symbols"/>
              <a:buNone/>
            </a:pPr>
            <a:r>
              <a:t/>
            </a:r>
            <a:endParaRPr sz="2000">
              <a:solidFill>
                <a:srgbClr val="000000"/>
              </a:solidFill>
              <a:latin typeface="Arial"/>
              <a:ea typeface="Arial"/>
              <a:cs typeface="Arial"/>
              <a:sym typeface="Arial"/>
            </a:endParaRPr>
          </a:p>
          <a:p>
            <a:pPr indent="-342900" lvl="0" marL="342900" marR="0" rtl="0" algn="just">
              <a:spcBef>
                <a:spcPts val="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Trong điều kiện phòng thí nghiệm, hơn 450 loài thực vật dễ bị nhiễm vi khuẩn này.</a:t>
            </a:r>
            <a:endParaRPr sz="2000">
              <a:solidFill>
                <a:srgbClr val="000000"/>
              </a:solidFill>
              <a:latin typeface="Arial"/>
              <a:ea typeface="Arial"/>
              <a:cs typeface="Arial"/>
              <a:sym typeface="Arial"/>
            </a:endParaRPr>
          </a:p>
          <a:p>
            <a:pPr indent="-215900" lvl="0" marL="342900" marR="0" rtl="0" algn="just">
              <a:spcBef>
                <a:spcPts val="0"/>
              </a:spcBef>
              <a:spcAft>
                <a:spcPts val="0"/>
              </a:spcAft>
              <a:buClr>
                <a:schemeClr val="dk1"/>
              </a:buClr>
              <a:buSzPts val="2000"/>
              <a:buFont typeface="Noto Sans Symbols"/>
              <a:buNone/>
            </a:pPr>
            <a:r>
              <a:t/>
            </a:r>
            <a:endParaRPr sz="2000">
              <a:solidFill>
                <a:srgbClr val="000000"/>
              </a:solidFill>
              <a:latin typeface="Arial"/>
              <a:ea typeface="Arial"/>
              <a:cs typeface="Arial"/>
              <a:sym typeface="Arial"/>
            </a:endParaRPr>
          </a:p>
          <a:p>
            <a:pPr indent="-342900" lvl="0" marL="342900" marR="0" rtl="0" algn="just">
              <a:spcBef>
                <a:spcPts val="0"/>
              </a:spcBef>
              <a:spcAft>
                <a:spcPts val="0"/>
              </a:spcAft>
              <a:buClr>
                <a:srgbClr val="000000"/>
              </a:buClr>
              <a:buSzPts val="2000"/>
              <a:buFont typeface="Noto Sans Symbols"/>
              <a:buChar char="▪"/>
            </a:pPr>
            <a:r>
              <a:rPr lang="en-US" sz="2000">
                <a:solidFill>
                  <a:srgbClr val="000000"/>
                </a:solidFill>
                <a:latin typeface="Arial"/>
                <a:ea typeface="Arial"/>
                <a:cs typeface="Arial"/>
                <a:sym typeface="Arial"/>
              </a:rPr>
              <a:t>Trong những phương pháp quan trọng mà các nhà nghiên cứu phân biệt </a:t>
            </a:r>
            <a:r>
              <a:rPr i="1" lang="en-US" sz="2000">
                <a:solidFill>
                  <a:srgbClr val="000000"/>
                </a:solidFill>
                <a:latin typeface="Arial"/>
                <a:ea typeface="Arial"/>
                <a:cs typeface="Arial"/>
                <a:sym typeface="Arial"/>
              </a:rPr>
              <a:t>A. rhizogenes </a:t>
            </a:r>
            <a:r>
              <a:rPr lang="en-US" sz="2000">
                <a:solidFill>
                  <a:srgbClr val="000000"/>
                </a:solidFill>
                <a:latin typeface="Arial"/>
                <a:ea typeface="Arial"/>
                <a:cs typeface="Arial"/>
                <a:sym typeface="Arial"/>
              </a:rPr>
              <a:t>với các loài khác trong chi </a:t>
            </a:r>
            <a:r>
              <a:rPr i="1" lang="en-US" sz="2000">
                <a:solidFill>
                  <a:srgbClr val="000000"/>
                </a:solidFill>
                <a:latin typeface="Arial"/>
                <a:ea typeface="Arial"/>
                <a:cs typeface="Arial"/>
                <a:sym typeface="Arial"/>
              </a:rPr>
              <a:t>Agrobacterium</a:t>
            </a:r>
            <a:r>
              <a:rPr lang="en-US" sz="2000">
                <a:solidFill>
                  <a:srgbClr val="000000"/>
                </a:solidFill>
                <a:latin typeface="Arial"/>
                <a:ea typeface="Arial"/>
                <a:cs typeface="Arial"/>
                <a:sym typeface="Arial"/>
              </a:rPr>
              <a:t> là </a:t>
            </a:r>
            <a:r>
              <a:rPr b="1" lang="en-US" sz="2000">
                <a:solidFill>
                  <a:srgbClr val="000000"/>
                </a:solidFill>
                <a:latin typeface="Arial"/>
                <a:ea typeface="Arial"/>
                <a:cs typeface="Arial"/>
                <a:sym typeface="Arial"/>
              </a:rPr>
              <a:t>sự phân cực của nhiễm trùng</a:t>
            </a:r>
            <a:r>
              <a:rPr lang="en-US" sz="2000">
                <a:solidFill>
                  <a:srgbClr val="000000"/>
                </a:solidFill>
                <a:latin typeface="Arial"/>
                <a:ea typeface="Arial"/>
                <a:cs typeface="Arial"/>
                <a:sym typeface="Arial"/>
              </a:rPr>
              <a:t>.</a:t>
            </a:r>
            <a:endParaRPr sz="20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9"/>
          <p:cNvSpPr/>
          <p:nvPr/>
        </p:nvSpPr>
        <p:spPr>
          <a:xfrm>
            <a:off x="481116" y="1566039"/>
            <a:ext cx="8242156" cy="286232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chemeClr val="dk1"/>
                </a:solidFill>
                <a:latin typeface="Arial"/>
                <a:ea typeface="Arial"/>
                <a:cs typeface="Arial"/>
                <a:sym typeface="Arial"/>
              </a:rPr>
              <a:t>Mẫu đất </a:t>
            </a:r>
            <a:endParaRPr/>
          </a:p>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Các mẫu đất vùng rễ của một số loại cây trồng được thu từ các tỉnh thành như Long An, Tiền Giang, Bình Dương và thành phố Hồ Chí Minh.</a:t>
            </a:r>
            <a:endParaRPr sz="2000">
              <a:solidFill>
                <a:schemeClr val="dk1"/>
              </a:solidFill>
              <a:latin typeface="Arial"/>
              <a:ea typeface="Arial"/>
              <a:cs typeface="Arial"/>
              <a:sym typeface="Arial"/>
            </a:endParaRPr>
          </a:p>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Độ sâu khoảng 10–15 cm, trộn mẫu đất tại 5 điểm khác nhau trong 1 ruộng</a:t>
            </a:r>
            <a:endParaRPr sz="2000">
              <a:solidFill>
                <a:schemeClr val="dk1"/>
              </a:solidFill>
              <a:latin typeface="Arial"/>
              <a:ea typeface="Arial"/>
              <a:cs typeface="Arial"/>
              <a:sym typeface="Arial"/>
            </a:endParaRPr>
          </a:p>
          <a:p>
            <a:pPr indent="-257175" lvl="0" marL="257175" marR="0" rtl="0" algn="just">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Cách bảo quản mẫu đất: chứa trong túi nylon vô trùng. Mẫu được bảo quản kín và trong thùng lạnh 8–10 </a:t>
            </a:r>
            <a:r>
              <a:rPr baseline="30000" lang="en-US" sz="2000">
                <a:solidFill>
                  <a:schemeClr val="dk1"/>
                </a:solidFill>
                <a:latin typeface="Arial"/>
                <a:ea typeface="Arial"/>
                <a:cs typeface="Arial"/>
                <a:sym typeface="Arial"/>
              </a:rPr>
              <a:t>o</a:t>
            </a:r>
            <a:r>
              <a:rPr lang="en-US" sz="2000">
                <a:solidFill>
                  <a:schemeClr val="dk1"/>
                </a:solidFill>
                <a:latin typeface="Arial"/>
                <a:ea typeface="Arial"/>
                <a:cs typeface="Arial"/>
                <a:sym typeface="Arial"/>
              </a:rPr>
              <a:t>C. </a:t>
            </a:r>
            <a:endParaRPr sz="2000">
              <a:solidFill>
                <a:schemeClr val="dk1"/>
              </a:solidFill>
              <a:latin typeface="Arial"/>
              <a:ea typeface="Arial"/>
              <a:cs typeface="Arial"/>
              <a:sym typeface="Arial"/>
            </a:endParaRPr>
          </a:p>
          <a:p>
            <a:pPr indent="0" lvl="0" marL="0" marR="0" rtl="0" algn="just">
              <a:spcBef>
                <a:spcPts val="0"/>
              </a:spcBef>
              <a:spcAft>
                <a:spcPts val="0"/>
              </a:spcAft>
              <a:buNone/>
            </a:pPr>
            <a:r>
              <a:t/>
            </a:r>
            <a:endParaRPr sz="2000">
              <a:solidFill>
                <a:schemeClr val="dk1"/>
              </a:solidFill>
              <a:latin typeface="Arial"/>
              <a:ea typeface="Arial"/>
              <a:cs typeface="Arial"/>
              <a:sym typeface="Arial"/>
            </a:endParaRPr>
          </a:p>
        </p:txBody>
      </p:sp>
      <p:sp>
        <p:nvSpPr>
          <p:cNvPr id="368" name="Google Shape;368;p9"/>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9" name="Google Shape;369;p9"/>
          <p:cNvSpPr/>
          <p:nvPr/>
        </p:nvSpPr>
        <p:spPr>
          <a:xfrm>
            <a:off x="597044" y="4428361"/>
            <a:ext cx="8242156" cy="132343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rgbClr val="000000"/>
                </a:solidFill>
                <a:latin typeface="Arial"/>
                <a:ea typeface="Arial"/>
                <a:cs typeface="Arial"/>
                <a:sym typeface="Arial"/>
              </a:rPr>
              <a:t>Chủng đối chứng</a:t>
            </a:r>
            <a:endParaRPr b="1" sz="2000">
              <a:solidFill>
                <a:srgbClr val="000000"/>
              </a:solidFill>
              <a:latin typeface="Arial"/>
              <a:ea typeface="Arial"/>
              <a:cs typeface="Arial"/>
              <a:sym typeface="Arial"/>
            </a:endParaRPr>
          </a:p>
          <a:p>
            <a:pPr indent="0" lvl="0" marL="0" marR="0" rtl="0" algn="just">
              <a:spcBef>
                <a:spcPts val="0"/>
              </a:spcBef>
              <a:spcAft>
                <a:spcPts val="0"/>
              </a:spcAft>
              <a:buNone/>
            </a:pPr>
            <a:r>
              <a:rPr lang="en-US" sz="2000">
                <a:solidFill>
                  <a:srgbClr val="000000"/>
                </a:solidFill>
                <a:latin typeface="Arial"/>
                <a:ea typeface="Arial"/>
                <a:cs typeface="Arial"/>
                <a:sym typeface="Arial"/>
              </a:rPr>
              <a:t>Chủng </a:t>
            </a:r>
            <a:r>
              <a:rPr i="1" lang="en-US" sz="2000">
                <a:solidFill>
                  <a:srgbClr val="000000"/>
                </a:solidFill>
                <a:latin typeface="Arial"/>
                <a:ea typeface="Arial"/>
                <a:cs typeface="Arial"/>
                <a:sym typeface="Arial"/>
              </a:rPr>
              <a:t>Agrobacterium rhizogenes </a:t>
            </a:r>
            <a:r>
              <a:rPr lang="en-US" sz="2000">
                <a:solidFill>
                  <a:srgbClr val="000000"/>
                </a:solidFill>
                <a:latin typeface="Arial"/>
                <a:ea typeface="Arial"/>
                <a:cs typeface="Arial"/>
                <a:sym typeface="Arial"/>
              </a:rPr>
              <a:t>ATCC 15834 và các chủng vi khuẩn làm đối  chứng cho các kiểm tra sinh hóa nhận diện </a:t>
            </a:r>
            <a:r>
              <a:rPr i="1" lang="en-US" sz="2000">
                <a:solidFill>
                  <a:srgbClr val="000000"/>
                </a:solidFill>
                <a:latin typeface="Arial"/>
                <a:ea typeface="Arial"/>
                <a:cs typeface="Arial"/>
                <a:sym typeface="Arial"/>
              </a:rPr>
              <a:t>Agrobacterium rhizogenes</a:t>
            </a:r>
            <a:endParaRPr b="0" i="1" sz="2000">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10"/>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5" name="Google Shape;375;p10"/>
          <p:cNvSpPr txBox="1"/>
          <p:nvPr/>
        </p:nvSpPr>
        <p:spPr>
          <a:xfrm>
            <a:off x="709385" y="1546132"/>
            <a:ext cx="4325815" cy="78483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Môi trường MG-Te</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US" sz="1800">
                <a:solidFill>
                  <a:schemeClr val="dk1"/>
                </a:solidFill>
                <a:latin typeface="Arial"/>
                <a:ea typeface="Arial"/>
                <a:cs typeface="Arial"/>
                <a:sym typeface="Arial"/>
              </a:rPr>
              <a:t>🡪 Phân lập – Làm thuần</a:t>
            </a:r>
            <a:endParaRPr sz="1800">
              <a:solidFill>
                <a:schemeClr val="dk1"/>
              </a:solidFill>
              <a:latin typeface="Arial"/>
              <a:ea typeface="Arial"/>
              <a:cs typeface="Arial"/>
              <a:sym typeface="Arial"/>
            </a:endParaRPr>
          </a:p>
        </p:txBody>
      </p:sp>
      <p:grpSp>
        <p:nvGrpSpPr>
          <p:cNvPr id="376" name="Google Shape;376;p10"/>
          <p:cNvGrpSpPr/>
          <p:nvPr/>
        </p:nvGrpSpPr>
        <p:grpSpPr>
          <a:xfrm>
            <a:off x="5372100" y="1592298"/>
            <a:ext cx="3429000" cy="738664"/>
            <a:chOff x="896257" y="1002324"/>
            <a:chExt cx="3429000" cy="738664"/>
          </a:xfrm>
        </p:grpSpPr>
        <p:sp>
          <p:nvSpPr>
            <p:cNvPr id="377" name="Google Shape;377;p10"/>
            <p:cNvSpPr txBox="1"/>
            <p:nvPr/>
          </p:nvSpPr>
          <p:spPr>
            <a:xfrm>
              <a:off x="896257" y="1371656"/>
              <a:ext cx="3429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 Nhận diện</a:t>
              </a:r>
              <a:endParaRPr sz="1800">
                <a:solidFill>
                  <a:schemeClr val="dk1"/>
                </a:solidFill>
                <a:latin typeface="Arial"/>
                <a:ea typeface="Arial"/>
                <a:cs typeface="Arial"/>
                <a:sym typeface="Arial"/>
              </a:endParaRPr>
            </a:p>
          </p:txBody>
        </p:sp>
        <p:sp>
          <p:nvSpPr>
            <p:cNvPr id="378" name="Google Shape;378;p10"/>
            <p:cNvSpPr txBox="1"/>
            <p:nvPr/>
          </p:nvSpPr>
          <p:spPr>
            <a:xfrm>
              <a:off x="896257" y="1002324"/>
              <a:ext cx="2268416" cy="369332"/>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Arial"/>
                  <a:ea typeface="Arial"/>
                  <a:cs typeface="Arial"/>
                  <a:sym typeface="Arial"/>
                </a:rPr>
                <a:t>Môi trường 2E-Te</a:t>
              </a:r>
              <a:endParaRPr sz="1800">
                <a:solidFill>
                  <a:schemeClr val="dk1"/>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11"/>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384" name="Google Shape;384;p11"/>
          <p:cNvGrpSpPr/>
          <p:nvPr/>
        </p:nvGrpSpPr>
        <p:grpSpPr>
          <a:xfrm>
            <a:off x="590550" y="1440474"/>
            <a:ext cx="8039101" cy="800220"/>
            <a:chOff x="1009650" y="1002324"/>
            <a:chExt cx="3562350" cy="800220"/>
          </a:xfrm>
        </p:grpSpPr>
        <p:sp>
          <p:nvSpPr>
            <p:cNvPr id="385" name="Google Shape;385;p11"/>
            <p:cNvSpPr txBox="1"/>
            <p:nvPr/>
          </p:nvSpPr>
          <p:spPr>
            <a:xfrm>
              <a:off x="1009650" y="1402434"/>
              <a:ext cx="34290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 Kiểm tra hình thái</a:t>
              </a:r>
              <a:endParaRPr sz="2000">
                <a:solidFill>
                  <a:schemeClr val="dk1"/>
                </a:solidFill>
                <a:latin typeface="Arial"/>
                <a:ea typeface="Arial"/>
                <a:cs typeface="Arial"/>
                <a:sym typeface="Arial"/>
              </a:endParaRPr>
            </a:p>
          </p:txBody>
        </p:sp>
        <p:sp>
          <p:nvSpPr>
            <p:cNvPr id="386" name="Google Shape;386;p11"/>
            <p:cNvSpPr txBox="1"/>
            <p:nvPr/>
          </p:nvSpPr>
          <p:spPr>
            <a:xfrm>
              <a:off x="1009650" y="1002324"/>
              <a:ext cx="3562350" cy="400110"/>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Môi trường Tryptone casein soy agar (TSA)</a:t>
              </a:r>
              <a:endParaRPr sz="2000">
                <a:solidFill>
                  <a:schemeClr val="dk1"/>
                </a:solidFill>
                <a:latin typeface="Arial"/>
                <a:ea typeface="Arial"/>
                <a:cs typeface="Arial"/>
                <a:sym typeface="Arial"/>
              </a:endParaRPr>
            </a:p>
          </p:txBody>
        </p:sp>
      </p:grpSp>
      <p:graphicFrame>
        <p:nvGraphicFramePr>
          <p:cNvPr id="387" name="Google Shape;387;p11"/>
          <p:cNvGraphicFramePr/>
          <p:nvPr/>
        </p:nvGraphicFramePr>
        <p:xfrm>
          <a:off x="1237426" y="2756892"/>
          <a:ext cx="3000000" cy="3000000"/>
        </p:xfrm>
        <a:graphic>
          <a:graphicData uri="http://schemas.openxmlformats.org/drawingml/2006/table">
            <a:tbl>
              <a:tblPr>
                <a:noFill/>
                <a:tableStyleId>{C11AE917-FBB9-42DB-B8FD-306AD7E9C4C6}</a:tableStyleId>
              </a:tblPr>
              <a:tblGrid>
                <a:gridCol w="4425125"/>
                <a:gridCol w="2019300"/>
              </a:tblGrid>
              <a:tr h="499950">
                <a:tc>
                  <a:txBody>
                    <a:bodyPr/>
                    <a:lstStyle/>
                    <a:p>
                      <a:pPr indent="0" lvl="0" marL="0" marR="0" rtl="0" algn="just">
                        <a:spcBef>
                          <a:spcPts val="0"/>
                        </a:spcBef>
                        <a:spcAft>
                          <a:spcPts val="0"/>
                        </a:spcAft>
                        <a:buNone/>
                      </a:pPr>
                      <a:r>
                        <a:rPr b="1" lang="en-US" sz="2300" u="none" cap="none" strike="noStrike"/>
                        <a:t>Casein</a:t>
                      </a:r>
                      <a:endParaRPr b="1" sz="2300" u="none" cap="none" strike="noStrike">
                        <a:latin typeface="Arial"/>
                        <a:ea typeface="Arial"/>
                        <a:cs typeface="Arial"/>
                        <a:sym typeface="Arial"/>
                      </a:endParaRPr>
                    </a:p>
                  </a:txBody>
                  <a:tcPr marT="45725" marB="45725" marR="68575" marL="68575" anchor="ctr"/>
                </a:tc>
                <a:tc>
                  <a:txBody>
                    <a:bodyPr/>
                    <a:lstStyle/>
                    <a:p>
                      <a:pPr indent="0" lvl="0" marL="0" marR="0" rtl="0" algn="ctr">
                        <a:spcBef>
                          <a:spcPts val="0"/>
                        </a:spcBef>
                        <a:spcAft>
                          <a:spcPts val="0"/>
                        </a:spcAft>
                        <a:buNone/>
                      </a:pPr>
                      <a:r>
                        <a:rPr lang="en-US" sz="2300" u="none" cap="none" strike="noStrike"/>
                        <a:t>15,0 g</a:t>
                      </a:r>
                      <a:endParaRPr sz="2300" u="none" cap="none" strike="noStrike">
                        <a:latin typeface="Arial"/>
                        <a:ea typeface="Arial"/>
                        <a:cs typeface="Arial"/>
                        <a:sym typeface="Arial"/>
                      </a:endParaRPr>
                    </a:p>
                  </a:txBody>
                  <a:tcPr marT="45725" marB="45725" marR="68575" marL="68575" anchor="ctr"/>
                </a:tc>
              </a:tr>
              <a:tr h="292100">
                <a:tc>
                  <a:txBody>
                    <a:bodyPr/>
                    <a:lstStyle/>
                    <a:p>
                      <a:pPr indent="0" lvl="0" marL="0" marR="0" rtl="0" algn="just">
                        <a:spcBef>
                          <a:spcPts val="0"/>
                        </a:spcBef>
                        <a:spcAft>
                          <a:spcPts val="0"/>
                        </a:spcAft>
                        <a:buNone/>
                      </a:pPr>
                      <a:r>
                        <a:rPr b="1" lang="en-US" sz="2300" u="none" cap="none" strike="noStrike"/>
                        <a:t>Bột đậu nành</a:t>
                      </a:r>
                      <a:endParaRPr b="1" sz="2300" u="none" cap="none" strike="noStrike">
                        <a:latin typeface="Arial"/>
                        <a:ea typeface="Arial"/>
                        <a:cs typeface="Arial"/>
                        <a:sym typeface="Arial"/>
                      </a:endParaRPr>
                    </a:p>
                  </a:txBody>
                  <a:tcPr marT="45725" marB="45725" marR="68575" marL="68575" anchor="ctr"/>
                </a:tc>
                <a:tc>
                  <a:txBody>
                    <a:bodyPr/>
                    <a:lstStyle/>
                    <a:p>
                      <a:pPr indent="0" lvl="0" marL="0" marR="0" rtl="0" algn="ctr">
                        <a:spcBef>
                          <a:spcPts val="0"/>
                        </a:spcBef>
                        <a:spcAft>
                          <a:spcPts val="0"/>
                        </a:spcAft>
                        <a:buNone/>
                      </a:pPr>
                      <a:r>
                        <a:rPr lang="en-US" sz="2300" u="none" cap="none" strike="noStrike"/>
                        <a:t>5,0 g</a:t>
                      </a:r>
                      <a:endParaRPr sz="2300" u="none" cap="none" strike="noStrike">
                        <a:latin typeface="Arial"/>
                        <a:ea typeface="Arial"/>
                        <a:cs typeface="Arial"/>
                        <a:sym typeface="Arial"/>
                      </a:endParaRPr>
                    </a:p>
                  </a:txBody>
                  <a:tcPr marT="45725" marB="45725" marR="68575" marL="68575" anchor="ctr"/>
                </a:tc>
              </a:tr>
              <a:tr h="292100">
                <a:tc>
                  <a:txBody>
                    <a:bodyPr/>
                    <a:lstStyle/>
                    <a:p>
                      <a:pPr indent="0" lvl="0" marL="0" marR="0" rtl="0" algn="just">
                        <a:spcBef>
                          <a:spcPts val="0"/>
                        </a:spcBef>
                        <a:spcAft>
                          <a:spcPts val="0"/>
                        </a:spcAft>
                        <a:buNone/>
                      </a:pPr>
                      <a:r>
                        <a:rPr lang="en-US" sz="2300" u="none" cap="none" strike="noStrike"/>
                        <a:t>Natri clorua (NaCl)</a:t>
                      </a:r>
                      <a:endParaRPr sz="2300" u="none" cap="none" strike="noStrike">
                        <a:latin typeface="Arial"/>
                        <a:ea typeface="Arial"/>
                        <a:cs typeface="Arial"/>
                        <a:sym typeface="Arial"/>
                      </a:endParaRPr>
                    </a:p>
                  </a:txBody>
                  <a:tcPr marT="45725" marB="45725" marR="68575" marL="68575" anchor="ctr"/>
                </a:tc>
                <a:tc>
                  <a:txBody>
                    <a:bodyPr/>
                    <a:lstStyle/>
                    <a:p>
                      <a:pPr indent="0" lvl="0" marL="0" marR="0" rtl="0" algn="ctr">
                        <a:spcBef>
                          <a:spcPts val="0"/>
                        </a:spcBef>
                        <a:spcAft>
                          <a:spcPts val="0"/>
                        </a:spcAft>
                        <a:buNone/>
                      </a:pPr>
                      <a:r>
                        <a:rPr lang="en-US" sz="2300" u="none" cap="none" strike="noStrike"/>
                        <a:t>5,0 g</a:t>
                      </a:r>
                      <a:endParaRPr sz="2300" u="none" cap="none" strike="noStrike">
                        <a:latin typeface="Arial"/>
                        <a:ea typeface="Arial"/>
                        <a:cs typeface="Arial"/>
                        <a:sym typeface="Arial"/>
                      </a:endParaRPr>
                    </a:p>
                  </a:txBody>
                  <a:tcPr marT="45725" marB="45725" marR="68575" marL="68575" anchor="ctr"/>
                </a:tc>
              </a:tr>
              <a:tr h="292100">
                <a:tc>
                  <a:txBody>
                    <a:bodyPr/>
                    <a:lstStyle/>
                    <a:p>
                      <a:pPr indent="0" lvl="0" marL="0" marR="0" rtl="0" algn="just">
                        <a:spcBef>
                          <a:spcPts val="0"/>
                        </a:spcBef>
                        <a:spcAft>
                          <a:spcPts val="0"/>
                        </a:spcAft>
                        <a:buNone/>
                      </a:pPr>
                      <a:r>
                        <a:rPr lang="en-US" sz="2300" u="none" cap="none" strike="noStrike"/>
                        <a:t>Agar</a:t>
                      </a:r>
                      <a:endParaRPr sz="2300" u="none" cap="none" strike="noStrike">
                        <a:latin typeface="Arial"/>
                        <a:ea typeface="Arial"/>
                        <a:cs typeface="Arial"/>
                        <a:sym typeface="Arial"/>
                      </a:endParaRPr>
                    </a:p>
                  </a:txBody>
                  <a:tcPr marT="45725" marB="45725" marR="68575" marL="68575" anchor="ctr"/>
                </a:tc>
                <a:tc>
                  <a:txBody>
                    <a:bodyPr/>
                    <a:lstStyle/>
                    <a:p>
                      <a:pPr indent="0" lvl="0" marL="0" marR="0" rtl="0" algn="ctr">
                        <a:spcBef>
                          <a:spcPts val="0"/>
                        </a:spcBef>
                        <a:spcAft>
                          <a:spcPts val="0"/>
                        </a:spcAft>
                        <a:buNone/>
                      </a:pPr>
                      <a:r>
                        <a:rPr lang="en-US" sz="2300" u="none" cap="none" strike="noStrike"/>
                        <a:t>15,0 g</a:t>
                      </a:r>
                      <a:endParaRPr sz="2300" u="none" cap="none" strike="noStrike">
                        <a:latin typeface="Arial"/>
                        <a:ea typeface="Arial"/>
                        <a:cs typeface="Arial"/>
                        <a:sym typeface="Arial"/>
                      </a:endParaRPr>
                    </a:p>
                  </a:txBody>
                  <a:tcPr marT="45725" marB="45725" marR="68575" marL="68575" anchor="ctr"/>
                </a:tc>
              </a:tr>
              <a:tr h="304800">
                <a:tc>
                  <a:txBody>
                    <a:bodyPr/>
                    <a:lstStyle/>
                    <a:p>
                      <a:pPr indent="0" lvl="0" marL="0" marR="0" rtl="0" algn="just">
                        <a:spcBef>
                          <a:spcPts val="0"/>
                        </a:spcBef>
                        <a:spcAft>
                          <a:spcPts val="0"/>
                        </a:spcAft>
                        <a:buNone/>
                      </a:pPr>
                      <a:r>
                        <a:rPr lang="en-US" sz="2300" u="none" cap="none" strike="noStrike"/>
                        <a:t>Nước cất vô trùng</a:t>
                      </a:r>
                      <a:endParaRPr sz="2300" u="none" cap="none" strike="noStrike"/>
                    </a:p>
                  </a:txBody>
                  <a:tcPr marT="45725" marB="45725" marR="68575" marL="68575" anchor="ctr"/>
                </a:tc>
                <a:tc>
                  <a:txBody>
                    <a:bodyPr/>
                    <a:lstStyle/>
                    <a:p>
                      <a:pPr indent="0" lvl="0" marL="0" marR="0" rtl="0" algn="ctr">
                        <a:spcBef>
                          <a:spcPts val="0"/>
                        </a:spcBef>
                        <a:spcAft>
                          <a:spcPts val="0"/>
                        </a:spcAft>
                        <a:buNone/>
                      </a:pPr>
                      <a:r>
                        <a:rPr lang="en-US" sz="2400" u="none" cap="none" strike="noStrike"/>
                        <a:t>Thêm đủ 1 lít</a:t>
                      </a:r>
                      <a:endParaRPr/>
                    </a:p>
                  </a:txBody>
                  <a:tcPr marT="45725" marB="45725" marR="68575" marL="68575" anchor="ct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12"/>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93" name="Google Shape;393;p12"/>
          <p:cNvSpPr/>
          <p:nvPr/>
        </p:nvSpPr>
        <p:spPr>
          <a:xfrm>
            <a:off x="386164" y="1396847"/>
            <a:ext cx="6224186" cy="707886"/>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Môi trường Triple Sugar Iron (TSI)</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 Khả năng lên men glucose sinh acid </a:t>
            </a:r>
            <a:endParaRPr sz="2000">
              <a:solidFill>
                <a:schemeClr val="dk1"/>
              </a:solidFill>
              <a:latin typeface="Arial"/>
              <a:ea typeface="Arial"/>
              <a:cs typeface="Arial"/>
              <a:sym typeface="Arial"/>
            </a:endParaRPr>
          </a:p>
        </p:txBody>
      </p:sp>
      <p:graphicFrame>
        <p:nvGraphicFramePr>
          <p:cNvPr id="394" name="Google Shape;394;p12"/>
          <p:cNvGraphicFramePr/>
          <p:nvPr/>
        </p:nvGraphicFramePr>
        <p:xfrm>
          <a:off x="1182208" y="2212092"/>
          <a:ext cx="3000000" cy="3000000"/>
        </p:xfrm>
        <a:graphic>
          <a:graphicData uri="http://schemas.openxmlformats.org/drawingml/2006/table">
            <a:tbl>
              <a:tblPr>
                <a:noFill/>
                <a:tableStyleId>{C11AE917-FBB9-42DB-B8FD-306AD7E9C4C6}</a:tableStyleId>
              </a:tblPr>
              <a:tblGrid>
                <a:gridCol w="3999400"/>
                <a:gridCol w="3123100"/>
              </a:tblGrid>
              <a:tr h="453600">
                <a:tc>
                  <a:txBody>
                    <a:bodyPr/>
                    <a:lstStyle/>
                    <a:p>
                      <a:pPr indent="0" lvl="0" marL="0" marR="0" rtl="0" algn="just">
                        <a:spcBef>
                          <a:spcPts val="0"/>
                        </a:spcBef>
                        <a:spcAft>
                          <a:spcPts val="0"/>
                        </a:spcAft>
                        <a:buNone/>
                      </a:pPr>
                      <a:r>
                        <a:rPr b="1" lang="en-US" sz="2300" u="none" cap="none" strike="noStrike"/>
                        <a:t>Tryptone</a:t>
                      </a:r>
                      <a:endParaRPr b="1"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14,0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Cao thịt</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3,0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Cao nấm men</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3,0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Natri clorua (NaCl)</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10,0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Natri thiosulfate </a:t>
                      </a:r>
                      <a:r>
                        <a:rPr lang="en-US" sz="2000" u="none" cap="none" strike="noStrike"/>
                        <a:t>(Na </a:t>
                      </a:r>
                      <a:r>
                        <a:rPr baseline="-25000" lang="en-US" sz="2000" u="none" cap="none" strike="noStrike"/>
                        <a:t>2</a:t>
                      </a:r>
                      <a:r>
                        <a:rPr lang="en-US" sz="2000" u="none" cap="none" strike="noStrike"/>
                        <a:t>S </a:t>
                      </a:r>
                      <a:r>
                        <a:rPr baseline="-25000" lang="en-US" sz="2000" u="none" cap="none" strike="noStrike"/>
                        <a:t>2</a:t>
                      </a:r>
                      <a:r>
                        <a:rPr lang="en-US" sz="2000" u="none" cap="none" strike="noStrike"/>
                        <a:t>O </a:t>
                      </a:r>
                      <a:r>
                        <a:rPr baseline="-25000" lang="en-US" sz="2000" u="none" cap="none" strike="noStrike"/>
                        <a:t>3</a:t>
                      </a:r>
                      <a:r>
                        <a:rPr lang="en-US" sz="2000" u="none" cap="none" strike="noStrike"/>
                        <a:t>)</a:t>
                      </a:r>
                      <a:endParaRPr sz="20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0,3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Lactoza</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10,0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b="1" lang="en-US" sz="2300" u="none" cap="none" strike="noStrike"/>
                        <a:t>Sacaroza</a:t>
                      </a:r>
                      <a:endParaRPr b="1"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10,0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Glucoza</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1,0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b="1" lang="en-US" sz="2300" u="none" cap="none" strike="noStrike"/>
                        <a:t>Sắt (III) xitrat</a:t>
                      </a:r>
                      <a:endParaRPr b="1"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0,3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Đỏ phenol</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0,024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Agar</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300" u="none" cap="none" strike="noStrike"/>
                        <a:t>13,5 g</a:t>
                      </a:r>
                      <a:endParaRPr sz="2300" u="none" cap="none" strike="noStrike">
                        <a:latin typeface="Arial"/>
                        <a:ea typeface="Arial"/>
                        <a:cs typeface="Arial"/>
                        <a:sym typeface="Arial"/>
                      </a:endParaRPr>
                    </a:p>
                  </a:txBody>
                  <a:tcPr marT="0" marB="0" marR="68575" marL="68575"/>
                </a:tc>
              </a:tr>
              <a:tr h="352100">
                <a:tc>
                  <a:txBody>
                    <a:bodyPr/>
                    <a:lstStyle/>
                    <a:p>
                      <a:pPr indent="0" lvl="0" marL="0" marR="0" rtl="0" algn="just">
                        <a:spcBef>
                          <a:spcPts val="0"/>
                        </a:spcBef>
                        <a:spcAft>
                          <a:spcPts val="0"/>
                        </a:spcAft>
                        <a:buNone/>
                      </a:pPr>
                      <a:r>
                        <a:rPr lang="en-US" sz="2300" u="none" cap="none" strike="noStrike"/>
                        <a:t>Nước cất vô trùng</a:t>
                      </a:r>
                      <a:endParaRPr sz="2300" u="none" cap="none" strike="noStrike">
                        <a:latin typeface="Arial"/>
                        <a:ea typeface="Arial"/>
                        <a:cs typeface="Arial"/>
                        <a:sym typeface="Arial"/>
                      </a:endParaRPr>
                    </a:p>
                  </a:txBody>
                  <a:tcPr marT="0" marB="0" marR="68575" marL="68575"/>
                </a:tc>
                <a:tc>
                  <a:txBody>
                    <a:bodyPr/>
                    <a:lstStyle/>
                    <a:p>
                      <a:pPr indent="0" lvl="0" marL="0" marR="0" rtl="0" algn="ctr">
                        <a:spcBef>
                          <a:spcPts val="0"/>
                        </a:spcBef>
                        <a:spcAft>
                          <a:spcPts val="0"/>
                        </a:spcAft>
                        <a:buNone/>
                      </a:pPr>
                      <a:r>
                        <a:rPr lang="en-US" sz="2400" u="none" cap="none" strike="noStrike"/>
                        <a:t>Thêm đủ 1 lít</a:t>
                      </a:r>
                      <a:endParaRPr/>
                    </a:p>
                  </a:txBody>
                  <a:tcPr marT="0" marB="0" marR="68575" marL="68575"/>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13"/>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1" name="Google Shape;401;p13"/>
          <p:cNvSpPr/>
          <p:nvPr/>
        </p:nvSpPr>
        <p:spPr>
          <a:xfrm>
            <a:off x="368300" y="1426252"/>
            <a:ext cx="4572000" cy="70788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Môi trường MacConkey Agar (MAC)</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Khả năng phát triển</a:t>
            </a:r>
            <a:endParaRPr sz="2000">
              <a:solidFill>
                <a:schemeClr val="dk1"/>
              </a:solidFill>
              <a:latin typeface="Arial"/>
              <a:ea typeface="Arial"/>
              <a:cs typeface="Arial"/>
              <a:sym typeface="Arial"/>
            </a:endParaRPr>
          </a:p>
        </p:txBody>
      </p:sp>
      <p:graphicFrame>
        <p:nvGraphicFramePr>
          <p:cNvPr id="402" name="Google Shape;402;p13"/>
          <p:cNvGraphicFramePr/>
          <p:nvPr/>
        </p:nvGraphicFramePr>
        <p:xfrm>
          <a:off x="1257300" y="2440257"/>
          <a:ext cx="3000000" cy="3000000"/>
        </p:xfrm>
        <a:graphic>
          <a:graphicData uri="http://schemas.openxmlformats.org/drawingml/2006/table">
            <a:tbl>
              <a:tblPr>
                <a:noFill/>
                <a:tableStyleId>{C11AE917-FBB9-42DB-B8FD-306AD7E9C4C6}</a:tableStyleId>
              </a:tblPr>
              <a:tblGrid>
                <a:gridCol w="3677550"/>
                <a:gridCol w="2049575"/>
              </a:tblGrid>
              <a:tr h="254000">
                <a:tc>
                  <a:txBody>
                    <a:bodyPr/>
                    <a:lstStyle/>
                    <a:p>
                      <a:pPr indent="0" lvl="0" marL="0" marR="0" rtl="0" algn="l">
                        <a:spcBef>
                          <a:spcPts val="0"/>
                        </a:spcBef>
                        <a:spcAft>
                          <a:spcPts val="0"/>
                        </a:spcAft>
                        <a:buNone/>
                      </a:pPr>
                      <a:r>
                        <a:rPr lang="en-US" sz="2000" u="none" cap="none" strike="noStrike"/>
                        <a:t>Peptone (Difco) hoặc  Gelysate (BBL)</a:t>
                      </a:r>
                      <a:endParaRPr/>
                    </a:p>
                  </a:txBody>
                  <a:tcPr marT="19050" marB="19050" marR="76200" marL="76200" anchor="ctr"/>
                </a:tc>
                <a:tc>
                  <a:txBody>
                    <a:bodyPr/>
                    <a:lstStyle/>
                    <a:p>
                      <a:pPr indent="0" lvl="0" marL="0" marR="0" rtl="0" algn="ctr">
                        <a:spcBef>
                          <a:spcPts val="0"/>
                        </a:spcBef>
                        <a:spcAft>
                          <a:spcPts val="0"/>
                        </a:spcAft>
                        <a:buNone/>
                      </a:pPr>
                      <a:r>
                        <a:rPr lang="en-US" sz="2000"/>
                        <a:t>17.0 g</a:t>
                      </a:r>
                      <a:endParaRPr/>
                    </a:p>
                  </a:txBody>
                  <a:tcPr marT="19050" marB="19050" marR="76200" marL="76200" anchor="ctr"/>
                </a:tc>
              </a:tr>
              <a:tr h="254000">
                <a:tc>
                  <a:txBody>
                    <a:bodyPr/>
                    <a:lstStyle/>
                    <a:p>
                      <a:pPr indent="0" lvl="0" marL="0" marR="0" rtl="0" algn="l">
                        <a:spcBef>
                          <a:spcPts val="0"/>
                        </a:spcBef>
                        <a:spcAft>
                          <a:spcPts val="0"/>
                        </a:spcAft>
                        <a:buNone/>
                      </a:pPr>
                      <a:r>
                        <a:rPr lang="en-US" sz="2000"/>
                        <a:t>Proteose peptone (Difco) hoặc Polypeptone (BBL)</a:t>
                      </a:r>
                      <a:endParaRPr/>
                    </a:p>
                  </a:txBody>
                  <a:tcPr marT="19050" marB="19050" marR="76200" marL="76200" anchor="ctr"/>
                </a:tc>
                <a:tc>
                  <a:txBody>
                    <a:bodyPr/>
                    <a:lstStyle/>
                    <a:p>
                      <a:pPr indent="0" lvl="0" marL="0" marR="0" rtl="0" algn="ctr">
                        <a:spcBef>
                          <a:spcPts val="0"/>
                        </a:spcBef>
                        <a:spcAft>
                          <a:spcPts val="0"/>
                        </a:spcAft>
                        <a:buNone/>
                      </a:pPr>
                      <a:r>
                        <a:rPr lang="en-US" sz="2000"/>
                        <a:t>3.0 g</a:t>
                      </a:r>
                      <a:endParaRPr/>
                    </a:p>
                  </a:txBody>
                  <a:tcPr marT="19050" marB="19050" marR="76200" marL="76200" anchor="ctr"/>
                </a:tc>
              </a:tr>
              <a:tr h="254000">
                <a:tc>
                  <a:txBody>
                    <a:bodyPr/>
                    <a:lstStyle/>
                    <a:p>
                      <a:pPr indent="0" lvl="0" marL="0" marR="0" rtl="0" algn="l">
                        <a:spcBef>
                          <a:spcPts val="0"/>
                        </a:spcBef>
                        <a:spcAft>
                          <a:spcPts val="0"/>
                        </a:spcAft>
                        <a:buNone/>
                      </a:pPr>
                      <a:r>
                        <a:rPr lang="en-US" sz="2000"/>
                        <a:t>Lactose</a:t>
                      </a:r>
                      <a:endParaRPr/>
                    </a:p>
                  </a:txBody>
                  <a:tcPr marT="19050" marB="19050" marR="76200" marL="76200" anchor="ctr"/>
                </a:tc>
                <a:tc>
                  <a:txBody>
                    <a:bodyPr/>
                    <a:lstStyle/>
                    <a:p>
                      <a:pPr indent="0" lvl="0" marL="0" marR="0" rtl="0" algn="ctr">
                        <a:spcBef>
                          <a:spcPts val="0"/>
                        </a:spcBef>
                        <a:spcAft>
                          <a:spcPts val="0"/>
                        </a:spcAft>
                        <a:buNone/>
                      </a:pPr>
                      <a:r>
                        <a:rPr lang="en-US" sz="2000"/>
                        <a:t>10.0 g</a:t>
                      </a:r>
                      <a:endParaRPr/>
                    </a:p>
                  </a:txBody>
                  <a:tcPr marT="19050" marB="19050" marR="76200" marL="76200" anchor="ctr"/>
                </a:tc>
              </a:tr>
              <a:tr h="254000">
                <a:tc>
                  <a:txBody>
                    <a:bodyPr/>
                    <a:lstStyle/>
                    <a:p>
                      <a:pPr indent="0" lvl="0" marL="0" marR="0" rtl="0" algn="l">
                        <a:spcBef>
                          <a:spcPts val="0"/>
                        </a:spcBef>
                        <a:spcAft>
                          <a:spcPts val="0"/>
                        </a:spcAft>
                        <a:buNone/>
                      </a:pPr>
                      <a:r>
                        <a:rPr lang="en-US" sz="2000"/>
                        <a:t>NaCl</a:t>
                      </a:r>
                      <a:endParaRPr/>
                    </a:p>
                  </a:txBody>
                  <a:tcPr marT="19050" marB="19050" marR="76200" marL="76200" anchor="ctr"/>
                </a:tc>
                <a:tc>
                  <a:txBody>
                    <a:bodyPr/>
                    <a:lstStyle/>
                    <a:p>
                      <a:pPr indent="0" lvl="0" marL="0" marR="0" rtl="0" algn="ctr">
                        <a:spcBef>
                          <a:spcPts val="0"/>
                        </a:spcBef>
                        <a:spcAft>
                          <a:spcPts val="0"/>
                        </a:spcAft>
                        <a:buNone/>
                      </a:pPr>
                      <a:r>
                        <a:rPr lang="en-US" sz="2000"/>
                        <a:t>5.0 g</a:t>
                      </a:r>
                      <a:endParaRPr/>
                    </a:p>
                  </a:txBody>
                  <a:tcPr marT="19050" marB="19050" marR="76200" marL="76200" anchor="ctr"/>
                </a:tc>
              </a:tr>
              <a:tr h="254000">
                <a:tc>
                  <a:txBody>
                    <a:bodyPr/>
                    <a:lstStyle/>
                    <a:p>
                      <a:pPr indent="0" lvl="0" marL="0" marR="0" rtl="0" algn="l">
                        <a:spcBef>
                          <a:spcPts val="0"/>
                        </a:spcBef>
                        <a:spcAft>
                          <a:spcPts val="0"/>
                        </a:spcAft>
                        <a:buNone/>
                      </a:pPr>
                      <a:r>
                        <a:rPr lang="en-US" sz="2000"/>
                        <a:t>Crystal Violet</a:t>
                      </a:r>
                      <a:endParaRPr/>
                    </a:p>
                  </a:txBody>
                  <a:tcPr marT="19050" marB="19050" marR="76200" marL="76200" anchor="ctr"/>
                </a:tc>
                <a:tc>
                  <a:txBody>
                    <a:bodyPr/>
                    <a:lstStyle/>
                    <a:p>
                      <a:pPr indent="0" lvl="0" marL="0" marR="0" rtl="0" algn="ctr">
                        <a:spcBef>
                          <a:spcPts val="0"/>
                        </a:spcBef>
                        <a:spcAft>
                          <a:spcPts val="0"/>
                        </a:spcAft>
                        <a:buNone/>
                      </a:pPr>
                      <a:r>
                        <a:rPr lang="en-US" sz="2000"/>
                        <a:t>1.0 mg</a:t>
                      </a:r>
                      <a:endParaRPr/>
                    </a:p>
                  </a:txBody>
                  <a:tcPr marT="19050" marB="19050" marR="76200" marL="76200" anchor="ctr"/>
                </a:tc>
              </a:tr>
              <a:tr h="254000">
                <a:tc>
                  <a:txBody>
                    <a:bodyPr/>
                    <a:lstStyle/>
                    <a:p>
                      <a:pPr indent="0" lvl="0" marL="0" marR="0" rtl="0" algn="l">
                        <a:spcBef>
                          <a:spcPts val="0"/>
                        </a:spcBef>
                        <a:spcAft>
                          <a:spcPts val="0"/>
                        </a:spcAft>
                        <a:buNone/>
                      </a:pPr>
                      <a:r>
                        <a:rPr lang="en-US" sz="2000"/>
                        <a:t>Neutral Red</a:t>
                      </a:r>
                      <a:endParaRPr/>
                    </a:p>
                  </a:txBody>
                  <a:tcPr marT="19050" marB="19050" marR="76200" marL="76200" anchor="ctr"/>
                </a:tc>
                <a:tc>
                  <a:txBody>
                    <a:bodyPr/>
                    <a:lstStyle/>
                    <a:p>
                      <a:pPr indent="0" lvl="0" marL="0" marR="0" rtl="0" algn="ctr">
                        <a:spcBef>
                          <a:spcPts val="0"/>
                        </a:spcBef>
                        <a:spcAft>
                          <a:spcPts val="0"/>
                        </a:spcAft>
                        <a:buNone/>
                      </a:pPr>
                      <a:r>
                        <a:rPr lang="en-US" sz="2000"/>
                        <a:t>30.0 mg</a:t>
                      </a:r>
                      <a:endParaRPr/>
                    </a:p>
                  </a:txBody>
                  <a:tcPr marT="19050" marB="19050" marR="76200" marL="76200" anchor="ctr"/>
                </a:tc>
              </a:tr>
              <a:tr h="254000">
                <a:tc>
                  <a:txBody>
                    <a:bodyPr/>
                    <a:lstStyle/>
                    <a:p>
                      <a:pPr indent="0" lvl="0" marL="0" marR="0" rtl="0" algn="l">
                        <a:spcBef>
                          <a:spcPts val="0"/>
                        </a:spcBef>
                        <a:spcAft>
                          <a:spcPts val="0"/>
                        </a:spcAft>
                        <a:buNone/>
                      </a:pPr>
                      <a:r>
                        <a:rPr lang="en-US" sz="2000"/>
                        <a:t>Muối mật</a:t>
                      </a:r>
                      <a:endParaRPr/>
                    </a:p>
                  </a:txBody>
                  <a:tcPr marT="19050" marB="19050" marR="76200" marL="76200" anchor="ctr"/>
                </a:tc>
                <a:tc>
                  <a:txBody>
                    <a:bodyPr/>
                    <a:lstStyle/>
                    <a:p>
                      <a:pPr indent="0" lvl="0" marL="0" marR="0" rtl="0" algn="ctr">
                        <a:spcBef>
                          <a:spcPts val="0"/>
                        </a:spcBef>
                        <a:spcAft>
                          <a:spcPts val="0"/>
                        </a:spcAft>
                        <a:buNone/>
                      </a:pPr>
                      <a:r>
                        <a:rPr lang="en-US" sz="2000"/>
                        <a:t>1.5 g</a:t>
                      </a:r>
                      <a:endParaRPr/>
                    </a:p>
                  </a:txBody>
                  <a:tcPr marT="19050" marB="19050" marR="76200" marL="76200" anchor="ctr"/>
                </a:tc>
              </a:tr>
              <a:tr h="254000">
                <a:tc>
                  <a:txBody>
                    <a:bodyPr/>
                    <a:lstStyle/>
                    <a:p>
                      <a:pPr indent="0" lvl="0" marL="0" marR="0" rtl="0" algn="l">
                        <a:spcBef>
                          <a:spcPts val="0"/>
                        </a:spcBef>
                        <a:spcAft>
                          <a:spcPts val="0"/>
                        </a:spcAft>
                        <a:buNone/>
                      </a:pPr>
                      <a:r>
                        <a:rPr lang="en-US" sz="2000"/>
                        <a:t>Agar</a:t>
                      </a:r>
                      <a:endParaRPr sz="2000"/>
                    </a:p>
                  </a:txBody>
                  <a:tcPr marT="19050" marB="19050" marR="76200" marL="76200" anchor="ctr"/>
                </a:tc>
                <a:tc>
                  <a:txBody>
                    <a:bodyPr/>
                    <a:lstStyle/>
                    <a:p>
                      <a:pPr indent="0" lvl="0" marL="0" marR="0" rtl="0" algn="ctr">
                        <a:spcBef>
                          <a:spcPts val="0"/>
                        </a:spcBef>
                        <a:spcAft>
                          <a:spcPts val="0"/>
                        </a:spcAft>
                        <a:buNone/>
                      </a:pPr>
                      <a:r>
                        <a:rPr lang="en-US" sz="2000"/>
                        <a:t>13.5 g</a:t>
                      </a:r>
                      <a:endParaRPr/>
                    </a:p>
                  </a:txBody>
                  <a:tcPr marT="19050" marB="19050" marR="76200" marL="76200" anchor="ctr"/>
                </a:tc>
              </a:tr>
              <a:tr h="254000">
                <a:tc>
                  <a:txBody>
                    <a:bodyPr/>
                    <a:lstStyle/>
                    <a:p>
                      <a:pPr indent="0" lvl="0" marL="0" marR="0" rtl="0" algn="l">
                        <a:spcBef>
                          <a:spcPts val="0"/>
                        </a:spcBef>
                        <a:spcAft>
                          <a:spcPts val="0"/>
                        </a:spcAft>
                        <a:buNone/>
                      </a:pPr>
                      <a:r>
                        <a:rPr lang="en-US" sz="2000"/>
                        <a:t>Nước cất vô trùng</a:t>
                      </a:r>
                      <a:endParaRPr/>
                    </a:p>
                  </a:txBody>
                  <a:tcPr marT="19050" marB="19050" marR="76200" marL="76200" anchor="ctr"/>
                </a:tc>
                <a:tc>
                  <a:txBody>
                    <a:bodyPr/>
                    <a:lstStyle/>
                    <a:p>
                      <a:pPr indent="0" lvl="0" marL="0" marR="0" rtl="0" algn="ctr">
                        <a:spcBef>
                          <a:spcPts val="0"/>
                        </a:spcBef>
                        <a:spcAft>
                          <a:spcPts val="0"/>
                        </a:spcAft>
                        <a:buNone/>
                      </a:pPr>
                      <a:r>
                        <a:rPr lang="en-US" sz="2000"/>
                        <a:t>Thêm đủ 1 lít</a:t>
                      </a:r>
                      <a:endParaRPr/>
                    </a:p>
                  </a:txBody>
                  <a:tcPr marT="19050" marB="19050" marR="76200" marL="76200" anchor="ct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14"/>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8" name="Google Shape;408;p14"/>
          <p:cNvSpPr/>
          <p:nvPr/>
        </p:nvSpPr>
        <p:spPr>
          <a:xfrm>
            <a:off x="507422" y="1440304"/>
            <a:ext cx="7505701" cy="70788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Môi trường potato glucose agar (PGA) </a:t>
            </a:r>
            <a:endParaRPr/>
          </a:p>
          <a:p>
            <a:pPr indent="0" lvl="0" marL="0" marR="0" rtl="0" algn="l">
              <a:spcBef>
                <a:spcPts val="0"/>
              </a:spcBef>
              <a:spcAft>
                <a:spcPts val="0"/>
              </a:spcAft>
              <a:buNone/>
            </a:pPr>
            <a:r>
              <a:rPr lang="en-US" sz="2000">
                <a:solidFill>
                  <a:schemeClr val="dk1"/>
                </a:solidFill>
                <a:latin typeface="Arial"/>
                <a:ea typeface="Arial"/>
                <a:cs typeface="Arial"/>
                <a:sym typeface="Arial"/>
              </a:rPr>
              <a:t>🡪 Khả năng sinh tổng hợp curdlan</a:t>
            </a:r>
            <a:endParaRPr sz="2000">
              <a:solidFill>
                <a:schemeClr val="dk1"/>
              </a:solidFill>
              <a:latin typeface="Arial"/>
              <a:ea typeface="Arial"/>
              <a:cs typeface="Arial"/>
              <a:sym typeface="Arial"/>
            </a:endParaRPr>
          </a:p>
        </p:txBody>
      </p:sp>
      <p:graphicFrame>
        <p:nvGraphicFramePr>
          <p:cNvPr id="409" name="Google Shape;409;p14"/>
          <p:cNvGraphicFramePr/>
          <p:nvPr/>
        </p:nvGraphicFramePr>
        <p:xfrm>
          <a:off x="1512514" y="2743387"/>
          <a:ext cx="3000000" cy="3000000"/>
        </p:xfrm>
        <a:graphic>
          <a:graphicData uri="http://schemas.openxmlformats.org/drawingml/2006/table">
            <a:tbl>
              <a:tblPr>
                <a:noFill/>
                <a:tableStyleId>{C11AE917-FBB9-42DB-B8FD-306AD7E9C4C6}</a:tableStyleId>
              </a:tblPr>
              <a:tblGrid>
                <a:gridCol w="3338875"/>
                <a:gridCol w="2514600"/>
              </a:tblGrid>
              <a:tr h="659250">
                <a:tc>
                  <a:txBody>
                    <a:bodyPr/>
                    <a:lstStyle/>
                    <a:p>
                      <a:pPr indent="0" lvl="0" marL="0" marR="0" rtl="0" algn="l">
                        <a:spcBef>
                          <a:spcPts val="0"/>
                        </a:spcBef>
                        <a:spcAft>
                          <a:spcPts val="0"/>
                        </a:spcAft>
                        <a:buNone/>
                      </a:pPr>
                      <a:r>
                        <a:rPr lang="en-US" sz="2500"/>
                        <a:t>Khoai tây</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200,0 g</a:t>
                      </a:r>
                      <a:endParaRPr sz="2500">
                        <a:latin typeface="Arial"/>
                        <a:ea typeface="Arial"/>
                        <a:cs typeface="Arial"/>
                        <a:sym typeface="Arial"/>
                      </a:endParaRPr>
                    </a:p>
                  </a:txBody>
                  <a:tcPr marT="0" marB="0" marR="68575" marL="68575" anchor="ctr"/>
                </a:tc>
              </a:tr>
              <a:tr h="645500">
                <a:tc>
                  <a:txBody>
                    <a:bodyPr/>
                    <a:lstStyle/>
                    <a:p>
                      <a:pPr indent="0" lvl="0" marL="0" marR="0" rtl="0" algn="l">
                        <a:spcBef>
                          <a:spcPts val="0"/>
                        </a:spcBef>
                        <a:spcAft>
                          <a:spcPts val="0"/>
                        </a:spcAft>
                        <a:buNone/>
                      </a:pPr>
                      <a:r>
                        <a:rPr lang="en-US" sz="2500"/>
                        <a:t>Glucose</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20,0 g</a:t>
                      </a:r>
                      <a:endParaRPr sz="2500">
                        <a:latin typeface="Arial"/>
                        <a:ea typeface="Arial"/>
                        <a:cs typeface="Arial"/>
                        <a:sym typeface="Arial"/>
                      </a:endParaRPr>
                    </a:p>
                  </a:txBody>
                  <a:tcPr marT="0" marB="0" marR="68575" marL="68575" anchor="ctr"/>
                </a:tc>
              </a:tr>
              <a:tr h="710325">
                <a:tc>
                  <a:txBody>
                    <a:bodyPr/>
                    <a:lstStyle/>
                    <a:p>
                      <a:pPr indent="0" lvl="0" marL="0" marR="0" rtl="0" algn="l">
                        <a:spcBef>
                          <a:spcPts val="0"/>
                        </a:spcBef>
                        <a:spcAft>
                          <a:spcPts val="0"/>
                        </a:spcAft>
                        <a:buNone/>
                      </a:pPr>
                      <a:r>
                        <a:rPr lang="en-US" sz="2500"/>
                        <a:t>Agar</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20,0 g</a:t>
                      </a:r>
                      <a:endParaRPr sz="2500">
                        <a:latin typeface="Arial"/>
                        <a:ea typeface="Arial"/>
                        <a:cs typeface="Arial"/>
                        <a:sym typeface="Arial"/>
                      </a:endParaRPr>
                    </a:p>
                  </a:txBody>
                  <a:tcPr marT="0" marB="0" marR="68575" marL="68575" anchor="ctr"/>
                </a:tc>
              </a:tr>
              <a:tr h="659250">
                <a:tc>
                  <a:txBody>
                    <a:bodyPr/>
                    <a:lstStyle/>
                    <a:p>
                      <a:pPr indent="0" lvl="0" marL="0" marR="0" rtl="0" algn="l">
                        <a:spcBef>
                          <a:spcPts val="0"/>
                        </a:spcBef>
                        <a:spcAft>
                          <a:spcPts val="0"/>
                        </a:spcAft>
                        <a:buNone/>
                      </a:pPr>
                      <a:r>
                        <a:rPr lang="en-US" sz="2500"/>
                        <a:t>Nước cất vô trùng</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800"/>
                        <a:t>Thêm đủ 1 lít</a:t>
                      </a:r>
                      <a:endParaRPr/>
                    </a:p>
                  </a:txBody>
                  <a:tcPr marT="0" marB="0" marR="68575" marL="68575" anchor="ct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15"/>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16" name="Google Shape;416;p15"/>
          <p:cNvSpPr/>
          <p:nvPr/>
        </p:nvSpPr>
        <p:spPr>
          <a:xfrm>
            <a:off x="383230" y="1367093"/>
            <a:ext cx="8588857" cy="70788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Môi trường thạch Yeast Mannitol Broth (YMB)</a:t>
            </a:r>
            <a:endParaRPr sz="2000">
              <a:solidFill>
                <a:schemeClr val="dk1"/>
              </a:solidFill>
              <a:latin typeface="Arial"/>
              <a:ea typeface="Arial"/>
              <a:cs typeface="Arial"/>
              <a:sym typeface="Arial"/>
            </a:endParaRPr>
          </a:p>
          <a:p>
            <a:pPr indent="0" lvl="0" marL="0" marR="0" rtl="0" algn="l">
              <a:spcBef>
                <a:spcPts val="0"/>
              </a:spcBef>
              <a:spcAft>
                <a:spcPts val="0"/>
              </a:spcAft>
              <a:buNone/>
            </a:pPr>
            <a:r>
              <a:rPr lang="en-US" sz="2000">
                <a:solidFill>
                  <a:schemeClr val="dk1"/>
                </a:solidFill>
                <a:latin typeface="Arial"/>
                <a:ea typeface="Arial"/>
                <a:cs typeface="Arial"/>
                <a:sym typeface="Arial"/>
              </a:rPr>
              <a:t>🡪 Bảo quản giống</a:t>
            </a:r>
            <a:endParaRPr sz="2000">
              <a:solidFill>
                <a:schemeClr val="dk1"/>
              </a:solidFill>
              <a:latin typeface="Arial"/>
              <a:ea typeface="Arial"/>
              <a:cs typeface="Arial"/>
              <a:sym typeface="Arial"/>
            </a:endParaRPr>
          </a:p>
        </p:txBody>
      </p:sp>
      <p:graphicFrame>
        <p:nvGraphicFramePr>
          <p:cNvPr id="417" name="Google Shape;417;p15"/>
          <p:cNvGraphicFramePr/>
          <p:nvPr/>
        </p:nvGraphicFramePr>
        <p:xfrm>
          <a:off x="1782521" y="2181402"/>
          <a:ext cx="3000000" cy="3000000"/>
        </p:xfrm>
        <a:graphic>
          <a:graphicData uri="http://schemas.openxmlformats.org/drawingml/2006/table">
            <a:tbl>
              <a:tblPr>
                <a:noFill/>
                <a:tableStyleId>{C11AE917-FBB9-42DB-B8FD-306AD7E9C4C6}</a:tableStyleId>
              </a:tblPr>
              <a:tblGrid>
                <a:gridCol w="3303225"/>
                <a:gridCol w="2487050"/>
              </a:tblGrid>
              <a:tr h="572775">
                <a:tc>
                  <a:txBody>
                    <a:bodyPr/>
                    <a:lstStyle/>
                    <a:p>
                      <a:pPr indent="0" lvl="0" marL="0" marR="0" rtl="0" algn="l">
                        <a:spcBef>
                          <a:spcPts val="0"/>
                        </a:spcBef>
                        <a:spcAft>
                          <a:spcPts val="0"/>
                        </a:spcAft>
                        <a:buNone/>
                      </a:pPr>
                      <a:r>
                        <a:rPr b="1" lang="en-US" sz="2500"/>
                        <a:t>Yeast extract</a:t>
                      </a:r>
                      <a:endParaRPr b="1"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0,4 g</a:t>
                      </a:r>
                      <a:endParaRPr sz="2500">
                        <a:latin typeface="Arial"/>
                        <a:ea typeface="Arial"/>
                        <a:cs typeface="Arial"/>
                        <a:sym typeface="Arial"/>
                      </a:endParaRPr>
                    </a:p>
                  </a:txBody>
                  <a:tcPr marT="0" marB="0" marR="68575" marL="68575" anchor="ctr"/>
                </a:tc>
              </a:tr>
              <a:tr h="560825">
                <a:tc>
                  <a:txBody>
                    <a:bodyPr/>
                    <a:lstStyle/>
                    <a:p>
                      <a:pPr indent="0" lvl="0" marL="0" marR="0" rtl="0" algn="l">
                        <a:spcBef>
                          <a:spcPts val="0"/>
                        </a:spcBef>
                        <a:spcAft>
                          <a:spcPts val="0"/>
                        </a:spcAft>
                        <a:buNone/>
                      </a:pPr>
                      <a:r>
                        <a:rPr lang="en-US" sz="2500"/>
                        <a:t>K</a:t>
                      </a:r>
                      <a:r>
                        <a:rPr baseline="-25000" lang="en-US" sz="2500"/>
                        <a:t>2</a:t>
                      </a:r>
                      <a:r>
                        <a:rPr lang="en-US" sz="2500"/>
                        <a:t>HPO</a:t>
                      </a:r>
                      <a:r>
                        <a:rPr baseline="-25000" lang="en-US" sz="2500"/>
                        <a:t>4</a:t>
                      </a:r>
                      <a:r>
                        <a:rPr lang="en-US" sz="2500"/>
                        <a:t>.3H</a:t>
                      </a:r>
                      <a:r>
                        <a:rPr baseline="-25000" lang="en-US" sz="2500"/>
                        <a:t>2</a:t>
                      </a:r>
                      <a:r>
                        <a:rPr lang="en-US" sz="2500"/>
                        <a:t>O</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0,5 g</a:t>
                      </a:r>
                      <a:endParaRPr sz="2500">
                        <a:latin typeface="Arial"/>
                        <a:ea typeface="Arial"/>
                        <a:cs typeface="Arial"/>
                        <a:sym typeface="Arial"/>
                      </a:endParaRPr>
                    </a:p>
                  </a:txBody>
                  <a:tcPr marT="0" marB="0" marR="68575" marL="68575" anchor="ctr"/>
                </a:tc>
              </a:tr>
              <a:tr h="617150">
                <a:tc>
                  <a:txBody>
                    <a:bodyPr/>
                    <a:lstStyle/>
                    <a:p>
                      <a:pPr indent="0" lvl="0" marL="0" marR="0" rtl="0" algn="l">
                        <a:spcBef>
                          <a:spcPts val="0"/>
                        </a:spcBef>
                        <a:spcAft>
                          <a:spcPts val="0"/>
                        </a:spcAft>
                        <a:buNone/>
                      </a:pPr>
                      <a:r>
                        <a:rPr b="1" lang="en-US" sz="2500"/>
                        <a:t>Mannitol</a:t>
                      </a:r>
                      <a:endParaRPr b="1"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10,0 g</a:t>
                      </a:r>
                      <a:endParaRPr sz="2500">
                        <a:latin typeface="Arial"/>
                        <a:ea typeface="Arial"/>
                        <a:cs typeface="Arial"/>
                        <a:sym typeface="Arial"/>
                      </a:endParaRPr>
                    </a:p>
                  </a:txBody>
                  <a:tcPr marT="0" marB="0" marR="68575" marL="68575" anchor="ctr"/>
                </a:tc>
              </a:tr>
              <a:tr h="617150">
                <a:tc>
                  <a:txBody>
                    <a:bodyPr/>
                    <a:lstStyle/>
                    <a:p>
                      <a:pPr indent="0" lvl="0" marL="0" marR="0" rtl="0" algn="l">
                        <a:spcBef>
                          <a:spcPts val="0"/>
                        </a:spcBef>
                        <a:spcAft>
                          <a:spcPts val="0"/>
                        </a:spcAft>
                        <a:buNone/>
                      </a:pPr>
                      <a:r>
                        <a:rPr lang="en-US" sz="2500"/>
                        <a:t>MgSO</a:t>
                      </a:r>
                      <a:r>
                        <a:rPr baseline="-25000" lang="en-US" sz="2500"/>
                        <a:t>4</a:t>
                      </a:r>
                      <a:r>
                        <a:rPr lang="en-US" sz="2500"/>
                        <a:t>.7H</a:t>
                      </a:r>
                      <a:r>
                        <a:rPr baseline="-25000" lang="en-US" sz="2500"/>
                        <a:t>2</a:t>
                      </a:r>
                      <a:r>
                        <a:rPr lang="en-US" sz="2500"/>
                        <a:t>O</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2,0 g</a:t>
                      </a:r>
                      <a:endParaRPr sz="2500">
                        <a:latin typeface="Arial"/>
                        <a:ea typeface="Arial"/>
                        <a:cs typeface="Arial"/>
                        <a:sym typeface="Arial"/>
                      </a:endParaRPr>
                    </a:p>
                  </a:txBody>
                  <a:tcPr marT="0" marB="0" marR="68575" marL="68575" anchor="ctr"/>
                </a:tc>
              </a:tr>
              <a:tr h="617150">
                <a:tc>
                  <a:txBody>
                    <a:bodyPr/>
                    <a:lstStyle/>
                    <a:p>
                      <a:pPr indent="0" lvl="0" marL="0" marR="0" rtl="0" algn="l">
                        <a:spcBef>
                          <a:spcPts val="0"/>
                        </a:spcBef>
                        <a:spcAft>
                          <a:spcPts val="0"/>
                        </a:spcAft>
                        <a:buNone/>
                      </a:pPr>
                      <a:r>
                        <a:rPr lang="en-US" sz="2500"/>
                        <a:t>NaCl</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0,1 g</a:t>
                      </a:r>
                      <a:endParaRPr sz="2500">
                        <a:latin typeface="Arial"/>
                        <a:ea typeface="Arial"/>
                        <a:cs typeface="Arial"/>
                        <a:sym typeface="Arial"/>
                      </a:endParaRPr>
                    </a:p>
                  </a:txBody>
                  <a:tcPr marT="0" marB="0" marR="68575" marL="68575" anchor="ctr"/>
                </a:tc>
              </a:tr>
              <a:tr h="617150">
                <a:tc>
                  <a:txBody>
                    <a:bodyPr/>
                    <a:lstStyle/>
                    <a:p>
                      <a:pPr indent="0" lvl="0" marL="0" marR="0" rtl="0" algn="l">
                        <a:spcBef>
                          <a:spcPts val="0"/>
                        </a:spcBef>
                        <a:spcAft>
                          <a:spcPts val="0"/>
                        </a:spcAft>
                        <a:buNone/>
                      </a:pPr>
                      <a:r>
                        <a:rPr b="0" lang="en-US" sz="2500"/>
                        <a:t>Agar</a:t>
                      </a:r>
                      <a:endParaRPr b="0"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500"/>
                        <a:t>15,0 g</a:t>
                      </a:r>
                      <a:endParaRPr sz="2500">
                        <a:latin typeface="Arial"/>
                        <a:ea typeface="Arial"/>
                        <a:cs typeface="Arial"/>
                        <a:sym typeface="Arial"/>
                      </a:endParaRPr>
                    </a:p>
                  </a:txBody>
                  <a:tcPr marT="0" marB="0" marR="68575" marL="68575" anchor="ctr"/>
                </a:tc>
              </a:tr>
              <a:tr h="572775">
                <a:tc>
                  <a:txBody>
                    <a:bodyPr/>
                    <a:lstStyle/>
                    <a:p>
                      <a:pPr indent="0" lvl="0" marL="0" marR="0" rtl="0" algn="l">
                        <a:spcBef>
                          <a:spcPts val="0"/>
                        </a:spcBef>
                        <a:spcAft>
                          <a:spcPts val="0"/>
                        </a:spcAft>
                        <a:buNone/>
                      </a:pPr>
                      <a:r>
                        <a:rPr lang="en-US" sz="2500"/>
                        <a:t>Nước cất vô trùng</a:t>
                      </a:r>
                      <a:endParaRPr sz="2500">
                        <a:latin typeface="Arial"/>
                        <a:ea typeface="Arial"/>
                        <a:cs typeface="Arial"/>
                        <a:sym typeface="Arial"/>
                      </a:endParaRPr>
                    </a:p>
                  </a:txBody>
                  <a:tcPr marT="0" marB="0" marR="68575" marL="68575" anchor="ctr"/>
                </a:tc>
                <a:tc>
                  <a:txBody>
                    <a:bodyPr/>
                    <a:lstStyle/>
                    <a:p>
                      <a:pPr indent="0" lvl="0" marL="0" marR="0" rtl="0" algn="ctr">
                        <a:spcBef>
                          <a:spcPts val="0"/>
                        </a:spcBef>
                        <a:spcAft>
                          <a:spcPts val="0"/>
                        </a:spcAft>
                        <a:buNone/>
                      </a:pPr>
                      <a:r>
                        <a:rPr lang="en-US" sz="2800"/>
                        <a:t>Thêm đủ 1 lít</a:t>
                      </a:r>
                      <a:endParaRPr/>
                    </a:p>
                  </a:txBody>
                  <a:tcPr marT="0" marB="0" marR="68575" marL="68575" anchor="ct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16"/>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423" name="Google Shape;423;p16"/>
          <p:cNvGrpSpPr/>
          <p:nvPr/>
        </p:nvGrpSpPr>
        <p:grpSpPr>
          <a:xfrm>
            <a:off x="5567973" y="2239026"/>
            <a:ext cx="3251248" cy="2871460"/>
            <a:chOff x="8951110" y="2157413"/>
            <a:chExt cx="2989627" cy="2640398"/>
          </a:xfrm>
        </p:grpSpPr>
        <p:sp>
          <p:nvSpPr>
            <p:cNvPr id="424" name="Google Shape;424;p16"/>
            <p:cNvSpPr txBox="1"/>
            <p:nvPr/>
          </p:nvSpPr>
          <p:spPr>
            <a:xfrm>
              <a:off x="9880559" y="4429897"/>
              <a:ext cx="1130726" cy="367914"/>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Kết luận</a:t>
              </a:r>
              <a:endParaRPr sz="2000">
                <a:solidFill>
                  <a:schemeClr val="dk1"/>
                </a:solidFill>
                <a:latin typeface="Arial"/>
                <a:ea typeface="Arial"/>
                <a:cs typeface="Arial"/>
                <a:sym typeface="Arial"/>
              </a:endParaRPr>
            </a:p>
          </p:txBody>
        </p:sp>
        <p:sp>
          <p:nvSpPr>
            <p:cNvPr id="425" name="Google Shape;425;p16"/>
            <p:cNvSpPr txBox="1"/>
            <p:nvPr/>
          </p:nvSpPr>
          <p:spPr>
            <a:xfrm>
              <a:off x="9256404" y="2830667"/>
              <a:ext cx="2379038" cy="367914"/>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Khẳng định sinh hóa</a:t>
              </a:r>
              <a:endParaRPr sz="2000">
                <a:solidFill>
                  <a:schemeClr val="dk1"/>
                </a:solidFill>
                <a:latin typeface="Arial"/>
                <a:ea typeface="Arial"/>
                <a:cs typeface="Arial"/>
                <a:sym typeface="Arial"/>
              </a:endParaRPr>
            </a:p>
          </p:txBody>
        </p:sp>
        <p:sp>
          <p:nvSpPr>
            <p:cNvPr id="426" name="Google Shape;426;p16"/>
            <p:cNvSpPr txBox="1"/>
            <p:nvPr/>
          </p:nvSpPr>
          <p:spPr>
            <a:xfrm>
              <a:off x="9319573" y="2157413"/>
              <a:ext cx="2226986" cy="367914"/>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Thử nghiệm sơ bộ</a:t>
              </a:r>
              <a:endParaRPr sz="2000">
                <a:solidFill>
                  <a:schemeClr val="dk1"/>
                </a:solidFill>
                <a:latin typeface="Arial"/>
                <a:ea typeface="Arial"/>
                <a:cs typeface="Arial"/>
                <a:sym typeface="Arial"/>
              </a:endParaRPr>
            </a:p>
          </p:txBody>
        </p:sp>
        <p:sp>
          <p:nvSpPr>
            <p:cNvPr id="427" name="Google Shape;427;p16"/>
            <p:cNvSpPr txBox="1"/>
            <p:nvPr/>
          </p:nvSpPr>
          <p:spPr>
            <a:xfrm>
              <a:off x="8951110" y="3525398"/>
              <a:ext cx="2989627" cy="650924"/>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Nhận diện bằng cách giải trình tự DNA</a:t>
              </a:r>
              <a:endParaRPr sz="2000">
                <a:solidFill>
                  <a:schemeClr val="dk1"/>
                </a:solidFill>
                <a:latin typeface="Arial"/>
                <a:ea typeface="Arial"/>
                <a:cs typeface="Arial"/>
                <a:sym typeface="Arial"/>
              </a:endParaRPr>
            </a:p>
          </p:txBody>
        </p:sp>
      </p:grpSp>
      <p:cxnSp>
        <p:nvCxnSpPr>
          <p:cNvPr id="428" name="Google Shape;428;p16"/>
          <p:cNvCxnSpPr>
            <a:stCxn id="429" idx="3"/>
            <a:endCxn id="426" idx="1"/>
          </p:cNvCxnSpPr>
          <p:nvPr/>
        </p:nvCxnSpPr>
        <p:spPr>
          <a:xfrm flipH="1" rot="10800000">
            <a:off x="3435276" y="2438996"/>
            <a:ext cx="2533500" cy="3717300"/>
          </a:xfrm>
          <a:prstGeom prst="bentConnector3">
            <a:avLst>
              <a:gd fmla="val 65292" name="adj1"/>
            </a:avLst>
          </a:prstGeom>
          <a:noFill/>
          <a:ln cap="flat" cmpd="sng" w="76200">
            <a:solidFill>
              <a:schemeClr val="dk1"/>
            </a:solidFill>
            <a:prstDash val="solid"/>
            <a:miter lim="800000"/>
            <a:headEnd len="sm" w="sm" type="none"/>
            <a:tailEnd len="med" w="med" type="triangle"/>
          </a:ln>
        </p:spPr>
      </p:cxnSp>
      <p:grpSp>
        <p:nvGrpSpPr>
          <p:cNvPr id="430" name="Google Shape;430;p16"/>
          <p:cNvGrpSpPr/>
          <p:nvPr/>
        </p:nvGrpSpPr>
        <p:grpSpPr>
          <a:xfrm>
            <a:off x="412594" y="1609404"/>
            <a:ext cx="4237561" cy="4746947"/>
            <a:chOff x="380897" y="1395936"/>
            <a:chExt cx="4237561" cy="4746947"/>
          </a:xfrm>
        </p:grpSpPr>
        <p:grpSp>
          <p:nvGrpSpPr>
            <p:cNvPr id="431" name="Google Shape;431;p16"/>
            <p:cNvGrpSpPr/>
            <p:nvPr/>
          </p:nvGrpSpPr>
          <p:grpSpPr>
            <a:xfrm>
              <a:off x="380897" y="1395936"/>
              <a:ext cx="4237561" cy="4746947"/>
              <a:chOff x="1180582" y="1305661"/>
              <a:chExt cx="3975016" cy="4452842"/>
            </a:xfrm>
          </p:grpSpPr>
          <p:sp>
            <p:nvSpPr>
              <p:cNvPr id="432" name="Google Shape;432;p16"/>
              <p:cNvSpPr txBox="1"/>
              <p:nvPr/>
            </p:nvSpPr>
            <p:spPr>
              <a:xfrm>
                <a:off x="1765423" y="1305661"/>
                <a:ext cx="2805336" cy="375321"/>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Xử lý đất với nước cất</a:t>
                </a:r>
                <a:endParaRPr sz="2000">
                  <a:solidFill>
                    <a:schemeClr val="dk1"/>
                  </a:solidFill>
                  <a:latin typeface="Arial"/>
                  <a:ea typeface="Arial"/>
                  <a:cs typeface="Arial"/>
                  <a:sym typeface="Arial"/>
                </a:endParaRPr>
              </a:p>
            </p:txBody>
          </p:sp>
          <p:sp>
            <p:nvSpPr>
              <p:cNvPr id="433" name="Google Shape;433;p16"/>
              <p:cNvSpPr/>
              <p:nvPr/>
            </p:nvSpPr>
            <p:spPr>
              <a:xfrm>
                <a:off x="1266341" y="2701767"/>
                <a:ext cx="3803501" cy="375321"/>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Phân lập trong môi trường MG-Te</a:t>
                </a:r>
                <a:endParaRPr sz="2000">
                  <a:solidFill>
                    <a:schemeClr val="dk1"/>
                  </a:solidFill>
                  <a:latin typeface="Arial"/>
                  <a:ea typeface="Arial"/>
                  <a:cs typeface="Arial"/>
                  <a:sym typeface="Arial"/>
                </a:endParaRPr>
              </a:p>
            </p:txBody>
          </p:sp>
          <p:sp>
            <p:nvSpPr>
              <p:cNvPr id="434" name="Google Shape;434;p16"/>
              <p:cNvSpPr txBox="1"/>
              <p:nvPr/>
            </p:nvSpPr>
            <p:spPr>
              <a:xfrm>
                <a:off x="1683139" y="3393189"/>
                <a:ext cx="2969904" cy="375321"/>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Ủ ở 28 </a:t>
                </a:r>
                <a:r>
                  <a:rPr baseline="30000" lang="en-US" sz="2000">
                    <a:solidFill>
                      <a:schemeClr val="dk1"/>
                    </a:solidFill>
                    <a:latin typeface="Arial"/>
                    <a:ea typeface="Arial"/>
                    <a:cs typeface="Arial"/>
                    <a:sym typeface="Arial"/>
                  </a:rPr>
                  <a:t>o</a:t>
                </a:r>
                <a:r>
                  <a:rPr lang="en-US" sz="2000">
                    <a:solidFill>
                      <a:schemeClr val="dk1"/>
                    </a:solidFill>
                    <a:latin typeface="Arial"/>
                    <a:ea typeface="Arial"/>
                    <a:cs typeface="Arial"/>
                    <a:sym typeface="Arial"/>
                  </a:rPr>
                  <a:t>C trong 3-4 ngày</a:t>
                </a:r>
                <a:endParaRPr sz="2000">
                  <a:solidFill>
                    <a:schemeClr val="dk1"/>
                  </a:solidFill>
                  <a:latin typeface="Arial"/>
                  <a:ea typeface="Arial"/>
                  <a:cs typeface="Arial"/>
                  <a:sym typeface="Arial"/>
                </a:endParaRPr>
              </a:p>
            </p:txBody>
          </p:sp>
          <p:sp>
            <p:nvSpPr>
              <p:cNvPr id="429" name="Google Shape;429;p16"/>
              <p:cNvSpPr txBox="1"/>
              <p:nvPr/>
            </p:nvSpPr>
            <p:spPr>
              <a:xfrm>
                <a:off x="2320188" y="5383182"/>
                <a:ext cx="1695801" cy="375321"/>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Làm thuần</a:t>
                </a:r>
                <a:endParaRPr sz="2000">
                  <a:solidFill>
                    <a:schemeClr val="dk1"/>
                  </a:solidFill>
                  <a:latin typeface="Arial"/>
                  <a:ea typeface="Arial"/>
                  <a:cs typeface="Arial"/>
                  <a:sym typeface="Arial"/>
                </a:endParaRPr>
              </a:p>
            </p:txBody>
          </p:sp>
          <p:sp>
            <p:nvSpPr>
              <p:cNvPr id="435" name="Google Shape;435;p16"/>
              <p:cNvSpPr/>
              <p:nvPr/>
            </p:nvSpPr>
            <p:spPr>
              <a:xfrm>
                <a:off x="2218719" y="2005102"/>
                <a:ext cx="1898744" cy="375321"/>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Pha loãng mẫu</a:t>
                </a:r>
                <a:endParaRPr sz="2000">
                  <a:solidFill>
                    <a:schemeClr val="dk1"/>
                  </a:solidFill>
                  <a:latin typeface="Arial"/>
                  <a:ea typeface="Arial"/>
                  <a:cs typeface="Arial"/>
                  <a:sym typeface="Arial"/>
                </a:endParaRPr>
              </a:p>
            </p:txBody>
          </p:sp>
          <p:sp>
            <p:nvSpPr>
              <p:cNvPr id="436" name="Google Shape;436;p16"/>
              <p:cNvSpPr txBox="1"/>
              <p:nvPr/>
            </p:nvSpPr>
            <p:spPr>
              <a:xfrm>
                <a:off x="1180582" y="4099478"/>
                <a:ext cx="3975016" cy="952736"/>
              </a:xfrm>
              <a:prstGeom prst="rect">
                <a:avLst/>
              </a:prstGeom>
              <a:solidFill>
                <a:srgbClr val="D5DBE5"/>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Ít nhất 5 khuẩn lạc </a:t>
                </a:r>
                <a:r>
                  <a:rPr i="1" lang="en-US" sz="2000">
                    <a:solidFill>
                      <a:schemeClr val="dk1"/>
                    </a:solidFill>
                    <a:latin typeface="Arial"/>
                    <a:ea typeface="Arial"/>
                    <a:cs typeface="Arial"/>
                    <a:sym typeface="Arial"/>
                  </a:rPr>
                  <a:t>Agrobacterium rhizogenes </a:t>
                </a:r>
                <a:r>
                  <a:rPr lang="en-US" sz="2000">
                    <a:solidFill>
                      <a:schemeClr val="dk1"/>
                    </a:solidFill>
                    <a:latin typeface="Arial"/>
                    <a:ea typeface="Arial"/>
                    <a:cs typeface="Arial"/>
                    <a:sym typeface="Arial"/>
                  </a:rPr>
                  <a:t>điển hình (dạng tròn đều với màu đen có ánh kim )  </a:t>
                </a:r>
                <a:endParaRPr/>
              </a:p>
            </p:txBody>
          </p:sp>
        </p:grpSp>
        <p:cxnSp>
          <p:nvCxnSpPr>
            <p:cNvPr id="437" name="Google Shape;437;p16"/>
            <p:cNvCxnSpPr>
              <a:stCxn id="432" idx="2"/>
              <a:endCxn id="435" idx="0"/>
            </p:cNvCxnSpPr>
            <p:nvPr/>
          </p:nvCxnSpPr>
          <p:spPr>
            <a:xfrm>
              <a:off x="2499678" y="1796047"/>
              <a:ext cx="0" cy="345600"/>
            </a:xfrm>
            <a:prstGeom prst="straightConnector1">
              <a:avLst/>
            </a:prstGeom>
            <a:noFill/>
            <a:ln cap="flat" cmpd="sng" w="57150">
              <a:solidFill>
                <a:schemeClr val="dk1"/>
              </a:solidFill>
              <a:prstDash val="solid"/>
              <a:miter lim="800000"/>
              <a:headEnd len="sm" w="sm" type="none"/>
              <a:tailEnd len="med" w="med" type="triangle"/>
            </a:ln>
          </p:spPr>
        </p:cxnSp>
        <p:cxnSp>
          <p:nvCxnSpPr>
            <p:cNvPr id="438" name="Google Shape;438;p16"/>
            <p:cNvCxnSpPr>
              <a:stCxn id="433" idx="2"/>
              <a:endCxn id="434" idx="0"/>
            </p:cNvCxnSpPr>
            <p:nvPr/>
          </p:nvCxnSpPr>
          <p:spPr>
            <a:xfrm>
              <a:off x="2499679" y="3284364"/>
              <a:ext cx="0" cy="336900"/>
            </a:xfrm>
            <a:prstGeom prst="straightConnector1">
              <a:avLst/>
            </a:prstGeom>
            <a:noFill/>
            <a:ln cap="flat" cmpd="sng" w="57150">
              <a:solidFill>
                <a:schemeClr val="dk1"/>
              </a:solidFill>
              <a:prstDash val="solid"/>
              <a:miter lim="800000"/>
              <a:headEnd len="sm" w="sm" type="none"/>
              <a:tailEnd len="med" w="med" type="triangle"/>
            </a:ln>
          </p:spPr>
        </p:cxnSp>
        <p:cxnSp>
          <p:nvCxnSpPr>
            <p:cNvPr id="439" name="Google Shape;439;p16"/>
            <p:cNvCxnSpPr>
              <a:stCxn id="436" idx="2"/>
              <a:endCxn id="429" idx="0"/>
            </p:cNvCxnSpPr>
            <p:nvPr/>
          </p:nvCxnSpPr>
          <p:spPr>
            <a:xfrm>
              <a:off x="2499677" y="5389945"/>
              <a:ext cx="0" cy="352800"/>
            </a:xfrm>
            <a:prstGeom prst="straightConnector1">
              <a:avLst/>
            </a:prstGeom>
            <a:noFill/>
            <a:ln cap="flat" cmpd="sng" w="57150">
              <a:solidFill>
                <a:schemeClr val="dk1"/>
              </a:solidFill>
              <a:prstDash val="solid"/>
              <a:miter lim="800000"/>
              <a:headEnd len="sm" w="sm" type="none"/>
              <a:tailEnd len="med" w="med" type="triangle"/>
            </a:ln>
          </p:spPr>
        </p:cxnSp>
        <p:cxnSp>
          <p:nvCxnSpPr>
            <p:cNvPr id="440" name="Google Shape;440;p16"/>
            <p:cNvCxnSpPr>
              <a:stCxn id="435" idx="2"/>
              <a:endCxn id="433" idx="0"/>
            </p:cNvCxnSpPr>
            <p:nvPr/>
          </p:nvCxnSpPr>
          <p:spPr>
            <a:xfrm>
              <a:off x="2499678" y="2541685"/>
              <a:ext cx="0" cy="342600"/>
            </a:xfrm>
            <a:prstGeom prst="straightConnector1">
              <a:avLst/>
            </a:prstGeom>
            <a:noFill/>
            <a:ln cap="flat" cmpd="sng" w="57150">
              <a:solidFill>
                <a:schemeClr val="dk1"/>
              </a:solidFill>
              <a:prstDash val="solid"/>
              <a:miter lim="800000"/>
              <a:headEnd len="sm" w="sm" type="none"/>
              <a:tailEnd len="med" w="med" type="triangle"/>
            </a:ln>
          </p:spPr>
        </p:cxnSp>
        <p:cxnSp>
          <p:nvCxnSpPr>
            <p:cNvPr id="441" name="Google Shape;441;p16"/>
            <p:cNvCxnSpPr>
              <a:stCxn id="434" idx="2"/>
              <a:endCxn id="436" idx="0"/>
            </p:cNvCxnSpPr>
            <p:nvPr/>
          </p:nvCxnSpPr>
          <p:spPr>
            <a:xfrm>
              <a:off x="2499678" y="4021453"/>
              <a:ext cx="0" cy="352800"/>
            </a:xfrm>
            <a:prstGeom prst="straightConnector1">
              <a:avLst/>
            </a:prstGeom>
            <a:noFill/>
            <a:ln cap="flat" cmpd="sng" w="57150">
              <a:solidFill>
                <a:schemeClr val="dk1"/>
              </a:solidFill>
              <a:prstDash val="solid"/>
              <a:miter lim="800000"/>
              <a:headEnd len="sm" w="sm" type="none"/>
              <a:tailEnd len="med" w="med" type="triangle"/>
            </a:ln>
          </p:spPr>
        </p:cxnSp>
      </p:grpSp>
      <p:cxnSp>
        <p:nvCxnSpPr>
          <p:cNvPr id="442" name="Google Shape;442;p16"/>
          <p:cNvCxnSpPr>
            <a:stCxn id="426" idx="2"/>
            <a:endCxn id="425" idx="0"/>
          </p:cNvCxnSpPr>
          <p:nvPr/>
        </p:nvCxnSpPr>
        <p:spPr>
          <a:xfrm>
            <a:off x="7179614" y="2639137"/>
            <a:ext cx="14100" cy="332100"/>
          </a:xfrm>
          <a:prstGeom prst="straightConnector1">
            <a:avLst/>
          </a:prstGeom>
          <a:noFill/>
          <a:ln cap="flat" cmpd="sng" w="57150">
            <a:solidFill>
              <a:schemeClr val="dk1"/>
            </a:solidFill>
            <a:prstDash val="solid"/>
            <a:miter lim="800000"/>
            <a:headEnd len="sm" w="sm" type="none"/>
            <a:tailEnd len="med" w="med" type="triangle"/>
          </a:ln>
        </p:spPr>
      </p:cxnSp>
      <p:cxnSp>
        <p:nvCxnSpPr>
          <p:cNvPr id="443" name="Google Shape;443;p16"/>
          <p:cNvCxnSpPr>
            <a:stCxn id="425" idx="2"/>
            <a:endCxn id="427" idx="0"/>
          </p:cNvCxnSpPr>
          <p:nvPr/>
        </p:nvCxnSpPr>
        <p:spPr>
          <a:xfrm>
            <a:off x="7193596" y="3371307"/>
            <a:ext cx="0" cy="355500"/>
          </a:xfrm>
          <a:prstGeom prst="straightConnector1">
            <a:avLst/>
          </a:prstGeom>
          <a:noFill/>
          <a:ln cap="flat" cmpd="sng" w="57150">
            <a:solidFill>
              <a:schemeClr val="dk1"/>
            </a:solidFill>
            <a:prstDash val="solid"/>
            <a:miter lim="800000"/>
            <a:headEnd len="sm" w="sm" type="none"/>
            <a:tailEnd len="med" w="med" type="triangle"/>
          </a:ln>
        </p:spPr>
      </p:cxnSp>
      <p:cxnSp>
        <p:nvCxnSpPr>
          <p:cNvPr id="444" name="Google Shape;444;p16"/>
          <p:cNvCxnSpPr>
            <a:stCxn id="427" idx="2"/>
            <a:endCxn id="424" idx="0"/>
          </p:cNvCxnSpPr>
          <p:nvPr/>
        </p:nvCxnSpPr>
        <p:spPr>
          <a:xfrm>
            <a:off x="7193597" y="4434611"/>
            <a:ext cx="0" cy="275700"/>
          </a:xfrm>
          <a:prstGeom prst="straightConnector1">
            <a:avLst/>
          </a:prstGeom>
          <a:noFill/>
          <a:ln cap="flat" cmpd="sng" w="57150">
            <a:solidFill>
              <a:schemeClr val="dk1"/>
            </a:solidFill>
            <a:prstDash val="solid"/>
            <a:miter lim="800000"/>
            <a:headEnd len="sm" w="sm" type="none"/>
            <a:tailEnd len="med" w="med" type="triangle"/>
          </a:ln>
        </p:spPr>
      </p:cxn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17"/>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450" name="Google Shape;450;p17"/>
          <p:cNvGrpSpPr/>
          <p:nvPr/>
        </p:nvGrpSpPr>
        <p:grpSpPr>
          <a:xfrm>
            <a:off x="878075" y="1577466"/>
            <a:ext cx="9007756" cy="1021681"/>
            <a:chOff x="1025588" y="1917165"/>
            <a:chExt cx="10728608" cy="1216864"/>
          </a:xfrm>
        </p:grpSpPr>
        <p:pic>
          <p:nvPicPr>
            <p:cNvPr descr="Image associÃ©e" id="451" name="Google Shape;451;p17"/>
            <p:cNvPicPr preferRelativeResize="0"/>
            <p:nvPr/>
          </p:nvPicPr>
          <p:blipFill rotWithShape="1">
            <a:blip r:embed="rId3">
              <a:alphaModFix/>
            </a:blip>
            <a:srcRect b="10108" l="0" r="18960" t="-8901"/>
            <a:stretch/>
          </p:blipFill>
          <p:spPr>
            <a:xfrm>
              <a:off x="1025588" y="1917165"/>
              <a:ext cx="1293710" cy="1084343"/>
            </a:xfrm>
            <a:prstGeom prst="ellipse">
              <a:avLst/>
            </a:prstGeom>
            <a:noFill/>
            <a:ln>
              <a:noFill/>
            </a:ln>
          </p:spPr>
        </p:pic>
        <p:pic>
          <p:nvPicPr>
            <p:cNvPr descr="RÃ©sultat de recherche d'images pour &quot;ÄÃ¢t rÃ¢y sÃ ng  cÃ³ kÃ­ch thÆ°á»c 2-3mm.&quot;" id="452" name="Google Shape;452;p17"/>
            <p:cNvPicPr preferRelativeResize="0"/>
            <p:nvPr/>
          </p:nvPicPr>
          <p:blipFill rotWithShape="1">
            <a:blip r:embed="rId4">
              <a:alphaModFix/>
            </a:blip>
            <a:srcRect b="0" l="0" r="0" t="0"/>
            <a:stretch/>
          </p:blipFill>
          <p:spPr>
            <a:xfrm>
              <a:off x="5344266" y="1929994"/>
              <a:ext cx="1806053" cy="1204035"/>
            </a:xfrm>
            <a:prstGeom prst="rect">
              <a:avLst/>
            </a:prstGeom>
            <a:noFill/>
            <a:ln>
              <a:noFill/>
            </a:ln>
          </p:spPr>
        </p:pic>
        <p:pic>
          <p:nvPicPr>
            <p:cNvPr descr="Datei:Flag of the Philippines - cropped sun.svg" id="453" name="Google Shape;453;p17"/>
            <p:cNvPicPr preferRelativeResize="0"/>
            <p:nvPr/>
          </p:nvPicPr>
          <p:blipFill rotWithShape="1">
            <a:blip r:embed="rId5">
              <a:alphaModFix/>
            </a:blip>
            <a:srcRect b="0" l="0" r="0" t="0"/>
            <a:stretch/>
          </p:blipFill>
          <p:spPr>
            <a:xfrm>
              <a:off x="3389125" y="1929994"/>
              <a:ext cx="1078299" cy="1078299"/>
            </a:xfrm>
            <a:prstGeom prst="rect">
              <a:avLst/>
            </a:prstGeom>
            <a:noFill/>
            <a:ln>
              <a:noFill/>
            </a:ln>
          </p:spPr>
        </p:pic>
        <p:sp>
          <p:nvSpPr>
            <p:cNvPr id="454" name="Google Shape;454;p17"/>
            <p:cNvSpPr txBox="1"/>
            <p:nvPr/>
          </p:nvSpPr>
          <p:spPr>
            <a:xfrm>
              <a:off x="8512233" y="2284477"/>
              <a:ext cx="324196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Đất đã xử lý</a:t>
              </a:r>
              <a:endParaRPr sz="1800">
                <a:solidFill>
                  <a:schemeClr val="dk1"/>
                </a:solidFill>
                <a:latin typeface="Arial"/>
                <a:ea typeface="Arial"/>
                <a:cs typeface="Arial"/>
                <a:sym typeface="Arial"/>
              </a:endParaRPr>
            </a:p>
          </p:txBody>
        </p:sp>
        <p:cxnSp>
          <p:nvCxnSpPr>
            <p:cNvPr id="455" name="Google Shape;455;p17"/>
            <p:cNvCxnSpPr/>
            <p:nvPr/>
          </p:nvCxnSpPr>
          <p:spPr>
            <a:xfrm>
              <a:off x="2512283" y="2535790"/>
              <a:ext cx="603514" cy="5532"/>
            </a:xfrm>
            <a:prstGeom prst="straightConnector1">
              <a:avLst/>
            </a:prstGeom>
            <a:noFill/>
            <a:ln cap="flat" cmpd="sng" w="76200">
              <a:solidFill>
                <a:schemeClr val="dk1"/>
              </a:solidFill>
              <a:prstDash val="solid"/>
              <a:miter lim="800000"/>
              <a:headEnd len="sm" w="sm" type="none"/>
              <a:tailEnd len="med" w="med" type="triangle"/>
            </a:ln>
          </p:spPr>
        </p:cxnSp>
        <p:cxnSp>
          <p:nvCxnSpPr>
            <p:cNvPr id="456" name="Google Shape;456;p17"/>
            <p:cNvCxnSpPr/>
            <p:nvPr/>
          </p:nvCxnSpPr>
          <p:spPr>
            <a:xfrm>
              <a:off x="4759990" y="2453804"/>
              <a:ext cx="603514" cy="5532"/>
            </a:xfrm>
            <a:prstGeom prst="straightConnector1">
              <a:avLst/>
            </a:prstGeom>
            <a:noFill/>
            <a:ln cap="flat" cmpd="sng" w="76200">
              <a:solidFill>
                <a:schemeClr val="dk1"/>
              </a:solidFill>
              <a:prstDash val="solid"/>
              <a:miter lim="800000"/>
              <a:headEnd len="sm" w="sm" type="none"/>
              <a:tailEnd len="med" w="med" type="triangle"/>
            </a:ln>
          </p:spPr>
        </p:cxnSp>
        <p:cxnSp>
          <p:nvCxnSpPr>
            <p:cNvPr id="457" name="Google Shape;457;p17"/>
            <p:cNvCxnSpPr/>
            <p:nvPr/>
          </p:nvCxnSpPr>
          <p:spPr>
            <a:xfrm>
              <a:off x="7334656" y="2469143"/>
              <a:ext cx="603514" cy="5532"/>
            </a:xfrm>
            <a:prstGeom prst="straightConnector1">
              <a:avLst/>
            </a:prstGeom>
            <a:noFill/>
            <a:ln cap="flat" cmpd="sng" w="76200">
              <a:solidFill>
                <a:schemeClr val="dk1"/>
              </a:solidFill>
              <a:prstDash val="solid"/>
              <a:miter lim="800000"/>
              <a:headEnd len="sm" w="sm" type="none"/>
              <a:tailEnd len="med" w="med" type="triangle"/>
            </a:ln>
          </p:spPr>
        </p:cxnSp>
      </p:grpSp>
      <p:grpSp>
        <p:nvGrpSpPr>
          <p:cNvPr id="458" name="Google Shape;458;p17"/>
          <p:cNvGrpSpPr/>
          <p:nvPr/>
        </p:nvGrpSpPr>
        <p:grpSpPr>
          <a:xfrm>
            <a:off x="2159639" y="4733874"/>
            <a:ext cx="5142551" cy="2124126"/>
            <a:chOff x="3283612" y="4379584"/>
            <a:chExt cx="5650945" cy="2334118"/>
          </a:xfrm>
        </p:grpSpPr>
        <p:pic>
          <p:nvPicPr>
            <p:cNvPr descr="Image associÃ©e" id="459" name="Google Shape;459;p17"/>
            <p:cNvPicPr preferRelativeResize="0"/>
            <p:nvPr/>
          </p:nvPicPr>
          <p:blipFill rotWithShape="1">
            <a:blip r:embed="rId6">
              <a:alphaModFix/>
            </a:blip>
            <a:srcRect b="14354" l="73660" r="13541" t="53103"/>
            <a:stretch/>
          </p:blipFill>
          <p:spPr>
            <a:xfrm>
              <a:off x="3283612" y="4379584"/>
              <a:ext cx="757929" cy="1924319"/>
            </a:xfrm>
            <a:prstGeom prst="rect">
              <a:avLst/>
            </a:prstGeom>
            <a:noFill/>
            <a:ln>
              <a:noFill/>
            </a:ln>
          </p:spPr>
        </p:pic>
        <p:pic>
          <p:nvPicPr>
            <p:cNvPr descr="Image associÃ©e" id="460" name="Google Shape;460;p17"/>
            <p:cNvPicPr preferRelativeResize="0"/>
            <p:nvPr/>
          </p:nvPicPr>
          <p:blipFill rotWithShape="1">
            <a:blip r:embed="rId6">
              <a:alphaModFix/>
            </a:blip>
            <a:srcRect b="14354" l="73660" r="13541" t="53103"/>
            <a:stretch/>
          </p:blipFill>
          <p:spPr>
            <a:xfrm>
              <a:off x="4537875" y="4379584"/>
              <a:ext cx="757929" cy="1924319"/>
            </a:xfrm>
            <a:prstGeom prst="rect">
              <a:avLst/>
            </a:prstGeom>
            <a:noFill/>
            <a:ln>
              <a:noFill/>
            </a:ln>
          </p:spPr>
        </p:pic>
        <p:pic>
          <p:nvPicPr>
            <p:cNvPr descr="Image associÃ©e" id="461" name="Google Shape;461;p17"/>
            <p:cNvPicPr preferRelativeResize="0"/>
            <p:nvPr/>
          </p:nvPicPr>
          <p:blipFill rotWithShape="1">
            <a:blip r:embed="rId6">
              <a:alphaModFix/>
            </a:blip>
            <a:srcRect b="14354" l="73660" r="13541" t="53103"/>
            <a:stretch/>
          </p:blipFill>
          <p:spPr>
            <a:xfrm>
              <a:off x="5792138" y="4379584"/>
              <a:ext cx="757929" cy="1924319"/>
            </a:xfrm>
            <a:prstGeom prst="rect">
              <a:avLst/>
            </a:prstGeom>
            <a:noFill/>
            <a:ln>
              <a:noFill/>
            </a:ln>
          </p:spPr>
        </p:pic>
        <p:pic>
          <p:nvPicPr>
            <p:cNvPr descr="Image associÃ©e" id="462" name="Google Shape;462;p17"/>
            <p:cNvPicPr preferRelativeResize="0"/>
            <p:nvPr/>
          </p:nvPicPr>
          <p:blipFill rotWithShape="1">
            <a:blip r:embed="rId6">
              <a:alphaModFix/>
            </a:blip>
            <a:srcRect b="14354" l="73660" r="13541" t="53103"/>
            <a:stretch/>
          </p:blipFill>
          <p:spPr>
            <a:xfrm>
              <a:off x="6990364" y="4404451"/>
              <a:ext cx="757929" cy="1924319"/>
            </a:xfrm>
            <a:prstGeom prst="rect">
              <a:avLst/>
            </a:prstGeom>
            <a:noFill/>
            <a:ln>
              <a:noFill/>
            </a:ln>
          </p:spPr>
        </p:pic>
        <p:pic>
          <p:nvPicPr>
            <p:cNvPr descr="Image associÃ©e" id="463" name="Google Shape;463;p17"/>
            <p:cNvPicPr preferRelativeResize="0"/>
            <p:nvPr/>
          </p:nvPicPr>
          <p:blipFill rotWithShape="1">
            <a:blip r:embed="rId6">
              <a:alphaModFix/>
            </a:blip>
            <a:srcRect b="14354" l="73660" r="13541" t="53103"/>
            <a:stretch/>
          </p:blipFill>
          <p:spPr>
            <a:xfrm>
              <a:off x="8155479" y="4404451"/>
              <a:ext cx="757929" cy="1924319"/>
            </a:xfrm>
            <a:prstGeom prst="rect">
              <a:avLst/>
            </a:prstGeom>
            <a:noFill/>
            <a:ln>
              <a:noFill/>
            </a:ln>
          </p:spPr>
        </p:pic>
        <p:sp>
          <p:nvSpPr>
            <p:cNvPr id="464" name="Google Shape;464;p17"/>
            <p:cNvSpPr txBox="1"/>
            <p:nvPr/>
          </p:nvSpPr>
          <p:spPr>
            <a:xfrm>
              <a:off x="3302687" y="6311305"/>
              <a:ext cx="6868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10</a:t>
              </a:r>
              <a:r>
                <a:rPr baseline="30000" lang="en-US" sz="2000">
                  <a:solidFill>
                    <a:schemeClr val="dk1"/>
                  </a:solidFill>
                  <a:latin typeface="Arial"/>
                  <a:ea typeface="Arial"/>
                  <a:cs typeface="Arial"/>
                  <a:sym typeface="Arial"/>
                </a:rPr>
                <a:t>-1</a:t>
              </a:r>
              <a:endParaRPr sz="2000">
                <a:solidFill>
                  <a:schemeClr val="dk1"/>
                </a:solidFill>
                <a:latin typeface="Arial"/>
                <a:ea typeface="Arial"/>
                <a:cs typeface="Arial"/>
                <a:sym typeface="Arial"/>
              </a:endParaRPr>
            </a:p>
          </p:txBody>
        </p:sp>
        <p:sp>
          <p:nvSpPr>
            <p:cNvPr id="465" name="Google Shape;465;p17"/>
            <p:cNvSpPr txBox="1"/>
            <p:nvPr/>
          </p:nvSpPr>
          <p:spPr>
            <a:xfrm>
              <a:off x="4628948" y="6311305"/>
              <a:ext cx="6868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10</a:t>
              </a:r>
              <a:r>
                <a:rPr baseline="30000" lang="en-US" sz="2000">
                  <a:solidFill>
                    <a:schemeClr val="dk1"/>
                  </a:solidFill>
                  <a:latin typeface="Arial"/>
                  <a:ea typeface="Arial"/>
                  <a:cs typeface="Arial"/>
                  <a:sym typeface="Arial"/>
                </a:rPr>
                <a:t>-2</a:t>
              </a:r>
              <a:endParaRPr sz="2000">
                <a:solidFill>
                  <a:schemeClr val="dk1"/>
                </a:solidFill>
                <a:latin typeface="Arial"/>
                <a:ea typeface="Arial"/>
                <a:cs typeface="Arial"/>
                <a:sym typeface="Arial"/>
              </a:endParaRPr>
            </a:p>
          </p:txBody>
        </p:sp>
        <p:sp>
          <p:nvSpPr>
            <p:cNvPr id="466" name="Google Shape;466;p17"/>
            <p:cNvSpPr txBox="1"/>
            <p:nvPr/>
          </p:nvSpPr>
          <p:spPr>
            <a:xfrm>
              <a:off x="5904536" y="6311305"/>
              <a:ext cx="6868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10</a:t>
              </a:r>
              <a:r>
                <a:rPr baseline="30000" lang="en-US" sz="2000">
                  <a:solidFill>
                    <a:schemeClr val="dk1"/>
                  </a:solidFill>
                  <a:latin typeface="Arial"/>
                  <a:ea typeface="Arial"/>
                  <a:cs typeface="Arial"/>
                  <a:sym typeface="Arial"/>
                </a:rPr>
                <a:t>-3</a:t>
              </a:r>
              <a:endParaRPr sz="2000">
                <a:solidFill>
                  <a:schemeClr val="dk1"/>
                </a:solidFill>
                <a:latin typeface="Arial"/>
                <a:ea typeface="Arial"/>
                <a:cs typeface="Arial"/>
                <a:sym typeface="Arial"/>
              </a:endParaRPr>
            </a:p>
          </p:txBody>
        </p:sp>
        <p:sp>
          <p:nvSpPr>
            <p:cNvPr id="467" name="Google Shape;467;p17"/>
            <p:cNvSpPr txBox="1"/>
            <p:nvPr/>
          </p:nvSpPr>
          <p:spPr>
            <a:xfrm>
              <a:off x="7101441" y="6311305"/>
              <a:ext cx="6868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10</a:t>
              </a:r>
              <a:r>
                <a:rPr baseline="30000" lang="en-US" sz="2000">
                  <a:solidFill>
                    <a:schemeClr val="dk1"/>
                  </a:solidFill>
                  <a:latin typeface="Arial"/>
                  <a:ea typeface="Arial"/>
                  <a:cs typeface="Arial"/>
                  <a:sym typeface="Arial"/>
                </a:rPr>
                <a:t>-4</a:t>
              </a:r>
              <a:endParaRPr sz="2000">
                <a:solidFill>
                  <a:schemeClr val="dk1"/>
                </a:solidFill>
                <a:latin typeface="Arial"/>
                <a:ea typeface="Arial"/>
                <a:cs typeface="Arial"/>
                <a:sym typeface="Arial"/>
              </a:endParaRPr>
            </a:p>
          </p:txBody>
        </p:sp>
        <p:sp>
          <p:nvSpPr>
            <p:cNvPr id="468" name="Google Shape;468;p17"/>
            <p:cNvSpPr txBox="1"/>
            <p:nvPr/>
          </p:nvSpPr>
          <p:spPr>
            <a:xfrm>
              <a:off x="8247697" y="6313592"/>
              <a:ext cx="6868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10</a:t>
              </a:r>
              <a:r>
                <a:rPr baseline="30000" lang="en-US" sz="2000">
                  <a:solidFill>
                    <a:schemeClr val="dk1"/>
                  </a:solidFill>
                  <a:latin typeface="Arial"/>
                  <a:ea typeface="Arial"/>
                  <a:cs typeface="Arial"/>
                  <a:sym typeface="Arial"/>
                </a:rPr>
                <a:t>-5</a:t>
              </a:r>
              <a:endParaRPr sz="2000">
                <a:solidFill>
                  <a:schemeClr val="dk1"/>
                </a:solidFill>
                <a:latin typeface="Arial"/>
                <a:ea typeface="Arial"/>
                <a:cs typeface="Arial"/>
                <a:sym typeface="Arial"/>
              </a:endParaRPr>
            </a:p>
          </p:txBody>
        </p:sp>
      </p:grpSp>
      <p:grpSp>
        <p:nvGrpSpPr>
          <p:cNvPr id="469" name="Google Shape;469;p17"/>
          <p:cNvGrpSpPr/>
          <p:nvPr/>
        </p:nvGrpSpPr>
        <p:grpSpPr>
          <a:xfrm>
            <a:off x="282910" y="2744921"/>
            <a:ext cx="8507190" cy="1620823"/>
            <a:chOff x="282910" y="2640067"/>
            <a:chExt cx="8507190" cy="1620823"/>
          </a:xfrm>
        </p:grpSpPr>
        <p:grpSp>
          <p:nvGrpSpPr>
            <p:cNvPr id="470" name="Google Shape;470;p17"/>
            <p:cNvGrpSpPr/>
            <p:nvPr/>
          </p:nvGrpSpPr>
          <p:grpSpPr>
            <a:xfrm>
              <a:off x="282910" y="2640067"/>
              <a:ext cx="8507190" cy="1515645"/>
              <a:chOff x="724082" y="2593778"/>
              <a:chExt cx="10817208" cy="1927202"/>
            </a:xfrm>
          </p:grpSpPr>
          <p:grpSp>
            <p:nvGrpSpPr>
              <p:cNvPr id="471" name="Google Shape;471;p17"/>
              <p:cNvGrpSpPr/>
              <p:nvPr/>
            </p:nvGrpSpPr>
            <p:grpSpPr>
              <a:xfrm>
                <a:off x="724082" y="2593778"/>
                <a:ext cx="6483622" cy="1915021"/>
                <a:chOff x="604596" y="2747524"/>
                <a:chExt cx="6854219" cy="2024482"/>
              </a:xfrm>
            </p:grpSpPr>
            <p:sp>
              <p:nvSpPr>
                <p:cNvPr id="472" name="Google Shape;472;p17"/>
                <p:cNvSpPr txBox="1"/>
                <p:nvPr/>
              </p:nvSpPr>
              <p:spPr>
                <a:xfrm>
                  <a:off x="4494454" y="3657600"/>
                  <a:ext cx="2089226" cy="8688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Để yên 30 phút</a:t>
                  </a:r>
                  <a:endParaRPr sz="1800">
                    <a:solidFill>
                      <a:schemeClr val="dk1"/>
                    </a:solidFill>
                    <a:latin typeface="Arial"/>
                    <a:ea typeface="Arial"/>
                    <a:cs typeface="Arial"/>
                    <a:sym typeface="Arial"/>
                  </a:endParaRPr>
                </a:p>
              </p:txBody>
            </p:sp>
            <p:grpSp>
              <p:nvGrpSpPr>
                <p:cNvPr id="473" name="Google Shape;473;p17"/>
                <p:cNvGrpSpPr/>
                <p:nvPr/>
              </p:nvGrpSpPr>
              <p:grpSpPr>
                <a:xfrm>
                  <a:off x="604596" y="2747524"/>
                  <a:ext cx="4270241" cy="2024482"/>
                  <a:chOff x="604596" y="2747524"/>
                  <a:chExt cx="4270241" cy="2024482"/>
                </a:xfrm>
              </p:grpSpPr>
              <p:sp>
                <p:nvSpPr>
                  <p:cNvPr id="474" name="Google Shape;474;p17"/>
                  <p:cNvSpPr txBox="1"/>
                  <p:nvPr/>
                </p:nvSpPr>
                <p:spPr>
                  <a:xfrm>
                    <a:off x="604596" y="3903196"/>
                    <a:ext cx="997527" cy="8688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1 g đất</a:t>
                    </a:r>
                    <a:endParaRPr sz="1800">
                      <a:solidFill>
                        <a:schemeClr val="dk1"/>
                      </a:solidFill>
                      <a:latin typeface="Arial"/>
                      <a:ea typeface="Arial"/>
                      <a:cs typeface="Arial"/>
                      <a:sym typeface="Arial"/>
                    </a:endParaRPr>
                  </a:p>
                </p:txBody>
              </p:sp>
              <p:sp>
                <p:nvSpPr>
                  <p:cNvPr id="475" name="Google Shape;475;p17"/>
                  <p:cNvSpPr txBox="1"/>
                  <p:nvPr/>
                </p:nvSpPr>
                <p:spPr>
                  <a:xfrm>
                    <a:off x="2657635" y="2747524"/>
                    <a:ext cx="2217202" cy="8688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0,5 ml </a:t>
                    </a:r>
                    <a:endParaRPr/>
                  </a:p>
                  <a:p>
                    <a:pPr indent="0" lvl="0" marL="0" marR="0" rtl="0" algn="l">
                      <a:spcBef>
                        <a:spcPts val="0"/>
                      </a:spcBef>
                      <a:spcAft>
                        <a:spcPts val="0"/>
                      </a:spcAft>
                      <a:buNone/>
                    </a:pPr>
                    <a:r>
                      <a:rPr lang="en-US" sz="1800">
                        <a:solidFill>
                          <a:schemeClr val="dk1"/>
                        </a:solidFill>
                        <a:latin typeface="Arial"/>
                        <a:ea typeface="Arial"/>
                        <a:cs typeface="Arial"/>
                        <a:sym typeface="Arial"/>
                      </a:rPr>
                      <a:t>Nước cất</a:t>
                    </a:r>
                    <a:endParaRPr sz="1800">
                      <a:solidFill>
                        <a:schemeClr val="dk1"/>
                      </a:solidFill>
                      <a:latin typeface="Arial"/>
                      <a:ea typeface="Arial"/>
                      <a:cs typeface="Arial"/>
                      <a:sym typeface="Arial"/>
                    </a:endParaRPr>
                  </a:p>
                </p:txBody>
              </p:sp>
              <p:sp>
                <p:nvSpPr>
                  <p:cNvPr id="476" name="Google Shape;476;p17"/>
                  <p:cNvSpPr/>
                  <p:nvPr/>
                </p:nvSpPr>
                <p:spPr>
                  <a:xfrm rot="-6128417">
                    <a:off x="1159874" y="3141819"/>
                    <a:ext cx="494046" cy="982912"/>
                  </a:xfrm>
                  <a:prstGeom prst="curvedLeftArrow">
                    <a:avLst>
                      <a:gd fmla="val 5164" name="adj1"/>
                      <a:gd fmla="val 25278" name="adj2"/>
                      <a:gd fmla="val 25388" name="adj3"/>
                    </a:avLst>
                  </a:prstGeom>
                  <a:solidFill>
                    <a:srgbClr val="1E4E79"/>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477" name="Google Shape;477;p17"/>
                  <p:cNvSpPr/>
                  <p:nvPr/>
                </p:nvSpPr>
                <p:spPr>
                  <a:xfrm rot="3039810">
                    <a:off x="2132075" y="2918546"/>
                    <a:ext cx="283645" cy="902324"/>
                  </a:xfrm>
                  <a:prstGeom prst="curvedRightArrow">
                    <a:avLst>
                      <a:gd fmla="val 15668" name="adj1"/>
                      <a:gd fmla="val 29239" name="adj2"/>
                      <a:gd fmla="val 25000" name="adj3"/>
                    </a:avLst>
                  </a:prstGeom>
                  <a:solidFill>
                    <a:srgbClr val="1E4E79"/>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grpSp>
            <p:cxnSp>
              <p:nvCxnSpPr>
                <p:cNvPr id="478" name="Google Shape;478;p17"/>
                <p:cNvCxnSpPr/>
                <p:nvPr/>
              </p:nvCxnSpPr>
              <p:spPr>
                <a:xfrm>
                  <a:off x="3464479" y="3932350"/>
                  <a:ext cx="603514" cy="5532"/>
                </a:xfrm>
                <a:prstGeom prst="straightConnector1">
                  <a:avLst/>
                </a:prstGeom>
                <a:noFill/>
                <a:ln cap="flat" cmpd="sng" w="76200">
                  <a:solidFill>
                    <a:schemeClr val="dk1"/>
                  </a:solidFill>
                  <a:prstDash val="solid"/>
                  <a:miter lim="800000"/>
                  <a:headEnd len="sm" w="sm" type="none"/>
                  <a:tailEnd len="med" w="med" type="triangle"/>
                </a:ln>
              </p:spPr>
            </p:cxnSp>
            <p:cxnSp>
              <p:nvCxnSpPr>
                <p:cNvPr id="479" name="Google Shape;479;p17"/>
                <p:cNvCxnSpPr/>
                <p:nvPr/>
              </p:nvCxnSpPr>
              <p:spPr>
                <a:xfrm>
                  <a:off x="6855301" y="4000582"/>
                  <a:ext cx="603514" cy="5532"/>
                </a:xfrm>
                <a:prstGeom prst="straightConnector1">
                  <a:avLst/>
                </a:prstGeom>
                <a:noFill/>
                <a:ln cap="flat" cmpd="sng" w="76200">
                  <a:solidFill>
                    <a:schemeClr val="dk1"/>
                  </a:solidFill>
                  <a:prstDash val="solid"/>
                  <a:miter lim="800000"/>
                  <a:headEnd len="sm" w="sm" type="none"/>
                  <a:tailEnd len="med" w="med" type="triangle"/>
                </a:ln>
              </p:spPr>
            </p:cxnSp>
          </p:grpSp>
          <p:sp>
            <p:nvSpPr>
              <p:cNvPr id="480" name="Google Shape;480;p17"/>
              <p:cNvSpPr txBox="1"/>
              <p:nvPr/>
            </p:nvSpPr>
            <p:spPr>
              <a:xfrm>
                <a:off x="7576479" y="3519166"/>
                <a:ext cx="1591512" cy="8218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Đất mềm ra</a:t>
                </a:r>
                <a:endParaRPr/>
              </a:p>
            </p:txBody>
          </p:sp>
          <p:cxnSp>
            <p:nvCxnSpPr>
              <p:cNvPr id="481" name="Google Shape;481;p17"/>
              <p:cNvCxnSpPr/>
              <p:nvPr/>
            </p:nvCxnSpPr>
            <p:spPr>
              <a:xfrm>
                <a:off x="9167991" y="3703831"/>
                <a:ext cx="603514" cy="5532"/>
              </a:xfrm>
              <a:prstGeom prst="straightConnector1">
                <a:avLst/>
              </a:prstGeom>
              <a:noFill/>
              <a:ln cap="flat" cmpd="sng" w="76200">
                <a:solidFill>
                  <a:schemeClr val="dk1"/>
                </a:solidFill>
                <a:prstDash val="solid"/>
                <a:miter lim="800000"/>
                <a:headEnd len="sm" w="sm" type="none"/>
                <a:tailEnd len="med" w="med" type="triangle"/>
              </a:ln>
            </p:spPr>
          </p:cxnSp>
          <p:sp>
            <p:nvSpPr>
              <p:cNvPr id="482" name="Google Shape;482;p17"/>
              <p:cNvSpPr txBox="1"/>
              <p:nvPr/>
            </p:nvSpPr>
            <p:spPr>
              <a:xfrm>
                <a:off x="9834640" y="2994715"/>
                <a:ext cx="1706650" cy="15262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Đem pha loãng đến nồng độ thích hợp</a:t>
                </a:r>
                <a:endParaRPr sz="1800">
                  <a:solidFill>
                    <a:schemeClr val="dk1"/>
                  </a:solidFill>
                  <a:latin typeface="Arial"/>
                  <a:ea typeface="Arial"/>
                  <a:cs typeface="Arial"/>
                  <a:sym typeface="Arial"/>
                </a:endParaRPr>
              </a:p>
            </p:txBody>
          </p:sp>
        </p:grpSp>
        <p:sp>
          <p:nvSpPr>
            <p:cNvPr id="483" name="Google Shape;483;p17"/>
            <p:cNvSpPr/>
            <p:nvPr/>
          </p:nvSpPr>
          <p:spPr>
            <a:xfrm>
              <a:off x="1024998" y="3503461"/>
              <a:ext cx="682928" cy="757429"/>
            </a:xfrm>
            <a:custGeom>
              <a:rect b="b" l="l" r="r" t="t"/>
              <a:pathLst>
                <a:path extrusionOk="0" h="800723" w="721963">
                  <a:moveTo>
                    <a:pt x="733134" y="19690"/>
                  </a:moveTo>
                  <a:cubicBezTo>
                    <a:pt x="730509" y="7876"/>
                    <a:pt x="720008" y="0"/>
                    <a:pt x="708194" y="0"/>
                  </a:cubicBezTo>
                  <a:lnTo>
                    <a:pt x="25610" y="0"/>
                  </a:lnTo>
                  <a:cubicBezTo>
                    <a:pt x="13796" y="0"/>
                    <a:pt x="3294" y="7876"/>
                    <a:pt x="669" y="19690"/>
                  </a:cubicBezTo>
                  <a:cubicBezTo>
                    <a:pt x="-1956" y="31504"/>
                    <a:pt x="3294" y="43318"/>
                    <a:pt x="13796" y="48568"/>
                  </a:cubicBezTo>
                  <a:cubicBezTo>
                    <a:pt x="13796" y="48568"/>
                    <a:pt x="53175" y="70884"/>
                    <a:pt x="53175" y="118140"/>
                  </a:cubicBezTo>
                  <a:lnTo>
                    <a:pt x="53175" y="721964"/>
                  </a:lnTo>
                  <a:cubicBezTo>
                    <a:pt x="53175" y="765282"/>
                    <a:pt x="88617" y="800724"/>
                    <a:pt x="131935" y="800724"/>
                  </a:cubicBezTo>
                  <a:lnTo>
                    <a:pt x="604493" y="800724"/>
                  </a:lnTo>
                  <a:cubicBezTo>
                    <a:pt x="647811" y="800724"/>
                    <a:pt x="683253" y="765282"/>
                    <a:pt x="683253" y="721964"/>
                  </a:cubicBezTo>
                  <a:lnTo>
                    <a:pt x="683253" y="118140"/>
                  </a:lnTo>
                  <a:cubicBezTo>
                    <a:pt x="683253" y="70884"/>
                    <a:pt x="720008" y="49881"/>
                    <a:pt x="721320" y="49881"/>
                  </a:cubicBezTo>
                  <a:cubicBezTo>
                    <a:pt x="730509" y="43318"/>
                    <a:pt x="737072" y="31504"/>
                    <a:pt x="733134" y="19690"/>
                  </a:cubicBezTo>
                  <a:close/>
                  <a:moveTo>
                    <a:pt x="550674" y="695711"/>
                  </a:moveTo>
                  <a:lnTo>
                    <a:pt x="393155" y="695711"/>
                  </a:lnTo>
                  <a:lnTo>
                    <a:pt x="393155" y="643204"/>
                  </a:lnTo>
                  <a:lnTo>
                    <a:pt x="550674" y="643204"/>
                  </a:lnTo>
                  <a:lnTo>
                    <a:pt x="550674" y="695711"/>
                  </a:lnTo>
                  <a:close/>
                  <a:moveTo>
                    <a:pt x="550674" y="590698"/>
                  </a:moveTo>
                  <a:lnTo>
                    <a:pt x="393155" y="590698"/>
                  </a:lnTo>
                  <a:lnTo>
                    <a:pt x="393155" y="538191"/>
                  </a:lnTo>
                  <a:lnTo>
                    <a:pt x="550674" y="538191"/>
                  </a:lnTo>
                  <a:lnTo>
                    <a:pt x="550674" y="590698"/>
                  </a:lnTo>
                  <a:close/>
                  <a:moveTo>
                    <a:pt x="550674" y="485685"/>
                  </a:moveTo>
                  <a:lnTo>
                    <a:pt x="393155" y="485685"/>
                  </a:lnTo>
                  <a:lnTo>
                    <a:pt x="393155" y="433178"/>
                  </a:lnTo>
                  <a:lnTo>
                    <a:pt x="550674" y="433178"/>
                  </a:lnTo>
                  <a:lnTo>
                    <a:pt x="550674" y="485685"/>
                  </a:lnTo>
                  <a:close/>
                  <a:moveTo>
                    <a:pt x="550674" y="380672"/>
                  </a:moveTo>
                  <a:lnTo>
                    <a:pt x="393155" y="380672"/>
                  </a:lnTo>
                  <a:lnTo>
                    <a:pt x="393155" y="328165"/>
                  </a:lnTo>
                  <a:lnTo>
                    <a:pt x="550674" y="328165"/>
                  </a:lnTo>
                  <a:lnTo>
                    <a:pt x="550674" y="380672"/>
                  </a:lnTo>
                  <a:close/>
                  <a:moveTo>
                    <a:pt x="550674" y="275659"/>
                  </a:moveTo>
                  <a:lnTo>
                    <a:pt x="393155" y="275659"/>
                  </a:lnTo>
                  <a:lnTo>
                    <a:pt x="393155" y="223152"/>
                  </a:lnTo>
                  <a:lnTo>
                    <a:pt x="550674" y="223152"/>
                  </a:lnTo>
                  <a:lnTo>
                    <a:pt x="550674" y="275659"/>
                  </a:lnTo>
                  <a:close/>
                  <a:moveTo>
                    <a:pt x="629434" y="118140"/>
                  </a:moveTo>
                  <a:lnTo>
                    <a:pt x="629434" y="143080"/>
                  </a:lnTo>
                  <a:cubicBezTo>
                    <a:pt x="588741" y="127328"/>
                    <a:pt x="523108" y="105013"/>
                    <a:pt x="458788" y="105013"/>
                  </a:cubicBezTo>
                  <a:cubicBezTo>
                    <a:pt x="387904" y="105013"/>
                    <a:pt x="344586" y="116827"/>
                    <a:pt x="299956" y="128641"/>
                  </a:cubicBezTo>
                  <a:cubicBezTo>
                    <a:pt x="251387" y="141767"/>
                    <a:pt x="200194" y="154894"/>
                    <a:pt x="104369" y="157519"/>
                  </a:cubicBezTo>
                  <a:lnTo>
                    <a:pt x="104369" y="118140"/>
                  </a:lnTo>
                  <a:cubicBezTo>
                    <a:pt x="104369" y="91886"/>
                    <a:pt x="96493" y="69571"/>
                    <a:pt x="87305" y="52506"/>
                  </a:cubicBezTo>
                  <a:lnTo>
                    <a:pt x="646499" y="52506"/>
                  </a:lnTo>
                  <a:cubicBezTo>
                    <a:pt x="637310" y="69571"/>
                    <a:pt x="629434" y="91886"/>
                    <a:pt x="629434" y="118140"/>
                  </a:cubicBezTo>
                  <a:close/>
                </a:path>
              </a:pathLst>
            </a:cu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18"/>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descr="Image associÃ©e" id="489" name="Google Shape;489;p18"/>
          <p:cNvPicPr preferRelativeResize="0"/>
          <p:nvPr/>
        </p:nvPicPr>
        <p:blipFill rotWithShape="1">
          <a:blip r:embed="rId3">
            <a:alphaModFix/>
          </a:blip>
          <a:srcRect b="14354" l="73660" r="13541" t="53103"/>
          <a:stretch/>
        </p:blipFill>
        <p:spPr>
          <a:xfrm>
            <a:off x="951897" y="2439206"/>
            <a:ext cx="689741" cy="1751195"/>
          </a:xfrm>
          <a:prstGeom prst="rect">
            <a:avLst/>
          </a:prstGeom>
          <a:noFill/>
          <a:ln>
            <a:noFill/>
          </a:ln>
        </p:spPr>
      </p:pic>
      <p:sp>
        <p:nvSpPr>
          <p:cNvPr id="490" name="Google Shape;490;p18"/>
          <p:cNvSpPr txBox="1"/>
          <p:nvPr/>
        </p:nvSpPr>
        <p:spPr>
          <a:xfrm>
            <a:off x="2619192" y="1917854"/>
            <a:ext cx="387546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Hút 100 μL trải</a:t>
            </a:r>
            <a:endParaRPr sz="2400">
              <a:solidFill>
                <a:schemeClr val="dk1"/>
              </a:solidFill>
              <a:latin typeface="Arial"/>
              <a:ea typeface="Arial"/>
              <a:cs typeface="Arial"/>
              <a:sym typeface="Arial"/>
            </a:endParaRPr>
          </a:p>
        </p:txBody>
      </p:sp>
      <p:pic>
        <p:nvPicPr>
          <p:cNvPr id="491" name="Google Shape;491;p18"/>
          <p:cNvPicPr preferRelativeResize="0"/>
          <p:nvPr/>
        </p:nvPicPr>
        <p:blipFill rotWithShape="1">
          <a:blip r:embed="rId4">
            <a:alphaModFix/>
          </a:blip>
          <a:srcRect b="0" l="0" r="0" t="0"/>
          <a:stretch/>
        </p:blipFill>
        <p:spPr>
          <a:xfrm>
            <a:off x="5778211" y="2553401"/>
            <a:ext cx="2728334" cy="1637000"/>
          </a:xfrm>
          <a:prstGeom prst="ellipse">
            <a:avLst/>
          </a:prstGeom>
          <a:noFill/>
          <a:ln>
            <a:noFill/>
          </a:ln>
        </p:spPr>
      </p:pic>
      <p:sp>
        <p:nvSpPr>
          <p:cNvPr id="492" name="Google Shape;492;p18"/>
          <p:cNvSpPr/>
          <p:nvPr/>
        </p:nvSpPr>
        <p:spPr>
          <a:xfrm flipH="1" rot="-5400000">
            <a:off x="3784248" y="-939349"/>
            <a:ext cx="891078" cy="5866034"/>
          </a:xfrm>
          <a:prstGeom prst="curvedRightArrow">
            <a:avLst>
              <a:gd fmla="val 7830" name="adj1"/>
              <a:gd fmla="val 23407" name="adj2"/>
              <a:gd fmla="val 25000" name="adj3"/>
            </a:avLst>
          </a:prstGeom>
          <a:solidFill>
            <a:schemeClr val="dk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493" name="Google Shape;493;p18"/>
          <p:cNvSpPr/>
          <p:nvPr/>
        </p:nvSpPr>
        <p:spPr>
          <a:xfrm>
            <a:off x="6123064" y="4235825"/>
            <a:ext cx="228825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môi trường MG-Te</a:t>
            </a:r>
            <a:endParaRPr sz="2000">
              <a:solidFill>
                <a:schemeClr val="dk1"/>
              </a:solidFill>
              <a:latin typeface="Arial"/>
              <a:ea typeface="Arial"/>
              <a:cs typeface="Arial"/>
              <a:sym typeface="Arial"/>
            </a:endParaRPr>
          </a:p>
        </p:txBody>
      </p:sp>
      <p:sp>
        <p:nvSpPr>
          <p:cNvPr id="494" name="Google Shape;494;p18"/>
          <p:cNvSpPr/>
          <p:nvPr/>
        </p:nvSpPr>
        <p:spPr>
          <a:xfrm>
            <a:off x="178512" y="4235825"/>
            <a:ext cx="2236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Mẫu đã pha loãng</a:t>
            </a:r>
            <a:endParaRPr sz="2000">
              <a:solidFill>
                <a:schemeClr val="dk1"/>
              </a:solidFill>
              <a:latin typeface="Arial"/>
              <a:ea typeface="Arial"/>
              <a:cs typeface="Arial"/>
              <a:sym typeface="Arial"/>
            </a:endParaRPr>
          </a:p>
        </p:txBody>
      </p:sp>
      <p:sp>
        <p:nvSpPr>
          <p:cNvPr id="495" name="Google Shape;495;p18"/>
          <p:cNvSpPr/>
          <p:nvPr/>
        </p:nvSpPr>
        <p:spPr>
          <a:xfrm>
            <a:off x="3908558" y="4358235"/>
            <a:ext cx="720969" cy="891079"/>
          </a:xfrm>
          <a:prstGeom prst="downArrow">
            <a:avLst>
              <a:gd fmla="val 50000" name="adj1"/>
              <a:gd fmla="val 50000" name="adj2"/>
            </a:avLst>
          </a:prstGeom>
          <a:solidFill>
            <a:schemeClr val="dk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96" name="Google Shape;496;p18"/>
          <p:cNvSpPr/>
          <p:nvPr/>
        </p:nvSpPr>
        <p:spPr>
          <a:xfrm>
            <a:off x="2415022" y="5445365"/>
            <a:ext cx="4079630" cy="742707"/>
          </a:xfrm>
          <a:prstGeom prst="roundRect">
            <a:avLst>
              <a:gd fmla="val 16667" name="adj"/>
            </a:avLst>
          </a:prstGeom>
          <a:solidFill>
            <a:schemeClr val="lt1"/>
          </a:solidFill>
          <a:ln cap="flat" cmpd="sng" w="762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500">
                <a:solidFill>
                  <a:schemeClr val="dk1"/>
                </a:solidFill>
                <a:latin typeface="Arial"/>
                <a:ea typeface="Arial"/>
                <a:cs typeface="Arial"/>
                <a:sym typeface="Arial"/>
              </a:rPr>
              <a:t>Ủ ở 28 </a:t>
            </a:r>
            <a:r>
              <a:rPr baseline="30000" lang="en-US" sz="2500">
                <a:solidFill>
                  <a:schemeClr val="dk1"/>
                </a:solidFill>
                <a:latin typeface="Arial"/>
                <a:ea typeface="Arial"/>
                <a:cs typeface="Arial"/>
                <a:sym typeface="Arial"/>
              </a:rPr>
              <a:t>o</a:t>
            </a:r>
            <a:r>
              <a:rPr lang="en-US" sz="2500">
                <a:solidFill>
                  <a:schemeClr val="dk1"/>
                </a:solidFill>
                <a:latin typeface="Arial"/>
                <a:ea typeface="Arial"/>
                <a:cs typeface="Arial"/>
                <a:sym typeface="Arial"/>
              </a:rPr>
              <a:t>C trong 3-4 ngày</a:t>
            </a:r>
            <a:endParaRPr sz="250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19"/>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descr="28107 - Cốc Cốc" id="502" name="Google Shape;502;p19"/>
          <p:cNvPicPr preferRelativeResize="0"/>
          <p:nvPr/>
        </p:nvPicPr>
        <p:blipFill rotWithShape="1">
          <a:blip r:embed="rId3">
            <a:alphaModFix/>
          </a:blip>
          <a:srcRect b="24279" l="27692" r="21539" t="45355"/>
          <a:stretch/>
        </p:blipFill>
        <p:spPr>
          <a:xfrm>
            <a:off x="0" y="1956955"/>
            <a:ext cx="9144000" cy="2944090"/>
          </a:xfrm>
          <a:prstGeom prst="rect">
            <a:avLst/>
          </a:prstGeom>
          <a:noFill/>
          <a:ln>
            <a:noFill/>
          </a:ln>
        </p:spPr>
      </p:pic>
      <p:sp>
        <p:nvSpPr>
          <p:cNvPr id="503" name="Google Shape;503;p19"/>
          <p:cNvSpPr txBox="1"/>
          <p:nvPr/>
        </p:nvSpPr>
        <p:spPr>
          <a:xfrm>
            <a:off x="1055077" y="4877144"/>
            <a:ext cx="16705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Dạng 1</a:t>
            </a:r>
            <a:endParaRPr sz="1800">
              <a:solidFill>
                <a:schemeClr val="dk1"/>
              </a:solidFill>
              <a:latin typeface="Arial"/>
              <a:ea typeface="Arial"/>
              <a:cs typeface="Arial"/>
              <a:sym typeface="Arial"/>
            </a:endParaRPr>
          </a:p>
        </p:txBody>
      </p:sp>
      <p:sp>
        <p:nvSpPr>
          <p:cNvPr id="504" name="Google Shape;504;p19"/>
          <p:cNvSpPr txBox="1"/>
          <p:nvPr/>
        </p:nvSpPr>
        <p:spPr>
          <a:xfrm>
            <a:off x="3736731" y="4901045"/>
            <a:ext cx="16705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Dạng 2</a:t>
            </a:r>
            <a:endParaRPr sz="1800">
              <a:solidFill>
                <a:schemeClr val="dk1"/>
              </a:solidFill>
              <a:latin typeface="Arial"/>
              <a:ea typeface="Arial"/>
              <a:cs typeface="Arial"/>
              <a:sym typeface="Arial"/>
            </a:endParaRPr>
          </a:p>
        </p:txBody>
      </p:sp>
      <p:sp>
        <p:nvSpPr>
          <p:cNvPr id="505" name="Google Shape;505;p19"/>
          <p:cNvSpPr txBox="1"/>
          <p:nvPr/>
        </p:nvSpPr>
        <p:spPr>
          <a:xfrm>
            <a:off x="6585438" y="4889095"/>
            <a:ext cx="16705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Dạng 3</a:t>
            </a:r>
            <a:endParaRPr sz="1800">
              <a:solidFill>
                <a:schemeClr val="dk1"/>
              </a:solidFill>
              <a:latin typeface="Arial"/>
              <a:ea typeface="Arial"/>
              <a:cs typeface="Arial"/>
              <a:sym typeface="Arial"/>
            </a:endParaRPr>
          </a:p>
        </p:txBody>
      </p:sp>
      <p:sp>
        <p:nvSpPr>
          <p:cNvPr id="506" name="Google Shape;506;p19"/>
          <p:cNvSpPr txBox="1"/>
          <p:nvPr/>
        </p:nvSpPr>
        <p:spPr>
          <a:xfrm>
            <a:off x="1418891" y="5607334"/>
            <a:ext cx="762293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Hình: Các dạng khuẩn lạc hiện diện trên môi trường MG-Te</a:t>
            </a:r>
            <a:endParaRPr sz="2000">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20"/>
          <p:cNvSpPr txBox="1"/>
          <p:nvPr/>
        </p:nvSpPr>
        <p:spPr>
          <a:xfrm>
            <a:off x="631455" y="1438152"/>
            <a:ext cx="788108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Bảng: Kết quả phân lập </a:t>
            </a:r>
            <a:r>
              <a:rPr i="1" lang="en-US" sz="2000">
                <a:solidFill>
                  <a:schemeClr val="dk1"/>
                </a:solidFill>
                <a:latin typeface="Arial"/>
                <a:ea typeface="Arial"/>
                <a:cs typeface="Arial"/>
                <a:sym typeface="Arial"/>
              </a:rPr>
              <a:t>Agrobacterium</a:t>
            </a:r>
            <a:r>
              <a:rPr lang="en-US" sz="2000">
                <a:solidFill>
                  <a:schemeClr val="dk1"/>
                </a:solidFill>
                <a:latin typeface="Arial"/>
                <a:ea typeface="Arial"/>
                <a:cs typeface="Arial"/>
                <a:sym typeface="Arial"/>
              </a:rPr>
              <a:t> trên môi trường MG-Te</a:t>
            </a:r>
            <a:endParaRPr sz="2000">
              <a:solidFill>
                <a:schemeClr val="dk1"/>
              </a:solidFill>
              <a:latin typeface="Arial"/>
              <a:ea typeface="Arial"/>
              <a:cs typeface="Arial"/>
              <a:sym typeface="Arial"/>
            </a:endParaRPr>
          </a:p>
        </p:txBody>
      </p:sp>
      <p:pic>
        <p:nvPicPr>
          <p:cNvPr id="512" name="Google Shape;512;p20"/>
          <p:cNvPicPr preferRelativeResize="0"/>
          <p:nvPr/>
        </p:nvPicPr>
        <p:blipFill rotWithShape="1">
          <a:blip r:embed="rId3">
            <a:alphaModFix/>
          </a:blip>
          <a:srcRect b="19800" l="29302" r="24876" t="37287"/>
          <a:stretch/>
        </p:blipFill>
        <p:spPr>
          <a:xfrm>
            <a:off x="303550" y="2043844"/>
            <a:ext cx="8536897" cy="4495069"/>
          </a:xfrm>
          <a:prstGeom prst="rect">
            <a:avLst/>
          </a:prstGeom>
          <a:noFill/>
          <a:ln>
            <a:noFill/>
          </a:ln>
        </p:spPr>
      </p:pic>
      <p:sp>
        <p:nvSpPr>
          <p:cNvPr id="513" name="Google Shape;513;p20"/>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sp>
        <p:nvSpPr>
          <p:cNvPr id="518" name="Google Shape;518;p21"/>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19" name="Google Shape;519;p21"/>
          <p:cNvSpPr/>
          <p:nvPr/>
        </p:nvSpPr>
        <p:spPr>
          <a:xfrm>
            <a:off x="822475" y="1450830"/>
            <a:ext cx="7499049" cy="1938992"/>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400"/>
              <a:buFont typeface="Noto Sans Symbols"/>
              <a:buChar char="▪"/>
            </a:pPr>
            <a:r>
              <a:rPr lang="en-US" sz="2400">
                <a:solidFill>
                  <a:schemeClr val="dk1"/>
                </a:solidFill>
                <a:latin typeface="Arial"/>
                <a:ea typeface="Arial"/>
                <a:cs typeface="Arial"/>
                <a:sym typeface="Arial"/>
              </a:rPr>
              <a:t>Môi trường thường được sử dụng là MG-Te</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Noto Sans Symbols"/>
              <a:buChar char="▪"/>
            </a:pPr>
            <a:r>
              <a:rPr lang="en-US" sz="2400">
                <a:solidFill>
                  <a:schemeClr val="dk1"/>
                </a:solidFill>
                <a:latin typeface="Arial"/>
                <a:ea typeface="Arial"/>
                <a:cs typeface="Arial"/>
                <a:sym typeface="Arial"/>
              </a:rPr>
              <a:t>Tách lấy những khuẩn lạc riêng lẻ đặc trưng của </a:t>
            </a:r>
            <a:r>
              <a:rPr i="1" lang="en-US" sz="2400">
                <a:solidFill>
                  <a:schemeClr val="dk1"/>
                </a:solidFill>
                <a:latin typeface="Arial"/>
                <a:ea typeface="Arial"/>
                <a:cs typeface="Arial"/>
                <a:sym typeface="Arial"/>
              </a:rPr>
              <a:t>Agrobacterium</a:t>
            </a:r>
            <a:r>
              <a:rPr lang="en-US" sz="2400">
                <a:solidFill>
                  <a:schemeClr val="dk1"/>
                </a:solidFill>
                <a:latin typeface="Arial"/>
                <a:ea typeface="Arial"/>
                <a:cs typeface="Arial"/>
                <a:sym typeface="Arial"/>
              </a:rPr>
              <a:t> có dạng tròn đều với màu đen có ánh kim </a:t>
            </a:r>
            <a:endParaRPr sz="2400">
              <a:solidFill>
                <a:schemeClr val="dk1"/>
              </a:solidFill>
              <a:latin typeface="Arial"/>
              <a:ea typeface="Arial"/>
              <a:cs typeface="Arial"/>
              <a:sym typeface="Arial"/>
            </a:endParaRPr>
          </a:p>
          <a:p>
            <a:pPr indent="-457200" lvl="0" marL="457200" marR="0" rtl="0" algn="l">
              <a:spcBef>
                <a:spcPts val="0"/>
              </a:spcBef>
              <a:spcAft>
                <a:spcPts val="0"/>
              </a:spcAft>
              <a:buClr>
                <a:schemeClr val="dk1"/>
              </a:buClr>
              <a:buSzPts val="2400"/>
              <a:buFont typeface="Noto Sans Symbols"/>
              <a:buChar char="▪"/>
            </a:pPr>
            <a:r>
              <a:rPr lang="en-US" sz="2400">
                <a:solidFill>
                  <a:schemeClr val="dk1"/>
                </a:solidFill>
                <a:latin typeface="Arial"/>
                <a:ea typeface="Arial"/>
                <a:cs typeface="Arial"/>
                <a:sym typeface="Arial"/>
              </a:rPr>
              <a:t>Tiến hành cấy ria</a:t>
            </a:r>
            <a:endParaRPr/>
          </a:p>
        </p:txBody>
      </p:sp>
      <p:pic>
        <p:nvPicPr>
          <p:cNvPr descr="Related image" id="520" name="Google Shape;520;p21"/>
          <p:cNvPicPr preferRelativeResize="0"/>
          <p:nvPr/>
        </p:nvPicPr>
        <p:blipFill rotWithShape="1">
          <a:blip r:embed="rId3">
            <a:alphaModFix/>
          </a:blip>
          <a:srcRect b="0" l="0" r="0" t="0"/>
          <a:stretch/>
        </p:blipFill>
        <p:spPr>
          <a:xfrm>
            <a:off x="1608487" y="3389822"/>
            <a:ext cx="6404636" cy="2784625"/>
          </a:xfrm>
          <a:prstGeom prst="rect">
            <a:avLst/>
          </a:prstGeom>
          <a:noFill/>
          <a:ln>
            <a:noFill/>
          </a:ln>
        </p:spPr>
      </p:pic>
      <p:sp>
        <p:nvSpPr>
          <p:cNvPr id="521" name="Google Shape;521;p21"/>
          <p:cNvSpPr/>
          <p:nvPr/>
        </p:nvSpPr>
        <p:spPr>
          <a:xfrm>
            <a:off x="1644951" y="6125518"/>
            <a:ext cx="749904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Hình: Cách cấy ria lên môi trường đĩa thạch</a:t>
            </a:r>
            <a:endParaRPr sz="24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9"/>
                                        </p:tgtEl>
                                        <p:attrNameLst>
                                          <p:attrName>style.visibility</p:attrName>
                                        </p:attrNameLst>
                                      </p:cBhvr>
                                      <p:to>
                                        <p:strVal val="visible"/>
                                      </p:to>
                                    </p:set>
                                    <p:animEffect filter="fade" transition="in">
                                      <p:cBhvr>
                                        <p:cTn dur="500"/>
                                        <p:tgtEl>
                                          <p:spTgt spid="5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0"/>
                                        </p:tgtEl>
                                        <p:attrNameLst>
                                          <p:attrName>style.visibility</p:attrName>
                                        </p:attrNameLst>
                                      </p:cBhvr>
                                      <p:to>
                                        <p:strVal val="visible"/>
                                      </p:to>
                                    </p:set>
                                    <p:animEffect filter="fade" transition="in">
                                      <p:cBhvr>
                                        <p:cTn dur="500"/>
                                        <p:tgtEl>
                                          <p:spTgt spid="52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1"/>
                                        </p:tgtEl>
                                        <p:attrNameLst>
                                          <p:attrName>style.visibility</p:attrName>
                                        </p:attrNameLst>
                                      </p:cBhvr>
                                      <p:to>
                                        <p:strVal val="visible"/>
                                      </p:to>
                                    </p:set>
                                    <p:animEffect filter="fade" transition="in">
                                      <p:cBhvr>
                                        <p:cTn dur="500"/>
                                        <p:tgtEl>
                                          <p:spTgt spid="5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22"/>
          <p:cNvSpPr txBox="1"/>
          <p:nvPr>
            <p:ph idx="12" type="sldNum"/>
          </p:nvPr>
        </p:nvSpPr>
        <p:spPr>
          <a:xfrm>
            <a:off x="7052910" y="6190181"/>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528" name="Google Shape;528;p22"/>
          <p:cNvGrpSpPr/>
          <p:nvPr/>
        </p:nvGrpSpPr>
        <p:grpSpPr>
          <a:xfrm>
            <a:off x="498731" y="1691266"/>
            <a:ext cx="3196294" cy="4440821"/>
            <a:chOff x="481890" y="1473195"/>
            <a:chExt cx="4791599" cy="6657284"/>
          </a:xfrm>
        </p:grpSpPr>
        <p:pic>
          <p:nvPicPr>
            <p:cNvPr descr="28107 - Cốc Cốc" id="529" name="Google Shape;529;p22"/>
            <p:cNvPicPr preferRelativeResize="0"/>
            <p:nvPr/>
          </p:nvPicPr>
          <p:blipFill rotWithShape="1">
            <a:blip r:embed="rId3">
              <a:alphaModFix/>
            </a:blip>
            <a:srcRect b="45011" l="32223" r="57240" t="35037"/>
            <a:stretch/>
          </p:blipFill>
          <p:spPr>
            <a:xfrm>
              <a:off x="481890" y="1473195"/>
              <a:ext cx="4670927" cy="4761592"/>
            </a:xfrm>
            <a:prstGeom prst="rect">
              <a:avLst/>
            </a:prstGeom>
            <a:noFill/>
            <a:ln>
              <a:noFill/>
            </a:ln>
          </p:spPr>
        </p:pic>
        <p:sp>
          <p:nvSpPr>
            <p:cNvPr id="530" name="Google Shape;530;p22"/>
            <p:cNvSpPr txBox="1"/>
            <p:nvPr/>
          </p:nvSpPr>
          <p:spPr>
            <a:xfrm>
              <a:off x="602562" y="6331052"/>
              <a:ext cx="4670927" cy="179942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Phát triển trên môi trường 2E-Te có erythritol như nguồn carbon duy nhất sau 5 ngày nuôi cấy</a:t>
              </a:r>
              <a:endParaRPr sz="1800">
                <a:solidFill>
                  <a:schemeClr val="dk1"/>
                </a:solidFill>
                <a:latin typeface="Arial"/>
                <a:ea typeface="Arial"/>
                <a:cs typeface="Arial"/>
                <a:sym typeface="Arial"/>
              </a:endParaRPr>
            </a:p>
          </p:txBody>
        </p:sp>
      </p:grpSp>
      <p:sp>
        <p:nvSpPr>
          <p:cNvPr id="531" name="Google Shape;531;p22"/>
          <p:cNvSpPr/>
          <p:nvPr/>
        </p:nvSpPr>
        <p:spPr>
          <a:xfrm>
            <a:off x="5199224" y="1950816"/>
            <a:ext cx="3115798" cy="2657175"/>
          </a:xfrm>
          <a:prstGeom prst="roundRect">
            <a:avLst>
              <a:gd fmla="val 12297" name="adj"/>
            </a:avLst>
          </a:prstGeom>
          <a:solidFill>
            <a:schemeClr val="lt1"/>
          </a:solidFill>
          <a:ln cap="flat" cmpd="sng" w="381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Trong số 274 dòng khuẩn lạc đã phân lập được chỉ có </a:t>
            </a:r>
            <a:r>
              <a:rPr b="1" lang="en-US" sz="2000">
                <a:solidFill>
                  <a:schemeClr val="dk1"/>
                </a:solidFill>
                <a:latin typeface="Arial"/>
                <a:ea typeface="Arial"/>
                <a:cs typeface="Arial"/>
                <a:sym typeface="Arial"/>
              </a:rPr>
              <a:t>64 dòng </a:t>
            </a:r>
            <a:r>
              <a:rPr lang="en-US" sz="2000">
                <a:solidFill>
                  <a:schemeClr val="dk1"/>
                </a:solidFill>
                <a:latin typeface="Arial"/>
                <a:ea typeface="Arial"/>
                <a:cs typeface="Arial"/>
                <a:sym typeface="Arial"/>
              </a:rPr>
              <a:t>có khả năng phát triển trên môi trường 2E-Te với erythritol như nguồn carbon duy nhất</a:t>
            </a:r>
            <a:endParaRPr sz="2000">
              <a:solidFill>
                <a:schemeClr val="dk1"/>
              </a:solidFill>
              <a:latin typeface="Arial"/>
              <a:ea typeface="Arial"/>
              <a:cs typeface="Arial"/>
              <a:sym typeface="Arial"/>
            </a:endParaRPr>
          </a:p>
        </p:txBody>
      </p:sp>
      <p:grpSp>
        <p:nvGrpSpPr>
          <p:cNvPr id="532" name="Google Shape;532;p22"/>
          <p:cNvGrpSpPr/>
          <p:nvPr/>
        </p:nvGrpSpPr>
        <p:grpSpPr>
          <a:xfrm>
            <a:off x="3905979" y="5343744"/>
            <a:ext cx="4658794" cy="846437"/>
            <a:chOff x="3986475" y="5708869"/>
            <a:chExt cx="4658794" cy="846437"/>
          </a:xfrm>
        </p:grpSpPr>
        <p:sp>
          <p:nvSpPr>
            <p:cNvPr id="533" name="Google Shape;533;p22"/>
            <p:cNvSpPr/>
            <p:nvPr/>
          </p:nvSpPr>
          <p:spPr>
            <a:xfrm rot="-5400000">
              <a:off x="4016958" y="5897417"/>
              <a:ext cx="524562" cy="585528"/>
            </a:xfrm>
            <a:prstGeom prst="downArrow">
              <a:avLst>
                <a:gd fmla="val 50000" name="adj1"/>
                <a:gd fmla="val 50000" name="adj2"/>
              </a:avLst>
            </a:prstGeom>
            <a:solidFill>
              <a:schemeClr val="dk1"/>
            </a:solidFill>
            <a:ln cap="flat" cmpd="sng" w="12700">
              <a:solidFill>
                <a:srgbClr val="26262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34" name="Google Shape;534;p22"/>
            <p:cNvSpPr/>
            <p:nvPr/>
          </p:nvSpPr>
          <p:spPr>
            <a:xfrm>
              <a:off x="5029970" y="5708869"/>
              <a:ext cx="3615299" cy="846437"/>
            </a:xfrm>
            <a:prstGeom prst="roundRect">
              <a:avLst>
                <a:gd fmla="val 16667" name="adj"/>
              </a:avLst>
            </a:prstGeom>
            <a:solidFill>
              <a:schemeClr val="lt1"/>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Kiểm tra các đặc tính hình thái, sinh lý và sinh hóa</a:t>
              </a:r>
              <a:endParaRPr sz="2000">
                <a:solidFill>
                  <a:schemeClr val="dk1"/>
                </a:solidFill>
                <a:latin typeface="Arial"/>
                <a:ea typeface="Arial"/>
                <a:cs typeface="Arial"/>
                <a:sym typeface="Arial"/>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23"/>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541" name="Google Shape;541;p23"/>
          <p:cNvGrpSpPr/>
          <p:nvPr/>
        </p:nvGrpSpPr>
        <p:grpSpPr>
          <a:xfrm>
            <a:off x="642826" y="1911100"/>
            <a:ext cx="2686940" cy="3531003"/>
            <a:chOff x="4531013" y="1473196"/>
            <a:chExt cx="4155617" cy="5461042"/>
          </a:xfrm>
        </p:grpSpPr>
        <p:pic>
          <p:nvPicPr>
            <p:cNvPr descr="28107 - Cốc Cốc" id="542" name="Google Shape;542;p23"/>
            <p:cNvPicPr preferRelativeResize="0"/>
            <p:nvPr/>
          </p:nvPicPr>
          <p:blipFill rotWithShape="1">
            <a:blip r:embed="rId3">
              <a:alphaModFix/>
            </a:blip>
            <a:srcRect b="45011" l="43022" r="47578" t="35037"/>
            <a:stretch/>
          </p:blipFill>
          <p:spPr>
            <a:xfrm>
              <a:off x="4531013" y="1473196"/>
              <a:ext cx="4131099" cy="4720762"/>
            </a:xfrm>
            <a:prstGeom prst="rect">
              <a:avLst/>
            </a:prstGeom>
            <a:noFill/>
            <a:ln>
              <a:noFill/>
            </a:ln>
          </p:spPr>
        </p:pic>
        <p:sp>
          <p:nvSpPr>
            <p:cNvPr id="543" name="Google Shape;543;p23"/>
            <p:cNvSpPr txBox="1"/>
            <p:nvPr/>
          </p:nvSpPr>
          <p:spPr>
            <a:xfrm>
              <a:off x="4700429" y="6363030"/>
              <a:ext cx="3986201" cy="5712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Nhuộm gram</a:t>
              </a:r>
              <a:endParaRPr/>
            </a:p>
          </p:txBody>
        </p:sp>
      </p:grpSp>
      <p:grpSp>
        <p:nvGrpSpPr>
          <p:cNvPr id="544" name="Google Shape;544;p23"/>
          <p:cNvGrpSpPr/>
          <p:nvPr/>
        </p:nvGrpSpPr>
        <p:grpSpPr>
          <a:xfrm>
            <a:off x="3615360" y="1911100"/>
            <a:ext cx="2329697" cy="4099571"/>
            <a:chOff x="1650715" y="3367927"/>
            <a:chExt cx="2329697" cy="4099571"/>
          </a:xfrm>
        </p:grpSpPr>
        <p:pic>
          <p:nvPicPr>
            <p:cNvPr descr="28107 - Cốc Cốc" id="545" name="Google Shape;545;p23"/>
            <p:cNvPicPr preferRelativeResize="0"/>
            <p:nvPr/>
          </p:nvPicPr>
          <p:blipFill rotWithShape="1">
            <a:blip r:embed="rId4">
              <a:alphaModFix/>
            </a:blip>
            <a:srcRect b="17857" l="51208" r="46302" t="62873"/>
            <a:stretch/>
          </p:blipFill>
          <p:spPr>
            <a:xfrm>
              <a:off x="2434410" y="3367927"/>
              <a:ext cx="762308" cy="3176277"/>
            </a:xfrm>
            <a:prstGeom prst="rect">
              <a:avLst/>
            </a:prstGeom>
            <a:noFill/>
            <a:ln>
              <a:noFill/>
            </a:ln>
          </p:spPr>
        </p:pic>
        <p:sp>
          <p:nvSpPr>
            <p:cNvPr id="546" name="Google Shape;546;p23"/>
            <p:cNvSpPr txBox="1"/>
            <p:nvPr/>
          </p:nvSpPr>
          <p:spPr>
            <a:xfrm>
              <a:off x="1650715" y="6544168"/>
              <a:ext cx="2329697"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phát triển trên môi trường TSI sau 3 ngày</a:t>
              </a:r>
              <a:endParaRPr sz="1800">
                <a:solidFill>
                  <a:schemeClr val="dk1"/>
                </a:solidFill>
                <a:latin typeface="Arial"/>
                <a:ea typeface="Arial"/>
                <a:cs typeface="Arial"/>
                <a:sym typeface="Arial"/>
              </a:endParaRPr>
            </a:p>
          </p:txBody>
        </p:sp>
      </p:grpSp>
      <p:grpSp>
        <p:nvGrpSpPr>
          <p:cNvPr id="547" name="Google Shape;547;p23"/>
          <p:cNvGrpSpPr/>
          <p:nvPr/>
        </p:nvGrpSpPr>
        <p:grpSpPr>
          <a:xfrm>
            <a:off x="6169531" y="1986799"/>
            <a:ext cx="2872292" cy="3778470"/>
            <a:chOff x="436610" y="1682864"/>
            <a:chExt cx="4259469" cy="5603285"/>
          </a:xfrm>
        </p:grpSpPr>
        <p:pic>
          <p:nvPicPr>
            <p:cNvPr descr="28107 - Cốc Cốc" id="548" name="Google Shape;548;p23"/>
            <p:cNvPicPr preferRelativeResize="0"/>
            <p:nvPr/>
          </p:nvPicPr>
          <p:blipFill rotWithShape="1">
            <a:blip r:embed="rId3">
              <a:alphaModFix/>
            </a:blip>
            <a:srcRect b="45011" l="52494" r="37617" t="35037"/>
            <a:stretch/>
          </p:blipFill>
          <p:spPr>
            <a:xfrm>
              <a:off x="436610" y="1682864"/>
              <a:ext cx="4168831" cy="4528400"/>
            </a:xfrm>
            <a:prstGeom prst="rect">
              <a:avLst/>
            </a:prstGeom>
            <a:noFill/>
            <a:ln>
              <a:noFill/>
            </a:ln>
          </p:spPr>
        </p:pic>
        <p:sp>
          <p:nvSpPr>
            <p:cNvPr id="549" name="Google Shape;549;p23"/>
            <p:cNvSpPr txBox="1"/>
            <p:nvPr/>
          </p:nvSpPr>
          <p:spPr>
            <a:xfrm>
              <a:off x="527248" y="6327672"/>
              <a:ext cx="4168831" cy="9584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Phát triển trên môi trường TSA sau 3 ngày</a:t>
              </a:r>
              <a:endParaRPr sz="1800">
                <a:solidFill>
                  <a:schemeClr val="dk1"/>
                </a:solidFill>
                <a:latin typeface="Arial"/>
                <a:ea typeface="Arial"/>
                <a:cs typeface="Arial"/>
                <a:sym typeface="Arial"/>
              </a:endParaRPr>
            </a:p>
          </p:txBody>
        </p:sp>
      </p:grpSp>
      <p:grpSp>
        <p:nvGrpSpPr>
          <p:cNvPr id="550" name="Google Shape;550;p23"/>
          <p:cNvGrpSpPr/>
          <p:nvPr/>
        </p:nvGrpSpPr>
        <p:grpSpPr>
          <a:xfrm>
            <a:off x="642826" y="1415897"/>
            <a:ext cx="2498050" cy="439149"/>
            <a:chOff x="489251" y="1011664"/>
            <a:chExt cx="5044041" cy="556453"/>
          </a:xfrm>
        </p:grpSpPr>
        <p:sp>
          <p:nvSpPr>
            <p:cNvPr id="551" name="Google Shape;551;p23"/>
            <p:cNvSpPr/>
            <p:nvPr/>
          </p:nvSpPr>
          <p:spPr>
            <a:xfrm>
              <a:off x="489251" y="1011664"/>
              <a:ext cx="4815035" cy="556453"/>
            </a:xfrm>
            <a:prstGeom prst="roundRect">
              <a:avLst>
                <a:gd fmla="val 16667" name="adj"/>
              </a:avLst>
            </a:prstGeom>
            <a:solidFill>
              <a:srgbClr val="FFF2CC"/>
            </a:solidFill>
            <a:ln cap="flat" cmpd="sng" w="571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2000">
                <a:solidFill>
                  <a:schemeClr val="dk1"/>
                </a:solidFill>
                <a:latin typeface="Arial"/>
                <a:ea typeface="Arial"/>
                <a:cs typeface="Arial"/>
                <a:sym typeface="Arial"/>
              </a:endParaRPr>
            </a:p>
          </p:txBody>
        </p:sp>
        <p:sp>
          <p:nvSpPr>
            <p:cNvPr id="552" name="Google Shape;552;p23"/>
            <p:cNvSpPr/>
            <p:nvPr/>
          </p:nvSpPr>
          <p:spPr>
            <a:xfrm>
              <a:off x="489251" y="1014220"/>
              <a:ext cx="5044041" cy="37814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Arial"/>
                  <a:ea typeface="Arial"/>
                  <a:cs typeface="Arial"/>
                  <a:sym typeface="Arial"/>
                </a:rPr>
                <a:t>Kiểm tra hình thái</a:t>
              </a:r>
              <a:endParaRPr b="1" sz="2000">
                <a:solidFill>
                  <a:schemeClr val="dk1"/>
                </a:solidFill>
                <a:latin typeface="Arial"/>
                <a:ea typeface="Arial"/>
                <a:cs typeface="Arial"/>
                <a:sym typeface="Arial"/>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24"/>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559" name="Google Shape;559;p24"/>
          <p:cNvGrpSpPr/>
          <p:nvPr/>
        </p:nvGrpSpPr>
        <p:grpSpPr>
          <a:xfrm>
            <a:off x="0" y="1894174"/>
            <a:ext cx="9155327" cy="4644739"/>
            <a:chOff x="147677" y="2292632"/>
            <a:chExt cx="9155327" cy="4644739"/>
          </a:xfrm>
        </p:grpSpPr>
        <p:grpSp>
          <p:nvGrpSpPr>
            <p:cNvPr id="560" name="Google Shape;560;p24"/>
            <p:cNvGrpSpPr/>
            <p:nvPr/>
          </p:nvGrpSpPr>
          <p:grpSpPr>
            <a:xfrm>
              <a:off x="2874535" y="2292632"/>
              <a:ext cx="3350331" cy="4644739"/>
              <a:chOff x="6725125" y="4134767"/>
              <a:chExt cx="2577399" cy="3632356"/>
            </a:xfrm>
          </p:grpSpPr>
          <p:pic>
            <p:nvPicPr>
              <p:cNvPr descr="28107 - Cốc Cốc" id="561" name="Google Shape;561;p24"/>
              <p:cNvPicPr preferRelativeResize="0"/>
              <p:nvPr/>
            </p:nvPicPr>
            <p:blipFill rotWithShape="1">
              <a:blip r:embed="rId3">
                <a:alphaModFix/>
              </a:blip>
              <a:srcRect b="38967" l="51717" r="38218" t="41377"/>
              <a:stretch/>
            </p:blipFill>
            <p:spPr>
              <a:xfrm>
                <a:off x="6957483" y="4134767"/>
                <a:ext cx="2112683" cy="2221584"/>
              </a:xfrm>
              <a:prstGeom prst="rect">
                <a:avLst/>
              </a:prstGeom>
              <a:noFill/>
              <a:ln>
                <a:noFill/>
              </a:ln>
            </p:spPr>
          </p:pic>
          <p:sp>
            <p:nvSpPr>
              <p:cNvPr id="562" name="Google Shape;562;p24"/>
              <p:cNvSpPr txBox="1"/>
              <p:nvPr/>
            </p:nvSpPr>
            <p:spPr>
              <a:xfrm>
                <a:off x="6725125" y="6566794"/>
                <a:ext cx="2577399"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phát triển và bắt màu sinh khối với thuốc thử Congo trên  môi trường YEMA</a:t>
                </a:r>
                <a:endParaRPr/>
              </a:p>
            </p:txBody>
          </p:sp>
        </p:grpSp>
        <p:grpSp>
          <p:nvGrpSpPr>
            <p:cNvPr id="563" name="Google Shape;563;p24"/>
            <p:cNvGrpSpPr/>
            <p:nvPr/>
          </p:nvGrpSpPr>
          <p:grpSpPr>
            <a:xfrm>
              <a:off x="147677" y="2292632"/>
              <a:ext cx="9155327" cy="4063719"/>
              <a:chOff x="147677" y="2292632"/>
              <a:chExt cx="9155327" cy="4063719"/>
            </a:xfrm>
          </p:grpSpPr>
          <p:grpSp>
            <p:nvGrpSpPr>
              <p:cNvPr id="564" name="Google Shape;564;p24"/>
              <p:cNvGrpSpPr/>
              <p:nvPr/>
            </p:nvGrpSpPr>
            <p:grpSpPr>
              <a:xfrm>
                <a:off x="147677" y="2292632"/>
                <a:ext cx="2830500" cy="4063719"/>
                <a:chOff x="4092161" y="2195409"/>
                <a:chExt cx="2830500" cy="4063719"/>
              </a:xfrm>
            </p:grpSpPr>
            <p:pic>
              <p:nvPicPr>
                <p:cNvPr descr="28107 - Cốc Cốc" id="565" name="Google Shape;565;p24"/>
                <p:cNvPicPr preferRelativeResize="0"/>
                <p:nvPr/>
              </p:nvPicPr>
              <p:blipFill rotWithShape="1">
                <a:blip r:embed="rId3">
                  <a:alphaModFix/>
                </a:blip>
                <a:srcRect b="38184" l="30380" r="58708" t="40884"/>
                <a:stretch/>
              </p:blipFill>
              <p:spPr>
                <a:xfrm>
                  <a:off x="4092161" y="2195409"/>
                  <a:ext cx="2830500" cy="2922686"/>
                </a:xfrm>
                <a:prstGeom prst="rect">
                  <a:avLst/>
                </a:prstGeom>
                <a:noFill/>
                <a:ln>
                  <a:noFill/>
                </a:ln>
              </p:spPr>
            </p:pic>
            <p:sp>
              <p:nvSpPr>
                <p:cNvPr id="566" name="Google Shape;566;p24"/>
                <p:cNvSpPr txBox="1"/>
                <p:nvPr/>
              </p:nvSpPr>
              <p:spPr>
                <a:xfrm>
                  <a:off x="4218711" y="5335798"/>
                  <a:ext cx="257739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Khả năng chuyển hóa lactose thành 3-ketolactose</a:t>
                  </a:r>
                  <a:endParaRPr/>
                </a:p>
              </p:txBody>
            </p:sp>
          </p:grpSp>
          <p:grpSp>
            <p:nvGrpSpPr>
              <p:cNvPr id="567" name="Google Shape;567;p24"/>
              <p:cNvGrpSpPr/>
              <p:nvPr/>
            </p:nvGrpSpPr>
            <p:grpSpPr>
              <a:xfrm>
                <a:off x="5973230" y="2361239"/>
                <a:ext cx="3329774" cy="3671842"/>
                <a:chOff x="450197" y="1624116"/>
                <a:chExt cx="2149986" cy="2370854"/>
              </a:xfrm>
            </p:grpSpPr>
            <p:pic>
              <p:nvPicPr>
                <p:cNvPr descr="28107 - Cốc Cốc" id="568" name="Google Shape;568;p24"/>
                <p:cNvPicPr preferRelativeResize="0"/>
                <p:nvPr/>
              </p:nvPicPr>
              <p:blipFill rotWithShape="1">
                <a:blip r:embed="rId3">
                  <a:alphaModFix/>
                </a:blip>
                <a:srcRect b="38920" l="41126" r="48153" t="41552"/>
                <a:stretch/>
              </p:blipFill>
              <p:spPr>
                <a:xfrm>
                  <a:off x="561098" y="1624116"/>
                  <a:ext cx="1870444" cy="1834241"/>
                </a:xfrm>
                <a:prstGeom prst="rect">
                  <a:avLst/>
                </a:prstGeom>
                <a:noFill/>
                <a:ln>
                  <a:noFill/>
                </a:ln>
              </p:spPr>
            </p:pic>
            <p:sp>
              <p:nvSpPr>
                <p:cNvPr id="569" name="Google Shape;569;p24"/>
                <p:cNvSpPr txBox="1"/>
                <p:nvPr/>
              </p:nvSpPr>
              <p:spPr>
                <a:xfrm>
                  <a:off x="450197" y="3577644"/>
                  <a:ext cx="2149986" cy="417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phát triển trên môi trường Hofer’s pH 11</a:t>
                  </a:r>
                  <a:endParaRPr/>
                </a:p>
              </p:txBody>
            </p:sp>
          </p:grpSp>
        </p:grpSp>
      </p:grpSp>
      <p:grpSp>
        <p:nvGrpSpPr>
          <p:cNvPr id="570" name="Google Shape;570;p24"/>
          <p:cNvGrpSpPr/>
          <p:nvPr/>
        </p:nvGrpSpPr>
        <p:grpSpPr>
          <a:xfrm>
            <a:off x="1013560" y="5957893"/>
            <a:ext cx="6456414" cy="744532"/>
            <a:chOff x="416664" y="5957893"/>
            <a:chExt cx="6456414" cy="744532"/>
          </a:xfrm>
        </p:grpSpPr>
        <p:sp>
          <p:nvSpPr>
            <p:cNvPr id="571" name="Google Shape;571;p24"/>
            <p:cNvSpPr/>
            <p:nvPr/>
          </p:nvSpPr>
          <p:spPr>
            <a:xfrm>
              <a:off x="416664" y="5957893"/>
              <a:ext cx="708709" cy="692149"/>
            </a:xfrm>
            <a:prstGeom prst="rightArrow">
              <a:avLst>
                <a:gd fmla="val 50000" name="adj1"/>
                <a:gd fmla="val 50000" name="adj2"/>
              </a:avLst>
            </a:prstGeom>
            <a:solidFill>
              <a:schemeClr val="dk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2" name="Google Shape;572;p24"/>
            <p:cNvSpPr/>
            <p:nvPr/>
          </p:nvSpPr>
          <p:spPr>
            <a:xfrm>
              <a:off x="1397648" y="6010276"/>
              <a:ext cx="5475430" cy="692149"/>
            </a:xfrm>
            <a:prstGeom prst="roundRect">
              <a:avLst>
                <a:gd fmla="val 16667" name="adj"/>
              </a:avLst>
            </a:prstGeom>
            <a:solidFill>
              <a:schemeClr val="lt1"/>
            </a:solidFill>
            <a:ln cap="flat" cmpd="sng" w="28575">
              <a:solidFill>
                <a:srgbClr val="26262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Thu được </a:t>
              </a:r>
              <a:r>
                <a:rPr b="1" lang="en-US" sz="2000">
                  <a:solidFill>
                    <a:schemeClr val="dk1"/>
                  </a:solidFill>
                  <a:latin typeface="Arial"/>
                  <a:ea typeface="Arial"/>
                  <a:cs typeface="Arial"/>
                  <a:sym typeface="Arial"/>
                </a:rPr>
                <a:t>34 dòng </a:t>
              </a:r>
              <a:r>
                <a:rPr i="1" lang="en-US" sz="2000">
                  <a:solidFill>
                    <a:schemeClr val="dk1"/>
                  </a:solidFill>
                  <a:latin typeface="Arial"/>
                  <a:ea typeface="Arial"/>
                  <a:cs typeface="Arial"/>
                  <a:sym typeface="Arial"/>
                </a:rPr>
                <a:t>Agrobacterium rhizogenes</a:t>
              </a:r>
              <a:endParaRPr i="1" sz="2000">
                <a:solidFill>
                  <a:schemeClr val="dk1"/>
                </a:solidFill>
                <a:latin typeface="Arial"/>
                <a:ea typeface="Arial"/>
                <a:cs typeface="Arial"/>
                <a:sym typeface="Arial"/>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25"/>
          <p:cNvSpPr/>
          <p:nvPr/>
        </p:nvSpPr>
        <p:spPr>
          <a:xfrm>
            <a:off x="59291" y="6066410"/>
            <a:ext cx="8939646" cy="579881"/>
          </a:xfrm>
          <a:prstGeom prst="roundRect">
            <a:avLst>
              <a:gd fmla="val 16667" name="adj"/>
            </a:avLst>
          </a:prstGeom>
          <a:solidFill>
            <a:schemeClr val="lt1"/>
          </a:solidFill>
          <a:ln cap="flat" cmpd="sng" w="28575">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34 dòng </a:t>
            </a:r>
            <a:r>
              <a:rPr lang="en-US" sz="2000">
                <a:solidFill>
                  <a:schemeClr val="dk1"/>
                </a:solidFill>
                <a:latin typeface="Arial"/>
                <a:ea typeface="Arial"/>
                <a:cs typeface="Arial"/>
                <a:sym typeface="Arial"/>
              </a:rPr>
              <a:t>phát triển tốt như mô tả trong khóa phân loại của Bergey năm 2004  </a:t>
            </a:r>
            <a:r>
              <a:rPr b="1" lang="en-US" sz="2000">
                <a:solidFill>
                  <a:schemeClr val="dk1"/>
                </a:solidFill>
                <a:latin typeface="Arial"/>
                <a:ea typeface="Arial"/>
                <a:cs typeface="Arial"/>
                <a:sym typeface="Arial"/>
              </a:rPr>
              <a:t> </a:t>
            </a:r>
            <a:endParaRPr b="1" sz="2000">
              <a:solidFill>
                <a:schemeClr val="dk1"/>
              </a:solidFill>
              <a:latin typeface="Arial"/>
              <a:ea typeface="Arial"/>
              <a:cs typeface="Arial"/>
              <a:sym typeface="Arial"/>
            </a:endParaRPr>
          </a:p>
        </p:txBody>
      </p:sp>
      <p:sp>
        <p:nvSpPr>
          <p:cNvPr id="579" name="Google Shape;579;p25"/>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580" name="Google Shape;580;p25"/>
          <p:cNvGrpSpPr/>
          <p:nvPr/>
        </p:nvGrpSpPr>
        <p:grpSpPr>
          <a:xfrm>
            <a:off x="9144000" y="5557083"/>
            <a:ext cx="2770165" cy="3483060"/>
            <a:chOff x="470398" y="1750423"/>
            <a:chExt cx="2770165" cy="3483060"/>
          </a:xfrm>
        </p:grpSpPr>
        <p:pic>
          <p:nvPicPr>
            <p:cNvPr descr="28107 - Cốc Cốc" id="581" name="Google Shape;581;p25"/>
            <p:cNvPicPr preferRelativeResize="0"/>
            <p:nvPr/>
          </p:nvPicPr>
          <p:blipFill rotWithShape="1">
            <a:blip r:embed="rId3">
              <a:alphaModFix/>
            </a:blip>
            <a:srcRect b="45011" l="62705" r="27405" t="35037"/>
            <a:stretch/>
          </p:blipFill>
          <p:spPr>
            <a:xfrm>
              <a:off x="663163" y="1750423"/>
              <a:ext cx="2577400" cy="2799707"/>
            </a:xfrm>
            <a:prstGeom prst="rect">
              <a:avLst/>
            </a:prstGeom>
            <a:noFill/>
            <a:ln>
              <a:noFill/>
            </a:ln>
          </p:spPr>
        </p:pic>
        <p:sp>
          <p:nvSpPr>
            <p:cNvPr id="582" name="Google Shape;582;p25"/>
            <p:cNvSpPr txBox="1"/>
            <p:nvPr/>
          </p:nvSpPr>
          <p:spPr>
            <a:xfrm>
              <a:off x="470398" y="4587152"/>
              <a:ext cx="257739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phản ứng oxidase</a:t>
              </a:r>
              <a:endParaRPr/>
            </a:p>
          </p:txBody>
        </p:sp>
      </p:grpSp>
      <p:grpSp>
        <p:nvGrpSpPr>
          <p:cNvPr id="583" name="Google Shape;583;p25"/>
          <p:cNvGrpSpPr/>
          <p:nvPr/>
        </p:nvGrpSpPr>
        <p:grpSpPr>
          <a:xfrm>
            <a:off x="442244" y="2056171"/>
            <a:ext cx="8599579" cy="4085424"/>
            <a:chOff x="442243" y="2504731"/>
            <a:chExt cx="8599579" cy="4085424"/>
          </a:xfrm>
        </p:grpSpPr>
        <p:grpSp>
          <p:nvGrpSpPr>
            <p:cNvPr id="584" name="Google Shape;584;p25"/>
            <p:cNvGrpSpPr/>
            <p:nvPr/>
          </p:nvGrpSpPr>
          <p:grpSpPr>
            <a:xfrm>
              <a:off x="442243" y="2504731"/>
              <a:ext cx="3048699" cy="3651126"/>
              <a:chOff x="5448697" y="1758620"/>
              <a:chExt cx="3048699" cy="3651126"/>
            </a:xfrm>
          </p:grpSpPr>
          <p:pic>
            <p:nvPicPr>
              <p:cNvPr descr="28107 - Cốc Cốc" id="585" name="Google Shape;585;p25"/>
              <p:cNvPicPr preferRelativeResize="0"/>
              <p:nvPr/>
            </p:nvPicPr>
            <p:blipFill rotWithShape="1">
              <a:blip r:embed="rId4">
                <a:alphaModFix/>
              </a:blip>
              <a:srcRect b="38486" l="62086" r="27192" t="41987"/>
              <a:stretch/>
            </p:blipFill>
            <p:spPr>
              <a:xfrm>
                <a:off x="5448697" y="1758620"/>
                <a:ext cx="3048699" cy="2989692"/>
              </a:xfrm>
              <a:prstGeom prst="rect">
                <a:avLst/>
              </a:prstGeom>
              <a:noFill/>
              <a:ln>
                <a:noFill/>
              </a:ln>
            </p:spPr>
          </p:pic>
          <p:sp>
            <p:nvSpPr>
              <p:cNvPr id="586" name="Google Shape;586;p25"/>
              <p:cNvSpPr txBox="1"/>
              <p:nvPr/>
            </p:nvSpPr>
            <p:spPr>
              <a:xfrm>
                <a:off x="5684346" y="4763415"/>
                <a:ext cx="257739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Phát triển trên môi trường PGA</a:t>
                </a:r>
                <a:endParaRPr/>
              </a:p>
            </p:txBody>
          </p:sp>
        </p:grpSp>
        <p:grpSp>
          <p:nvGrpSpPr>
            <p:cNvPr id="587" name="Google Shape;587;p25"/>
            <p:cNvGrpSpPr/>
            <p:nvPr/>
          </p:nvGrpSpPr>
          <p:grpSpPr>
            <a:xfrm>
              <a:off x="3240414" y="2553914"/>
              <a:ext cx="2577399" cy="3649537"/>
              <a:chOff x="2971722" y="3605595"/>
              <a:chExt cx="2577399" cy="3649537"/>
            </a:xfrm>
          </p:grpSpPr>
          <p:pic>
            <p:nvPicPr>
              <p:cNvPr descr="28107 - Cốc Cốc" id="588" name="Google Shape;588;p25"/>
              <p:cNvPicPr preferRelativeResize="0"/>
              <p:nvPr/>
            </p:nvPicPr>
            <p:blipFill rotWithShape="1">
              <a:blip r:embed="rId4">
                <a:alphaModFix/>
              </a:blip>
              <a:srcRect b="17384" l="48430" r="48564" t="64043"/>
              <a:stretch/>
            </p:blipFill>
            <p:spPr>
              <a:xfrm>
                <a:off x="3821370" y="3605595"/>
                <a:ext cx="917901" cy="3052353"/>
              </a:xfrm>
              <a:prstGeom prst="rect">
                <a:avLst/>
              </a:prstGeom>
              <a:noFill/>
              <a:ln>
                <a:noFill/>
              </a:ln>
            </p:spPr>
          </p:pic>
          <p:sp>
            <p:nvSpPr>
              <p:cNvPr id="589" name="Google Shape;589;p25"/>
              <p:cNvSpPr txBox="1"/>
              <p:nvPr/>
            </p:nvSpPr>
            <p:spPr>
              <a:xfrm>
                <a:off x="2971722" y="6608801"/>
                <a:ext cx="257739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khả năng </a:t>
                </a:r>
                <a:endParaRPr/>
              </a:p>
              <a:p>
                <a:pPr indent="0" lvl="0" marL="0" marR="0" rtl="0" algn="ctr">
                  <a:spcBef>
                    <a:spcPts val="0"/>
                  </a:spcBef>
                  <a:spcAft>
                    <a:spcPts val="0"/>
                  </a:spcAft>
                  <a:buNone/>
                </a:pPr>
                <a:r>
                  <a:rPr lang="en-US" sz="1800">
                    <a:solidFill>
                      <a:schemeClr val="dk1"/>
                    </a:solidFill>
                    <a:latin typeface="Arial"/>
                    <a:ea typeface="Arial"/>
                    <a:cs typeface="Arial"/>
                    <a:sym typeface="Arial"/>
                  </a:rPr>
                  <a:t>di động</a:t>
                </a:r>
                <a:endParaRPr sz="1800">
                  <a:solidFill>
                    <a:schemeClr val="dk1"/>
                  </a:solidFill>
                  <a:latin typeface="Arial"/>
                  <a:ea typeface="Arial"/>
                  <a:cs typeface="Arial"/>
                  <a:sym typeface="Arial"/>
                </a:endParaRPr>
              </a:p>
            </p:txBody>
          </p:sp>
        </p:grpSp>
        <p:grpSp>
          <p:nvGrpSpPr>
            <p:cNvPr id="590" name="Google Shape;590;p25"/>
            <p:cNvGrpSpPr/>
            <p:nvPr/>
          </p:nvGrpSpPr>
          <p:grpSpPr>
            <a:xfrm>
              <a:off x="5302905" y="2504731"/>
              <a:ext cx="3738917" cy="4085424"/>
              <a:chOff x="7806389" y="1844676"/>
              <a:chExt cx="2577399" cy="2556005"/>
            </a:xfrm>
          </p:grpSpPr>
          <p:pic>
            <p:nvPicPr>
              <p:cNvPr descr="28107 - Cốc Cốc" id="591" name="Google Shape;591;p25"/>
              <p:cNvPicPr preferRelativeResize="0"/>
              <p:nvPr/>
            </p:nvPicPr>
            <p:blipFill rotWithShape="1">
              <a:blip r:embed="rId4">
                <a:alphaModFix/>
              </a:blip>
              <a:srcRect b="18038" l="53419" r="33578" t="63333"/>
              <a:stretch/>
            </p:blipFill>
            <p:spPr>
              <a:xfrm>
                <a:off x="7996187" y="1844676"/>
                <a:ext cx="2387601" cy="1841500"/>
              </a:xfrm>
              <a:prstGeom prst="rect">
                <a:avLst/>
              </a:prstGeom>
              <a:noFill/>
              <a:ln>
                <a:noFill/>
              </a:ln>
            </p:spPr>
          </p:pic>
          <p:sp>
            <p:nvSpPr>
              <p:cNvPr id="592" name="Google Shape;592;p25"/>
              <p:cNvSpPr txBox="1"/>
              <p:nvPr/>
            </p:nvSpPr>
            <p:spPr>
              <a:xfrm>
                <a:off x="7806389" y="3754350"/>
                <a:ext cx="257739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Phản ứng catalase</a:t>
                </a:r>
                <a:endParaRPr/>
              </a:p>
            </p:txBody>
          </p:sp>
        </p:grpSp>
      </p:grpSp>
      <p:grpSp>
        <p:nvGrpSpPr>
          <p:cNvPr id="593" name="Google Shape;593;p25"/>
          <p:cNvGrpSpPr/>
          <p:nvPr/>
        </p:nvGrpSpPr>
        <p:grpSpPr>
          <a:xfrm>
            <a:off x="663162" y="1311274"/>
            <a:ext cx="2498050" cy="439149"/>
            <a:chOff x="489251" y="1011664"/>
            <a:chExt cx="5044041" cy="556453"/>
          </a:xfrm>
        </p:grpSpPr>
        <p:sp>
          <p:nvSpPr>
            <p:cNvPr id="594" name="Google Shape;594;p25"/>
            <p:cNvSpPr/>
            <p:nvPr/>
          </p:nvSpPr>
          <p:spPr>
            <a:xfrm>
              <a:off x="489251" y="1011664"/>
              <a:ext cx="4815035" cy="556453"/>
            </a:xfrm>
            <a:prstGeom prst="roundRect">
              <a:avLst>
                <a:gd fmla="val 16667" name="adj"/>
              </a:avLst>
            </a:prstGeom>
            <a:solidFill>
              <a:srgbClr val="FFF2CC"/>
            </a:solidFill>
            <a:ln cap="flat" cmpd="sng" w="571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2000">
                <a:solidFill>
                  <a:schemeClr val="dk1"/>
                </a:solidFill>
                <a:latin typeface="Arial"/>
                <a:ea typeface="Arial"/>
                <a:cs typeface="Arial"/>
                <a:sym typeface="Arial"/>
              </a:endParaRPr>
            </a:p>
          </p:txBody>
        </p:sp>
        <p:sp>
          <p:nvSpPr>
            <p:cNvPr id="595" name="Google Shape;595;p25"/>
            <p:cNvSpPr/>
            <p:nvPr/>
          </p:nvSpPr>
          <p:spPr>
            <a:xfrm>
              <a:off x="489251" y="1014220"/>
              <a:ext cx="5044041" cy="5069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chemeClr val="dk1"/>
                  </a:solidFill>
                  <a:latin typeface="Arial"/>
                  <a:ea typeface="Arial"/>
                  <a:cs typeface="Arial"/>
                  <a:sym typeface="Arial"/>
                </a:rPr>
                <a:t>Kiểm tra sinh hóa</a:t>
              </a:r>
              <a:endParaRPr b="1" sz="2000">
                <a:solidFill>
                  <a:schemeClr val="dk1"/>
                </a:solidFill>
                <a:latin typeface="Arial"/>
                <a:ea typeface="Arial"/>
                <a:cs typeface="Arial"/>
                <a:sym typeface="Arial"/>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0" name="Shape 600"/>
        <p:cNvGrpSpPr/>
        <p:nvPr/>
      </p:nvGrpSpPr>
      <p:grpSpPr>
        <a:xfrm>
          <a:off x="0" y="0"/>
          <a:ext cx="0" cy="0"/>
          <a:chOff x="0" y="0"/>
          <a:chExt cx="0" cy="0"/>
        </a:xfrm>
      </p:grpSpPr>
      <p:sp>
        <p:nvSpPr>
          <p:cNvPr id="601" name="Google Shape;601;p26"/>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grpSp>
        <p:nvGrpSpPr>
          <p:cNvPr id="602" name="Google Shape;602;p26"/>
          <p:cNvGrpSpPr/>
          <p:nvPr/>
        </p:nvGrpSpPr>
        <p:grpSpPr>
          <a:xfrm>
            <a:off x="2850198" y="1788317"/>
            <a:ext cx="4009735" cy="4397739"/>
            <a:chOff x="38701" y="4616451"/>
            <a:chExt cx="3693088" cy="4050451"/>
          </a:xfrm>
        </p:grpSpPr>
        <p:pic>
          <p:nvPicPr>
            <p:cNvPr descr="28107 - Cốc Cốc" id="603" name="Google Shape;603;p26"/>
            <p:cNvPicPr preferRelativeResize="0"/>
            <p:nvPr/>
          </p:nvPicPr>
          <p:blipFill rotWithShape="1">
            <a:blip r:embed="rId3">
              <a:alphaModFix/>
            </a:blip>
            <a:srcRect b="18504" l="38986" r="51607" t="63895"/>
            <a:stretch/>
          </p:blipFill>
          <p:spPr>
            <a:xfrm>
              <a:off x="142813" y="4616451"/>
              <a:ext cx="3484864" cy="3510488"/>
            </a:xfrm>
            <a:prstGeom prst="rect">
              <a:avLst/>
            </a:prstGeom>
            <a:noFill/>
            <a:ln>
              <a:noFill/>
            </a:ln>
          </p:spPr>
        </p:pic>
        <p:sp>
          <p:nvSpPr>
            <p:cNvPr id="604" name="Google Shape;604;p26"/>
            <p:cNvSpPr txBox="1"/>
            <p:nvPr/>
          </p:nvSpPr>
          <p:spPr>
            <a:xfrm>
              <a:off x="38701" y="8298389"/>
              <a:ext cx="3693088" cy="36851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Hình: Khả năng tổng hợp curdlan</a:t>
              </a:r>
              <a:endParaRPr/>
            </a:p>
          </p:txBody>
        </p:sp>
      </p:grpSp>
      <p:sp>
        <p:nvSpPr>
          <p:cNvPr id="605" name="Google Shape;605;p26"/>
          <p:cNvSpPr/>
          <p:nvPr/>
        </p:nvSpPr>
        <p:spPr>
          <a:xfrm>
            <a:off x="466886" y="2832043"/>
            <a:ext cx="2148607" cy="1724025"/>
          </a:xfrm>
          <a:prstGeom prst="roundRect">
            <a:avLst>
              <a:gd fmla="val 16667" name="adj"/>
            </a:avLst>
          </a:prstGeom>
          <a:solidFill>
            <a:schemeClr val="lt1"/>
          </a:solidFill>
          <a:ln cap="flat" cmpd="sng" w="28575">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Arial"/>
                <a:ea typeface="Arial"/>
                <a:cs typeface="Arial"/>
                <a:sym typeface="Arial"/>
              </a:rPr>
              <a:t>19 dòng </a:t>
            </a:r>
            <a:r>
              <a:rPr lang="en-US" sz="2000">
                <a:solidFill>
                  <a:schemeClr val="dk1"/>
                </a:solidFill>
                <a:latin typeface="Arial"/>
                <a:ea typeface="Arial"/>
                <a:cs typeface="Arial"/>
                <a:sym typeface="Arial"/>
              </a:rPr>
              <a:t>có khả năng tổng hợp polysaccharide ngoại bào dạng curdlan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sp>
        <p:nvSpPr>
          <p:cNvPr id="610" name="Google Shape;610;p27"/>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611" name="Google Shape;611;p27"/>
          <p:cNvPicPr preferRelativeResize="0"/>
          <p:nvPr/>
        </p:nvPicPr>
        <p:blipFill rotWithShape="1">
          <a:blip r:embed="rId3">
            <a:alphaModFix/>
          </a:blip>
          <a:srcRect b="42311" l="29698" r="23003" t="19395"/>
          <a:stretch/>
        </p:blipFill>
        <p:spPr>
          <a:xfrm>
            <a:off x="410011" y="2386688"/>
            <a:ext cx="8704959" cy="3962400"/>
          </a:xfrm>
          <a:prstGeom prst="rect">
            <a:avLst/>
          </a:prstGeom>
          <a:noFill/>
          <a:ln>
            <a:noFill/>
          </a:ln>
        </p:spPr>
      </p:pic>
      <p:sp>
        <p:nvSpPr>
          <p:cNvPr id="612" name="Google Shape;612;p27"/>
          <p:cNvSpPr txBox="1"/>
          <p:nvPr/>
        </p:nvSpPr>
        <p:spPr>
          <a:xfrm>
            <a:off x="190491" y="1596571"/>
            <a:ext cx="9144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Bảng: Kết quả so sánh bắt cặp đoạn gene 16s ribosome trên ngân hàng dữ liệu NCBI và nhận diện gene rolABC ở 13 chủng vi khuẩn có khả năng tạo rễ tơ trên cây dừa cạn</a:t>
            </a:r>
            <a:endParaRPr sz="1800">
              <a:solidFill>
                <a:schemeClr val="dk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p28"/>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19" name="Google Shape;619;p28"/>
          <p:cNvSpPr/>
          <p:nvPr/>
        </p:nvSpPr>
        <p:spPr>
          <a:xfrm>
            <a:off x="894470" y="837055"/>
            <a:ext cx="744943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2000">
                <a:solidFill>
                  <a:schemeClr val="dk1"/>
                </a:solidFill>
                <a:latin typeface="Arial"/>
                <a:ea typeface="Arial"/>
                <a:cs typeface="Arial"/>
                <a:sym typeface="Arial"/>
              </a:rPr>
              <a:t>Agrobacterium rhizogenes </a:t>
            </a:r>
            <a:r>
              <a:rPr lang="en-US" sz="2000">
                <a:solidFill>
                  <a:schemeClr val="dk1"/>
                </a:solidFill>
                <a:latin typeface="Arial"/>
                <a:ea typeface="Arial"/>
                <a:cs typeface="Arial"/>
                <a:sym typeface="Arial"/>
              </a:rPr>
              <a:t>có khả năng cảm ứng tạo rễ tơ trên cây Dừa cạn (Catharanthus roseus) in vivo</a:t>
            </a:r>
            <a:endParaRPr sz="2000">
              <a:solidFill>
                <a:schemeClr val="dk1"/>
              </a:solidFill>
              <a:latin typeface="Arial"/>
              <a:ea typeface="Arial"/>
              <a:cs typeface="Arial"/>
              <a:sym typeface="Arial"/>
            </a:endParaRPr>
          </a:p>
        </p:txBody>
      </p:sp>
      <p:pic>
        <p:nvPicPr>
          <p:cNvPr id="620" name="Google Shape;620;p28"/>
          <p:cNvPicPr preferRelativeResize="0"/>
          <p:nvPr/>
        </p:nvPicPr>
        <p:blipFill rotWithShape="1">
          <a:blip r:embed="rId3">
            <a:alphaModFix/>
          </a:blip>
          <a:srcRect b="56806" l="40840" r="37827" t="29370"/>
          <a:stretch/>
        </p:blipFill>
        <p:spPr>
          <a:xfrm>
            <a:off x="615223" y="2994627"/>
            <a:ext cx="4424297" cy="1611780"/>
          </a:xfrm>
          <a:prstGeom prst="rect">
            <a:avLst/>
          </a:prstGeom>
          <a:noFill/>
          <a:ln>
            <a:noFill/>
          </a:ln>
        </p:spPr>
      </p:pic>
      <p:sp>
        <p:nvSpPr>
          <p:cNvPr id="621" name="Google Shape;621;p28"/>
          <p:cNvSpPr/>
          <p:nvPr/>
        </p:nvSpPr>
        <p:spPr>
          <a:xfrm>
            <a:off x="1667318" y="6056093"/>
            <a:ext cx="638555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Minh họa sự xuất hiện triệu chứng rễ tơ trên cây đậu đen (trái) và cây đậu phộng (phải) in vivo mười ngày</a:t>
            </a:r>
            <a:endParaRPr sz="1800">
              <a:solidFill>
                <a:schemeClr val="dk1"/>
              </a:solidFill>
              <a:latin typeface="Arial"/>
              <a:ea typeface="Arial"/>
              <a:cs typeface="Arial"/>
              <a:sym typeface="Arial"/>
            </a:endParaRPr>
          </a:p>
        </p:txBody>
      </p:sp>
      <p:pic>
        <p:nvPicPr>
          <p:cNvPr id="622" name="Google Shape;622;p28"/>
          <p:cNvPicPr preferRelativeResize="0"/>
          <p:nvPr/>
        </p:nvPicPr>
        <p:blipFill rotWithShape="1">
          <a:blip r:embed="rId3">
            <a:alphaModFix/>
          </a:blip>
          <a:srcRect b="24210" l="41332" r="37334" t="43638"/>
          <a:stretch/>
        </p:blipFill>
        <p:spPr>
          <a:xfrm>
            <a:off x="4619185" y="2088794"/>
            <a:ext cx="4424297" cy="3748908"/>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sp>
        <p:nvSpPr>
          <p:cNvPr id="628" name="Google Shape;628;p29"/>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29" name="Google Shape;629;p29"/>
          <p:cNvSpPr/>
          <p:nvPr/>
        </p:nvSpPr>
        <p:spPr>
          <a:xfrm>
            <a:off x="1444173" y="761708"/>
            <a:ext cx="839255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Nghiên cứu cảm ứng tạo rễ tơ cây cát cánh </a:t>
            </a:r>
            <a:endParaRPr sz="2400">
              <a:solidFill>
                <a:schemeClr val="dk1"/>
              </a:solidFill>
              <a:latin typeface="Arial"/>
              <a:ea typeface="Arial"/>
              <a:cs typeface="Arial"/>
              <a:sym typeface="Arial"/>
            </a:endParaRPr>
          </a:p>
          <a:p>
            <a:pPr indent="0" lvl="0" marL="0" marR="0" rtl="0" algn="ctr">
              <a:spcBef>
                <a:spcPts val="0"/>
              </a:spcBef>
              <a:spcAft>
                <a:spcPts val="0"/>
              </a:spcAft>
              <a:buNone/>
            </a:pPr>
            <a:r>
              <a:rPr lang="en-US" sz="2400">
                <a:solidFill>
                  <a:schemeClr val="dk1"/>
                </a:solidFill>
                <a:latin typeface="Arial"/>
                <a:ea typeface="Arial"/>
                <a:cs typeface="Arial"/>
                <a:sym typeface="Arial"/>
              </a:rPr>
              <a:t>(Platycodon grandiflorum)</a:t>
            </a:r>
            <a:endParaRPr sz="2400">
              <a:solidFill>
                <a:schemeClr val="dk1"/>
              </a:solidFill>
              <a:latin typeface="Arial"/>
              <a:ea typeface="Arial"/>
              <a:cs typeface="Arial"/>
              <a:sym typeface="Arial"/>
            </a:endParaRPr>
          </a:p>
        </p:txBody>
      </p:sp>
      <p:pic>
        <p:nvPicPr>
          <p:cNvPr id="630" name="Google Shape;630;p29"/>
          <p:cNvPicPr preferRelativeResize="0"/>
          <p:nvPr/>
        </p:nvPicPr>
        <p:blipFill rotWithShape="1">
          <a:blip r:embed="rId3">
            <a:alphaModFix/>
          </a:blip>
          <a:srcRect b="34939" l="32666" r="30346" t="24802"/>
          <a:stretch/>
        </p:blipFill>
        <p:spPr>
          <a:xfrm>
            <a:off x="1683657" y="1815241"/>
            <a:ext cx="6299200" cy="3854805"/>
          </a:xfrm>
          <a:prstGeom prst="rect">
            <a:avLst/>
          </a:prstGeom>
          <a:noFill/>
          <a:ln>
            <a:noFill/>
          </a:ln>
        </p:spPr>
      </p:pic>
      <p:sp>
        <p:nvSpPr>
          <p:cNvPr id="631" name="Google Shape;631;p29"/>
          <p:cNvSpPr txBox="1"/>
          <p:nvPr/>
        </p:nvSpPr>
        <p:spPr>
          <a:xfrm>
            <a:off x="1683657" y="5804259"/>
            <a:ext cx="62992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Arial"/>
                <a:ea typeface="Arial"/>
                <a:cs typeface="Arial"/>
                <a:sym typeface="Arial"/>
              </a:rPr>
              <a:t>Hình: Sự tạo thành rễ sau 3 tuần xâm nhiễm từ 4 chủng </a:t>
            </a:r>
            <a:r>
              <a:rPr i="1" lang="en-US" sz="1800">
                <a:solidFill>
                  <a:schemeClr val="dk1"/>
                </a:solidFill>
                <a:latin typeface="Arial"/>
                <a:ea typeface="Arial"/>
                <a:cs typeface="Arial"/>
                <a:sym typeface="Arial"/>
              </a:rPr>
              <a:t>Agrobacterium rhizogenes</a:t>
            </a:r>
            <a:r>
              <a:rPr lang="en-US" sz="1800">
                <a:solidFill>
                  <a:schemeClr val="dk1"/>
                </a:solidFill>
                <a:latin typeface="Arial"/>
                <a:ea typeface="Arial"/>
                <a:cs typeface="Arial"/>
                <a:sym typeface="Arial"/>
              </a:rPr>
              <a:t>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6" name="Shape 636"/>
        <p:cNvGrpSpPr/>
        <p:nvPr/>
      </p:nvGrpSpPr>
      <p:grpSpPr>
        <a:xfrm>
          <a:off x="0" y="0"/>
          <a:ext cx="0" cy="0"/>
          <a:chOff x="0" y="0"/>
          <a:chExt cx="0" cy="0"/>
        </a:xfrm>
      </p:grpSpPr>
      <p:sp>
        <p:nvSpPr>
          <p:cNvPr id="637" name="Google Shape;637;p30"/>
          <p:cNvSpPr txBox="1"/>
          <p:nvPr>
            <p:ph idx="12" type="sldNum"/>
          </p:nvPr>
        </p:nvSpPr>
        <p:spPr>
          <a:xfrm>
            <a:off x="7086600" y="6492875"/>
            <a:ext cx="20574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38" name="Google Shape;638;p30"/>
          <p:cNvSpPr/>
          <p:nvPr/>
        </p:nvSpPr>
        <p:spPr>
          <a:xfrm>
            <a:off x="625050" y="1204930"/>
            <a:ext cx="8075358"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dk1"/>
                </a:solidFill>
                <a:latin typeface="Arial"/>
                <a:ea typeface="Arial"/>
                <a:cs typeface="Arial"/>
                <a:sym typeface="Arial"/>
              </a:rPr>
              <a:t>Tạo rễ tóc sâm ngọc linh panax vietnamensis bằng phương pháp chuyển gen rol nhờ vi khuẩn </a:t>
            </a:r>
            <a:r>
              <a:rPr i="1" lang="en-US" sz="2000">
                <a:solidFill>
                  <a:schemeClr val="dk1"/>
                </a:solidFill>
                <a:latin typeface="Arial"/>
                <a:ea typeface="Arial"/>
                <a:cs typeface="Arial"/>
                <a:sym typeface="Arial"/>
              </a:rPr>
              <a:t>Agrobacterium rhizogenes</a:t>
            </a:r>
            <a:endParaRPr i="1" sz="2000">
              <a:solidFill>
                <a:schemeClr val="dk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p31"/>
          <p:cNvSpPr txBox="1"/>
          <p:nvPr>
            <p:ph idx="12" type="sldNum"/>
          </p:nvPr>
        </p:nvSpPr>
        <p:spPr>
          <a:xfrm>
            <a:off x="7086600" y="6492875"/>
            <a:ext cx="2057400" cy="365125"/>
          </a:xfrm>
          <a:prstGeom prst="rect">
            <a:avLst/>
          </a:prstGeom>
          <a:noFill/>
          <a:ln>
            <a:noFill/>
          </a:ln>
        </p:spPr>
        <p:txBody>
          <a:bodyPr anchorCtr="0" anchor="ctr" bIns="34275" lIns="68575" spcFirstLastPara="1" rIns="68575" wrap="square" tIns="34275">
            <a:noAutofit/>
          </a:bodyPr>
          <a:lstStyle/>
          <a:p>
            <a:pPr indent="0" lvl="0" marL="0" rtl="0" algn="r">
              <a:spcBef>
                <a:spcPts val="0"/>
              </a:spcBef>
              <a:spcAft>
                <a:spcPts val="0"/>
              </a:spcAft>
              <a:buNone/>
            </a:pPr>
            <a:fld id="{00000000-1234-1234-1234-123412341234}" type="slidenum">
              <a:rPr lang="en-US" sz="1200">
                <a:solidFill>
                  <a:srgbClr val="888888"/>
                </a:solidFill>
                <a:latin typeface="Arial"/>
                <a:ea typeface="Arial"/>
                <a:cs typeface="Arial"/>
                <a:sym typeface="Arial"/>
              </a:rPr>
              <a:t>‹#›</a:t>
            </a:fld>
            <a:endParaRPr sz="1200">
              <a:solidFill>
                <a:srgbClr val="888888"/>
              </a:solidFill>
              <a:latin typeface="Arial"/>
              <a:ea typeface="Arial"/>
              <a:cs typeface="Arial"/>
              <a:sym typeface="Arial"/>
            </a:endParaRPr>
          </a:p>
        </p:txBody>
      </p:sp>
      <p:grpSp>
        <p:nvGrpSpPr>
          <p:cNvPr id="645" name="Google Shape;645;p31"/>
          <p:cNvGrpSpPr/>
          <p:nvPr/>
        </p:nvGrpSpPr>
        <p:grpSpPr>
          <a:xfrm>
            <a:off x="0" y="0"/>
            <a:ext cx="6226644" cy="1036676"/>
            <a:chOff x="0" y="859927"/>
            <a:chExt cx="6226644" cy="1036676"/>
          </a:xfrm>
        </p:grpSpPr>
        <p:sp>
          <p:nvSpPr>
            <p:cNvPr id="646" name="Google Shape;646;p31"/>
            <p:cNvSpPr txBox="1"/>
            <p:nvPr/>
          </p:nvSpPr>
          <p:spPr>
            <a:xfrm>
              <a:off x="1078026" y="1082059"/>
              <a:ext cx="5148618" cy="5539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000">
                  <a:solidFill>
                    <a:schemeClr val="dk1"/>
                  </a:solidFill>
                  <a:latin typeface="Arial"/>
                  <a:ea typeface="Arial"/>
                  <a:cs typeface="Arial"/>
                  <a:sym typeface="Arial"/>
                </a:rPr>
                <a:t>TÀI LIỆU THAM KHẢO</a:t>
              </a:r>
              <a:endParaRPr/>
            </a:p>
          </p:txBody>
        </p:sp>
        <p:pic>
          <p:nvPicPr>
            <p:cNvPr descr="Káº¿t quáº£ hÃ¬nh áº£nh cho book icon" id="647" name="Google Shape;647;p31"/>
            <p:cNvPicPr preferRelativeResize="0"/>
            <p:nvPr/>
          </p:nvPicPr>
          <p:blipFill rotWithShape="1">
            <a:blip r:embed="rId3">
              <a:alphaModFix/>
            </a:blip>
            <a:srcRect b="0" l="0" r="0" t="0"/>
            <a:stretch/>
          </p:blipFill>
          <p:spPr>
            <a:xfrm>
              <a:off x="0" y="859927"/>
              <a:ext cx="1036676" cy="1036676"/>
            </a:xfrm>
            <a:prstGeom prst="rect">
              <a:avLst/>
            </a:prstGeom>
            <a:noFill/>
            <a:ln>
              <a:noFill/>
            </a:ln>
          </p:spPr>
        </p:pic>
      </p:grpSp>
      <p:sp>
        <p:nvSpPr>
          <p:cNvPr id="648" name="Google Shape;648;p31"/>
          <p:cNvSpPr txBox="1"/>
          <p:nvPr/>
        </p:nvSpPr>
        <p:spPr>
          <a:xfrm>
            <a:off x="310257" y="1148351"/>
            <a:ext cx="8523485"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[1] </a:t>
            </a:r>
            <a:r>
              <a:rPr b="1" lang="en-US" sz="2000">
                <a:solidFill>
                  <a:schemeClr val="dk1"/>
                </a:solidFill>
                <a:latin typeface="Arial"/>
                <a:ea typeface="Arial"/>
                <a:cs typeface="Arial"/>
                <a:sym typeface="Arial"/>
              </a:rPr>
              <a:t>Nguyễn Như Nhứt, Bùi Văn Lệ, </a:t>
            </a:r>
            <a:r>
              <a:rPr lang="en-US" sz="2000">
                <a:solidFill>
                  <a:schemeClr val="dk1"/>
                </a:solidFill>
                <a:latin typeface="Arial"/>
                <a:ea typeface="Arial"/>
                <a:cs typeface="Arial"/>
                <a:sym typeface="Arial"/>
              </a:rPr>
              <a:t>(2017), “Phân lập và nhận diện Agrobacterium rhizogenes có khả năng cảm ứng tạo rễ tơ trên cây Dừa cạn (Catharanthus roseus) in vivo”, tạp chí </a:t>
            </a:r>
            <a:r>
              <a:rPr i="1" lang="en-US" sz="2000">
                <a:solidFill>
                  <a:schemeClr val="dk1"/>
                </a:solidFill>
                <a:latin typeface="Arial"/>
                <a:ea typeface="Arial"/>
                <a:cs typeface="Arial"/>
                <a:sym typeface="Arial"/>
              </a:rPr>
              <a:t>Science &amp; Technology Development</a:t>
            </a:r>
            <a:r>
              <a:rPr lang="en-US" sz="2000">
                <a:solidFill>
                  <a:schemeClr val="dk1"/>
                </a:solidFill>
                <a:latin typeface="Arial"/>
                <a:ea typeface="Arial"/>
                <a:cs typeface="Arial"/>
                <a:sym typeface="Arial"/>
              </a:rPr>
              <a:t>, Vol 20, No.T1-2017.</a:t>
            </a:r>
            <a:endParaRPr/>
          </a:p>
          <a:p>
            <a:pPr indent="0" lvl="0" marL="0" marR="0" rtl="0" algn="just">
              <a:spcBef>
                <a:spcPts val="0"/>
              </a:spcBef>
              <a:spcAft>
                <a:spcPts val="0"/>
              </a:spcAft>
              <a:buNone/>
            </a:pPr>
            <a:r>
              <a:t/>
            </a:r>
            <a:endParaRPr sz="2000">
              <a:solidFill>
                <a:schemeClr val="dk1"/>
              </a:solidFill>
              <a:latin typeface="Arial"/>
              <a:ea typeface="Arial"/>
              <a:cs typeface="Arial"/>
              <a:sym typeface="Arial"/>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[2] </a:t>
            </a:r>
            <a:r>
              <a:rPr b="1" lang="en-US" sz="2000">
                <a:solidFill>
                  <a:schemeClr val="dk1"/>
                </a:solidFill>
                <a:latin typeface="Arial"/>
                <a:ea typeface="Arial"/>
                <a:cs typeface="Arial"/>
                <a:sym typeface="Arial"/>
              </a:rPr>
              <a:t>Trà Đông Phương, Vũ Thị Bạch Phượng, Quách Ngô Diễm Phương,</a:t>
            </a:r>
            <a:r>
              <a:rPr lang="en-US" sz="2000">
                <a:solidFill>
                  <a:schemeClr val="dk1"/>
                </a:solidFill>
                <a:latin typeface="Arial"/>
                <a:ea typeface="Arial"/>
                <a:cs typeface="Arial"/>
                <a:sym typeface="Arial"/>
              </a:rPr>
              <a:t> (2016), “Nghiên cứu cảm ứng tạo rễ tơ cây cát cánh (Platycodon grandiflorum (Jacq.) A. DC.) từ bốn chủng Agrobacterium rhizogenes“, tạp chí </a:t>
            </a:r>
            <a:r>
              <a:rPr i="1" lang="en-US" sz="2000">
                <a:solidFill>
                  <a:schemeClr val="dk1"/>
                </a:solidFill>
                <a:latin typeface="Arial"/>
                <a:ea typeface="Arial"/>
                <a:cs typeface="Arial"/>
                <a:sym typeface="Arial"/>
              </a:rPr>
              <a:t>Science &amp; Technology Development</a:t>
            </a:r>
            <a:r>
              <a:rPr lang="en-US" sz="2000">
                <a:solidFill>
                  <a:schemeClr val="dk1"/>
                </a:solidFill>
                <a:latin typeface="Arial"/>
                <a:ea typeface="Arial"/>
                <a:cs typeface="Arial"/>
                <a:sym typeface="Arial"/>
              </a:rPr>
              <a:t>, Vol 19, No.T5-2016</a:t>
            </a:r>
            <a:endParaRPr sz="2000">
              <a:solidFill>
                <a:schemeClr val="dk1"/>
              </a:solidFill>
              <a:latin typeface="Arial"/>
              <a:ea typeface="Arial"/>
              <a:cs typeface="Arial"/>
              <a:sym typeface="Arial"/>
            </a:endParaRPr>
          </a:p>
          <a:p>
            <a:pPr indent="0" lvl="0" marL="0" marR="0" rtl="0" algn="just">
              <a:spcBef>
                <a:spcPts val="0"/>
              </a:spcBef>
              <a:spcAft>
                <a:spcPts val="0"/>
              </a:spcAft>
              <a:buNone/>
            </a:pPr>
            <a:r>
              <a:t/>
            </a:r>
            <a:endParaRPr sz="2000">
              <a:solidFill>
                <a:schemeClr val="dk1"/>
              </a:solidFill>
              <a:latin typeface="Arial"/>
              <a:ea typeface="Arial"/>
              <a:cs typeface="Arial"/>
              <a:sym typeface="Arial"/>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[3] </a:t>
            </a:r>
            <a:r>
              <a:rPr b="1" lang="en-US" sz="2000">
                <a:solidFill>
                  <a:schemeClr val="dk1"/>
                </a:solidFill>
                <a:latin typeface="Arial"/>
                <a:ea typeface="Arial"/>
                <a:cs typeface="Arial"/>
                <a:sym typeface="Arial"/>
              </a:rPr>
              <a:t>Hà Thị Loan, Dương Hoa Xô, </a:t>
            </a:r>
            <a:r>
              <a:rPr lang="en-US" sz="2000">
                <a:solidFill>
                  <a:schemeClr val="dk1"/>
                </a:solidFill>
                <a:latin typeface="Arial"/>
                <a:ea typeface="Arial"/>
                <a:cs typeface="Arial"/>
                <a:sym typeface="Arial"/>
              </a:rPr>
              <a:t>(2014), “Nghiên cứu tạo rễ tóc sâm ngọc linh </a:t>
            </a:r>
            <a:r>
              <a:rPr i="1" lang="en-US" sz="2000">
                <a:solidFill>
                  <a:schemeClr val="dk1"/>
                </a:solidFill>
                <a:latin typeface="Arial"/>
                <a:ea typeface="Arial"/>
                <a:cs typeface="Arial"/>
                <a:sym typeface="Arial"/>
              </a:rPr>
              <a:t>Panax vietnamensis </a:t>
            </a:r>
            <a:r>
              <a:rPr lang="en-US" sz="2000">
                <a:solidFill>
                  <a:schemeClr val="dk1"/>
                </a:solidFill>
                <a:latin typeface="Arial"/>
                <a:ea typeface="Arial"/>
                <a:cs typeface="Arial"/>
                <a:sym typeface="Arial"/>
              </a:rPr>
              <a:t>bằng phương pháp chuyển gen rol nhờ vi khuẩn </a:t>
            </a:r>
            <a:r>
              <a:rPr i="1" lang="en-US" sz="2000">
                <a:solidFill>
                  <a:schemeClr val="dk1"/>
                </a:solidFill>
                <a:latin typeface="Arial"/>
                <a:ea typeface="Arial"/>
                <a:cs typeface="Arial"/>
                <a:sym typeface="Arial"/>
              </a:rPr>
              <a:t>Agrobacterium rhizogenes”, tạp chí Sinh học</a:t>
            </a:r>
            <a:r>
              <a:rPr lang="en-US" sz="2000">
                <a:solidFill>
                  <a:schemeClr val="dk1"/>
                </a:solidFill>
                <a:latin typeface="Arial"/>
                <a:ea typeface="Arial"/>
                <a:cs typeface="Arial"/>
                <a:sym typeface="Arial"/>
              </a:rPr>
              <a:t>, 36(1se): 293-300</a:t>
            </a:r>
            <a:endParaRPr sz="2000">
              <a:solidFill>
                <a:schemeClr val="dk1"/>
              </a:solidFill>
              <a:latin typeface="Arial"/>
              <a:ea typeface="Arial"/>
              <a:cs typeface="Arial"/>
              <a:sym typeface="Arial"/>
            </a:endParaRPr>
          </a:p>
          <a:p>
            <a:pPr indent="0" lvl="0" marL="0" marR="0" rtl="0" algn="just">
              <a:spcBef>
                <a:spcPts val="0"/>
              </a:spcBef>
              <a:spcAft>
                <a:spcPts val="0"/>
              </a:spcAft>
              <a:buNone/>
            </a:pPr>
            <a:r>
              <a:t/>
            </a:r>
            <a:endParaRPr sz="2000">
              <a:solidFill>
                <a:schemeClr val="dk1"/>
              </a:solidFill>
              <a:latin typeface="Arial"/>
              <a:ea typeface="Arial"/>
              <a:cs typeface="Arial"/>
              <a:sym typeface="Arial"/>
            </a:endParaRPr>
          </a:p>
          <a:p>
            <a:pPr indent="0" lvl="0" marL="0" marR="0" rtl="0" algn="just">
              <a:spcBef>
                <a:spcPts val="0"/>
              </a:spcBef>
              <a:spcAft>
                <a:spcPts val="0"/>
              </a:spcAft>
              <a:buNone/>
            </a:pPr>
            <a:r>
              <a:rPr lang="en-US" sz="2000">
                <a:solidFill>
                  <a:schemeClr val="dk1"/>
                </a:solidFill>
                <a:latin typeface="Arial"/>
                <a:ea typeface="Arial"/>
                <a:cs typeface="Arial"/>
                <a:sym typeface="Arial"/>
              </a:rPr>
              <a:t>[4] </a:t>
            </a:r>
            <a:r>
              <a:rPr b="1" lang="en-US" sz="2000">
                <a:solidFill>
                  <a:schemeClr val="dk1"/>
                </a:solidFill>
                <a:latin typeface="Arial"/>
                <a:ea typeface="Arial"/>
                <a:cs typeface="Arial"/>
                <a:sym typeface="Arial"/>
              </a:rPr>
              <a:t>Beneduzi A, Ambrosini A Fau - Passaglia L M P, Passaglia L M</a:t>
            </a:r>
            <a:r>
              <a:rPr lang="en-US" sz="2000">
                <a:solidFill>
                  <a:schemeClr val="dk1"/>
                </a:solidFill>
                <a:latin typeface="Arial"/>
                <a:ea typeface="Arial"/>
                <a:cs typeface="Arial"/>
                <a:sym typeface="Arial"/>
              </a:rPr>
              <a:t>, "Plant growth-promoting rhizobacteria (PGPR): Their potential as antagonists and biocontrol agents", (1415-4757 (Print)).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sp>
        <p:nvSpPr>
          <p:cNvPr id="653" name="Google Shape;653;p32"/>
          <p:cNvSpPr txBox="1"/>
          <p:nvPr>
            <p:ph idx="12" type="sldNum"/>
          </p:nvPr>
        </p:nvSpPr>
        <p:spPr>
          <a:xfrm>
            <a:off x="7086600" y="6492875"/>
            <a:ext cx="2057400" cy="365125"/>
          </a:xfrm>
          <a:prstGeom prst="rect">
            <a:avLst/>
          </a:prstGeom>
          <a:noFill/>
          <a:ln>
            <a:noFill/>
          </a:ln>
        </p:spPr>
        <p:txBody>
          <a:bodyPr anchorCtr="0" anchor="ctr" bIns="34275" lIns="68575" spcFirstLastPara="1" rIns="68575" wrap="square" tIns="34275">
            <a:noAutofit/>
          </a:bodyPr>
          <a:lstStyle/>
          <a:p>
            <a:pPr indent="0" lvl="0" marL="0" rtl="0" algn="r">
              <a:spcBef>
                <a:spcPts val="0"/>
              </a:spcBef>
              <a:spcAft>
                <a:spcPts val="0"/>
              </a:spcAft>
              <a:buNone/>
            </a:pPr>
            <a:fld id="{00000000-1234-1234-1234-123412341234}" type="slidenum">
              <a:rPr lang="en-US" sz="1200">
                <a:solidFill>
                  <a:srgbClr val="888888"/>
                </a:solidFill>
                <a:latin typeface="Arial"/>
                <a:ea typeface="Arial"/>
                <a:cs typeface="Arial"/>
                <a:sym typeface="Arial"/>
              </a:rPr>
              <a:t>‹#›</a:t>
            </a:fld>
            <a:endParaRPr sz="1200">
              <a:solidFill>
                <a:srgbClr val="888888"/>
              </a:solidFill>
              <a:latin typeface="Arial"/>
              <a:ea typeface="Arial"/>
              <a:cs typeface="Arial"/>
              <a:sym typeface="Arial"/>
            </a:endParaRPr>
          </a:p>
        </p:txBody>
      </p:sp>
      <p:sp>
        <p:nvSpPr>
          <p:cNvPr id="654" name="Google Shape;654;p32"/>
          <p:cNvSpPr/>
          <p:nvPr/>
        </p:nvSpPr>
        <p:spPr>
          <a:xfrm>
            <a:off x="0" y="0"/>
            <a:ext cx="9144000" cy="6858000"/>
          </a:xfrm>
          <a:prstGeom prst="frame">
            <a:avLst>
              <a:gd fmla="val 8918" name="adj1"/>
            </a:avLst>
          </a:prstGeom>
          <a:solidFill>
            <a:schemeClr val="dk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dk1"/>
              </a:solidFill>
              <a:latin typeface="Arial"/>
              <a:ea typeface="Arial"/>
              <a:cs typeface="Arial"/>
              <a:sym typeface="Arial"/>
            </a:endParaRPr>
          </a:p>
        </p:txBody>
      </p:sp>
      <p:sp>
        <p:nvSpPr>
          <p:cNvPr id="655" name="Google Shape;655;p32"/>
          <p:cNvSpPr txBox="1"/>
          <p:nvPr/>
        </p:nvSpPr>
        <p:spPr>
          <a:xfrm>
            <a:off x="567146" y="1826213"/>
            <a:ext cx="8009708"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dk1"/>
                </a:solidFill>
                <a:latin typeface="Arial"/>
                <a:ea typeface="Arial"/>
                <a:cs typeface="Arial"/>
                <a:sym typeface="Arial"/>
              </a:rPr>
              <a:t>CẢM ƠN THẦY CÔ VÀ CÁC BẠN </a:t>
            </a:r>
            <a:endParaRPr/>
          </a:p>
          <a:p>
            <a:pPr indent="0" lvl="0" marL="0" marR="0" rtl="0" algn="ctr">
              <a:spcBef>
                <a:spcPts val="0"/>
              </a:spcBef>
              <a:spcAft>
                <a:spcPts val="0"/>
              </a:spcAft>
              <a:buNone/>
            </a:pPr>
            <a:r>
              <a:rPr b="1" lang="en-US" sz="3600">
                <a:solidFill>
                  <a:schemeClr val="dk1"/>
                </a:solidFill>
                <a:latin typeface="Arial"/>
                <a:ea typeface="Arial"/>
                <a:cs typeface="Arial"/>
                <a:sym typeface="Arial"/>
              </a:rPr>
              <a:t>ĐÃ CHÚ Ý LẮNG NGHE</a:t>
            </a:r>
            <a:endParaRPr/>
          </a:p>
        </p:txBody>
      </p:sp>
      <p:grpSp>
        <p:nvGrpSpPr>
          <p:cNvPr id="656" name="Google Shape;656;p32"/>
          <p:cNvGrpSpPr/>
          <p:nvPr/>
        </p:nvGrpSpPr>
        <p:grpSpPr>
          <a:xfrm>
            <a:off x="1261791" y="3561219"/>
            <a:ext cx="1835330" cy="2090124"/>
            <a:chOff x="8860261" y="3299960"/>
            <a:chExt cx="2447106" cy="2786832"/>
          </a:xfrm>
        </p:grpSpPr>
        <p:pic>
          <p:nvPicPr>
            <p:cNvPr descr="Image result for thank you icon" id="657" name="Google Shape;657;p32"/>
            <p:cNvPicPr preferRelativeResize="0"/>
            <p:nvPr/>
          </p:nvPicPr>
          <p:blipFill rotWithShape="1">
            <a:blip r:embed="rId3">
              <a:alphaModFix/>
            </a:blip>
            <a:srcRect b="0" l="0" r="0" t="0"/>
            <a:stretch/>
          </p:blipFill>
          <p:spPr>
            <a:xfrm>
              <a:off x="8860261" y="3639686"/>
              <a:ext cx="2447106" cy="2447106"/>
            </a:xfrm>
            <a:prstGeom prst="rect">
              <a:avLst/>
            </a:prstGeom>
            <a:noFill/>
            <a:ln>
              <a:noFill/>
            </a:ln>
          </p:spPr>
        </p:pic>
        <p:grpSp>
          <p:nvGrpSpPr>
            <p:cNvPr id="658" name="Google Shape;658;p32"/>
            <p:cNvGrpSpPr/>
            <p:nvPr/>
          </p:nvGrpSpPr>
          <p:grpSpPr>
            <a:xfrm>
              <a:off x="10045715" y="3299960"/>
              <a:ext cx="368294" cy="504819"/>
              <a:chOff x="10045715" y="3299960"/>
              <a:chExt cx="368294" cy="504819"/>
            </a:xfrm>
          </p:grpSpPr>
          <p:pic>
            <p:nvPicPr>
              <p:cNvPr descr="Image result for heart icon" id="659" name="Google Shape;659;p32"/>
              <p:cNvPicPr preferRelativeResize="0"/>
              <p:nvPr/>
            </p:nvPicPr>
            <p:blipFill rotWithShape="1">
              <a:blip r:embed="rId4">
                <a:alphaModFix/>
              </a:blip>
              <a:srcRect b="0" l="0" r="0" t="0"/>
              <a:stretch/>
            </p:blipFill>
            <p:spPr>
              <a:xfrm>
                <a:off x="10045715" y="3474593"/>
                <a:ext cx="330186" cy="330186"/>
              </a:xfrm>
              <a:prstGeom prst="rect">
                <a:avLst/>
              </a:prstGeom>
              <a:noFill/>
              <a:ln>
                <a:noFill/>
              </a:ln>
            </p:spPr>
          </p:pic>
          <p:pic>
            <p:nvPicPr>
              <p:cNvPr descr="Image result for heart icon" id="660" name="Google Shape;660;p32"/>
              <p:cNvPicPr preferRelativeResize="0"/>
              <p:nvPr/>
            </p:nvPicPr>
            <p:blipFill rotWithShape="1">
              <a:blip r:embed="rId5">
                <a:alphaModFix/>
              </a:blip>
              <a:srcRect b="0" l="0" r="0" t="0"/>
              <a:stretch/>
            </p:blipFill>
            <p:spPr>
              <a:xfrm>
                <a:off x="10210808" y="3299960"/>
                <a:ext cx="203201" cy="203201"/>
              </a:xfrm>
              <a:prstGeom prst="rect">
                <a:avLst/>
              </a:prstGeom>
              <a:noFill/>
              <a:ln>
                <a:noFill/>
              </a:ln>
            </p:spPr>
          </p:pic>
        </p:gr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2019-11-21T15:35:48Z</dcterms:created>
  <dc:creator>Thanh Thuy Nguyen Tran</dc:creator>
</cp:coreProperties>
</file>