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8" r:id="rId10"/>
    <p:sldId id="270" r:id="rId11"/>
    <p:sldId id="269" r:id="rId12"/>
    <p:sldId id="272" r:id="rId13"/>
    <p:sldId id="273" r:id="rId14"/>
    <p:sldId id="280" r:id="rId15"/>
    <p:sldId id="275" r:id="rId16"/>
    <p:sldId id="283" r:id="rId17"/>
    <p:sldId id="284" r:id="rId18"/>
    <p:sldId id="285" r:id="rId19"/>
    <p:sldId id="265" r:id="rId20"/>
    <p:sldId id="282" r:id="rId21"/>
    <p:sldId id="286" r:id="rId22"/>
    <p:sldId id="287" r:id="rId23"/>
    <p:sldId id="288" r:id="rId24"/>
    <p:sldId id="266" r:id="rId25"/>
    <p:sldId id="281" r:id="rId26"/>
    <p:sldId id="290" r:id="rId27"/>
    <p:sldId id="291" r:id="rId28"/>
    <p:sldId id="292" r:id="rId29"/>
    <p:sldId id="293" r:id="rId30"/>
    <p:sldId id="267" r:id="rId31"/>
    <p:sldId id="289" r:id="rId32"/>
    <p:sldId id="294" r:id="rId33"/>
    <p:sldId id="295" r:id="rId34"/>
    <p:sldId id="296" r:id="rId35"/>
  </p:sldIdLst>
  <p:sldSz cx="9144000" cy="6858000" type="screen4x3"/>
  <p:notesSz cx="6858000" cy="9144000"/>
  <p:defaultTextStyle>
    <a:defPPr>
      <a:defRPr lang="vi-V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AAE2030-6C6B-B62A-7EAB-A1F2FF3EE4D5}" v="1" dt="2022-06-27T08:46:26.68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1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microsoft.com/office/2015/10/relationships/revisionInfo" Target="revisionInfo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uest User" userId="S::urn:spo:anon#4f7138d57981e1ecc38766f28b5e2b9640351cc54367b33ad0e03d7182208055::" providerId="AD" clId="Web-{1AAE2030-6C6B-B62A-7EAB-A1F2FF3EE4D5}"/>
    <pc:docChg chg="modSld">
      <pc:chgData name="Guest User" userId="S::urn:spo:anon#4f7138d57981e1ecc38766f28b5e2b9640351cc54367b33ad0e03d7182208055::" providerId="AD" clId="Web-{1AAE2030-6C6B-B62A-7EAB-A1F2FF3EE4D5}" dt="2022-06-27T08:46:26.684" v="0"/>
      <pc:docMkLst>
        <pc:docMk/>
      </pc:docMkLst>
      <pc:sldChg chg="addSp">
        <pc:chgData name="Guest User" userId="S::urn:spo:anon#4f7138d57981e1ecc38766f28b5e2b9640351cc54367b33ad0e03d7182208055::" providerId="AD" clId="Web-{1AAE2030-6C6B-B62A-7EAB-A1F2FF3EE4D5}" dt="2022-06-27T08:46:26.684" v="0"/>
        <pc:sldMkLst>
          <pc:docMk/>
          <pc:sldMk cId="0" sldId="260"/>
        </pc:sldMkLst>
        <pc:spChg chg="add">
          <ac:chgData name="Guest User" userId="S::urn:spo:anon#4f7138d57981e1ecc38766f28b5e2b9640351cc54367b33ad0e03d7182208055::" providerId="AD" clId="Web-{1AAE2030-6C6B-B62A-7EAB-A1F2FF3EE4D5}" dt="2022-06-27T08:46:26.684" v="0"/>
          <ac:spMkLst>
            <pc:docMk/>
            <pc:sldMk cId="0" sldId="260"/>
            <ac:spMk id="7" creationId="{05CADD04-1E27-67D4-D931-22519D3E53A8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vi-V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4C942B-23D9-4640-9A7C-5F94D39EE2DF}" type="datetimeFigureOut">
              <a:rPr lang="vi-VN" smtClean="0"/>
              <a:pPr/>
              <a:t>27/06/2022</a:t>
            </a:fld>
            <a:endParaRPr lang="vi-V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vi-V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9EC432-3E27-4970-95B8-6AA0FF1956D2}" type="slidenum">
              <a:rPr lang="vi-VN" smtClean="0"/>
              <a:pPr/>
              <a:t>‹#›</a:t>
            </a:fld>
            <a:endParaRPr lang="vi-V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2145A4-5867-41CA-8A97-78B70AEAD476}" type="datetime1">
              <a:rPr lang="vi-VN" smtClean="0"/>
              <a:pPr/>
              <a:t>27/06/2022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vi-VN"/>
              <a:t>TH_PTM VLH208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32DD57-280B-4137-89E3-9707A026F52F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C754A-B486-411D-BD2C-C81CE3ACE5F6}" type="datetime1">
              <a:rPr lang="vi-VN" smtClean="0"/>
              <a:pPr/>
              <a:t>27/06/2022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vi-VN"/>
              <a:t>TH_PTM VLH208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32DD57-280B-4137-89E3-9707A026F52F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79547-3F53-4CB8-A98F-87791D9C2693}" type="datetime1">
              <a:rPr lang="vi-VN" smtClean="0"/>
              <a:pPr/>
              <a:t>27/06/2022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vi-VN"/>
              <a:t>TH_PTM VLH208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32DD57-280B-4137-89E3-9707A026F52F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CFA53-47C9-4C24-82A4-44258BB05FE8}" type="datetime1">
              <a:rPr lang="vi-VN" smtClean="0"/>
              <a:pPr/>
              <a:t>27/06/2022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vi-VN"/>
              <a:t>TH_PTM VLH208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32DD57-280B-4137-89E3-9707A026F52F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64A956-AFFB-418D-919B-3729F3799676}" type="datetime1">
              <a:rPr lang="vi-VN" smtClean="0"/>
              <a:pPr/>
              <a:t>27/06/2022</a:t>
            </a:fld>
            <a:endParaRPr lang="vi-V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vi-VN"/>
              <a:t>TH_PTM VLH208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32DD57-280B-4137-89E3-9707A026F52F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F7D76-84A3-4625-B23F-FB4BA1B10E04}" type="datetime1">
              <a:rPr lang="vi-VN" smtClean="0"/>
              <a:pPr/>
              <a:t>27/06/2022</a:t>
            </a:fld>
            <a:endParaRPr lang="vi-V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vi-VN"/>
              <a:t>TH_PTM VLH208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32DD57-280B-4137-89E3-9707A026F52F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2D7D9-F383-4957-95E5-B62BB9DA18F7}" type="datetime1">
              <a:rPr lang="vi-VN" smtClean="0"/>
              <a:pPr/>
              <a:t>27/06/2022</a:t>
            </a:fld>
            <a:endParaRPr lang="vi-V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vi-VN"/>
              <a:t>TH_PTM VLH208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32DD57-280B-4137-89E3-9707A026F52F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4AAD74-2056-4ACA-B2C0-843112824758}" type="datetime1">
              <a:rPr lang="vi-VN" smtClean="0"/>
              <a:pPr/>
              <a:t>27/06/2022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vi-VN"/>
              <a:t>TH_PTM VLH208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32DD57-280B-4137-89E3-9707A026F52F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BF422E-5D95-4B68-A309-490EDEB7A7FE}" type="datetime1">
              <a:rPr lang="vi-VN" smtClean="0"/>
              <a:pPr/>
              <a:t>27/06/2022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vi-VN"/>
              <a:t>TH_PTM VLH208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32DD57-280B-4137-89E3-9707A026F52F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3E70CB-9DDE-4B40-BB16-F5C68AD9A707}" type="datetime1">
              <a:rPr lang="vi-VN" smtClean="0"/>
              <a:pPr/>
              <a:t>27/06/2022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vi-VN"/>
              <a:t>TH_PTM VLH208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32DD57-280B-4137-89E3-9707A026F52F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9DF67-EEA7-46AA-995A-73C3C3970ABD}" type="datetime1">
              <a:rPr lang="vi-VN" smtClean="0"/>
              <a:pPr/>
              <a:t>27/06/2022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vi-VN"/>
              <a:t>TH_PTM VLH208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32DD57-280B-4137-89E3-9707A026F52F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3B5182-54A0-4843-B7BC-19B9057AEA02}" type="datetime1">
              <a:rPr lang="vi-VN" smtClean="0"/>
              <a:pPr/>
              <a:t>27/06/2022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vi-VN"/>
              <a:t>TH_PTM VLH208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32DD57-280B-4137-89E3-9707A026F52F}" type="slidenum">
              <a:rPr lang="vi-VN" smtClean="0"/>
              <a:pPr/>
              <a:t>‹#›</a:t>
            </a:fld>
            <a:endParaRPr lang="vi-V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vi-V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vinabook.com/tac-gia/ho-anh-tuy-i2842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1000" y="304801"/>
            <a:ext cx="8458200" cy="609599"/>
          </a:xfrm>
        </p:spPr>
        <p:txBody>
          <a:bodyPr>
            <a:noAutofit/>
          </a:bodyPr>
          <a:lstStyle/>
          <a:p>
            <a:r>
              <a:rPr lang="en-US" sz="3600" dirty="0" err="1"/>
              <a:t>Trường</a:t>
            </a:r>
            <a:r>
              <a:rPr lang="en-US" sz="3600" dirty="0"/>
              <a:t> </a:t>
            </a:r>
            <a:r>
              <a:rPr lang="en-US" sz="3600" dirty="0" err="1"/>
              <a:t>Đại</a:t>
            </a:r>
            <a:r>
              <a:rPr lang="en-US" sz="3600" dirty="0"/>
              <a:t> </a:t>
            </a:r>
            <a:r>
              <a:rPr lang="en-US" sz="3600" dirty="0" err="1"/>
              <a:t>học</a:t>
            </a:r>
            <a:r>
              <a:rPr lang="en-US" sz="3600" dirty="0"/>
              <a:t> </a:t>
            </a:r>
            <a:r>
              <a:rPr lang="en-US" sz="3600" dirty="0" err="1"/>
              <a:t>Khoa</a:t>
            </a:r>
            <a:r>
              <a:rPr lang="en-US" sz="3600" dirty="0"/>
              <a:t> </a:t>
            </a:r>
            <a:r>
              <a:rPr lang="en-US" sz="3600" dirty="0" err="1"/>
              <a:t>học</a:t>
            </a:r>
            <a:r>
              <a:rPr lang="en-US" sz="3600" dirty="0"/>
              <a:t> </a:t>
            </a:r>
            <a:r>
              <a:rPr lang="en-US" sz="3600" dirty="0" err="1"/>
              <a:t>Tự</a:t>
            </a:r>
            <a:r>
              <a:rPr lang="en-US" sz="3600" dirty="0"/>
              <a:t> </a:t>
            </a:r>
            <a:r>
              <a:rPr lang="en-US" sz="3600" dirty="0" err="1"/>
              <a:t>nhiên</a:t>
            </a:r>
            <a:r>
              <a:rPr lang="en-US" sz="3600" dirty="0"/>
              <a:t> TPHCM</a:t>
            </a:r>
            <a:endParaRPr lang="vi-VN" sz="36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2895600"/>
            <a:ext cx="6934200" cy="1295400"/>
          </a:xfrm>
        </p:spPr>
        <p:txBody>
          <a:bodyPr>
            <a:normAutofit/>
          </a:bodyPr>
          <a:lstStyle/>
          <a:p>
            <a:r>
              <a:rPr lang="en-US" b="1" dirty="0" err="1">
                <a:solidFill>
                  <a:srgbClr val="FF0000"/>
                </a:solidFill>
                <a:latin typeface="Arial Black" pitchFamily="34" charset="0"/>
              </a:rPr>
              <a:t>Tín</a:t>
            </a:r>
            <a:r>
              <a:rPr lang="en-US" b="1" dirty="0">
                <a:solidFill>
                  <a:srgbClr val="FF0000"/>
                </a:solidFill>
                <a:latin typeface="Arial Black" pitchFamily="34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Arial Black" pitchFamily="34" charset="0"/>
              </a:rPr>
              <a:t>hiệu</a:t>
            </a:r>
            <a:r>
              <a:rPr lang="en-US" b="1" dirty="0">
                <a:solidFill>
                  <a:srgbClr val="FF0000"/>
                </a:solidFill>
                <a:latin typeface="Arial Black" pitchFamily="34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Arial Black" pitchFamily="34" charset="0"/>
              </a:rPr>
              <a:t>và</a:t>
            </a:r>
            <a:r>
              <a:rPr lang="en-US" b="1" dirty="0">
                <a:solidFill>
                  <a:srgbClr val="FF0000"/>
                </a:solidFill>
                <a:latin typeface="Arial Black" pitchFamily="34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Arial Black" pitchFamily="34" charset="0"/>
              </a:rPr>
              <a:t>hệ</a:t>
            </a:r>
            <a:r>
              <a:rPr lang="en-US" b="1" dirty="0">
                <a:solidFill>
                  <a:srgbClr val="FF0000"/>
                </a:solidFill>
                <a:latin typeface="Arial Black" pitchFamily="34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Arial Black" pitchFamily="34" charset="0"/>
              </a:rPr>
              <a:t>thống</a:t>
            </a:r>
            <a:endParaRPr lang="en-US" b="1" dirty="0">
              <a:solidFill>
                <a:srgbClr val="FF0000"/>
              </a:solidFill>
              <a:latin typeface="Arial Black" pitchFamily="34" charset="0"/>
            </a:endParaRPr>
          </a:p>
          <a:p>
            <a:r>
              <a:rPr lang="en-US" dirty="0">
                <a:solidFill>
                  <a:srgbClr val="FF0000"/>
                </a:solidFill>
                <a:latin typeface="Arial Black" pitchFamily="34" charset="0"/>
              </a:rPr>
              <a:t>Signals and Systems</a:t>
            </a:r>
            <a:endParaRPr lang="vi-VN" dirty="0">
              <a:solidFill>
                <a:srgbClr val="FF0000"/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685800" y="914400"/>
            <a:ext cx="7772400" cy="6095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Khoa</a:t>
            </a: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lang="en-US" sz="3600" dirty="0" err="1">
                <a:latin typeface="+mj-lt"/>
                <a:ea typeface="+mj-ea"/>
                <a:cs typeface="+mj-cs"/>
              </a:rPr>
              <a:t>Điện</a:t>
            </a:r>
            <a:r>
              <a:rPr lang="en-US" sz="3600" dirty="0">
                <a:latin typeface="+mj-lt"/>
                <a:ea typeface="+mj-ea"/>
                <a:cs typeface="+mj-cs"/>
              </a:rPr>
              <a:t> </a:t>
            </a:r>
            <a:r>
              <a:rPr lang="en-US" sz="3600" dirty="0" err="1">
                <a:latin typeface="+mj-lt"/>
                <a:ea typeface="+mj-ea"/>
                <a:cs typeface="+mj-cs"/>
              </a:rPr>
              <a:t>tử-Viễn</a:t>
            </a:r>
            <a:r>
              <a:rPr lang="en-US" sz="3600" dirty="0">
                <a:latin typeface="+mj-lt"/>
                <a:ea typeface="+mj-ea"/>
                <a:cs typeface="+mj-cs"/>
              </a:rPr>
              <a:t> </a:t>
            </a:r>
            <a:r>
              <a:rPr lang="en-US" sz="3600" dirty="0" err="1">
                <a:latin typeface="+mj-lt"/>
                <a:ea typeface="+mj-ea"/>
                <a:cs typeface="+mj-cs"/>
              </a:rPr>
              <a:t>thông</a:t>
            </a:r>
            <a:endParaRPr kumimoji="0" lang="vi-VN" sz="3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838200" y="1447800"/>
            <a:ext cx="7772400" cy="6095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vi-VN" sz="3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191000" y="5334000"/>
            <a:ext cx="41910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err="1">
                <a:latin typeface="Arial" pitchFamily="34" charset="0"/>
                <a:cs typeface="Arial" pitchFamily="34" charset="0"/>
              </a:rPr>
              <a:t>Giảng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viên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phụ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trách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: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ThS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Trần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Xuân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Tân</a:t>
            </a:r>
            <a:endParaRPr lang="vi-VN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6B6A04-2A92-4C46-8A9C-C8D16C7F0572}" type="datetime1">
              <a:rPr lang="vi-VN" smtClean="0"/>
              <a:pPr/>
              <a:t>27/06/2022</a:t>
            </a:fld>
            <a:endParaRPr lang="vi-VN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32DD57-280B-4137-89E3-9707A026F52F}" type="slidenum">
              <a:rPr lang="vi-VN" smtClean="0"/>
              <a:pPr/>
              <a:t>1</a:t>
            </a:fld>
            <a:endParaRPr lang="vi-VN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vi-VN" dirty="0"/>
              <a:t>TH_HT_CLC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Thông</a:t>
            </a:r>
            <a:r>
              <a:rPr lang="en-US" dirty="0"/>
              <a:t> tin </a:t>
            </a:r>
            <a:r>
              <a:rPr lang="en-US" dirty="0" err="1"/>
              <a:t>giảng</a:t>
            </a:r>
            <a:r>
              <a:rPr lang="en-US" dirty="0"/>
              <a:t> </a:t>
            </a:r>
            <a:r>
              <a:rPr lang="en-US" dirty="0" err="1"/>
              <a:t>viên</a:t>
            </a:r>
            <a:endParaRPr lang="vi-VN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8D6C1-14C0-4AFE-924A-EB8AF243BB19}" type="datetime1">
              <a:rPr lang="vi-VN" smtClean="0"/>
              <a:pPr/>
              <a:t>27/06/2022</a:t>
            </a:fld>
            <a:endParaRPr lang="vi-V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32DD57-280B-4137-89E3-9707A026F52F}" type="slidenum">
              <a:rPr lang="vi-VN" smtClean="0"/>
              <a:pPr/>
              <a:t>2</a:t>
            </a:fld>
            <a:endParaRPr lang="vi-VN"/>
          </a:p>
        </p:txBody>
      </p:sp>
      <p:sp>
        <p:nvSpPr>
          <p:cNvPr id="6" name="Rectangle 5"/>
          <p:cNvSpPr/>
          <p:nvPr/>
        </p:nvSpPr>
        <p:spPr>
          <a:xfrm>
            <a:off x="685800" y="3352800"/>
            <a:ext cx="78486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vi-VN" sz="2400" dirty="0"/>
              <a:t>Bộ môn Điện tử, Khoa Điện tử - Viễn thông</a:t>
            </a:r>
          </a:p>
          <a:p>
            <a:pPr algn="ctr"/>
            <a:r>
              <a:rPr lang="vi-VN" sz="2400" dirty="0"/>
              <a:t>Phòng E105 toà nhà E, Trường ĐH Khoa học Tự nhiên</a:t>
            </a:r>
          </a:p>
        </p:txBody>
      </p:sp>
      <p:sp>
        <p:nvSpPr>
          <p:cNvPr id="7" name="Rectangle 6"/>
          <p:cNvSpPr/>
          <p:nvPr/>
        </p:nvSpPr>
        <p:spPr>
          <a:xfrm>
            <a:off x="3581400" y="1676400"/>
            <a:ext cx="256454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800" dirty="0" err="1">
                <a:latin typeface="Arial" pitchFamily="34" charset="0"/>
                <a:cs typeface="Arial" pitchFamily="34" charset="0"/>
              </a:rPr>
              <a:t>Trần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Xuân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Tân</a:t>
            </a:r>
            <a:endParaRPr lang="vi-VN" sz="2800" dirty="0"/>
          </a:p>
        </p:txBody>
      </p:sp>
      <p:sp>
        <p:nvSpPr>
          <p:cNvPr id="8" name="Rectangle 7"/>
          <p:cNvSpPr/>
          <p:nvPr/>
        </p:nvSpPr>
        <p:spPr>
          <a:xfrm>
            <a:off x="1905000" y="2133600"/>
            <a:ext cx="5715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latin typeface="Arial" pitchFamily="34" charset="0"/>
                <a:cs typeface="Arial" pitchFamily="34" charset="0"/>
              </a:rPr>
              <a:t>Email : txtan@hcmus.edu.vn</a:t>
            </a:r>
            <a:endParaRPr lang="vi-VN" sz="2800" dirty="0"/>
          </a:p>
        </p:txBody>
      </p:sp>
      <p:sp>
        <p:nvSpPr>
          <p:cNvPr id="9" name="Rectangle 8"/>
          <p:cNvSpPr/>
          <p:nvPr/>
        </p:nvSpPr>
        <p:spPr>
          <a:xfrm>
            <a:off x="1752600" y="2667000"/>
            <a:ext cx="5715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latin typeface="Arial" pitchFamily="34" charset="0"/>
                <a:cs typeface="Arial" pitchFamily="34" charset="0"/>
              </a:rPr>
              <a:t>ĐT:    0988651540</a:t>
            </a:r>
            <a:endParaRPr lang="vi-VN" sz="2800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vi-VN" dirty="0"/>
              <a:t>TH_HT_CLC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vi-VN" dirty="0"/>
              <a:t>Thông tin chung môn học- </a:t>
            </a:r>
            <a:br>
              <a:rPr lang="vi-VN" dirty="0"/>
            </a:br>
            <a:r>
              <a:rPr lang="vi-VN" dirty="0"/>
              <a:t>kế hoạch giảng dạy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vi-VN" b="1" dirty="0">
              <a:solidFill>
                <a:srgbClr val="FF0000"/>
              </a:solidFill>
            </a:endParaRPr>
          </a:p>
          <a:p>
            <a:r>
              <a:rPr lang="vi-VN" b="1" dirty="0">
                <a:solidFill>
                  <a:srgbClr val="FF0000"/>
                </a:solidFill>
              </a:rPr>
              <a:t>Số tín chỉ: 2</a:t>
            </a:r>
          </a:p>
          <a:p>
            <a:pPr>
              <a:buNone/>
            </a:pPr>
            <a:r>
              <a:rPr lang="vi-VN" i="1" dirty="0"/>
              <a:t>		+ Số tiết trên lớp: 30 tiết (8 tuần)</a:t>
            </a:r>
          </a:p>
          <a:p>
            <a:pPr>
              <a:buNone/>
            </a:pPr>
            <a:r>
              <a:rPr lang="vi-VN" i="1" dirty="0"/>
              <a:t>		+ Số tiết tự học: 60 tiết</a:t>
            </a:r>
            <a:endParaRPr lang="vi-VN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6AC42F-B36F-4A87-85B0-4718D6F87638}" type="datetime1">
              <a:rPr lang="vi-VN" smtClean="0"/>
              <a:pPr/>
              <a:t>27/06/2022</a:t>
            </a:fld>
            <a:endParaRPr lang="vi-V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32DD57-280B-4137-89E3-9707A026F52F}" type="slidenum">
              <a:rPr lang="vi-VN" smtClean="0"/>
              <a:pPr/>
              <a:t>3</a:t>
            </a:fld>
            <a:endParaRPr lang="vi-VN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vi-VN" dirty="0"/>
              <a:t>TH_HT_CLC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639762"/>
          </a:xfrm>
        </p:spPr>
        <p:txBody>
          <a:bodyPr>
            <a:normAutofit fontScale="90000"/>
          </a:bodyPr>
          <a:lstStyle/>
          <a:p>
            <a:br>
              <a:rPr lang="vi-VN" dirty="0"/>
            </a:br>
            <a:r>
              <a:rPr lang="vi-VN" dirty="0"/>
              <a:t>Chuẩn đầu ra</a:t>
            </a:r>
            <a:br>
              <a:rPr lang="vi-VN" dirty="0"/>
            </a:b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4525963"/>
          </a:xfrm>
        </p:spPr>
        <p:txBody>
          <a:bodyPr/>
          <a:lstStyle/>
          <a:p>
            <a:pPr algn="just"/>
            <a:r>
              <a:rPr lang="vi-VN" dirty="0"/>
              <a:t>Sau khi học xong môn này sinh viên, có khả năng:</a:t>
            </a:r>
          </a:p>
          <a:p>
            <a:pPr>
              <a:buNone/>
            </a:pPr>
            <a:endParaRPr lang="vi-VN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B3B4CB-89AB-4F9E-84C2-5BBA6F87BCEB}" type="datetime1">
              <a:rPr lang="vi-VN" smtClean="0"/>
              <a:pPr/>
              <a:t>27/06/2022</a:t>
            </a:fld>
            <a:endParaRPr lang="vi-V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32DD57-280B-4137-89E3-9707A026F52F}" type="slidenum">
              <a:rPr lang="vi-VN" smtClean="0"/>
              <a:pPr/>
              <a:t>4</a:t>
            </a:fld>
            <a:endParaRPr lang="vi-VN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685800" y="2209800"/>
          <a:ext cx="7848600" cy="38576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00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248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90220">
                <a:tc>
                  <a:txBody>
                    <a:bodyPr/>
                    <a:lstStyle/>
                    <a:p>
                      <a:pPr algn="ctr"/>
                      <a:r>
                        <a:rPr lang="vi-VN" sz="1800" b="1" kern="1200" baseline="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Mục tiêu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vi-VN" sz="1800" b="1" kern="1200" baseline="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Mô tả (mức tổng quát)</a:t>
                      </a:r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0220">
                <a:tc>
                  <a:txBody>
                    <a:bodyPr/>
                    <a:lstStyle/>
                    <a:p>
                      <a:pPr algn="ctr"/>
                      <a:r>
                        <a:rPr lang="vi-VN" sz="180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G1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latin typeface="Times New Roman"/>
                          <a:ea typeface="Calibri"/>
                          <a:cs typeface="Times New Roman"/>
                        </a:rPr>
                        <a:t>Hiểu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latin typeface="Times New Roman"/>
                          <a:ea typeface="Calibri"/>
                          <a:cs typeface="Times New Roman"/>
                        </a:rPr>
                        <a:t>rõ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latin typeface="Times New Roman"/>
                          <a:ea typeface="Calibri"/>
                          <a:cs typeface="Times New Roman"/>
                        </a:rPr>
                        <a:t>các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latin typeface="Times New Roman"/>
                          <a:ea typeface="Calibri"/>
                          <a:cs typeface="Times New Roman"/>
                        </a:rPr>
                        <a:t>khái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latin typeface="Times New Roman"/>
                          <a:ea typeface="Calibri"/>
                          <a:cs typeface="Times New Roman"/>
                        </a:rPr>
                        <a:t>niệm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latin typeface="Times New Roman"/>
                          <a:ea typeface="Calibri"/>
                          <a:cs typeface="Times New Roman"/>
                        </a:rPr>
                        <a:t>về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latin typeface="Times New Roman"/>
                          <a:ea typeface="Calibri"/>
                          <a:cs typeface="Times New Roman"/>
                        </a:rPr>
                        <a:t>tín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latin typeface="Times New Roman"/>
                          <a:ea typeface="Calibri"/>
                          <a:cs typeface="Times New Roman"/>
                        </a:rPr>
                        <a:t>hiệu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en-US" sz="2000" dirty="0" err="1">
                          <a:latin typeface="Times New Roman"/>
                          <a:ea typeface="Calibri"/>
                          <a:cs typeface="Times New Roman"/>
                        </a:rPr>
                        <a:t>biến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latin typeface="Times New Roman"/>
                          <a:ea typeface="Calibri"/>
                          <a:cs typeface="Times New Roman"/>
                        </a:rPr>
                        <a:t>đổi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Times New Roman"/>
                        </a:rPr>
                        <a:t> Laplace,  </a:t>
                      </a:r>
                      <a:r>
                        <a:rPr lang="en-US" sz="2000" dirty="0" err="1">
                          <a:latin typeface="Times New Roman"/>
                          <a:ea typeface="Calibri"/>
                          <a:cs typeface="Times New Roman"/>
                        </a:rPr>
                        <a:t>đáp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latin typeface="Times New Roman"/>
                          <a:ea typeface="Calibri"/>
                          <a:cs typeface="Times New Roman"/>
                        </a:rPr>
                        <a:t>ứng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latin typeface="Times New Roman"/>
                          <a:ea typeface="Calibri"/>
                          <a:cs typeface="Times New Roman"/>
                        </a:rPr>
                        <a:t>hệ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latin typeface="Times New Roman"/>
                          <a:ea typeface="Calibri"/>
                          <a:cs typeface="Times New Roman"/>
                        </a:rPr>
                        <a:t>thống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latin typeface="Times New Roman"/>
                          <a:ea typeface="Calibri"/>
                          <a:cs typeface="Times New Roman"/>
                        </a:rPr>
                        <a:t>trong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latin typeface="Times New Roman"/>
                          <a:ea typeface="Calibri"/>
                          <a:cs typeface="Times New Roman"/>
                        </a:rPr>
                        <a:t>miền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latin typeface="Times New Roman"/>
                          <a:ea typeface="Calibri"/>
                          <a:cs typeface="Times New Roman"/>
                        </a:rPr>
                        <a:t>thời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latin typeface="Times New Roman"/>
                          <a:ea typeface="Calibri"/>
                          <a:cs typeface="Times New Roman"/>
                        </a:rPr>
                        <a:t>gian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en-US" sz="2000" dirty="0" err="1">
                          <a:latin typeface="Times New Roman"/>
                          <a:ea typeface="Calibri"/>
                          <a:cs typeface="Times New Roman"/>
                        </a:rPr>
                        <a:t>đáp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latin typeface="Times New Roman"/>
                          <a:ea typeface="Calibri"/>
                          <a:cs typeface="Times New Roman"/>
                        </a:rPr>
                        <a:t>ứng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latin typeface="Times New Roman"/>
                          <a:ea typeface="Calibri"/>
                          <a:cs typeface="Times New Roman"/>
                        </a:rPr>
                        <a:t>hệ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latin typeface="Times New Roman"/>
                          <a:ea typeface="Calibri"/>
                          <a:cs typeface="Times New Roman"/>
                        </a:rPr>
                        <a:t>thống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latin typeface="Times New Roman"/>
                          <a:ea typeface="Calibri"/>
                          <a:cs typeface="Times New Roman"/>
                        </a:rPr>
                        <a:t>trong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latin typeface="Times New Roman"/>
                          <a:ea typeface="Calibri"/>
                          <a:cs typeface="Times New Roman"/>
                        </a:rPr>
                        <a:t>miền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latin typeface="Times New Roman"/>
                          <a:ea typeface="Calibri"/>
                          <a:cs typeface="Times New Roman"/>
                        </a:rPr>
                        <a:t>tần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latin typeface="Times New Roman"/>
                          <a:ea typeface="Calibri"/>
                          <a:cs typeface="Times New Roman"/>
                        </a:rPr>
                        <a:t>số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Times New Roman"/>
                        </a:rPr>
                        <a:t>.</a:t>
                      </a:r>
                      <a:endParaRPr lang="vi-VN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90220">
                <a:tc>
                  <a:txBody>
                    <a:bodyPr/>
                    <a:lstStyle/>
                    <a:p>
                      <a:pPr algn="ctr"/>
                      <a:r>
                        <a:rPr lang="vi-VN" sz="180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G2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latin typeface="Times New Roman"/>
                          <a:ea typeface="Calibri"/>
                          <a:cs typeface="Times New Roman"/>
                        </a:rPr>
                        <a:t>Đọc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en-US" sz="2000" dirty="0" err="1">
                          <a:latin typeface="Times New Roman"/>
                          <a:ea typeface="Calibri"/>
                          <a:cs typeface="Times New Roman"/>
                        </a:rPr>
                        <a:t>hiểu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latin typeface="Times New Roman"/>
                          <a:ea typeface="Calibri"/>
                          <a:cs typeface="Times New Roman"/>
                        </a:rPr>
                        <a:t>được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latin typeface="Times New Roman"/>
                          <a:ea typeface="Calibri"/>
                          <a:cs typeface="Times New Roman"/>
                        </a:rPr>
                        <a:t>các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latin typeface="Times New Roman"/>
                          <a:ea typeface="Calibri"/>
                          <a:cs typeface="Times New Roman"/>
                        </a:rPr>
                        <a:t>thuật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latin typeface="Times New Roman"/>
                          <a:ea typeface="Calibri"/>
                          <a:cs typeface="Times New Roman"/>
                        </a:rPr>
                        <a:t>ngữ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latin typeface="Times New Roman"/>
                          <a:ea typeface="Calibri"/>
                          <a:cs typeface="Times New Roman"/>
                        </a:rPr>
                        <a:t>tiếng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latin typeface="Times New Roman"/>
                          <a:ea typeface="Calibri"/>
                          <a:cs typeface="Times New Roman"/>
                        </a:rPr>
                        <a:t>Anh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latin typeface="Times New Roman"/>
                          <a:ea typeface="Calibri"/>
                          <a:cs typeface="Times New Roman"/>
                        </a:rPr>
                        <a:t>trong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latin typeface="Times New Roman"/>
                          <a:ea typeface="Calibri"/>
                          <a:cs typeface="Times New Roman"/>
                        </a:rPr>
                        <a:t>môn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latin typeface="Times New Roman"/>
                          <a:ea typeface="Calibri"/>
                          <a:cs typeface="Times New Roman"/>
                        </a:rPr>
                        <a:t>học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Times New Roman"/>
                        </a:rPr>
                        <a:t>.</a:t>
                      </a:r>
                      <a:endParaRPr lang="vi-VN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90220">
                <a:tc>
                  <a:txBody>
                    <a:bodyPr/>
                    <a:lstStyle/>
                    <a:p>
                      <a:pPr algn="ctr"/>
                      <a:r>
                        <a:rPr lang="vi-VN" sz="180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G3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latin typeface="Times New Roman"/>
                          <a:ea typeface="Calibri"/>
                          <a:cs typeface="Times New Roman"/>
                        </a:rPr>
                        <a:t>Hiểu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latin typeface="Times New Roman"/>
                          <a:ea typeface="Calibri"/>
                          <a:cs typeface="Times New Roman"/>
                        </a:rPr>
                        <a:t>và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latin typeface="Times New Roman"/>
                          <a:ea typeface="Calibri"/>
                          <a:cs typeface="Times New Roman"/>
                        </a:rPr>
                        <a:t>vận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latin typeface="Times New Roman"/>
                          <a:ea typeface="Calibri"/>
                          <a:cs typeface="Times New Roman"/>
                        </a:rPr>
                        <a:t>dụng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latin typeface="Times New Roman"/>
                          <a:ea typeface="Calibri"/>
                          <a:cs typeface="Times New Roman"/>
                        </a:rPr>
                        <a:t>các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latin typeface="Times New Roman"/>
                          <a:ea typeface="Calibri"/>
                          <a:cs typeface="Times New Roman"/>
                        </a:rPr>
                        <a:t>định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latin typeface="Times New Roman"/>
                          <a:ea typeface="Calibri"/>
                          <a:cs typeface="Times New Roman"/>
                        </a:rPr>
                        <a:t>luật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latin typeface="Times New Roman"/>
                          <a:ea typeface="Calibri"/>
                          <a:cs typeface="Times New Roman"/>
                        </a:rPr>
                        <a:t>về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latin typeface="Times New Roman"/>
                          <a:ea typeface="Calibri"/>
                          <a:cs typeface="Times New Roman"/>
                        </a:rPr>
                        <a:t>mạch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latin typeface="Times New Roman"/>
                          <a:ea typeface="Calibri"/>
                          <a:cs typeface="Times New Roman"/>
                        </a:rPr>
                        <a:t>điện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latin typeface="Times New Roman"/>
                          <a:ea typeface="Calibri"/>
                          <a:cs typeface="Times New Roman"/>
                        </a:rPr>
                        <a:t>để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latin typeface="Times New Roman"/>
                          <a:ea typeface="Calibri"/>
                          <a:cs typeface="Times New Roman"/>
                        </a:rPr>
                        <a:t>tính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latin typeface="Times New Roman"/>
                          <a:ea typeface="Calibri"/>
                          <a:cs typeface="Times New Roman"/>
                        </a:rPr>
                        <a:t>toán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latin typeface="Times New Roman"/>
                          <a:ea typeface="Calibri"/>
                          <a:cs typeface="Times New Roman"/>
                        </a:rPr>
                        <a:t>các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latin typeface="Times New Roman"/>
                          <a:ea typeface="Calibri"/>
                          <a:cs typeface="Times New Roman"/>
                        </a:rPr>
                        <a:t>thông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latin typeface="Times New Roman"/>
                          <a:ea typeface="Calibri"/>
                          <a:cs typeface="Times New Roman"/>
                        </a:rPr>
                        <a:t>số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latin typeface="Times New Roman"/>
                          <a:ea typeface="Calibri"/>
                          <a:cs typeface="Times New Roman"/>
                        </a:rPr>
                        <a:t>trên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latin typeface="Times New Roman"/>
                          <a:ea typeface="Calibri"/>
                          <a:cs typeface="Times New Roman"/>
                        </a:rPr>
                        <a:t>các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latin typeface="Times New Roman"/>
                          <a:ea typeface="Calibri"/>
                          <a:cs typeface="Times New Roman"/>
                        </a:rPr>
                        <a:t>mạch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latin typeface="Times New Roman"/>
                          <a:ea typeface="Calibri"/>
                          <a:cs typeface="Times New Roman"/>
                        </a:rPr>
                        <a:t>điện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latin typeface="Times New Roman"/>
                          <a:ea typeface="Calibri"/>
                          <a:cs typeface="Times New Roman"/>
                        </a:rPr>
                        <a:t>tử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Times New Roman"/>
                        </a:rPr>
                        <a:t>.</a:t>
                      </a:r>
                      <a:endParaRPr lang="vi-VN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90220">
                <a:tc>
                  <a:txBody>
                    <a:bodyPr/>
                    <a:lstStyle/>
                    <a:p>
                      <a:pPr algn="ctr"/>
                      <a:r>
                        <a:rPr lang="vi-VN" sz="180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G4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latin typeface="Times New Roman"/>
                          <a:ea typeface="Calibri"/>
                          <a:cs typeface="Times New Roman"/>
                        </a:rPr>
                        <a:t>Có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latin typeface="Times New Roman"/>
                          <a:ea typeface="Calibri"/>
                          <a:cs typeface="Times New Roman"/>
                        </a:rPr>
                        <a:t>khả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latin typeface="Times New Roman"/>
                          <a:ea typeface="Calibri"/>
                          <a:cs typeface="Times New Roman"/>
                        </a:rPr>
                        <a:t>năng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latin typeface="Times New Roman"/>
                          <a:ea typeface="Calibri"/>
                          <a:cs typeface="Times New Roman"/>
                        </a:rPr>
                        <a:t>phân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latin typeface="Times New Roman"/>
                          <a:ea typeface="Calibri"/>
                          <a:cs typeface="Times New Roman"/>
                        </a:rPr>
                        <a:t>tích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latin typeface="Times New Roman"/>
                          <a:ea typeface="Calibri"/>
                          <a:cs typeface="Times New Roman"/>
                        </a:rPr>
                        <a:t>các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latin typeface="Times New Roman"/>
                          <a:ea typeface="Calibri"/>
                          <a:cs typeface="Times New Roman"/>
                        </a:rPr>
                        <a:t>mạch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latin typeface="Times New Roman"/>
                          <a:ea typeface="Calibri"/>
                          <a:cs typeface="Times New Roman"/>
                        </a:rPr>
                        <a:t>điện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latin typeface="Times New Roman"/>
                          <a:ea typeface="Calibri"/>
                          <a:cs typeface="Times New Roman"/>
                        </a:rPr>
                        <a:t>tử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Times New Roman"/>
                        </a:rPr>
                        <a:t>.</a:t>
                      </a:r>
                      <a:endParaRPr lang="vi-VN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90220">
                <a:tc>
                  <a:txBody>
                    <a:bodyPr/>
                    <a:lstStyle/>
                    <a:p>
                      <a:pPr algn="ctr"/>
                      <a:r>
                        <a:rPr lang="vi-VN" sz="180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G5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latin typeface="Times New Roman"/>
                          <a:ea typeface="Calibri"/>
                          <a:cs typeface="Times New Roman"/>
                        </a:rPr>
                        <a:t>Có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latin typeface="Times New Roman"/>
                          <a:ea typeface="Calibri"/>
                          <a:cs typeface="Times New Roman"/>
                        </a:rPr>
                        <a:t>khả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latin typeface="Times New Roman"/>
                          <a:ea typeface="Calibri"/>
                          <a:cs typeface="Times New Roman"/>
                        </a:rPr>
                        <a:t>năng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latin typeface="Times New Roman"/>
                          <a:ea typeface="Calibri"/>
                          <a:cs typeface="Times New Roman"/>
                        </a:rPr>
                        <a:t>đánh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latin typeface="Times New Roman"/>
                          <a:ea typeface="Calibri"/>
                          <a:cs typeface="Times New Roman"/>
                        </a:rPr>
                        <a:t>giá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latin typeface="Times New Roman"/>
                          <a:ea typeface="Calibri"/>
                          <a:cs typeface="Times New Roman"/>
                        </a:rPr>
                        <a:t>hệ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latin typeface="Times New Roman"/>
                          <a:ea typeface="Calibri"/>
                          <a:cs typeface="Times New Roman"/>
                        </a:rPr>
                        <a:t>thống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latin typeface="Times New Roman"/>
                          <a:ea typeface="Calibri"/>
                          <a:cs typeface="Times New Roman"/>
                        </a:rPr>
                        <a:t>như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latin typeface="Times New Roman"/>
                          <a:ea typeface="Calibri"/>
                          <a:cs typeface="Times New Roman"/>
                        </a:rPr>
                        <a:t>tính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latin typeface="Times New Roman"/>
                          <a:ea typeface="Calibri"/>
                          <a:cs typeface="Times New Roman"/>
                        </a:rPr>
                        <a:t>ổn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latin typeface="Times New Roman"/>
                          <a:ea typeface="Calibri"/>
                          <a:cs typeface="Times New Roman"/>
                        </a:rPr>
                        <a:t>định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en-US" sz="2000" dirty="0" err="1">
                          <a:latin typeface="Times New Roman"/>
                          <a:ea typeface="Calibri"/>
                          <a:cs typeface="Times New Roman"/>
                        </a:rPr>
                        <a:t>đáp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latin typeface="Times New Roman"/>
                          <a:ea typeface="Calibri"/>
                          <a:cs typeface="Times New Roman"/>
                        </a:rPr>
                        <a:t>ứng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latin typeface="Times New Roman"/>
                          <a:ea typeface="Calibri"/>
                          <a:cs typeface="Times New Roman"/>
                        </a:rPr>
                        <a:t>hệ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latin typeface="Times New Roman"/>
                          <a:ea typeface="Calibri"/>
                          <a:cs typeface="Times New Roman"/>
                        </a:rPr>
                        <a:t>thống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latin typeface="Times New Roman"/>
                          <a:ea typeface="Calibri"/>
                          <a:cs typeface="Times New Roman"/>
                        </a:rPr>
                        <a:t>trong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latin typeface="Times New Roman"/>
                          <a:ea typeface="Calibri"/>
                          <a:cs typeface="Times New Roman"/>
                        </a:rPr>
                        <a:t>miền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latin typeface="Times New Roman"/>
                          <a:ea typeface="Calibri"/>
                          <a:cs typeface="Times New Roman"/>
                        </a:rPr>
                        <a:t>thời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latin typeface="Times New Roman"/>
                          <a:ea typeface="Calibri"/>
                          <a:cs typeface="Times New Roman"/>
                        </a:rPr>
                        <a:t>gian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latin typeface="Times New Roman"/>
                          <a:ea typeface="Calibri"/>
                          <a:cs typeface="Times New Roman"/>
                        </a:rPr>
                        <a:t>và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latin typeface="Times New Roman"/>
                          <a:ea typeface="Calibri"/>
                          <a:cs typeface="Times New Roman"/>
                        </a:rPr>
                        <a:t>tần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latin typeface="Times New Roman"/>
                          <a:ea typeface="Calibri"/>
                          <a:cs typeface="Times New Roman"/>
                        </a:rPr>
                        <a:t>số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Times New Roman"/>
                        </a:rPr>
                        <a:t>.</a:t>
                      </a:r>
                      <a:endParaRPr lang="vi-VN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vi-VN" dirty="0"/>
              <a:t>TH_HT_CLC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/>
              <a:t>Tài liệu môn học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b="1" dirty="0" err="1">
                <a:solidFill>
                  <a:srgbClr val="FF0000"/>
                </a:solidFill>
              </a:rPr>
              <a:t>Giáo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trình</a:t>
            </a:r>
            <a:endParaRPr lang="vi-VN" dirty="0">
              <a:solidFill>
                <a:srgbClr val="FF0000"/>
              </a:solidFill>
            </a:endParaRPr>
          </a:p>
          <a:p>
            <a:pPr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Xuân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Nhàn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, </a:t>
            </a:r>
            <a:r>
              <a:rPr lang="en-US" dirty="0" err="1">
                <a:latin typeface="Times New Roman" pitchFamily="18" charset="0"/>
                <a:cs typeface="Times New Roman" pitchFamily="18" charset="0"/>
                <a:hlinkClick r:id="rId2"/>
              </a:rPr>
              <a:t>Hồ</a:t>
            </a:r>
            <a:r>
              <a:rPr lang="en-US" dirty="0">
                <a:latin typeface="Times New Roman" pitchFamily="18" charset="0"/>
                <a:cs typeface="Times New Roman" pitchFamily="18" charset="0"/>
                <a:hlinkClick r:id="rId2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  <a:hlinkClick r:id="rId2"/>
              </a:rPr>
              <a:t>Anh</a:t>
            </a:r>
            <a:r>
              <a:rPr lang="en-US" dirty="0">
                <a:latin typeface="Times New Roman" pitchFamily="18" charset="0"/>
                <a:cs typeface="Times New Roman" pitchFamily="18" charset="0"/>
                <a:hlinkClick r:id="rId2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  <a:hlinkClick r:id="rId2"/>
              </a:rPr>
              <a:t>Tuý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thuyết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1), NXB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KHKT 2008.</a:t>
            </a:r>
            <a:endParaRPr lang="vi-VN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Xuân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Nhàn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, </a:t>
            </a:r>
            <a:r>
              <a:rPr lang="en-US" dirty="0" err="1">
                <a:latin typeface="Times New Roman" pitchFamily="18" charset="0"/>
                <a:cs typeface="Times New Roman" pitchFamily="18" charset="0"/>
                <a:hlinkClick r:id="rId2"/>
              </a:rPr>
              <a:t>Hồ</a:t>
            </a:r>
            <a:r>
              <a:rPr lang="en-US" dirty="0">
                <a:latin typeface="Times New Roman" pitchFamily="18" charset="0"/>
                <a:cs typeface="Times New Roman" pitchFamily="18" charset="0"/>
                <a:hlinkClick r:id="rId2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  <a:hlinkClick r:id="rId2"/>
              </a:rPr>
              <a:t>Anh</a:t>
            </a:r>
            <a:r>
              <a:rPr lang="en-US" dirty="0">
                <a:latin typeface="Times New Roman" pitchFamily="18" charset="0"/>
                <a:cs typeface="Times New Roman" pitchFamily="18" charset="0"/>
                <a:hlinkClick r:id="rId2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  <a:hlinkClick r:id="rId2"/>
              </a:rPr>
              <a:t>Tuý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thuyết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2), NXB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KHKT 2007.</a:t>
            </a:r>
            <a:endParaRPr lang="vi-VN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Liệu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Mở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MIT (MIT OCW)</a:t>
            </a:r>
          </a:p>
          <a:p>
            <a:r>
              <a:rPr lang="en-US" b="1" dirty="0" err="1">
                <a:solidFill>
                  <a:srgbClr val="FF0000"/>
                </a:solidFill>
              </a:rPr>
              <a:t>Tài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liệu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tham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khảo</a:t>
            </a:r>
            <a:endParaRPr lang="vi-VN" dirty="0">
              <a:solidFill>
                <a:srgbClr val="FF0000"/>
              </a:solidFill>
            </a:endParaRPr>
          </a:p>
          <a:p>
            <a:pPr>
              <a:buNone/>
            </a:pPr>
            <a:r>
              <a:rPr lang="en-US" dirty="0"/>
              <a:t>     John </a:t>
            </a:r>
            <a:r>
              <a:rPr lang="en-US" dirty="0" err="1"/>
              <a:t>Okyere</a:t>
            </a:r>
            <a:r>
              <a:rPr lang="en-US" dirty="0"/>
              <a:t> </a:t>
            </a:r>
            <a:r>
              <a:rPr lang="en-US" dirty="0" err="1"/>
              <a:t>Attia</a:t>
            </a:r>
            <a:r>
              <a:rPr lang="en-US" dirty="0"/>
              <a:t>, </a:t>
            </a:r>
            <a:r>
              <a:rPr lang="en-US" b="1" dirty="0"/>
              <a:t>Electronics and </a:t>
            </a:r>
            <a:r>
              <a:rPr lang="en-US" b="1" dirty="0" err="1"/>
              <a:t>Circiut</a:t>
            </a:r>
            <a:r>
              <a:rPr lang="en-US" b="1" dirty="0"/>
              <a:t> Analysis using MATLAB, </a:t>
            </a:r>
            <a:r>
              <a:rPr lang="en-US" dirty="0"/>
              <a:t>CRC Press LLC, 1999. </a:t>
            </a:r>
            <a:endParaRPr lang="vi-VN" dirty="0"/>
          </a:p>
          <a:p>
            <a:r>
              <a:rPr lang="en-US" b="1" dirty="0" err="1">
                <a:solidFill>
                  <a:srgbClr val="FF0000"/>
                </a:solidFill>
              </a:rPr>
              <a:t>Tài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nguyên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khác</a:t>
            </a:r>
            <a:endParaRPr lang="vi-VN" dirty="0">
              <a:solidFill>
                <a:srgbClr val="FF0000"/>
              </a:solidFill>
            </a:endParaRPr>
          </a:p>
          <a:p>
            <a:pPr>
              <a:buNone/>
            </a:pPr>
            <a:r>
              <a:rPr lang="en-US" dirty="0"/>
              <a:t>     MATLAB- The Language of Technical Computing.</a:t>
            </a:r>
            <a:endParaRPr lang="vi-VN" dirty="0"/>
          </a:p>
          <a:p>
            <a:pPr>
              <a:buNone/>
            </a:pPr>
            <a:endParaRPr lang="vi-VN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vi-VN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1FEED-867F-45F6-A6B0-5D303E15B74B}" type="datetime1">
              <a:rPr lang="vi-VN" smtClean="0"/>
              <a:pPr/>
              <a:t>27/06/2022</a:t>
            </a:fld>
            <a:endParaRPr lang="vi-V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32DD57-280B-4137-89E3-9707A026F52F}" type="slidenum">
              <a:rPr lang="vi-VN" smtClean="0"/>
              <a:pPr/>
              <a:t>5</a:t>
            </a:fld>
            <a:endParaRPr lang="vi-VN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vi-VN" dirty="0"/>
              <a:t>TH_HT_CLC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5CADD04-1E27-67D4-D931-22519D3E53A8}"/>
              </a:ext>
            </a:extLst>
          </p:cNvPr>
          <p:cNvSpPr txBox="1"/>
          <p:nvPr/>
        </p:nvSpPr>
        <p:spPr>
          <a:xfrm>
            <a:off x="3200400" y="3200400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/>
              <a:t>Click to add text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/>
              <a:t>Đánh giá môn học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err="1">
                <a:solidFill>
                  <a:srgbClr val="FF0000"/>
                </a:solidFill>
              </a:rPr>
              <a:t>Bài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tập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trên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lớp</a:t>
            </a:r>
            <a:r>
              <a:rPr lang="en-US" b="1" dirty="0">
                <a:solidFill>
                  <a:srgbClr val="FF0000"/>
                </a:solidFill>
              </a:rPr>
              <a:t> : 20%</a:t>
            </a:r>
          </a:p>
          <a:p>
            <a:r>
              <a:rPr lang="en-US" b="1" dirty="0" err="1">
                <a:solidFill>
                  <a:srgbClr val="FF0000"/>
                </a:solidFill>
              </a:rPr>
              <a:t>Bài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tập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về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nhà</a:t>
            </a:r>
            <a:r>
              <a:rPr lang="en-US" b="1" dirty="0">
                <a:solidFill>
                  <a:srgbClr val="FF0000"/>
                </a:solidFill>
              </a:rPr>
              <a:t> : 20%</a:t>
            </a:r>
          </a:p>
          <a:p>
            <a:r>
              <a:rPr lang="en-US" b="1" dirty="0" err="1">
                <a:solidFill>
                  <a:srgbClr val="FF0000"/>
                </a:solidFill>
              </a:rPr>
              <a:t>Kiểm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tra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cuối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kỳ</a:t>
            </a:r>
            <a:r>
              <a:rPr lang="en-US" b="1" dirty="0">
                <a:solidFill>
                  <a:srgbClr val="FF0000"/>
                </a:solidFill>
              </a:rPr>
              <a:t> : 60%</a:t>
            </a:r>
            <a:endParaRPr lang="vi-VN" dirty="0">
              <a:solidFill>
                <a:srgbClr val="FF0000"/>
              </a:solidFill>
            </a:endParaRPr>
          </a:p>
          <a:p>
            <a:pPr>
              <a:buNone/>
            </a:pPr>
            <a:endParaRPr lang="en-US" b="1" dirty="0"/>
          </a:p>
          <a:p>
            <a:endParaRPr lang="vi-VN" dirty="0"/>
          </a:p>
          <a:p>
            <a:endParaRPr lang="vi-VN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E351D4-97FE-46FE-A4AA-FF722B03127D}" type="datetime1">
              <a:rPr lang="vi-VN" smtClean="0"/>
              <a:pPr/>
              <a:t>27/06/2022</a:t>
            </a:fld>
            <a:endParaRPr lang="vi-V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32DD57-280B-4137-89E3-9707A026F52F}" type="slidenum">
              <a:rPr lang="vi-VN" smtClean="0"/>
              <a:pPr/>
              <a:t>6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vi-VN" dirty="0"/>
              <a:t>TH_HT_CLC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vi-VN" dirty="0"/>
              <a:t>Quy định lớp học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vi-VN" dirty="0"/>
              <a:t>Không làm việc riêng như dùng Laptop,</a:t>
            </a:r>
            <a:br>
              <a:rPr lang="vi-VN" dirty="0"/>
            </a:br>
            <a:r>
              <a:rPr lang="vi-VN" dirty="0"/>
              <a:t>điện thoại ... trong giờ học.</a:t>
            </a:r>
          </a:p>
          <a:p>
            <a:r>
              <a:rPr lang="vi-VN" dirty="0"/>
              <a:t>Không ngủ gật, nói chuyện... trong giờ học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7D6DC-F8B2-4CB4-B6B8-42F32AC7AD61}" type="datetime1">
              <a:rPr lang="vi-VN" smtClean="0"/>
              <a:pPr/>
              <a:t>27/06/2022</a:t>
            </a:fld>
            <a:endParaRPr lang="vi-V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32DD57-280B-4137-89E3-9707A026F52F}" type="slidenum">
              <a:rPr lang="vi-VN" smtClean="0"/>
              <a:pPr/>
              <a:t>7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vi-VN" dirty="0"/>
              <a:t>TH_HT_CLC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A979E-B622-4838-9ADB-21CD03E6A41F}" type="datetime1">
              <a:rPr lang="vi-VN" smtClean="0"/>
              <a:pPr/>
              <a:t>27/06/2022</a:t>
            </a:fld>
            <a:endParaRPr lang="vi-V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32DD57-280B-4137-89E3-9707A026F52F}" type="slidenum">
              <a:rPr lang="vi-VN" smtClean="0"/>
              <a:pPr/>
              <a:t>8</a:t>
            </a:fld>
            <a:endParaRPr lang="vi-VN"/>
          </a:p>
        </p:txBody>
      </p:sp>
      <p:sp>
        <p:nvSpPr>
          <p:cNvPr id="6" name="TextBox 5"/>
          <p:cNvSpPr txBox="1"/>
          <p:nvPr/>
        </p:nvSpPr>
        <p:spPr>
          <a:xfrm>
            <a:off x="914400" y="2667000"/>
            <a:ext cx="73152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vi-VN" sz="6000" dirty="0"/>
              <a:t>Chương 1:  Tín hiệu </a:t>
            </a: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vi-VN" dirty="0"/>
              <a:t>TH_HT_CLC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EA447E-F7DE-4B3E-9CC5-F1D366FC69D0}" type="datetime1">
              <a:rPr lang="vi-VN" smtClean="0"/>
              <a:pPr/>
              <a:t>27/06/2022</a:t>
            </a:fld>
            <a:endParaRPr lang="vi-V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32DD57-280B-4137-89E3-9707A026F52F}" type="slidenum">
              <a:rPr lang="vi-VN" smtClean="0"/>
              <a:pPr/>
              <a:t>9</a:t>
            </a:fld>
            <a:endParaRPr lang="vi-VN"/>
          </a:p>
        </p:txBody>
      </p:sp>
      <p:sp>
        <p:nvSpPr>
          <p:cNvPr id="6" name="TextBox 5"/>
          <p:cNvSpPr txBox="1"/>
          <p:nvPr/>
        </p:nvSpPr>
        <p:spPr>
          <a:xfrm>
            <a:off x="838200" y="381000"/>
            <a:ext cx="7315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vi-VN" sz="4000" dirty="0"/>
              <a:t>Chương 1:  Tín hiệu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90600" y="1752600"/>
            <a:ext cx="74676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3600" b="1" dirty="0"/>
              <a:t>Nội dung:</a:t>
            </a:r>
            <a:endParaRPr lang="en-US" sz="3600" b="1" dirty="0"/>
          </a:p>
          <a:p>
            <a:r>
              <a:rPr lang="en-US" sz="3600" dirty="0">
                <a:solidFill>
                  <a:srgbClr val="FF0000"/>
                </a:solidFill>
              </a:rPr>
              <a:t>- </a:t>
            </a:r>
            <a:r>
              <a:rPr lang="en-US" sz="3600" dirty="0" err="1">
                <a:solidFill>
                  <a:srgbClr val="FF0000"/>
                </a:solidFill>
              </a:rPr>
              <a:t>Đại</a:t>
            </a:r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600" dirty="0" err="1">
                <a:solidFill>
                  <a:srgbClr val="FF0000"/>
                </a:solidFill>
              </a:rPr>
              <a:t>cương</a:t>
            </a:r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600" dirty="0" err="1">
                <a:solidFill>
                  <a:srgbClr val="FF0000"/>
                </a:solidFill>
              </a:rPr>
              <a:t>về</a:t>
            </a:r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600" dirty="0" err="1">
                <a:solidFill>
                  <a:srgbClr val="FF0000"/>
                </a:solidFill>
              </a:rPr>
              <a:t>tín</a:t>
            </a:r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600" dirty="0" err="1">
                <a:solidFill>
                  <a:srgbClr val="FF0000"/>
                </a:solidFill>
              </a:rPr>
              <a:t>hiệu</a:t>
            </a:r>
            <a:endParaRPr lang="vi-VN" sz="3600" dirty="0">
              <a:solidFill>
                <a:srgbClr val="FF0000"/>
              </a:solidFill>
            </a:endParaRPr>
          </a:p>
          <a:p>
            <a:r>
              <a:rPr lang="en-US" sz="3600" dirty="0">
                <a:solidFill>
                  <a:srgbClr val="FF0000"/>
                </a:solidFill>
              </a:rPr>
              <a:t>- </a:t>
            </a:r>
            <a:r>
              <a:rPr lang="en-US" sz="3600" dirty="0" err="1">
                <a:solidFill>
                  <a:srgbClr val="FF0000"/>
                </a:solidFill>
              </a:rPr>
              <a:t>Biểu</a:t>
            </a:r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600" dirty="0" err="1">
                <a:solidFill>
                  <a:srgbClr val="FF0000"/>
                </a:solidFill>
              </a:rPr>
              <a:t>diễn</a:t>
            </a:r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600" dirty="0" err="1">
                <a:solidFill>
                  <a:srgbClr val="FF0000"/>
                </a:solidFill>
              </a:rPr>
              <a:t>toán</a:t>
            </a:r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600" dirty="0" err="1">
                <a:solidFill>
                  <a:srgbClr val="FF0000"/>
                </a:solidFill>
              </a:rPr>
              <a:t>học</a:t>
            </a:r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600" dirty="0" err="1">
                <a:solidFill>
                  <a:srgbClr val="FF0000"/>
                </a:solidFill>
              </a:rPr>
              <a:t>các</a:t>
            </a:r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600" dirty="0" err="1">
                <a:solidFill>
                  <a:srgbClr val="FF0000"/>
                </a:solidFill>
              </a:rPr>
              <a:t>tín</a:t>
            </a:r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600" dirty="0" err="1">
                <a:solidFill>
                  <a:srgbClr val="FF0000"/>
                </a:solidFill>
              </a:rPr>
              <a:t>hiệu</a:t>
            </a:r>
            <a:endParaRPr lang="en-US" sz="3600" dirty="0">
              <a:solidFill>
                <a:srgbClr val="FF0000"/>
              </a:solidFill>
            </a:endParaRPr>
          </a:p>
          <a:p>
            <a:pPr>
              <a:buFontTx/>
              <a:buChar char="-"/>
            </a:pPr>
            <a:r>
              <a:rPr lang="fr-FR" sz="3600" dirty="0">
                <a:solidFill>
                  <a:srgbClr val="FF0000"/>
                </a:solidFill>
              </a:rPr>
              <a:t> </a:t>
            </a:r>
            <a:r>
              <a:rPr lang="fr-FR" sz="3600" dirty="0" err="1">
                <a:solidFill>
                  <a:srgbClr val="FF0000"/>
                </a:solidFill>
              </a:rPr>
              <a:t>Biến</a:t>
            </a:r>
            <a:r>
              <a:rPr lang="fr-FR" sz="3600" dirty="0">
                <a:solidFill>
                  <a:srgbClr val="FF0000"/>
                </a:solidFill>
              </a:rPr>
              <a:t> </a:t>
            </a:r>
            <a:r>
              <a:rPr lang="fr-FR" sz="3600" dirty="0" err="1">
                <a:solidFill>
                  <a:srgbClr val="FF0000"/>
                </a:solidFill>
              </a:rPr>
              <a:t>đổi</a:t>
            </a:r>
            <a:r>
              <a:rPr lang="fr-FR" sz="3600" dirty="0">
                <a:solidFill>
                  <a:srgbClr val="FF0000"/>
                </a:solidFill>
              </a:rPr>
              <a:t> Fourier </a:t>
            </a:r>
          </a:p>
          <a:p>
            <a:pPr>
              <a:buFontTx/>
              <a:buChar char="-"/>
            </a:pPr>
            <a:r>
              <a:rPr lang="fr-FR" sz="3600" dirty="0">
                <a:solidFill>
                  <a:srgbClr val="FF0000"/>
                </a:solidFill>
              </a:rPr>
              <a:t> </a:t>
            </a:r>
            <a:r>
              <a:rPr lang="fr-FR" sz="3600" dirty="0" err="1">
                <a:solidFill>
                  <a:srgbClr val="FF0000"/>
                </a:solidFill>
              </a:rPr>
              <a:t>Biến</a:t>
            </a:r>
            <a:r>
              <a:rPr lang="fr-FR" sz="3600" dirty="0">
                <a:solidFill>
                  <a:srgbClr val="FF0000"/>
                </a:solidFill>
              </a:rPr>
              <a:t> </a:t>
            </a:r>
            <a:r>
              <a:rPr lang="fr-FR" sz="3600" dirty="0" err="1">
                <a:solidFill>
                  <a:srgbClr val="FF0000"/>
                </a:solidFill>
              </a:rPr>
              <a:t>đổi</a:t>
            </a:r>
            <a:r>
              <a:rPr lang="fr-FR" sz="3600" dirty="0">
                <a:solidFill>
                  <a:srgbClr val="FF0000"/>
                </a:solidFill>
              </a:rPr>
              <a:t> Laplace</a:t>
            </a:r>
            <a:endParaRPr lang="vi-VN" sz="3600" dirty="0">
              <a:solidFill>
                <a:srgbClr val="FF0000"/>
              </a:solidFill>
            </a:endParaRPr>
          </a:p>
          <a:p>
            <a:pPr>
              <a:buFontTx/>
              <a:buChar char="-"/>
            </a:pPr>
            <a:endParaRPr lang="vi-VN" sz="3600" b="1" dirty="0"/>
          </a:p>
          <a:p>
            <a:endParaRPr lang="vi-VN" sz="3600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vi-VN" dirty="0"/>
              <a:t>TH_HT_CLC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A89821-F94A-45A7-9141-67D7B0B885D9}" type="datetime1">
              <a:rPr lang="vi-VN" smtClean="0"/>
              <a:pPr/>
              <a:t>27/06/2022</a:t>
            </a:fld>
            <a:endParaRPr lang="vi-V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32DD57-280B-4137-89E3-9707A026F52F}" type="slidenum">
              <a:rPr lang="vi-VN" smtClean="0"/>
              <a:pPr/>
              <a:t>10</a:t>
            </a:fld>
            <a:endParaRPr lang="vi-VN"/>
          </a:p>
        </p:txBody>
      </p:sp>
      <p:sp>
        <p:nvSpPr>
          <p:cNvPr id="6" name="TextBox 5"/>
          <p:cNvSpPr txBox="1"/>
          <p:nvPr/>
        </p:nvSpPr>
        <p:spPr>
          <a:xfrm>
            <a:off x="838200" y="381000"/>
            <a:ext cx="7315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vi-VN" sz="4000" dirty="0"/>
              <a:t>Chương 1:  Tín hiệu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90600" y="1752600"/>
            <a:ext cx="74676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rgbClr val="FF0000"/>
                </a:solidFill>
              </a:rPr>
              <a:t>- </a:t>
            </a:r>
            <a:r>
              <a:rPr lang="en-US" sz="3600" dirty="0" err="1">
                <a:solidFill>
                  <a:srgbClr val="FF0000"/>
                </a:solidFill>
              </a:rPr>
              <a:t>Đại</a:t>
            </a:r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600" dirty="0" err="1">
                <a:solidFill>
                  <a:srgbClr val="FF0000"/>
                </a:solidFill>
              </a:rPr>
              <a:t>cương</a:t>
            </a:r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600" dirty="0" err="1">
                <a:solidFill>
                  <a:srgbClr val="FF0000"/>
                </a:solidFill>
              </a:rPr>
              <a:t>về</a:t>
            </a:r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600" dirty="0" err="1">
                <a:solidFill>
                  <a:srgbClr val="FF0000"/>
                </a:solidFill>
              </a:rPr>
              <a:t>tín</a:t>
            </a:r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600" dirty="0" err="1">
                <a:solidFill>
                  <a:srgbClr val="FF0000"/>
                </a:solidFill>
              </a:rPr>
              <a:t>hiệu</a:t>
            </a:r>
            <a:endParaRPr lang="vi-VN" sz="3600" dirty="0">
              <a:solidFill>
                <a:srgbClr val="FF0000"/>
              </a:solidFill>
            </a:endParaRPr>
          </a:p>
          <a:p>
            <a:r>
              <a:rPr lang="en-US" sz="3600" dirty="0"/>
              <a:t>     + </a:t>
            </a:r>
            <a:r>
              <a:rPr lang="en-US" sz="3600" dirty="0" err="1"/>
              <a:t>Tín</a:t>
            </a:r>
            <a:r>
              <a:rPr lang="en-US" sz="3600" dirty="0"/>
              <a:t> </a:t>
            </a:r>
            <a:r>
              <a:rPr lang="en-US" sz="3600" dirty="0" err="1"/>
              <a:t>hiệu</a:t>
            </a:r>
            <a:r>
              <a:rPr lang="en-US" sz="3600" dirty="0"/>
              <a:t> </a:t>
            </a:r>
            <a:r>
              <a:rPr lang="en-US" sz="3600" dirty="0" err="1"/>
              <a:t>không</a:t>
            </a:r>
            <a:r>
              <a:rPr lang="en-US" sz="3600" dirty="0"/>
              <a:t> </a:t>
            </a:r>
            <a:r>
              <a:rPr lang="en-US" sz="3600" dirty="0" err="1"/>
              <a:t>đổi</a:t>
            </a:r>
            <a:r>
              <a:rPr lang="en-US" sz="3600" dirty="0"/>
              <a:t> </a:t>
            </a:r>
            <a:r>
              <a:rPr lang="en-US" sz="3600" dirty="0" err="1"/>
              <a:t>theo</a:t>
            </a:r>
            <a:r>
              <a:rPr lang="en-US" sz="3600" dirty="0"/>
              <a:t> </a:t>
            </a:r>
            <a:r>
              <a:rPr lang="en-US" sz="3600" dirty="0" err="1"/>
              <a:t>thời</a:t>
            </a:r>
            <a:r>
              <a:rPr lang="en-US" sz="3600" dirty="0"/>
              <a:t> </a:t>
            </a:r>
            <a:r>
              <a:rPr lang="en-US" sz="3600" dirty="0" err="1"/>
              <a:t>gian</a:t>
            </a:r>
            <a:endParaRPr lang="en-US" sz="3600" dirty="0"/>
          </a:p>
          <a:p>
            <a:r>
              <a:rPr lang="en-US" sz="3600" dirty="0"/>
              <a:t>     + </a:t>
            </a:r>
            <a:r>
              <a:rPr lang="en-US" sz="3600" dirty="0" err="1"/>
              <a:t>Tín</a:t>
            </a:r>
            <a:r>
              <a:rPr lang="en-US" sz="3600" dirty="0"/>
              <a:t> </a:t>
            </a:r>
            <a:r>
              <a:rPr lang="en-US" sz="3600" dirty="0" err="1"/>
              <a:t>hiệu</a:t>
            </a:r>
            <a:r>
              <a:rPr lang="en-US" sz="3600" dirty="0"/>
              <a:t> </a:t>
            </a:r>
            <a:r>
              <a:rPr lang="en-US" sz="3600" dirty="0" err="1"/>
              <a:t>thay</a:t>
            </a:r>
            <a:r>
              <a:rPr lang="en-US" sz="3600" dirty="0"/>
              <a:t> </a:t>
            </a:r>
            <a:r>
              <a:rPr lang="en-US" sz="3600" dirty="0" err="1"/>
              <a:t>đổi</a:t>
            </a:r>
            <a:r>
              <a:rPr lang="en-US" sz="3600" dirty="0"/>
              <a:t> </a:t>
            </a:r>
            <a:r>
              <a:rPr lang="en-US" sz="3600" dirty="0" err="1"/>
              <a:t>theo</a:t>
            </a:r>
            <a:r>
              <a:rPr lang="en-US" sz="3600" dirty="0"/>
              <a:t> </a:t>
            </a:r>
            <a:r>
              <a:rPr lang="en-US" sz="3600" dirty="0" err="1"/>
              <a:t>thời</a:t>
            </a:r>
            <a:r>
              <a:rPr lang="en-US" sz="3600" dirty="0"/>
              <a:t> </a:t>
            </a:r>
            <a:r>
              <a:rPr lang="en-US" sz="3600" dirty="0" err="1"/>
              <a:t>gian</a:t>
            </a:r>
            <a:endParaRPr lang="en-US" sz="3600" dirty="0"/>
          </a:p>
          <a:p>
            <a:r>
              <a:rPr lang="en-US" sz="3600" dirty="0"/>
              <a:t>	* </a:t>
            </a:r>
            <a:r>
              <a:rPr lang="en-US" sz="3600" dirty="0" err="1"/>
              <a:t>Có</a:t>
            </a:r>
            <a:r>
              <a:rPr lang="en-US" sz="3600" dirty="0"/>
              <a:t> </a:t>
            </a:r>
            <a:r>
              <a:rPr lang="en-US" sz="3600" dirty="0" err="1"/>
              <a:t>chu</a:t>
            </a:r>
            <a:r>
              <a:rPr lang="en-US" sz="3600" dirty="0"/>
              <a:t> </a:t>
            </a:r>
            <a:r>
              <a:rPr lang="en-US" sz="3600" dirty="0" err="1"/>
              <a:t>kỳ</a:t>
            </a:r>
            <a:endParaRPr lang="en-US" sz="3600" dirty="0"/>
          </a:p>
          <a:p>
            <a:r>
              <a:rPr lang="en-US" sz="3600" dirty="0"/>
              <a:t>         * </a:t>
            </a:r>
            <a:r>
              <a:rPr lang="en-US" sz="3600" dirty="0" err="1"/>
              <a:t>Không</a:t>
            </a:r>
            <a:r>
              <a:rPr lang="en-US" sz="3600" dirty="0"/>
              <a:t> </a:t>
            </a:r>
            <a:r>
              <a:rPr lang="en-US" sz="3600" dirty="0" err="1"/>
              <a:t>có</a:t>
            </a:r>
            <a:r>
              <a:rPr lang="en-US" sz="3600" dirty="0"/>
              <a:t> </a:t>
            </a:r>
            <a:r>
              <a:rPr lang="en-US" sz="3600" dirty="0" err="1"/>
              <a:t>chu</a:t>
            </a:r>
            <a:r>
              <a:rPr lang="en-US" sz="3600" dirty="0"/>
              <a:t> </a:t>
            </a:r>
            <a:r>
              <a:rPr lang="en-US" sz="3600" dirty="0" err="1"/>
              <a:t>kỳ</a:t>
            </a:r>
            <a:endParaRPr lang="vi-VN" sz="3600" dirty="0"/>
          </a:p>
          <a:p>
            <a:endParaRPr lang="vi-VN" sz="3600" b="1" dirty="0"/>
          </a:p>
          <a:p>
            <a:endParaRPr lang="vi-VN" sz="3600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vi-VN" dirty="0"/>
              <a:t>TH_HT_CLC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BE51D-9E0E-4F3D-87B3-4FF432E74653}" type="datetime1">
              <a:rPr lang="vi-VN" smtClean="0"/>
              <a:pPr/>
              <a:t>27/06/2022</a:t>
            </a:fld>
            <a:endParaRPr lang="vi-V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32DD57-280B-4137-89E3-9707A026F52F}" type="slidenum">
              <a:rPr lang="vi-VN" smtClean="0"/>
              <a:pPr/>
              <a:t>11</a:t>
            </a:fld>
            <a:endParaRPr lang="vi-VN"/>
          </a:p>
        </p:txBody>
      </p:sp>
      <p:sp>
        <p:nvSpPr>
          <p:cNvPr id="6" name="TextBox 5"/>
          <p:cNvSpPr txBox="1"/>
          <p:nvPr/>
        </p:nvSpPr>
        <p:spPr>
          <a:xfrm>
            <a:off x="838200" y="381000"/>
            <a:ext cx="7315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vi-VN" sz="4000" dirty="0"/>
              <a:t>Chương 1:  Tín hiệu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90600" y="1752600"/>
            <a:ext cx="74676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Char char="-"/>
            </a:pPr>
            <a:r>
              <a:rPr lang="en-US" sz="3600" dirty="0" err="1">
                <a:solidFill>
                  <a:srgbClr val="FF0000"/>
                </a:solidFill>
              </a:rPr>
              <a:t>Biểu</a:t>
            </a:r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600" dirty="0" err="1">
                <a:solidFill>
                  <a:srgbClr val="FF0000"/>
                </a:solidFill>
              </a:rPr>
              <a:t>diễn</a:t>
            </a:r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600" dirty="0" err="1">
                <a:solidFill>
                  <a:srgbClr val="FF0000"/>
                </a:solidFill>
              </a:rPr>
              <a:t>toán</a:t>
            </a:r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600" dirty="0" err="1">
                <a:solidFill>
                  <a:srgbClr val="FF0000"/>
                </a:solidFill>
              </a:rPr>
              <a:t>học</a:t>
            </a:r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600" dirty="0" err="1">
                <a:solidFill>
                  <a:srgbClr val="FF0000"/>
                </a:solidFill>
              </a:rPr>
              <a:t>các</a:t>
            </a:r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600" dirty="0" err="1">
                <a:solidFill>
                  <a:srgbClr val="FF0000"/>
                </a:solidFill>
              </a:rPr>
              <a:t>tín</a:t>
            </a:r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600" dirty="0" err="1">
                <a:solidFill>
                  <a:srgbClr val="FF0000"/>
                </a:solidFill>
              </a:rPr>
              <a:t>hiệu</a:t>
            </a:r>
            <a:endParaRPr lang="en-US" sz="3600" dirty="0">
              <a:solidFill>
                <a:srgbClr val="FF0000"/>
              </a:solidFill>
            </a:endParaRPr>
          </a:p>
          <a:p>
            <a:r>
              <a:rPr lang="en-US" sz="3600" dirty="0">
                <a:solidFill>
                  <a:srgbClr val="FF0000"/>
                </a:solidFill>
              </a:rPr>
              <a:t>    </a:t>
            </a:r>
            <a:r>
              <a:rPr lang="en-US" sz="3600" dirty="0"/>
              <a:t>+ </a:t>
            </a:r>
            <a:r>
              <a:rPr lang="en-US" sz="3600" dirty="0" err="1"/>
              <a:t>Tín</a:t>
            </a:r>
            <a:r>
              <a:rPr lang="en-US" sz="3600" dirty="0"/>
              <a:t> </a:t>
            </a:r>
            <a:r>
              <a:rPr lang="en-US" sz="3600" dirty="0" err="1"/>
              <a:t>hiệu</a:t>
            </a:r>
            <a:r>
              <a:rPr lang="en-US" sz="3600" dirty="0"/>
              <a:t> </a:t>
            </a:r>
            <a:r>
              <a:rPr lang="en-US" sz="3600" dirty="0" err="1"/>
              <a:t>thay</a:t>
            </a:r>
            <a:r>
              <a:rPr lang="en-US" sz="3600" dirty="0"/>
              <a:t> </a:t>
            </a:r>
            <a:r>
              <a:rPr lang="en-US" sz="3600" dirty="0" err="1"/>
              <a:t>đổi</a:t>
            </a:r>
            <a:r>
              <a:rPr lang="en-US" sz="3600" dirty="0"/>
              <a:t> </a:t>
            </a:r>
            <a:r>
              <a:rPr lang="en-US" sz="3600" dirty="0" err="1"/>
              <a:t>theo</a:t>
            </a:r>
            <a:r>
              <a:rPr lang="en-US" sz="3600" dirty="0"/>
              <a:t> </a:t>
            </a:r>
            <a:r>
              <a:rPr lang="en-US" sz="3600" dirty="0" err="1"/>
              <a:t>thời</a:t>
            </a:r>
            <a:r>
              <a:rPr lang="en-US" sz="3600" dirty="0"/>
              <a:t> </a:t>
            </a:r>
            <a:r>
              <a:rPr lang="en-US" sz="3600" dirty="0" err="1"/>
              <a:t>gian</a:t>
            </a:r>
            <a:r>
              <a:rPr lang="en-US" sz="3600" dirty="0"/>
              <a:t>,  </a:t>
            </a:r>
          </a:p>
          <a:p>
            <a:r>
              <a:rPr lang="en-US" sz="3600" dirty="0"/>
              <a:t>       </a:t>
            </a:r>
            <a:r>
              <a:rPr lang="en-US" sz="3600" dirty="0" err="1"/>
              <a:t>có</a:t>
            </a:r>
            <a:r>
              <a:rPr lang="en-US" sz="3600" dirty="0"/>
              <a:t> </a:t>
            </a:r>
            <a:r>
              <a:rPr lang="en-US" sz="3600" dirty="0" err="1"/>
              <a:t>chu</a:t>
            </a:r>
            <a:r>
              <a:rPr lang="en-US" sz="3600" dirty="0"/>
              <a:t> </a:t>
            </a:r>
            <a:r>
              <a:rPr lang="en-US" sz="3600" dirty="0" err="1"/>
              <a:t>kỳ</a:t>
            </a:r>
            <a:r>
              <a:rPr lang="en-US" sz="3600" dirty="0"/>
              <a:t>: </a:t>
            </a:r>
            <a:r>
              <a:rPr lang="en-US" sz="3600" dirty="0" err="1"/>
              <a:t>sóng</a:t>
            </a:r>
            <a:r>
              <a:rPr lang="en-US" sz="3600" dirty="0"/>
              <a:t> sin, </a:t>
            </a:r>
            <a:r>
              <a:rPr lang="en-US" sz="3600" dirty="0" err="1"/>
              <a:t>sóng</a:t>
            </a:r>
            <a:r>
              <a:rPr lang="en-US" sz="3600" dirty="0"/>
              <a:t> </a:t>
            </a:r>
            <a:r>
              <a:rPr lang="en-US" sz="3600" dirty="0" err="1"/>
              <a:t>vuông</a:t>
            </a:r>
            <a:r>
              <a:rPr lang="en-US" sz="3600" dirty="0"/>
              <a:t>, </a:t>
            </a:r>
          </a:p>
          <a:p>
            <a:r>
              <a:rPr lang="en-US" sz="3600" dirty="0"/>
              <a:t>       </a:t>
            </a:r>
            <a:r>
              <a:rPr lang="en-US" sz="3600" dirty="0" err="1"/>
              <a:t>sóng</a:t>
            </a:r>
            <a:r>
              <a:rPr lang="en-US" sz="3600" dirty="0"/>
              <a:t> tam </a:t>
            </a:r>
            <a:r>
              <a:rPr lang="en-US" sz="3600" dirty="0" err="1"/>
              <a:t>giac</a:t>
            </a:r>
            <a:r>
              <a:rPr lang="en-US" sz="3600" dirty="0"/>
              <a:t>, </a:t>
            </a:r>
            <a:r>
              <a:rPr lang="en-US" sz="3600" dirty="0" err="1"/>
              <a:t>răng</a:t>
            </a:r>
            <a:r>
              <a:rPr lang="en-US" sz="3600" dirty="0"/>
              <a:t> </a:t>
            </a:r>
            <a:r>
              <a:rPr lang="en-US" sz="3600" dirty="0" err="1"/>
              <a:t>cưa</a:t>
            </a:r>
            <a:r>
              <a:rPr lang="en-US" sz="3600" dirty="0"/>
              <a:t>.</a:t>
            </a:r>
          </a:p>
          <a:p>
            <a:r>
              <a:rPr lang="en-US" sz="3600" dirty="0">
                <a:solidFill>
                  <a:srgbClr val="FF0000"/>
                </a:solidFill>
              </a:rPr>
              <a:t>    </a:t>
            </a:r>
            <a:r>
              <a:rPr lang="en-US" sz="3600" dirty="0"/>
              <a:t>+ </a:t>
            </a:r>
            <a:r>
              <a:rPr lang="en-US" sz="3600" dirty="0" err="1"/>
              <a:t>Tín</a:t>
            </a:r>
            <a:r>
              <a:rPr lang="en-US" sz="3600" dirty="0"/>
              <a:t> </a:t>
            </a:r>
            <a:r>
              <a:rPr lang="en-US" sz="3600" dirty="0" err="1"/>
              <a:t>hiệu</a:t>
            </a:r>
            <a:r>
              <a:rPr lang="en-US" sz="3600" dirty="0"/>
              <a:t> </a:t>
            </a:r>
            <a:r>
              <a:rPr lang="en-US" sz="3600" dirty="0" err="1"/>
              <a:t>thay</a:t>
            </a:r>
            <a:r>
              <a:rPr lang="en-US" sz="3600" dirty="0"/>
              <a:t> </a:t>
            </a:r>
            <a:r>
              <a:rPr lang="en-US" sz="3600" dirty="0" err="1"/>
              <a:t>đổi</a:t>
            </a:r>
            <a:r>
              <a:rPr lang="en-US" sz="3600" dirty="0"/>
              <a:t> </a:t>
            </a:r>
            <a:r>
              <a:rPr lang="en-US" sz="3600" dirty="0" err="1"/>
              <a:t>theo</a:t>
            </a:r>
            <a:r>
              <a:rPr lang="en-US" sz="3600" dirty="0"/>
              <a:t> </a:t>
            </a:r>
            <a:r>
              <a:rPr lang="en-US" sz="3600" dirty="0" err="1"/>
              <a:t>thời</a:t>
            </a:r>
            <a:r>
              <a:rPr lang="en-US" sz="3600" dirty="0"/>
              <a:t> </a:t>
            </a:r>
            <a:r>
              <a:rPr lang="en-US" sz="3600" dirty="0" err="1"/>
              <a:t>gian</a:t>
            </a:r>
            <a:r>
              <a:rPr lang="en-US" sz="3600" dirty="0"/>
              <a:t>, </a:t>
            </a:r>
          </a:p>
          <a:p>
            <a:r>
              <a:rPr lang="en-US" sz="3600" dirty="0"/>
              <a:t>       </a:t>
            </a:r>
            <a:r>
              <a:rPr lang="en-US" sz="3600" dirty="0" err="1"/>
              <a:t>không</a:t>
            </a:r>
            <a:r>
              <a:rPr lang="en-US" sz="3600" dirty="0"/>
              <a:t> </a:t>
            </a:r>
            <a:r>
              <a:rPr lang="en-US" sz="3600" dirty="0" err="1"/>
              <a:t>có</a:t>
            </a:r>
            <a:r>
              <a:rPr lang="en-US" sz="3600" dirty="0"/>
              <a:t> </a:t>
            </a:r>
            <a:r>
              <a:rPr lang="en-US" sz="3600" dirty="0" err="1"/>
              <a:t>chu</a:t>
            </a:r>
            <a:r>
              <a:rPr lang="en-US" sz="3600" dirty="0"/>
              <a:t> </a:t>
            </a:r>
            <a:r>
              <a:rPr lang="en-US" sz="3600" dirty="0" err="1"/>
              <a:t>kỳ</a:t>
            </a:r>
            <a:r>
              <a:rPr lang="en-US" sz="3600" dirty="0"/>
              <a:t>: </a:t>
            </a:r>
            <a:r>
              <a:rPr lang="en-US" sz="3600" dirty="0" err="1"/>
              <a:t>xung</a:t>
            </a:r>
            <a:r>
              <a:rPr lang="en-US" sz="3600" dirty="0"/>
              <a:t> </a:t>
            </a:r>
            <a:r>
              <a:rPr lang="en-US" sz="3600" dirty="0" err="1"/>
              <a:t>bậc</a:t>
            </a:r>
            <a:r>
              <a:rPr lang="en-US" sz="3600" dirty="0"/>
              <a:t> </a:t>
            </a:r>
            <a:r>
              <a:rPr lang="en-US" sz="3600" dirty="0" err="1"/>
              <a:t>đơn</a:t>
            </a:r>
            <a:r>
              <a:rPr lang="en-US" sz="3600" dirty="0"/>
              <a:t> </a:t>
            </a:r>
          </a:p>
          <a:p>
            <a:r>
              <a:rPr lang="en-US" sz="3600" dirty="0"/>
              <a:t>       </a:t>
            </a:r>
            <a:r>
              <a:rPr lang="en-US" sz="3600" dirty="0" err="1"/>
              <a:t>vị</a:t>
            </a:r>
            <a:r>
              <a:rPr lang="en-US" sz="3600" dirty="0"/>
              <a:t>, </a:t>
            </a:r>
            <a:r>
              <a:rPr lang="en-US" sz="3600" dirty="0" err="1"/>
              <a:t>xung</a:t>
            </a:r>
            <a:r>
              <a:rPr lang="en-US" sz="3600" dirty="0"/>
              <a:t> Dirac, </a:t>
            </a:r>
            <a:r>
              <a:rPr lang="en-US" sz="3600" dirty="0" err="1"/>
              <a:t>hàm</a:t>
            </a:r>
            <a:r>
              <a:rPr lang="en-US" sz="3600" dirty="0"/>
              <a:t> </a:t>
            </a:r>
            <a:r>
              <a:rPr lang="en-US" sz="3600" dirty="0" err="1"/>
              <a:t>mũ</a:t>
            </a:r>
            <a:r>
              <a:rPr lang="en-US" sz="3600" dirty="0"/>
              <a:t>.</a:t>
            </a:r>
            <a:endParaRPr lang="vi-VN" sz="3600" dirty="0">
              <a:solidFill>
                <a:srgbClr val="FF0000"/>
              </a:solidFill>
            </a:endParaRPr>
          </a:p>
          <a:p>
            <a:endParaRPr lang="vi-VN" sz="3600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vi-VN" dirty="0"/>
              <a:t>TH_HT_CLC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4611B-73D8-4D29-8407-94CE703E0A2A}" type="datetime1">
              <a:rPr lang="vi-VN" smtClean="0"/>
              <a:pPr/>
              <a:t>27/06/2022</a:t>
            </a:fld>
            <a:endParaRPr lang="vi-V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32DD57-280B-4137-89E3-9707A026F52F}" type="slidenum">
              <a:rPr lang="vi-VN" smtClean="0"/>
              <a:pPr/>
              <a:t>12</a:t>
            </a:fld>
            <a:endParaRPr lang="vi-VN"/>
          </a:p>
        </p:txBody>
      </p:sp>
      <p:sp>
        <p:nvSpPr>
          <p:cNvPr id="6" name="TextBox 5"/>
          <p:cNvSpPr txBox="1"/>
          <p:nvPr/>
        </p:nvSpPr>
        <p:spPr>
          <a:xfrm>
            <a:off x="838200" y="381000"/>
            <a:ext cx="7315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vi-VN" sz="4000" dirty="0"/>
              <a:t>Chương 1:  Tín hiệu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90600" y="1752600"/>
            <a:ext cx="74676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rgbClr val="FF0000"/>
                </a:solidFill>
              </a:rPr>
              <a:t>- </a:t>
            </a:r>
            <a:r>
              <a:rPr lang="fr-FR" sz="3600" dirty="0" err="1">
                <a:solidFill>
                  <a:srgbClr val="FF0000"/>
                </a:solidFill>
              </a:rPr>
              <a:t>Biến</a:t>
            </a:r>
            <a:r>
              <a:rPr lang="fr-FR" sz="3600" dirty="0">
                <a:solidFill>
                  <a:srgbClr val="FF0000"/>
                </a:solidFill>
              </a:rPr>
              <a:t> </a:t>
            </a:r>
            <a:r>
              <a:rPr lang="fr-FR" sz="3600" dirty="0" err="1">
                <a:solidFill>
                  <a:srgbClr val="FF0000"/>
                </a:solidFill>
              </a:rPr>
              <a:t>đổi</a:t>
            </a:r>
            <a:r>
              <a:rPr lang="fr-FR" sz="3600" dirty="0">
                <a:solidFill>
                  <a:srgbClr val="FF0000"/>
                </a:solidFill>
              </a:rPr>
              <a:t> Fourier </a:t>
            </a:r>
          </a:p>
          <a:p>
            <a:r>
              <a:rPr lang="fr-FR" sz="3600" dirty="0">
                <a:solidFill>
                  <a:srgbClr val="FF0000"/>
                </a:solidFill>
              </a:rPr>
              <a:t>     </a:t>
            </a:r>
            <a:r>
              <a:rPr lang="fr-FR" sz="3600" dirty="0"/>
              <a:t>+ </a:t>
            </a:r>
            <a:r>
              <a:rPr lang="fr-FR" sz="3600" dirty="0" err="1"/>
              <a:t>Dạng</a:t>
            </a:r>
            <a:r>
              <a:rPr lang="fr-FR" sz="3600" dirty="0"/>
              <a:t> </a:t>
            </a:r>
            <a:r>
              <a:rPr lang="fr-FR" sz="3600" dirty="0" err="1"/>
              <a:t>lượng</a:t>
            </a:r>
            <a:r>
              <a:rPr lang="fr-FR" sz="3600" dirty="0"/>
              <a:t> </a:t>
            </a:r>
            <a:r>
              <a:rPr lang="fr-FR" sz="3600" dirty="0" err="1"/>
              <a:t>giác</a:t>
            </a:r>
            <a:endParaRPr lang="fr-FR" sz="3600" dirty="0"/>
          </a:p>
          <a:p>
            <a:r>
              <a:rPr lang="fr-FR" sz="3600" dirty="0"/>
              <a:t>     + </a:t>
            </a:r>
            <a:r>
              <a:rPr lang="fr-FR" sz="3600" dirty="0" err="1"/>
              <a:t>Dạng</a:t>
            </a:r>
            <a:r>
              <a:rPr lang="fr-FR" sz="3600" dirty="0"/>
              <a:t> </a:t>
            </a:r>
            <a:r>
              <a:rPr lang="fr-FR" sz="3600" dirty="0" err="1"/>
              <a:t>mũ</a:t>
            </a:r>
            <a:r>
              <a:rPr lang="fr-FR" sz="3600" dirty="0"/>
              <a:t> </a:t>
            </a:r>
            <a:r>
              <a:rPr lang="fr-FR" sz="3600" dirty="0" err="1"/>
              <a:t>phức</a:t>
            </a:r>
            <a:endParaRPr lang="vi-VN" sz="3600" dirty="0"/>
          </a:p>
          <a:p>
            <a:endParaRPr lang="vi-VN" sz="3600" b="1" dirty="0"/>
          </a:p>
          <a:p>
            <a:endParaRPr lang="vi-VN" sz="3600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vi-VN" dirty="0"/>
              <a:t>TH_HT_CLC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E3294C-9AAD-4AD9-AEC1-462FA16C5E63}" type="datetime1">
              <a:rPr lang="vi-VN" smtClean="0"/>
              <a:pPr/>
              <a:t>27/06/2022</a:t>
            </a:fld>
            <a:endParaRPr lang="vi-V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32DD57-280B-4137-89E3-9707A026F52F}" type="slidenum">
              <a:rPr lang="vi-VN" smtClean="0"/>
              <a:pPr/>
              <a:t>13</a:t>
            </a:fld>
            <a:endParaRPr lang="vi-VN"/>
          </a:p>
        </p:txBody>
      </p:sp>
      <p:sp>
        <p:nvSpPr>
          <p:cNvPr id="6" name="TextBox 5"/>
          <p:cNvSpPr txBox="1"/>
          <p:nvPr/>
        </p:nvSpPr>
        <p:spPr>
          <a:xfrm>
            <a:off x="838200" y="381000"/>
            <a:ext cx="7315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vi-VN" sz="4000" dirty="0"/>
              <a:t>Chương 1:  Tín hiệu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90600" y="1752600"/>
            <a:ext cx="74676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rgbClr val="FF0000"/>
                </a:solidFill>
              </a:rPr>
              <a:t>- </a:t>
            </a:r>
            <a:r>
              <a:rPr lang="fr-FR" sz="3600" dirty="0" err="1">
                <a:solidFill>
                  <a:srgbClr val="FF0000"/>
                </a:solidFill>
              </a:rPr>
              <a:t>Biến</a:t>
            </a:r>
            <a:r>
              <a:rPr lang="fr-FR" sz="3600" dirty="0">
                <a:solidFill>
                  <a:srgbClr val="FF0000"/>
                </a:solidFill>
              </a:rPr>
              <a:t> </a:t>
            </a:r>
            <a:r>
              <a:rPr lang="fr-FR" sz="3600" dirty="0" err="1">
                <a:solidFill>
                  <a:srgbClr val="FF0000"/>
                </a:solidFill>
              </a:rPr>
              <a:t>đổi</a:t>
            </a:r>
            <a:r>
              <a:rPr lang="fr-FR" sz="3600" dirty="0">
                <a:solidFill>
                  <a:srgbClr val="FF0000"/>
                </a:solidFill>
              </a:rPr>
              <a:t> Laplace</a:t>
            </a:r>
            <a:endParaRPr lang="vi-VN" sz="3600" dirty="0">
              <a:solidFill>
                <a:srgbClr val="FF0000"/>
              </a:solidFill>
            </a:endParaRPr>
          </a:p>
          <a:p>
            <a:r>
              <a:rPr lang="en-US" sz="3600" b="1" dirty="0"/>
              <a:t>     </a:t>
            </a:r>
            <a:r>
              <a:rPr lang="en-US" sz="3600" dirty="0"/>
              <a:t>+ </a:t>
            </a:r>
            <a:r>
              <a:rPr lang="en-US" sz="3600" dirty="0" err="1"/>
              <a:t>Định</a:t>
            </a:r>
            <a:r>
              <a:rPr lang="en-US" sz="3600" dirty="0"/>
              <a:t> </a:t>
            </a:r>
            <a:r>
              <a:rPr lang="en-US" sz="3600" dirty="0" err="1"/>
              <a:t>nghĩa</a:t>
            </a:r>
            <a:endParaRPr lang="en-US" sz="3600" dirty="0"/>
          </a:p>
          <a:p>
            <a:r>
              <a:rPr lang="en-US" sz="3600" b="1" dirty="0"/>
              <a:t>     </a:t>
            </a:r>
            <a:r>
              <a:rPr lang="en-US" sz="3600" dirty="0"/>
              <a:t>+ </a:t>
            </a:r>
            <a:r>
              <a:rPr lang="en-US" sz="3600" dirty="0" err="1"/>
              <a:t>Một</a:t>
            </a:r>
            <a:r>
              <a:rPr lang="en-US" sz="3600" dirty="0"/>
              <a:t> </a:t>
            </a:r>
            <a:r>
              <a:rPr lang="en-US" sz="3600" dirty="0" err="1"/>
              <a:t>số</a:t>
            </a:r>
            <a:r>
              <a:rPr lang="en-US" sz="3600" dirty="0"/>
              <a:t> </a:t>
            </a:r>
            <a:r>
              <a:rPr lang="en-US" sz="3600" dirty="0" err="1"/>
              <a:t>tính</a:t>
            </a:r>
            <a:r>
              <a:rPr lang="en-US" sz="3600" dirty="0"/>
              <a:t> </a:t>
            </a:r>
            <a:r>
              <a:rPr lang="en-US" sz="3600" dirty="0" err="1"/>
              <a:t>chất</a:t>
            </a:r>
            <a:endParaRPr lang="en-US" sz="3600" dirty="0"/>
          </a:p>
          <a:p>
            <a:r>
              <a:rPr lang="en-US" sz="3600" b="1" dirty="0"/>
              <a:t>     </a:t>
            </a:r>
            <a:r>
              <a:rPr lang="en-US" sz="3600" dirty="0"/>
              <a:t>+ </a:t>
            </a:r>
            <a:r>
              <a:rPr lang="en-US" sz="3600" dirty="0" err="1"/>
              <a:t>Biến</a:t>
            </a:r>
            <a:r>
              <a:rPr lang="en-US" sz="3600" dirty="0"/>
              <a:t> </a:t>
            </a:r>
            <a:r>
              <a:rPr lang="en-US" sz="3600" dirty="0" err="1"/>
              <a:t>đổi</a:t>
            </a:r>
            <a:r>
              <a:rPr lang="en-US" sz="3600" dirty="0"/>
              <a:t> Laplace </a:t>
            </a:r>
            <a:r>
              <a:rPr lang="en-US" sz="3600" dirty="0" err="1"/>
              <a:t>cho</a:t>
            </a:r>
            <a:r>
              <a:rPr lang="en-US" sz="3600" dirty="0"/>
              <a:t> </a:t>
            </a:r>
            <a:r>
              <a:rPr lang="en-US" sz="3600" dirty="0" err="1"/>
              <a:t>một</a:t>
            </a:r>
            <a:r>
              <a:rPr lang="en-US" sz="3600" dirty="0"/>
              <a:t> </a:t>
            </a:r>
            <a:r>
              <a:rPr lang="en-US" sz="3600" dirty="0" err="1"/>
              <a:t>số</a:t>
            </a:r>
            <a:r>
              <a:rPr lang="en-US" sz="3600" dirty="0"/>
              <a:t> </a:t>
            </a:r>
            <a:r>
              <a:rPr lang="en-US" sz="3600" dirty="0" err="1"/>
              <a:t>tín</a:t>
            </a:r>
            <a:r>
              <a:rPr lang="en-US" sz="3600" dirty="0"/>
              <a:t>  </a:t>
            </a:r>
          </a:p>
          <a:p>
            <a:r>
              <a:rPr lang="en-US" sz="3600" dirty="0"/>
              <a:t>        </a:t>
            </a:r>
            <a:r>
              <a:rPr lang="en-US" sz="3600" dirty="0" err="1"/>
              <a:t>hiệu</a:t>
            </a:r>
            <a:r>
              <a:rPr lang="en-US" sz="3600" dirty="0"/>
              <a:t> </a:t>
            </a:r>
            <a:r>
              <a:rPr lang="en-US" sz="3600" dirty="0" err="1"/>
              <a:t>cơ</a:t>
            </a:r>
            <a:r>
              <a:rPr lang="en-US" sz="3600" dirty="0"/>
              <a:t> </a:t>
            </a:r>
            <a:r>
              <a:rPr lang="en-US" sz="3600" dirty="0" err="1"/>
              <a:t>bản</a:t>
            </a:r>
            <a:r>
              <a:rPr lang="en-US" sz="3600" b="1" dirty="0"/>
              <a:t> </a:t>
            </a:r>
            <a:endParaRPr lang="vi-VN" sz="3600" b="1" dirty="0"/>
          </a:p>
          <a:p>
            <a:endParaRPr lang="vi-VN" sz="3600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vi-VN" dirty="0"/>
              <a:t>TH_HT_CLC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3A0D6B-3C9C-4AA3-AABA-2C8BA594D80F}" type="datetime1">
              <a:rPr lang="vi-VN" smtClean="0"/>
              <a:pPr/>
              <a:t>27/06/2022</a:t>
            </a:fld>
            <a:endParaRPr lang="vi-V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32DD57-280B-4137-89E3-9707A026F52F}" type="slidenum">
              <a:rPr lang="vi-VN" smtClean="0"/>
              <a:pPr/>
              <a:t>14</a:t>
            </a:fld>
            <a:endParaRPr lang="vi-VN"/>
          </a:p>
        </p:txBody>
      </p:sp>
      <p:sp>
        <p:nvSpPr>
          <p:cNvPr id="6" name="TextBox 5"/>
          <p:cNvSpPr txBox="1"/>
          <p:nvPr/>
        </p:nvSpPr>
        <p:spPr>
          <a:xfrm>
            <a:off x="914400" y="2667000"/>
            <a:ext cx="73152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vi-VN" sz="6000" dirty="0"/>
              <a:t>Chương 2:  </a:t>
            </a:r>
            <a:r>
              <a:rPr lang="en-US" sz="60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6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6000" dirty="0" err="1">
                <a:latin typeface="Arial" pitchFamily="34" charset="0"/>
                <a:cs typeface="Arial" pitchFamily="34" charset="0"/>
              </a:rPr>
              <a:t>định</a:t>
            </a:r>
            <a:r>
              <a:rPr lang="en-US" sz="6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6000" dirty="0" err="1">
                <a:latin typeface="Arial" pitchFamily="34" charset="0"/>
                <a:cs typeface="Arial" pitchFamily="34" charset="0"/>
              </a:rPr>
              <a:t>luật</a:t>
            </a:r>
            <a:r>
              <a:rPr lang="en-US" sz="6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6000" dirty="0" err="1">
                <a:latin typeface="Arial" pitchFamily="34" charset="0"/>
                <a:cs typeface="Arial" pitchFamily="34" charset="0"/>
              </a:rPr>
              <a:t>về</a:t>
            </a:r>
            <a:r>
              <a:rPr lang="en-US" sz="6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6000" dirty="0" err="1">
                <a:latin typeface="Arial" pitchFamily="34" charset="0"/>
                <a:cs typeface="Arial" pitchFamily="34" charset="0"/>
              </a:rPr>
              <a:t>mạch</a:t>
            </a:r>
            <a:r>
              <a:rPr lang="en-US" sz="6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6000" dirty="0" err="1">
                <a:latin typeface="Arial" pitchFamily="34" charset="0"/>
                <a:cs typeface="Arial" pitchFamily="34" charset="0"/>
              </a:rPr>
              <a:t>điện</a:t>
            </a:r>
            <a:endParaRPr lang="vi-VN" sz="6000" dirty="0">
              <a:latin typeface="Arial" pitchFamily="34" charset="0"/>
              <a:cs typeface="Arial" pitchFamily="34" charset="0"/>
            </a:endParaRPr>
          </a:p>
          <a:p>
            <a:pPr algn="ctr"/>
            <a:endParaRPr lang="vi-VN" sz="6000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vi-VN" dirty="0"/>
              <a:t>TH_HT_CLC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9C289-CDC1-403B-9410-486C48524F13}" type="datetime1">
              <a:rPr lang="vi-VN" smtClean="0"/>
              <a:pPr/>
              <a:t>27/06/2022</a:t>
            </a:fld>
            <a:endParaRPr lang="vi-V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32DD57-280B-4137-89E3-9707A026F52F}" type="slidenum">
              <a:rPr lang="vi-VN" smtClean="0"/>
              <a:pPr/>
              <a:t>15</a:t>
            </a:fld>
            <a:endParaRPr lang="vi-VN"/>
          </a:p>
        </p:txBody>
      </p:sp>
      <p:sp>
        <p:nvSpPr>
          <p:cNvPr id="6" name="TextBox 5"/>
          <p:cNvSpPr txBox="1"/>
          <p:nvPr/>
        </p:nvSpPr>
        <p:spPr>
          <a:xfrm>
            <a:off x="838200" y="381000"/>
            <a:ext cx="73152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vi-VN" sz="4000" dirty="0"/>
              <a:t>Chương 2: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định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luật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về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mạch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điện</a:t>
            </a:r>
            <a:endParaRPr lang="vi-VN" sz="4000" dirty="0"/>
          </a:p>
        </p:txBody>
      </p:sp>
      <p:sp>
        <p:nvSpPr>
          <p:cNvPr id="7" name="TextBox 6"/>
          <p:cNvSpPr txBox="1"/>
          <p:nvPr/>
        </p:nvSpPr>
        <p:spPr>
          <a:xfrm>
            <a:off x="990600" y="1752600"/>
            <a:ext cx="74676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3600" b="1" dirty="0"/>
              <a:t>Nội dung:</a:t>
            </a:r>
            <a:endParaRPr lang="en-US" sz="3600" b="1" dirty="0"/>
          </a:p>
          <a:p>
            <a:r>
              <a:rPr lang="en-US" sz="3600" dirty="0">
                <a:solidFill>
                  <a:srgbClr val="FF0000"/>
                </a:solidFill>
              </a:rPr>
              <a:t>- </a:t>
            </a:r>
            <a:r>
              <a:rPr lang="en-US" sz="3600" dirty="0" err="1">
                <a:solidFill>
                  <a:srgbClr val="FF0000"/>
                </a:solidFill>
              </a:rPr>
              <a:t>Một</a:t>
            </a:r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600" dirty="0" err="1">
                <a:solidFill>
                  <a:srgbClr val="FF0000"/>
                </a:solidFill>
              </a:rPr>
              <a:t>số</a:t>
            </a:r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600" dirty="0" err="1">
                <a:solidFill>
                  <a:srgbClr val="FF0000"/>
                </a:solidFill>
              </a:rPr>
              <a:t>quy</a:t>
            </a:r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600" dirty="0" err="1">
                <a:solidFill>
                  <a:srgbClr val="FF0000"/>
                </a:solidFill>
              </a:rPr>
              <a:t>ước</a:t>
            </a:r>
            <a:endParaRPr lang="vi-VN" sz="3600" dirty="0">
              <a:solidFill>
                <a:srgbClr val="FF0000"/>
              </a:solidFill>
            </a:endParaRPr>
          </a:p>
          <a:p>
            <a:r>
              <a:rPr lang="en-US" sz="3600" dirty="0">
                <a:solidFill>
                  <a:srgbClr val="FF0000"/>
                </a:solidFill>
              </a:rPr>
              <a:t>- </a:t>
            </a:r>
            <a:r>
              <a:rPr lang="en-US" sz="3600" dirty="0" err="1">
                <a:solidFill>
                  <a:srgbClr val="FF0000"/>
                </a:solidFill>
              </a:rPr>
              <a:t>Các</a:t>
            </a:r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600" dirty="0" err="1">
                <a:solidFill>
                  <a:srgbClr val="FF0000"/>
                </a:solidFill>
              </a:rPr>
              <a:t>định</a:t>
            </a:r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600" dirty="0" err="1">
                <a:solidFill>
                  <a:srgbClr val="FF0000"/>
                </a:solidFill>
              </a:rPr>
              <a:t>luật</a:t>
            </a:r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600" dirty="0" err="1">
                <a:solidFill>
                  <a:srgbClr val="FF0000"/>
                </a:solidFill>
              </a:rPr>
              <a:t>về</a:t>
            </a:r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600" dirty="0" err="1">
                <a:solidFill>
                  <a:srgbClr val="FF0000"/>
                </a:solidFill>
              </a:rPr>
              <a:t>mạch</a:t>
            </a:r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600" dirty="0" err="1">
                <a:solidFill>
                  <a:srgbClr val="FF0000"/>
                </a:solidFill>
              </a:rPr>
              <a:t>điện</a:t>
            </a:r>
            <a:endParaRPr lang="en-US" sz="3600" dirty="0">
              <a:solidFill>
                <a:srgbClr val="FF0000"/>
              </a:solidFill>
            </a:endParaRPr>
          </a:p>
          <a:p>
            <a:pPr>
              <a:buFontTx/>
              <a:buChar char="-"/>
            </a:pPr>
            <a:r>
              <a:rPr lang="fr-FR" sz="3600" dirty="0">
                <a:solidFill>
                  <a:srgbClr val="FF0000"/>
                </a:solidFill>
              </a:rPr>
              <a:t> </a:t>
            </a:r>
            <a:r>
              <a:rPr lang="fr-FR" sz="3600" dirty="0" err="1">
                <a:solidFill>
                  <a:srgbClr val="FF0000"/>
                </a:solidFill>
              </a:rPr>
              <a:t>Các</a:t>
            </a:r>
            <a:r>
              <a:rPr lang="fr-FR" sz="3600" dirty="0">
                <a:solidFill>
                  <a:srgbClr val="FF0000"/>
                </a:solidFill>
              </a:rPr>
              <a:t> </a:t>
            </a:r>
            <a:r>
              <a:rPr lang="fr-FR" sz="3600" dirty="0" err="1">
                <a:solidFill>
                  <a:srgbClr val="FF0000"/>
                </a:solidFill>
              </a:rPr>
              <a:t>phương</a:t>
            </a:r>
            <a:r>
              <a:rPr lang="fr-FR" sz="3600" dirty="0">
                <a:solidFill>
                  <a:srgbClr val="FF0000"/>
                </a:solidFill>
              </a:rPr>
              <a:t> </a:t>
            </a:r>
            <a:r>
              <a:rPr lang="fr-FR" sz="3600" dirty="0" err="1">
                <a:solidFill>
                  <a:srgbClr val="FF0000"/>
                </a:solidFill>
              </a:rPr>
              <a:t>pháp</a:t>
            </a:r>
            <a:r>
              <a:rPr lang="fr-FR" sz="3600" dirty="0">
                <a:solidFill>
                  <a:srgbClr val="FF0000"/>
                </a:solidFill>
              </a:rPr>
              <a:t> </a:t>
            </a:r>
            <a:r>
              <a:rPr lang="fr-FR" sz="3600" dirty="0" err="1">
                <a:solidFill>
                  <a:srgbClr val="FF0000"/>
                </a:solidFill>
              </a:rPr>
              <a:t>phân</a:t>
            </a:r>
            <a:r>
              <a:rPr lang="fr-FR" sz="3600" dirty="0">
                <a:solidFill>
                  <a:srgbClr val="FF0000"/>
                </a:solidFill>
              </a:rPr>
              <a:t> </a:t>
            </a:r>
            <a:r>
              <a:rPr lang="fr-FR" sz="3600" dirty="0" err="1">
                <a:solidFill>
                  <a:srgbClr val="FF0000"/>
                </a:solidFill>
              </a:rPr>
              <a:t>giải</a:t>
            </a:r>
            <a:r>
              <a:rPr lang="fr-FR" sz="3600" dirty="0">
                <a:solidFill>
                  <a:srgbClr val="FF0000"/>
                </a:solidFill>
              </a:rPr>
              <a:t> </a:t>
            </a:r>
            <a:r>
              <a:rPr lang="fr-FR" sz="3600" dirty="0" err="1">
                <a:solidFill>
                  <a:srgbClr val="FF0000"/>
                </a:solidFill>
              </a:rPr>
              <a:t>mạch</a:t>
            </a:r>
            <a:r>
              <a:rPr lang="fr-FR" sz="3600" dirty="0">
                <a:solidFill>
                  <a:srgbClr val="FF0000"/>
                </a:solidFill>
              </a:rPr>
              <a:t>  </a:t>
            </a:r>
          </a:p>
          <a:p>
            <a:r>
              <a:rPr lang="fr-FR" sz="3600" dirty="0">
                <a:solidFill>
                  <a:srgbClr val="FF0000"/>
                </a:solidFill>
              </a:rPr>
              <a:t>  </a:t>
            </a:r>
            <a:r>
              <a:rPr lang="fr-FR" sz="3600" dirty="0" err="1">
                <a:solidFill>
                  <a:srgbClr val="FF0000"/>
                </a:solidFill>
              </a:rPr>
              <a:t>điện</a:t>
            </a:r>
            <a:endParaRPr lang="fr-FR" sz="3600" dirty="0">
              <a:solidFill>
                <a:srgbClr val="FF0000"/>
              </a:solidFill>
            </a:endParaRPr>
          </a:p>
          <a:p>
            <a:endParaRPr lang="vi-VN" sz="3600" dirty="0">
              <a:solidFill>
                <a:srgbClr val="FF0000"/>
              </a:solidFill>
            </a:endParaRPr>
          </a:p>
          <a:p>
            <a:pPr>
              <a:buFontTx/>
              <a:buChar char="-"/>
            </a:pPr>
            <a:endParaRPr lang="vi-VN" sz="3600" b="1" dirty="0"/>
          </a:p>
          <a:p>
            <a:endParaRPr lang="vi-VN" sz="3600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vi-VN" dirty="0"/>
              <a:t>TH_HT_CLC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0DFCCB-BF64-4D5F-B5D4-A0E162E69701}" type="datetime1">
              <a:rPr lang="vi-VN" smtClean="0"/>
              <a:pPr/>
              <a:t>27/06/2022</a:t>
            </a:fld>
            <a:endParaRPr lang="vi-V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32DD57-280B-4137-89E3-9707A026F52F}" type="slidenum">
              <a:rPr lang="vi-VN" smtClean="0"/>
              <a:pPr/>
              <a:t>16</a:t>
            </a:fld>
            <a:endParaRPr lang="vi-VN"/>
          </a:p>
        </p:txBody>
      </p:sp>
      <p:sp>
        <p:nvSpPr>
          <p:cNvPr id="6" name="TextBox 5"/>
          <p:cNvSpPr txBox="1"/>
          <p:nvPr/>
        </p:nvSpPr>
        <p:spPr>
          <a:xfrm>
            <a:off x="838200" y="381000"/>
            <a:ext cx="73152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vi-VN" sz="4000" dirty="0"/>
              <a:t>Chương 2: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định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luật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về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mạch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điện</a:t>
            </a:r>
            <a:endParaRPr lang="vi-VN" sz="4000" dirty="0"/>
          </a:p>
        </p:txBody>
      </p:sp>
      <p:sp>
        <p:nvSpPr>
          <p:cNvPr id="7" name="TextBox 6"/>
          <p:cNvSpPr txBox="1"/>
          <p:nvPr/>
        </p:nvSpPr>
        <p:spPr>
          <a:xfrm>
            <a:off x="990600" y="1752600"/>
            <a:ext cx="74676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Char char="-"/>
            </a:pPr>
            <a:r>
              <a:rPr lang="vi-VN" sz="3600" dirty="0">
                <a:solidFill>
                  <a:srgbClr val="FF0000"/>
                </a:solidFill>
              </a:rPr>
              <a:t> </a:t>
            </a:r>
            <a:r>
              <a:rPr lang="en-US" sz="3600" dirty="0" err="1">
                <a:solidFill>
                  <a:srgbClr val="FF0000"/>
                </a:solidFill>
              </a:rPr>
              <a:t>Một</a:t>
            </a:r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600" dirty="0" err="1">
                <a:solidFill>
                  <a:srgbClr val="FF0000"/>
                </a:solidFill>
              </a:rPr>
              <a:t>số</a:t>
            </a:r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600" dirty="0" err="1">
                <a:solidFill>
                  <a:srgbClr val="FF0000"/>
                </a:solidFill>
              </a:rPr>
              <a:t>quy</a:t>
            </a:r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600" dirty="0" err="1">
                <a:solidFill>
                  <a:srgbClr val="FF0000"/>
                </a:solidFill>
              </a:rPr>
              <a:t>ước</a:t>
            </a:r>
            <a:endParaRPr lang="vi-VN" sz="3600" dirty="0">
              <a:solidFill>
                <a:srgbClr val="FF0000"/>
              </a:solidFill>
            </a:endParaRPr>
          </a:p>
          <a:p>
            <a:r>
              <a:rPr lang="en-US" sz="3600" dirty="0">
                <a:solidFill>
                  <a:srgbClr val="FF0000"/>
                </a:solidFill>
              </a:rPr>
              <a:t>     </a:t>
            </a:r>
            <a:r>
              <a:rPr lang="en-US" sz="3600" dirty="0"/>
              <a:t>+ </a:t>
            </a:r>
            <a:r>
              <a:rPr lang="en-US" sz="3600" dirty="0" err="1"/>
              <a:t>Ký</a:t>
            </a:r>
            <a:r>
              <a:rPr lang="en-US" sz="3600" dirty="0"/>
              <a:t> </a:t>
            </a:r>
            <a:r>
              <a:rPr lang="en-US" sz="3600" dirty="0" err="1"/>
              <a:t>hiệu</a:t>
            </a:r>
            <a:r>
              <a:rPr lang="en-US" sz="3600" dirty="0"/>
              <a:t> </a:t>
            </a:r>
            <a:r>
              <a:rPr lang="en-US" sz="3600" dirty="0" err="1"/>
              <a:t>và</a:t>
            </a:r>
            <a:r>
              <a:rPr lang="en-US" sz="3600" dirty="0"/>
              <a:t> </a:t>
            </a:r>
            <a:r>
              <a:rPr lang="en-US" sz="3600" dirty="0" err="1"/>
              <a:t>quy</a:t>
            </a:r>
            <a:r>
              <a:rPr lang="en-US" sz="3600" dirty="0"/>
              <a:t> </a:t>
            </a:r>
            <a:r>
              <a:rPr lang="en-US" sz="3600" dirty="0" err="1"/>
              <a:t>ước</a:t>
            </a:r>
            <a:r>
              <a:rPr lang="en-US" sz="3600" dirty="0"/>
              <a:t> </a:t>
            </a:r>
            <a:r>
              <a:rPr lang="en-US" sz="3600" dirty="0" err="1"/>
              <a:t>về</a:t>
            </a:r>
            <a:r>
              <a:rPr lang="en-US" sz="3600" dirty="0"/>
              <a:t> </a:t>
            </a:r>
            <a:r>
              <a:rPr lang="en-US" sz="3600" dirty="0" err="1"/>
              <a:t>nguồn</a:t>
            </a:r>
            <a:r>
              <a:rPr lang="en-US" sz="3600" dirty="0"/>
              <a:t> </a:t>
            </a:r>
            <a:r>
              <a:rPr lang="en-US" sz="3600" dirty="0" err="1"/>
              <a:t>dòng</a:t>
            </a:r>
            <a:endParaRPr lang="en-US" sz="3600" dirty="0"/>
          </a:p>
          <a:p>
            <a:r>
              <a:rPr lang="en-US" sz="3600" dirty="0"/>
              <a:t>     + </a:t>
            </a:r>
            <a:r>
              <a:rPr lang="en-US" sz="3600" dirty="0" err="1"/>
              <a:t>Ký</a:t>
            </a:r>
            <a:r>
              <a:rPr lang="en-US" sz="3600" dirty="0"/>
              <a:t> </a:t>
            </a:r>
            <a:r>
              <a:rPr lang="en-US" sz="3600" dirty="0" err="1"/>
              <a:t>hiệu</a:t>
            </a:r>
            <a:r>
              <a:rPr lang="en-US" sz="3600" dirty="0"/>
              <a:t> </a:t>
            </a:r>
            <a:r>
              <a:rPr lang="en-US" sz="3600" dirty="0" err="1"/>
              <a:t>và</a:t>
            </a:r>
            <a:r>
              <a:rPr lang="en-US" sz="3600" dirty="0"/>
              <a:t> </a:t>
            </a:r>
            <a:r>
              <a:rPr lang="en-US" sz="3600" dirty="0" err="1"/>
              <a:t>quy</a:t>
            </a:r>
            <a:r>
              <a:rPr lang="en-US" sz="3600" dirty="0"/>
              <a:t> </a:t>
            </a:r>
            <a:r>
              <a:rPr lang="en-US" sz="3600" dirty="0" err="1"/>
              <a:t>ước</a:t>
            </a:r>
            <a:r>
              <a:rPr lang="en-US" sz="3600" dirty="0"/>
              <a:t> </a:t>
            </a:r>
            <a:r>
              <a:rPr lang="en-US" sz="3600" dirty="0" err="1"/>
              <a:t>về</a:t>
            </a:r>
            <a:r>
              <a:rPr lang="en-US" sz="3600" dirty="0"/>
              <a:t> </a:t>
            </a:r>
            <a:r>
              <a:rPr lang="en-US" sz="3600" dirty="0" err="1"/>
              <a:t>nguồn</a:t>
            </a:r>
            <a:r>
              <a:rPr lang="en-US" sz="3600" dirty="0"/>
              <a:t> </a:t>
            </a:r>
            <a:r>
              <a:rPr lang="en-US" sz="3600" dirty="0" err="1"/>
              <a:t>điện</a:t>
            </a:r>
            <a:r>
              <a:rPr lang="en-US" sz="3600" dirty="0"/>
              <a:t>   </a:t>
            </a:r>
          </a:p>
          <a:p>
            <a:r>
              <a:rPr lang="en-US" sz="3600" dirty="0"/>
              <a:t>        </a:t>
            </a:r>
            <a:r>
              <a:rPr lang="en-US" sz="3600" dirty="0" err="1"/>
              <a:t>thế</a:t>
            </a:r>
            <a:endParaRPr lang="en-US" sz="3600" dirty="0"/>
          </a:p>
          <a:p>
            <a:r>
              <a:rPr lang="en-US" sz="3600" dirty="0"/>
              <a:t>     + </a:t>
            </a:r>
            <a:r>
              <a:rPr lang="en-US" sz="3600" dirty="0" err="1"/>
              <a:t>Nút</a:t>
            </a:r>
            <a:r>
              <a:rPr lang="en-US" sz="3600" dirty="0"/>
              <a:t> </a:t>
            </a:r>
            <a:r>
              <a:rPr lang="en-US" sz="3600" dirty="0" err="1"/>
              <a:t>điện</a:t>
            </a:r>
            <a:r>
              <a:rPr lang="en-US" sz="3600" dirty="0"/>
              <a:t>, </a:t>
            </a:r>
            <a:r>
              <a:rPr lang="en-US" sz="3600" dirty="0" err="1"/>
              <a:t>nhánh</a:t>
            </a:r>
            <a:r>
              <a:rPr lang="en-US" sz="3600" dirty="0"/>
              <a:t>, </a:t>
            </a:r>
            <a:r>
              <a:rPr lang="en-US" sz="3600" dirty="0" err="1"/>
              <a:t>lưới</a:t>
            </a:r>
            <a:r>
              <a:rPr lang="en-US" sz="3600" dirty="0"/>
              <a:t> </a:t>
            </a:r>
            <a:r>
              <a:rPr lang="en-US" sz="3600" dirty="0" err="1"/>
              <a:t>điện</a:t>
            </a:r>
            <a:endParaRPr lang="vi-VN" sz="3600" dirty="0"/>
          </a:p>
          <a:p>
            <a:endParaRPr lang="vi-VN" sz="3600" b="1" dirty="0"/>
          </a:p>
          <a:p>
            <a:endParaRPr lang="vi-VN" sz="3600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vi-VN" dirty="0"/>
              <a:t>TH_HT_CLC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655CEE-3358-4C26-A807-AA816B8EC524}" type="datetime1">
              <a:rPr lang="vi-VN" smtClean="0"/>
              <a:pPr/>
              <a:t>27/06/2022</a:t>
            </a:fld>
            <a:endParaRPr lang="vi-V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32DD57-280B-4137-89E3-9707A026F52F}" type="slidenum">
              <a:rPr lang="vi-VN" smtClean="0"/>
              <a:pPr/>
              <a:t>17</a:t>
            </a:fld>
            <a:endParaRPr lang="vi-VN"/>
          </a:p>
        </p:txBody>
      </p:sp>
      <p:sp>
        <p:nvSpPr>
          <p:cNvPr id="6" name="TextBox 5"/>
          <p:cNvSpPr txBox="1"/>
          <p:nvPr/>
        </p:nvSpPr>
        <p:spPr>
          <a:xfrm>
            <a:off x="838200" y="381000"/>
            <a:ext cx="73152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vi-VN" sz="4000" dirty="0"/>
              <a:t>Chương 2: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định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luật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về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mạch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điện</a:t>
            </a:r>
            <a:endParaRPr lang="vi-VN" sz="4000" dirty="0"/>
          </a:p>
        </p:txBody>
      </p:sp>
      <p:sp>
        <p:nvSpPr>
          <p:cNvPr id="7" name="TextBox 6"/>
          <p:cNvSpPr txBox="1"/>
          <p:nvPr/>
        </p:nvSpPr>
        <p:spPr>
          <a:xfrm>
            <a:off x="990600" y="1752600"/>
            <a:ext cx="74676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Char char="-"/>
            </a:pPr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600" dirty="0" err="1">
                <a:solidFill>
                  <a:srgbClr val="FF0000"/>
                </a:solidFill>
              </a:rPr>
              <a:t>Các</a:t>
            </a:r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600" dirty="0" err="1">
                <a:solidFill>
                  <a:srgbClr val="FF0000"/>
                </a:solidFill>
              </a:rPr>
              <a:t>định</a:t>
            </a:r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600" dirty="0" err="1">
                <a:solidFill>
                  <a:srgbClr val="FF0000"/>
                </a:solidFill>
              </a:rPr>
              <a:t>luật</a:t>
            </a:r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600" dirty="0" err="1">
                <a:solidFill>
                  <a:srgbClr val="FF0000"/>
                </a:solidFill>
              </a:rPr>
              <a:t>về</a:t>
            </a:r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600" dirty="0" err="1">
                <a:solidFill>
                  <a:srgbClr val="FF0000"/>
                </a:solidFill>
              </a:rPr>
              <a:t>mạch</a:t>
            </a:r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600" dirty="0" err="1">
                <a:solidFill>
                  <a:srgbClr val="FF0000"/>
                </a:solidFill>
              </a:rPr>
              <a:t>điện</a:t>
            </a:r>
            <a:endParaRPr lang="en-US" sz="3600" dirty="0">
              <a:solidFill>
                <a:srgbClr val="FF0000"/>
              </a:solidFill>
            </a:endParaRPr>
          </a:p>
          <a:p>
            <a:r>
              <a:rPr lang="en-US" sz="3600" dirty="0">
                <a:solidFill>
                  <a:srgbClr val="FF0000"/>
                </a:solidFill>
              </a:rPr>
              <a:t>     </a:t>
            </a:r>
            <a:r>
              <a:rPr lang="en-US" sz="3600" dirty="0"/>
              <a:t>+ </a:t>
            </a:r>
            <a:r>
              <a:rPr lang="en-US" sz="3600" dirty="0" err="1"/>
              <a:t>Định</a:t>
            </a:r>
            <a:r>
              <a:rPr lang="en-US" sz="3600" dirty="0"/>
              <a:t> </a:t>
            </a:r>
            <a:r>
              <a:rPr lang="en-US" sz="3600" dirty="0" err="1"/>
              <a:t>luật</a:t>
            </a:r>
            <a:r>
              <a:rPr lang="en-US" sz="3600" dirty="0"/>
              <a:t> Kirchhoff 1 </a:t>
            </a:r>
            <a:r>
              <a:rPr lang="en-US" sz="3600" dirty="0" err="1"/>
              <a:t>và</a:t>
            </a:r>
            <a:r>
              <a:rPr lang="en-US" sz="3600" dirty="0"/>
              <a:t> 2</a:t>
            </a:r>
          </a:p>
          <a:p>
            <a:r>
              <a:rPr lang="en-US" sz="3600" dirty="0"/>
              <a:t>     + </a:t>
            </a:r>
            <a:r>
              <a:rPr lang="en-US" sz="3600" dirty="0" err="1"/>
              <a:t>Nguyên</a:t>
            </a:r>
            <a:r>
              <a:rPr lang="en-US" sz="3600" dirty="0"/>
              <a:t> </a:t>
            </a:r>
            <a:r>
              <a:rPr lang="en-US" sz="3600" dirty="0" err="1"/>
              <a:t>lý</a:t>
            </a:r>
            <a:r>
              <a:rPr lang="en-US" sz="3600" dirty="0"/>
              <a:t> </a:t>
            </a:r>
            <a:r>
              <a:rPr lang="en-US" sz="3600" dirty="0" err="1"/>
              <a:t>chồng</a:t>
            </a:r>
            <a:r>
              <a:rPr lang="en-US" sz="3600" dirty="0"/>
              <a:t> </a:t>
            </a:r>
            <a:r>
              <a:rPr lang="en-US" sz="3600" dirty="0" err="1"/>
              <a:t>chập</a:t>
            </a:r>
            <a:endParaRPr lang="en-US" sz="3600" dirty="0"/>
          </a:p>
          <a:p>
            <a:r>
              <a:rPr lang="en-US" sz="3600" dirty="0"/>
              <a:t>     + </a:t>
            </a:r>
            <a:r>
              <a:rPr lang="en-US" sz="3600" dirty="0" err="1"/>
              <a:t>Định</a:t>
            </a:r>
            <a:r>
              <a:rPr lang="en-US" sz="3600" dirty="0"/>
              <a:t> </a:t>
            </a:r>
            <a:r>
              <a:rPr lang="en-US" sz="3600" dirty="0" err="1"/>
              <a:t>luật</a:t>
            </a:r>
            <a:r>
              <a:rPr lang="en-US" sz="3600" dirty="0"/>
              <a:t> </a:t>
            </a:r>
            <a:r>
              <a:rPr lang="en-US" sz="3600" dirty="0" err="1"/>
              <a:t>Thévenin</a:t>
            </a:r>
            <a:endParaRPr lang="en-US" sz="3600" dirty="0"/>
          </a:p>
          <a:p>
            <a:r>
              <a:rPr lang="en-US" sz="3600" dirty="0"/>
              <a:t>     + </a:t>
            </a:r>
            <a:r>
              <a:rPr lang="en-US" sz="3600" dirty="0" err="1"/>
              <a:t>Định</a:t>
            </a:r>
            <a:r>
              <a:rPr lang="en-US" sz="3600" dirty="0"/>
              <a:t> </a:t>
            </a:r>
            <a:r>
              <a:rPr lang="en-US" sz="3600" dirty="0" err="1"/>
              <a:t>luật</a:t>
            </a:r>
            <a:r>
              <a:rPr lang="en-US" sz="3600" dirty="0"/>
              <a:t> Norton</a:t>
            </a:r>
          </a:p>
          <a:p>
            <a:r>
              <a:rPr lang="en-US" sz="3600" dirty="0"/>
              <a:t>     + </a:t>
            </a:r>
            <a:r>
              <a:rPr lang="en-US" sz="3600" dirty="0" err="1"/>
              <a:t>Định</a:t>
            </a:r>
            <a:r>
              <a:rPr lang="en-US" sz="3600" dirty="0"/>
              <a:t> </a:t>
            </a:r>
            <a:r>
              <a:rPr lang="en-US" sz="3600" dirty="0" err="1"/>
              <a:t>luật</a:t>
            </a:r>
            <a:r>
              <a:rPr lang="en-US" sz="3600" dirty="0"/>
              <a:t> Miller </a:t>
            </a:r>
            <a:endParaRPr lang="vi-VN" sz="3600" dirty="0"/>
          </a:p>
          <a:p>
            <a:pPr>
              <a:buFontTx/>
              <a:buChar char="-"/>
            </a:pPr>
            <a:endParaRPr lang="vi-VN" sz="3600" b="1" dirty="0"/>
          </a:p>
          <a:p>
            <a:endParaRPr lang="vi-VN" sz="3600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vi-VN" dirty="0"/>
              <a:t>TH_HT_CLC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29E3D-33BA-479E-A2DE-1E73D57F1265}" type="datetime1">
              <a:rPr lang="vi-VN" smtClean="0"/>
              <a:pPr/>
              <a:t>27/06/2022</a:t>
            </a:fld>
            <a:endParaRPr lang="vi-V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32DD57-280B-4137-89E3-9707A026F52F}" type="slidenum">
              <a:rPr lang="vi-VN" smtClean="0"/>
              <a:pPr/>
              <a:t>18</a:t>
            </a:fld>
            <a:endParaRPr lang="vi-VN"/>
          </a:p>
        </p:txBody>
      </p:sp>
      <p:sp>
        <p:nvSpPr>
          <p:cNvPr id="6" name="TextBox 5"/>
          <p:cNvSpPr txBox="1"/>
          <p:nvPr/>
        </p:nvSpPr>
        <p:spPr>
          <a:xfrm>
            <a:off x="838200" y="381000"/>
            <a:ext cx="73152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vi-VN" sz="4000" dirty="0"/>
              <a:t>Chương 2: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định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luật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về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mạch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điện</a:t>
            </a:r>
            <a:endParaRPr lang="vi-VN" sz="4000" dirty="0"/>
          </a:p>
        </p:txBody>
      </p:sp>
      <p:sp>
        <p:nvSpPr>
          <p:cNvPr id="7" name="TextBox 6"/>
          <p:cNvSpPr txBox="1"/>
          <p:nvPr/>
        </p:nvSpPr>
        <p:spPr>
          <a:xfrm>
            <a:off x="990600" y="1752600"/>
            <a:ext cx="77724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rgbClr val="FF0000"/>
                </a:solidFill>
              </a:rPr>
              <a:t>- </a:t>
            </a:r>
            <a:r>
              <a:rPr lang="fr-FR" sz="3600" dirty="0" err="1">
                <a:solidFill>
                  <a:srgbClr val="FF0000"/>
                </a:solidFill>
              </a:rPr>
              <a:t>Các</a:t>
            </a:r>
            <a:r>
              <a:rPr lang="fr-FR" sz="3600" dirty="0">
                <a:solidFill>
                  <a:srgbClr val="FF0000"/>
                </a:solidFill>
              </a:rPr>
              <a:t> </a:t>
            </a:r>
            <a:r>
              <a:rPr lang="fr-FR" sz="3600" dirty="0" err="1">
                <a:solidFill>
                  <a:srgbClr val="FF0000"/>
                </a:solidFill>
              </a:rPr>
              <a:t>phương</a:t>
            </a:r>
            <a:r>
              <a:rPr lang="fr-FR" sz="3600" dirty="0">
                <a:solidFill>
                  <a:srgbClr val="FF0000"/>
                </a:solidFill>
              </a:rPr>
              <a:t> </a:t>
            </a:r>
            <a:r>
              <a:rPr lang="fr-FR" sz="3600" dirty="0" err="1">
                <a:solidFill>
                  <a:srgbClr val="FF0000"/>
                </a:solidFill>
              </a:rPr>
              <a:t>pháp</a:t>
            </a:r>
            <a:r>
              <a:rPr lang="fr-FR" sz="3600" dirty="0">
                <a:solidFill>
                  <a:srgbClr val="FF0000"/>
                </a:solidFill>
              </a:rPr>
              <a:t> </a:t>
            </a:r>
            <a:r>
              <a:rPr lang="fr-FR" sz="3600" dirty="0" err="1">
                <a:solidFill>
                  <a:srgbClr val="FF0000"/>
                </a:solidFill>
              </a:rPr>
              <a:t>phân</a:t>
            </a:r>
            <a:r>
              <a:rPr lang="fr-FR" sz="3600" dirty="0">
                <a:solidFill>
                  <a:srgbClr val="FF0000"/>
                </a:solidFill>
              </a:rPr>
              <a:t> </a:t>
            </a:r>
            <a:r>
              <a:rPr lang="fr-FR" sz="3600" dirty="0" err="1">
                <a:solidFill>
                  <a:srgbClr val="FF0000"/>
                </a:solidFill>
              </a:rPr>
              <a:t>giải</a:t>
            </a:r>
            <a:r>
              <a:rPr lang="fr-FR" sz="3600" dirty="0">
                <a:solidFill>
                  <a:srgbClr val="FF0000"/>
                </a:solidFill>
              </a:rPr>
              <a:t> </a:t>
            </a:r>
            <a:r>
              <a:rPr lang="fr-FR" sz="3600" dirty="0" err="1">
                <a:solidFill>
                  <a:srgbClr val="FF0000"/>
                </a:solidFill>
              </a:rPr>
              <a:t>mạch</a:t>
            </a:r>
            <a:r>
              <a:rPr lang="fr-FR" sz="3600" dirty="0">
                <a:solidFill>
                  <a:srgbClr val="FF0000"/>
                </a:solidFill>
              </a:rPr>
              <a:t> </a:t>
            </a:r>
            <a:r>
              <a:rPr lang="fr-FR" sz="3600" dirty="0" err="1">
                <a:solidFill>
                  <a:srgbClr val="FF0000"/>
                </a:solidFill>
              </a:rPr>
              <a:t>điện</a:t>
            </a:r>
            <a:endParaRPr lang="fr-FR" sz="3600" dirty="0">
              <a:solidFill>
                <a:srgbClr val="FF0000"/>
              </a:solidFill>
            </a:endParaRPr>
          </a:p>
          <a:p>
            <a:r>
              <a:rPr lang="fr-FR" sz="3600" dirty="0">
                <a:solidFill>
                  <a:srgbClr val="FF0000"/>
                </a:solidFill>
              </a:rPr>
              <a:t>     </a:t>
            </a:r>
            <a:r>
              <a:rPr lang="fr-FR" sz="3600" dirty="0"/>
              <a:t>+ </a:t>
            </a:r>
            <a:r>
              <a:rPr lang="fr-FR" sz="3600" dirty="0" err="1"/>
              <a:t>Phương</a:t>
            </a:r>
            <a:r>
              <a:rPr lang="fr-FR" sz="3600" dirty="0"/>
              <a:t> </a:t>
            </a:r>
            <a:r>
              <a:rPr lang="fr-FR" sz="3600" dirty="0" err="1"/>
              <a:t>pháp</a:t>
            </a:r>
            <a:r>
              <a:rPr lang="fr-FR" sz="3600" dirty="0"/>
              <a:t> </a:t>
            </a:r>
            <a:r>
              <a:rPr lang="fr-FR" sz="3600" dirty="0" err="1"/>
              <a:t>phân</a:t>
            </a:r>
            <a:r>
              <a:rPr lang="fr-FR" sz="3600" dirty="0"/>
              <a:t> </a:t>
            </a:r>
            <a:r>
              <a:rPr lang="fr-FR" sz="3600" dirty="0" err="1"/>
              <a:t>giải</a:t>
            </a:r>
            <a:r>
              <a:rPr lang="fr-FR" sz="3600" dirty="0"/>
              <a:t> </a:t>
            </a:r>
            <a:r>
              <a:rPr lang="fr-FR" sz="3600" dirty="0" err="1"/>
              <a:t>theo</a:t>
            </a:r>
            <a:r>
              <a:rPr lang="fr-FR" sz="3600" dirty="0"/>
              <a:t> </a:t>
            </a:r>
            <a:r>
              <a:rPr lang="fr-FR" sz="3600" dirty="0" err="1"/>
              <a:t>nút</a:t>
            </a:r>
            <a:r>
              <a:rPr lang="fr-FR" sz="3600" dirty="0"/>
              <a:t>   </a:t>
            </a:r>
          </a:p>
          <a:p>
            <a:r>
              <a:rPr lang="fr-FR" sz="3600" dirty="0"/>
              <a:t>        </a:t>
            </a:r>
            <a:r>
              <a:rPr lang="fr-FR" sz="3600" dirty="0" err="1"/>
              <a:t>điện</a:t>
            </a:r>
            <a:endParaRPr lang="fr-FR" sz="3600" dirty="0"/>
          </a:p>
          <a:p>
            <a:r>
              <a:rPr lang="fr-FR" sz="3600" dirty="0"/>
              <a:t>     + </a:t>
            </a:r>
            <a:r>
              <a:rPr lang="fr-FR" sz="3600" dirty="0" err="1"/>
              <a:t>Phương</a:t>
            </a:r>
            <a:r>
              <a:rPr lang="fr-FR" sz="3600" dirty="0"/>
              <a:t> </a:t>
            </a:r>
            <a:r>
              <a:rPr lang="fr-FR" sz="3600" dirty="0" err="1"/>
              <a:t>pháp</a:t>
            </a:r>
            <a:r>
              <a:rPr lang="fr-FR" sz="3600" dirty="0"/>
              <a:t> </a:t>
            </a:r>
            <a:r>
              <a:rPr lang="fr-FR" sz="3600" dirty="0" err="1"/>
              <a:t>phân</a:t>
            </a:r>
            <a:r>
              <a:rPr lang="fr-FR" sz="3600" dirty="0"/>
              <a:t> </a:t>
            </a:r>
            <a:r>
              <a:rPr lang="fr-FR" sz="3600" dirty="0" err="1"/>
              <a:t>giải</a:t>
            </a:r>
            <a:r>
              <a:rPr lang="fr-FR" sz="3600" dirty="0"/>
              <a:t> </a:t>
            </a:r>
            <a:r>
              <a:rPr lang="fr-FR" sz="3600" dirty="0" err="1"/>
              <a:t>theo</a:t>
            </a:r>
            <a:r>
              <a:rPr lang="fr-FR" sz="3600" dirty="0"/>
              <a:t> </a:t>
            </a:r>
            <a:r>
              <a:rPr lang="fr-FR" sz="3600" dirty="0" err="1"/>
              <a:t>lưới</a:t>
            </a:r>
            <a:r>
              <a:rPr lang="fr-FR" sz="3600" dirty="0"/>
              <a:t>  </a:t>
            </a:r>
          </a:p>
          <a:p>
            <a:r>
              <a:rPr lang="fr-FR" sz="3600" dirty="0"/>
              <a:t>        </a:t>
            </a:r>
            <a:r>
              <a:rPr lang="fr-FR" sz="3600" dirty="0" err="1"/>
              <a:t>điện</a:t>
            </a:r>
            <a:endParaRPr lang="fr-FR" sz="3600" dirty="0"/>
          </a:p>
          <a:p>
            <a:endParaRPr lang="vi-VN" sz="3600" dirty="0">
              <a:solidFill>
                <a:srgbClr val="FF0000"/>
              </a:solidFill>
            </a:endParaRPr>
          </a:p>
          <a:p>
            <a:pPr>
              <a:buFontTx/>
              <a:buChar char="-"/>
            </a:pPr>
            <a:endParaRPr lang="vi-VN" sz="3600" b="1" dirty="0"/>
          </a:p>
          <a:p>
            <a:endParaRPr lang="vi-VN" sz="3600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vi-VN" dirty="0"/>
              <a:t>TH_HT_CLC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160E71-1E4E-446B-AF61-8067368B5F22}" type="datetime1">
              <a:rPr lang="vi-VN" smtClean="0"/>
              <a:pPr/>
              <a:t>27/06/2022</a:t>
            </a:fld>
            <a:endParaRPr lang="vi-V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32DD57-280B-4137-89E3-9707A026F52F}" type="slidenum">
              <a:rPr lang="vi-VN" smtClean="0"/>
              <a:pPr/>
              <a:t>19</a:t>
            </a:fld>
            <a:endParaRPr lang="vi-VN"/>
          </a:p>
        </p:txBody>
      </p:sp>
      <p:sp>
        <p:nvSpPr>
          <p:cNvPr id="6" name="TextBox 5"/>
          <p:cNvSpPr txBox="1"/>
          <p:nvPr/>
        </p:nvSpPr>
        <p:spPr>
          <a:xfrm>
            <a:off x="914400" y="2667001"/>
            <a:ext cx="73152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vi-VN" sz="6000" dirty="0"/>
              <a:t>Chương 3:  </a:t>
            </a:r>
            <a:r>
              <a:rPr lang="en-US" sz="6000" dirty="0" err="1">
                <a:latin typeface="Arial" pitchFamily="34" charset="0"/>
                <a:cs typeface="Arial" pitchFamily="34" charset="0"/>
              </a:rPr>
              <a:t>Đáp</a:t>
            </a:r>
            <a:r>
              <a:rPr lang="en-US" sz="6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6000" dirty="0" err="1">
                <a:latin typeface="Arial" pitchFamily="34" charset="0"/>
                <a:cs typeface="Arial" pitchFamily="34" charset="0"/>
              </a:rPr>
              <a:t>ứng</a:t>
            </a:r>
            <a:r>
              <a:rPr lang="en-US" sz="6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6000" dirty="0" err="1">
                <a:latin typeface="Arial" pitchFamily="34" charset="0"/>
                <a:cs typeface="Arial" pitchFamily="34" charset="0"/>
              </a:rPr>
              <a:t>hệ</a:t>
            </a:r>
            <a:r>
              <a:rPr lang="en-US" sz="6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6000" dirty="0" err="1">
                <a:latin typeface="Arial" pitchFamily="34" charset="0"/>
                <a:cs typeface="Arial" pitchFamily="34" charset="0"/>
              </a:rPr>
              <a:t>thống</a:t>
            </a:r>
            <a:r>
              <a:rPr lang="en-US" sz="6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60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6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6000" dirty="0" err="1">
                <a:latin typeface="Arial" pitchFamily="34" charset="0"/>
                <a:cs typeface="Arial" pitchFamily="34" charset="0"/>
              </a:rPr>
              <a:t>miền</a:t>
            </a:r>
            <a:r>
              <a:rPr lang="en-US" sz="6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6000" dirty="0" err="1">
                <a:latin typeface="Arial" pitchFamily="34" charset="0"/>
                <a:cs typeface="Arial" pitchFamily="34" charset="0"/>
              </a:rPr>
              <a:t>thời</a:t>
            </a:r>
            <a:r>
              <a:rPr lang="en-US" sz="6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6000" dirty="0" err="1">
                <a:latin typeface="Arial" pitchFamily="34" charset="0"/>
                <a:cs typeface="Arial" pitchFamily="34" charset="0"/>
              </a:rPr>
              <a:t>gian</a:t>
            </a:r>
            <a:endParaRPr lang="vi-VN" sz="6000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vi-VN" dirty="0"/>
              <a:t>TH_HT_CLC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85471E-9CD1-49CC-840F-BA5EEA00A361}" type="datetime1">
              <a:rPr lang="vi-VN" smtClean="0"/>
              <a:pPr/>
              <a:t>27/06/2022</a:t>
            </a:fld>
            <a:endParaRPr lang="vi-V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32DD57-280B-4137-89E3-9707A026F52F}" type="slidenum">
              <a:rPr lang="vi-VN" smtClean="0"/>
              <a:pPr/>
              <a:t>20</a:t>
            </a:fld>
            <a:endParaRPr lang="vi-VN"/>
          </a:p>
        </p:txBody>
      </p:sp>
      <p:sp>
        <p:nvSpPr>
          <p:cNvPr id="6" name="TextBox 5"/>
          <p:cNvSpPr txBox="1"/>
          <p:nvPr/>
        </p:nvSpPr>
        <p:spPr>
          <a:xfrm>
            <a:off x="838200" y="381000"/>
            <a:ext cx="73152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vi-VN" sz="4000" dirty="0"/>
              <a:t>Chương 3: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Đáp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ứng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hệ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thống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miền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thời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gian</a:t>
            </a:r>
            <a:endParaRPr lang="vi-VN" sz="4000" dirty="0"/>
          </a:p>
        </p:txBody>
      </p:sp>
      <p:sp>
        <p:nvSpPr>
          <p:cNvPr id="7" name="TextBox 6"/>
          <p:cNvSpPr txBox="1"/>
          <p:nvPr/>
        </p:nvSpPr>
        <p:spPr>
          <a:xfrm>
            <a:off x="990600" y="1752600"/>
            <a:ext cx="74676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3600" b="1" dirty="0"/>
              <a:t>Nội dung:</a:t>
            </a:r>
            <a:endParaRPr lang="en-US" sz="3600" b="1" dirty="0"/>
          </a:p>
          <a:p>
            <a:pPr>
              <a:buFontTx/>
              <a:buChar char="-"/>
            </a:pPr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600" dirty="0" err="1">
                <a:solidFill>
                  <a:srgbClr val="FF0000"/>
                </a:solidFill>
              </a:rPr>
              <a:t>Mô</a:t>
            </a:r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600" dirty="0" err="1">
                <a:solidFill>
                  <a:srgbClr val="FF0000"/>
                </a:solidFill>
              </a:rPr>
              <a:t>hình</a:t>
            </a:r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600" dirty="0" err="1">
                <a:solidFill>
                  <a:srgbClr val="FF0000"/>
                </a:solidFill>
              </a:rPr>
              <a:t>tương</a:t>
            </a:r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600" dirty="0" err="1">
                <a:solidFill>
                  <a:srgbClr val="FF0000"/>
                </a:solidFill>
              </a:rPr>
              <a:t>đương</a:t>
            </a:r>
            <a:r>
              <a:rPr lang="en-US" sz="3600" dirty="0">
                <a:solidFill>
                  <a:srgbClr val="FF0000"/>
                </a:solidFill>
              </a:rPr>
              <a:t> R, C, L </a:t>
            </a:r>
            <a:r>
              <a:rPr lang="en-US" sz="3600" dirty="0" err="1">
                <a:solidFill>
                  <a:srgbClr val="FF0000"/>
                </a:solidFill>
              </a:rPr>
              <a:t>theo</a:t>
            </a:r>
            <a:r>
              <a:rPr lang="en-US" sz="3600" dirty="0">
                <a:solidFill>
                  <a:srgbClr val="FF0000"/>
                </a:solidFill>
              </a:rPr>
              <a:t>  </a:t>
            </a:r>
          </a:p>
          <a:p>
            <a:r>
              <a:rPr lang="en-US" sz="3600" dirty="0">
                <a:solidFill>
                  <a:srgbClr val="FF0000"/>
                </a:solidFill>
              </a:rPr>
              <a:t>  </a:t>
            </a:r>
            <a:r>
              <a:rPr lang="en-US" sz="3600" dirty="0" err="1">
                <a:solidFill>
                  <a:srgbClr val="FF0000"/>
                </a:solidFill>
              </a:rPr>
              <a:t>biến</a:t>
            </a:r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600" dirty="0" err="1">
                <a:solidFill>
                  <a:srgbClr val="FF0000"/>
                </a:solidFill>
              </a:rPr>
              <a:t>đổi</a:t>
            </a:r>
            <a:r>
              <a:rPr lang="en-US" sz="3600" dirty="0">
                <a:solidFill>
                  <a:srgbClr val="FF0000"/>
                </a:solidFill>
              </a:rPr>
              <a:t> Laplace</a:t>
            </a:r>
            <a:endParaRPr lang="vi-VN" sz="3600" dirty="0">
              <a:solidFill>
                <a:srgbClr val="FF0000"/>
              </a:solidFill>
            </a:endParaRPr>
          </a:p>
          <a:p>
            <a:pPr>
              <a:buFontTx/>
              <a:buChar char="-"/>
            </a:pPr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600" dirty="0" err="1">
                <a:solidFill>
                  <a:srgbClr val="FF0000"/>
                </a:solidFill>
              </a:rPr>
              <a:t>Bài</a:t>
            </a:r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600" dirty="0" err="1">
                <a:solidFill>
                  <a:srgbClr val="FF0000"/>
                </a:solidFill>
              </a:rPr>
              <a:t>toán</a:t>
            </a:r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600" dirty="0" err="1">
                <a:solidFill>
                  <a:srgbClr val="FF0000"/>
                </a:solidFill>
              </a:rPr>
              <a:t>chuyển</a:t>
            </a:r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600" dirty="0" err="1">
                <a:solidFill>
                  <a:srgbClr val="FF0000"/>
                </a:solidFill>
              </a:rPr>
              <a:t>tiếp</a:t>
            </a:r>
            <a:r>
              <a:rPr lang="en-US" sz="3600" dirty="0">
                <a:solidFill>
                  <a:srgbClr val="FF0000"/>
                </a:solidFill>
              </a:rPr>
              <a:t>/</a:t>
            </a:r>
            <a:r>
              <a:rPr lang="en-US" sz="3600" dirty="0" err="1">
                <a:solidFill>
                  <a:srgbClr val="FF0000"/>
                </a:solidFill>
              </a:rPr>
              <a:t>quá</a:t>
            </a:r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600" dirty="0" err="1">
                <a:solidFill>
                  <a:srgbClr val="FF0000"/>
                </a:solidFill>
              </a:rPr>
              <a:t>độ</a:t>
            </a:r>
            <a:endParaRPr lang="vi-VN" sz="3600" dirty="0">
              <a:solidFill>
                <a:srgbClr val="FF0000"/>
              </a:solidFill>
            </a:endParaRPr>
          </a:p>
          <a:p>
            <a:pPr>
              <a:buFontTx/>
              <a:buChar char="-"/>
            </a:pPr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600" dirty="0" err="1">
                <a:solidFill>
                  <a:srgbClr val="FF0000"/>
                </a:solidFill>
              </a:rPr>
              <a:t>Các</a:t>
            </a:r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600" dirty="0" err="1">
                <a:solidFill>
                  <a:srgbClr val="FF0000"/>
                </a:solidFill>
              </a:rPr>
              <a:t>quá</a:t>
            </a:r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600" dirty="0" err="1">
                <a:solidFill>
                  <a:srgbClr val="FF0000"/>
                </a:solidFill>
              </a:rPr>
              <a:t>trình</a:t>
            </a:r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600" dirty="0" err="1">
                <a:solidFill>
                  <a:srgbClr val="FF0000"/>
                </a:solidFill>
              </a:rPr>
              <a:t>trong</a:t>
            </a:r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600" dirty="0" err="1">
                <a:solidFill>
                  <a:srgbClr val="FF0000"/>
                </a:solidFill>
              </a:rPr>
              <a:t>mạch</a:t>
            </a:r>
            <a:r>
              <a:rPr lang="en-US" sz="3600" dirty="0">
                <a:solidFill>
                  <a:srgbClr val="FF0000"/>
                </a:solidFill>
              </a:rPr>
              <a:t> RC, RL</a:t>
            </a:r>
            <a:endParaRPr lang="vi-VN" sz="3600" dirty="0">
              <a:solidFill>
                <a:srgbClr val="FF0000"/>
              </a:solidFill>
            </a:endParaRPr>
          </a:p>
          <a:p>
            <a:pPr>
              <a:buFontTx/>
              <a:buChar char="-"/>
            </a:pPr>
            <a:endParaRPr lang="vi-VN" sz="3600" b="1" dirty="0"/>
          </a:p>
          <a:p>
            <a:endParaRPr lang="vi-VN" sz="3600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vi-VN" dirty="0"/>
              <a:t>TH_HT_CLC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43FC1-C44A-4333-A506-AC9F3FFFFAC0}" type="datetime1">
              <a:rPr lang="vi-VN" smtClean="0"/>
              <a:pPr/>
              <a:t>27/06/2022</a:t>
            </a:fld>
            <a:endParaRPr lang="vi-V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32DD57-280B-4137-89E3-9707A026F52F}" type="slidenum">
              <a:rPr lang="vi-VN" smtClean="0"/>
              <a:pPr/>
              <a:t>21</a:t>
            </a:fld>
            <a:endParaRPr lang="vi-VN"/>
          </a:p>
        </p:txBody>
      </p:sp>
      <p:sp>
        <p:nvSpPr>
          <p:cNvPr id="6" name="TextBox 5"/>
          <p:cNvSpPr txBox="1"/>
          <p:nvPr/>
        </p:nvSpPr>
        <p:spPr>
          <a:xfrm>
            <a:off x="838200" y="381000"/>
            <a:ext cx="73152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vi-VN" sz="4000" dirty="0"/>
              <a:t>Chương 3: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Đáp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ứng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hệ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thống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miền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thời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gian</a:t>
            </a:r>
            <a:endParaRPr lang="vi-VN" sz="4000" dirty="0"/>
          </a:p>
        </p:txBody>
      </p:sp>
      <p:sp>
        <p:nvSpPr>
          <p:cNvPr id="7" name="TextBox 6"/>
          <p:cNvSpPr txBox="1"/>
          <p:nvPr/>
        </p:nvSpPr>
        <p:spPr>
          <a:xfrm>
            <a:off x="990600" y="1752600"/>
            <a:ext cx="74676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Char char="-"/>
            </a:pPr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600" dirty="0" err="1">
                <a:solidFill>
                  <a:srgbClr val="FF0000"/>
                </a:solidFill>
              </a:rPr>
              <a:t>Mô</a:t>
            </a:r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600" dirty="0" err="1">
                <a:solidFill>
                  <a:srgbClr val="FF0000"/>
                </a:solidFill>
              </a:rPr>
              <a:t>hình</a:t>
            </a:r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600" dirty="0" err="1">
                <a:solidFill>
                  <a:srgbClr val="FF0000"/>
                </a:solidFill>
              </a:rPr>
              <a:t>tương</a:t>
            </a:r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600" dirty="0" err="1">
                <a:solidFill>
                  <a:srgbClr val="FF0000"/>
                </a:solidFill>
              </a:rPr>
              <a:t>đương</a:t>
            </a:r>
            <a:r>
              <a:rPr lang="en-US" sz="3600" dirty="0">
                <a:solidFill>
                  <a:srgbClr val="FF0000"/>
                </a:solidFill>
              </a:rPr>
              <a:t> R, C, L </a:t>
            </a:r>
            <a:r>
              <a:rPr lang="en-US" sz="3600" dirty="0" err="1">
                <a:solidFill>
                  <a:srgbClr val="FF0000"/>
                </a:solidFill>
              </a:rPr>
              <a:t>theo</a:t>
            </a:r>
            <a:r>
              <a:rPr lang="en-US" sz="3600" dirty="0">
                <a:solidFill>
                  <a:srgbClr val="FF0000"/>
                </a:solidFill>
              </a:rPr>
              <a:t>  </a:t>
            </a:r>
          </a:p>
          <a:p>
            <a:r>
              <a:rPr lang="en-US" sz="3600" dirty="0">
                <a:solidFill>
                  <a:srgbClr val="FF0000"/>
                </a:solidFill>
              </a:rPr>
              <a:t>  </a:t>
            </a:r>
            <a:r>
              <a:rPr lang="en-US" sz="3600" dirty="0" err="1">
                <a:solidFill>
                  <a:srgbClr val="FF0000"/>
                </a:solidFill>
              </a:rPr>
              <a:t>biến</a:t>
            </a:r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600" dirty="0" err="1">
                <a:solidFill>
                  <a:srgbClr val="FF0000"/>
                </a:solidFill>
              </a:rPr>
              <a:t>đổi</a:t>
            </a:r>
            <a:r>
              <a:rPr lang="en-US" sz="3600" dirty="0">
                <a:solidFill>
                  <a:srgbClr val="FF0000"/>
                </a:solidFill>
              </a:rPr>
              <a:t> Laplace</a:t>
            </a:r>
          </a:p>
          <a:p>
            <a:r>
              <a:rPr lang="en-US" sz="3600" dirty="0">
                <a:solidFill>
                  <a:srgbClr val="FF0000"/>
                </a:solidFill>
              </a:rPr>
              <a:t>      </a:t>
            </a:r>
            <a:r>
              <a:rPr lang="en-US" sz="3600" dirty="0"/>
              <a:t>+ </a:t>
            </a:r>
            <a:r>
              <a:rPr lang="en-US" sz="3600" dirty="0" err="1"/>
              <a:t>Mô</a:t>
            </a:r>
            <a:r>
              <a:rPr lang="en-US" sz="3600" dirty="0"/>
              <a:t> </a:t>
            </a:r>
            <a:r>
              <a:rPr lang="en-US" sz="3600" dirty="0" err="1"/>
              <a:t>hình</a:t>
            </a:r>
            <a:r>
              <a:rPr lang="en-US" sz="3600" dirty="0"/>
              <a:t> </a:t>
            </a:r>
            <a:r>
              <a:rPr lang="en-US" sz="3600" dirty="0" err="1"/>
              <a:t>tương</a:t>
            </a:r>
            <a:r>
              <a:rPr lang="en-US" sz="3600" dirty="0"/>
              <a:t> </a:t>
            </a:r>
            <a:r>
              <a:rPr lang="en-US" sz="3600" dirty="0" err="1"/>
              <a:t>đương</a:t>
            </a:r>
            <a:r>
              <a:rPr lang="en-US" sz="3600" dirty="0"/>
              <a:t> </a:t>
            </a:r>
            <a:r>
              <a:rPr lang="en-US" sz="3600" dirty="0" err="1"/>
              <a:t>của</a:t>
            </a:r>
            <a:r>
              <a:rPr lang="en-US" sz="3600" dirty="0"/>
              <a:t> R</a:t>
            </a:r>
          </a:p>
          <a:p>
            <a:r>
              <a:rPr lang="en-US" sz="3600" dirty="0"/>
              <a:t>      + </a:t>
            </a:r>
            <a:r>
              <a:rPr lang="en-US" sz="3600" dirty="0" err="1"/>
              <a:t>Mô</a:t>
            </a:r>
            <a:r>
              <a:rPr lang="en-US" sz="3600" dirty="0"/>
              <a:t> </a:t>
            </a:r>
            <a:r>
              <a:rPr lang="en-US" sz="3600" dirty="0" err="1"/>
              <a:t>hình</a:t>
            </a:r>
            <a:r>
              <a:rPr lang="en-US" sz="3600" dirty="0"/>
              <a:t> </a:t>
            </a:r>
            <a:r>
              <a:rPr lang="en-US" sz="3600" dirty="0" err="1"/>
              <a:t>tương</a:t>
            </a:r>
            <a:r>
              <a:rPr lang="en-US" sz="3600" dirty="0"/>
              <a:t> </a:t>
            </a:r>
            <a:r>
              <a:rPr lang="en-US" sz="3600" dirty="0" err="1"/>
              <a:t>đương</a:t>
            </a:r>
            <a:r>
              <a:rPr lang="en-US" sz="3600" dirty="0"/>
              <a:t> </a:t>
            </a:r>
            <a:r>
              <a:rPr lang="en-US" sz="3600" dirty="0" err="1"/>
              <a:t>của</a:t>
            </a:r>
            <a:r>
              <a:rPr lang="en-US" sz="3600" dirty="0"/>
              <a:t> C</a:t>
            </a:r>
          </a:p>
          <a:p>
            <a:r>
              <a:rPr lang="en-US" sz="3600" dirty="0"/>
              <a:t>      + </a:t>
            </a:r>
            <a:r>
              <a:rPr lang="en-US" sz="3600" dirty="0" err="1"/>
              <a:t>Mô</a:t>
            </a:r>
            <a:r>
              <a:rPr lang="en-US" sz="3600" dirty="0"/>
              <a:t> </a:t>
            </a:r>
            <a:r>
              <a:rPr lang="en-US" sz="3600" dirty="0" err="1"/>
              <a:t>hình</a:t>
            </a:r>
            <a:r>
              <a:rPr lang="en-US" sz="3600" dirty="0"/>
              <a:t> </a:t>
            </a:r>
            <a:r>
              <a:rPr lang="en-US" sz="3600" dirty="0" err="1"/>
              <a:t>tương</a:t>
            </a:r>
            <a:r>
              <a:rPr lang="en-US" sz="3600" dirty="0"/>
              <a:t> </a:t>
            </a:r>
            <a:r>
              <a:rPr lang="en-US" sz="3600" dirty="0" err="1"/>
              <a:t>đương</a:t>
            </a:r>
            <a:r>
              <a:rPr lang="en-US" sz="3600" dirty="0"/>
              <a:t> </a:t>
            </a:r>
            <a:r>
              <a:rPr lang="en-US" sz="3600" dirty="0" err="1"/>
              <a:t>của</a:t>
            </a:r>
            <a:r>
              <a:rPr lang="en-US" sz="3600" dirty="0"/>
              <a:t> L</a:t>
            </a:r>
            <a:endParaRPr lang="vi-VN" sz="3600" dirty="0"/>
          </a:p>
          <a:p>
            <a:endParaRPr lang="vi-VN" sz="3600" dirty="0">
              <a:solidFill>
                <a:srgbClr val="FF0000"/>
              </a:solidFill>
            </a:endParaRPr>
          </a:p>
          <a:p>
            <a:pPr>
              <a:buFontTx/>
              <a:buChar char="-"/>
            </a:pPr>
            <a:endParaRPr lang="vi-VN" sz="3600" b="1" dirty="0"/>
          </a:p>
          <a:p>
            <a:endParaRPr lang="vi-VN" sz="3600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vi-VN" dirty="0"/>
              <a:t>TH_HT_CLC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D11470-82E1-469B-ADE0-0BDD5E5F7303}" type="datetime1">
              <a:rPr lang="vi-VN" smtClean="0"/>
              <a:pPr/>
              <a:t>27/06/2022</a:t>
            </a:fld>
            <a:endParaRPr lang="vi-V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32DD57-280B-4137-89E3-9707A026F52F}" type="slidenum">
              <a:rPr lang="vi-VN" smtClean="0"/>
              <a:pPr/>
              <a:t>22</a:t>
            </a:fld>
            <a:endParaRPr lang="vi-VN"/>
          </a:p>
        </p:txBody>
      </p:sp>
      <p:sp>
        <p:nvSpPr>
          <p:cNvPr id="6" name="TextBox 5"/>
          <p:cNvSpPr txBox="1"/>
          <p:nvPr/>
        </p:nvSpPr>
        <p:spPr>
          <a:xfrm>
            <a:off x="838200" y="381000"/>
            <a:ext cx="73152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vi-VN" sz="4000" dirty="0"/>
              <a:t>Chương 3: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Đáp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ứng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hệ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thống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miền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thời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gian</a:t>
            </a:r>
            <a:endParaRPr lang="vi-VN" sz="4000" dirty="0"/>
          </a:p>
        </p:txBody>
      </p:sp>
      <p:sp>
        <p:nvSpPr>
          <p:cNvPr id="7" name="TextBox 6"/>
          <p:cNvSpPr txBox="1"/>
          <p:nvPr/>
        </p:nvSpPr>
        <p:spPr>
          <a:xfrm>
            <a:off x="990600" y="1752600"/>
            <a:ext cx="74676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Char char="-"/>
            </a:pPr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600" dirty="0" err="1">
                <a:solidFill>
                  <a:srgbClr val="FF0000"/>
                </a:solidFill>
              </a:rPr>
              <a:t>Bài</a:t>
            </a:r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600" dirty="0" err="1">
                <a:solidFill>
                  <a:srgbClr val="FF0000"/>
                </a:solidFill>
              </a:rPr>
              <a:t>toán</a:t>
            </a:r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600" dirty="0" err="1">
                <a:solidFill>
                  <a:srgbClr val="FF0000"/>
                </a:solidFill>
              </a:rPr>
              <a:t>chuyển</a:t>
            </a:r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600" dirty="0" err="1">
                <a:solidFill>
                  <a:srgbClr val="FF0000"/>
                </a:solidFill>
              </a:rPr>
              <a:t>tiếp</a:t>
            </a:r>
            <a:r>
              <a:rPr lang="en-US" sz="3600" dirty="0">
                <a:solidFill>
                  <a:srgbClr val="FF0000"/>
                </a:solidFill>
              </a:rPr>
              <a:t>/</a:t>
            </a:r>
            <a:r>
              <a:rPr lang="en-US" sz="3600" dirty="0" err="1">
                <a:solidFill>
                  <a:srgbClr val="FF0000"/>
                </a:solidFill>
              </a:rPr>
              <a:t>quá</a:t>
            </a:r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600" dirty="0" err="1">
                <a:solidFill>
                  <a:srgbClr val="FF0000"/>
                </a:solidFill>
              </a:rPr>
              <a:t>độ</a:t>
            </a:r>
            <a:endParaRPr lang="vi-VN" sz="3600" dirty="0">
              <a:solidFill>
                <a:srgbClr val="FF0000"/>
              </a:solidFill>
            </a:endParaRPr>
          </a:p>
          <a:p>
            <a:r>
              <a:rPr lang="en-US" sz="3600" dirty="0">
                <a:solidFill>
                  <a:srgbClr val="FF0000"/>
                </a:solidFill>
              </a:rPr>
              <a:t>     </a:t>
            </a:r>
            <a:r>
              <a:rPr lang="en-US" sz="3600" dirty="0"/>
              <a:t>+ </a:t>
            </a:r>
            <a:r>
              <a:rPr lang="en-US" sz="3600" dirty="0" err="1"/>
              <a:t>Đáp</a:t>
            </a:r>
            <a:r>
              <a:rPr lang="en-US" sz="3600" dirty="0"/>
              <a:t> </a:t>
            </a:r>
            <a:r>
              <a:rPr lang="en-US" sz="3600" dirty="0" err="1"/>
              <a:t>ứng</a:t>
            </a:r>
            <a:r>
              <a:rPr lang="en-US" sz="3600" dirty="0"/>
              <a:t> </a:t>
            </a:r>
            <a:r>
              <a:rPr lang="en-US" sz="3600" dirty="0" err="1"/>
              <a:t>tự</a:t>
            </a:r>
            <a:r>
              <a:rPr lang="en-US" sz="3600" dirty="0"/>
              <a:t> do</a:t>
            </a:r>
          </a:p>
          <a:p>
            <a:r>
              <a:rPr lang="en-US" sz="3600" dirty="0"/>
              <a:t>     + </a:t>
            </a:r>
            <a:r>
              <a:rPr lang="en-US" sz="3600" dirty="0" err="1"/>
              <a:t>Đáp</a:t>
            </a:r>
            <a:r>
              <a:rPr lang="en-US" sz="3600" dirty="0"/>
              <a:t> </a:t>
            </a:r>
            <a:r>
              <a:rPr lang="en-US" sz="3600" dirty="0" err="1"/>
              <a:t>ứng</a:t>
            </a:r>
            <a:r>
              <a:rPr lang="en-US" sz="3600" dirty="0"/>
              <a:t> </a:t>
            </a:r>
            <a:r>
              <a:rPr lang="en-US" sz="3600" dirty="0" err="1"/>
              <a:t>ép</a:t>
            </a:r>
            <a:endParaRPr lang="en-US" sz="3600" dirty="0"/>
          </a:p>
          <a:p>
            <a:r>
              <a:rPr lang="en-US" sz="3600" dirty="0"/>
              <a:t>     + </a:t>
            </a:r>
            <a:r>
              <a:rPr lang="en-US" sz="3600" dirty="0" err="1"/>
              <a:t>Giải</a:t>
            </a:r>
            <a:r>
              <a:rPr lang="en-US" sz="3600" dirty="0"/>
              <a:t> </a:t>
            </a:r>
            <a:r>
              <a:rPr lang="en-US" sz="3600" dirty="0" err="1"/>
              <a:t>bài</a:t>
            </a:r>
            <a:r>
              <a:rPr lang="en-US" sz="3600" dirty="0"/>
              <a:t> </a:t>
            </a:r>
            <a:r>
              <a:rPr lang="en-US" sz="3600" dirty="0" err="1"/>
              <a:t>toán</a:t>
            </a:r>
            <a:r>
              <a:rPr lang="en-US" sz="3600" dirty="0"/>
              <a:t> </a:t>
            </a:r>
            <a:r>
              <a:rPr lang="en-US" sz="3600" dirty="0" err="1"/>
              <a:t>chuyển</a:t>
            </a:r>
            <a:r>
              <a:rPr lang="en-US" sz="3600" dirty="0"/>
              <a:t> </a:t>
            </a:r>
            <a:r>
              <a:rPr lang="en-US" sz="3600" dirty="0" err="1"/>
              <a:t>tiếp</a:t>
            </a:r>
            <a:r>
              <a:rPr lang="en-US" sz="3600" dirty="0"/>
              <a:t> </a:t>
            </a:r>
            <a:r>
              <a:rPr lang="en-US" sz="3600" dirty="0" err="1"/>
              <a:t>theo</a:t>
            </a:r>
            <a:r>
              <a:rPr lang="en-US" sz="3600" dirty="0"/>
              <a:t> </a:t>
            </a:r>
          </a:p>
          <a:p>
            <a:r>
              <a:rPr lang="en-US" sz="3600" dirty="0"/>
              <a:t>        </a:t>
            </a:r>
            <a:r>
              <a:rPr lang="en-US" sz="3600" dirty="0" err="1"/>
              <a:t>biến</a:t>
            </a:r>
            <a:r>
              <a:rPr lang="en-US" sz="3600" dirty="0"/>
              <a:t> </a:t>
            </a:r>
            <a:r>
              <a:rPr lang="en-US" sz="3600" dirty="0" err="1"/>
              <a:t>đổi</a:t>
            </a:r>
            <a:r>
              <a:rPr lang="en-US" sz="3600" dirty="0"/>
              <a:t> Laplace</a:t>
            </a:r>
            <a:endParaRPr lang="vi-VN" sz="3600" dirty="0"/>
          </a:p>
          <a:p>
            <a:pPr>
              <a:buFontTx/>
              <a:buChar char="-"/>
            </a:pPr>
            <a:endParaRPr lang="vi-VN" sz="3600" b="1" dirty="0"/>
          </a:p>
          <a:p>
            <a:endParaRPr lang="vi-VN" sz="3600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vi-VN" dirty="0"/>
              <a:t>TH_HT_CLC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00E8C-6656-4BF0-994C-C31870418862}" type="datetime1">
              <a:rPr lang="vi-VN" smtClean="0"/>
              <a:pPr/>
              <a:t>27/06/2022</a:t>
            </a:fld>
            <a:endParaRPr lang="vi-V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32DD57-280B-4137-89E3-9707A026F52F}" type="slidenum">
              <a:rPr lang="vi-VN" smtClean="0"/>
              <a:pPr/>
              <a:t>23</a:t>
            </a:fld>
            <a:endParaRPr lang="vi-VN"/>
          </a:p>
        </p:txBody>
      </p:sp>
      <p:sp>
        <p:nvSpPr>
          <p:cNvPr id="6" name="TextBox 5"/>
          <p:cNvSpPr txBox="1"/>
          <p:nvPr/>
        </p:nvSpPr>
        <p:spPr>
          <a:xfrm>
            <a:off x="838200" y="381000"/>
            <a:ext cx="73152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vi-VN" sz="4000" dirty="0"/>
              <a:t>Chương 3: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Đáp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ứng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hệ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thống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miền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thời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gian</a:t>
            </a:r>
            <a:endParaRPr lang="vi-VN" sz="4000" dirty="0"/>
          </a:p>
        </p:txBody>
      </p:sp>
      <p:sp>
        <p:nvSpPr>
          <p:cNvPr id="7" name="TextBox 6"/>
          <p:cNvSpPr txBox="1"/>
          <p:nvPr/>
        </p:nvSpPr>
        <p:spPr>
          <a:xfrm>
            <a:off x="990600" y="1752600"/>
            <a:ext cx="74676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Char char="-"/>
            </a:pPr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600" dirty="0" err="1">
                <a:solidFill>
                  <a:srgbClr val="FF0000"/>
                </a:solidFill>
              </a:rPr>
              <a:t>Các</a:t>
            </a:r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600" dirty="0" err="1">
                <a:solidFill>
                  <a:srgbClr val="FF0000"/>
                </a:solidFill>
              </a:rPr>
              <a:t>quá</a:t>
            </a:r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600" dirty="0" err="1">
                <a:solidFill>
                  <a:srgbClr val="FF0000"/>
                </a:solidFill>
              </a:rPr>
              <a:t>trình</a:t>
            </a:r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600" dirty="0" err="1">
                <a:solidFill>
                  <a:srgbClr val="FF0000"/>
                </a:solidFill>
              </a:rPr>
              <a:t>trong</a:t>
            </a:r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600" dirty="0" err="1">
                <a:solidFill>
                  <a:srgbClr val="FF0000"/>
                </a:solidFill>
              </a:rPr>
              <a:t>mạch</a:t>
            </a:r>
            <a:r>
              <a:rPr lang="en-US" sz="3600" dirty="0">
                <a:solidFill>
                  <a:srgbClr val="FF0000"/>
                </a:solidFill>
              </a:rPr>
              <a:t> RC, RL</a:t>
            </a:r>
          </a:p>
          <a:p>
            <a:r>
              <a:rPr lang="en-US" sz="3600" dirty="0">
                <a:solidFill>
                  <a:srgbClr val="FF0000"/>
                </a:solidFill>
              </a:rPr>
              <a:t>     </a:t>
            </a:r>
            <a:r>
              <a:rPr lang="en-US" sz="3600" dirty="0"/>
              <a:t>+ </a:t>
            </a:r>
            <a:r>
              <a:rPr lang="en-US" sz="3600" dirty="0" err="1"/>
              <a:t>Quá</a:t>
            </a:r>
            <a:r>
              <a:rPr lang="en-US" sz="3600" dirty="0"/>
              <a:t> </a:t>
            </a:r>
            <a:r>
              <a:rPr lang="en-US" sz="3600" dirty="0" err="1"/>
              <a:t>trình</a:t>
            </a:r>
            <a:r>
              <a:rPr lang="en-US" sz="3600" dirty="0"/>
              <a:t> </a:t>
            </a:r>
            <a:r>
              <a:rPr lang="en-US" sz="3600" dirty="0" err="1"/>
              <a:t>phóng</a:t>
            </a:r>
            <a:r>
              <a:rPr lang="en-US" sz="3600" dirty="0"/>
              <a:t> </a:t>
            </a:r>
            <a:r>
              <a:rPr lang="en-US" sz="3600" dirty="0" err="1"/>
              <a:t>điện</a:t>
            </a:r>
            <a:endParaRPr lang="en-US" sz="3600" dirty="0"/>
          </a:p>
          <a:p>
            <a:r>
              <a:rPr lang="en-US" sz="3600" dirty="0"/>
              <a:t>     + </a:t>
            </a:r>
            <a:r>
              <a:rPr lang="en-US" sz="3600" dirty="0" err="1"/>
              <a:t>Áp</a:t>
            </a:r>
            <a:r>
              <a:rPr lang="en-US" sz="3600" dirty="0"/>
              <a:t> </a:t>
            </a:r>
            <a:r>
              <a:rPr lang="en-US" sz="3600" dirty="0" err="1"/>
              <a:t>bằng</a:t>
            </a:r>
            <a:r>
              <a:rPr lang="en-US" sz="3600" dirty="0"/>
              <a:t> </a:t>
            </a:r>
            <a:r>
              <a:rPr lang="en-US" sz="3600" dirty="0" err="1"/>
              <a:t>nguồn</a:t>
            </a:r>
            <a:r>
              <a:rPr lang="en-US" sz="3600" dirty="0"/>
              <a:t> </a:t>
            </a:r>
            <a:r>
              <a:rPr lang="en-US" sz="3600" dirty="0" err="1"/>
              <a:t>một</a:t>
            </a:r>
            <a:r>
              <a:rPr lang="en-US" sz="3600" dirty="0"/>
              <a:t> </a:t>
            </a:r>
            <a:r>
              <a:rPr lang="en-US" sz="3600" dirty="0" err="1"/>
              <a:t>chiều</a:t>
            </a:r>
            <a:endParaRPr lang="en-US" sz="3600" dirty="0"/>
          </a:p>
          <a:p>
            <a:r>
              <a:rPr lang="en-US" sz="3600" dirty="0"/>
              <a:t>     + </a:t>
            </a:r>
            <a:r>
              <a:rPr lang="en-US" sz="3600" dirty="0" err="1"/>
              <a:t>Đáp</a:t>
            </a:r>
            <a:r>
              <a:rPr lang="en-US" sz="3600" dirty="0"/>
              <a:t> </a:t>
            </a:r>
            <a:r>
              <a:rPr lang="en-US" sz="3600" dirty="0" err="1"/>
              <a:t>ứng</a:t>
            </a:r>
            <a:r>
              <a:rPr lang="en-US" sz="3600" dirty="0"/>
              <a:t> </a:t>
            </a:r>
            <a:r>
              <a:rPr lang="en-US" sz="3600" dirty="0" err="1"/>
              <a:t>xung</a:t>
            </a:r>
            <a:r>
              <a:rPr lang="en-US" sz="3600" dirty="0"/>
              <a:t>, </a:t>
            </a:r>
            <a:r>
              <a:rPr lang="en-US" sz="3600" dirty="0" err="1"/>
              <a:t>hàm</a:t>
            </a:r>
            <a:r>
              <a:rPr lang="en-US" sz="3600" dirty="0"/>
              <a:t> </a:t>
            </a:r>
            <a:r>
              <a:rPr lang="en-US" sz="3600" dirty="0" err="1"/>
              <a:t>số</a:t>
            </a:r>
            <a:r>
              <a:rPr lang="en-US" sz="3600" dirty="0"/>
              <a:t> </a:t>
            </a:r>
            <a:r>
              <a:rPr lang="en-US" sz="3600" dirty="0" err="1"/>
              <a:t>chuyển</a:t>
            </a:r>
            <a:endParaRPr lang="en-US" sz="3600" dirty="0"/>
          </a:p>
          <a:p>
            <a:r>
              <a:rPr lang="en-US" sz="3600" dirty="0"/>
              <a:t>     + </a:t>
            </a:r>
            <a:r>
              <a:rPr lang="en-US" sz="3600" dirty="0" err="1"/>
              <a:t>Áp</a:t>
            </a:r>
            <a:r>
              <a:rPr lang="en-US" sz="3600" dirty="0"/>
              <a:t> </a:t>
            </a:r>
            <a:r>
              <a:rPr lang="en-US" sz="3600" dirty="0" err="1"/>
              <a:t>bằng</a:t>
            </a:r>
            <a:r>
              <a:rPr lang="en-US" sz="3600" dirty="0"/>
              <a:t> </a:t>
            </a:r>
            <a:r>
              <a:rPr lang="en-US" sz="3600" dirty="0" err="1"/>
              <a:t>nguồn</a:t>
            </a:r>
            <a:r>
              <a:rPr lang="en-US" sz="3600" dirty="0"/>
              <a:t> </a:t>
            </a:r>
            <a:r>
              <a:rPr lang="en-US" sz="3600" dirty="0" err="1"/>
              <a:t>xoay</a:t>
            </a:r>
            <a:r>
              <a:rPr lang="en-US" sz="3600" dirty="0"/>
              <a:t> </a:t>
            </a:r>
            <a:r>
              <a:rPr lang="en-US" sz="3600" dirty="0" err="1"/>
              <a:t>chiều</a:t>
            </a:r>
            <a:endParaRPr lang="vi-VN" sz="3600" dirty="0"/>
          </a:p>
          <a:p>
            <a:pPr>
              <a:buFontTx/>
              <a:buChar char="-"/>
            </a:pPr>
            <a:endParaRPr lang="vi-VN" sz="3600" b="1" dirty="0"/>
          </a:p>
          <a:p>
            <a:endParaRPr lang="vi-VN" sz="3600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vi-VN" dirty="0"/>
              <a:t>TH_HT_CLC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67EC75-5B4C-4E68-A5C4-AF8A9C234BF8}" type="datetime1">
              <a:rPr lang="vi-VN" smtClean="0"/>
              <a:pPr/>
              <a:t>27/06/2022</a:t>
            </a:fld>
            <a:endParaRPr lang="vi-V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32DD57-280B-4137-89E3-9707A026F52F}" type="slidenum">
              <a:rPr lang="vi-VN" smtClean="0"/>
              <a:pPr/>
              <a:t>24</a:t>
            </a:fld>
            <a:endParaRPr lang="vi-VN"/>
          </a:p>
        </p:txBody>
      </p:sp>
      <p:sp>
        <p:nvSpPr>
          <p:cNvPr id="6" name="TextBox 5"/>
          <p:cNvSpPr txBox="1"/>
          <p:nvPr/>
        </p:nvSpPr>
        <p:spPr>
          <a:xfrm>
            <a:off x="914400" y="2667001"/>
            <a:ext cx="73152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vi-VN" sz="6000" dirty="0"/>
              <a:t>Chương 4:  </a:t>
            </a:r>
            <a:r>
              <a:rPr lang="en-US" sz="6000" dirty="0" err="1">
                <a:latin typeface="Arial" pitchFamily="34" charset="0"/>
                <a:cs typeface="Arial" pitchFamily="34" charset="0"/>
              </a:rPr>
              <a:t>Đáp</a:t>
            </a:r>
            <a:r>
              <a:rPr lang="en-US" sz="6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6000" dirty="0" err="1">
                <a:latin typeface="Arial" pitchFamily="34" charset="0"/>
                <a:cs typeface="Arial" pitchFamily="34" charset="0"/>
              </a:rPr>
              <a:t>ứng</a:t>
            </a:r>
            <a:r>
              <a:rPr lang="en-US" sz="6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6000" dirty="0" err="1">
                <a:latin typeface="Arial" pitchFamily="34" charset="0"/>
                <a:cs typeface="Arial" pitchFamily="34" charset="0"/>
              </a:rPr>
              <a:t>hệ</a:t>
            </a:r>
            <a:r>
              <a:rPr lang="en-US" sz="6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6000" dirty="0" err="1">
                <a:latin typeface="Arial" pitchFamily="34" charset="0"/>
                <a:cs typeface="Arial" pitchFamily="34" charset="0"/>
              </a:rPr>
              <a:t>thống</a:t>
            </a:r>
            <a:r>
              <a:rPr lang="en-US" sz="6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60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6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6000" dirty="0" err="1">
                <a:latin typeface="Arial" pitchFamily="34" charset="0"/>
                <a:cs typeface="Arial" pitchFamily="34" charset="0"/>
              </a:rPr>
              <a:t>miền</a:t>
            </a:r>
            <a:r>
              <a:rPr lang="en-US" sz="6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6000" dirty="0" err="1">
                <a:latin typeface="Arial" pitchFamily="34" charset="0"/>
                <a:cs typeface="Arial" pitchFamily="34" charset="0"/>
              </a:rPr>
              <a:t>tần</a:t>
            </a:r>
            <a:r>
              <a:rPr lang="en-US" sz="6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6000" dirty="0" err="1">
                <a:latin typeface="Arial" pitchFamily="34" charset="0"/>
                <a:cs typeface="Arial" pitchFamily="34" charset="0"/>
              </a:rPr>
              <a:t>số</a:t>
            </a:r>
            <a:endParaRPr lang="vi-VN" sz="6000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vi-VN" dirty="0"/>
              <a:t>TH_HT_CLC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50C6C5-C984-4FA0-961E-504EA1D4F273}" type="datetime1">
              <a:rPr lang="vi-VN" smtClean="0"/>
              <a:pPr/>
              <a:t>27/06/2022</a:t>
            </a:fld>
            <a:endParaRPr lang="vi-V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32DD57-280B-4137-89E3-9707A026F52F}" type="slidenum">
              <a:rPr lang="vi-VN" smtClean="0"/>
              <a:pPr/>
              <a:t>25</a:t>
            </a:fld>
            <a:endParaRPr lang="vi-VN"/>
          </a:p>
        </p:txBody>
      </p:sp>
      <p:sp>
        <p:nvSpPr>
          <p:cNvPr id="6" name="TextBox 5"/>
          <p:cNvSpPr txBox="1"/>
          <p:nvPr/>
        </p:nvSpPr>
        <p:spPr>
          <a:xfrm>
            <a:off x="838200" y="381000"/>
            <a:ext cx="73152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vi-VN" sz="4000" dirty="0"/>
              <a:t>Chương 4: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Đáp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ứng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hệ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thống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miền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tần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số</a:t>
            </a:r>
            <a:endParaRPr lang="vi-VN" sz="4000" dirty="0"/>
          </a:p>
        </p:txBody>
      </p:sp>
      <p:sp>
        <p:nvSpPr>
          <p:cNvPr id="7" name="TextBox 6"/>
          <p:cNvSpPr txBox="1"/>
          <p:nvPr/>
        </p:nvSpPr>
        <p:spPr>
          <a:xfrm>
            <a:off x="990600" y="1752600"/>
            <a:ext cx="74676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3600" b="1" dirty="0"/>
              <a:t>Nội dung:</a:t>
            </a:r>
            <a:endParaRPr lang="en-US" sz="3600" b="1" dirty="0"/>
          </a:p>
          <a:p>
            <a:r>
              <a:rPr lang="en-US" sz="3600" dirty="0">
                <a:solidFill>
                  <a:srgbClr val="FF0000"/>
                </a:solidFill>
              </a:rPr>
              <a:t>- </a:t>
            </a:r>
            <a:r>
              <a:rPr lang="en-US" sz="3600" dirty="0" err="1">
                <a:solidFill>
                  <a:srgbClr val="FF0000"/>
                </a:solidFill>
              </a:rPr>
              <a:t>Giãn</a:t>
            </a:r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600" dirty="0" err="1">
                <a:solidFill>
                  <a:srgbClr val="FF0000"/>
                </a:solidFill>
              </a:rPr>
              <a:t>đồ</a:t>
            </a:r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600" dirty="0" err="1">
                <a:solidFill>
                  <a:srgbClr val="FF0000"/>
                </a:solidFill>
              </a:rPr>
              <a:t>cực-không</a:t>
            </a:r>
            <a:endParaRPr lang="vi-VN" sz="3600" dirty="0">
              <a:solidFill>
                <a:srgbClr val="FF0000"/>
              </a:solidFill>
            </a:endParaRPr>
          </a:p>
          <a:p>
            <a:r>
              <a:rPr lang="en-US" sz="3600" dirty="0">
                <a:solidFill>
                  <a:srgbClr val="FF0000"/>
                </a:solidFill>
              </a:rPr>
              <a:t>- </a:t>
            </a:r>
            <a:r>
              <a:rPr lang="en-US" sz="3600" dirty="0" err="1">
                <a:solidFill>
                  <a:srgbClr val="FF0000"/>
                </a:solidFill>
              </a:rPr>
              <a:t>Sự</a:t>
            </a:r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600" dirty="0" err="1">
                <a:solidFill>
                  <a:srgbClr val="FF0000"/>
                </a:solidFill>
              </a:rPr>
              <a:t>ổn</a:t>
            </a:r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600" dirty="0" err="1">
                <a:solidFill>
                  <a:srgbClr val="FF0000"/>
                </a:solidFill>
              </a:rPr>
              <a:t>định</a:t>
            </a:r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600" dirty="0" err="1">
                <a:solidFill>
                  <a:srgbClr val="FF0000"/>
                </a:solidFill>
              </a:rPr>
              <a:t>hệ</a:t>
            </a:r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600" dirty="0" err="1">
                <a:solidFill>
                  <a:srgbClr val="FF0000"/>
                </a:solidFill>
              </a:rPr>
              <a:t>thống</a:t>
            </a:r>
            <a:endParaRPr lang="en-US" sz="3600" dirty="0">
              <a:solidFill>
                <a:srgbClr val="FF0000"/>
              </a:solidFill>
            </a:endParaRPr>
          </a:p>
          <a:p>
            <a:pPr>
              <a:buFontTx/>
              <a:buChar char="-"/>
            </a:pPr>
            <a:r>
              <a:rPr lang="fr-FR" sz="3600" dirty="0">
                <a:solidFill>
                  <a:srgbClr val="FF0000"/>
                </a:solidFill>
              </a:rPr>
              <a:t> </a:t>
            </a:r>
            <a:r>
              <a:rPr lang="en-US" sz="3600" dirty="0" err="1">
                <a:solidFill>
                  <a:srgbClr val="FF0000"/>
                </a:solidFill>
              </a:rPr>
              <a:t>Đáp</a:t>
            </a:r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600" dirty="0" err="1">
                <a:solidFill>
                  <a:srgbClr val="FF0000"/>
                </a:solidFill>
              </a:rPr>
              <a:t>ứng</a:t>
            </a:r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600" dirty="0" err="1">
                <a:solidFill>
                  <a:srgbClr val="FF0000"/>
                </a:solidFill>
              </a:rPr>
              <a:t>tần</a:t>
            </a:r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600" dirty="0" err="1">
                <a:solidFill>
                  <a:srgbClr val="FF0000"/>
                </a:solidFill>
              </a:rPr>
              <a:t>số</a:t>
            </a:r>
            <a:r>
              <a:rPr lang="en-US" sz="3600" dirty="0">
                <a:solidFill>
                  <a:srgbClr val="FF0000"/>
                </a:solidFill>
              </a:rPr>
              <a:t>, </a:t>
            </a:r>
            <a:r>
              <a:rPr lang="en-US" sz="3600" dirty="0" err="1">
                <a:solidFill>
                  <a:srgbClr val="FF0000"/>
                </a:solidFill>
              </a:rPr>
              <a:t>giãn</a:t>
            </a:r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600" dirty="0" err="1">
                <a:solidFill>
                  <a:srgbClr val="FF0000"/>
                </a:solidFill>
              </a:rPr>
              <a:t>đồ</a:t>
            </a:r>
            <a:r>
              <a:rPr lang="en-US" sz="3600" dirty="0">
                <a:solidFill>
                  <a:srgbClr val="FF0000"/>
                </a:solidFill>
              </a:rPr>
              <a:t> Bode</a:t>
            </a:r>
          </a:p>
          <a:p>
            <a:pPr>
              <a:buFontTx/>
              <a:buChar char="-"/>
            </a:pPr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600" dirty="0" err="1">
                <a:solidFill>
                  <a:srgbClr val="FF0000"/>
                </a:solidFill>
              </a:rPr>
              <a:t>Mạch</a:t>
            </a:r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600" dirty="0" err="1">
                <a:solidFill>
                  <a:srgbClr val="FF0000"/>
                </a:solidFill>
              </a:rPr>
              <a:t>lọc</a:t>
            </a:r>
            <a:endParaRPr lang="vi-VN" sz="3600" dirty="0">
              <a:solidFill>
                <a:srgbClr val="FF0000"/>
              </a:solidFill>
            </a:endParaRPr>
          </a:p>
          <a:p>
            <a:pPr>
              <a:buFontTx/>
              <a:buChar char="-"/>
            </a:pPr>
            <a:endParaRPr lang="vi-VN" sz="3600" b="1" dirty="0"/>
          </a:p>
          <a:p>
            <a:endParaRPr lang="vi-VN" sz="3600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vi-VN" dirty="0"/>
              <a:t>TH_HT_CLC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E1426-023C-4CE3-BB9B-20A7078092E7}" type="datetime1">
              <a:rPr lang="vi-VN" smtClean="0"/>
              <a:pPr/>
              <a:t>27/06/2022</a:t>
            </a:fld>
            <a:endParaRPr lang="vi-V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32DD57-280B-4137-89E3-9707A026F52F}" type="slidenum">
              <a:rPr lang="vi-VN" smtClean="0"/>
              <a:pPr/>
              <a:t>26</a:t>
            </a:fld>
            <a:endParaRPr lang="vi-VN"/>
          </a:p>
        </p:txBody>
      </p:sp>
      <p:sp>
        <p:nvSpPr>
          <p:cNvPr id="6" name="TextBox 5"/>
          <p:cNvSpPr txBox="1"/>
          <p:nvPr/>
        </p:nvSpPr>
        <p:spPr>
          <a:xfrm>
            <a:off x="838200" y="381000"/>
            <a:ext cx="73152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vi-VN" sz="4000" dirty="0"/>
              <a:t>Chương 4: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Đáp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ứng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hệ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thống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miền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tần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số</a:t>
            </a:r>
            <a:endParaRPr lang="vi-VN" sz="4000" dirty="0"/>
          </a:p>
        </p:txBody>
      </p:sp>
      <p:sp>
        <p:nvSpPr>
          <p:cNvPr id="7" name="TextBox 6"/>
          <p:cNvSpPr txBox="1"/>
          <p:nvPr/>
        </p:nvSpPr>
        <p:spPr>
          <a:xfrm>
            <a:off x="990600" y="1752600"/>
            <a:ext cx="76962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rgbClr val="FF0000"/>
                </a:solidFill>
              </a:rPr>
              <a:t>- </a:t>
            </a:r>
            <a:r>
              <a:rPr lang="en-US" sz="3600" dirty="0" err="1">
                <a:solidFill>
                  <a:srgbClr val="FF0000"/>
                </a:solidFill>
              </a:rPr>
              <a:t>Giãn</a:t>
            </a:r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600" dirty="0" err="1">
                <a:solidFill>
                  <a:srgbClr val="FF0000"/>
                </a:solidFill>
              </a:rPr>
              <a:t>đồ</a:t>
            </a:r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600" dirty="0" err="1">
                <a:solidFill>
                  <a:srgbClr val="FF0000"/>
                </a:solidFill>
              </a:rPr>
              <a:t>cực-không</a:t>
            </a:r>
            <a:endParaRPr lang="vi-VN" sz="3600" dirty="0">
              <a:solidFill>
                <a:srgbClr val="FF0000"/>
              </a:solidFill>
            </a:endParaRPr>
          </a:p>
          <a:p>
            <a:r>
              <a:rPr lang="en-US" sz="3600" b="1" dirty="0">
                <a:solidFill>
                  <a:srgbClr val="FF0000"/>
                </a:solidFill>
              </a:rPr>
              <a:t>     </a:t>
            </a:r>
            <a:r>
              <a:rPr lang="en-US" sz="3600" dirty="0"/>
              <a:t>+ </a:t>
            </a:r>
            <a:r>
              <a:rPr lang="en-US" sz="3600" dirty="0" err="1"/>
              <a:t>Tính</a:t>
            </a:r>
            <a:r>
              <a:rPr lang="en-US" sz="3600" dirty="0"/>
              <a:t> </a:t>
            </a:r>
            <a:r>
              <a:rPr lang="en-US" sz="3600" dirty="0" err="1"/>
              <a:t>và</a:t>
            </a:r>
            <a:r>
              <a:rPr lang="en-US" sz="3600" dirty="0"/>
              <a:t> </a:t>
            </a:r>
            <a:r>
              <a:rPr lang="en-US" sz="3600" dirty="0" err="1"/>
              <a:t>biểu</a:t>
            </a:r>
            <a:r>
              <a:rPr lang="en-US" sz="3600" dirty="0"/>
              <a:t> </a:t>
            </a:r>
            <a:r>
              <a:rPr lang="en-US" sz="3600" dirty="0" err="1"/>
              <a:t>diễn</a:t>
            </a:r>
            <a:r>
              <a:rPr lang="en-US" sz="3600" dirty="0"/>
              <a:t> </a:t>
            </a:r>
            <a:r>
              <a:rPr lang="en-US" sz="3600" dirty="0" err="1"/>
              <a:t>các</a:t>
            </a:r>
            <a:r>
              <a:rPr lang="en-US" sz="3600" dirty="0"/>
              <a:t> </a:t>
            </a:r>
            <a:r>
              <a:rPr lang="en-US" sz="3600" dirty="0" err="1"/>
              <a:t>không</a:t>
            </a:r>
            <a:r>
              <a:rPr lang="en-US" sz="3600" dirty="0"/>
              <a:t> (zeros)</a:t>
            </a:r>
          </a:p>
          <a:p>
            <a:r>
              <a:rPr lang="en-US" sz="3600" dirty="0"/>
              <a:t>     + </a:t>
            </a:r>
            <a:r>
              <a:rPr lang="en-US" sz="3600" dirty="0" err="1"/>
              <a:t>Tính</a:t>
            </a:r>
            <a:r>
              <a:rPr lang="en-US" sz="3600" dirty="0"/>
              <a:t> </a:t>
            </a:r>
            <a:r>
              <a:rPr lang="en-US" sz="3600" dirty="0" err="1"/>
              <a:t>và</a:t>
            </a:r>
            <a:r>
              <a:rPr lang="en-US" sz="3600" dirty="0"/>
              <a:t> </a:t>
            </a:r>
            <a:r>
              <a:rPr lang="en-US" sz="3600" dirty="0" err="1"/>
              <a:t>biểu</a:t>
            </a:r>
            <a:r>
              <a:rPr lang="en-US" sz="3600" dirty="0"/>
              <a:t> </a:t>
            </a:r>
            <a:r>
              <a:rPr lang="en-US" sz="3600" dirty="0" err="1"/>
              <a:t>diễn</a:t>
            </a:r>
            <a:r>
              <a:rPr lang="en-US" sz="3600" dirty="0"/>
              <a:t> </a:t>
            </a:r>
            <a:r>
              <a:rPr lang="en-US" sz="3600" dirty="0" err="1"/>
              <a:t>các</a:t>
            </a:r>
            <a:r>
              <a:rPr lang="en-US" sz="3600" dirty="0"/>
              <a:t> </a:t>
            </a:r>
            <a:r>
              <a:rPr lang="en-US" sz="3600" dirty="0" err="1"/>
              <a:t>cực</a:t>
            </a:r>
            <a:r>
              <a:rPr lang="en-US" sz="3600" dirty="0"/>
              <a:t> (poles)</a:t>
            </a:r>
          </a:p>
          <a:p>
            <a:endParaRPr lang="en-US" sz="3600" dirty="0">
              <a:solidFill>
                <a:srgbClr val="FF0000"/>
              </a:solidFill>
            </a:endParaRPr>
          </a:p>
          <a:p>
            <a:endParaRPr lang="vi-VN" sz="3600" dirty="0"/>
          </a:p>
          <a:p>
            <a:endParaRPr lang="vi-VN" sz="3600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vi-VN" dirty="0"/>
              <a:t>TH_HT_CLC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719AEC-0281-4648-8817-F4F3F7D4BE46}" type="datetime1">
              <a:rPr lang="vi-VN" smtClean="0"/>
              <a:pPr/>
              <a:t>27/06/2022</a:t>
            </a:fld>
            <a:endParaRPr lang="vi-V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32DD57-280B-4137-89E3-9707A026F52F}" type="slidenum">
              <a:rPr lang="vi-VN" smtClean="0"/>
              <a:pPr/>
              <a:t>27</a:t>
            </a:fld>
            <a:endParaRPr lang="vi-VN"/>
          </a:p>
        </p:txBody>
      </p:sp>
      <p:sp>
        <p:nvSpPr>
          <p:cNvPr id="6" name="TextBox 5"/>
          <p:cNvSpPr txBox="1"/>
          <p:nvPr/>
        </p:nvSpPr>
        <p:spPr>
          <a:xfrm>
            <a:off x="838200" y="381000"/>
            <a:ext cx="73152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vi-VN" sz="4000" dirty="0"/>
              <a:t>Chương 4: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Đáp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ứng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hệ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thống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miền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tần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số</a:t>
            </a:r>
            <a:endParaRPr lang="vi-VN" sz="4000" dirty="0"/>
          </a:p>
        </p:txBody>
      </p:sp>
      <p:sp>
        <p:nvSpPr>
          <p:cNvPr id="7" name="TextBox 6"/>
          <p:cNvSpPr txBox="1"/>
          <p:nvPr/>
        </p:nvSpPr>
        <p:spPr>
          <a:xfrm>
            <a:off x="990600" y="1752600"/>
            <a:ext cx="74676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rgbClr val="FF0000"/>
                </a:solidFill>
              </a:rPr>
              <a:t>- </a:t>
            </a:r>
            <a:r>
              <a:rPr lang="en-US" sz="3600" dirty="0" err="1">
                <a:solidFill>
                  <a:srgbClr val="FF0000"/>
                </a:solidFill>
              </a:rPr>
              <a:t>Sự</a:t>
            </a:r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600" dirty="0" err="1">
                <a:solidFill>
                  <a:srgbClr val="FF0000"/>
                </a:solidFill>
              </a:rPr>
              <a:t>ổn</a:t>
            </a:r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600" dirty="0" err="1">
                <a:solidFill>
                  <a:srgbClr val="FF0000"/>
                </a:solidFill>
              </a:rPr>
              <a:t>định</a:t>
            </a:r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600" dirty="0" err="1">
                <a:solidFill>
                  <a:srgbClr val="FF0000"/>
                </a:solidFill>
              </a:rPr>
              <a:t>hệ</a:t>
            </a:r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600" dirty="0" err="1">
                <a:solidFill>
                  <a:srgbClr val="FF0000"/>
                </a:solidFill>
              </a:rPr>
              <a:t>thống</a:t>
            </a:r>
            <a:endParaRPr lang="en-US" sz="3600" dirty="0">
              <a:solidFill>
                <a:srgbClr val="FF0000"/>
              </a:solidFill>
            </a:endParaRPr>
          </a:p>
          <a:p>
            <a:r>
              <a:rPr lang="fr-FR" sz="3600" b="1" dirty="0">
                <a:solidFill>
                  <a:srgbClr val="FF0000"/>
                </a:solidFill>
              </a:rPr>
              <a:t>    </a:t>
            </a:r>
            <a:r>
              <a:rPr lang="fr-FR" sz="3600" dirty="0"/>
              <a:t>+ </a:t>
            </a:r>
            <a:r>
              <a:rPr lang="fr-FR" sz="3600" dirty="0" err="1"/>
              <a:t>Dựa</a:t>
            </a:r>
            <a:r>
              <a:rPr lang="fr-FR" sz="3600" dirty="0"/>
              <a:t> </a:t>
            </a:r>
            <a:r>
              <a:rPr lang="fr-FR" sz="3600" dirty="0" err="1"/>
              <a:t>vào</a:t>
            </a:r>
            <a:r>
              <a:rPr lang="fr-FR" sz="3600" dirty="0"/>
              <a:t> </a:t>
            </a:r>
            <a:r>
              <a:rPr lang="fr-FR" sz="3600" dirty="0" err="1"/>
              <a:t>hệ</a:t>
            </a:r>
            <a:r>
              <a:rPr lang="fr-FR" sz="3600" dirty="0"/>
              <a:t> </a:t>
            </a:r>
            <a:r>
              <a:rPr lang="fr-FR" sz="3600" dirty="0" err="1"/>
              <a:t>thống</a:t>
            </a:r>
            <a:r>
              <a:rPr lang="fr-FR" sz="3600" dirty="0"/>
              <a:t> </a:t>
            </a:r>
            <a:r>
              <a:rPr lang="fr-FR" sz="3600" dirty="0" err="1"/>
              <a:t>cực</a:t>
            </a:r>
            <a:r>
              <a:rPr lang="fr-FR" sz="3600" dirty="0"/>
              <a:t>-</a:t>
            </a:r>
            <a:r>
              <a:rPr lang="fr-FR" sz="3600" dirty="0" err="1"/>
              <a:t>không</a:t>
            </a:r>
            <a:endParaRPr lang="fr-FR" sz="3600" dirty="0"/>
          </a:p>
          <a:p>
            <a:r>
              <a:rPr lang="fr-FR" sz="3600" dirty="0"/>
              <a:t>    + </a:t>
            </a:r>
            <a:r>
              <a:rPr lang="fr-FR" sz="3600" dirty="0" err="1"/>
              <a:t>Các</a:t>
            </a:r>
            <a:r>
              <a:rPr lang="fr-FR" sz="3600" dirty="0"/>
              <a:t> </a:t>
            </a:r>
            <a:r>
              <a:rPr lang="fr-FR" sz="3600" dirty="0" err="1"/>
              <a:t>tiêu</a:t>
            </a:r>
            <a:r>
              <a:rPr lang="fr-FR" sz="3600" dirty="0"/>
              <a:t> </a:t>
            </a:r>
            <a:r>
              <a:rPr lang="fr-FR" sz="3600" dirty="0" err="1"/>
              <a:t>chuẩn</a:t>
            </a:r>
            <a:r>
              <a:rPr lang="fr-FR" sz="3600" dirty="0"/>
              <a:t> </a:t>
            </a:r>
            <a:r>
              <a:rPr lang="fr-FR" sz="3600" dirty="0" err="1"/>
              <a:t>đánh</a:t>
            </a:r>
            <a:r>
              <a:rPr lang="fr-FR" sz="3600" dirty="0"/>
              <a:t> </a:t>
            </a:r>
            <a:r>
              <a:rPr lang="fr-FR" sz="3600" dirty="0" err="1"/>
              <a:t>giá</a:t>
            </a:r>
            <a:r>
              <a:rPr lang="fr-FR" sz="3600" dirty="0"/>
              <a:t> </a:t>
            </a:r>
            <a:r>
              <a:rPr lang="fr-FR" sz="3600" dirty="0" err="1"/>
              <a:t>tính</a:t>
            </a:r>
            <a:r>
              <a:rPr lang="fr-FR" sz="3600" dirty="0"/>
              <a:t> </a:t>
            </a:r>
            <a:r>
              <a:rPr lang="fr-FR" sz="3600" dirty="0" err="1"/>
              <a:t>ổn</a:t>
            </a:r>
            <a:r>
              <a:rPr lang="fr-FR" sz="3600" dirty="0"/>
              <a:t> </a:t>
            </a:r>
          </a:p>
          <a:p>
            <a:r>
              <a:rPr lang="fr-FR" sz="3600" dirty="0"/>
              <a:t>       </a:t>
            </a:r>
            <a:r>
              <a:rPr lang="fr-FR" sz="3600" dirty="0" err="1"/>
              <a:t>định</a:t>
            </a:r>
            <a:r>
              <a:rPr lang="fr-FR" sz="3600" dirty="0"/>
              <a:t> </a:t>
            </a:r>
            <a:r>
              <a:rPr lang="fr-FR" sz="3600" dirty="0" err="1"/>
              <a:t>của</a:t>
            </a:r>
            <a:r>
              <a:rPr lang="fr-FR" sz="3600" dirty="0"/>
              <a:t> </a:t>
            </a:r>
            <a:r>
              <a:rPr lang="fr-FR" sz="3600" dirty="0" err="1"/>
              <a:t>hệ</a:t>
            </a:r>
            <a:r>
              <a:rPr lang="fr-FR" sz="3600" dirty="0"/>
              <a:t> </a:t>
            </a:r>
            <a:r>
              <a:rPr lang="fr-FR" sz="3600" dirty="0" err="1"/>
              <a:t>thống</a:t>
            </a:r>
            <a:r>
              <a:rPr lang="fr-FR" sz="3600" dirty="0"/>
              <a:t> </a:t>
            </a:r>
            <a:endParaRPr lang="vi-VN" sz="3600" dirty="0"/>
          </a:p>
          <a:p>
            <a:endParaRPr lang="vi-VN" sz="3600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vi-VN" dirty="0"/>
              <a:t>TH_HT_CLC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BDCA09-5AF8-4FF6-8036-36626D7151F8}" type="datetime1">
              <a:rPr lang="vi-VN" smtClean="0"/>
              <a:pPr/>
              <a:t>27/06/2022</a:t>
            </a:fld>
            <a:endParaRPr lang="vi-V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32DD57-280B-4137-89E3-9707A026F52F}" type="slidenum">
              <a:rPr lang="vi-VN" smtClean="0"/>
              <a:pPr/>
              <a:t>28</a:t>
            </a:fld>
            <a:endParaRPr lang="vi-VN"/>
          </a:p>
        </p:txBody>
      </p:sp>
      <p:sp>
        <p:nvSpPr>
          <p:cNvPr id="6" name="TextBox 5"/>
          <p:cNvSpPr txBox="1"/>
          <p:nvPr/>
        </p:nvSpPr>
        <p:spPr>
          <a:xfrm>
            <a:off x="838200" y="381000"/>
            <a:ext cx="73152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vi-VN" sz="4000" dirty="0"/>
              <a:t>Chương 4: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Đáp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ứng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hệ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thống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miền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tần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số</a:t>
            </a:r>
            <a:endParaRPr lang="vi-VN" sz="4000" dirty="0"/>
          </a:p>
        </p:txBody>
      </p:sp>
      <p:sp>
        <p:nvSpPr>
          <p:cNvPr id="7" name="TextBox 6"/>
          <p:cNvSpPr txBox="1"/>
          <p:nvPr/>
        </p:nvSpPr>
        <p:spPr>
          <a:xfrm>
            <a:off x="990600" y="1752600"/>
            <a:ext cx="74676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rgbClr val="FF0000"/>
                </a:solidFill>
              </a:rPr>
              <a:t>- </a:t>
            </a:r>
            <a:r>
              <a:rPr lang="en-US" sz="3600" dirty="0" err="1">
                <a:solidFill>
                  <a:srgbClr val="FF0000"/>
                </a:solidFill>
              </a:rPr>
              <a:t>Đáp</a:t>
            </a:r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600" dirty="0" err="1">
                <a:solidFill>
                  <a:srgbClr val="FF0000"/>
                </a:solidFill>
              </a:rPr>
              <a:t>ứng</a:t>
            </a:r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600" dirty="0" err="1">
                <a:solidFill>
                  <a:srgbClr val="FF0000"/>
                </a:solidFill>
              </a:rPr>
              <a:t>tần</a:t>
            </a:r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600" dirty="0" err="1">
                <a:solidFill>
                  <a:srgbClr val="FF0000"/>
                </a:solidFill>
              </a:rPr>
              <a:t>số</a:t>
            </a:r>
            <a:r>
              <a:rPr lang="en-US" sz="3600" dirty="0">
                <a:solidFill>
                  <a:srgbClr val="FF0000"/>
                </a:solidFill>
              </a:rPr>
              <a:t>, </a:t>
            </a:r>
            <a:r>
              <a:rPr lang="en-US" sz="3600" dirty="0" err="1">
                <a:solidFill>
                  <a:srgbClr val="FF0000"/>
                </a:solidFill>
              </a:rPr>
              <a:t>giãn</a:t>
            </a:r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600" dirty="0" err="1">
                <a:solidFill>
                  <a:srgbClr val="FF0000"/>
                </a:solidFill>
              </a:rPr>
              <a:t>đồ</a:t>
            </a:r>
            <a:r>
              <a:rPr lang="en-US" sz="3600" dirty="0">
                <a:solidFill>
                  <a:srgbClr val="FF0000"/>
                </a:solidFill>
              </a:rPr>
              <a:t> Bode</a:t>
            </a:r>
          </a:p>
          <a:p>
            <a:r>
              <a:rPr lang="en-US" sz="3600" dirty="0">
                <a:solidFill>
                  <a:srgbClr val="FF0000"/>
                </a:solidFill>
              </a:rPr>
              <a:t>     </a:t>
            </a:r>
            <a:r>
              <a:rPr lang="en-US" sz="3600" dirty="0"/>
              <a:t>+ </a:t>
            </a:r>
            <a:r>
              <a:rPr lang="en-US" sz="3600" dirty="0" err="1"/>
              <a:t>Đáp</a:t>
            </a:r>
            <a:r>
              <a:rPr lang="en-US" sz="3600" dirty="0"/>
              <a:t> </a:t>
            </a:r>
            <a:r>
              <a:rPr lang="en-US" sz="3600" dirty="0" err="1"/>
              <a:t>ứng</a:t>
            </a:r>
            <a:r>
              <a:rPr lang="en-US" sz="3600" dirty="0"/>
              <a:t> </a:t>
            </a:r>
            <a:r>
              <a:rPr lang="en-US" sz="3600" dirty="0" err="1"/>
              <a:t>biên</a:t>
            </a:r>
            <a:r>
              <a:rPr lang="en-US" sz="3600" dirty="0"/>
              <a:t> </a:t>
            </a:r>
            <a:r>
              <a:rPr lang="en-US" sz="3600" dirty="0" err="1"/>
              <a:t>độ-tần</a:t>
            </a:r>
            <a:r>
              <a:rPr lang="en-US" sz="3600" dirty="0"/>
              <a:t> </a:t>
            </a:r>
            <a:r>
              <a:rPr lang="en-US" sz="3600" dirty="0" err="1"/>
              <a:t>số</a:t>
            </a:r>
            <a:endParaRPr lang="en-US" sz="3600" dirty="0"/>
          </a:p>
          <a:p>
            <a:r>
              <a:rPr lang="en-US" sz="3600" dirty="0"/>
              <a:t>     + </a:t>
            </a:r>
            <a:r>
              <a:rPr lang="en-US" sz="3600" dirty="0" err="1"/>
              <a:t>Đáp</a:t>
            </a:r>
            <a:r>
              <a:rPr lang="en-US" sz="3600" dirty="0"/>
              <a:t> </a:t>
            </a:r>
            <a:r>
              <a:rPr lang="en-US" sz="3600" dirty="0" err="1"/>
              <a:t>ứng</a:t>
            </a:r>
            <a:r>
              <a:rPr lang="en-US" sz="3600" dirty="0"/>
              <a:t> </a:t>
            </a:r>
            <a:r>
              <a:rPr lang="en-US" sz="3600" dirty="0" err="1"/>
              <a:t>pha-tần</a:t>
            </a:r>
            <a:r>
              <a:rPr lang="en-US" sz="3600" dirty="0"/>
              <a:t> </a:t>
            </a:r>
            <a:r>
              <a:rPr lang="en-US" sz="3600" dirty="0" err="1"/>
              <a:t>số</a:t>
            </a:r>
            <a:endParaRPr lang="en-US" sz="3600" dirty="0"/>
          </a:p>
          <a:p>
            <a:r>
              <a:rPr lang="en-US" sz="3600" dirty="0"/>
              <a:t>     + </a:t>
            </a:r>
            <a:r>
              <a:rPr lang="en-US" sz="3600" dirty="0" err="1"/>
              <a:t>Vẽ</a:t>
            </a:r>
            <a:r>
              <a:rPr lang="en-US" sz="3600" dirty="0"/>
              <a:t> </a:t>
            </a:r>
            <a:r>
              <a:rPr lang="en-US" sz="3600" dirty="0" err="1"/>
              <a:t>giãn</a:t>
            </a:r>
            <a:r>
              <a:rPr lang="en-US" sz="3600" dirty="0"/>
              <a:t> </a:t>
            </a:r>
            <a:r>
              <a:rPr lang="en-US" sz="3600" dirty="0" err="1"/>
              <a:t>đồ</a:t>
            </a:r>
            <a:r>
              <a:rPr lang="en-US" sz="3600" dirty="0"/>
              <a:t> Bode</a:t>
            </a:r>
            <a:endParaRPr lang="vi-VN" sz="3600" dirty="0"/>
          </a:p>
          <a:p>
            <a:endParaRPr lang="vi-VN" sz="3600" b="1" dirty="0"/>
          </a:p>
          <a:p>
            <a:endParaRPr lang="vi-VN" sz="3600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vi-VN" dirty="0"/>
              <a:t>TH_HT_CLC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3F98E-5B21-42D8-A5C9-63353DC8127C}" type="datetime1">
              <a:rPr lang="vi-VN" smtClean="0"/>
              <a:pPr/>
              <a:t>27/06/2022</a:t>
            </a:fld>
            <a:endParaRPr lang="vi-V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32DD57-280B-4137-89E3-9707A026F52F}" type="slidenum">
              <a:rPr lang="vi-VN" smtClean="0"/>
              <a:pPr/>
              <a:t>29</a:t>
            </a:fld>
            <a:endParaRPr lang="vi-VN"/>
          </a:p>
        </p:txBody>
      </p:sp>
      <p:sp>
        <p:nvSpPr>
          <p:cNvPr id="6" name="TextBox 5"/>
          <p:cNvSpPr txBox="1"/>
          <p:nvPr/>
        </p:nvSpPr>
        <p:spPr>
          <a:xfrm>
            <a:off x="838200" y="381000"/>
            <a:ext cx="73152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vi-VN" sz="4000" dirty="0"/>
              <a:t>Chương 4: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Đáp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ứng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hệ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thống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miền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tần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số</a:t>
            </a:r>
            <a:endParaRPr lang="vi-VN" sz="4000" dirty="0"/>
          </a:p>
        </p:txBody>
      </p:sp>
      <p:sp>
        <p:nvSpPr>
          <p:cNvPr id="7" name="TextBox 6"/>
          <p:cNvSpPr txBox="1"/>
          <p:nvPr/>
        </p:nvSpPr>
        <p:spPr>
          <a:xfrm>
            <a:off x="990600" y="1752600"/>
            <a:ext cx="74676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Char char="-"/>
            </a:pPr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600" dirty="0" err="1">
                <a:solidFill>
                  <a:srgbClr val="FF0000"/>
                </a:solidFill>
              </a:rPr>
              <a:t>Mạch</a:t>
            </a:r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600" dirty="0" err="1">
                <a:solidFill>
                  <a:srgbClr val="FF0000"/>
                </a:solidFill>
              </a:rPr>
              <a:t>lọc</a:t>
            </a:r>
            <a:endParaRPr lang="en-US" sz="3600" dirty="0">
              <a:solidFill>
                <a:srgbClr val="FF0000"/>
              </a:solidFill>
            </a:endParaRPr>
          </a:p>
          <a:p>
            <a:r>
              <a:rPr lang="en-US" sz="3600" dirty="0">
                <a:solidFill>
                  <a:srgbClr val="FF0000"/>
                </a:solidFill>
              </a:rPr>
              <a:t>      </a:t>
            </a:r>
            <a:r>
              <a:rPr lang="en-US" sz="3600" dirty="0"/>
              <a:t>+ </a:t>
            </a:r>
            <a:r>
              <a:rPr lang="en-US" sz="3600" dirty="0" err="1"/>
              <a:t>Lọc</a:t>
            </a:r>
            <a:r>
              <a:rPr lang="en-US" sz="3600" dirty="0"/>
              <a:t> </a:t>
            </a:r>
            <a:r>
              <a:rPr lang="en-US" sz="3600" dirty="0" err="1"/>
              <a:t>thấp</a:t>
            </a:r>
            <a:r>
              <a:rPr lang="en-US" sz="3600" dirty="0"/>
              <a:t> qua </a:t>
            </a:r>
          </a:p>
          <a:p>
            <a:r>
              <a:rPr lang="en-US" sz="3600" dirty="0"/>
              <a:t>      + </a:t>
            </a:r>
            <a:r>
              <a:rPr lang="en-US" sz="3600" dirty="0" err="1"/>
              <a:t>Lọc</a:t>
            </a:r>
            <a:r>
              <a:rPr lang="en-US" sz="3600" dirty="0"/>
              <a:t> </a:t>
            </a:r>
            <a:r>
              <a:rPr lang="en-US" sz="3600" dirty="0" err="1"/>
              <a:t>cao</a:t>
            </a:r>
            <a:r>
              <a:rPr lang="en-US" sz="3600" dirty="0"/>
              <a:t> qua</a:t>
            </a:r>
          </a:p>
          <a:p>
            <a:r>
              <a:rPr lang="en-US" sz="3600" dirty="0"/>
              <a:t>      + </a:t>
            </a:r>
            <a:r>
              <a:rPr lang="en-US" sz="3600" dirty="0" err="1"/>
              <a:t>Lọc</a:t>
            </a:r>
            <a:r>
              <a:rPr lang="en-US" sz="3600" dirty="0"/>
              <a:t> </a:t>
            </a:r>
            <a:r>
              <a:rPr lang="en-US" sz="3600" dirty="0" err="1"/>
              <a:t>dãi</a:t>
            </a:r>
            <a:r>
              <a:rPr lang="en-US" sz="3600" dirty="0"/>
              <a:t> </a:t>
            </a:r>
            <a:r>
              <a:rPr lang="en-US" sz="3600" dirty="0" err="1"/>
              <a:t>thông</a:t>
            </a:r>
            <a:endParaRPr lang="en-US" sz="3600" dirty="0"/>
          </a:p>
          <a:p>
            <a:r>
              <a:rPr lang="en-US" sz="3600" dirty="0"/>
              <a:t>      + </a:t>
            </a:r>
            <a:r>
              <a:rPr lang="en-US" sz="3600" dirty="0" err="1"/>
              <a:t>Lọc</a:t>
            </a:r>
            <a:r>
              <a:rPr lang="en-US" sz="3600" dirty="0"/>
              <a:t> </a:t>
            </a:r>
            <a:r>
              <a:rPr lang="en-US" sz="3600" dirty="0" err="1"/>
              <a:t>loại</a:t>
            </a:r>
            <a:endParaRPr lang="vi-VN" sz="3600" dirty="0"/>
          </a:p>
          <a:p>
            <a:pPr>
              <a:buFontTx/>
              <a:buChar char="-"/>
            </a:pPr>
            <a:endParaRPr lang="vi-VN" sz="3600" b="1" dirty="0"/>
          </a:p>
          <a:p>
            <a:endParaRPr lang="vi-VN" sz="3600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vi-VN" dirty="0"/>
              <a:t>TH_HT_CLC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6ECEF-F76E-4952-9B3A-8AACCD8D9D57}" type="datetime1">
              <a:rPr lang="vi-VN" smtClean="0"/>
              <a:pPr/>
              <a:t>27/06/2022</a:t>
            </a:fld>
            <a:endParaRPr lang="vi-V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32DD57-280B-4137-89E3-9707A026F52F}" type="slidenum">
              <a:rPr lang="vi-VN" smtClean="0"/>
              <a:pPr/>
              <a:t>30</a:t>
            </a:fld>
            <a:endParaRPr lang="vi-VN"/>
          </a:p>
        </p:txBody>
      </p:sp>
      <p:sp>
        <p:nvSpPr>
          <p:cNvPr id="6" name="TextBox 5"/>
          <p:cNvSpPr txBox="1"/>
          <p:nvPr/>
        </p:nvSpPr>
        <p:spPr>
          <a:xfrm>
            <a:off x="914400" y="2667001"/>
            <a:ext cx="73152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vi-VN" sz="6000" dirty="0"/>
              <a:t>Chương 5:  </a:t>
            </a:r>
            <a:r>
              <a:rPr lang="en-US" sz="6000" dirty="0" err="1">
                <a:latin typeface="Arial" pitchFamily="34" charset="0"/>
                <a:cs typeface="Arial" pitchFamily="34" charset="0"/>
              </a:rPr>
              <a:t>Mạng</a:t>
            </a:r>
            <a:r>
              <a:rPr lang="en-US" sz="6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6000" dirty="0" err="1">
                <a:latin typeface="Arial" pitchFamily="34" charset="0"/>
                <a:cs typeface="Arial" pitchFamily="34" charset="0"/>
              </a:rPr>
              <a:t>hai</a:t>
            </a:r>
            <a:r>
              <a:rPr lang="en-US" sz="6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6000" dirty="0" err="1">
                <a:latin typeface="Arial" pitchFamily="34" charset="0"/>
                <a:cs typeface="Arial" pitchFamily="34" charset="0"/>
              </a:rPr>
              <a:t>cửa</a:t>
            </a:r>
            <a:r>
              <a:rPr lang="en-US" sz="6000" dirty="0">
                <a:latin typeface="Arial" pitchFamily="34" charset="0"/>
                <a:cs typeface="Arial" pitchFamily="34" charset="0"/>
              </a:rPr>
              <a:t> (</a:t>
            </a:r>
            <a:r>
              <a:rPr lang="en-US" sz="6000" dirty="0" err="1">
                <a:latin typeface="Arial" pitchFamily="34" charset="0"/>
                <a:cs typeface="Arial" pitchFamily="34" charset="0"/>
              </a:rPr>
              <a:t>Tứ</a:t>
            </a:r>
            <a:r>
              <a:rPr lang="en-US" sz="6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6000" dirty="0" err="1">
                <a:latin typeface="Arial" pitchFamily="34" charset="0"/>
                <a:cs typeface="Arial" pitchFamily="34" charset="0"/>
              </a:rPr>
              <a:t>cực</a:t>
            </a:r>
            <a:r>
              <a:rPr lang="en-US" sz="6000" dirty="0">
                <a:latin typeface="Arial" pitchFamily="34" charset="0"/>
                <a:cs typeface="Arial" pitchFamily="34" charset="0"/>
              </a:rPr>
              <a:t>)</a:t>
            </a:r>
            <a:endParaRPr lang="vi-VN" sz="6000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vi-VN" dirty="0"/>
              <a:t>TH_HT_CLC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6FFE40-DC01-4639-8F16-A6E7E5D229A3}" type="datetime1">
              <a:rPr lang="vi-VN" smtClean="0"/>
              <a:pPr/>
              <a:t>27/06/2022</a:t>
            </a:fld>
            <a:endParaRPr lang="vi-V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32DD57-280B-4137-89E3-9707A026F52F}" type="slidenum">
              <a:rPr lang="vi-VN" smtClean="0"/>
              <a:pPr/>
              <a:t>31</a:t>
            </a:fld>
            <a:endParaRPr lang="vi-VN"/>
          </a:p>
        </p:txBody>
      </p:sp>
      <p:sp>
        <p:nvSpPr>
          <p:cNvPr id="6" name="TextBox 5"/>
          <p:cNvSpPr txBox="1"/>
          <p:nvPr/>
        </p:nvSpPr>
        <p:spPr>
          <a:xfrm>
            <a:off x="838200" y="381000"/>
            <a:ext cx="73152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vi-VN" sz="4000" dirty="0"/>
              <a:t>Chương 5: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Mạng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hai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cửa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(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Tứ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cực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)</a:t>
            </a:r>
            <a:endParaRPr lang="vi-VN" sz="4000" dirty="0"/>
          </a:p>
          <a:p>
            <a:pPr algn="ctr"/>
            <a:endParaRPr lang="vi-VN" sz="4000" dirty="0"/>
          </a:p>
        </p:txBody>
      </p:sp>
      <p:sp>
        <p:nvSpPr>
          <p:cNvPr id="7" name="TextBox 6"/>
          <p:cNvSpPr txBox="1"/>
          <p:nvPr/>
        </p:nvSpPr>
        <p:spPr>
          <a:xfrm>
            <a:off x="990600" y="1752600"/>
            <a:ext cx="74676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3600" b="1" dirty="0"/>
              <a:t>Nội dung:</a:t>
            </a:r>
            <a:endParaRPr lang="en-US" sz="3600" b="1" dirty="0"/>
          </a:p>
          <a:p>
            <a:r>
              <a:rPr lang="en-US" sz="3600" dirty="0">
                <a:solidFill>
                  <a:srgbClr val="FF0000"/>
                </a:solidFill>
              </a:rPr>
              <a:t>- </a:t>
            </a:r>
            <a:r>
              <a:rPr lang="en-US" sz="3600" dirty="0" err="1">
                <a:solidFill>
                  <a:srgbClr val="FF0000"/>
                </a:solidFill>
              </a:rPr>
              <a:t>Mô</a:t>
            </a:r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600" dirty="0" err="1">
                <a:solidFill>
                  <a:srgbClr val="FF0000"/>
                </a:solidFill>
              </a:rPr>
              <a:t>hình</a:t>
            </a:r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600" dirty="0" err="1">
                <a:solidFill>
                  <a:srgbClr val="FF0000"/>
                </a:solidFill>
              </a:rPr>
              <a:t>mạng</a:t>
            </a:r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600" dirty="0" err="1">
                <a:solidFill>
                  <a:srgbClr val="FF0000"/>
                </a:solidFill>
              </a:rPr>
              <a:t>hai</a:t>
            </a:r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600" dirty="0" err="1">
                <a:solidFill>
                  <a:srgbClr val="FF0000"/>
                </a:solidFill>
              </a:rPr>
              <a:t>cửa</a:t>
            </a:r>
            <a:r>
              <a:rPr lang="en-US" sz="3600" dirty="0">
                <a:solidFill>
                  <a:srgbClr val="FF0000"/>
                </a:solidFill>
              </a:rPr>
              <a:t> </a:t>
            </a:r>
          </a:p>
          <a:p>
            <a:r>
              <a:rPr lang="en-US" sz="3600" dirty="0">
                <a:solidFill>
                  <a:srgbClr val="FF0000"/>
                </a:solidFill>
              </a:rPr>
              <a:t>- </a:t>
            </a:r>
            <a:r>
              <a:rPr lang="en-US" sz="3600" dirty="0" err="1">
                <a:solidFill>
                  <a:srgbClr val="FF0000"/>
                </a:solidFill>
              </a:rPr>
              <a:t>Kết</a:t>
            </a:r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600" dirty="0" err="1">
                <a:solidFill>
                  <a:srgbClr val="FF0000"/>
                </a:solidFill>
              </a:rPr>
              <a:t>nối</a:t>
            </a:r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600" dirty="0" err="1">
                <a:solidFill>
                  <a:srgbClr val="FF0000"/>
                </a:solidFill>
              </a:rPr>
              <a:t>mạng</a:t>
            </a:r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600" dirty="0" err="1">
                <a:solidFill>
                  <a:srgbClr val="FF0000"/>
                </a:solidFill>
              </a:rPr>
              <a:t>hai</a:t>
            </a:r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600" dirty="0" err="1">
                <a:solidFill>
                  <a:srgbClr val="FF0000"/>
                </a:solidFill>
              </a:rPr>
              <a:t>cửa</a:t>
            </a:r>
            <a:endParaRPr lang="vi-VN" sz="3600" dirty="0">
              <a:solidFill>
                <a:srgbClr val="FF0000"/>
              </a:solidFill>
            </a:endParaRPr>
          </a:p>
          <a:p>
            <a:r>
              <a:rPr lang="en-US" sz="3600" dirty="0">
                <a:solidFill>
                  <a:srgbClr val="FF0000"/>
                </a:solidFill>
              </a:rPr>
              <a:t>- </a:t>
            </a:r>
            <a:r>
              <a:rPr lang="en-US" sz="3600" dirty="0" err="1">
                <a:solidFill>
                  <a:srgbClr val="FF0000"/>
                </a:solidFill>
              </a:rPr>
              <a:t>Bài</a:t>
            </a:r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600" dirty="0" err="1">
                <a:solidFill>
                  <a:srgbClr val="FF0000"/>
                </a:solidFill>
              </a:rPr>
              <a:t>toán</a:t>
            </a:r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600" dirty="0" err="1">
                <a:solidFill>
                  <a:srgbClr val="FF0000"/>
                </a:solidFill>
              </a:rPr>
              <a:t>hồi</a:t>
            </a:r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600" dirty="0" err="1">
                <a:solidFill>
                  <a:srgbClr val="FF0000"/>
                </a:solidFill>
              </a:rPr>
              <a:t>tiếp</a:t>
            </a:r>
            <a:endParaRPr lang="vi-VN" sz="3600" b="1" dirty="0">
              <a:solidFill>
                <a:srgbClr val="FF0000"/>
              </a:solidFill>
            </a:endParaRPr>
          </a:p>
          <a:p>
            <a:endParaRPr lang="vi-VN" sz="3600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vi-VN" dirty="0"/>
              <a:t>TH_HT_CLC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EEE14-7880-4C7B-B2DD-97EEC8796CC3}" type="datetime1">
              <a:rPr lang="vi-VN" smtClean="0"/>
              <a:pPr/>
              <a:t>27/06/2022</a:t>
            </a:fld>
            <a:endParaRPr lang="vi-V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32DD57-280B-4137-89E3-9707A026F52F}" type="slidenum">
              <a:rPr lang="vi-VN" smtClean="0"/>
              <a:pPr/>
              <a:t>32</a:t>
            </a:fld>
            <a:endParaRPr lang="vi-VN"/>
          </a:p>
        </p:txBody>
      </p:sp>
      <p:sp>
        <p:nvSpPr>
          <p:cNvPr id="6" name="TextBox 5"/>
          <p:cNvSpPr txBox="1"/>
          <p:nvPr/>
        </p:nvSpPr>
        <p:spPr>
          <a:xfrm>
            <a:off x="838200" y="381000"/>
            <a:ext cx="73152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vi-VN" sz="4000" dirty="0"/>
              <a:t>Chương 5: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Mạng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hai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cửa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(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Tứ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cực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)</a:t>
            </a:r>
            <a:endParaRPr lang="vi-VN" sz="4000" dirty="0"/>
          </a:p>
          <a:p>
            <a:pPr algn="ctr"/>
            <a:endParaRPr lang="vi-VN" sz="4000" dirty="0"/>
          </a:p>
        </p:txBody>
      </p:sp>
      <p:sp>
        <p:nvSpPr>
          <p:cNvPr id="7" name="TextBox 6"/>
          <p:cNvSpPr txBox="1"/>
          <p:nvPr/>
        </p:nvSpPr>
        <p:spPr>
          <a:xfrm>
            <a:off x="990600" y="1752600"/>
            <a:ext cx="74676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3600" b="1" dirty="0"/>
              <a:t>Nội dung:</a:t>
            </a:r>
            <a:endParaRPr lang="en-US" sz="3600" b="1" dirty="0"/>
          </a:p>
          <a:p>
            <a:pPr>
              <a:buFontTx/>
              <a:buChar char="-"/>
            </a:pPr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600" dirty="0" err="1">
                <a:solidFill>
                  <a:srgbClr val="FF0000"/>
                </a:solidFill>
              </a:rPr>
              <a:t>Mô</a:t>
            </a:r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600" dirty="0" err="1">
                <a:solidFill>
                  <a:srgbClr val="FF0000"/>
                </a:solidFill>
              </a:rPr>
              <a:t>hình</a:t>
            </a:r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600" dirty="0" err="1">
                <a:solidFill>
                  <a:srgbClr val="FF0000"/>
                </a:solidFill>
              </a:rPr>
              <a:t>mạng</a:t>
            </a:r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600" dirty="0" err="1">
                <a:solidFill>
                  <a:srgbClr val="FF0000"/>
                </a:solidFill>
              </a:rPr>
              <a:t>hai</a:t>
            </a:r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600" dirty="0" err="1">
                <a:solidFill>
                  <a:srgbClr val="FF0000"/>
                </a:solidFill>
              </a:rPr>
              <a:t>cửa</a:t>
            </a:r>
            <a:endParaRPr lang="en-US" sz="3600" dirty="0">
              <a:solidFill>
                <a:srgbClr val="FF0000"/>
              </a:solidFill>
            </a:endParaRPr>
          </a:p>
          <a:p>
            <a:r>
              <a:rPr lang="en-US" sz="3600" dirty="0"/>
              <a:t>      + </a:t>
            </a:r>
            <a:r>
              <a:rPr lang="en-US" sz="3600" dirty="0" err="1"/>
              <a:t>Thông</a:t>
            </a:r>
            <a:r>
              <a:rPr lang="en-US" sz="3600" dirty="0"/>
              <a:t> </a:t>
            </a:r>
            <a:r>
              <a:rPr lang="en-US" sz="3600" dirty="0" err="1"/>
              <a:t>số</a:t>
            </a:r>
            <a:r>
              <a:rPr lang="en-US" sz="3600" dirty="0"/>
              <a:t> </a:t>
            </a:r>
            <a:r>
              <a:rPr lang="en-US" sz="3600" dirty="0" err="1"/>
              <a:t>trở</a:t>
            </a:r>
            <a:r>
              <a:rPr lang="en-US" sz="3600" dirty="0"/>
              <a:t> </a:t>
            </a:r>
            <a:r>
              <a:rPr lang="en-US" sz="3600" dirty="0" err="1"/>
              <a:t>kháng</a:t>
            </a:r>
            <a:r>
              <a:rPr lang="en-US" sz="3600" dirty="0"/>
              <a:t> Z, </a:t>
            </a:r>
          </a:p>
          <a:p>
            <a:r>
              <a:rPr lang="en-US" sz="3600" dirty="0"/>
              <a:t>      + </a:t>
            </a:r>
            <a:r>
              <a:rPr lang="en-US" sz="3600" dirty="0" err="1"/>
              <a:t>Thông</a:t>
            </a:r>
            <a:r>
              <a:rPr lang="en-US" sz="3600" dirty="0"/>
              <a:t> </a:t>
            </a:r>
            <a:r>
              <a:rPr lang="en-US" sz="3600" dirty="0" err="1"/>
              <a:t>số</a:t>
            </a:r>
            <a:r>
              <a:rPr lang="en-US" sz="3600" dirty="0"/>
              <a:t> </a:t>
            </a:r>
            <a:r>
              <a:rPr lang="en-US" sz="3600" dirty="0" err="1"/>
              <a:t>dẫn</a:t>
            </a:r>
            <a:r>
              <a:rPr lang="en-US" sz="3600" dirty="0"/>
              <a:t> </a:t>
            </a:r>
            <a:r>
              <a:rPr lang="en-US" sz="3600" dirty="0" err="1"/>
              <a:t>nạp</a:t>
            </a:r>
            <a:r>
              <a:rPr lang="en-US" sz="3600" dirty="0"/>
              <a:t> Y,</a:t>
            </a:r>
          </a:p>
          <a:p>
            <a:r>
              <a:rPr lang="en-US" sz="3600" dirty="0"/>
              <a:t>      + </a:t>
            </a:r>
            <a:r>
              <a:rPr lang="en-US" sz="3600" dirty="0" err="1"/>
              <a:t>Thông</a:t>
            </a:r>
            <a:r>
              <a:rPr lang="en-US" sz="3600" dirty="0"/>
              <a:t> </a:t>
            </a:r>
            <a:r>
              <a:rPr lang="en-US" sz="3600" dirty="0" err="1"/>
              <a:t>số</a:t>
            </a:r>
            <a:r>
              <a:rPr lang="en-US" sz="3600" dirty="0"/>
              <a:t> </a:t>
            </a:r>
            <a:r>
              <a:rPr lang="en-US" sz="3600" dirty="0" err="1"/>
              <a:t>hỗn</a:t>
            </a:r>
            <a:r>
              <a:rPr lang="en-US" sz="3600" dirty="0"/>
              <a:t> </a:t>
            </a:r>
            <a:r>
              <a:rPr lang="en-US" sz="3600" dirty="0" err="1"/>
              <a:t>tạp</a:t>
            </a:r>
            <a:r>
              <a:rPr lang="en-US" sz="3600" dirty="0"/>
              <a:t> h, </a:t>
            </a:r>
          </a:p>
          <a:p>
            <a:r>
              <a:rPr lang="en-US" sz="3600" dirty="0"/>
              <a:t>      + </a:t>
            </a:r>
            <a:r>
              <a:rPr lang="en-US" sz="3600" dirty="0" err="1"/>
              <a:t>Thông</a:t>
            </a:r>
            <a:r>
              <a:rPr lang="en-US" sz="3600" dirty="0"/>
              <a:t> </a:t>
            </a:r>
            <a:r>
              <a:rPr lang="en-US" sz="3600" dirty="0" err="1"/>
              <a:t>số</a:t>
            </a:r>
            <a:r>
              <a:rPr lang="en-US" sz="3600" dirty="0"/>
              <a:t> </a:t>
            </a:r>
            <a:r>
              <a:rPr lang="en-US" sz="3600" dirty="0" err="1"/>
              <a:t>truyền</a:t>
            </a:r>
            <a:r>
              <a:rPr lang="en-US" sz="3600" dirty="0"/>
              <a:t> ABCD.</a:t>
            </a:r>
            <a:endParaRPr lang="vi-VN" sz="3600" dirty="0"/>
          </a:p>
          <a:p>
            <a:endParaRPr lang="vi-VN" sz="3600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vi-VN" dirty="0"/>
              <a:t>TH_HT_CLC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FE54B-4B48-4EA2-B385-551FA02E9C62}" type="datetime1">
              <a:rPr lang="vi-VN" smtClean="0"/>
              <a:pPr/>
              <a:t>27/06/2022</a:t>
            </a:fld>
            <a:endParaRPr lang="vi-V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32DD57-280B-4137-89E3-9707A026F52F}" type="slidenum">
              <a:rPr lang="vi-VN" smtClean="0"/>
              <a:pPr/>
              <a:t>33</a:t>
            </a:fld>
            <a:endParaRPr lang="vi-VN"/>
          </a:p>
        </p:txBody>
      </p:sp>
      <p:sp>
        <p:nvSpPr>
          <p:cNvPr id="6" name="TextBox 5"/>
          <p:cNvSpPr txBox="1"/>
          <p:nvPr/>
        </p:nvSpPr>
        <p:spPr>
          <a:xfrm>
            <a:off x="838200" y="381000"/>
            <a:ext cx="73152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vi-VN" sz="4000" dirty="0"/>
              <a:t>Chương 5: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Mạng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hai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cửa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(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Tứ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cực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)</a:t>
            </a:r>
            <a:endParaRPr lang="vi-VN" sz="4000" dirty="0"/>
          </a:p>
          <a:p>
            <a:pPr algn="ctr"/>
            <a:endParaRPr lang="vi-VN" sz="4000" dirty="0"/>
          </a:p>
        </p:txBody>
      </p:sp>
      <p:sp>
        <p:nvSpPr>
          <p:cNvPr id="7" name="TextBox 6"/>
          <p:cNvSpPr txBox="1"/>
          <p:nvPr/>
        </p:nvSpPr>
        <p:spPr>
          <a:xfrm>
            <a:off x="990600" y="1752600"/>
            <a:ext cx="74676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3600" b="1" dirty="0"/>
              <a:t>Nội dung:</a:t>
            </a:r>
            <a:endParaRPr lang="en-US" sz="3600" b="1" dirty="0"/>
          </a:p>
          <a:p>
            <a:r>
              <a:rPr lang="en-US" sz="3600" dirty="0">
                <a:solidFill>
                  <a:srgbClr val="FF0000"/>
                </a:solidFill>
              </a:rPr>
              <a:t>- </a:t>
            </a:r>
            <a:r>
              <a:rPr lang="en-US" sz="3600" dirty="0" err="1">
                <a:solidFill>
                  <a:srgbClr val="FF0000"/>
                </a:solidFill>
              </a:rPr>
              <a:t>Kết</a:t>
            </a:r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600" dirty="0" err="1">
                <a:solidFill>
                  <a:srgbClr val="FF0000"/>
                </a:solidFill>
              </a:rPr>
              <a:t>nối</a:t>
            </a:r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600" dirty="0" err="1">
                <a:solidFill>
                  <a:srgbClr val="FF0000"/>
                </a:solidFill>
              </a:rPr>
              <a:t>mạng</a:t>
            </a:r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600" dirty="0" err="1">
                <a:solidFill>
                  <a:srgbClr val="FF0000"/>
                </a:solidFill>
              </a:rPr>
              <a:t>hai</a:t>
            </a:r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600" dirty="0" err="1">
                <a:solidFill>
                  <a:srgbClr val="FF0000"/>
                </a:solidFill>
              </a:rPr>
              <a:t>cửa</a:t>
            </a:r>
            <a:endParaRPr lang="vi-VN" sz="3600" dirty="0">
              <a:solidFill>
                <a:srgbClr val="FF0000"/>
              </a:solidFill>
            </a:endParaRPr>
          </a:p>
          <a:p>
            <a:r>
              <a:rPr lang="en-US" sz="3600" b="1" dirty="0"/>
              <a:t>     </a:t>
            </a:r>
            <a:r>
              <a:rPr lang="en-US" sz="3600" dirty="0"/>
              <a:t>+ </a:t>
            </a:r>
            <a:r>
              <a:rPr lang="en-US" sz="3600" dirty="0" err="1"/>
              <a:t>Kết</a:t>
            </a:r>
            <a:r>
              <a:rPr lang="en-US" sz="3600" dirty="0"/>
              <a:t> </a:t>
            </a:r>
            <a:r>
              <a:rPr lang="en-US" sz="3600" dirty="0" err="1"/>
              <a:t>nối</a:t>
            </a:r>
            <a:r>
              <a:rPr lang="en-US" sz="3600" dirty="0"/>
              <a:t> </a:t>
            </a:r>
            <a:r>
              <a:rPr lang="en-US" sz="3600" dirty="0" err="1"/>
              <a:t>nối</a:t>
            </a:r>
            <a:r>
              <a:rPr lang="en-US" sz="3600" dirty="0"/>
              <a:t> </a:t>
            </a:r>
            <a:r>
              <a:rPr lang="en-US" sz="3600" dirty="0" err="1"/>
              <a:t>tiếp</a:t>
            </a:r>
            <a:endParaRPr lang="en-US" sz="3600" dirty="0"/>
          </a:p>
          <a:p>
            <a:r>
              <a:rPr lang="en-US" sz="3600" dirty="0"/>
              <a:t>     + </a:t>
            </a:r>
            <a:r>
              <a:rPr lang="en-US" sz="3600" dirty="0" err="1"/>
              <a:t>Kết</a:t>
            </a:r>
            <a:r>
              <a:rPr lang="en-US" sz="3600" dirty="0"/>
              <a:t> </a:t>
            </a:r>
            <a:r>
              <a:rPr lang="en-US" sz="3600" dirty="0" err="1"/>
              <a:t>nối</a:t>
            </a:r>
            <a:r>
              <a:rPr lang="en-US" sz="3600" dirty="0"/>
              <a:t> song </a:t>
            </a:r>
            <a:r>
              <a:rPr lang="en-US" sz="3600" dirty="0" err="1"/>
              <a:t>song</a:t>
            </a:r>
            <a:r>
              <a:rPr lang="en-US" sz="3600" dirty="0"/>
              <a:t> </a:t>
            </a:r>
          </a:p>
          <a:p>
            <a:r>
              <a:rPr lang="en-US" sz="3600" dirty="0"/>
              <a:t>     + </a:t>
            </a:r>
            <a:r>
              <a:rPr lang="en-US" sz="3600" dirty="0" err="1"/>
              <a:t>Kết</a:t>
            </a:r>
            <a:r>
              <a:rPr lang="en-US" sz="3600" dirty="0"/>
              <a:t> </a:t>
            </a:r>
            <a:r>
              <a:rPr lang="en-US" sz="3600" dirty="0" err="1"/>
              <a:t>nối</a:t>
            </a:r>
            <a:r>
              <a:rPr lang="en-US" sz="3600" dirty="0"/>
              <a:t> cascade</a:t>
            </a:r>
            <a:endParaRPr lang="vi-VN" sz="3600" dirty="0"/>
          </a:p>
          <a:p>
            <a:endParaRPr lang="vi-VN" sz="3600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vi-VN" dirty="0"/>
              <a:t>TH_HT_CLC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1BED1C-0596-4FC5-8B0C-2AE65DB8A1CE}" type="datetime1">
              <a:rPr lang="vi-VN" smtClean="0"/>
              <a:pPr/>
              <a:t>27/06/2022</a:t>
            </a:fld>
            <a:endParaRPr lang="vi-V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32DD57-280B-4137-89E3-9707A026F52F}" type="slidenum">
              <a:rPr lang="vi-VN" smtClean="0"/>
              <a:pPr/>
              <a:t>34</a:t>
            </a:fld>
            <a:endParaRPr lang="vi-VN"/>
          </a:p>
        </p:txBody>
      </p:sp>
      <p:sp>
        <p:nvSpPr>
          <p:cNvPr id="6" name="TextBox 5"/>
          <p:cNvSpPr txBox="1"/>
          <p:nvPr/>
        </p:nvSpPr>
        <p:spPr>
          <a:xfrm>
            <a:off x="838200" y="381000"/>
            <a:ext cx="73152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vi-VN" sz="4000" dirty="0"/>
              <a:t>Chương 5: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Mạng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hai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cửa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(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Tứ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cực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)</a:t>
            </a:r>
            <a:endParaRPr lang="vi-VN" sz="4000" dirty="0"/>
          </a:p>
          <a:p>
            <a:pPr algn="ctr"/>
            <a:endParaRPr lang="vi-VN" sz="4000" dirty="0"/>
          </a:p>
        </p:txBody>
      </p:sp>
      <p:sp>
        <p:nvSpPr>
          <p:cNvPr id="7" name="TextBox 6"/>
          <p:cNvSpPr txBox="1"/>
          <p:nvPr/>
        </p:nvSpPr>
        <p:spPr>
          <a:xfrm>
            <a:off x="990600" y="1752600"/>
            <a:ext cx="74676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3600" b="1" dirty="0"/>
              <a:t>Nội dung:</a:t>
            </a:r>
            <a:endParaRPr lang="en-US" sz="3600" b="1" dirty="0"/>
          </a:p>
          <a:p>
            <a:r>
              <a:rPr lang="en-US" sz="3600" dirty="0">
                <a:solidFill>
                  <a:srgbClr val="FF0000"/>
                </a:solidFill>
              </a:rPr>
              <a:t>-</a:t>
            </a:r>
            <a:r>
              <a:rPr lang="en-US" sz="3600" dirty="0"/>
              <a:t> </a:t>
            </a:r>
            <a:r>
              <a:rPr lang="en-US" sz="3600" dirty="0" err="1">
                <a:solidFill>
                  <a:srgbClr val="FF0000"/>
                </a:solidFill>
              </a:rPr>
              <a:t>Bài</a:t>
            </a:r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600" dirty="0" err="1">
                <a:solidFill>
                  <a:srgbClr val="FF0000"/>
                </a:solidFill>
              </a:rPr>
              <a:t>toán</a:t>
            </a:r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600" dirty="0" err="1">
                <a:solidFill>
                  <a:srgbClr val="FF0000"/>
                </a:solidFill>
              </a:rPr>
              <a:t>hồi</a:t>
            </a:r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600" dirty="0" err="1">
                <a:solidFill>
                  <a:srgbClr val="FF0000"/>
                </a:solidFill>
              </a:rPr>
              <a:t>tiếp</a:t>
            </a:r>
            <a:endParaRPr lang="en-US" sz="3600" dirty="0">
              <a:solidFill>
                <a:srgbClr val="FF0000"/>
              </a:solidFill>
            </a:endParaRPr>
          </a:p>
          <a:p>
            <a:r>
              <a:rPr lang="en-US" sz="3600" b="1" dirty="0"/>
              <a:t>     </a:t>
            </a:r>
            <a:r>
              <a:rPr lang="en-US" sz="3600" dirty="0"/>
              <a:t>+ </a:t>
            </a:r>
            <a:r>
              <a:rPr lang="en-US" sz="3600" dirty="0" err="1"/>
              <a:t>Hồi</a:t>
            </a:r>
            <a:r>
              <a:rPr lang="en-US" sz="3600" dirty="0"/>
              <a:t> </a:t>
            </a:r>
            <a:r>
              <a:rPr lang="en-US" sz="3600" dirty="0" err="1"/>
              <a:t>tiếp</a:t>
            </a:r>
            <a:r>
              <a:rPr lang="en-US" sz="3600" dirty="0"/>
              <a:t> shunt-shunt</a:t>
            </a:r>
          </a:p>
          <a:p>
            <a:r>
              <a:rPr lang="en-US" sz="3600" dirty="0"/>
              <a:t>     + </a:t>
            </a:r>
            <a:r>
              <a:rPr lang="en-US" sz="3600" dirty="0" err="1"/>
              <a:t>Hồi</a:t>
            </a:r>
            <a:r>
              <a:rPr lang="en-US" sz="3600" dirty="0"/>
              <a:t> </a:t>
            </a:r>
            <a:r>
              <a:rPr lang="en-US" sz="3600" dirty="0" err="1"/>
              <a:t>tiếp</a:t>
            </a:r>
            <a:r>
              <a:rPr lang="en-US" sz="3600" dirty="0"/>
              <a:t> shunt-series</a:t>
            </a:r>
          </a:p>
          <a:p>
            <a:r>
              <a:rPr lang="en-US" sz="3600" dirty="0"/>
              <a:t>     + </a:t>
            </a:r>
            <a:r>
              <a:rPr lang="en-US" sz="3600" dirty="0" err="1"/>
              <a:t>Hồi</a:t>
            </a:r>
            <a:r>
              <a:rPr lang="en-US" sz="3600" dirty="0"/>
              <a:t> </a:t>
            </a:r>
            <a:r>
              <a:rPr lang="en-US" sz="3600" dirty="0" err="1"/>
              <a:t>tiếp</a:t>
            </a:r>
            <a:r>
              <a:rPr lang="en-US" sz="3600" dirty="0"/>
              <a:t> series-series</a:t>
            </a:r>
          </a:p>
          <a:p>
            <a:r>
              <a:rPr lang="en-US" sz="3600" dirty="0"/>
              <a:t>     + </a:t>
            </a:r>
            <a:r>
              <a:rPr lang="en-US" sz="3600" dirty="0" err="1"/>
              <a:t>Hồi</a:t>
            </a:r>
            <a:r>
              <a:rPr lang="en-US" sz="3600" dirty="0"/>
              <a:t> </a:t>
            </a:r>
            <a:r>
              <a:rPr lang="en-US" sz="3600" dirty="0" err="1"/>
              <a:t>tiếp</a:t>
            </a:r>
            <a:r>
              <a:rPr lang="en-US" sz="3600" dirty="0"/>
              <a:t> series-shunt</a:t>
            </a:r>
            <a:endParaRPr lang="vi-VN" sz="3600" dirty="0"/>
          </a:p>
          <a:p>
            <a:endParaRPr lang="vi-VN" sz="3600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vi-VN" dirty="0"/>
              <a:t>TH_HT_CLC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427</TotalTime>
  <Words>1331</Words>
  <Application>Microsoft Office PowerPoint</Application>
  <PresentationFormat>On-screen Show (4:3)</PresentationFormat>
  <Paragraphs>288</Paragraphs>
  <Slides>34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35" baseType="lpstr">
      <vt:lpstr>Office Theme</vt:lpstr>
      <vt:lpstr>Trường Đại học Khoa học Tự nhiên TPHCM</vt:lpstr>
      <vt:lpstr>Thông tin giảng viên</vt:lpstr>
      <vt:lpstr>Thông tin chung môn học-  kế hoạch giảng dạy</vt:lpstr>
      <vt:lpstr> Chuẩn đầu ra </vt:lpstr>
      <vt:lpstr>Tài liệu môn học</vt:lpstr>
      <vt:lpstr>Đánh giá môn học</vt:lpstr>
      <vt:lpstr>Quy định lớp học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hcmus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Trường Đại học Khoa học Tự nhiên TPHCM</dc:title>
  <dc:creator>txtan</dc:creator>
  <cp:lastModifiedBy>TXTAN</cp:lastModifiedBy>
  <cp:revision>53</cp:revision>
  <dcterms:created xsi:type="dcterms:W3CDTF">2016-11-17T01:30:14Z</dcterms:created>
  <dcterms:modified xsi:type="dcterms:W3CDTF">2022-06-27T08:46:26Z</dcterms:modified>
</cp:coreProperties>
</file>