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79255A-145F-8C3B-21F1-1DD15680FAF7}" v="8" dt="2022-09-13T03:29:29.919"/>
    <p1510:client id="{6DC303E4-A259-40A3-A442-ED683BB15D03}" v="1" dt="2023-10-03T15:10:05.727"/>
    <p1510:client id="{ACA479E8-B369-88CC-AB4A-B9B1C4BA3088}" v="1" dt="2022-06-23T02:19:52.0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ĐỖ THÀNH ĐẠT" userId="S::22207016@student.hcmus.edu.vn::1b7d0de1-aa36-4ec8-8799-acefe56fad37" providerId="AD" clId="Web-{6DC303E4-A259-40A3-A442-ED683BB15D03}"/>
    <pc:docChg chg="sldOrd">
      <pc:chgData name="ĐỖ THÀNH ĐẠT" userId="S::22207016@student.hcmus.edu.vn::1b7d0de1-aa36-4ec8-8799-acefe56fad37" providerId="AD" clId="Web-{6DC303E4-A259-40A3-A442-ED683BB15D03}" dt="2023-10-03T15:10:05.727" v="0"/>
      <pc:docMkLst>
        <pc:docMk/>
      </pc:docMkLst>
      <pc:sldChg chg="ord">
        <pc:chgData name="ĐỖ THÀNH ĐẠT" userId="S::22207016@student.hcmus.edu.vn::1b7d0de1-aa36-4ec8-8799-acefe56fad37" providerId="AD" clId="Web-{6DC303E4-A259-40A3-A442-ED683BB15D03}" dt="2023-10-03T15:10:05.727" v="0"/>
        <pc:sldMkLst>
          <pc:docMk/>
          <pc:sldMk cId="1630747225" sldId="261"/>
        </pc:sldMkLst>
      </pc:sldChg>
    </pc:docChg>
  </pc:docChgLst>
  <pc:docChgLst>
    <pc:chgData name="Guest User" userId="S::urn:spo:anon#8197425aa0da35d62b694dd3c3919090aa8ff856e1076541b844295b6ca0601b::" providerId="AD" clId="Web-{ACA479E8-B369-88CC-AB4A-B9B1C4BA3088}"/>
    <pc:docChg chg="sldOrd">
      <pc:chgData name="Guest User" userId="S::urn:spo:anon#8197425aa0da35d62b694dd3c3919090aa8ff856e1076541b844295b6ca0601b::" providerId="AD" clId="Web-{ACA479E8-B369-88CC-AB4A-B9B1C4BA3088}" dt="2022-06-23T02:19:52.018" v="0"/>
      <pc:docMkLst>
        <pc:docMk/>
      </pc:docMkLst>
      <pc:sldChg chg="ord">
        <pc:chgData name="Guest User" userId="S::urn:spo:anon#8197425aa0da35d62b694dd3c3919090aa8ff856e1076541b844295b6ca0601b::" providerId="AD" clId="Web-{ACA479E8-B369-88CC-AB4A-B9B1C4BA3088}" dt="2022-06-23T02:19:52.018" v="0"/>
        <pc:sldMkLst>
          <pc:docMk/>
          <pc:sldMk cId="3952170994" sldId="262"/>
        </pc:sldMkLst>
      </pc:sldChg>
    </pc:docChg>
  </pc:docChgLst>
  <pc:docChgLst>
    <pc:chgData name="Guest User" userId="S::urn:spo:anon#8197425aa0da35d62b694dd3c3919090aa8ff856e1076541b844295b6ca0601b::" providerId="AD" clId="Web-{4179255A-145F-8C3B-21F1-1DD15680FAF7}"/>
    <pc:docChg chg="modSld">
      <pc:chgData name="Guest User" userId="S::urn:spo:anon#8197425aa0da35d62b694dd3c3919090aa8ff856e1076541b844295b6ca0601b::" providerId="AD" clId="Web-{4179255A-145F-8C3B-21F1-1DD15680FAF7}" dt="2022-09-13T03:29:29.919" v="7" actId="1076"/>
      <pc:docMkLst>
        <pc:docMk/>
      </pc:docMkLst>
      <pc:sldChg chg="modSp">
        <pc:chgData name="Guest User" userId="S::urn:spo:anon#8197425aa0da35d62b694dd3c3919090aa8ff856e1076541b844295b6ca0601b::" providerId="AD" clId="Web-{4179255A-145F-8C3B-21F1-1DD15680FAF7}" dt="2022-09-13T03:29:29.919" v="7" actId="1076"/>
        <pc:sldMkLst>
          <pc:docMk/>
          <pc:sldMk cId="3952170994" sldId="262"/>
        </pc:sldMkLst>
        <pc:spChg chg="mod">
          <ac:chgData name="Guest User" userId="S::urn:spo:anon#8197425aa0da35d62b694dd3c3919090aa8ff856e1076541b844295b6ca0601b::" providerId="AD" clId="Web-{4179255A-145F-8C3B-21F1-1DD15680FAF7}" dt="2022-09-13T03:29:29.919" v="7" actId="1076"/>
          <ac:spMkLst>
            <pc:docMk/>
            <pc:sldMk cId="3952170994" sldId="262"/>
            <ac:spMk id="7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19625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29039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96622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2203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40579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23578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04733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8539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66899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250256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7590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3197BF-29ED-4218-8151-86A94321268A}" type="datetimeFigureOut">
              <a:rPr lang="vi-VN" smtClean="0"/>
              <a:t>03/10/2023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9C744-D373-4629-9796-646B836D4883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132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245" y="451821"/>
            <a:ext cx="11252501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70C0"/>
                </a:solidFill>
              </a:rPr>
              <a:t>1. </a:t>
            </a:r>
            <a:r>
              <a:rPr lang="en-US" sz="2800" b="1" err="1">
                <a:solidFill>
                  <a:srgbClr val="0070C0"/>
                </a:solidFill>
              </a:rPr>
              <a:t>Tín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hiệu</a:t>
            </a:r>
            <a:r>
              <a:rPr lang="en-US" sz="2800" b="1">
                <a:solidFill>
                  <a:srgbClr val="0070C0"/>
                </a:solidFill>
              </a:rPr>
              <a:t>: </a:t>
            </a:r>
            <a:r>
              <a:rPr lang="en-US" sz="2800" b="1" err="1">
                <a:solidFill>
                  <a:srgbClr val="0070C0"/>
                </a:solidFill>
              </a:rPr>
              <a:t>sóng</a:t>
            </a:r>
            <a:r>
              <a:rPr lang="en-US" sz="2800" b="1">
                <a:solidFill>
                  <a:srgbClr val="0070C0"/>
                </a:solidFill>
              </a:rPr>
              <a:t>, </a:t>
            </a:r>
            <a:r>
              <a:rPr lang="en-US" sz="2800" b="1" err="1">
                <a:solidFill>
                  <a:srgbClr val="0070C0"/>
                </a:solidFill>
              </a:rPr>
              <a:t>xung</a:t>
            </a:r>
            <a:endParaRPr lang="en-US" sz="2800" b="1">
              <a:solidFill>
                <a:srgbClr val="0070C0"/>
              </a:solidFill>
            </a:endParaRPr>
          </a:p>
          <a:p>
            <a:r>
              <a:rPr lang="en-US" sz="2800" b="1">
                <a:solidFill>
                  <a:srgbClr val="0070C0"/>
                </a:solidFill>
              </a:rPr>
              <a:t>2. </a:t>
            </a:r>
            <a:r>
              <a:rPr lang="en-US" sz="2800" b="1" err="1">
                <a:solidFill>
                  <a:srgbClr val="0070C0"/>
                </a:solidFill>
              </a:rPr>
              <a:t>Hệ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thống</a:t>
            </a:r>
            <a:r>
              <a:rPr lang="en-US" sz="2800" b="1">
                <a:solidFill>
                  <a:srgbClr val="0070C0"/>
                </a:solidFill>
              </a:rPr>
              <a:t>: </a:t>
            </a:r>
            <a:r>
              <a:rPr lang="en-US" sz="2800" b="1" err="1">
                <a:solidFill>
                  <a:srgbClr val="0070C0"/>
                </a:solidFill>
              </a:rPr>
              <a:t>tuyến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tính</a:t>
            </a:r>
            <a:r>
              <a:rPr lang="en-US" sz="2800" b="1">
                <a:solidFill>
                  <a:srgbClr val="0070C0"/>
                </a:solidFill>
              </a:rPr>
              <a:t>, </a:t>
            </a:r>
            <a:r>
              <a:rPr lang="en-US" sz="2800" b="1" err="1">
                <a:solidFill>
                  <a:srgbClr val="0070C0"/>
                </a:solidFill>
              </a:rPr>
              <a:t>bất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biến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thời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gian</a:t>
            </a:r>
            <a:r>
              <a:rPr lang="en-US" sz="2800" b="1">
                <a:solidFill>
                  <a:srgbClr val="0070C0"/>
                </a:solidFill>
              </a:rPr>
              <a:t> LTI (Linear Time Invariant)</a:t>
            </a:r>
          </a:p>
          <a:p>
            <a:r>
              <a:rPr lang="en-US" sz="2800" b="1">
                <a:solidFill>
                  <a:srgbClr val="0070C0"/>
                </a:solidFill>
              </a:rPr>
              <a:t>3. </a:t>
            </a:r>
            <a:r>
              <a:rPr lang="en-US" sz="2800" b="1" err="1">
                <a:solidFill>
                  <a:srgbClr val="0070C0"/>
                </a:solidFill>
              </a:rPr>
              <a:t>Các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định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luật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về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mạch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điện</a:t>
            </a:r>
            <a:endParaRPr lang="en-US" sz="2800" b="1">
              <a:solidFill>
                <a:srgbClr val="0070C0"/>
              </a:solidFill>
            </a:endParaRPr>
          </a:p>
          <a:p>
            <a:r>
              <a:rPr lang="en-US" sz="2800" b="1">
                <a:solidFill>
                  <a:srgbClr val="0070C0"/>
                </a:solidFill>
              </a:rPr>
              <a:t>4. </a:t>
            </a:r>
            <a:r>
              <a:rPr lang="en-US" sz="2800" b="1" err="1">
                <a:solidFill>
                  <a:srgbClr val="0070C0"/>
                </a:solidFill>
              </a:rPr>
              <a:t>Đáp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ứng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thời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gian</a:t>
            </a:r>
            <a:endParaRPr lang="en-US" sz="2800" b="1">
              <a:solidFill>
                <a:srgbClr val="0070C0"/>
              </a:solidFill>
            </a:endParaRPr>
          </a:p>
          <a:p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Laplace, 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Đáp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h(t) ↔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Hàm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H(s),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phân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chập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tương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đương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biến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Laplace,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Kết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hợp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điện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800">
                <a:solidFill>
                  <a:srgbClr val="FF0000"/>
                </a:solidFill>
              </a:rPr>
              <a:t> </a:t>
            </a:r>
          </a:p>
          <a:p>
            <a:r>
              <a:rPr lang="en-US" sz="2800" b="1">
                <a:solidFill>
                  <a:srgbClr val="0070C0"/>
                </a:solidFill>
              </a:rPr>
              <a:t>5. </a:t>
            </a:r>
            <a:r>
              <a:rPr lang="en-US" sz="2800" b="1" err="1">
                <a:solidFill>
                  <a:srgbClr val="0070C0"/>
                </a:solidFill>
              </a:rPr>
              <a:t>Đáp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ứng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tần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số</a:t>
            </a:r>
            <a:endParaRPr lang="en-US" sz="2800" b="1">
              <a:solidFill>
                <a:srgbClr val="0070C0"/>
              </a:solidFill>
            </a:endParaRPr>
          </a:p>
          <a:p>
            <a:r>
              <a:rPr lang="en-US" sz="2800"/>
              <a:t>       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sát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hàm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chuyển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H(s), 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cực-không</a:t>
            </a:r>
            <a:endParaRPr lang="en-US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Giãn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đồ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Bode</a:t>
            </a:r>
          </a:p>
          <a:p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→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Mạch</a:t>
            </a:r>
            <a:r>
              <a:rPr lang="en-US" sz="28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lọc</a:t>
            </a:r>
            <a:endParaRPr lang="en-US" sz="28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6.</a:t>
            </a:r>
            <a:r>
              <a:rPr lang="en-US" sz="2800" b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Tứ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cực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/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mạng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hai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cửa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,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bài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toán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hồi</a:t>
            </a:r>
            <a:r>
              <a:rPr lang="en-US" sz="2800" b="1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en-US" sz="2800" b="1" err="1">
                <a:solidFill>
                  <a:srgbClr val="0070C0"/>
                </a:solidFill>
                <a:cs typeface="Arial" panose="020B0604020202020204" pitchFamily="34" charset="0"/>
              </a:rPr>
              <a:t>tiếp</a:t>
            </a:r>
            <a:endParaRPr lang="en-US" sz="2800" b="1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</a:p>
          <a:p>
            <a:r>
              <a:rPr lang="en-US" sz="2800"/>
              <a:t> </a:t>
            </a:r>
          </a:p>
          <a:p>
            <a:endParaRPr lang="en-US" sz="2800"/>
          </a:p>
          <a:p>
            <a:pPr marL="514350" indent="-514350">
              <a:buAutoNum type="arabicPeriod"/>
            </a:pPr>
            <a:endParaRPr lang="en-US" sz="2800"/>
          </a:p>
          <a:p>
            <a:pPr marL="514350" indent="-514350">
              <a:buAutoNum type="arabicPeriod"/>
            </a:pPr>
            <a:endParaRPr lang="en-US" sz="2800"/>
          </a:p>
          <a:p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vi-VN" sz="2800"/>
          </a:p>
        </p:txBody>
      </p:sp>
      <p:sp>
        <p:nvSpPr>
          <p:cNvPr id="17" name="TextBox 16"/>
          <p:cNvSpPr txBox="1"/>
          <p:nvPr/>
        </p:nvSpPr>
        <p:spPr>
          <a:xfrm>
            <a:off x="4851699" y="2485017"/>
            <a:ext cx="365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>
                <a:latin typeface=".VnAristoteH" panose="020B7200000000000000" pitchFamily="34" charset="0"/>
              </a:rPr>
              <a:t>L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98924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9305" y="2851403"/>
            <a:ext cx="15060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err="1">
                <a:solidFill>
                  <a:srgbClr val="0070C0"/>
                </a:solidFill>
              </a:rPr>
              <a:t>Tín</a:t>
            </a:r>
            <a:r>
              <a:rPr lang="en-US" sz="2800" b="1">
                <a:solidFill>
                  <a:srgbClr val="0070C0"/>
                </a:solidFill>
              </a:rPr>
              <a:t> </a:t>
            </a:r>
            <a:r>
              <a:rPr lang="en-US" sz="2800" b="1" err="1">
                <a:solidFill>
                  <a:srgbClr val="0070C0"/>
                </a:solidFill>
              </a:rPr>
              <a:t>hiệu</a:t>
            </a:r>
            <a:endParaRPr lang="vi-VN" sz="2800" b="1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0620" y="1294158"/>
            <a:ext cx="5454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err="1">
                <a:solidFill>
                  <a:srgbClr val="FF0000"/>
                </a:solidFill>
              </a:rPr>
              <a:t>Tín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hiệu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không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đổi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theo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thời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gian</a:t>
            </a:r>
            <a:r>
              <a:rPr lang="en-US" b="1">
                <a:solidFill>
                  <a:srgbClr val="FF0000"/>
                </a:solidFill>
              </a:rPr>
              <a:t> (DC: Direct Current)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1357" y="4706890"/>
            <a:ext cx="3182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err="1">
                <a:solidFill>
                  <a:srgbClr val="FF0000"/>
                </a:solidFill>
              </a:rPr>
              <a:t>Tín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hiệu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thay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đổi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theo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thời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 err="1">
                <a:solidFill>
                  <a:srgbClr val="FF0000"/>
                </a:solidFill>
              </a:rPr>
              <a:t>gian</a:t>
            </a:r>
            <a:endParaRPr lang="vi-VN" b="1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38974" y="3113013"/>
            <a:ext cx="62717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err="1">
                <a:solidFill>
                  <a:srgbClr val="C00000"/>
                </a:solidFill>
              </a:rPr>
              <a:t>Tín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hiệu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thay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đổi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theo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thời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gian</a:t>
            </a:r>
            <a:r>
              <a:rPr lang="en-US" b="1">
                <a:solidFill>
                  <a:srgbClr val="C00000"/>
                </a:solidFill>
              </a:rPr>
              <a:t>, </a:t>
            </a:r>
            <a:r>
              <a:rPr lang="en-US" b="1" err="1">
                <a:solidFill>
                  <a:srgbClr val="C00000"/>
                </a:solidFill>
              </a:rPr>
              <a:t>có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chu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kỳ</a:t>
            </a:r>
            <a:endParaRPr lang="en-US" b="1">
              <a:solidFill>
                <a:srgbClr val="C00000"/>
              </a:solidFill>
            </a:endParaRPr>
          </a:p>
          <a:p>
            <a:r>
              <a:rPr lang="en-US" b="1">
                <a:solidFill>
                  <a:srgbClr val="C00000"/>
                </a:solidFill>
              </a:rPr>
              <a:t>(AC: Alternating Current) </a:t>
            </a:r>
            <a:r>
              <a:rPr lang="en-US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Sóng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sin,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vuông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tam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giác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…</a:t>
            </a:r>
            <a:endParaRPr lang="vi-VN" b="1">
              <a:solidFill>
                <a:srgbClr val="00B0F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57712" y="5769666"/>
            <a:ext cx="5504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err="1">
                <a:solidFill>
                  <a:srgbClr val="C00000"/>
                </a:solidFill>
              </a:rPr>
              <a:t>Tín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hiệu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thay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đổi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theo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thời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gian</a:t>
            </a:r>
            <a:r>
              <a:rPr lang="en-US" b="1">
                <a:solidFill>
                  <a:srgbClr val="C00000"/>
                </a:solidFill>
              </a:rPr>
              <a:t>, </a:t>
            </a:r>
            <a:r>
              <a:rPr lang="en-US" b="1" err="1">
                <a:solidFill>
                  <a:srgbClr val="C00000"/>
                </a:solidFill>
              </a:rPr>
              <a:t>không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có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chu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 err="1">
                <a:solidFill>
                  <a:srgbClr val="C00000"/>
                </a:solidFill>
              </a:rPr>
              <a:t>kỳ</a:t>
            </a:r>
            <a:r>
              <a:rPr lang="en-US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US" b="1">
                <a:solidFill>
                  <a:srgbClr val="C00000"/>
                </a:solidFill>
              </a:rPr>
              <a:t> 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Xung: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bậc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u(t), Dirac </a:t>
            </a:r>
            <a:r>
              <a:rPr lang="el-GR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(t),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hàm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mũ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</a:t>
            </a:r>
            <a:r>
              <a:rPr lang="en-US" b="1" baseline="30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±at</a:t>
            </a:r>
            <a:r>
              <a:rPr lang="en-US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,…</a:t>
            </a:r>
            <a:endParaRPr lang="vi-VN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1001357" y="1663491"/>
            <a:ext cx="1795631" cy="11494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03730" y="3431788"/>
            <a:ext cx="839096" cy="127510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6" idx="3"/>
          </p:cNvCxnSpPr>
          <p:nvPr/>
        </p:nvCxnSpPr>
        <p:spPr>
          <a:xfrm flipV="1">
            <a:off x="4183828" y="4069339"/>
            <a:ext cx="904540" cy="82221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3"/>
          </p:cNvCxnSpPr>
          <p:nvPr/>
        </p:nvCxnSpPr>
        <p:spPr>
          <a:xfrm>
            <a:off x="4183828" y="4891556"/>
            <a:ext cx="1151966" cy="120127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1493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5" y="509662"/>
            <a:ext cx="10499464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err="1">
                <a:solidFill>
                  <a:srgbClr val="C00000"/>
                </a:solidFill>
              </a:rPr>
              <a:t>Tín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hiệu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thay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đổi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theo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thời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gian</a:t>
            </a:r>
            <a:r>
              <a:rPr lang="en-US" sz="3200" b="1" u="sng">
                <a:solidFill>
                  <a:srgbClr val="C00000"/>
                </a:solidFill>
              </a:rPr>
              <a:t>, </a:t>
            </a:r>
            <a:r>
              <a:rPr lang="en-US" sz="3200" b="1" u="sng" err="1">
                <a:solidFill>
                  <a:srgbClr val="C00000"/>
                </a:solidFill>
              </a:rPr>
              <a:t>có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chu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kỳ</a:t>
            </a:r>
            <a:r>
              <a:rPr lang="en-US" sz="3200" b="1" u="sng">
                <a:solidFill>
                  <a:srgbClr val="C00000"/>
                </a:solidFill>
              </a:rPr>
              <a:t> (AC: Alternating Current) </a:t>
            </a:r>
          </a:p>
          <a:p>
            <a:r>
              <a:rPr lang="en-US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Sóng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sin,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vuông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tam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…</a:t>
            </a:r>
          </a:p>
          <a:p>
            <a:endParaRPr lang="en-US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tâm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Chu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kỳ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 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góc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ω</a:t>
            </a:r>
            <a:endParaRPr lang="en-US" sz="2400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Biên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đỉnh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lang="en-US" sz="2400" b="1" baseline="-25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+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lang="en-US" sz="2400" b="1" baseline="-25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tb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+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A</a:t>
            </a:r>
            <a:r>
              <a:rPr lang="en-US" sz="2400" b="1" baseline="-25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hd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A</a:t>
            </a:r>
            <a:r>
              <a:rPr lang="en-US" sz="2400" b="1" baseline="-25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RMS 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φ</a:t>
            </a:r>
            <a:endParaRPr lang="en-US" sz="2400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vi-VN" sz="2400" b="1" baseline="-2500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532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53035" y="509662"/>
            <a:ext cx="1049946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err="1">
                <a:solidFill>
                  <a:srgbClr val="C00000"/>
                </a:solidFill>
              </a:rPr>
              <a:t>Tín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hiệu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thay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đổi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theo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thời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gian</a:t>
            </a:r>
            <a:r>
              <a:rPr lang="en-US" sz="3200" b="1" u="sng">
                <a:solidFill>
                  <a:srgbClr val="C00000"/>
                </a:solidFill>
              </a:rPr>
              <a:t>, </a:t>
            </a:r>
            <a:r>
              <a:rPr lang="en-US" sz="3200" b="1" u="sng" err="1">
                <a:solidFill>
                  <a:srgbClr val="C00000"/>
                </a:solidFill>
              </a:rPr>
              <a:t>không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có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chu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  <a:r>
              <a:rPr lang="en-US" sz="3200" b="1" u="sng" err="1">
                <a:solidFill>
                  <a:srgbClr val="C00000"/>
                </a:solidFill>
              </a:rPr>
              <a:t>kỳ</a:t>
            </a:r>
            <a:r>
              <a:rPr lang="en-US" sz="3200" b="1" u="sng">
                <a:solidFill>
                  <a:srgbClr val="C00000"/>
                </a:solidFill>
              </a:rPr>
              <a:t> 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Xung: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bậc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u(t), Dirac </a:t>
            </a:r>
            <a:r>
              <a:rPr lang="el-GR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δ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(t),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hàm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mũ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</a:t>
            </a:r>
            <a:r>
              <a:rPr lang="en-US" sz="2400" b="1" baseline="3000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±at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,…</a:t>
            </a:r>
          </a:p>
          <a:p>
            <a:endParaRPr lang="en-US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tâm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nghĩa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toán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2400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Dạng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xung</a:t>
            </a:r>
            <a:endParaRPr lang="en-US" sz="2400" b="1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vấn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đề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khác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dịch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thời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dịch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tần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liên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tạo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err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xung</a:t>
            </a:r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…</a:t>
            </a:r>
          </a:p>
          <a:p>
            <a:r>
              <a:rPr lang="en-US" sz="2400" b="1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vi-VN" sz="2400" b="1" baseline="-2500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739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3035" y="509662"/>
                <a:ext cx="10499464" cy="46189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>
                    <a:solidFill>
                      <a:srgbClr val="C00000"/>
                    </a:solidFill>
                  </a:rPr>
                  <a:t>Tín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hiệu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thay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đổi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theo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thời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gian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,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không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chu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</a:p>
              <a:p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Xung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bậc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đơn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vị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u(t)</a:t>
                </a: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𝒖</m:t>
                      </m:r>
                      <m:d>
                        <m:dPr>
                          <m:ctrlP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n w="0"/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,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𝒌𝒉𝒊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𝒕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&lt;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𝟏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,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𝒌𝒉𝒊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𝒕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≥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5" y="509662"/>
                <a:ext cx="10499464" cy="4618957"/>
              </a:xfrm>
              <a:prstGeom prst="rect">
                <a:avLst/>
              </a:prstGeom>
              <a:blipFill>
                <a:blip r:embed="rId2"/>
                <a:stretch>
                  <a:fillRect l="-1510" t="-17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Arrow Connector 2"/>
          <p:cNvCxnSpPr/>
          <p:nvPr/>
        </p:nvCxnSpPr>
        <p:spPr>
          <a:xfrm flipV="1">
            <a:off x="3840480" y="3474720"/>
            <a:ext cx="3356386" cy="215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5507915" y="2000922"/>
            <a:ext cx="0" cy="1484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51929" y="3474720"/>
            <a:ext cx="33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0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5518672" y="1763009"/>
            <a:ext cx="570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u(t)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196865" y="3311569"/>
            <a:ext cx="33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</a:t>
            </a:r>
            <a:endParaRPr lang="vi-VN"/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4195482" y="3474720"/>
            <a:ext cx="1312433" cy="10757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5518672" y="2732443"/>
            <a:ext cx="1312433" cy="10757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163671" y="2558534"/>
            <a:ext cx="33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1</a:t>
            </a: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41829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3035" y="509662"/>
                <a:ext cx="10499464" cy="46189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>
                    <a:solidFill>
                      <a:srgbClr val="C00000"/>
                    </a:solidFill>
                  </a:rPr>
                  <a:t>Tín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hiệu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thay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đổi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theo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thời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gian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,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không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chu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</a:p>
              <a:p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Xung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Dirac </a:t>
                </a:r>
                <a:r>
                  <a:rPr lang="el-GR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δ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(t)</a:t>
                </a: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𝛿</m:t>
                      </m:r>
                      <m:d>
                        <m:dPr>
                          <m:ctrlP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</m:e>
                      </m:d>
                      <m:r>
                        <a:rPr lang="en-US" i="1" smtClean="0">
                          <a:ln w="0"/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</m:t>
                      </m:r>
                      <m:d>
                        <m:dPr>
                          <m:begChr m:val="{"/>
                          <m:endChr m:val=""/>
                          <m:ctrlPr>
                            <a:rPr lang="en-US" i="1" smtClean="0">
                              <a:ln w="0"/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dPr>
                        <m:e>
                          <m:m>
                            <m:mPr>
                              <m:mcs>
                                <m:mc>
                                  <m:mcPr>
                                    <m:count m:val="1"/>
                                    <m:mcJc m:val="center"/>
                                  </m:mcPr>
                                </m:mc>
                              </m:mcs>
                              <m:ctrlPr>
                                <a:rPr lang="en-US" i="1" smtClean="0">
                                  <a:ln w="0"/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mPr>
                            <m:mr>
                              <m:e>
                                <m:r>
                                  <m:rPr>
                                    <m:brk m:alnAt="7"/>
                                  </m:rP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,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𝒌𝒉𝒊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𝒕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</m:e>
                            </m:mr>
                            <m:mr>
                              <m:e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∞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,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𝒌𝒉𝒊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 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𝒕</m:t>
                                </m:r>
                                <m:r>
                                  <a:rPr lang="en-US" b="0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</m:t>
                                </m:r>
                                <m:r>
                                  <a:rPr lang="en-US" i="1" smtClean="0">
                                    <a:ln w="0"/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𝟎</m:t>
                                </m:r>
                              </m:e>
                            </m:mr>
                          </m:m>
                        </m:e>
                      </m:d>
                    </m:oMath>
                  </m:oMathPara>
                </a14:m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3035" y="509662"/>
                <a:ext cx="10499464" cy="4618957"/>
              </a:xfrm>
              <a:prstGeom prst="rect">
                <a:avLst/>
              </a:prstGeom>
              <a:blipFill>
                <a:blip r:embed="rId2"/>
                <a:stretch>
                  <a:fillRect l="-1510" t="-17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Arrow Connector 2"/>
          <p:cNvCxnSpPr/>
          <p:nvPr/>
        </p:nvCxnSpPr>
        <p:spPr>
          <a:xfrm flipV="1">
            <a:off x="3818965" y="3451418"/>
            <a:ext cx="3356386" cy="215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5507915" y="2000922"/>
            <a:ext cx="0" cy="14845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51929" y="3474720"/>
            <a:ext cx="33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0</a:t>
            </a:r>
            <a:endParaRPr lang="vi-VN"/>
          </a:p>
        </p:txBody>
      </p:sp>
      <p:sp>
        <p:nvSpPr>
          <p:cNvPr id="8" name="TextBox 7"/>
          <p:cNvSpPr txBox="1"/>
          <p:nvPr/>
        </p:nvSpPr>
        <p:spPr>
          <a:xfrm>
            <a:off x="5518672" y="1763009"/>
            <a:ext cx="570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/>
              <a:t>δ</a:t>
            </a:r>
            <a:r>
              <a:rPr lang="en-US"/>
              <a:t>(t)</a:t>
            </a:r>
            <a:endParaRPr lang="vi-VN"/>
          </a:p>
        </p:txBody>
      </p:sp>
      <p:sp>
        <p:nvSpPr>
          <p:cNvPr id="9" name="TextBox 8"/>
          <p:cNvSpPr txBox="1"/>
          <p:nvPr/>
        </p:nvSpPr>
        <p:spPr>
          <a:xfrm>
            <a:off x="7196865" y="3311569"/>
            <a:ext cx="333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</a:t>
            </a:r>
            <a:endParaRPr lang="vi-VN"/>
          </a:p>
        </p:txBody>
      </p:sp>
      <p:cxnSp>
        <p:nvCxnSpPr>
          <p:cNvPr id="4" name="Straight Arrow Connector 3"/>
          <p:cNvCxnSpPr/>
          <p:nvPr/>
        </p:nvCxnSpPr>
        <p:spPr>
          <a:xfrm flipH="1" flipV="1">
            <a:off x="5518672" y="2247102"/>
            <a:ext cx="10758" cy="1215073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0747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49627" y="5240"/>
                <a:ext cx="10499464" cy="7511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u="sng">
                    <a:solidFill>
                      <a:srgbClr val="C00000"/>
                    </a:solidFill>
                  </a:rPr>
                  <a:t>Tín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hiệu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thay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đổi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theo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thời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gian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,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không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chu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  <a:r>
                  <a:rPr lang="en-US" sz="3200" b="1" u="sng" err="1">
                    <a:solidFill>
                      <a:srgbClr val="C00000"/>
                    </a:solidFill>
                  </a:rPr>
                  <a:t>kỳ</a:t>
                </a:r>
                <a:r>
                  <a:rPr lang="en-US" sz="3200" b="1" u="sng">
                    <a:solidFill>
                      <a:srgbClr val="C00000"/>
                    </a:solidFill>
                  </a:rPr>
                  <a:t> </a:t>
                </a:r>
              </a:p>
              <a:p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Xung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Dirac </a:t>
                </a:r>
                <a:r>
                  <a:rPr lang="el-GR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δ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(t) → </a:t>
                </a:r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tính</a:t>
                </a:r>
                <a:r>
                  <a:rPr lang="en-US" sz="24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b="1" err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chất</a:t>
                </a:r>
                <a:endParaRPr lang="en-US" sz="2400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1.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Cường</a:t>
                </a:r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độ</a:t>
                </a:r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  <a:r>
                  <a:rPr lang="en-US" sz="2800" b="1">
                    <a:solidFill>
                      <a:srgbClr val="00B0F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     </m:t>
                      </m:r>
                      <m:nary>
                        <m:naryPr>
                          <m:limLoc m:val="undOvr"/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−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∞</m:t>
                          </m:r>
                        </m:sub>
                        <m:sup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∞</m:t>
                          </m:r>
                        </m:sup>
                        <m:e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𝜹</m:t>
                          </m:r>
                          <m:d>
                            <m:dPr>
                              <m:ctrlP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</m:ctrlPr>
                            </m:dPr>
                            <m:e>
                              <m:r>
                                <a:rPr lang="en-US" sz="2800" b="1" i="1" smtClean="0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𝒕</m:t>
                              </m:r>
                            </m:e>
                          </m:d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𝒅𝒕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=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Arial" panose="020B0604020202020204" pitchFamily="34" charset="0"/>
                            </a:rPr>
                            <m:t>𝟏</m:t>
                          </m:r>
                        </m:e>
                      </m:nary>
                    </m:oMath>
                  </m:oMathPara>
                </a14:m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2.</a:t>
                </a:r>
                <a:r>
                  <a:rPr lang="en-US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Lấy</a:t>
                </a:r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mẫu</a:t>
                </a:r>
                <a:endParaRPr lang="en-US" sz="2800" b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800" b="1">
                    <a:solidFill>
                      <a:srgbClr val="00B0F0"/>
                    </a:solidFill>
                    <a:cs typeface="Arial" panose="020B0604020202020204" pitchFamily="34" charset="0"/>
                  </a:rPr>
                  <a:t>                              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∞</m:t>
                        </m:r>
                      </m:sub>
                      <m:sup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∞</m:t>
                        </m:r>
                      </m:sup>
                      <m:e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𝒇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𝒕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)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𝜹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𝒕</m:t>
                            </m:r>
                          </m:e>
                        </m:d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𝒅𝒕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=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𝒇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𝟎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)</m:t>
                        </m:r>
                      </m:e>
                    </m:nary>
                  </m:oMath>
                </a14:m>
                <a:endParaRPr lang="en-US" sz="2800" b="1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endParaRPr lang="en-US" sz="2800" b="1">
                  <a:solidFill>
                    <a:srgbClr val="00B0F0"/>
                  </a:solidFill>
                  <a:cs typeface="Arial" panose="020B0604020202020204" pitchFamily="34" charset="0"/>
                </a:endParaRPr>
              </a:p>
              <a:p>
                <a:r>
                  <a:rPr lang="en-US" sz="2800" b="1">
                    <a:solidFill>
                      <a:srgbClr val="00B0F0"/>
                    </a:solidFill>
                    <a:cs typeface="Arial" panose="020B0604020202020204" pitchFamily="34" charset="0"/>
                  </a:rPr>
                  <a:t>                              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ctrl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naryPr>
                      <m:sub>
                        <m:r>
                          <m:rPr>
                            <m:brk m:alnAt="24"/>
                          </m:rP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−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∞</m:t>
                        </m:r>
                      </m:sub>
                      <m:sup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 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∞</m:t>
                        </m:r>
                      </m:sup>
                      <m:e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𝒇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𝒕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)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𝜹</m:t>
                        </m:r>
                        <m:d>
                          <m:dPr>
                            <m:ctrlP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</m:ctrlPr>
                          </m:dPr>
                          <m:e>
                            <m:r>
                              <a:rPr lang="en-US" sz="2800" b="1" i="1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𝒕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Arial" panose="020B0604020202020204" pitchFamily="34" charset="0"/>
                              </a:rPr>
                              <m:t>𝝉</m:t>
                            </m:r>
                          </m:e>
                        </m:d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𝒅𝒕</m:t>
                        </m:r>
                        <m:r>
                          <a:rPr lang="en-US" sz="28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=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𝒇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(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𝝉</m:t>
                        </m:r>
                        <m:r>
                          <a:rPr lang="en-US" sz="2800" b="1" i="1" smtClean="0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)</m:t>
                        </m:r>
                      </m:e>
                    </m:nary>
                  </m:oMath>
                </a14:m>
                <a:endParaRPr lang="en-US" sz="2800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3.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Tạo</a:t>
                </a:r>
                <a:r>
                  <a:rPr lang="en-US" sz="2800" b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800" b="1" err="1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xung</a:t>
                </a:r>
                <a:endParaRPr lang="en-US" sz="2800" b="1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𝒅𝒖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(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𝒕</m:t>
                          </m:r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)</m:t>
                          </m:r>
                        </m:num>
                        <m:den>
                          <m:r>
                            <a:rPr lang="en-US" sz="2800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cs typeface="Arial" panose="020B0604020202020204" pitchFamily="34" charset="0"/>
                            </a:rPr>
                            <m:t>𝒅𝒕</m:t>
                          </m:r>
                        </m:den>
                      </m:f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cs typeface="Arial" panose="020B0604020202020204" pitchFamily="34" charset="0"/>
                        </a:rPr>
                        <m:t>= 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𝜹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𝒕</m:t>
                      </m:r>
                      <m:r>
                        <a:rPr lang="en-US" sz="2800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Arial" panose="020B0604020202020204" pitchFamily="34" charset="0"/>
                        </a:rPr>
                        <m:t>)</m:t>
                      </m:r>
                    </m:oMath>
                  </m:oMathPara>
                </a14:m>
                <a:endParaRPr lang="en-US" sz="2800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b="1">
                  <a:solidFill>
                    <a:srgbClr val="00B0F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627" y="5240"/>
                <a:ext cx="10499464" cy="7511608"/>
              </a:xfrm>
              <a:prstGeom prst="rect">
                <a:avLst/>
              </a:prstGeom>
              <a:blipFill>
                <a:blip r:embed="rId2"/>
                <a:stretch>
                  <a:fillRect l="-1451" t="-1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21709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TXTAN</dc:creator>
  <cp:revision>2</cp:revision>
  <dcterms:created xsi:type="dcterms:W3CDTF">2020-04-18T03:59:26Z</dcterms:created>
  <dcterms:modified xsi:type="dcterms:W3CDTF">2023-10-03T15:10:06Z</dcterms:modified>
</cp:coreProperties>
</file>