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7E3EED-FEA7-0C69-87B3-E793D9731231}" v="1" dt="2022-09-13T03:10:52.260"/>
    <p1510:client id="{E675DC0B-18E4-FEE0-B58D-D42BE81126B8}" v="2" dt="2022-03-05T11:30:10.9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-7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8197425aa0da35d62b694dd3c3919090aa8ff856e1076541b844295b6ca0601b::" providerId="AD" clId="Web-{CE7E3EED-FEA7-0C69-87B3-E793D9731231}"/>
    <pc:docChg chg="modSld">
      <pc:chgData name="Guest User" userId="S::urn:spo:anon#8197425aa0da35d62b694dd3c3919090aa8ff856e1076541b844295b6ca0601b::" providerId="AD" clId="Web-{CE7E3EED-FEA7-0C69-87B3-E793D9731231}" dt="2022-09-13T03:10:52.260" v="0" actId="1076"/>
      <pc:docMkLst>
        <pc:docMk/>
      </pc:docMkLst>
      <pc:sldChg chg="modSp">
        <pc:chgData name="Guest User" userId="S::urn:spo:anon#8197425aa0da35d62b694dd3c3919090aa8ff856e1076541b844295b6ca0601b::" providerId="AD" clId="Web-{CE7E3EED-FEA7-0C69-87B3-E793D9731231}" dt="2022-09-13T03:10:52.260" v="0" actId="1076"/>
        <pc:sldMkLst>
          <pc:docMk/>
          <pc:sldMk cId="2583564637" sldId="259"/>
        </pc:sldMkLst>
        <pc:picChg chg="mod">
          <ac:chgData name="Guest User" userId="S::urn:spo:anon#8197425aa0da35d62b694dd3c3919090aa8ff856e1076541b844295b6ca0601b::" providerId="AD" clId="Web-{CE7E3EED-FEA7-0C69-87B3-E793D9731231}" dt="2022-09-13T03:10:52.260" v="0" actId="1076"/>
          <ac:picMkLst>
            <pc:docMk/>
            <pc:sldMk cId="2583564637" sldId="259"/>
            <ac:picMk id="6" creationId="{00000000-0000-0000-0000-000000000000}"/>
          </ac:picMkLst>
        </pc:picChg>
      </pc:sldChg>
    </pc:docChg>
  </pc:docChgLst>
  <pc:docChgLst>
    <pc:chgData name="Guest User" userId="S::urn:spo:anon#8197425aa0da35d62b694dd3c3919090aa8ff856e1076541b844295b6ca0601b::" providerId="AD" clId="Web-{E675DC0B-18E4-FEE0-B58D-D42BE81126B8}"/>
    <pc:docChg chg="modSld">
      <pc:chgData name="Guest User" userId="S::urn:spo:anon#8197425aa0da35d62b694dd3c3919090aa8ff856e1076541b844295b6ca0601b::" providerId="AD" clId="Web-{E675DC0B-18E4-FEE0-B58D-D42BE81126B8}" dt="2022-03-05T11:30:10.908" v="1"/>
      <pc:docMkLst>
        <pc:docMk/>
      </pc:docMkLst>
      <pc:sldChg chg="modSp">
        <pc:chgData name="Guest User" userId="S::urn:spo:anon#8197425aa0da35d62b694dd3c3919090aa8ff856e1076541b844295b6ca0601b::" providerId="AD" clId="Web-{E675DC0B-18E4-FEE0-B58D-D42BE81126B8}" dt="2022-03-05T11:30:10.908" v="1"/>
        <pc:sldMkLst>
          <pc:docMk/>
          <pc:sldMk cId="2700459309" sldId="262"/>
        </pc:sldMkLst>
        <pc:graphicFrameChg chg="modGraphic">
          <ac:chgData name="Guest User" userId="S::urn:spo:anon#8197425aa0da35d62b694dd3c3919090aa8ff856e1076541b844295b6ca0601b::" providerId="AD" clId="Web-{E675DC0B-18E4-FEE0-B58D-D42BE81126B8}" dt="2022-03-05T11:30:10.908" v="1"/>
          <ac:graphicFrameMkLst>
            <pc:docMk/>
            <pc:sldMk cId="2700459309" sldId="262"/>
            <ac:graphicFrameMk id="2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2141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74589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40369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3989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93715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32297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0264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61145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75628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28625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04571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7794A-8B4F-416A-8A71-A1F7CBB6C837}" type="datetimeFigureOut">
              <a:rPr lang="vi-VN" smtClean="0"/>
              <a:pPr/>
              <a:t>12/09/2022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00BFE-1DF5-4187-B9C5-130428DB173C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05596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3034" y="509662"/>
            <a:ext cx="11026589" cy="812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solidFill>
                  <a:srgbClr val="C00000"/>
                </a:solidFill>
              </a:rPr>
              <a:t>Tín </a:t>
            </a:r>
            <a:r>
              <a:rPr lang="en-US" sz="3200" b="1" u="sng" dirty="0" err="1">
                <a:solidFill>
                  <a:srgbClr val="C00000"/>
                </a:solidFill>
              </a:rPr>
              <a:t>hiệu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thay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đổi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theo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thời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gian</a:t>
            </a:r>
            <a:r>
              <a:rPr lang="en-US" sz="3200" b="1" u="sng" dirty="0">
                <a:solidFill>
                  <a:srgbClr val="C00000"/>
                </a:solidFill>
              </a:rPr>
              <a:t>, </a:t>
            </a:r>
            <a:r>
              <a:rPr lang="en-US" sz="3200" b="1" u="sng" dirty="0" err="1">
                <a:solidFill>
                  <a:srgbClr val="C00000"/>
                </a:solidFill>
              </a:rPr>
              <a:t>không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có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chu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kỳ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</a:p>
          <a:p>
            <a:r>
              <a:rPr lang="en-US" sz="2400" b="1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Hàm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mũ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en-US" sz="2800" b="1" baseline="300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±at</a:t>
            </a: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Xét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mạch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điện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sau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:</a:t>
            </a: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                                  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Khi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t &lt; 0,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khóa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K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mở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,</a:t>
            </a: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                                  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Khi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t = 0,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khóa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K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đóng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,</a:t>
            </a: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                                  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Giả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sử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tụ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không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tích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trữ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năng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lượng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</a:t>
            </a: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                                   ban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đầu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, q(0</a:t>
            </a:r>
            <a:r>
              <a:rPr lang="en-US" sz="3200" b="1" baseline="-25000" dirty="0">
                <a:solidFill>
                  <a:srgbClr val="00B0F0"/>
                </a:solidFill>
                <a:cs typeface="Arial" panose="020B0604020202020204" pitchFamily="34" charset="0"/>
              </a:rPr>
              <a:t>-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)=0.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Tìm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biểu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thức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của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                                  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Vc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(0</a:t>
            </a:r>
            <a:r>
              <a:rPr lang="en-US" sz="3200" b="1" baseline="-25000" dirty="0">
                <a:solidFill>
                  <a:srgbClr val="00B0F0"/>
                </a:solidFill>
                <a:cs typeface="Arial" panose="020B0604020202020204" pitchFamily="34" charset="0"/>
              </a:rPr>
              <a:t>+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),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khi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K </a:t>
            </a:r>
            <a:r>
              <a:rPr lang="en-US" sz="2800" b="1" dirty="0" err="1">
                <a:solidFill>
                  <a:srgbClr val="00B0F0"/>
                </a:solidFill>
                <a:cs typeface="Arial" panose="020B0604020202020204" pitchFamily="34" charset="0"/>
              </a:rPr>
              <a:t>đóng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?  </a:t>
            </a: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</a:t>
            </a:r>
            <a:endParaRPr lang="en-US" sz="2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915" y="2118768"/>
            <a:ext cx="5067301" cy="2900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6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inh 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11440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534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inh 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643" y="357083"/>
            <a:ext cx="10836135" cy="649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564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3034" y="509662"/>
                <a:ext cx="11026589" cy="75654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u="sng" dirty="0">
                    <a:solidFill>
                      <a:srgbClr val="C00000"/>
                    </a:solidFill>
                  </a:rPr>
                  <a:t>Tín </a:t>
                </a:r>
                <a:r>
                  <a:rPr lang="en-US" sz="3200" b="1" u="sng" dirty="0" err="1">
                    <a:solidFill>
                      <a:srgbClr val="C00000"/>
                    </a:solidFill>
                  </a:rPr>
                  <a:t>hiệuthayđổitheothờigian</a:t>
                </a:r>
                <a:r>
                  <a:rPr lang="en-US" sz="3200" b="1" u="sng" dirty="0">
                    <a:solidFill>
                      <a:srgbClr val="C00000"/>
                    </a:solidFill>
                  </a:rPr>
                  <a:t>, </a:t>
                </a:r>
                <a:r>
                  <a:rPr lang="en-US" sz="3200" b="1" u="sng" dirty="0" err="1">
                    <a:solidFill>
                      <a:srgbClr val="C00000"/>
                    </a:solidFill>
                  </a:rPr>
                  <a:t>khôngcóchukỳ</a:t>
                </a:r>
              </a:p>
              <a:p>
                <a:r>
                  <a:rPr lang="en-US" sz="2400" b="1" dirty="0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Hàmmũ</a:t>
                </a:r>
                <a:r>
                  <a:rPr lang="en-US" sz="2800" b="1" dirty="0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 </a:t>
                </a:r>
                <a:r>
                  <a:rPr lang="en-US" sz="2800" b="1" baseline="30000" dirty="0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±at</a:t>
                </a: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800" b="1" dirty="0" err="1">
                    <a:solidFill>
                      <a:srgbClr val="00B0F0"/>
                    </a:solidFill>
                    <a:cs typeface="Arial" panose="020B0604020202020204" pitchFamily="34" charset="0"/>
                  </a:rPr>
                  <a:t>Giải</a:t>
                </a:r>
                <a:r>
                  <a:rPr lang="en-US" sz="2800" b="1" dirty="0">
                    <a:solidFill>
                      <a:srgbClr val="00B0F0"/>
                    </a:solidFill>
                    <a:cs typeface="Arial" panose="020B0604020202020204" pitchFamily="34" charset="0"/>
                  </a:rPr>
                  <a:t>:    								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→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𝒒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𝒕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)=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𝑽𝑪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+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𝑨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num>
                            <m:den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𝑹𝑪</m:t>
                              </m:r>
                            </m:den>
                          </m:f>
                        </m:sup>
                      </m:sSup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𝑽𝑪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𝟏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num>
                            <m:den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𝑹𝑪</m:t>
                              </m:r>
                            </m:den>
                          </m:f>
                        </m:sup>
                      </m:sSup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𝒗</m:t>
                      </m:r>
                      <m:d>
                        <m:dPr>
                          <m:ctrl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𝑽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𝟏</m:t>
                      </m:r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−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num>
                            <m:den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𝑹𝑪</m:t>
                              </m:r>
                            </m:den>
                          </m:f>
                        </m:sup>
                      </m:sSup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𝒊</m:t>
                      </m:r>
                      <m:d>
                        <m:dPr>
                          <m:ctrl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𝑽𝑪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[−(−</m:t>
                      </m:r>
                      <m:f>
                        <m:fPr>
                          <m:ctrlP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𝑹𝑪</m:t>
                          </m:r>
                        </m:den>
                      </m:f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num>
                            <m:den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𝑹𝑪</m:t>
                              </m:r>
                            </m:den>
                          </m:f>
                        </m:sup>
                      </m:sSup>
                      <m:r>
                        <a:rPr lang="en-US" sz="2800" b="1" i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]=</m:t>
                      </m:r>
                      <m:sSup>
                        <m:sSupPr>
                          <m:ctrlP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f>
                            <m:fPr>
                              <m:ctrlP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𝑽</m:t>
                              </m:r>
                            </m:num>
                            <m:den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𝑹</m:t>
                              </m:r>
                            </m:den>
                          </m:f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𝒆</m:t>
                          </m:r>
                        </m:e>
                        <m:sup>
                          <m:r>
                            <a:rPr lang="en-US" sz="28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fPr>
                            <m:num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num>
                            <m:den>
                              <m:r>
                                <a:rPr lang="en-US" sz="28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𝑹𝑪</m:t>
                              </m:r>
                            </m:den>
                          </m:f>
                        </m:sup>
                      </m:sSup>
                    </m:oMath>
                  </m:oMathPara>
                </a14:m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034" y="509662"/>
                <a:ext cx="11026589" cy="7565404"/>
              </a:xfrm>
              <a:prstGeom prst="rect">
                <a:avLst/>
              </a:prstGeom>
              <a:blipFill rotWithShape="0">
                <a:blip r:embed="rId2"/>
                <a:stretch>
                  <a:fillRect l="-1438" t="-1048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2153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3034" y="509662"/>
                <a:ext cx="11026589" cy="75975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u="sng" dirty="0">
                    <a:solidFill>
                      <a:srgbClr val="C00000"/>
                    </a:solidFill>
                  </a:rPr>
                  <a:t>Biến </a:t>
                </a:r>
                <a:r>
                  <a:rPr lang="en-US" sz="3200" b="1" u="sng" dirty="0" err="1">
                    <a:solidFill>
                      <a:srgbClr val="C00000"/>
                    </a:solidFill>
                  </a:rPr>
                  <a:t>đổi</a:t>
                </a:r>
                <a:r>
                  <a:rPr lang="en-US" sz="3200" b="1" u="sng" dirty="0">
                    <a:solidFill>
                      <a:srgbClr val="C00000"/>
                    </a:solidFill>
                  </a:rPr>
                  <a:t> Laplace</a:t>
                </a:r>
              </a:p>
              <a:p>
                <a:r>
                  <a:rPr lang="en-US" sz="2400" b="1" dirty="0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+ </a:t>
                </a:r>
                <a:r>
                  <a:rPr lang="en-US" sz="2400" b="1" u="sng" dirty="0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Địnhnghĩa</a:t>
                </a:r>
                <a:r>
                  <a:rPr lang="en-US" sz="2400" b="1" dirty="0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endParaRPr lang="en-US" sz="2800" b="1" baseline="30000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𝑭</m:t>
                      </m:r>
                      <m:d>
                        <m:dPr>
                          <m:ctrl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𝒔</m:t>
                          </m:r>
                        </m:e>
                      </m:d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𝑳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e>
                          </m:d>
                        </m:e>
                      </m:d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𝟎</m:t>
                          </m:r>
                        </m:sub>
                        <m:sup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∞</m:t>
                          </m:r>
                        </m:sup>
                        <m:e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e>
                          </m:d>
                          <m:sSup>
                            <m:sSupPr>
                              <m:ctrlP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𝒆</m:t>
                              </m:r>
                            </m:e>
                            <m:sup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−</m:t>
                              </m:r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𝒔𝒕</m:t>
                              </m:r>
                            </m:sup>
                          </m:sSup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𝒅𝒕</m:t>
                          </m:r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   ,</m:t>
                          </m:r>
                        </m:e>
                      </m:nary>
                    </m:oMath>
                  </m:oMathPara>
                </a14:m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r>
                  <a:rPr lang="en-US" sz="2800" b="1" dirty="0" err="1">
                    <a:solidFill>
                      <a:srgbClr val="00B0F0"/>
                    </a:solidFill>
                    <a:cs typeface="Arial" panose="020B0604020202020204" pitchFamily="34" charset="0"/>
                  </a:rPr>
                  <a:t>với</a:t>
                </a:r>
                <a:r>
                  <a:rPr lang="en-US" sz="2800" b="1" dirty="0">
                    <a:solidFill>
                      <a:srgbClr val="00B0F0"/>
                    </a:solidFill>
                    <a:cs typeface="Arial" panose="020B0604020202020204" pitchFamily="34" charset="0"/>
                  </a:rPr>
                  <a:t> f(t) </a:t>
                </a:r>
                <a:r>
                  <a:rPr lang="en-US" sz="2800" b="1" dirty="0" err="1">
                    <a:solidFill>
                      <a:srgbClr val="00B0F0"/>
                    </a:solidFill>
                    <a:cs typeface="Arial" panose="020B0604020202020204" pitchFamily="34" charset="0"/>
                  </a:rPr>
                  <a:t>xácđịnhkhi</a:t>
                </a:r>
                <a:r>
                  <a:rPr lang="en-US" sz="2800" b="1" dirty="0">
                    <a:solidFill>
                      <a:srgbClr val="00B0F0"/>
                    </a:solidFill>
                    <a:cs typeface="Arial" panose="020B0604020202020204" pitchFamily="34" charset="0"/>
                  </a:rPr>
                  <a:t> t&gt;0, s: </a:t>
                </a:r>
                <a:r>
                  <a:rPr lang="en-US" sz="2800" b="1" dirty="0" err="1">
                    <a:solidFill>
                      <a:srgbClr val="00B0F0"/>
                    </a:solidFill>
                    <a:cs typeface="Arial" panose="020B0604020202020204" pitchFamily="34" charset="0"/>
                  </a:rPr>
                  <a:t>thật</a:t>
                </a:r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r>
                  <a:rPr lang="en-US" sz="2800" b="1" dirty="0">
                    <a:solidFill>
                      <a:srgbClr val="92D050"/>
                    </a:solidFill>
                    <a:cs typeface="Arial" panose="020B0604020202020204" pitchFamily="34" charset="0"/>
                  </a:rPr>
                  <a:t>+ </a:t>
                </a:r>
                <a:r>
                  <a:rPr lang="en-US" sz="2800" b="1" u="sng" dirty="0" err="1">
                    <a:solidFill>
                      <a:srgbClr val="92D050"/>
                    </a:solidFill>
                    <a:cs typeface="Arial" panose="020B0604020202020204" pitchFamily="34" charset="0"/>
                  </a:rPr>
                  <a:t>Mộtsốphépbiếnđổi</a:t>
                </a:r>
                <a:r>
                  <a:rPr lang="en-US" sz="2800" b="1" u="sng" dirty="0">
                    <a:solidFill>
                      <a:srgbClr val="92D050"/>
                    </a:solidFill>
                    <a:cs typeface="Arial" panose="020B0604020202020204" pitchFamily="34" charset="0"/>
                  </a:rPr>
                  <a:t> Laplace </a:t>
                </a:r>
                <a:r>
                  <a:rPr lang="en-US" sz="2800" b="1" u="sng" dirty="0" err="1">
                    <a:solidFill>
                      <a:srgbClr val="92D050"/>
                    </a:solidFill>
                    <a:cs typeface="Arial" panose="020B0604020202020204" pitchFamily="34" charset="0"/>
                  </a:rPr>
                  <a:t>cơbản</a:t>
                </a:r>
                <a:endParaRPr lang="en-US" sz="2800" b="1" u="sng" dirty="0">
                  <a:solidFill>
                    <a:srgbClr val="92D050"/>
                  </a:solidFill>
                  <a:cs typeface="Arial" panose="020B0604020202020204" pitchFamily="34" charset="0"/>
                </a:endParaRPr>
              </a:p>
              <a:p>
                <a:endParaRPr lang="en-US" sz="2800" b="1" u="sng" dirty="0">
                  <a:solidFill>
                    <a:srgbClr val="92D050"/>
                  </a:solidFill>
                  <a:cs typeface="Arial" panose="020B0604020202020204" pitchFamily="34" charset="0"/>
                </a:endParaRPr>
              </a:p>
              <a:p>
                <a:r>
                  <a:rPr lang="en-US" sz="2800" b="1" dirty="0" err="1">
                    <a:solidFill>
                      <a:srgbClr val="00B0F0"/>
                    </a:solidFill>
                    <a:cs typeface="Arial" panose="020B0604020202020204" pitchFamily="34" charset="0"/>
                  </a:rPr>
                  <a:t>Chú</a:t>
                </a:r>
                <a:r>
                  <a:rPr lang="en-US" sz="2800" b="1" dirty="0">
                    <a:solidFill>
                      <a:srgbClr val="00B0F0"/>
                    </a:solidFill>
                    <a:cs typeface="Arial" panose="020B0604020202020204" pitchFamily="34" charset="0"/>
                  </a:rPr>
                  <a:t> ý (!)</a:t>
                </a:r>
              </a:p>
              <a:p>
                <a:r>
                  <a:rPr lang="en-US" sz="4000" b="1" dirty="0">
                    <a:solidFill>
                      <a:srgbClr val="00B0F0"/>
                    </a:solidFill>
                    <a:cs typeface="Arial" panose="020B0604020202020204" pitchFamily="34" charset="0"/>
                  </a:rPr>
                  <a:t>. </a:t>
                </a:r>
                <a:r>
                  <a:rPr lang="en-US" sz="4000" b="1" dirty="0" err="1">
                    <a:solidFill>
                      <a:srgbClr val="00B0F0"/>
                    </a:solidFill>
                    <a:cs typeface="Arial" panose="020B0604020202020204" pitchFamily="34" charset="0"/>
                  </a:rPr>
                  <a:t>Khiápnguồn</a:t>
                </a:r>
                <a:r>
                  <a:rPr lang="en-US" sz="4000" b="1" dirty="0">
                    <a:solidFill>
                      <a:srgbClr val="00B0F0"/>
                    </a:solidFill>
                    <a:cs typeface="Arial" panose="020B0604020202020204" pitchFamily="34" charset="0"/>
                  </a:rPr>
                  <a:t> DC:  </a:t>
                </a:r>
                <a14:m>
                  <m:oMath xmlns:m="http://schemas.openxmlformats.org/officeDocument/2006/math">
                    <m:r>
                      <a:rPr lang="en-US" sz="4000" b="1" i="0" dirty="0" smtClean="0">
                        <a:solidFill>
                          <a:srgbClr val="00B0F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𝐕</m:t>
                    </m:r>
                    <m:groupChr>
                      <m:groupChrPr>
                        <m:chr m:val="→"/>
                        <m:vertJc m:val="bot"/>
                        <m:ctrlPr>
                          <a:rPr lang="en-US" sz="4000" b="1" i="1" dirty="0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4000" b="1" i="1" dirty="0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𝑳</m:t>
                        </m:r>
                      </m:e>
                    </m:groupChr>
                    <m:f>
                      <m:fPr>
                        <m:ctrlPr>
                          <a:rPr lang="en-US" sz="4000" b="1" i="1" dirty="0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4000" b="1" i="1" dirty="0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𝟏</m:t>
                        </m:r>
                      </m:num>
                      <m:den>
                        <m:r>
                          <a:rPr lang="en-US" sz="4000" b="1" i="1" dirty="0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𝒔</m:t>
                        </m:r>
                      </m:den>
                    </m:f>
                    <m:r>
                      <a:rPr lang="en-US" sz="4000" b="1" i="1" dirty="0" smtClean="0">
                        <a:solidFill>
                          <a:srgbClr val="00B0F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𝑽</m:t>
                    </m:r>
                  </m:oMath>
                </a14:m>
                <a:endParaRPr lang="en-US" sz="40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034" y="509662"/>
                <a:ext cx="11026589" cy="7597593"/>
              </a:xfrm>
              <a:prstGeom prst="rect">
                <a:avLst/>
              </a:prstGeom>
              <a:blipFill rotWithShape="0">
                <a:blip r:embed="rId2"/>
                <a:stretch>
                  <a:fillRect l="-1991" t="-1043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2220056"/>
                  </p:ext>
                </p:extLst>
              </p:nvPr>
            </p:nvGraphicFramePr>
            <p:xfrm>
              <a:off x="7530354" y="2194559"/>
              <a:ext cx="3173506" cy="44232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3873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83477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943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F(s)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43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l-GR" sz="2000" dirty="0"/>
                            <a:t>δ</a:t>
                          </a:r>
                          <a:r>
                            <a:rPr lang="en-US" sz="2000" dirty="0"/>
                            <a:t>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1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09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u(t)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590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09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vi-VN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1554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sin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𝜔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vi-VN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sSup>
                                      <m:sSupPr>
                                        <m:ctrlP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𝜔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61541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cos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vi-VN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sSup>
                                      <m:sSupPr>
                                        <m:ctrlP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𝜔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943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dirty="0"/>
                            <a:t>u(t-a)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?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42220056"/>
                  </p:ext>
                </p:extLst>
              </p:nvPr>
            </p:nvGraphicFramePr>
            <p:xfrm>
              <a:off x="7530354" y="2194559"/>
              <a:ext cx="3173506" cy="4423284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3873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83477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F(s)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l-GR" sz="2000" dirty="0"/>
                            <a:t>δ</a:t>
                          </a:r>
                          <a:r>
                            <a:rPr lang="en-US" sz="2000" dirty="0"/>
                            <a:t>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1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42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u(t)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3422" t="-122936" r="-1661" b="-46513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916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455" t="-220909" r="-139091" b="-3609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3422" t="-220909" r="-1661" b="-3609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42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3422" t="-320909" r="-1661" b="-26090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185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sin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3422" t="-458416" r="-1661" b="-1841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61842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cos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73422" t="-552941" r="-1661" b="-8235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dirty="0"/>
                            <a:t>u(t-a)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?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925446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3034" y="509662"/>
            <a:ext cx="11026589" cy="7643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>
                <a:solidFill>
                  <a:srgbClr val="C00000"/>
                </a:solidFill>
              </a:rPr>
              <a:t>Biến </a:t>
            </a:r>
            <a:r>
              <a:rPr lang="en-US" sz="3200" b="1" u="sng" dirty="0" err="1">
                <a:solidFill>
                  <a:srgbClr val="C00000"/>
                </a:solidFill>
              </a:rPr>
              <a:t>đổi</a:t>
            </a:r>
            <a:r>
              <a:rPr lang="en-US" sz="3200" b="1" u="sng" dirty="0">
                <a:solidFill>
                  <a:srgbClr val="C00000"/>
                </a:solidFill>
              </a:rPr>
              <a:t> Laplace</a:t>
            </a:r>
          </a:p>
          <a:p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en-US" sz="2400" b="1" u="sng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2400" b="1" u="sng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b="1" u="sng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tính</a:t>
            </a:r>
            <a:r>
              <a:rPr lang="en-US" sz="2400" b="1" u="sng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u="sng" dirty="0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chất</a:t>
            </a:r>
            <a:r>
              <a:rPr lang="en-US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sz="2800" b="1" baseline="300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cs typeface="Arial" panose="020B0604020202020204" pitchFamily="34" charset="0"/>
              </a:rPr>
              <a:t>.</a:t>
            </a:r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Tuyến</a:t>
            </a:r>
            <a:r>
              <a:rPr lang="en-US" sz="2800" b="1" dirty="0"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tính</a:t>
            </a:r>
            <a:endParaRPr lang="en-US" sz="2800" b="1" dirty="0">
              <a:cs typeface="Arial" panose="020B0604020202020204" pitchFamily="34" charset="0"/>
            </a:endParaRPr>
          </a:p>
          <a:p>
            <a:r>
              <a:rPr lang="en-US" sz="2800" b="1" dirty="0">
                <a:cs typeface="Arial" panose="020B0604020202020204" pitchFamily="34" charset="0"/>
              </a:rPr>
              <a:t>. </a:t>
            </a:r>
            <a:r>
              <a:rPr lang="en-US" sz="2800" b="1" dirty="0" err="1">
                <a:cs typeface="Arial" panose="020B0604020202020204" pitchFamily="34" charset="0"/>
              </a:rPr>
              <a:t>Dịch</a:t>
            </a:r>
            <a:r>
              <a:rPr lang="en-US" sz="2800" b="1" dirty="0"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gốc</a:t>
            </a:r>
            <a:r>
              <a:rPr lang="en-US" sz="2800" b="1" dirty="0">
                <a:cs typeface="Arial" panose="020B0604020202020204" pitchFamily="34" charset="0"/>
              </a:rPr>
              <a:t> (</a:t>
            </a:r>
            <a:r>
              <a:rPr lang="en-US" sz="2800" b="1" dirty="0" err="1">
                <a:cs typeface="Arial" panose="020B0604020202020204" pitchFamily="34" charset="0"/>
              </a:rPr>
              <a:t>thời</a:t>
            </a:r>
            <a:r>
              <a:rPr lang="en-US" sz="2800" b="1" dirty="0"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gian</a:t>
            </a:r>
            <a:r>
              <a:rPr lang="en-US" sz="2800" b="1" dirty="0">
                <a:cs typeface="Arial" panose="020B0604020202020204" pitchFamily="34" charset="0"/>
              </a:rPr>
              <a:t>)</a:t>
            </a:r>
          </a:p>
          <a:p>
            <a:r>
              <a:rPr lang="en-US" sz="2800" b="1" dirty="0">
                <a:cs typeface="Arial" panose="020B0604020202020204" pitchFamily="34" charset="0"/>
              </a:rPr>
              <a:t>. </a:t>
            </a:r>
            <a:r>
              <a:rPr lang="en-US" sz="2800" b="1" dirty="0" err="1">
                <a:cs typeface="Arial" panose="020B0604020202020204" pitchFamily="34" charset="0"/>
              </a:rPr>
              <a:t>Dịch</a:t>
            </a:r>
            <a:r>
              <a:rPr lang="en-US" sz="2800" b="1" dirty="0"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ảnh</a:t>
            </a:r>
            <a:r>
              <a:rPr lang="en-US" sz="2800" b="1" dirty="0">
                <a:cs typeface="Arial" panose="020B0604020202020204" pitchFamily="34" charset="0"/>
              </a:rPr>
              <a:t> (</a:t>
            </a:r>
            <a:r>
              <a:rPr lang="en-US" sz="2800" b="1" dirty="0" err="1">
                <a:cs typeface="Arial" panose="020B0604020202020204" pitchFamily="34" charset="0"/>
              </a:rPr>
              <a:t>tần</a:t>
            </a:r>
            <a:r>
              <a:rPr lang="en-US" sz="2800" b="1" dirty="0"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số</a:t>
            </a:r>
            <a:r>
              <a:rPr lang="en-US" sz="2800" b="1" dirty="0">
                <a:cs typeface="Arial" panose="020B0604020202020204" pitchFamily="34" charset="0"/>
              </a:rPr>
              <a:t>)</a:t>
            </a:r>
          </a:p>
          <a:p>
            <a:r>
              <a:rPr lang="en-US" sz="2800" b="1" dirty="0">
                <a:cs typeface="Arial" panose="020B0604020202020204" pitchFamily="34" charset="0"/>
              </a:rPr>
              <a:t>. </a:t>
            </a:r>
            <a:r>
              <a:rPr lang="en-US" sz="2800" b="1" dirty="0" err="1">
                <a:cs typeface="Arial" panose="020B0604020202020204" pitchFamily="34" charset="0"/>
              </a:rPr>
              <a:t>Đạo</a:t>
            </a:r>
            <a:r>
              <a:rPr lang="en-US" sz="2800" b="1" dirty="0"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hàm</a:t>
            </a:r>
            <a:endParaRPr lang="en-US" sz="2800" b="1" dirty="0">
              <a:cs typeface="Arial" panose="020B0604020202020204" pitchFamily="34" charset="0"/>
            </a:endParaRPr>
          </a:p>
          <a:p>
            <a:r>
              <a:rPr lang="en-US" sz="2800" b="1" dirty="0">
                <a:cs typeface="Arial" panose="020B0604020202020204" pitchFamily="34" charset="0"/>
              </a:rPr>
              <a:t>. </a:t>
            </a:r>
            <a:r>
              <a:rPr lang="en-US" sz="2800" b="1" dirty="0" err="1">
                <a:cs typeface="Arial" panose="020B0604020202020204" pitchFamily="34" charset="0"/>
              </a:rPr>
              <a:t>Tích</a:t>
            </a:r>
            <a:r>
              <a:rPr lang="en-US" sz="2800" b="1" dirty="0">
                <a:cs typeface="Arial" panose="020B0604020202020204" pitchFamily="34" charset="0"/>
              </a:rPr>
              <a:t> </a:t>
            </a:r>
            <a:r>
              <a:rPr lang="en-US" sz="2800" b="1" dirty="0" err="1">
                <a:cs typeface="Arial" panose="020B0604020202020204" pitchFamily="34" charset="0"/>
              </a:rPr>
              <a:t>phân</a:t>
            </a:r>
            <a:endParaRPr lang="en-US" sz="2800" b="1" dirty="0"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u="sng" dirty="0">
              <a:solidFill>
                <a:srgbClr val="92D05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</a:t>
            </a:r>
            <a:endParaRPr lang="en-US" sz="2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46748285"/>
                  </p:ext>
                </p:extLst>
              </p:nvPr>
            </p:nvGraphicFramePr>
            <p:xfrm>
              <a:off x="7508839" y="1807284"/>
              <a:ext cx="3173506" cy="466998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3873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83477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943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F(s)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64293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l-GR" sz="2000" dirty="0"/>
                            <a:t>δ</a:t>
                          </a:r>
                          <a:r>
                            <a:rPr lang="en-US" sz="2000" dirty="0"/>
                            <a:t>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1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09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u(t)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5908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p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  <m:t>𝑡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097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vi-VN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1554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sin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𝜔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vi-VN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sSup>
                                      <m:sSupPr>
                                        <m:ctrlP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𝜔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61541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cos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vi-VN" sz="20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𝑠</m:t>
                                    </m:r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vi-VN" sz="20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  <m:r>
                                      <a:rPr lang="vi-VN" sz="2000" b="0" i="1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sSup>
                                      <m:sSupPr>
                                        <m:ctrlP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𝜔</m:t>
                                        </m:r>
                                      </m:e>
                                      <m:sup>
                                        <m:r>
                                          <a:rPr lang="vi-VN" sz="20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943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dirty="0"/>
                            <a:t>u(t-a)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?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46748285"/>
                  </p:ext>
                </p:extLst>
              </p:nvPr>
            </p:nvGraphicFramePr>
            <p:xfrm>
              <a:off x="7508839" y="1807284"/>
              <a:ext cx="3173506" cy="466998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338732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83477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F(s)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64293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l-GR" sz="2000" dirty="0"/>
                            <a:t>δ</a:t>
                          </a:r>
                          <a:r>
                            <a:rPr lang="en-US" sz="2000" dirty="0"/>
                            <a:t>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1</a:t>
                          </a:r>
                          <a:endParaRPr lang="vi-VN" sz="20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42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/>
                            <a:t>u(t)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73179" t="-161468" r="-1325" b="-46422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9163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455" t="-259091" r="-139091" b="-36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73179" t="-259091" r="-1325" b="-360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42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73179" t="-362385" r="-1325" b="-2633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1855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sin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73179" t="-499010" r="-1325" b="-18415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  <a:tr h="61842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cos</a:t>
                          </a:r>
                          <a:r>
                            <a:rPr lang="el-GR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ω</a:t>
                          </a:r>
                          <a:r>
                            <a:rPr lang="vi-VN" sz="2000" dirty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t</a:t>
                          </a:r>
                          <a:endParaRPr lang="vi-VN" sz="20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2"/>
                          <a:stretch>
                            <a:fillRect l="-73179" t="-593137" r="-1325" b="-8235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6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dirty="0"/>
                            <a:t>u(t-a)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vi-VN" sz="2000" dirty="0"/>
                            <a:t>?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700459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3034" y="509662"/>
                <a:ext cx="11026589" cy="9601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u="sng" dirty="0">
                    <a:solidFill>
                      <a:srgbClr val="C00000"/>
                    </a:solidFill>
                  </a:rPr>
                  <a:t>Tích </a:t>
                </a:r>
                <a:r>
                  <a:rPr lang="en-US" sz="3200" b="1" u="sng" dirty="0" err="1">
                    <a:solidFill>
                      <a:srgbClr val="C00000"/>
                    </a:solidFill>
                  </a:rPr>
                  <a:t>phânchập</a:t>
                </a:r>
                <a:endParaRPr lang="en-US" sz="3200" b="1" u="sng" dirty="0">
                  <a:solidFill>
                    <a:srgbClr val="C00000"/>
                  </a:solidFill>
                </a:endParaRPr>
              </a:p>
              <a:p>
                <a:r>
                  <a:rPr lang="en-US" sz="2800" b="1" dirty="0" err="1">
                    <a:solidFill>
                      <a:srgbClr val="0070C0"/>
                    </a:solidFill>
                    <a:cs typeface="Arial" panose="020B0604020202020204" pitchFamily="34" charset="0"/>
                  </a:rPr>
                  <a:t>Xéthaitínhiệu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f</a:t>
                </a:r>
                <a:r>
                  <a:rPr lang="en-US" sz="2800" b="1" baseline="-250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1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(t) và f</a:t>
                </a:r>
                <a:r>
                  <a:rPr lang="en-US" sz="2800" b="1" baseline="-250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2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(t), </a:t>
                </a:r>
                <a:r>
                  <a:rPr lang="en-US" sz="2800" b="1" dirty="0" err="1">
                    <a:solidFill>
                      <a:srgbClr val="0070C0"/>
                    </a:solidFill>
                    <a:cs typeface="Arial" panose="020B0604020202020204" pitchFamily="34" charset="0"/>
                  </a:rPr>
                  <a:t>xácđịnhkhi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t&gt;0 và </a:t>
                </a:r>
                <a:r>
                  <a:rPr lang="en-US" sz="2800" b="1" dirty="0" err="1">
                    <a:solidFill>
                      <a:srgbClr val="0070C0"/>
                    </a:solidFill>
                    <a:cs typeface="Arial" panose="020B0604020202020204" pitchFamily="34" charset="0"/>
                  </a:rPr>
                  <a:t>bằngkhôngkhi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t&lt;0.</a:t>
                </a:r>
              </a:p>
              <a:p>
                <a:r>
                  <a:rPr lang="en-US" sz="2800" b="1" dirty="0" err="1">
                    <a:solidFill>
                      <a:srgbClr val="0070C0"/>
                    </a:solidFill>
                    <a:cs typeface="Arial" panose="020B0604020202020204" pitchFamily="34" charset="0"/>
                  </a:rPr>
                  <a:t>Địnhnghĩatíchphânchậpcủahaitínhiệu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f</a:t>
                </a:r>
                <a:r>
                  <a:rPr lang="en-US" sz="2800" b="1" baseline="-250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1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(t) và f</a:t>
                </a:r>
                <a:r>
                  <a:rPr lang="en-US" sz="2800" b="1" baseline="-250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2</a:t>
                </a:r>
                <a:r>
                  <a:rPr lang="en-US" sz="2800" b="1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(t):</a:t>
                </a:r>
              </a:p>
              <a:p>
                <a:endParaRPr lang="en-US" sz="2800" b="1" dirty="0">
                  <a:solidFill>
                    <a:srgbClr val="0070C0"/>
                  </a:solidFill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d>
                        <m:dPr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∗</m:t>
                      </m: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nary>
                        <m:naryPr>
                          <m:limLoc m:val="undOvr"/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𝟎</m:t>
                          </m:r>
                        </m:sub>
                        <m:sup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sup>
                        <m:e>
                          <m:sSub>
                            <m:sSubPr>
                              <m:ctrlP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𝒇</m:t>
                              </m:r>
                            </m:e>
                            <m:sub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𝟏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−</m:t>
                              </m:r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𝝉</m:t>
                              </m:r>
                            </m:e>
                          </m:d>
                          <m:sSub>
                            <m:sSubPr>
                              <m:ctrlP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𝒇</m:t>
                              </m:r>
                            </m:e>
                            <m:sub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𝟐</m:t>
                              </m:r>
                            </m:sub>
                          </m:sSub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𝝉</m:t>
                              </m:r>
                            </m:e>
                          </m:d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</m:t>
                          </m:r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𝝉</m:t>
                          </m:r>
                        </m:e>
                      </m:nary>
                    </m:oMath>
                  </m:oMathPara>
                </a14:m>
                <a:endParaRPr lang="en-US" sz="2800" b="1" dirty="0">
                  <a:solidFill>
                    <a:srgbClr val="0070C0"/>
                  </a:solidFill>
                  <a:cs typeface="Arial" panose="020B0604020202020204" pitchFamily="34" charset="0"/>
                </a:endParaRPr>
              </a:p>
              <a:p>
                <a:r>
                  <a:rPr lang="en-US" sz="2800" b="1" dirty="0" err="1">
                    <a:solidFill>
                      <a:srgbClr val="0070C0"/>
                    </a:solidFill>
                    <a:cs typeface="Arial" panose="020B0604020202020204" pitchFamily="34" charset="0"/>
                  </a:rPr>
                  <a:t>Tínhchất</a:t>
                </a:r>
                <a:endParaRPr lang="en-US" sz="2800" b="1" dirty="0">
                  <a:solidFill>
                    <a:srgbClr val="0070C0"/>
                  </a:solidFill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d>
                        <m:dPr>
                          <m:ctrlP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sz="28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∗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sz="2800" b="1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b>
                      </m:sSub>
                      <m:d>
                        <m:dPr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∗</m:t>
                      </m: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r>
                        <a:rPr lang="en-U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𝒕</m:t>
                      </m:r>
                      <m:r>
                        <a:rPr lang="en-US" sz="28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800" b="1" dirty="0">
                  <a:solidFill>
                    <a:srgbClr val="0070C0"/>
                  </a:solidFill>
                  <a:cs typeface="Arial" panose="020B0604020202020204" pitchFamily="34" charset="0"/>
                </a:endParaRPr>
              </a:p>
              <a:p>
                <a:endParaRPr lang="en-US" sz="2800" b="1" u="sng" dirty="0">
                  <a:solidFill>
                    <a:srgbClr val="92D050"/>
                  </a:solidFill>
                  <a:cs typeface="Arial" panose="020B0604020202020204" pitchFamily="34" charset="0"/>
                </a:endParaRPr>
              </a:p>
              <a:p>
                <a:r>
                  <a:rPr lang="en-US" sz="2800" b="1" u="sng" dirty="0" err="1">
                    <a:solidFill>
                      <a:srgbClr val="FF0000"/>
                    </a:solidFill>
                    <a:cs typeface="Arial" panose="020B0604020202020204" pitchFamily="34" charset="0"/>
                  </a:rPr>
                  <a:t>Địnhlý</a:t>
                </a:r>
                <a:r>
                  <a:rPr lang="en-US" sz="2800" b="1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: </a:t>
                </a:r>
              </a:p>
              <a:p>
                <a:r>
                  <a:rPr lang="en-US" sz="2800" b="1" dirty="0" err="1">
                    <a:solidFill>
                      <a:srgbClr val="FF0000"/>
                    </a:solidFill>
                    <a:cs typeface="Arial" panose="020B0604020202020204" pitchFamily="34" charset="0"/>
                  </a:rPr>
                  <a:t>Tíchphânchậptrongmiềnthờigiantươngứngvớinhânthườngtrongmiềntầnsố</a:t>
                </a:r>
                <a:r>
                  <a:rPr lang="en-US" sz="2800" b="1" dirty="0">
                    <a:solidFill>
                      <a:srgbClr val="FF0000"/>
                    </a:solidFill>
                    <a:cs typeface="Arial" panose="020B0604020202020204" pitchFamily="34" charset="0"/>
                  </a:rPr>
                  <a:t> và </a:t>
                </a:r>
                <a:r>
                  <a:rPr lang="en-US" sz="2800" b="1" dirty="0" err="1">
                    <a:solidFill>
                      <a:srgbClr val="FF0000"/>
                    </a:solidFill>
                    <a:cs typeface="Arial" panose="020B0604020202020204" pitchFamily="34" charset="0"/>
                  </a:rPr>
                  <a:t>ngượclại</a:t>
                </a:r>
                <a:endParaRPr lang="en-US" sz="2800" b="1" dirty="0">
                  <a:solidFill>
                    <a:srgbClr val="FF0000"/>
                  </a:solidFill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∗</m:t>
                      </m: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b>
                      </m:sSub>
                      <m:groupChr>
                        <m:groupChrPr>
                          <m:chr m:val="↔"/>
                          <m:vertJc m:val="bot"/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𝑳</m:t>
                          </m:r>
                        </m:e>
                      </m:groupCh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sSub>
                        <m:sSubPr>
                          <m:ctrlP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sz="2800" b="1" dirty="0">
                  <a:solidFill>
                    <a:srgbClr val="FF0000"/>
                  </a:solidFill>
                  <a:cs typeface="Arial" panose="020B0604020202020204" pitchFamily="34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∗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𝑭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b>
                      </m:sSub>
                      <m:groupChr>
                        <m:groupChrPr>
                          <m:chr m:val="↔"/>
                          <m:vertJc m:val="bot"/>
                          <m:ctrlP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groupChrPr>
                        <m:e>
                          <m:r>
                            <m:rPr>
                              <m:brk m:alnAt="2"/>
                            </m:rP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𝑳</m:t>
                          </m:r>
                        </m:e>
                      </m:groupChr>
                      <m:sSub>
                        <m:sSubPr>
                          <m:ctrlP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sub>
                      </m:sSub>
                      <m:r>
                        <a:rPr lang="en-US" sz="28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.</m:t>
                      </m:r>
                      <m:sSub>
                        <m:sSubPr>
                          <m:ctrlP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a:rPr lang="en-US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𝒇</m:t>
                          </m:r>
                        </m:e>
                        <m:sub>
                          <m:r>
                            <a:rPr lang="en-US" sz="28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n-US" sz="2800" b="1" dirty="0">
                  <a:solidFill>
                    <a:srgbClr val="FF000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b="1" dirty="0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034" y="509662"/>
                <a:ext cx="11026589" cy="9601218"/>
              </a:xfrm>
              <a:prstGeom prst="rect">
                <a:avLst/>
              </a:prstGeom>
              <a:blipFill rotWithShape="0">
                <a:blip r:embed="rId2"/>
                <a:stretch>
                  <a:fillRect l="-1438" t="-825"/>
                </a:stretch>
              </a:blipFill>
            </p:spPr>
            <p:txBody>
              <a:bodyPr/>
              <a:lstStyle/>
              <a:p>
                <a:r>
                  <a:rPr lang="vi-V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2307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3034" y="509662"/>
            <a:ext cx="11026589" cy="62786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u="sng" dirty="0" err="1">
                <a:solidFill>
                  <a:srgbClr val="C00000"/>
                </a:solidFill>
              </a:rPr>
              <a:t>Đáp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ứng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xung</a:t>
            </a:r>
            <a:r>
              <a:rPr lang="en-US" sz="3200" b="1" u="sng" dirty="0">
                <a:solidFill>
                  <a:srgbClr val="C00000"/>
                </a:solidFill>
              </a:rPr>
              <a:t> (Impulse Response) h(t) và </a:t>
            </a:r>
          </a:p>
          <a:p>
            <a:r>
              <a:rPr lang="en-US" sz="3200" b="1" u="sng" dirty="0" err="1">
                <a:solidFill>
                  <a:srgbClr val="C00000"/>
                </a:solidFill>
              </a:rPr>
              <a:t>Hàm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số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chuyển</a:t>
            </a:r>
            <a:r>
              <a:rPr lang="en-US" sz="3200" b="1" u="sng" dirty="0">
                <a:solidFill>
                  <a:srgbClr val="C00000"/>
                </a:solidFill>
              </a:rPr>
              <a:t> (Transfer Function) H(s)</a:t>
            </a:r>
          </a:p>
          <a:p>
            <a:endParaRPr lang="en-US" sz="28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</a:t>
            </a:r>
            <a:endParaRPr lang="en-US" sz="2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96805" y="1734672"/>
            <a:ext cx="3273652" cy="1938992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0070C0"/>
                </a:solidFill>
              </a:rPr>
              <a:t>Hệ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thống</a:t>
            </a:r>
            <a:endParaRPr lang="en-US" sz="4000" dirty="0">
              <a:solidFill>
                <a:srgbClr val="0070C0"/>
              </a:solidFill>
            </a:endParaRP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(</a:t>
            </a:r>
            <a:r>
              <a:rPr lang="en-US" sz="4000" dirty="0" err="1">
                <a:solidFill>
                  <a:srgbClr val="0070C0"/>
                </a:solidFill>
              </a:rPr>
              <a:t>mạch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điện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tử</a:t>
            </a:r>
            <a:r>
              <a:rPr lang="en-US" sz="4000" dirty="0">
                <a:solidFill>
                  <a:srgbClr val="0070C0"/>
                </a:solidFill>
              </a:rPr>
              <a:t>)</a:t>
            </a: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h(t)</a:t>
            </a:r>
            <a:endParaRPr lang="vi-VN" sz="4000" dirty="0">
              <a:solidFill>
                <a:srgbClr val="0070C0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761565" y="2690066"/>
            <a:ext cx="2035240" cy="2820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7096355" y="2690066"/>
            <a:ext cx="2070847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592483" y="1903295"/>
            <a:ext cx="114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v</a:t>
            </a:r>
            <a:r>
              <a:rPr lang="en-US" sz="6000" baseline="-25000" dirty="0"/>
              <a:t>i</a:t>
            </a:r>
            <a:r>
              <a:rPr lang="en-US" sz="4000" dirty="0"/>
              <a:t>(t)</a:t>
            </a:r>
            <a:endParaRPr lang="vi-VN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7533383" y="1952004"/>
            <a:ext cx="36330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/>
              <a:t>v</a:t>
            </a:r>
            <a:r>
              <a:rPr lang="en-US" sz="6000" baseline="-25000" dirty="0" err="1"/>
              <a:t>o</a:t>
            </a:r>
            <a:r>
              <a:rPr lang="en-US" sz="4000" dirty="0"/>
              <a:t>(t)= v</a:t>
            </a:r>
            <a:r>
              <a:rPr lang="en-US" sz="4400" baseline="-25000" dirty="0"/>
              <a:t>i</a:t>
            </a:r>
            <a:r>
              <a:rPr lang="en-US" sz="4000" dirty="0"/>
              <a:t>(t)*h(t)</a:t>
            </a:r>
            <a:endParaRPr lang="vi-VN" sz="4000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151529" y="2944906"/>
            <a:ext cx="12454" cy="16147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207685" y="3506514"/>
            <a:ext cx="114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L</a:t>
            </a:r>
            <a:endParaRPr lang="vi-VN" sz="40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96805" y="4629058"/>
            <a:ext cx="3273652" cy="1938992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0070C0"/>
                </a:solidFill>
              </a:rPr>
              <a:t>Hệ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thống</a:t>
            </a:r>
            <a:endParaRPr lang="en-US" sz="4000" dirty="0">
              <a:solidFill>
                <a:srgbClr val="0070C0"/>
              </a:solidFill>
            </a:endParaRP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(</a:t>
            </a:r>
            <a:r>
              <a:rPr lang="en-US" sz="4000" dirty="0" err="1">
                <a:solidFill>
                  <a:srgbClr val="0070C0"/>
                </a:solidFill>
              </a:rPr>
              <a:t>mạch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điện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tử</a:t>
            </a:r>
            <a:r>
              <a:rPr lang="en-US" sz="4000" dirty="0">
                <a:solidFill>
                  <a:srgbClr val="0070C0"/>
                </a:solidFill>
              </a:rPr>
              <a:t>)</a:t>
            </a: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H(s)</a:t>
            </a:r>
            <a:endParaRPr lang="vi-VN" sz="4000" dirty="0">
              <a:solidFill>
                <a:srgbClr val="0070C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761565" y="5584452"/>
            <a:ext cx="2035240" cy="2820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096355" y="5584452"/>
            <a:ext cx="2070847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592483" y="4797681"/>
            <a:ext cx="114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V</a:t>
            </a:r>
            <a:r>
              <a:rPr lang="en-US" sz="6000" baseline="-25000" dirty="0">
                <a:solidFill>
                  <a:srgbClr val="FF0000"/>
                </a:solidFill>
              </a:rPr>
              <a:t>i</a:t>
            </a:r>
            <a:r>
              <a:rPr lang="en-US" sz="4000" dirty="0">
                <a:solidFill>
                  <a:srgbClr val="FF0000"/>
                </a:solidFill>
              </a:rPr>
              <a:t>(s)</a:t>
            </a:r>
            <a:endParaRPr lang="vi-VN" sz="40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33383" y="4846390"/>
            <a:ext cx="39665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V</a:t>
            </a:r>
            <a:r>
              <a:rPr lang="en-US" sz="6000" baseline="-25000" dirty="0">
                <a:solidFill>
                  <a:srgbClr val="FF0000"/>
                </a:solidFill>
              </a:rPr>
              <a:t>o</a:t>
            </a:r>
            <a:r>
              <a:rPr lang="en-US" sz="4000" dirty="0">
                <a:solidFill>
                  <a:srgbClr val="FF0000"/>
                </a:solidFill>
              </a:rPr>
              <a:t>(s)=</a:t>
            </a:r>
            <a:r>
              <a:rPr lang="en-US" sz="4000" b="1" dirty="0">
                <a:solidFill>
                  <a:srgbClr val="FF0000"/>
                </a:solidFill>
              </a:rPr>
              <a:t>V</a:t>
            </a:r>
            <a:r>
              <a:rPr lang="en-US" sz="6000" baseline="-25000" dirty="0">
                <a:solidFill>
                  <a:srgbClr val="FF0000"/>
                </a:solidFill>
              </a:rPr>
              <a:t>i</a:t>
            </a:r>
            <a:r>
              <a:rPr lang="en-US" sz="4000" dirty="0">
                <a:solidFill>
                  <a:srgbClr val="FF0000"/>
                </a:solidFill>
              </a:rPr>
              <a:t>(s).H(s)</a:t>
            </a:r>
            <a:endParaRPr lang="vi-VN" sz="4000" dirty="0">
              <a:solidFill>
                <a:srgbClr val="FF0000"/>
              </a:solidFill>
            </a:endParaRPr>
          </a:p>
          <a:p>
            <a:r>
              <a:rPr lang="en-US" sz="4000" dirty="0">
                <a:solidFill>
                  <a:srgbClr val="FF0000"/>
                </a:solidFill>
              </a:rPr>
              <a:t> </a:t>
            </a:r>
            <a:endParaRPr lang="vi-VN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769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3034" y="509662"/>
            <a:ext cx="11026589" cy="62786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u="sng" dirty="0" err="1">
                <a:solidFill>
                  <a:srgbClr val="C00000"/>
                </a:solidFill>
              </a:rPr>
              <a:t>Đáp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ứng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xung</a:t>
            </a:r>
            <a:r>
              <a:rPr lang="en-US" sz="3200" b="1" u="sng" dirty="0">
                <a:solidFill>
                  <a:srgbClr val="C00000"/>
                </a:solidFill>
              </a:rPr>
              <a:t> (Impulse Response) h(t) và </a:t>
            </a:r>
          </a:p>
          <a:p>
            <a:r>
              <a:rPr lang="en-US" sz="3200" b="1" u="sng" dirty="0" err="1">
                <a:solidFill>
                  <a:srgbClr val="C00000"/>
                </a:solidFill>
              </a:rPr>
              <a:t>Hàm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số</a:t>
            </a:r>
            <a:r>
              <a:rPr lang="en-US" sz="3200" b="1" u="sng" dirty="0">
                <a:solidFill>
                  <a:srgbClr val="C00000"/>
                </a:solidFill>
              </a:rPr>
              <a:t> </a:t>
            </a:r>
            <a:r>
              <a:rPr lang="en-US" sz="3200" b="1" u="sng" dirty="0" err="1">
                <a:solidFill>
                  <a:srgbClr val="C00000"/>
                </a:solidFill>
              </a:rPr>
              <a:t>chuyển</a:t>
            </a:r>
            <a:r>
              <a:rPr lang="en-US" sz="3200" b="1" u="sng" dirty="0">
                <a:solidFill>
                  <a:srgbClr val="C00000"/>
                </a:solidFill>
              </a:rPr>
              <a:t> (Transfer Function) H(s)</a:t>
            </a:r>
          </a:p>
          <a:p>
            <a:endParaRPr lang="en-US" sz="2800" b="1" dirty="0">
              <a:solidFill>
                <a:srgbClr val="FF000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cs typeface="Arial" panose="020B0604020202020204" pitchFamily="34" charset="0"/>
              </a:rPr>
              <a:t>                               </a:t>
            </a:r>
            <a:endParaRPr lang="en-US" sz="28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cs typeface="Arial" panose="020B0604020202020204" pitchFamily="34" charset="0"/>
            </a:endParaRPr>
          </a:p>
          <a:p>
            <a:endParaRPr lang="en-US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96805" y="1734672"/>
            <a:ext cx="3273652" cy="1938992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0070C0"/>
                </a:solidFill>
              </a:rPr>
              <a:t>Hệ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thống</a:t>
            </a:r>
            <a:endParaRPr lang="en-US" sz="4000" dirty="0">
              <a:solidFill>
                <a:srgbClr val="0070C0"/>
              </a:solidFill>
            </a:endParaRP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(</a:t>
            </a:r>
            <a:r>
              <a:rPr lang="en-US" sz="4000" dirty="0" err="1">
                <a:solidFill>
                  <a:srgbClr val="0070C0"/>
                </a:solidFill>
              </a:rPr>
              <a:t>mạch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điện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tử</a:t>
            </a:r>
            <a:r>
              <a:rPr lang="en-US" sz="4000" dirty="0">
                <a:solidFill>
                  <a:srgbClr val="0070C0"/>
                </a:solidFill>
              </a:rPr>
              <a:t>)</a:t>
            </a: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h(t)</a:t>
            </a:r>
            <a:endParaRPr lang="vi-VN" sz="4000" dirty="0">
              <a:solidFill>
                <a:srgbClr val="0070C0"/>
              </a:solidFill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761565" y="2690066"/>
            <a:ext cx="2035240" cy="2820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7096355" y="2690066"/>
            <a:ext cx="2070847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650626" y="1862093"/>
            <a:ext cx="2046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v</a:t>
            </a:r>
            <a:r>
              <a:rPr lang="en-US" sz="6000" baseline="-25000" dirty="0"/>
              <a:t>i</a:t>
            </a:r>
            <a:r>
              <a:rPr lang="en-US" sz="4000" dirty="0"/>
              <a:t>(t)=</a:t>
            </a:r>
            <a:r>
              <a:rPr lang="el-GR" sz="4000" dirty="0"/>
              <a:t>δ</a:t>
            </a:r>
            <a:r>
              <a:rPr lang="en-US" sz="4000" dirty="0"/>
              <a:t>(t)</a:t>
            </a:r>
            <a:endParaRPr lang="vi-VN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7533383" y="1952004"/>
            <a:ext cx="44626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/>
              <a:t>v</a:t>
            </a:r>
            <a:r>
              <a:rPr lang="en-US" sz="6000" baseline="-25000" dirty="0" err="1"/>
              <a:t>o</a:t>
            </a:r>
            <a:r>
              <a:rPr lang="en-US" sz="4000" dirty="0"/>
              <a:t>(t)= </a:t>
            </a:r>
            <a:r>
              <a:rPr lang="el-GR" sz="4000" dirty="0"/>
              <a:t>δ</a:t>
            </a:r>
            <a:r>
              <a:rPr lang="en-US" sz="4000" dirty="0"/>
              <a:t>(t)*h(t)=h(t)</a:t>
            </a:r>
            <a:endParaRPr lang="vi-VN" sz="4000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151529" y="2944906"/>
            <a:ext cx="12454" cy="161470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207685" y="3506514"/>
            <a:ext cx="114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</a:rPr>
              <a:t>L</a:t>
            </a:r>
            <a:endParaRPr lang="vi-VN" sz="40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96805" y="4629058"/>
            <a:ext cx="3273652" cy="1938992"/>
          </a:xfrm>
          <a:prstGeom prst="rect">
            <a:avLst/>
          </a:prstGeom>
          <a:noFill/>
          <a:ln w="254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0070C0"/>
                </a:solidFill>
              </a:rPr>
              <a:t>Hệ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thống</a:t>
            </a:r>
            <a:endParaRPr lang="en-US" sz="4000" dirty="0">
              <a:solidFill>
                <a:srgbClr val="0070C0"/>
              </a:solidFill>
            </a:endParaRP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(</a:t>
            </a:r>
            <a:r>
              <a:rPr lang="en-US" sz="4000" dirty="0" err="1">
                <a:solidFill>
                  <a:srgbClr val="0070C0"/>
                </a:solidFill>
              </a:rPr>
              <a:t>mạch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điện</a:t>
            </a:r>
            <a:r>
              <a:rPr lang="en-US" sz="4000" dirty="0">
                <a:solidFill>
                  <a:srgbClr val="0070C0"/>
                </a:solidFill>
              </a:rPr>
              <a:t> </a:t>
            </a:r>
            <a:r>
              <a:rPr lang="en-US" sz="4000" dirty="0" err="1">
                <a:solidFill>
                  <a:srgbClr val="0070C0"/>
                </a:solidFill>
              </a:rPr>
              <a:t>tử</a:t>
            </a:r>
            <a:r>
              <a:rPr lang="en-US" sz="4000" dirty="0">
                <a:solidFill>
                  <a:srgbClr val="0070C0"/>
                </a:solidFill>
              </a:rPr>
              <a:t>)</a:t>
            </a:r>
          </a:p>
          <a:p>
            <a:pPr algn="ctr"/>
            <a:r>
              <a:rPr lang="en-US" sz="4000" dirty="0">
                <a:solidFill>
                  <a:srgbClr val="0070C0"/>
                </a:solidFill>
              </a:rPr>
              <a:t>H(s)</a:t>
            </a:r>
            <a:endParaRPr lang="vi-VN" sz="4000" dirty="0">
              <a:solidFill>
                <a:srgbClr val="0070C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761565" y="5584452"/>
            <a:ext cx="2035240" cy="28203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096355" y="5584452"/>
            <a:ext cx="2070847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1650626" y="4815851"/>
            <a:ext cx="17000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V</a:t>
            </a:r>
            <a:r>
              <a:rPr lang="en-US" sz="6000" baseline="-25000" dirty="0">
                <a:solidFill>
                  <a:srgbClr val="FF0000"/>
                </a:solidFill>
              </a:rPr>
              <a:t>i</a:t>
            </a:r>
            <a:r>
              <a:rPr lang="en-US" sz="4000" dirty="0">
                <a:solidFill>
                  <a:srgbClr val="FF0000"/>
                </a:solidFill>
              </a:rPr>
              <a:t>(s)=1</a:t>
            </a:r>
            <a:endParaRPr lang="vi-VN" sz="4000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533383" y="4846390"/>
            <a:ext cx="32995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</a:rPr>
              <a:t>V</a:t>
            </a:r>
            <a:r>
              <a:rPr lang="en-US" sz="6000" baseline="-25000" dirty="0">
                <a:solidFill>
                  <a:srgbClr val="FF0000"/>
                </a:solidFill>
              </a:rPr>
              <a:t>o</a:t>
            </a:r>
            <a:r>
              <a:rPr lang="en-US" sz="4000" dirty="0">
                <a:solidFill>
                  <a:srgbClr val="FF0000"/>
                </a:solidFill>
              </a:rPr>
              <a:t>(s)= 1.H(s)</a:t>
            </a:r>
            <a:endParaRPr lang="vi-VN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59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1259</TotalTime>
  <Words>262</Words>
  <Application>Microsoft Office PowerPoint</Application>
  <PresentationFormat>Widescreen</PresentationFormat>
  <Paragraphs>115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TXTAN</dc:creator>
  <cp:lastModifiedBy>TXTAN</cp:lastModifiedBy>
  <cp:revision>59</cp:revision>
  <dcterms:created xsi:type="dcterms:W3CDTF">2020-04-20T08:25:08Z</dcterms:created>
  <dcterms:modified xsi:type="dcterms:W3CDTF">2022-09-13T03:25:19Z</dcterms:modified>
</cp:coreProperties>
</file>