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69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6FD7F-7EFA-493B-B393-C4F90E05AAD8}" type="datetimeFigureOut">
              <a:rPr lang="vi-VN" smtClean="0"/>
              <a:pPr/>
              <a:t>26/10/2021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24ECB-0CD5-43D8-92A6-6AB848CF2DCD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6FD7F-7EFA-493B-B393-C4F90E05AAD8}" type="datetimeFigureOut">
              <a:rPr lang="vi-VN" smtClean="0"/>
              <a:pPr/>
              <a:t>26/10/2021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24ECB-0CD5-43D8-92A6-6AB848CF2DCD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6FD7F-7EFA-493B-B393-C4F90E05AAD8}" type="datetimeFigureOut">
              <a:rPr lang="vi-VN" smtClean="0"/>
              <a:pPr/>
              <a:t>26/10/2021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24ECB-0CD5-43D8-92A6-6AB848CF2DCD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6FD7F-7EFA-493B-B393-C4F90E05AAD8}" type="datetimeFigureOut">
              <a:rPr lang="vi-VN" smtClean="0"/>
              <a:pPr/>
              <a:t>26/10/2021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24ECB-0CD5-43D8-92A6-6AB848CF2DCD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6FD7F-7EFA-493B-B393-C4F90E05AAD8}" type="datetimeFigureOut">
              <a:rPr lang="vi-VN" smtClean="0"/>
              <a:pPr/>
              <a:t>26/10/2021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24ECB-0CD5-43D8-92A6-6AB848CF2DCD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6FD7F-7EFA-493B-B393-C4F90E05AAD8}" type="datetimeFigureOut">
              <a:rPr lang="vi-VN" smtClean="0"/>
              <a:pPr/>
              <a:t>26/10/2021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24ECB-0CD5-43D8-92A6-6AB848CF2DCD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6FD7F-7EFA-493B-B393-C4F90E05AAD8}" type="datetimeFigureOut">
              <a:rPr lang="vi-VN" smtClean="0"/>
              <a:pPr/>
              <a:t>26/10/2021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24ECB-0CD5-43D8-92A6-6AB848CF2DCD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6FD7F-7EFA-493B-B393-C4F90E05AAD8}" type="datetimeFigureOut">
              <a:rPr lang="vi-VN" smtClean="0"/>
              <a:pPr/>
              <a:t>26/10/2021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24ECB-0CD5-43D8-92A6-6AB848CF2DCD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6FD7F-7EFA-493B-B393-C4F90E05AAD8}" type="datetimeFigureOut">
              <a:rPr lang="vi-VN" smtClean="0"/>
              <a:pPr/>
              <a:t>26/10/2021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24ECB-0CD5-43D8-92A6-6AB848CF2DCD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6FD7F-7EFA-493B-B393-C4F90E05AAD8}" type="datetimeFigureOut">
              <a:rPr lang="vi-VN" smtClean="0"/>
              <a:pPr/>
              <a:t>26/10/2021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24ECB-0CD5-43D8-92A6-6AB848CF2DCD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6FD7F-7EFA-493B-B393-C4F90E05AAD8}" type="datetimeFigureOut">
              <a:rPr lang="vi-VN" smtClean="0"/>
              <a:pPr/>
              <a:t>26/10/2021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24ECB-0CD5-43D8-92A6-6AB848CF2DCD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06FD7F-7EFA-493B-B393-C4F90E05AAD8}" type="datetimeFigureOut">
              <a:rPr lang="vi-VN" smtClean="0"/>
              <a:pPr/>
              <a:t>26/10/2021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24ECB-0CD5-43D8-92A6-6AB848CF2DCD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Phương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pháp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phân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giải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mạch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điện</a:t>
            </a:r>
            <a:endParaRPr lang="en-US" sz="3200" b="1" u="sng" dirty="0" smtClean="0">
              <a:solidFill>
                <a:srgbClr val="002060"/>
              </a:solidFill>
            </a:endParaRPr>
          </a:p>
          <a:p>
            <a:pPr marL="514350" indent="-514350">
              <a:buAutoNum type="alphaLcPeriod"/>
            </a:pPr>
            <a:r>
              <a:rPr lang="en-US" sz="3200" b="1" u="sng" dirty="0" err="1" smtClean="0">
                <a:solidFill>
                  <a:srgbClr val="FF0000"/>
                </a:solidFill>
              </a:rPr>
              <a:t>Phương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pháp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lưới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điện</a:t>
            </a:r>
            <a:endParaRPr lang="en-US" sz="3200" b="1" u="sng" dirty="0" smtClean="0">
              <a:solidFill>
                <a:srgbClr val="FF0000"/>
              </a:solidFill>
            </a:endParaRPr>
          </a:p>
          <a:p>
            <a:pPr marL="514350" indent="-514350"/>
            <a:r>
              <a:rPr lang="en-US" sz="3200" b="1" dirty="0" smtClean="0">
                <a:solidFill>
                  <a:srgbClr val="FF0000"/>
                </a:solidFill>
              </a:rPr>
              <a:t>+  </a:t>
            </a:r>
            <a:r>
              <a:rPr lang="en-US" sz="3200" b="1" dirty="0" err="1" smtClean="0">
                <a:solidFill>
                  <a:srgbClr val="FF0000"/>
                </a:solidFill>
              </a:rPr>
              <a:t>Số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lưới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áp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dụng</a:t>
            </a:r>
            <a:r>
              <a:rPr lang="en-US" sz="3200" b="1" dirty="0" smtClean="0">
                <a:solidFill>
                  <a:srgbClr val="FF0000"/>
                </a:solidFill>
              </a:rPr>
              <a:t>: l = b +1 –n</a:t>
            </a:r>
          </a:p>
          <a:p>
            <a:pPr marL="514350" indent="-514350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</a:p>
          <a:p>
            <a:pPr marL="514350" indent="-514350"/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Chiều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dòng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trên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một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lưới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theo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chiều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kim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đồng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hồ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r>
              <a:rPr lang="en-US" sz="3200" b="1" dirty="0" smtClean="0">
                <a:solidFill>
                  <a:srgbClr val="FF0000"/>
                </a:solidFill>
              </a:rPr>
              <a:t>Ta </a:t>
            </a:r>
            <a:r>
              <a:rPr lang="en-US" sz="3200" b="1" dirty="0" err="1" smtClean="0">
                <a:solidFill>
                  <a:srgbClr val="FF0000"/>
                </a:solidFill>
              </a:rPr>
              <a:t>có</a:t>
            </a:r>
            <a:r>
              <a:rPr lang="en-US" sz="3200" b="1" dirty="0" smtClean="0">
                <a:solidFill>
                  <a:srgbClr val="FF0000"/>
                </a:solidFill>
              </a:rPr>
              <a:t>,</a:t>
            </a:r>
          </a:p>
          <a:p>
            <a:pPr marL="266700" indent="-266700" algn="ctr"/>
            <a:r>
              <a:rPr lang="en-US" sz="5400" b="1" dirty="0" smtClean="0">
                <a:solidFill>
                  <a:srgbClr val="FF0000"/>
                </a:solidFill>
              </a:rPr>
              <a:t>(Z).(I) = (E)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1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71670" y="1571612"/>
            <a:ext cx="1785950" cy="857256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9510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Phương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pháp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phân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giải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mạch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điện</a:t>
            </a:r>
            <a:endParaRPr lang="en-US" sz="3200" b="1" u="sng" dirty="0" smtClean="0">
              <a:solidFill>
                <a:srgbClr val="002060"/>
              </a:solidFill>
            </a:endParaRPr>
          </a:p>
          <a:p>
            <a:pPr marL="514350" indent="-514350">
              <a:buAutoNum type="alphaLcPeriod"/>
            </a:pPr>
            <a:r>
              <a:rPr lang="en-US" sz="3200" b="1" u="sng" dirty="0" err="1" smtClean="0">
                <a:solidFill>
                  <a:srgbClr val="FF0000"/>
                </a:solidFill>
              </a:rPr>
              <a:t>Phương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pháp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lưới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điện</a:t>
            </a:r>
            <a:endParaRPr lang="en-US" sz="3200" b="1" u="sng" dirty="0" smtClean="0">
              <a:solidFill>
                <a:srgbClr val="FF0000"/>
              </a:solidFill>
            </a:endParaRPr>
          </a:p>
          <a:p>
            <a:pPr marL="266700" indent="-266700"/>
            <a:r>
              <a:rPr lang="en-US" sz="3200" b="1" dirty="0" smtClean="0">
                <a:solidFill>
                  <a:srgbClr val="FF0000"/>
                </a:solidFill>
              </a:rPr>
              <a:t>                             </a:t>
            </a:r>
            <a:r>
              <a:rPr lang="en-US" sz="3600" b="1" dirty="0" smtClean="0">
                <a:solidFill>
                  <a:srgbClr val="FF0000"/>
                </a:solidFill>
              </a:rPr>
              <a:t>(Z).(I) = (E) </a:t>
            </a:r>
          </a:p>
          <a:p>
            <a:pPr marL="266700" indent="-266700"/>
            <a:r>
              <a:rPr lang="en-US" sz="3200" b="1" dirty="0" err="1" smtClean="0">
                <a:solidFill>
                  <a:srgbClr val="FF0000"/>
                </a:solidFill>
              </a:rPr>
              <a:t>Trong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đó</a:t>
            </a:r>
            <a:r>
              <a:rPr lang="en-US" sz="3200" b="1" dirty="0" smtClean="0">
                <a:solidFill>
                  <a:srgbClr val="FF0000"/>
                </a:solidFill>
              </a:rPr>
              <a:t>, (Z) </a:t>
            </a:r>
            <a:r>
              <a:rPr lang="en-US" sz="3200" b="1" dirty="0" err="1" smtClean="0">
                <a:solidFill>
                  <a:srgbClr val="FF0000"/>
                </a:solidFill>
              </a:rPr>
              <a:t>là</a:t>
            </a:r>
            <a:r>
              <a:rPr lang="en-US" sz="3200" b="1" dirty="0" smtClean="0">
                <a:solidFill>
                  <a:srgbClr val="FF0000"/>
                </a:solidFill>
              </a:rPr>
              <a:t> ma </a:t>
            </a:r>
            <a:r>
              <a:rPr lang="en-US" sz="3200" b="1" dirty="0" err="1" smtClean="0">
                <a:solidFill>
                  <a:srgbClr val="FF0000"/>
                </a:solidFill>
              </a:rPr>
              <a:t>trận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trở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kháng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r>
              <a:rPr lang="en-US" sz="3200" b="1" dirty="0" smtClean="0">
                <a:solidFill>
                  <a:srgbClr val="FF0000"/>
                </a:solidFill>
              </a:rPr>
              <a:t>Z</a:t>
            </a:r>
            <a:r>
              <a:rPr lang="en-US" sz="4800" b="1" baseline="-25000" dirty="0" smtClean="0">
                <a:solidFill>
                  <a:srgbClr val="0070C0"/>
                </a:solidFill>
              </a:rPr>
              <a:t>ii</a:t>
            </a:r>
            <a:r>
              <a:rPr lang="en-US" sz="3200" b="1" dirty="0" smtClean="0">
                <a:solidFill>
                  <a:srgbClr val="FF0000"/>
                </a:solidFill>
              </a:rPr>
              <a:t> : </a:t>
            </a:r>
            <a:r>
              <a:rPr lang="en-US" sz="3200" b="1" dirty="0" err="1" smtClean="0">
                <a:solidFill>
                  <a:srgbClr val="FF0000"/>
                </a:solidFill>
              </a:rPr>
              <a:t>Trở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kháng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riêng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của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lưới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thứ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i</a:t>
            </a:r>
            <a:endParaRPr lang="en-US" sz="3200" b="1" dirty="0" smtClean="0">
              <a:solidFill>
                <a:srgbClr val="0070C0"/>
              </a:solidFill>
            </a:endParaRPr>
          </a:p>
          <a:p>
            <a:pPr marL="717550" indent="-717550"/>
            <a:r>
              <a:rPr lang="en-US" sz="3200" b="1" dirty="0" smtClean="0">
                <a:solidFill>
                  <a:srgbClr val="FF0000"/>
                </a:solidFill>
              </a:rPr>
              <a:t>Z</a:t>
            </a:r>
            <a:r>
              <a:rPr lang="en-US" sz="4800" b="1" baseline="-25000" dirty="0" smtClean="0">
                <a:solidFill>
                  <a:srgbClr val="0070C0"/>
                </a:solidFill>
              </a:rPr>
              <a:t>ij</a:t>
            </a:r>
            <a:r>
              <a:rPr lang="en-US" sz="3200" b="1" dirty="0" smtClean="0">
                <a:solidFill>
                  <a:srgbClr val="FF0000"/>
                </a:solidFill>
              </a:rPr>
              <a:t> : </a:t>
            </a:r>
            <a:r>
              <a:rPr lang="en-US" sz="3200" b="1" dirty="0" err="1" smtClean="0">
                <a:solidFill>
                  <a:srgbClr val="FF0000"/>
                </a:solidFill>
              </a:rPr>
              <a:t>Trở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kháng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hỗ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tương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giữa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lưới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thứ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và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lưới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thứ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0070C0"/>
                </a:solidFill>
              </a:rPr>
              <a:t>j</a:t>
            </a:r>
          </a:p>
          <a:p>
            <a:pPr marL="717550" indent="-717550"/>
            <a:r>
              <a:rPr lang="en-US" sz="3200" b="1" dirty="0" smtClean="0">
                <a:solidFill>
                  <a:srgbClr val="FF0000"/>
                </a:solidFill>
              </a:rPr>
              <a:t>Z</a:t>
            </a:r>
            <a:r>
              <a:rPr lang="en-US" sz="4800" b="1" baseline="-25000" dirty="0" smtClean="0">
                <a:solidFill>
                  <a:srgbClr val="0070C0"/>
                </a:solidFill>
              </a:rPr>
              <a:t>ji</a:t>
            </a:r>
            <a:r>
              <a:rPr lang="en-US" sz="3200" b="1" dirty="0" smtClean="0">
                <a:solidFill>
                  <a:srgbClr val="FF0000"/>
                </a:solidFill>
              </a:rPr>
              <a:t> : </a:t>
            </a:r>
            <a:r>
              <a:rPr lang="en-US" sz="3200" b="1" dirty="0" err="1" smtClean="0">
                <a:solidFill>
                  <a:srgbClr val="FF0000"/>
                </a:solidFill>
              </a:rPr>
              <a:t>Trở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kháng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hỗ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tương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giữa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lưới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thứ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0070C0"/>
                </a:solidFill>
              </a:rPr>
              <a:t>j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và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lưới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thứ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i</a:t>
            </a:r>
            <a:endParaRPr lang="en-US" sz="3200" b="1" dirty="0" smtClean="0">
              <a:solidFill>
                <a:srgbClr val="0070C0"/>
              </a:solidFill>
            </a:endParaRPr>
          </a:p>
          <a:p>
            <a:pPr marL="717550" indent="-717550"/>
            <a:r>
              <a:rPr lang="en-US" sz="3200" b="1" dirty="0" smtClean="0">
                <a:solidFill>
                  <a:srgbClr val="FF0000"/>
                </a:solidFill>
              </a:rPr>
              <a:t>                  =&gt;         Z</a:t>
            </a:r>
            <a:r>
              <a:rPr lang="en-US" sz="4800" b="1" baseline="-25000" dirty="0" smtClean="0">
                <a:solidFill>
                  <a:srgbClr val="0070C0"/>
                </a:solidFill>
              </a:rPr>
              <a:t>ij</a:t>
            </a:r>
            <a:r>
              <a:rPr lang="en-US" sz="3200" b="1" dirty="0" smtClean="0">
                <a:solidFill>
                  <a:srgbClr val="FF0000"/>
                </a:solidFill>
              </a:rPr>
              <a:t>=Z</a:t>
            </a:r>
            <a:r>
              <a:rPr lang="en-US" sz="4800" b="1" baseline="-25000" dirty="0" smtClean="0">
                <a:solidFill>
                  <a:srgbClr val="0070C0"/>
                </a:solidFill>
              </a:rPr>
              <a:t>ji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</a:p>
          <a:p>
            <a:pPr marL="717550" indent="-717550"/>
            <a:endParaRPr lang="en-US" sz="3200" b="1" dirty="0" smtClean="0">
              <a:solidFill>
                <a:srgbClr val="FF0000"/>
              </a:solidFill>
            </a:endParaRPr>
          </a:p>
          <a:p>
            <a:pPr marL="717550" indent="-717550"/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r>
              <a:rPr lang="en-US" sz="4800" b="1" dirty="0" smtClean="0">
                <a:solidFill>
                  <a:srgbClr val="FF0000"/>
                </a:solidFill>
              </a:rPr>
              <a:t> </a:t>
            </a:r>
          </a:p>
          <a:p>
            <a:pPr marL="266700" indent="-266700"/>
            <a:endParaRPr lang="en-US" sz="4800" b="1" dirty="0" smtClean="0">
              <a:solidFill>
                <a:srgbClr val="FF0000"/>
              </a:solidFill>
            </a:endParaRPr>
          </a:p>
          <a:p>
            <a:pPr marL="514350" indent="-514350"/>
            <a:endParaRPr lang="en-US" sz="3200" b="1" u="sng" dirty="0" smtClean="0">
              <a:solidFill>
                <a:srgbClr val="0070C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2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28860" y="2071678"/>
            <a:ext cx="4095750" cy="1504950"/>
          </a:xfrm>
          <a:prstGeom prst="rect">
            <a:avLst/>
          </a:prstGeom>
          <a:noFill/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Phương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pháp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phân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giải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mạch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điện</a:t>
            </a:r>
            <a:endParaRPr lang="en-US" sz="3200" b="1" u="sng" dirty="0" smtClean="0">
              <a:solidFill>
                <a:srgbClr val="002060"/>
              </a:solidFill>
            </a:endParaRPr>
          </a:p>
          <a:p>
            <a:pPr marL="514350" indent="-514350">
              <a:buAutoNum type="alphaLcPeriod"/>
            </a:pPr>
            <a:r>
              <a:rPr lang="en-US" sz="3200" b="1" u="sng" dirty="0" err="1" smtClean="0">
                <a:solidFill>
                  <a:srgbClr val="FF0000"/>
                </a:solidFill>
              </a:rPr>
              <a:t>Phương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pháp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lưới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điện</a:t>
            </a:r>
            <a:endParaRPr lang="en-US" sz="3200" b="1" u="sng" dirty="0" smtClean="0">
              <a:solidFill>
                <a:srgbClr val="FF0000"/>
              </a:solidFill>
            </a:endParaRPr>
          </a:p>
          <a:p>
            <a:pPr marL="266700" indent="-266700"/>
            <a:r>
              <a:rPr lang="en-US" sz="3200" b="1" dirty="0" smtClean="0">
                <a:solidFill>
                  <a:srgbClr val="FF0000"/>
                </a:solidFill>
              </a:rPr>
              <a:t>                             </a:t>
            </a:r>
            <a:r>
              <a:rPr lang="en-US" sz="3600" b="1" dirty="0" smtClean="0">
                <a:solidFill>
                  <a:srgbClr val="FF0000"/>
                </a:solidFill>
              </a:rPr>
              <a:t>(Z).(I) = (E) </a:t>
            </a:r>
          </a:p>
          <a:p>
            <a:pPr marL="266700" indent="-266700"/>
            <a:r>
              <a:rPr lang="en-US" sz="3200" b="1" dirty="0" smtClean="0">
                <a:solidFill>
                  <a:srgbClr val="FF0000"/>
                </a:solidFill>
              </a:rPr>
              <a:t>(I) </a:t>
            </a:r>
            <a:r>
              <a:rPr lang="en-US" sz="3200" b="1" dirty="0" err="1" smtClean="0">
                <a:solidFill>
                  <a:srgbClr val="FF0000"/>
                </a:solidFill>
              </a:rPr>
              <a:t>là</a:t>
            </a:r>
            <a:r>
              <a:rPr lang="en-US" sz="3200" b="1" dirty="0" smtClean="0">
                <a:solidFill>
                  <a:srgbClr val="FF0000"/>
                </a:solidFill>
              </a:rPr>
              <a:t> ma </a:t>
            </a:r>
            <a:r>
              <a:rPr lang="en-US" sz="3200" b="1" dirty="0" err="1" smtClean="0">
                <a:solidFill>
                  <a:srgbClr val="FF0000"/>
                </a:solidFill>
              </a:rPr>
              <a:t>trận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dòng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trên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lưới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đã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chọn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r>
              <a:rPr lang="en-US" sz="3200" b="1" dirty="0" smtClean="0">
                <a:solidFill>
                  <a:srgbClr val="FF0000"/>
                </a:solidFill>
              </a:rPr>
              <a:t>I</a:t>
            </a:r>
            <a:r>
              <a:rPr lang="en-US" sz="4800" b="1" baseline="-25000" dirty="0" smtClean="0">
                <a:solidFill>
                  <a:srgbClr val="0070C0"/>
                </a:solidFill>
              </a:rPr>
              <a:t>i</a:t>
            </a:r>
            <a:r>
              <a:rPr lang="en-US" sz="3200" b="1" dirty="0" smtClean="0">
                <a:solidFill>
                  <a:srgbClr val="FF0000"/>
                </a:solidFill>
              </a:rPr>
              <a:t> : </a:t>
            </a:r>
            <a:r>
              <a:rPr lang="en-US" sz="3200" b="1" dirty="0" err="1" smtClean="0">
                <a:solidFill>
                  <a:srgbClr val="FF0000"/>
                </a:solidFill>
              </a:rPr>
              <a:t>Dòng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trên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lưới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thứ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i</a:t>
            </a:r>
            <a:r>
              <a:rPr lang="en-US" sz="3200" b="1" dirty="0" smtClean="0">
                <a:solidFill>
                  <a:srgbClr val="0070C0"/>
                </a:solidFill>
              </a:rPr>
              <a:t> (</a:t>
            </a:r>
            <a:r>
              <a:rPr lang="en-US" sz="3200" b="1" dirty="0" err="1" smtClean="0">
                <a:solidFill>
                  <a:srgbClr val="0070C0"/>
                </a:solidFill>
              </a:rPr>
              <a:t>i</a:t>
            </a:r>
            <a:r>
              <a:rPr lang="en-US" sz="3200" b="1" dirty="0" smtClean="0">
                <a:solidFill>
                  <a:srgbClr val="0070C0"/>
                </a:solidFill>
              </a:rPr>
              <a:t>=1,2,…,l)</a:t>
            </a:r>
          </a:p>
          <a:p>
            <a:pPr marL="266700" indent="-266700"/>
            <a:r>
              <a:rPr lang="en-US" sz="3200" b="1" dirty="0" smtClean="0">
                <a:solidFill>
                  <a:srgbClr val="FF0000"/>
                </a:solidFill>
              </a:rPr>
              <a:t>(E) </a:t>
            </a:r>
            <a:r>
              <a:rPr lang="en-US" sz="3200" b="1" dirty="0" err="1" smtClean="0">
                <a:solidFill>
                  <a:srgbClr val="FF0000"/>
                </a:solidFill>
              </a:rPr>
              <a:t>là</a:t>
            </a:r>
            <a:r>
              <a:rPr lang="en-US" sz="3200" b="1" dirty="0" smtClean="0">
                <a:solidFill>
                  <a:srgbClr val="FF0000"/>
                </a:solidFill>
              </a:rPr>
              <a:t> ma </a:t>
            </a:r>
            <a:r>
              <a:rPr lang="en-US" sz="3200" b="1" dirty="0" err="1" smtClean="0">
                <a:solidFill>
                  <a:srgbClr val="FF0000"/>
                </a:solidFill>
              </a:rPr>
              <a:t>trận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nguồn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thế</a:t>
            </a:r>
            <a:r>
              <a:rPr lang="en-US" sz="3200" b="1" dirty="0" smtClean="0">
                <a:solidFill>
                  <a:srgbClr val="FF0000"/>
                </a:solidFill>
              </a:rPr>
              <a:t>  </a:t>
            </a:r>
          </a:p>
          <a:p>
            <a:pPr marL="717550" indent="-717550"/>
            <a:endParaRPr lang="en-US" sz="3200" b="1" dirty="0" smtClean="0">
              <a:solidFill>
                <a:srgbClr val="FF0000"/>
              </a:solidFill>
            </a:endParaRPr>
          </a:p>
          <a:p>
            <a:pPr marL="717550" indent="-717550"/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r>
              <a:rPr lang="en-US" sz="4800" b="1" dirty="0" smtClean="0">
                <a:solidFill>
                  <a:srgbClr val="FF0000"/>
                </a:solidFill>
              </a:rPr>
              <a:t> </a:t>
            </a:r>
          </a:p>
          <a:p>
            <a:pPr marL="266700" indent="-266700"/>
            <a:r>
              <a:rPr lang="en-US" sz="3200" b="1" dirty="0" smtClean="0">
                <a:solidFill>
                  <a:srgbClr val="FF0000"/>
                </a:solidFill>
              </a:rPr>
              <a:t>E</a:t>
            </a:r>
            <a:r>
              <a:rPr lang="en-US" sz="4800" b="1" baseline="-25000" dirty="0" smtClean="0">
                <a:solidFill>
                  <a:srgbClr val="0070C0"/>
                </a:solidFill>
              </a:rPr>
              <a:t>i</a:t>
            </a:r>
            <a:r>
              <a:rPr lang="en-US" sz="3200" b="1" dirty="0" smtClean="0">
                <a:solidFill>
                  <a:srgbClr val="FF0000"/>
                </a:solidFill>
              </a:rPr>
              <a:t>: </a:t>
            </a:r>
            <a:r>
              <a:rPr lang="en-US" sz="3200" b="1" dirty="0" err="1" smtClean="0">
                <a:solidFill>
                  <a:srgbClr val="FF0000"/>
                </a:solidFill>
              </a:rPr>
              <a:t>Nguồn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thế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tại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lưới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thứ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i</a:t>
            </a:r>
            <a:r>
              <a:rPr lang="en-US" sz="3200" b="1" dirty="0" smtClean="0">
                <a:solidFill>
                  <a:srgbClr val="0070C0"/>
                </a:solidFill>
              </a:rPr>
              <a:t> (</a:t>
            </a:r>
            <a:r>
              <a:rPr lang="en-US" sz="3200" b="1" dirty="0" err="1" smtClean="0">
                <a:solidFill>
                  <a:srgbClr val="0070C0"/>
                </a:solidFill>
              </a:rPr>
              <a:t>i</a:t>
            </a:r>
            <a:r>
              <a:rPr lang="en-US" sz="3200" b="1" dirty="0" smtClean="0">
                <a:solidFill>
                  <a:srgbClr val="0070C0"/>
                </a:solidFill>
              </a:rPr>
              <a:t>=1,2,…,l)</a:t>
            </a:r>
          </a:p>
          <a:p>
            <a:pPr marL="514350" indent="-514350"/>
            <a:endParaRPr lang="en-US" sz="3200" b="1" u="sng" dirty="0" smtClean="0">
              <a:solidFill>
                <a:srgbClr val="0070C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3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58" y="2071679"/>
            <a:ext cx="800100" cy="1500198"/>
          </a:xfrm>
          <a:prstGeom prst="rect">
            <a:avLst/>
          </a:prstGeom>
          <a:noFill/>
        </p:spPr>
      </p:pic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58" y="4572008"/>
            <a:ext cx="885825" cy="1628775"/>
          </a:xfrm>
          <a:prstGeom prst="rect">
            <a:avLst/>
          </a:prstGeom>
          <a:noFill/>
        </p:spPr>
      </p:pic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21537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Phương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pháp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phân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giải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mạch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điện</a:t>
            </a:r>
            <a:endParaRPr lang="en-US" sz="3200" b="1" u="sng" dirty="0" smtClean="0">
              <a:solidFill>
                <a:srgbClr val="002060"/>
              </a:solidFill>
            </a:endParaRPr>
          </a:p>
          <a:p>
            <a:pPr marL="514350" indent="-514350"/>
            <a:r>
              <a:rPr lang="en-US" sz="3200" b="1" dirty="0" smtClean="0">
                <a:solidFill>
                  <a:srgbClr val="FF0000"/>
                </a:solidFill>
              </a:rPr>
              <a:t>b.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Phương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pháp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nút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điện</a:t>
            </a:r>
            <a:endParaRPr lang="en-US" sz="3200" b="1" u="sng" dirty="0" smtClean="0">
              <a:solidFill>
                <a:srgbClr val="FF0000"/>
              </a:solidFill>
            </a:endParaRPr>
          </a:p>
          <a:p>
            <a:pPr marL="514350" indent="-514350"/>
            <a:r>
              <a:rPr lang="en-US" sz="3200" b="1" dirty="0" smtClean="0">
                <a:solidFill>
                  <a:srgbClr val="FF0000"/>
                </a:solidFill>
              </a:rPr>
              <a:t>+  </a:t>
            </a:r>
            <a:r>
              <a:rPr lang="en-US" sz="3200" b="1" dirty="0" err="1" smtClean="0">
                <a:solidFill>
                  <a:srgbClr val="FF0000"/>
                </a:solidFill>
              </a:rPr>
              <a:t>Số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nút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áp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dụng</a:t>
            </a:r>
            <a:r>
              <a:rPr lang="en-US" sz="3200" b="1" dirty="0" smtClean="0">
                <a:solidFill>
                  <a:srgbClr val="FF0000"/>
                </a:solidFill>
              </a:rPr>
              <a:t>: (n-1), </a:t>
            </a:r>
            <a:r>
              <a:rPr lang="en-US" sz="3200" b="1" dirty="0" err="1" smtClean="0">
                <a:solidFill>
                  <a:srgbClr val="FF0000"/>
                </a:solidFill>
              </a:rPr>
              <a:t>với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mạch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có</a:t>
            </a:r>
            <a:r>
              <a:rPr lang="en-US" sz="3200" b="1" dirty="0" smtClean="0">
                <a:solidFill>
                  <a:srgbClr val="FF0000"/>
                </a:solidFill>
              </a:rPr>
              <a:t> n </a:t>
            </a:r>
            <a:r>
              <a:rPr lang="en-US" sz="3200" b="1" dirty="0" err="1" smtClean="0">
                <a:solidFill>
                  <a:srgbClr val="FF0000"/>
                </a:solidFill>
              </a:rPr>
              <a:t>nút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marL="514350" indent="-514350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</a:p>
          <a:p>
            <a:pPr marL="514350" indent="-514350"/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r>
              <a:rPr lang="en-US" sz="3200" b="1" dirty="0" smtClean="0">
                <a:solidFill>
                  <a:srgbClr val="FF0000"/>
                </a:solidFill>
              </a:rPr>
              <a:t>Ta </a:t>
            </a:r>
            <a:r>
              <a:rPr lang="en-US" sz="3200" b="1" dirty="0" err="1" smtClean="0">
                <a:solidFill>
                  <a:srgbClr val="FF0000"/>
                </a:solidFill>
              </a:rPr>
              <a:t>có</a:t>
            </a:r>
            <a:r>
              <a:rPr lang="en-US" sz="3200" b="1" dirty="0" smtClean="0">
                <a:solidFill>
                  <a:srgbClr val="FF0000"/>
                </a:solidFill>
              </a:rPr>
              <a:t>,</a:t>
            </a:r>
          </a:p>
          <a:p>
            <a:pPr marL="266700" indent="-266700" algn="ctr"/>
            <a:r>
              <a:rPr lang="en-US" sz="5400" b="1" dirty="0" smtClean="0">
                <a:solidFill>
                  <a:srgbClr val="FF0000"/>
                </a:solidFill>
              </a:rPr>
              <a:t>(Y).(E) = (I)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4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3108" y="2285992"/>
            <a:ext cx="2357454" cy="12144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9510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Phương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pháp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phân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giải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mạch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điện</a:t>
            </a:r>
            <a:endParaRPr lang="en-US" sz="3200" b="1" u="sng" dirty="0" smtClean="0">
              <a:solidFill>
                <a:srgbClr val="002060"/>
              </a:solidFill>
            </a:endParaRPr>
          </a:p>
          <a:p>
            <a:pPr marL="514350" indent="-514350"/>
            <a:r>
              <a:rPr lang="en-US" sz="3200" b="1" dirty="0" smtClean="0">
                <a:solidFill>
                  <a:srgbClr val="FF0000"/>
                </a:solidFill>
              </a:rPr>
              <a:t>b.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Phương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pháp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nút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điện</a:t>
            </a:r>
            <a:endParaRPr lang="en-US" sz="3200" b="1" u="sng" dirty="0" smtClean="0">
              <a:solidFill>
                <a:srgbClr val="FF0000"/>
              </a:solidFill>
            </a:endParaRPr>
          </a:p>
          <a:p>
            <a:pPr marL="266700" indent="-266700"/>
            <a:r>
              <a:rPr lang="en-US" sz="3200" b="1" dirty="0" smtClean="0">
                <a:solidFill>
                  <a:srgbClr val="FF0000"/>
                </a:solidFill>
              </a:rPr>
              <a:t>                             </a:t>
            </a:r>
            <a:r>
              <a:rPr lang="en-US" sz="3600" b="1" dirty="0" smtClean="0">
                <a:solidFill>
                  <a:srgbClr val="FF0000"/>
                </a:solidFill>
              </a:rPr>
              <a:t>(Y).(E) = (I) </a:t>
            </a:r>
          </a:p>
          <a:p>
            <a:pPr marL="266700" indent="-266700"/>
            <a:r>
              <a:rPr lang="en-US" sz="3200" b="1" dirty="0" err="1" smtClean="0">
                <a:solidFill>
                  <a:srgbClr val="FF0000"/>
                </a:solidFill>
              </a:rPr>
              <a:t>Trong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đó</a:t>
            </a:r>
            <a:r>
              <a:rPr lang="en-US" sz="3200" b="1" dirty="0" smtClean="0">
                <a:solidFill>
                  <a:srgbClr val="FF0000"/>
                </a:solidFill>
              </a:rPr>
              <a:t>, (Y) </a:t>
            </a:r>
            <a:r>
              <a:rPr lang="en-US" sz="3200" b="1" dirty="0" err="1" smtClean="0">
                <a:solidFill>
                  <a:srgbClr val="FF0000"/>
                </a:solidFill>
              </a:rPr>
              <a:t>là</a:t>
            </a:r>
            <a:r>
              <a:rPr lang="en-US" sz="3200" b="1" dirty="0" smtClean="0">
                <a:solidFill>
                  <a:srgbClr val="FF0000"/>
                </a:solidFill>
              </a:rPr>
              <a:t> ma </a:t>
            </a:r>
            <a:r>
              <a:rPr lang="en-US" sz="3200" b="1" dirty="0" err="1" smtClean="0">
                <a:solidFill>
                  <a:srgbClr val="FF0000"/>
                </a:solidFill>
              </a:rPr>
              <a:t>trận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tổng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dẫn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r>
              <a:rPr lang="en-US" sz="3200" b="1" dirty="0" err="1" smtClean="0">
                <a:solidFill>
                  <a:srgbClr val="FF0000"/>
                </a:solidFill>
              </a:rPr>
              <a:t>Y</a:t>
            </a:r>
            <a:r>
              <a:rPr lang="en-US" sz="4800" b="1" baseline="-25000" dirty="0" err="1" smtClean="0">
                <a:solidFill>
                  <a:srgbClr val="0070C0"/>
                </a:solidFill>
              </a:rPr>
              <a:t>ii</a:t>
            </a:r>
            <a:r>
              <a:rPr lang="en-US" sz="3200" b="1" dirty="0" smtClean="0">
                <a:solidFill>
                  <a:srgbClr val="FF0000"/>
                </a:solidFill>
              </a:rPr>
              <a:t> : </a:t>
            </a:r>
            <a:r>
              <a:rPr lang="en-US" sz="3200" b="1" dirty="0" err="1" smtClean="0">
                <a:solidFill>
                  <a:srgbClr val="FF0000"/>
                </a:solidFill>
              </a:rPr>
              <a:t>Tổng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dẫn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riêng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của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nút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thứ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i</a:t>
            </a:r>
            <a:endParaRPr lang="en-US" sz="3200" b="1" dirty="0" smtClean="0">
              <a:solidFill>
                <a:srgbClr val="0070C0"/>
              </a:solidFill>
            </a:endParaRPr>
          </a:p>
          <a:p>
            <a:pPr marL="717550" indent="-717550"/>
            <a:r>
              <a:rPr lang="en-US" sz="3200" b="1" dirty="0" err="1" smtClean="0">
                <a:solidFill>
                  <a:srgbClr val="FF0000"/>
                </a:solidFill>
              </a:rPr>
              <a:t>Y</a:t>
            </a:r>
            <a:r>
              <a:rPr lang="en-US" sz="4800" b="1" baseline="-25000" dirty="0" err="1" smtClean="0">
                <a:solidFill>
                  <a:srgbClr val="0070C0"/>
                </a:solidFill>
              </a:rPr>
              <a:t>ij</a:t>
            </a:r>
            <a:r>
              <a:rPr lang="en-US" sz="3200" b="1" dirty="0" smtClean="0">
                <a:solidFill>
                  <a:srgbClr val="FF0000"/>
                </a:solidFill>
              </a:rPr>
              <a:t> : </a:t>
            </a:r>
            <a:r>
              <a:rPr lang="en-US" sz="3200" b="1" dirty="0" err="1" smtClean="0">
                <a:solidFill>
                  <a:srgbClr val="FF0000"/>
                </a:solidFill>
              </a:rPr>
              <a:t>Tổng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dẫn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hỗ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tương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giữa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nút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thứ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và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nút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thứ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0070C0"/>
                </a:solidFill>
              </a:rPr>
              <a:t>j</a:t>
            </a:r>
          </a:p>
          <a:p>
            <a:pPr marL="717550" indent="-717550"/>
            <a:r>
              <a:rPr lang="en-US" sz="3200" b="1" dirty="0" err="1" smtClean="0">
                <a:solidFill>
                  <a:srgbClr val="FF0000"/>
                </a:solidFill>
              </a:rPr>
              <a:t>Y</a:t>
            </a:r>
            <a:r>
              <a:rPr lang="en-US" sz="4800" b="1" baseline="-25000" dirty="0" err="1" smtClean="0">
                <a:solidFill>
                  <a:srgbClr val="0070C0"/>
                </a:solidFill>
              </a:rPr>
              <a:t>ji</a:t>
            </a:r>
            <a:r>
              <a:rPr lang="en-US" sz="3200" b="1" dirty="0" smtClean="0">
                <a:solidFill>
                  <a:srgbClr val="FF0000"/>
                </a:solidFill>
              </a:rPr>
              <a:t> : </a:t>
            </a:r>
            <a:r>
              <a:rPr lang="en-US" sz="3200" b="1" dirty="0" err="1" smtClean="0">
                <a:solidFill>
                  <a:srgbClr val="FF0000"/>
                </a:solidFill>
              </a:rPr>
              <a:t>Tổng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dẫn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hỗ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tương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giữa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nút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thứ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0070C0"/>
                </a:solidFill>
              </a:rPr>
              <a:t>j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và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nút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thứ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i</a:t>
            </a:r>
            <a:endParaRPr lang="en-US" sz="3200" b="1" dirty="0" smtClean="0">
              <a:solidFill>
                <a:srgbClr val="0070C0"/>
              </a:solidFill>
            </a:endParaRPr>
          </a:p>
          <a:p>
            <a:pPr marL="717550" indent="-717550"/>
            <a:r>
              <a:rPr lang="en-US" sz="3200" b="1" dirty="0" smtClean="0">
                <a:solidFill>
                  <a:srgbClr val="FF0000"/>
                </a:solidFill>
              </a:rPr>
              <a:t>                  =&gt;         </a:t>
            </a:r>
            <a:r>
              <a:rPr lang="en-US" sz="3200" b="1" dirty="0" err="1" smtClean="0">
                <a:solidFill>
                  <a:srgbClr val="FF0000"/>
                </a:solidFill>
              </a:rPr>
              <a:t>Y</a:t>
            </a:r>
            <a:r>
              <a:rPr lang="en-US" sz="4800" b="1" baseline="-25000" dirty="0" err="1" smtClean="0">
                <a:solidFill>
                  <a:srgbClr val="0070C0"/>
                </a:solidFill>
              </a:rPr>
              <a:t>ij</a:t>
            </a:r>
            <a:r>
              <a:rPr lang="en-US" sz="3200" b="1" dirty="0" smtClean="0">
                <a:solidFill>
                  <a:srgbClr val="FF0000"/>
                </a:solidFill>
              </a:rPr>
              <a:t>=</a:t>
            </a:r>
            <a:r>
              <a:rPr lang="en-US" sz="3200" b="1" dirty="0" err="1" smtClean="0">
                <a:solidFill>
                  <a:srgbClr val="FF0000"/>
                </a:solidFill>
              </a:rPr>
              <a:t>Y</a:t>
            </a:r>
            <a:r>
              <a:rPr lang="en-US" sz="4800" b="1" baseline="-25000" dirty="0" err="1" smtClean="0">
                <a:solidFill>
                  <a:srgbClr val="0070C0"/>
                </a:solidFill>
              </a:rPr>
              <a:t>ji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</a:p>
          <a:p>
            <a:pPr marL="717550" indent="-717550"/>
            <a:endParaRPr lang="en-US" sz="3200" b="1" dirty="0" smtClean="0">
              <a:solidFill>
                <a:srgbClr val="FF0000"/>
              </a:solidFill>
            </a:endParaRPr>
          </a:p>
          <a:p>
            <a:pPr marL="717550" indent="-717550"/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r>
              <a:rPr lang="en-US" sz="4800" b="1" dirty="0" smtClean="0">
                <a:solidFill>
                  <a:srgbClr val="FF0000"/>
                </a:solidFill>
              </a:rPr>
              <a:t> </a:t>
            </a:r>
          </a:p>
          <a:p>
            <a:pPr marL="266700" indent="-266700"/>
            <a:endParaRPr lang="en-US" sz="4800" b="1" dirty="0" smtClean="0">
              <a:solidFill>
                <a:srgbClr val="FF0000"/>
              </a:solidFill>
            </a:endParaRPr>
          </a:p>
          <a:p>
            <a:pPr marL="514350" indent="-514350"/>
            <a:endParaRPr lang="en-US" sz="3200" b="1" u="sng" dirty="0" smtClean="0">
              <a:solidFill>
                <a:srgbClr val="0070C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5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57422" y="2071678"/>
            <a:ext cx="5286412" cy="13573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Phương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pháp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phân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giải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mạch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điện</a:t>
            </a:r>
            <a:endParaRPr lang="en-US" sz="3200" b="1" u="sng" dirty="0" smtClean="0">
              <a:solidFill>
                <a:srgbClr val="002060"/>
              </a:solidFill>
            </a:endParaRPr>
          </a:p>
          <a:p>
            <a:pPr marL="514350" indent="-514350"/>
            <a:r>
              <a:rPr lang="en-US" sz="3200" b="1" dirty="0" smtClean="0">
                <a:solidFill>
                  <a:srgbClr val="FF0000"/>
                </a:solidFill>
              </a:rPr>
              <a:t>b.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Phương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pháp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nút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điện</a:t>
            </a:r>
            <a:endParaRPr lang="en-US" sz="3200" b="1" u="sng" dirty="0" smtClean="0">
              <a:solidFill>
                <a:srgbClr val="FF0000"/>
              </a:solidFill>
            </a:endParaRPr>
          </a:p>
          <a:p>
            <a:pPr marL="266700" indent="-266700"/>
            <a:r>
              <a:rPr lang="en-US" sz="3200" b="1" dirty="0" smtClean="0">
                <a:solidFill>
                  <a:srgbClr val="FF0000"/>
                </a:solidFill>
              </a:rPr>
              <a:t>                             </a:t>
            </a:r>
            <a:r>
              <a:rPr lang="en-US" sz="3600" b="1" dirty="0" smtClean="0">
                <a:solidFill>
                  <a:srgbClr val="FF0000"/>
                </a:solidFill>
              </a:rPr>
              <a:t>(Y).(E) = (I) </a:t>
            </a:r>
          </a:p>
          <a:p>
            <a:pPr marL="531813" indent="-531813"/>
            <a:r>
              <a:rPr lang="en-US" sz="3200" b="1" dirty="0" smtClean="0">
                <a:solidFill>
                  <a:srgbClr val="FF0000"/>
                </a:solidFill>
              </a:rPr>
              <a:t>(E) </a:t>
            </a:r>
            <a:r>
              <a:rPr lang="en-US" sz="3200" b="1" dirty="0" err="1" smtClean="0">
                <a:solidFill>
                  <a:srgbClr val="FF0000"/>
                </a:solidFill>
              </a:rPr>
              <a:t>là</a:t>
            </a:r>
            <a:r>
              <a:rPr lang="en-US" sz="3200" b="1" dirty="0" smtClean="0">
                <a:solidFill>
                  <a:srgbClr val="FF0000"/>
                </a:solidFill>
              </a:rPr>
              <a:t> ma </a:t>
            </a:r>
            <a:r>
              <a:rPr lang="en-US" sz="3200" b="1" dirty="0" err="1" smtClean="0">
                <a:solidFill>
                  <a:srgbClr val="FF0000"/>
                </a:solidFill>
              </a:rPr>
              <a:t>trận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thế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tại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nút</a:t>
            </a:r>
            <a:r>
              <a:rPr lang="en-US" sz="3200" b="1" dirty="0" smtClean="0">
                <a:solidFill>
                  <a:srgbClr val="FF0000"/>
                </a:solidFill>
              </a:rPr>
              <a:t> so </a:t>
            </a:r>
            <a:r>
              <a:rPr lang="en-US" sz="3200" b="1" dirty="0" err="1" smtClean="0">
                <a:solidFill>
                  <a:srgbClr val="FF0000"/>
                </a:solidFill>
              </a:rPr>
              <a:t>với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nút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chuẩn</a:t>
            </a:r>
            <a:r>
              <a:rPr lang="en-US" sz="3200" b="1" dirty="0" smtClean="0">
                <a:solidFill>
                  <a:srgbClr val="FF0000"/>
                </a:solidFill>
              </a:rPr>
              <a:t> n</a:t>
            </a:r>
          </a:p>
          <a:p>
            <a:pPr marL="266700" indent="-266700"/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endParaRPr lang="en-US" sz="3200" b="1" dirty="0" smtClean="0">
              <a:solidFill>
                <a:srgbClr val="FF0000"/>
              </a:solidFill>
            </a:endParaRPr>
          </a:p>
          <a:p>
            <a:pPr marL="625475" indent="-625475"/>
            <a:r>
              <a:rPr lang="en-US" sz="3200" b="1" dirty="0" smtClean="0">
                <a:solidFill>
                  <a:srgbClr val="FF0000"/>
                </a:solidFill>
              </a:rPr>
              <a:t>E</a:t>
            </a:r>
            <a:r>
              <a:rPr lang="en-US" sz="4800" b="1" baseline="-25000" dirty="0" smtClean="0">
                <a:solidFill>
                  <a:srgbClr val="0070C0"/>
                </a:solidFill>
              </a:rPr>
              <a:t>i</a:t>
            </a:r>
            <a:r>
              <a:rPr lang="en-US" sz="3200" b="1" dirty="0" smtClean="0">
                <a:solidFill>
                  <a:srgbClr val="FF0000"/>
                </a:solidFill>
              </a:rPr>
              <a:t> :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thế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tại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nút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thứ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i</a:t>
            </a:r>
            <a:r>
              <a:rPr lang="en-US" sz="3200" b="1" dirty="0" smtClean="0">
                <a:solidFill>
                  <a:srgbClr val="FF0000"/>
                </a:solidFill>
              </a:rPr>
              <a:t> so </a:t>
            </a:r>
            <a:r>
              <a:rPr lang="en-US" sz="3200" b="1" dirty="0" err="1" smtClean="0">
                <a:solidFill>
                  <a:srgbClr val="FF0000"/>
                </a:solidFill>
              </a:rPr>
              <a:t>với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nút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chuẩn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0070C0"/>
                </a:solidFill>
              </a:rPr>
              <a:t>(</a:t>
            </a:r>
            <a:r>
              <a:rPr lang="en-US" sz="3200" b="1" dirty="0" err="1" smtClean="0">
                <a:solidFill>
                  <a:srgbClr val="0070C0"/>
                </a:solidFill>
              </a:rPr>
              <a:t>i</a:t>
            </a:r>
            <a:r>
              <a:rPr lang="en-US" sz="3200" b="1" dirty="0" smtClean="0">
                <a:solidFill>
                  <a:srgbClr val="0070C0"/>
                </a:solidFill>
              </a:rPr>
              <a:t>=1,2,…,n-1)</a:t>
            </a:r>
          </a:p>
          <a:p>
            <a:pPr marL="266700" indent="-266700"/>
            <a:r>
              <a:rPr lang="en-US" sz="3200" b="1" dirty="0" smtClean="0">
                <a:solidFill>
                  <a:srgbClr val="FF0000"/>
                </a:solidFill>
              </a:rPr>
              <a:t>(I) </a:t>
            </a:r>
            <a:r>
              <a:rPr lang="en-US" sz="3200" b="1" dirty="0" err="1" smtClean="0">
                <a:solidFill>
                  <a:srgbClr val="FF0000"/>
                </a:solidFill>
              </a:rPr>
              <a:t>là</a:t>
            </a:r>
            <a:r>
              <a:rPr lang="en-US" sz="3200" b="1" dirty="0" smtClean="0">
                <a:solidFill>
                  <a:srgbClr val="FF0000"/>
                </a:solidFill>
              </a:rPr>
              <a:t> ma </a:t>
            </a:r>
            <a:r>
              <a:rPr lang="en-US" sz="3200" b="1" dirty="0" err="1" smtClean="0">
                <a:solidFill>
                  <a:srgbClr val="FF0000"/>
                </a:solidFill>
              </a:rPr>
              <a:t>trận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nguồn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dòng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chạy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vào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r>
              <a:rPr lang="en-US" sz="4800" b="1" dirty="0" smtClean="0">
                <a:solidFill>
                  <a:srgbClr val="FF0000"/>
                </a:solidFill>
              </a:rPr>
              <a:t> </a:t>
            </a:r>
          </a:p>
          <a:p>
            <a:pPr marL="266700" indent="-266700"/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r>
              <a:rPr lang="en-US" sz="3200" b="1" dirty="0" smtClean="0">
                <a:solidFill>
                  <a:srgbClr val="FF0000"/>
                </a:solidFill>
              </a:rPr>
              <a:t>I</a:t>
            </a:r>
            <a:r>
              <a:rPr lang="en-US" sz="4800" b="1" baseline="-25000" dirty="0" smtClean="0">
                <a:solidFill>
                  <a:srgbClr val="0070C0"/>
                </a:solidFill>
              </a:rPr>
              <a:t>i</a:t>
            </a:r>
            <a:r>
              <a:rPr lang="en-US" sz="3200" b="1" dirty="0" smtClean="0">
                <a:solidFill>
                  <a:srgbClr val="FF0000"/>
                </a:solidFill>
              </a:rPr>
              <a:t>: </a:t>
            </a:r>
            <a:r>
              <a:rPr lang="en-US" sz="3200" b="1" dirty="0" err="1" smtClean="0">
                <a:solidFill>
                  <a:srgbClr val="FF0000"/>
                </a:solidFill>
              </a:rPr>
              <a:t>dòng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chạy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vào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nút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thứ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endParaRPr lang="en-US" sz="3200" b="1" dirty="0" smtClean="0">
              <a:solidFill>
                <a:srgbClr val="0070C0"/>
              </a:solidFill>
            </a:endParaRPr>
          </a:p>
          <a:p>
            <a:pPr marL="514350" indent="-514350"/>
            <a:endParaRPr lang="en-US" sz="3200" b="1" u="sng" dirty="0" smtClean="0">
              <a:solidFill>
                <a:srgbClr val="0070C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6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86182" y="2143116"/>
            <a:ext cx="1143008" cy="1485899"/>
          </a:xfrm>
          <a:prstGeom prst="rect">
            <a:avLst/>
          </a:prstGeom>
          <a:noFill/>
        </p:spPr>
      </p:pic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00496" y="4929198"/>
            <a:ext cx="1152525" cy="1428760"/>
          </a:xfrm>
          <a:prstGeom prst="rect">
            <a:avLst/>
          </a:prstGeom>
          <a:noFill/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206210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Phép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biến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đổi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sao</a:t>
            </a:r>
            <a:r>
              <a:rPr lang="en-US" sz="3200" b="1" u="sng" dirty="0" smtClean="0">
                <a:solidFill>
                  <a:srgbClr val="002060"/>
                </a:solidFill>
              </a:rPr>
              <a:t> (Y)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và</a:t>
            </a:r>
            <a:r>
              <a:rPr lang="en-US" sz="3200" b="1" u="sng" dirty="0" smtClean="0">
                <a:solidFill>
                  <a:srgbClr val="002060"/>
                </a:solidFill>
              </a:rPr>
              <a:t> tam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giác</a:t>
            </a:r>
            <a:r>
              <a:rPr lang="en-US" sz="3200" b="1" u="sng" dirty="0" smtClean="0">
                <a:solidFill>
                  <a:srgbClr val="002060"/>
                </a:solidFill>
              </a:rPr>
              <a:t> (  )</a:t>
            </a:r>
          </a:p>
          <a:p>
            <a:endParaRPr lang="en-US" sz="3200" b="1" u="sng" dirty="0" smtClean="0">
              <a:solidFill>
                <a:srgbClr val="002060"/>
              </a:solidFill>
            </a:endParaRPr>
          </a:p>
          <a:p>
            <a:endParaRPr lang="en-US" sz="3200" b="1" u="sng" dirty="0" smtClean="0">
              <a:solidFill>
                <a:srgbClr val="002060"/>
              </a:solidFill>
            </a:endParaRPr>
          </a:p>
          <a:p>
            <a:pPr marL="514350" indent="-514350"/>
            <a:endParaRPr lang="en-US" sz="3200" b="1" u="sng" dirty="0" smtClean="0">
              <a:solidFill>
                <a:srgbClr val="0070C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7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77028" y="71414"/>
            <a:ext cx="209550" cy="447675"/>
          </a:xfrm>
          <a:prstGeom prst="rect">
            <a:avLst/>
          </a:prstGeom>
          <a:noFill/>
        </p:spPr>
      </p:pic>
      <p:cxnSp>
        <p:nvCxnSpPr>
          <p:cNvPr id="23" name="Straight Connector 22"/>
          <p:cNvCxnSpPr/>
          <p:nvPr/>
        </p:nvCxnSpPr>
        <p:spPr>
          <a:xfrm rot="16200000" flipH="1">
            <a:off x="607190" y="607199"/>
            <a:ext cx="500066" cy="42862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rot="10800000" flipV="1">
            <a:off x="928661" y="928670"/>
            <a:ext cx="357190" cy="28575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10800000" flipV="1">
            <a:off x="1571604" y="1643050"/>
            <a:ext cx="357190" cy="28575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rot="16200000" flipH="1">
            <a:off x="892942" y="1250141"/>
            <a:ext cx="714380" cy="64294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16200000" flipH="1">
            <a:off x="1250132" y="964389"/>
            <a:ext cx="714380" cy="64294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rot="16200000" flipH="1">
            <a:off x="1785918" y="1785926"/>
            <a:ext cx="500066" cy="50006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5400000">
            <a:off x="3428992" y="714356"/>
            <a:ext cx="428628" cy="42862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16200000" flipH="1">
            <a:off x="3214678" y="928670"/>
            <a:ext cx="357190" cy="35719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rot="16200000" flipH="1">
            <a:off x="2571736" y="1571612"/>
            <a:ext cx="357190" cy="35719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5400000">
            <a:off x="2571736" y="928670"/>
            <a:ext cx="642942" cy="64294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rot="5400000">
            <a:off x="2928926" y="1285860"/>
            <a:ext cx="642942" cy="64294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rot="5400000">
            <a:off x="2285984" y="1785926"/>
            <a:ext cx="500066" cy="50006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rot="5400000">
            <a:off x="2108183" y="2464587"/>
            <a:ext cx="356396" cy="79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4" name="Rectangle 53"/>
          <p:cNvSpPr/>
          <p:nvPr/>
        </p:nvSpPr>
        <p:spPr>
          <a:xfrm>
            <a:off x="2071670" y="2643182"/>
            <a:ext cx="500066" cy="92869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56" name="Straight Connector 55"/>
          <p:cNvCxnSpPr/>
          <p:nvPr/>
        </p:nvCxnSpPr>
        <p:spPr>
          <a:xfrm rot="5400000">
            <a:off x="2033427" y="3824433"/>
            <a:ext cx="50670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4000496" y="2714620"/>
            <a:ext cx="71438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rot="16200000" flipH="1">
            <a:off x="5036347" y="1821645"/>
            <a:ext cx="500066" cy="42862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rot="10800000" flipV="1">
            <a:off x="5357818" y="2143116"/>
            <a:ext cx="357190" cy="28575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rot="10800000" flipV="1">
            <a:off x="6000761" y="2857496"/>
            <a:ext cx="357190" cy="28575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rot="16200000" flipH="1">
            <a:off x="5322099" y="2464587"/>
            <a:ext cx="714380" cy="64294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rot="16200000" flipH="1">
            <a:off x="5679289" y="2178835"/>
            <a:ext cx="714380" cy="64294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rot="16200000" flipH="1">
            <a:off x="6215074" y="3000372"/>
            <a:ext cx="571504" cy="5715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rot="5400000">
            <a:off x="7929586" y="1785926"/>
            <a:ext cx="642942" cy="64294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rot="16200000" flipH="1">
            <a:off x="7715272" y="2214554"/>
            <a:ext cx="357190" cy="35719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16200000" flipH="1">
            <a:off x="7072330" y="2857496"/>
            <a:ext cx="357190" cy="35719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5400000">
            <a:off x="7072330" y="2214554"/>
            <a:ext cx="642942" cy="64294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5400000">
            <a:off x="7429520" y="2571744"/>
            <a:ext cx="642942" cy="64294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5400000">
            <a:off x="6786578" y="3071810"/>
            <a:ext cx="500066" cy="50006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7" name="Rectangle 86"/>
          <p:cNvSpPr/>
          <p:nvPr/>
        </p:nvSpPr>
        <p:spPr>
          <a:xfrm>
            <a:off x="6357950" y="1500174"/>
            <a:ext cx="928694" cy="50006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89" name="Straight Connector 88"/>
          <p:cNvCxnSpPr/>
          <p:nvPr/>
        </p:nvCxnSpPr>
        <p:spPr>
          <a:xfrm>
            <a:off x="5072066" y="1785926"/>
            <a:ext cx="128588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7286644" y="1785926"/>
            <a:ext cx="128588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4" name="TextBox 93"/>
          <p:cNvSpPr txBox="1"/>
          <p:nvPr/>
        </p:nvSpPr>
        <p:spPr>
          <a:xfrm>
            <a:off x="357157" y="428604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A</a:t>
            </a:r>
            <a:endParaRPr lang="vi-VN" sz="3200" b="1" dirty="0">
              <a:solidFill>
                <a:srgbClr val="FF0000"/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4714876" y="1357298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A</a:t>
            </a:r>
            <a:endParaRPr lang="vi-VN" sz="3200" b="1" dirty="0">
              <a:solidFill>
                <a:srgbClr val="FF0000"/>
              </a:solidFill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3857620" y="428604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B</a:t>
            </a:r>
            <a:endParaRPr lang="vi-VN" sz="3200" b="1" dirty="0">
              <a:solidFill>
                <a:srgbClr val="FF0000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8358214" y="1357298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B</a:t>
            </a:r>
            <a:endParaRPr lang="vi-VN" sz="3200" b="1" dirty="0">
              <a:solidFill>
                <a:srgbClr val="FF0000"/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2285984" y="3571876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C</a:t>
            </a:r>
            <a:endParaRPr lang="vi-VN" sz="3200" b="1" dirty="0">
              <a:solidFill>
                <a:srgbClr val="FF0000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6500826" y="3429000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C</a:t>
            </a:r>
            <a:endParaRPr lang="vi-VN" sz="3200" b="1" dirty="0">
              <a:solidFill>
                <a:srgbClr val="FF0000"/>
              </a:solidFill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642909" y="1285860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Z</a:t>
            </a:r>
            <a:r>
              <a:rPr lang="en-US" sz="4800" b="1" baseline="-25000" dirty="0" smtClean="0">
                <a:solidFill>
                  <a:srgbClr val="FF0000"/>
                </a:solidFill>
              </a:rPr>
              <a:t>A</a:t>
            </a:r>
            <a:endParaRPr lang="vi-VN" sz="4800" b="1" baseline="-25000" dirty="0">
              <a:solidFill>
                <a:srgbClr val="FF0000"/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3214678" y="1428736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Z</a:t>
            </a:r>
            <a:r>
              <a:rPr lang="en-US" sz="4800" b="1" baseline="-25000" dirty="0" smtClean="0">
                <a:solidFill>
                  <a:srgbClr val="FF0000"/>
                </a:solidFill>
              </a:rPr>
              <a:t>B</a:t>
            </a:r>
            <a:endParaRPr lang="vi-VN" sz="4800" b="1" baseline="-25000" dirty="0">
              <a:solidFill>
                <a:srgbClr val="FF0000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2571736" y="2857496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Z</a:t>
            </a:r>
            <a:r>
              <a:rPr lang="en-US" sz="4800" b="1" baseline="-25000" dirty="0" smtClean="0">
                <a:solidFill>
                  <a:srgbClr val="FF0000"/>
                </a:solidFill>
              </a:rPr>
              <a:t>C</a:t>
            </a:r>
            <a:endParaRPr lang="vi-VN" sz="4800" b="1" baseline="-25000" dirty="0">
              <a:solidFill>
                <a:srgbClr val="FF0000"/>
              </a:solidFill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5000628" y="2643182"/>
            <a:ext cx="928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Z</a:t>
            </a:r>
            <a:r>
              <a:rPr lang="en-US" sz="4800" b="1" baseline="-25000" dirty="0" smtClean="0">
                <a:solidFill>
                  <a:srgbClr val="FF0000"/>
                </a:solidFill>
              </a:rPr>
              <a:t>AC</a:t>
            </a:r>
            <a:endParaRPr lang="vi-VN" sz="4800" b="1" baseline="-25000" dirty="0">
              <a:solidFill>
                <a:srgbClr val="FF0000"/>
              </a:solidFill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6357950" y="928670"/>
            <a:ext cx="928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Z</a:t>
            </a:r>
            <a:r>
              <a:rPr lang="en-US" sz="4800" b="1" baseline="-25000" dirty="0" smtClean="0">
                <a:solidFill>
                  <a:srgbClr val="FF0000"/>
                </a:solidFill>
              </a:rPr>
              <a:t>AB</a:t>
            </a:r>
            <a:endParaRPr lang="vi-VN" sz="4800" b="1" baseline="-25000" dirty="0">
              <a:solidFill>
                <a:srgbClr val="FF0000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7786710" y="2786058"/>
            <a:ext cx="928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Z</a:t>
            </a:r>
            <a:r>
              <a:rPr lang="en-US" sz="4800" b="1" baseline="-25000" dirty="0" smtClean="0">
                <a:solidFill>
                  <a:srgbClr val="FF0000"/>
                </a:solidFill>
              </a:rPr>
              <a:t>BC</a:t>
            </a:r>
            <a:endParaRPr lang="vi-VN" sz="4800" b="1" baseline="-25000" dirty="0">
              <a:solidFill>
                <a:srgbClr val="FF0000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148" y="4071942"/>
            <a:ext cx="3305175" cy="904875"/>
          </a:xfrm>
          <a:prstGeom prst="rect">
            <a:avLst/>
          </a:prstGeom>
          <a:noFill/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148" y="5000636"/>
            <a:ext cx="3333750" cy="904875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6" y="5953125"/>
            <a:ext cx="3314700" cy="904875"/>
          </a:xfrm>
          <a:prstGeom prst="rect">
            <a:avLst/>
          </a:prstGeom>
          <a:noFill/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4" name="Straight Arrow Connector 113"/>
          <p:cNvCxnSpPr/>
          <p:nvPr/>
        </p:nvCxnSpPr>
        <p:spPr>
          <a:xfrm>
            <a:off x="4000496" y="5429264"/>
            <a:ext cx="71438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7752" y="4071942"/>
            <a:ext cx="4143375" cy="904875"/>
          </a:xfrm>
          <a:prstGeom prst="rect">
            <a:avLst/>
          </a:prstGeom>
          <a:noFill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76802" y="5000636"/>
            <a:ext cx="4124325" cy="904875"/>
          </a:xfrm>
          <a:prstGeom prst="rect">
            <a:avLst/>
          </a:prstGeom>
          <a:noFill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7752" y="5953125"/>
            <a:ext cx="4143375" cy="904875"/>
          </a:xfrm>
          <a:prstGeom prst="rect">
            <a:avLst/>
          </a:prstGeom>
          <a:noFill/>
        </p:spPr>
      </p:pic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600164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Phân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giải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mạch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liên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quan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đến</a:t>
            </a:r>
            <a:r>
              <a:rPr lang="en-US" sz="3200" b="1" u="sng" dirty="0" smtClean="0">
                <a:solidFill>
                  <a:srgbClr val="002060"/>
                </a:solidFill>
              </a:rPr>
              <a:t> Op-Amp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Nếu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xem</a:t>
            </a:r>
            <a:r>
              <a:rPr lang="en-US" sz="3200" b="1" dirty="0" smtClean="0">
                <a:solidFill>
                  <a:srgbClr val="FF0000"/>
                </a:solidFill>
              </a:rPr>
              <a:t> Op-Amp </a:t>
            </a:r>
            <a:r>
              <a:rPr lang="en-US" sz="3200" b="1" dirty="0" err="1" smtClean="0">
                <a:solidFill>
                  <a:srgbClr val="FF0000"/>
                </a:solidFill>
              </a:rPr>
              <a:t>là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lý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tưởng</a:t>
            </a:r>
            <a:r>
              <a:rPr lang="en-US" sz="3200" b="1" dirty="0" smtClean="0">
                <a:solidFill>
                  <a:srgbClr val="FF0000"/>
                </a:solidFill>
              </a:rPr>
              <a:t>, </a:t>
            </a:r>
            <a:r>
              <a:rPr lang="en-US" sz="3200" b="1" dirty="0" err="1" smtClean="0">
                <a:solidFill>
                  <a:srgbClr val="FF0000"/>
                </a:solidFill>
              </a:rPr>
              <a:t>ta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có</a:t>
            </a:r>
            <a:r>
              <a:rPr lang="en-US" sz="3200" b="1" dirty="0" smtClean="0">
                <a:solidFill>
                  <a:srgbClr val="FF0000"/>
                </a:solidFill>
              </a:rPr>
              <a:t>: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 	. V</a:t>
            </a:r>
            <a:r>
              <a:rPr lang="en-US" sz="4800" b="1" baseline="-25000" dirty="0" smtClean="0">
                <a:solidFill>
                  <a:srgbClr val="FF0000"/>
                </a:solidFill>
              </a:rPr>
              <a:t>(+)</a:t>
            </a:r>
            <a:r>
              <a:rPr lang="en-US" sz="3200" b="1" dirty="0" smtClean="0">
                <a:solidFill>
                  <a:srgbClr val="FF0000"/>
                </a:solidFill>
              </a:rPr>
              <a:t>= V</a:t>
            </a:r>
            <a:r>
              <a:rPr lang="en-US" sz="4800" b="1" baseline="-25000" dirty="0" smtClean="0">
                <a:solidFill>
                  <a:srgbClr val="FF0000"/>
                </a:solidFill>
              </a:rPr>
              <a:t>(-)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          . </a:t>
            </a:r>
            <a:r>
              <a:rPr lang="en-US" sz="3200" b="1" dirty="0" err="1" smtClean="0">
                <a:solidFill>
                  <a:srgbClr val="FF0000"/>
                </a:solidFill>
              </a:rPr>
              <a:t>i</a:t>
            </a:r>
            <a:r>
              <a:rPr lang="en-US" sz="4800" b="1" baseline="-25000" dirty="0" smtClean="0">
                <a:solidFill>
                  <a:srgbClr val="FF0000"/>
                </a:solidFill>
              </a:rPr>
              <a:t>(+)</a:t>
            </a:r>
            <a:r>
              <a:rPr lang="en-US" sz="3200" b="1" dirty="0" smtClean="0">
                <a:solidFill>
                  <a:srgbClr val="FF0000"/>
                </a:solidFill>
              </a:rPr>
              <a:t> = </a:t>
            </a:r>
            <a:r>
              <a:rPr lang="en-US" sz="3200" b="1" dirty="0" err="1" smtClean="0">
                <a:solidFill>
                  <a:srgbClr val="FF0000"/>
                </a:solidFill>
              </a:rPr>
              <a:t>i</a:t>
            </a:r>
            <a:r>
              <a:rPr lang="en-US" sz="4800" b="1" baseline="-25000" dirty="0" smtClean="0">
                <a:solidFill>
                  <a:srgbClr val="FF0000"/>
                </a:solidFill>
              </a:rPr>
              <a:t>(-)</a:t>
            </a:r>
            <a:r>
              <a:rPr lang="en-US" sz="3200" b="1" dirty="0" smtClean="0">
                <a:solidFill>
                  <a:srgbClr val="FF0000"/>
                </a:solidFill>
              </a:rPr>
              <a:t> = 0 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Xác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định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áp</a:t>
            </a:r>
            <a:r>
              <a:rPr lang="en-US" sz="3200" b="1" dirty="0" smtClean="0">
                <a:solidFill>
                  <a:srgbClr val="FF0000"/>
                </a:solidFill>
              </a:rPr>
              <a:t> + </a:t>
            </a:r>
            <a:r>
              <a:rPr lang="en-US" sz="3200" b="1" dirty="0" err="1" smtClean="0">
                <a:solidFill>
                  <a:srgbClr val="FF0000"/>
                </a:solidFill>
              </a:rPr>
              <a:t>đặt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áp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Xác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định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dòng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+ </a:t>
            </a:r>
            <a:r>
              <a:rPr lang="en-US" sz="3200" b="1" dirty="0" err="1" smtClean="0">
                <a:solidFill>
                  <a:srgbClr val="FF0000"/>
                </a:solidFill>
              </a:rPr>
              <a:t>chọn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chiều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dòng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Viết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biểu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thức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liên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hệ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giữa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dòng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và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hiệu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thế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đã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chọn</a:t>
            </a:r>
            <a:r>
              <a:rPr lang="en-US" sz="3200" b="1" dirty="0" smtClean="0">
                <a:solidFill>
                  <a:srgbClr val="FF0000"/>
                </a:solidFill>
              </a:rPr>
              <a:t>/</a:t>
            </a:r>
            <a:r>
              <a:rPr lang="en-US" sz="3200" b="1" dirty="0" err="1" smtClean="0">
                <a:solidFill>
                  <a:srgbClr val="FF0000"/>
                </a:solidFill>
              </a:rPr>
              <a:t>đặt</a:t>
            </a:r>
            <a:r>
              <a:rPr lang="en-US" sz="3200" b="1" dirty="0" smtClean="0">
                <a:solidFill>
                  <a:srgbClr val="FF0000"/>
                </a:solidFill>
              </a:rPr>
              <a:t> (</a:t>
            </a:r>
            <a:r>
              <a:rPr lang="en-US" sz="3200" b="1" dirty="0" err="1" smtClean="0">
                <a:solidFill>
                  <a:srgbClr val="FF0000"/>
                </a:solidFill>
              </a:rPr>
              <a:t>định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luật</a:t>
            </a:r>
            <a:r>
              <a:rPr lang="en-US" sz="3200" b="1" dirty="0" smtClean="0">
                <a:solidFill>
                  <a:srgbClr val="FF0000"/>
                </a:solidFill>
              </a:rPr>
              <a:t> Ohm)</a:t>
            </a:r>
          </a:p>
          <a:p>
            <a:pPr marL="266700" indent="-266700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Sử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dụng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biểu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thức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đã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viết</a:t>
            </a:r>
            <a:r>
              <a:rPr lang="en-US" sz="3200" b="1" dirty="0" smtClean="0">
                <a:solidFill>
                  <a:srgbClr val="FF0000"/>
                </a:solidFill>
              </a:rPr>
              <a:t>, </a:t>
            </a:r>
            <a:r>
              <a:rPr lang="en-US" sz="3200" b="1" dirty="0" err="1" smtClean="0">
                <a:solidFill>
                  <a:srgbClr val="FF0000"/>
                </a:solidFill>
              </a:rPr>
              <a:t>để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tìm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ra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kết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quả</a:t>
            </a:r>
            <a:endParaRPr lang="en-US" sz="3200" b="1" u="sng" dirty="0" smtClean="0">
              <a:solidFill>
                <a:srgbClr val="0070C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8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621</TotalTime>
  <Words>453</Words>
  <Application>Microsoft Office PowerPoint</Application>
  <PresentationFormat>On-screen Show (4:3)</PresentationFormat>
  <Paragraphs>98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TXTAN</dc:creator>
  <cp:lastModifiedBy>TXTAN</cp:lastModifiedBy>
  <cp:revision>9</cp:revision>
  <dcterms:created xsi:type="dcterms:W3CDTF">2020-05-11T13:06:15Z</dcterms:created>
  <dcterms:modified xsi:type="dcterms:W3CDTF">2021-10-26T13:12:50Z</dcterms:modified>
</cp:coreProperties>
</file>