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15478-3BF5-4B52-8E1E-A2533D45459C}" type="datetimeFigureOut">
              <a:rPr lang="vi-VN" smtClean="0"/>
              <a:pPr/>
              <a:t>02/11/2021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82BA3-2DCE-4A6E-8946-0C0232DACAAF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70480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3600" b="1" dirty="0" err="1" smtClean="0"/>
              <a:t>Bài</a:t>
            </a:r>
            <a:r>
              <a:rPr lang="en-US" sz="3600" b="1" dirty="0" smtClean="0"/>
              <a:t> 3:</a:t>
            </a:r>
            <a:r>
              <a:rPr lang="en-US" sz="3600" dirty="0" smtClean="0"/>
              <a:t>                  </a:t>
            </a:r>
            <a:r>
              <a:rPr lang="en-US" sz="3600" b="1" dirty="0" err="1" smtClean="0">
                <a:solidFill>
                  <a:srgbClr val="002060"/>
                </a:solidFill>
              </a:rPr>
              <a:t>Đáp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ứng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thời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gian</a:t>
            </a:r>
            <a:endParaRPr lang="en-US" sz="3600" b="1" dirty="0" smtClean="0">
              <a:solidFill>
                <a:srgbClr val="002060"/>
              </a:solidFill>
            </a:endParaRPr>
          </a:p>
          <a:p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Đáp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ứng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thời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gian</a:t>
            </a:r>
            <a:r>
              <a:rPr lang="en-US" sz="3200" b="1" dirty="0" smtClean="0">
                <a:solidFill>
                  <a:srgbClr val="FF0000"/>
                </a:solidFill>
              </a:rPr>
              <a:t> -&gt; </a:t>
            </a:r>
            <a:r>
              <a:rPr lang="en-US" sz="3200" b="1" dirty="0" err="1" smtClean="0">
                <a:solidFill>
                  <a:srgbClr val="FF0000"/>
                </a:solidFill>
              </a:rPr>
              <a:t>tìm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lời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giải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cho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hai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quá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trình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      * </a:t>
            </a:r>
            <a:r>
              <a:rPr lang="en-US" sz="3200" b="1" dirty="0" err="1" smtClean="0">
                <a:solidFill>
                  <a:srgbClr val="FF0000"/>
                </a:solidFill>
              </a:rPr>
              <a:t>Quá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trình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chuyển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tiếp</a:t>
            </a:r>
            <a:r>
              <a:rPr lang="en-US" sz="3200" b="1" dirty="0" smtClean="0">
                <a:solidFill>
                  <a:srgbClr val="FF0000"/>
                </a:solidFill>
              </a:rPr>
              <a:t> (</a:t>
            </a:r>
            <a:r>
              <a:rPr lang="en-US" sz="3200" b="1" dirty="0" err="1" smtClean="0">
                <a:solidFill>
                  <a:srgbClr val="FF0000"/>
                </a:solidFill>
              </a:rPr>
              <a:t>quá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độ</a:t>
            </a:r>
            <a:r>
              <a:rPr lang="en-US" sz="3200" b="1" dirty="0" smtClean="0">
                <a:solidFill>
                  <a:srgbClr val="FF0000"/>
                </a:solidFill>
              </a:rPr>
              <a:t>)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      * </a:t>
            </a:r>
            <a:r>
              <a:rPr lang="en-US" sz="3200" b="1" dirty="0" err="1" smtClean="0">
                <a:solidFill>
                  <a:srgbClr val="FF0000"/>
                </a:solidFill>
              </a:rPr>
              <a:t>Quá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trình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xác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lập</a:t>
            </a:r>
            <a:r>
              <a:rPr lang="en-US" sz="3200" b="1" dirty="0" smtClean="0">
                <a:solidFill>
                  <a:srgbClr val="FF0000"/>
                </a:solidFill>
              </a:rPr>
              <a:t> (t </a:t>
            </a:r>
            <a:r>
              <a:rPr lang="en-US" sz="3200" b="1" dirty="0" err="1" smtClean="0">
                <a:solidFill>
                  <a:srgbClr val="FF0000"/>
                </a:solidFill>
              </a:rPr>
              <a:t>đủ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lớn</a:t>
            </a:r>
            <a:r>
              <a:rPr lang="en-US" sz="3200" b="1" dirty="0" smtClean="0">
                <a:solidFill>
                  <a:srgbClr val="FF0000"/>
                </a:solidFill>
              </a:rPr>
              <a:t>)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Nhắc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lại</a:t>
            </a:r>
            <a:r>
              <a:rPr lang="en-US" sz="3200" b="1" dirty="0" smtClean="0">
                <a:solidFill>
                  <a:srgbClr val="FF0000"/>
                </a:solidFill>
              </a:rPr>
              <a:t> : t=0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-</a:t>
            </a:r>
            <a:r>
              <a:rPr lang="en-US" sz="3200" b="1" dirty="0" smtClean="0">
                <a:solidFill>
                  <a:srgbClr val="FF0000"/>
                </a:solidFill>
              </a:rPr>
              <a:t>  → </a:t>
            </a:r>
            <a:r>
              <a:rPr lang="en-US" sz="3200" b="1" dirty="0" err="1" smtClean="0">
                <a:solidFill>
                  <a:srgbClr val="FF0000"/>
                </a:solidFill>
              </a:rPr>
              <a:t>trước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khi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xảy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sự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kiện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		 t=0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+</a:t>
            </a:r>
            <a:r>
              <a:rPr lang="en-US" sz="3200" b="1" dirty="0" smtClean="0">
                <a:solidFill>
                  <a:srgbClr val="FF0000"/>
                </a:solidFill>
              </a:rPr>
              <a:t>  → </a:t>
            </a:r>
            <a:r>
              <a:rPr lang="en-US" sz="3200" b="1" dirty="0" err="1" smtClean="0">
                <a:solidFill>
                  <a:srgbClr val="FF0000"/>
                </a:solidFill>
              </a:rPr>
              <a:t>sau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khi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xảy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sự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kiện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266700" indent="-266700"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Tụ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cuộn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dây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thể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tích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trữ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năng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lượng</a:t>
            </a:r>
            <a:r>
              <a:rPr lang="en-US" sz="3200" b="1" dirty="0" smtClean="0">
                <a:solidFill>
                  <a:srgbClr val="FF0000"/>
                </a:solidFill>
              </a:rPr>
              <a:t> ban </a:t>
            </a:r>
            <a:r>
              <a:rPr lang="en-US" sz="3200" b="1" dirty="0" err="1" smtClean="0">
                <a:solidFill>
                  <a:srgbClr val="FF0000"/>
                </a:solidFill>
              </a:rPr>
              <a:t>đầu</a:t>
            </a:r>
            <a:r>
              <a:rPr lang="en-US" sz="3200" b="1" dirty="0" smtClean="0">
                <a:solidFill>
                  <a:srgbClr val="FF0000"/>
                </a:solidFill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</a:rPr>
              <a:t>lần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lượt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v</a:t>
            </a:r>
            <a:r>
              <a:rPr lang="en-US" sz="3200" b="1" baseline="-25000" dirty="0" smtClean="0">
                <a:solidFill>
                  <a:srgbClr val="FF0000"/>
                </a:solidFill>
              </a:rPr>
              <a:t>C</a:t>
            </a:r>
            <a:r>
              <a:rPr lang="en-US" sz="3200" b="1" dirty="0" smtClean="0">
                <a:solidFill>
                  <a:srgbClr val="FF0000"/>
                </a:solidFill>
              </a:rPr>
              <a:t>(0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-</a:t>
            </a:r>
            <a:r>
              <a:rPr lang="en-US" sz="3200" b="1" dirty="0" smtClean="0">
                <a:solidFill>
                  <a:srgbClr val="FF0000"/>
                </a:solidFill>
              </a:rPr>
              <a:t>)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i</a:t>
            </a:r>
            <a:r>
              <a:rPr lang="en-US" sz="3200" b="1" baseline="-25000" dirty="0" smtClean="0">
                <a:solidFill>
                  <a:srgbClr val="FF0000"/>
                </a:solidFill>
              </a:rPr>
              <a:t>L</a:t>
            </a:r>
            <a:r>
              <a:rPr lang="en-US" sz="3200" b="1" dirty="0" smtClean="0">
                <a:solidFill>
                  <a:srgbClr val="FF0000"/>
                </a:solidFill>
              </a:rPr>
              <a:t>(0</a:t>
            </a:r>
            <a:r>
              <a:rPr lang="en-US" sz="4800" b="1" baseline="-25000" dirty="0" smtClean="0">
                <a:solidFill>
                  <a:srgbClr val="FF0000"/>
                </a:solidFill>
              </a:rPr>
              <a:t>-</a:t>
            </a:r>
            <a:r>
              <a:rPr lang="en-US" sz="3200" b="1" dirty="0" smtClean="0">
                <a:solidFill>
                  <a:srgbClr val="FF0000"/>
                </a:solidFill>
              </a:rPr>
              <a:t>)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Mô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hình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tương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đương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theo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biến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đổi</a:t>
            </a:r>
            <a:r>
              <a:rPr lang="en-US" sz="3200" b="1" dirty="0" smtClean="0">
                <a:solidFill>
                  <a:srgbClr val="FF0000"/>
                </a:solidFill>
              </a:rPr>
              <a:t> Laplace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	. R</a:t>
            </a:r>
            <a:endParaRPr lang="en-US" sz="4800" b="1" baseline="-25000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        . C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	. L</a:t>
            </a:r>
          </a:p>
          <a:p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1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1754326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600" b="1" u="sng" dirty="0" err="1" smtClean="0">
                <a:solidFill>
                  <a:srgbClr val="002060"/>
                </a:solidFill>
              </a:rPr>
              <a:t>Đáp</a:t>
            </a:r>
            <a:r>
              <a:rPr lang="en-US" sz="3600" b="1" u="sng" dirty="0" smtClean="0">
                <a:solidFill>
                  <a:srgbClr val="002060"/>
                </a:solidFill>
              </a:rPr>
              <a:t> </a:t>
            </a:r>
            <a:r>
              <a:rPr lang="en-US" sz="3600" b="1" u="sng" dirty="0" err="1" smtClean="0">
                <a:solidFill>
                  <a:srgbClr val="002060"/>
                </a:solidFill>
              </a:rPr>
              <a:t>ứng</a:t>
            </a:r>
            <a:r>
              <a:rPr lang="en-US" sz="3600" b="1" u="sng" dirty="0" smtClean="0">
                <a:solidFill>
                  <a:srgbClr val="002060"/>
                </a:solidFill>
              </a:rPr>
              <a:t> </a:t>
            </a:r>
            <a:r>
              <a:rPr lang="en-US" sz="3600" b="1" u="sng" dirty="0" err="1" smtClean="0">
                <a:solidFill>
                  <a:srgbClr val="002060"/>
                </a:solidFill>
              </a:rPr>
              <a:t>thời</a:t>
            </a:r>
            <a:r>
              <a:rPr lang="en-US" sz="3600" b="1" u="sng" dirty="0" smtClean="0">
                <a:solidFill>
                  <a:srgbClr val="002060"/>
                </a:solidFill>
              </a:rPr>
              <a:t> </a:t>
            </a:r>
            <a:r>
              <a:rPr lang="en-US" sz="3600" b="1" u="sng" dirty="0" err="1" smtClean="0">
                <a:solidFill>
                  <a:srgbClr val="002060"/>
                </a:solidFill>
              </a:rPr>
              <a:t>gian</a:t>
            </a:r>
            <a:endParaRPr lang="en-US" sz="3600" b="1" u="sng" dirty="0" smtClean="0">
              <a:solidFill>
                <a:srgbClr val="002060"/>
              </a:solidFill>
            </a:endParaRPr>
          </a:p>
          <a:p>
            <a:pPr algn="just"/>
            <a:r>
              <a:rPr lang="en-US" sz="3600" b="1" dirty="0" smtClean="0">
                <a:solidFill>
                  <a:srgbClr val="FF0000"/>
                </a:solidFill>
              </a:rPr>
              <a:t>+ </a:t>
            </a:r>
            <a:r>
              <a:rPr lang="en-US" sz="3600" b="1" dirty="0" err="1" smtClean="0">
                <a:solidFill>
                  <a:srgbClr val="FF0000"/>
                </a:solidFill>
              </a:rPr>
              <a:t>Các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quá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trình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trong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mạch</a:t>
            </a:r>
            <a:r>
              <a:rPr lang="en-US" sz="3600" b="1" smtClean="0">
                <a:solidFill>
                  <a:srgbClr val="FF0000"/>
                </a:solidFill>
              </a:rPr>
              <a:t> </a:t>
            </a:r>
            <a:r>
              <a:rPr lang="en-US" sz="3600" b="1" smtClean="0">
                <a:solidFill>
                  <a:srgbClr val="FF0000"/>
                </a:solidFill>
              </a:rPr>
              <a:t>R-C</a:t>
            </a:r>
            <a:endParaRPr lang="en-US" sz="3600" b="1" dirty="0" smtClean="0">
              <a:solidFill>
                <a:srgbClr val="C00000"/>
              </a:solidFill>
            </a:endParaRPr>
          </a:p>
          <a:p>
            <a:pPr algn="just"/>
            <a:r>
              <a:rPr lang="en-US" sz="3600" b="1" dirty="0" smtClean="0">
                <a:solidFill>
                  <a:srgbClr val="C00000"/>
                </a:solidFill>
              </a:rPr>
              <a:t>      . </a:t>
            </a:r>
            <a:r>
              <a:rPr lang="en-US" sz="3600" b="1" dirty="0" err="1" smtClean="0">
                <a:solidFill>
                  <a:srgbClr val="C00000"/>
                </a:solidFill>
              </a:rPr>
              <a:t>Đáp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</a:rPr>
              <a:t>ứng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</a:rPr>
              <a:t>xung-Hàm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</a:rPr>
              <a:t>số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</a:rPr>
              <a:t>chuyển</a:t>
            </a:r>
            <a:r>
              <a:rPr lang="en-US" sz="3600" b="1" dirty="0" smtClean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2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649408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600" b="1" dirty="0" err="1" smtClean="0"/>
              <a:t>Bài</a:t>
            </a:r>
            <a:r>
              <a:rPr lang="en-US" sz="3600" b="1" dirty="0" smtClean="0"/>
              <a:t> 4</a:t>
            </a:r>
            <a:r>
              <a:rPr lang="en-US" sz="2400" dirty="0" smtClean="0"/>
              <a:t>                        </a:t>
            </a:r>
            <a:r>
              <a:rPr lang="en-US" sz="3600" b="1" dirty="0" err="1" smtClean="0">
                <a:solidFill>
                  <a:srgbClr val="002060"/>
                </a:solidFill>
              </a:rPr>
              <a:t>Đáp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ứng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tần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số</a:t>
            </a:r>
            <a:endParaRPr lang="en-US" sz="3600" b="1" dirty="0" smtClean="0">
              <a:solidFill>
                <a:srgbClr val="00206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1.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Tính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ổn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định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hệ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thống</a:t>
            </a:r>
            <a:endParaRPr lang="en-US" sz="3200" b="1" u="sng" dirty="0" smtClean="0">
              <a:solidFill>
                <a:srgbClr val="00B05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Hệ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thống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cực</a:t>
            </a:r>
            <a:r>
              <a:rPr lang="en-US" sz="3200" b="1" dirty="0" smtClean="0">
                <a:solidFill>
                  <a:srgbClr val="FF0000"/>
                </a:solidFill>
              </a:rPr>
              <a:t> (pole) </a:t>
            </a:r>
            <a:r>
              <a:rPr lang="en-US" sz="3200" b="1" dirty="0" err="1" smtClean="0">
                <a:solidFill>
                  <a:srgbClr val="FF0000"/>
                </a:solidFill>
              </a:rPr>
              <a:t>và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không</a:t>
            </a:r>
            <a:r>
              <a:rPr lang="en-US" sz="3200" b="1" dirty="0" smtClean="0">
                <a:solidFill>
                  <a:srgbClr val="FF0000"/>
                </a:solidFill>
              </a:rPr>
              <a:t> (zero)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Xét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tính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ổn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định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của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hệ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thống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dựa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vào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hệ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thống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cực-không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Định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lý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giá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trị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sau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cùng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92D050"/>
                </a:solidFill>
              </a:rPr>
              <a:t>          </a:t>
            </a:r>
          </a:p>
          <a:p>
            <a:pPr algn="just"/>
            <a:r>
              <a:rPr lang="en-US" sz="3200" b="1" dirty="0" smtClean="0">
                <a:solidFill>
                  <a:srgbClr val="92D050"/>
                </a:solidFill>
              </a:rPr>
              <a:t>         </a:t>
            </a:r>
          </a:p>
          <a:p>
            <a:pPr marL="890588" algn="just"/>
            <a:r>
              <a:rPr lang="en-US" sz="3200" b="1" dirty="0" smtClean="0">
                <a:solidFill>
                  <a:srgbClr val="0070C0"/>
                </a:solidFill>
              </a:rPr>
              <a:t>‘=’ </a:t>
            </a:r>
            <a:r>
              <a:rPr lang="en-US" sz="3200" b="1" dirty="0" err="1" smtClean="0">
                <a:solidFill>
                  <a:srgbClr val="0070C0"/>
                </a:solidFill>
              </a:rPr>
              <a:t>xảy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ra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khi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u="sng" dirty="0" err="1" smtClean="0">
                <a:solidFill>
                  <a:srgbClr val="0070C0"/>
                </a:solidFill>
              </a:rPr>
              <a:t>tất</a:t>
            </a:r>
            <a:r>
              <a:rPr lang="en-US" sz="3200" b="1" u="sng" dirty="0" smtClean="0">
                <a:solidFill>
                  <a:srgbClr val="0070C0"/>
                </a:solidFill>
              </a:rPr>
              <a:t> </a:t>
            </a:r>
            <a:r>
              <a:rPr lang="en-US" sz="3200" b="1" u="sng" dirty="0" err="1" smtClean="0">
                <a:solidFill>
                  <a:srgbClr val="0070C0"/>
                </a:solidFill>
              </a:rPr>
              <a:t>cả</a:t>
            </a:r>
            <a:r>
              <a:rPr lang="en-US" sz="3200" b="1" u="sng" dirty="0" smtClean="0">
                <a:solidFill>
                  <a:srgbClr val="0070C0"/>
                </a:solidFill>
              </a:rPr>
              <a:t> </a:t>
            </a:r>
            <a:r>
              <a:rPr lang="en-US" sz="3200" b="1" u="sng" dirty="0" err="1" smtClean="0">
                <a:solidFill>
                  <a:srgbClr val="0070C0"/>
                </a:solidFill>
              </a:rPr>
              <a:t>các</a:t>
            </a:r>
            <a:r>
              <a:rPr lang="en-US" sz="3200" b="1" u="sng" dirty="0" smtClean="0">
                <a:solidFill>
                  <a:srgbClr val="0070C0"/>
                </a:solidFill>
              </a:rPr>
              <a:t> </a:t>
            </a:r>
            <a:r>
              <a:rPr lang="en-US" sz="3200" b="1" u="sng" dirty="0" err="1" smtClean="0">
                <a:solidFill>
                  <a:srgbClr val="0070C0"/>
                </a:solidFill>
              </a:rPr>
              <a:t>cực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phải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nằm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bên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trái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trục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ảo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Ngoài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ra</a:t>
            </a:r>
            <a:r>
              <a:rPr lang="en-US" sz="3200" b="1" dirty="0" smtClean="0">
                <a:solidFill>
                  <a:srgbClr val="FF0000"/>
                </a:solidFill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</a:rPr>
              <a:t>tính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ổn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định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có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thể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được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xét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theo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    </a:t>
            </a:r>
            <a:r>
              <a:rPr lang="en-US" sz="3200" b="1" dirty="0" smtClean="0">
                <a:solidFill>
                  <a:srgbClr val="0070C0"/>
                </a:solidFill>
              </a:rPr>
              <a:t>* </a:t>
            </a:r>
            <a:r>
              <a:rPr lang="en-US" sz="3200" b="1" dirty="0" err="1" smtClean="0">
                <a:solidFill>
                  <a:srgbClr val="0070C0"/>
                </a:solidFill>
              </a:rPr>
              <a:t>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r>
              <a:rPr lang="en-US" sz="3200" b="1" dirty="0" smtClean="0">
                <a:solidFill>
                  <a:srgbClr val="0070C0"/>
                </a:solidFill>
              </a:rPr>
              <a:t>: </a:t>
            </a:r>
            <a:r>
              <a:rPr lang="en-US" sz="3200" b="1" dirty="0" err="1" smtClean="0">
                <a:solidFill>
                  <a:srgbClr val="0070C0"/>
                </a:solidFill>
              </a:rPr>
              <a:t>tiêu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chuẩn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Mikhailov</a:t>
            </a:r>
            <a:r>
              <a:rPr lang="en-US" sz="3200" b="1" dirty="0" smtClean="0">
                <a:solidFill>
                  <a:srgbClr val="0070C0"/>
                </a:solidFill>
              </a:rPr>
              <a:t>, </a:t>
            </a:r>
            <a:r>
              <a:rPr lang="en-US" sz="3200" b="1" dirty="0" err="1" smtClean="0">
                <a:solidFill>
                  <a:srgbClr val="0070C0"/>
                </a:solidFill>
              </a:rPr>
              <a:t>Nyquist</a:t>
            </a:r>
            <a:r>
              <a:rPr lang="en-US" sz="3200" b="1" dirty="0" smtClean="0">
                <a:solidFill>
                  <a:srgbClr val="0070C0"/>
                </a:solidFill>
              </a:rPr>
              <a:t>,…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Đại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r>
              <a:rPr lang="en-US" sz="3200" b="1" dirty="0" smtClean="0">
                <a:solidFill>
                  <a:srgbClr val="0070C0"/>
                </a:solidFill>
              </a:rPr>
              <a:t>: </a:t>
            </a:r>
            <a:r>
              <a:rPr lang="en-US" sz="3200" b="1" dirty="0" err="1" smtClean="0">
                <a:solidFill>
                  <a:srgbClr val="0070C0"/>
                </a:solidFill>
              </a:rPr>
              <a:t>tiêu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chuẩn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Routh</a:t>
            </a:r>
            <a:r>
              <a:rPr lang="en-US" sz="3200" b="1" dirty="0" smtClean="0">
                <a:solidFill>
                  <a:srgbClr val="0070C0"/>
                </a:solidFill>
              </a:rPr>
              <a:t>, Hurwitz,… 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3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74" y="3071810"/>
            <a:ext cx="3571900" cy="785818"/>
          </a:xfrm>
          <a:prstGeom prst="rect">
            <a:avLst/>
          </a:prstGeom>
          <a:noFill/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910" y="0"/>
            <a:ext cx="8072494" cy="600164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Đáp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ứng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tần</a:t>
            </a:r>
            <a:r>
              <a:rPr lang="en-US" sz="3200" b="1" u="sng" dirty="0" smtClean="0">
                <a:solidFill>
                  <a:srgbClr val="002060"/>
                </a:solidFill>
              </a:rPr>
              <a:t> </a:t>
            </a:r>
            <a:r>
              <a:rPr lang="en-US" sz="3200" b="1" u="sng" dirty="0" err="1" smtClean="0">
                <a:solidFill>
                  <a:srgbClr val="002060"/>
                </a:solidFill>
              </a:rPr>
              <a:t>số</a:t>
            </a:r>
            <a:endParaRPr lang="en-US" sz="3200" b="1" u="sng" dirty="0" smtClean="0">
              <a:solidFill>
                <a:srgbClr val="00206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00B050"/>
                </a:solidFill>
              </a:rPr>
              <a:t>2.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Giãn</a:t>
            </a:r>
            <a:r>
              <a:rPr lang="en-US" sz="3200" b="1" u="sng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đồ</a:t>
            </a:r>
            <a:r>
              <a:rPr lang="en-US" sz="3200" b="1" u="sng" dirty="0" smtClean="0">
                <a:solidFill>
                  <a:srgbClr val="00B050"/>
                </a:solidFill>
              </a:rPr>
              <a:t> Bode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Gồm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hai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biểu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diễn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    </a:t>
            </a:r>
            <a:r>
              <a:rPr lang="en-US" sz="3200" b="1" dirty="0" smtClean="0">
                <a:solidFill>
                  <a:srgbClr val="0070C0"/>
                </a:solidFill>
              </a:rPr>
              <a:t>* </a:t>
            </a:r>
            <a:r>
              <a:rPr lang="en-US" sz="3200" b="1" dirty="0" err="1" smtClean="0">
                <a:solidFill>
                  <a:srgbClr val="0070C0"/>
                </a:solidFill>
              </a:rPr>
              <a:t>Biên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độ</a:t>
            </a:r>
            <a:r>
              <a:rPr lang="en-US" sz="3200" b="1" dirty="0" smtClean="0">
                <a:solidFill>
                  <a:srgbClr val="0070C0"/>
                </a:solidFill>
              </a:rPr>
              <a:t> (dB: </a:t>
            </a:r>
            <a:r>
              <a:rPr lang="en-US" sz="3200" b="1" dirty="0" err="1" smtClean="0">
                <a:solidFill>
                  <a:srgbClr val="0070C0"/>
                </a:solidFill>
              </a:rPr>
              <a:t>deciBel</a:t>
            </a:r>
            <a:r>
              <a:rPr lang="en-US" sz="3200" b="1" dirty="0" smtClean="0">
                <a:solidFill>
                  <a:srgbClr val="0070C0"/>
                </a:solidFill>
              </a:rPr>
              <a:t>) – </a:t>
            </a:r>
            <a:r>
              <a:rPr lang="en-US" sz="3200" b="1" dirty="0" err="1" smtClean="0">
                <a:solidFill>
                  <a:srgbClr val="0070C0"/>
                </a:solidFill>
              </a:rPr>
              <a:t>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/f (log</a:t>
            </a:r>
            <a:r>
              <a:rPr lang="en-US" sz="3200" b="1" baseline="-25000" dirty="0" smtClean="0">
                <a:solidFill>
                  <a:srgbClr val="0070C0"/>
                </a:solidFill>
              </a:rPr>
              <a:t>10</a:t>
            </a:r>
            <a:r>
              <a:rPr lang="en-US" sz="3200" b="1" dirty="0" smtClean="0">
                <a:solidFill>
                  <a:srgbClr val="0070C0"/>
                </a:solidFill>
              </a:rPr>
              <a:t>)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Pha</a:t>
            </a:r>
            <a:r>
              <a:rPr lang="en-US" sz="3200" b="1" dirty="0" smtClean="0">
                <a:solidFill>
                  <a:srgbClr val="0070C0"/>
                </a:solidFill>
              </a:rPr>
              <a:t> (</a:t>
            </a:r>
            <a:r>
              <a:rPr lang="en-US" sz="3200" b="1" dirty="0" err="1" smtClean="0">
                <a:solidFill>
                  <a:srgbClr val="0070C0"/>
                </a:solidFill>
              </a:rPr>
              <a:t>độ</a:t>
            </a:r>
            <a:r>
              <a:rPr lang="en-US" sz="3200" b="1" dirty="0" smtClean="0">
                <a:solidFill>
                  <a:srgbClr val="0070C0"/>
                </a:solidFill>
              </a:rPr>
              <a:t>/</a:t>
            </a:r>
            <a:r>
              <a:rPr lang="en-US" sz="3200" b="1" dirty="0" err="1" smtClean="0">
                <a:solidFill>
                  <a:srgbClr val="0070C0"/>
                </a:solidFill>
              </a:rPr>
              <a:t>rad</a:t>
            </a:r>
            <a:r>
              <a:rPr lang="en-US" sz="3200" b="1" dirty="0" smtClean="0">
                <a:solidFill>
                  <a:srgbClr val="0070C0"/>
                </a:solidFill>
              </a:rPr>
              <a:t>) - </a:t>
            </a:r>
            <a:r>
              <a:rPr lang="en-US" sz="3200" b="1" dirty="0" err="1" smtClean="0">
                <a:solidFill>
                  <a:srgbClr val="0070C0"/>
                </a:solidFill>
              </a:rPr>
              <a:t>tần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số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/f (log</a:t>
            </a:r>
            <a:r>
              <a:rPr lang="en-US" sz="3200" b="1" baseline="-25000" dirty="0" smtClean="0">
                <a:solidFill>
                  <a:srgbClr val="0070C0"/>
                </a:solidFill>
              </a:rPr>
              <a:t>10</a:t>
            </a:r>
            <a:r>
              <a:rPr lang="en-US" sz="3200" b="1" dirty="0" smtClean="0">
                <a:solidFill>
                  <a:srgbClr val="0070C0"/>
                </a:solidFill>
              </a:rPr>
              <a:t>) 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Thể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hiện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tốt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với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cực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là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thật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+ </a:t>
            </a:r>
            <a:r>
              <a:rPr lang="en-US" sz="3200" b="1" dirty="0" err="1" smtClean="0">
                <a:solidFill>
                  <a:srgbClr val="FF0000"/>
                </a:solidFill>
              </a:rPr>
              <a:t>Cách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thành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lập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giãn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đồ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</a:p>
          <a:p>
            <a:pPr algn="just"/>
            <a:r>
              <a:rPr lang="en-US" sz="3200" b="1" dirty="0" smtClean="0">
                <a:solidFill>
                  <a:srgbClr val="FF0000"/>
                </a:solidFill>
              </a:rPr>
              <a:t>      </a:t>
            </a:r>
            <a:r>
              <a:rPr lang="en-US" sz="3200" b="1" dirty="0" smtClean="0">
                <a:solidFill>
                  <a:srgbClr val="0070C0"/>
                </a:solidFill>
              </a:rPr>
              <a:t>* </a:t>
            </a:r>
            <a:r>
              <a:rPr lang="en-US" sz="3200" b="1" dirty="0" err="1" smtClean="0">
                <a:solidFill>
                  <a:srgbClr val="0070C0"/>
                </a:solidFill>
              </a:rPr>
              <a:t>Thay</a:t>
            </a:r>
            <a:r>
              <a:rPr lang="en-US" sz="3200" b="1" dirty="0" smtClean="0">
                <a:solidFill>
                  <a:srgbClr val="0070C0"/>
                </a:solidFill>
              </a:rPr>
              <a:t> s=j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 (=j2</a:t>
            </a:r>
            <a:r>
              <a:rPr lang="el-GR" sz="3200" b="1" dirty="0" smtClean="0">
                <a:solidFill>
                  <a:srgbClr val="0070C0"/>
                </a:solidFill>
              </a:rPr>
              <a:t>π</a:t>
            </a:r>
            <a:r>
              <a:rPr lang="en-US" sz="3200" b="1" dirty="0" smtClean="0">
                <a:solidFill>
                  <a:srgbClr val="0070C0"/>
                </a:solidFill>
              </a:rPr>
              <a:t>f): H(s)=H(j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)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Lấy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độ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lớn</a:t>
            </a:r>
            <a:r>
              <a:rPr lang="en-US" sz="3200" b="1" dirty="0" smtClean="0">
                <a:solidFill>
                  <a:srgbClr val="0070C0"/>
                </a:solidFill>
              </a:rPr>
              <a:t> : |H(j</a:t>
            </a:r>
            <a:r>
              <a:rPr lang="el-GR" sz="3200" b="1" dirty="0" smtClean="0">
                <a:solidFill>
                  <a:srgbClr val="0070C0"/>
                </a:solidFill>
              </a:rPr>
              <a:t>ω</a:t>
            </a:r>
            <a:r>
              <a:rPr lang="en-US" sz="3200" b="1" dirty="0" smtClean="0">
                <a:solidFill>
                  <a:srgbClr val="0070C0"/>
                </a:solidFill>
              </a:rPr>
              <a:t>)|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Đổi</a:t>
            </a:r>
            <a:r>
              <a:rPr lang="en-US" sz="3200" b="1" dirty="0" smtClean="0">
                <a:solidFill>
                  <a:srgbClr val="0070C0"/>
                </a:solidFill>
              </a:rPr>
              <a:t> sang dB (</a:t>
            </a:r>
            <a:r>
              <a:rPr lang="en-US" sz="3200" b="1" dirty="0" err="1" smtClean="0">
                <a:solidFill>
                  <a:srgbClr val="0070C0"/>
                </a:solidFill>
              </a:rPr>
              <a:t>deciBel</a:t>
            </a:r>
            <a:r>
              <a:rPr lang="en-US" sz="3200" b="1" dirty="0" smtClean="0">
                <a:solidFill>
                  <a:srgbClr val="0070C0"/>
                </a:solidFill>
              </a:rPr>
              <a:t>)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Tính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lệch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</a:rPr>
              <a:t>pha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</a:p>
          <a:p>
            <a:pPr algn="just"/>
            <a:r>
              <a:rPr lang="en-US" sz="3200" b="1" dirty="0" smtClean="0">
                <a:solidFill>
                  <a:srgbClr val="0070C0"/>
                </a:solidFill>
              </a:rPr>
              <a:t>      * </a:t>
            </a:r>
            <a:r>
              <a:rPr lang="en-US" sz="3200" b="1" dirty="0" err="1" smtClean="0">
                <a:solidFill>
                  <a:srgbClr val="0070C0"/>
                </a:solidFill>
              </a:rPr>
              <a:t>Vẽ</a:t>
            </a:r>
            <a:endParaRPr 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C0410-ED6C-4B91-954F-F5170184161D}" type="slidenum">
              <a:rPr lang="vi-VN" smtClean="0"/>
              <a:pPr/>
              <a:t>4</a:t>
            </a:fld>
            <a:endParaRPr lang="vi-VN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266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279</Words>
  <Application>Microsoft Office PowerPoint</Application>
  <PresentationFormat>On-screen Show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TXTAN</dc:creator>
  <cp:lastModifiedBy>TXTAN</cp:lastModifiedBy>
  <cp:revision>26</cp:revision>
  <dcterms:created xsi:type="dcterms:W3CDTF">2020-05-25T14:31:23Z</dcterms:created>
  <dcterms:modified xsi:type="dcterms:W3CDTF">2021-11-02T11:02:51Z</dcterms:modified>
</cp:coreProperties>
</file>