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9" r:id="rId3"/>
    <p:sldId id="260" r:id="rId4"/>
    <p:sldId id="261" r:id="rId5"/>
    <p:sldId id="265" r:id="rId6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15478-3BF5-4B52-8E1E-A2533D45459C}" type="datetimeFigureOut">
              <a:rPr lang="vi-VN" smtClean="0"/>
              <a:pPr/>
              <a:t>09/11/2021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600164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ứng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tần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số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B050"/>
                </a:solidFill>
              </a:rPr>
              <a:t>2.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Giãn</a:t>
            </a:r>
            <a:r>
              <a:rPr lang="en-US" sz="3200" b="1" u="sng" dirty="0" smtClean="0">
                <a:solidFill>
                  <a:srgbClr val="00B050"/>
                </a:solidFill>
              </a:rPr>
              <a:t>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đồ</a:t>
            </a:r>
            <a:r>
              <a:rPr lang="en-US" sz="3200" b="1" u="sng" dirty="0" smtClean="0">
                <a:solidFill>
                  <a:srgbClr val="00B050"/>
                </a:solidFill>
              </a:rPr>
              <a:t> Bode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Gồm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hai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biểu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diễn</a:t>
            </a:r>
            <a:r>
              <a:rPr lang="en-US" sz="3200" b="1" dirty="0" smtClean="0">
                <a:solidFill>
                  <a:srgbClr val="FF0000"/>
                </a:solidFill>
              </a:rPr>
              <a:t>: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      </a:t>
            </a:r>
            <a:r>
              <a:rPr lang="en-US" sz="3200" b="1" dirty="0" smtClean="0">
                <a:solidFill>
                  <a:srgbClr val="0070C0"/>
                </a:solidFill>
              </a:rPr>
              <a:t>* </a:t>
            </a:r>
            <a:r>
              <a:rPr lang="en-US" sz="3200" b="1" dirty="0" err="1" smtClean="0">
                <a:solidFill>
                  <a:srgbClr val="0070C0"/>
                </a:solidFill>
              </a:rPr>
              <a:t>Biên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độ</a:t>
            </a:r>
            <a:r>
              <a:rPr lang="en-US" sz="3200" b="1" dirty="0" smtClean="0">
                <a:solidFill>
                  <a:srgbClr val="0070C0"/>
                </a:solidFill>
              </a:rPr>
              <a:t> (dB: </a:t>
            </a:r>
            <a:r>
              <a:rPr lang="en-US" sz="3200" b="1" dirty="0" err="1" smtClean="0">
                <a:solidFill>
                  <a:srgbClr val="0070C0"/>
                </a:solidFill>
              </a:rPr>
              <a:t>deciBel</a:t>
            </a:r>
            <a:r>
              <a:rPr lang="en-US" sz="3200" b="1" dirty="0" smtClean="0">
                <a:solidFill>
                  <a:srgbClr val="0070C0"/>
                </a:solidFill>
              </a:rPr>
              <a:t>) – </a:t>
            </a:r>
            <a:r>
              <a:rPr lang="en-US" sz="3200" b="1" dirty="0" err="1" smtClean="0">
                <a:solidFill>
                  <a:srgbClr val="0070C0"/>
                </a:solidFill>
              </a:rPr>
              <a:t>tần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số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l-GR" sz="3200" b="1" dirty="0" smtClean="0">
                <a:solidFill>
                  <a:srgbClr val="0070C0"/>
                </a:solidFill>
              </a:rPr>
              <a:t>ω</a:t>
            </a:r>
            <a:r>
              <a:rPr lang="en-US" sz="3200" b="1" dirty="0" smtClean="0">
                <a:solidFill>
                  <a:srgbClr val="0070C0"/>
                </a:solidFill>
              </a:rPr>
              <a:t>/f (log</a:t>
            </a:r>
            <a:r>
              <a:rPr lang="en-US" sz="3200" b="1" baseline="-25000" dirty="0" smtClean="0">
                <a:solidFill>
                  <a:srgbClr val="0070C0"/>
                </a:solidFill>
              </a:rPr>
              <a:t>10</a:t>
            </a:r>
            <a:r>
              <a:rPr lang="en-US" sz="3200" b="1" dirty="0" smtClean="0">
                <a:solidFill>
                  <a:srgbClr val="0070C0"/>
                </a:solidFill>
              </a:rPr>
              <a:t>)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Pha</a:t>
            </a:r>
            <a:r>
              <a:rPr lang="en-US" sz="3200" b="1" dirty="0" smtClean="0">
                <a:solidFill>
                  <a:srgbClr val="0070C0"/>
                </a:solidFill>
              </a:rPr>
              <a:t> (</a:t>
            </a:r>
            <a:r>
              <a:rPr lang="en-US" sz="3200" b="1" dirty="0" err="1" smtClean="0">
                <a:solidFill>
                  <a:srgbClr val="0070C0"/>
                </a:solidFill>
              </a:rPr>
              <a:t>độ</a:t>
            </a:r>
            <a:r>
              <a:rPr lang="en-US" sz="3200" b="1" dirty="0" smtClean="0">
                <a:solidFill>
                  <a:srgbClr val="0070C0"/>
                </a:solidFill>
              </a:rPr>
              <a:t>/</a:t>
            </a:r>
            <a:r>
              <a:rPr lang="en-US" sz="3200" b="1" dirty="0" err="1" smtClean="0">
                <a:solidFill>
                  <a:srgbClr val="0070C0"/>
                </a:solidFill>
              </a:rPr>
              <a:t>rad</a:t>
            </a:r>
            <a:r>
              <a:rPr lang="en-US" sz="3200" b="1" dirty="0" smtClean="0">
                <a:solidFill>
                  <a:srgbClr val="0070C0"/>
                </a:solidFill>
              </a:rPr>
              <a:t>) - </a:t>
            </a:r>
            <a:r>
              <a:rPr lang="en-US" sz="3200" b="1" dirty="0" err="1" smtClean="0">
                <a:solidFill>
                  <a:srgbClr val="0070C0"/>
                </a:solidFill>
              </a:rPr>
              <a:t>tần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số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l-GR" sz="3200" b="1" dirty="0" smtClean="0">
                <a:solidFill>
                  <a:srgbClr val="0070C0"/>
                </a:solidFill>
              </a:rPr>
              <a:t>ω</a:t>
            </a:r>
            <a:r>
              <a:rPr lang="en-US" sz="3200" b="1" dirty="0" smtClean="0">
                <a:solidFill>
                  <a:srgbClr val="0070C0"/>
                </a:solidFill>
              </a:rPr>
              <a:t>/f (log</a:t>
            </a:r>
            <a:r>
              <a:rPr lang="en-US" sz="3200" b="1" baseline="-25000" dirty="0" smtClean="0">
                <a:solidFill>
                  <a:srgbClr val="0070C0"/>
                </a:solidFill>
              </a:rPr>
              <a:t>10</a:t>
            </a:r>
            <a:r>
              <a:rPr lang="en-US" sz="3200" b="1" dirty="0" smtClean="0">
                <a:solidFill>
                  <a:srgbClr val="0070C0"/>
                </a:solidFill>
              </a:rPr>
              <a:t>) 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Thể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tốt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cực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là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thật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Cách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thành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lập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giãn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đồ</a:t>
            </a:r>
            <a:r>
              <a:rPr lang="en-US" sz="3200" b="1" dirty="0" smtClean="0">
                <a:solidFill>
                  <a:srgbClr val="FF0000"/>
                </a:solidFill>
              </a:rPr>
              <a:t>: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      </a:t>
            </a:r>
            <a:r>
              <a:rPr lang="en-US" sz="3200" b="1" dirty="0" smtClean="0">
                <a:solidFill>
                  <a:srgbClr val="0070C0"/>
                </a:solidFill>
              </a:rPr>
              <a:t>* </a:t>
            </a:r>
            <a:r>
              <a:rPr lang="en-US" sz="3200" b="1" dirty="0" err="1" smtClean="0">
                <a:solidFill>
                  <a:srgbClr val="0070C0"/>
                </a:solidFill>
              </a:rPr>
              <a:t>Thay</a:t>
            </a:r>
            <a:r>
              <a:rPr lang="en-US" sz="3200" b="1" dirty="0" smtClean="0">
                <a:solidFill>
                  <a:srgbClr val="0070C0"/>
                </a:solidFill>
              </a:rPr>
              <a:t> s=j</a:t>
            </a:r>
            <a:r>
              <a:rPr lang="el-GR" sz="3200" b="1" dirty="0" smtClean="0">
                <a:solidFill>
                  <a:srgbClr val="0070C0"/>
                </a:solidFill>
              </a:rPr>
              <a:t>ω</a:t>
            </a:r>
            <a:r>
              <a:rPr lang="en-US" sz="3200" b="1" dirty="0" smtClean="0">
                <a:solidFill>
                  <a:srgbClr val="0070C0"/>
                </a:solidFill>
              </a:rPr>
              <a:t> (=j2</a:t>
            </a:r>
            <a:r>
              <a:rPr lang="el-GR" sz="3200" b="1" dirty="0" smtClean="0">
                <a:solidFill>
                  <a:srgbClr val="0070C0"/>
                </a:solidFill>
              </a:rPr>
              <a:t>π</a:t>
            </a:r>
            <a:r>
              <a:rPr lang="en-US" sz="3200" b="1" dirty="0" smtClean="0">
                <a:solidFill>
                  <a:srgbClr val="0070C0"/>
                </a:solidFill>
              </a:rPr>
              <a:t>f): H(s)=H(j</a:t>
            </a:r>
            <a:r>
              <a:rPr lang="el-GR" sz="3200" b="1" dirty="0" smtClean="0">
                <a:solidFill>
                  <a:srgbClr val="0070C0"/>
                </a:solidFill>
              </a:rPr>
              <a:t>ω</a:t>
            </a:r>
            <a:r>
              <a:rPr lang="en-US" sz="3200" b="1" dirty="0" smtClean="0">
                <a:solidFill>
                  <a:srgbClr val="0070C0"/>
                </a:solidFill>
              </a:rPr>
              <a:t>)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Lấy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độ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lớn</a:t>
            </a:r>
            <a:r>
              <a:rPr lang="en-US" sz="3200" b="1" dirty="0" smtClean="0">
                <a:solidFill>
                  <a:srgbClr val="0070C0"/>
                </a:solidFill>
              </a:rPr>
              <a:t> : |H(j</a:t>
            </a:r>
            <a:r>
              <a:rPr lang="el-GR" sz="3200" b="1" dirty="0" smtClean="0">
                <a:solidFill>
                  <a:srgbClr val="0070C0"/>
                </a:solidFill>
              </a:rPr>
              <a:t>ω</a:t>
            </a:r>
            <a:r>
              <a:rPr lang="en-US" sz="3200" b="1" dirty="0" smtClean="0">
                <a:solidFill>
                  <a:srgbClr val="0070C0"/>
                </a:solidFill>
              </a:rPr>
              <a:t>)|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Đổi</a:t>
            </a:r>
            <a:r>
              <a:rPr lang="en-US" sz="3200" b="1" dirty="0" smtClean="0">
                <a:solidFill>
                  <a:srgbClr val="0070C0"/>
                </a:solidFill>
              </a:rPr>
              <a:t> sang dB (</a:t>
            </a:r>
            <a:r>
              <a:rPr lang="en-US" sz="3200" b="1" dirty="0" err="1" smtClean="0">
                <a:solidFill>
                  <a:srgbClr val="0070C0"/>
                </a:solidFill>
              </a:rPr>
              <a:t>deciBel</a:t>
            </a:r>
            <a:r>
              <a:rPr lang="en-US" sz="3200" b="1" dirty="0" smtClean="0">
                <a:solidFill>
                  <a:srgbClr val="0070C0"/>
                </a:solidFill>
              </a:rPr>
              <a:t>)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Tính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lệch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pha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Vẽ</a:t>
            </a:r>
            <a:endParaRPr 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1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649408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ứng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tần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số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B050"/>
                </a:solidFill>
              </a:rPr>
              <a:t>2.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Giãn</a:t>
            </a:r>
            <a:r>
              <a:rPr lang="en-US" sz="3200" b="1" u="sng" dirty="0" smtClean="0">
                <a:solidFill>
                  <a:srgbClr val="00B050"/>
                </a:solidFill>
              </a:rPr>
              <a:t>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đồ</a:t>
            </a:r>
            <a:r>
              <a:rPr lang="en-US" sz="3200" b="1" u="sng" dirty="0" smtClean="0">
                <a:solidFill>
                  <a:srgbClr val="00B050"/>
                </a:solidFill>
              </a:rPr>
              <a:t> Bode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Một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số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hàm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số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chuyển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đơn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giản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. H(s)=k, k:hằng </a:t>
            </a:r>
            <a:r>
              <a:rPr lang="en-US" sz="3200" b="1" dirty="0" err="1" smtClean="0">
                <a:solidFill>
                  <a:srgbClr val="0070C0"/>
                </a:solidFill>
              </a:rPr>
              <a:t>số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. H(s)= 1/s =&gt; -20dB/decade=-6dB/octave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. H(s)= 1/(1+as) =&gt; </a:t>
            </a:r>
            <a:r>
              <a:rPr lang="en-US" sz="3200" b="1" dirty="0" err="1" smtClean="0">
                <a:solidFill>
                  <a:srgbClr val="0070C0"/>
                </a:solidFill>
              </a:rPr>
              <a:t>tần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số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cắt</a:t>
            </a:r>
            <a:r>
              <a:rPr lang="en-US" sz="3200" b="1" dirty="0" smtClean="0">
                <a:solidFill>
                  <a:srgbClr val="0070C0"/>
                </a:solidFill>
              </a:rPr>
              <a:t>  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Một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số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dạng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giãn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đồ</a:t>
            </a:r>
            <a:r>
              <a:rPr lang="en-US" sz="3200" b="1" dirty="0" smtClean="0">
                <a:solidFill>
                  <a:srgbClr val="FF0000"/>
                </a:solidFill>
              </a:rPr>
              <a:t> Bode </a:t>
            </a:r>
            <a:r>
              <a:rPr lang="en-US" sz="3200" b="1" dirty="0" err="1" smtClean="0">
                <a:solidFill>
                  <a:srgbClr val="FF0000"/>
                </a:solidFill>
              </a:rPr>
              <a:t>cơ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bản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* </a:t>
            </a:r>
            <a:r>
              <a:rPr lang="en-US" sz="3200" b="1" dirty="0" err="1" smtClean="0">
                <a:solidFill>
                  <a:srgbClr val="0070C0"/>
                </a:solidFill>
              </a:rPr>
              <a:t>Biên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độ-tần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số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</a:t>
            </a:r>
            <a:r>
              <a:rPr lang="en-US" sz="3200" b="1" dirty="0" smtClean="0"/>
              <a:t>. </a:t>
            </a:r>
          </a:p>
          <a:p>
            <a:pPr algn="just"/>
            <a:endParaRPr lang="en-US" sz="3200" b="1" dirty="0" smtClean="0"/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</a:t>
            </a:r>
            <a:r>
              <a:rPr lang="en-US" sz="3200" b="1" dirty="0" smtClean="0"/>
              <a:t>.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</a:t>
            </a:r>
            <a:r>
              <a:rPr lang="en-US" sz="3200" b="1" dirty="0" smtClean="0"/>
              <a:t>.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2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2543" y="3929066"/>
            <a:ext cx="2219325" cy="533400"/>
          </a:xfrm>
          <a:prstGeom prst="rect">
            <a:avLst/>
          </a:prstGeom>
          <a:noFill/>
        </p:spPr>
      </p:pic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5852" y="4643446"/>
            <a:ext cx="2514600" cy="1028700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0" y="2076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5852" y="5600700"/>
            <a:ext cx="3352800" cy="1257300"/>
          </a:xfrm>
          <a:prstGeom prst="rect">
            <a:avLst/>
          </a:prstGeom>
          <a:noFill/>
        </p:spPr>
      </p:pic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563231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ứng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tần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số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B050"/>
                </a:solidFill>
              </a:rPr>
              <a:t>2.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Giãn</a:t>
            </a:r>
            <a:r>
              <a:rPr lang="en-US" sz="3200" b="1" u="sng" dirty="0" smtClean="0">
                <a:solidFill>
                  <a:srgbClr val="00B050"/>
                </a:solidFill>
              </a:rPr>
              <a:t>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đồ</a:t>
            </a:r>
            <a:r>
              <a:rPr lang="en-US" sz="3200" b="1" u="sng" dirty="0" smtClean="0">
                <a:solidFill>
                  <a:srgbClr val="00B050"/>
                </a:solidFill>
              </a:rPr>
              <a:t> Bode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Một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số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dạng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giãn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đồ</a:t>
            </a:r>
            <a:r>
              <a:rPr lang="en-US" sz="3200" b="1" dirty="0" smtClean="0">
                <a:solidFill>
                  <a:srgbClr val="FF0000"/>
                </a:solidFill>
              </a:rPr>
              <a:t> Bode </a:t>
            </a:r>
            <a:r>
              <a:rPr lang="en-US" sz="3200" b="1" dirty="0" err="1" smtClean="0">
                <a:solidFill>
                  <a:srgbClr val="FF0000"/>
                </a:solidFill>
              </a:rPr>
              <a:t>cơ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bản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70C0"/>
                </a:solidFill>
              </a:rPr>
              <a:t>*  </a:t>
            </a:r>
            <a:r>
              <a:rPr lang="en-US" sz="3200" b="1" dirty="0" err="1" smtClean="0">
                <a:solidFill>
                  <a:srgbClr val="0070C0"/>
                </a:solidFill>
              </a:rPr>
              <a:t>Pha-tần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số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  <a:r>
              <a:rPr lang="en-US" sz="3200" b="1" dirty="0" smtClean="0"/>
              <a:t>.                                                         </a:t>
            </a:r>
            <a:r>
              <a:rPr lang="en-US" sz="3600" dirty="0" smtClean="0"/>
              <a:t>: </a:t>
            </a:r>
            <a:r>
              <a:rPr lang="en-US" sz="3600" dirty="0" err="1" smtClean="0"/>
              <a:t>đường</a:t>
            </a:r>
            <a:r>
              <a:rPr lang="en-US" sz="3600" dirty="0" smtClean="0"/>
              <a:t> 0</a:t>
            </a:r>
            <a:r>
              <a:rPr lang="en-US" sz="3600" baseline="30000" dirty="0" smtClean="0"/>
              <a:t>0</a:t>
            </a:r>
            <a:r>
              <a:rPr lang="en-US" sz="3600" dirty="0" smtClean="0"/>
              <a:t> </a:t>
            </a:r>
          </a:p>
          <a:p>
            <a:pPr algn="just"/>
            <a:r>
              <a:rPr lang="en-US" sz="3200" b="1" dirty="0" smtClean="0"/>
              <a:t> </a:t>
            </a:r>
          </a:p>
          <a:p>
            <a:pPr algn="just"/>
            <a:endParaRPr lang="en-US" sz="3200" b="1" dirty="0" smtClean="0"/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  <a:r>
              <a:rPr lang="en-US" sz="3200" b="1" dirty="0" smtClean="0"/>
              <a:t>.                                                         </a:t>
            </a:r>
            <a:r>
              <a:rPr lang="en-US" sz="3600" dirty="0" smtClean="0"/>
              <a:t>:</a:t>
            </a:r>
            <a:r>
              <a:rPr lang="en-US" sz="3200" b="1" dirty="0" smtClean="0"/>
              <a:t> </a:t>
            </a:r>
            <a:r>
              <a:rPr lang="en-US" sz="3600" dirty="0" err="1" smtClean="0"/>
              <a:t>đường</a:t>
            </a:r>
            <a:r>
              <a:rPr lang="en-US" sz="3600" dirty="0" smtClean="0"/>
              <a:t> 90</a:t>
            </a:r>
            <a:r>
              <a:rPr lang="en-US" sz="3600" baseline="30000" dirty="0" smtClean="0"/>
              <a:t>0</a:t>
            </a:r>
            <a:endParaRPr lang="en-US" sz="3600" dirty="0" smtClean="0"/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  <a:r>
              <a:rPr lang="en-US" sz="3200" b="1" dirty="0" smtClean="0"/>
              <a:t>.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3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1857364"/>
            <a:ext cx="4895850" cy="1028700"/>
          </a:xfrm>
          <a:prstGeom prst="rect">
            <a:avLst/>
          </a:prstGeom>
          <a:noFill/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3400432"/>
            <a:ext cx="4895850" cy="1028700"/>
          </a:xfrm>
          <a:prstGeom prst="rect">
            <a:avLst/>
          </a:prstGeom>
          <a:noFill/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4857760"/>
            <a:ext cx="6215106" cy="1071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8956298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ứng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tần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số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B050"/>
                </a:solidFill>
              </a:rPr>
              <a:t>2.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Giãn</a:t>
            </a:r>
            <a:r>
              <a:rPr lang="en-US" sz="3200" b="1" u="sng" dirty="0" smtClean="0">
                <a:solidFill>
                  <a:srgbClr val="00B050"/>
                </a:solidFill>
              </a:rPr>
              <a:t>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đồ</a:t>
            </a:r>
            <a:r>
              <a:rPr lang="en-US" sz="3200" b="1" u="sng" dirty="0" smtClean="0">
                <a:solidFill>
                  <a:srgbClr val="00B050"/>
                </a:solidFill>
              </a:rPr>
              <a:t> Bode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Lọc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70C0"/>
                </a:solidFill>
              </a:rPr>
              <a:t>* </a:t>
            </a:r>
            <a:r>
              <a:rPr lang="en-US" sz="3200" b="1" dirty="0" err="1" smtClean="0">
                <a:solidFill>
                  <a:srgbClr val="0070C0"/>
                </a:solidFill>
              </a:rPr>
              <a:t>Lọc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cao</a:t>
            </a:r>
            <a:r>
              <a:rPr lang="en-US" sz="3200" b="1" dirty="0" smtClean="0">
                <a:solidFill>
                  <a:srgbClr val="0070C0"/>
                </a:solidFill>
              </a:rPr>
              <a:t> qua: </a:t>
            </a:r>
            <a:r>
              <a:rPr lang="en-US" sz="3200" b="1" dirty="0" err="1" smtClean="0">
                <a:solidFill>
                  <a:srgbClr val="0070C0"/>
                </a:solidFill>
              </a:rPr>
              <a:t>bậc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lũy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thừa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cao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nhất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theo</a:t>
            </a:r>
            <a:r>
              <a:rPr lang="en-US" sz="3200" b="1" dirty="0" smtClean="0">
                <a:solidFill>
                  <a:srgbClr val="0070C0"/>
                </a:solidFill>
              </a:rPr>
              <a:t> s ở </a:t>
            </a:r>
            <a:r>
              <a:rPr lang="en-US" sz="3200" b="1" dirty="0" err="1" smtClean="0">
                <a:solidFill>
                  <a:srgbClr val="0070C0"/>
                </a:solidFill>
              </a:rPr>
              <a:t>tử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bằng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bậc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lũy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thừa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cao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nhất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theo</a:t>
            </a:r>
            <a:r>
              <a:rPr lang="en-US" sz="3200" b="1" dirty="0" smtClean="0">
                <a:solidFill>
                  <a:srgbClr val="0070C0"/>
                </a:solidFill>
              </a:rPr>
              <a:t> s ở </a:t>
            </a:r>
            <a:r>
              <a:rPr lang="en-US" sz="3200" b="1" dirty="0" err="1" smtClean="0">
                <a:solidFill>
                  <a:srgbClr val="0070C0"/>
                </a:solidFill>
              </a:rPr>
              <a:t>mẫu</a:t>
            </a:r>
            <a:r>
              <a:rPr lang="en-US" sz="3200" b="1" dirty="0" smtClean="0">
                <a:solidFill>
                  <a:srgbClr val="0070C0"/>
                </a:solidFill>
              </a:rPr>
              <a:t>,</a:t>
            </a:r>
          </a:p>
          <a:p>
            <a:pPr algn="just"/>
            <a:r>
              <a:rPr lang="en-US" sz="3200" b="1" dirty="0" err="1" smtClean="0">
                <a:solidFill>
                  <a:srgbClr val="0070C0"/>
                </a:solidFill>
              </a:rPr>
              <a:t>ví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dụ</a:t>
            </a:r>
            <a:r>
              <a:rPr lang="en-US" sz="3200" b="1" dirty="0" smtClean="0">
                <a:solidFill>
                  <a:srgbClr val="0070C0"/>
                </a:solidFill>
              </a:rPr>
              <a:t>: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</a:t>
            </a:r>
          </a:p>
          <a:p>
            <a:r>
              <a:rPr lang="en-US" sz="3200" b="1" dirty="0" smtClean="0">
                <a:solidFill>
                  <a:srgbClr val="0070C0"/>
                </a:solidFill>
              </a:rPr>
              <a:t>  * </a:t>
            </a:r>
            <a:r>
              <a:rPr lang="en-US" sz="3200" b="1" dirty="0" err="1" smtClean="0">
                <a:solidFill>
                  <a:srgbClr val="0070C0"/>
                </a:solidFill>
              </a:rPr>
              <a:t>Lọc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thấp</a:t>
            </a:r>
            <a:r>
              <a:rPr lang="en-US" sz="3200" b="1" dirty="0" smtClean="0">
                <a:solidFill>
                  <a:srgbClr val="0070C0"/>
                </a:solidFill>
              </a:rPr>
              <a:t> qua: </a:t>
            </a:r>
            <a:r>
              <a:rPr lang="en-US" sz="3200" b="1" dirty="0" err="1" smtClean="0">
                <a:solidFill>
                  <a:srgbClr val="0070C0"/>
                </a:solidFill>
              </a:rPr>
              <a:t>bậc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lũy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thừa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theo</a:t>
            </a:r>
            <a:r>
              <a:rPr lang="en-US" sz="3200" b="1" dirty="0" smtClean="0">
                <a:solidFill>
                  <a:srgbClr val="0070C0"/>
                </a:solidFill>
              </a:rPr>
              <a:t> s ở </a:t>
            </a:r>
            <a:r>
              <a:rPr lang="en-US" sz="3200" b="1" dirty="0" err="1" smtClean="0">
                <a:solidFill>
                  <a:srgbClr val="0070C0"/>
                </a:solidFill>
              </a:rPr>
              <a:t>tử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bằng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không</a:t>
            </a:r>
            <a:r>
              <a:rPr lang="en-US" sz="3200" b="1" dirty="0" smtClean="0">
                <a:solidFill>
                  <a:srgbClr val="0070C0"/>
                </a:solidFill>
              </a:rPr>
              <a:t>, </a:t>
            </a:r>
            <a:r>
              <a:rPr lang="en-US" sz="3200" b="1" dirty="0" err="1" smtClean="0">
                <a:solidFill>
                  <a:srgbClr val="0070C0"/>
                </a:solidFill>
              </a:rPr>
              <a:t>ví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dụ</a:t>
            </a:r>
            <a:r>
              <a:rPr lang="en-US" sz="3200" b="1" dirty="0" smtClean="0">
                <a:solidFill>
                  <a:srgbClr val="0070C0"/>
                </a:solidFill>
              </a:rPr>
              <a:t>:</a:t>
            </a:r>
          </a:p>
          <a:p>
            <a:endParaRPr lang="en-US" sz="3200" b="1" dirty="0" smtClean="0">
              <a:solidFill>
                <a:srgbClr val="0070C0"/>
              </a:solidFill>
            </a:endParaRPr>
          </a:p>
          <a:p>
            <a:endParaRPr lang="en-US" sz="3200" b="1" dirty="0" smtClean="0">
              <a:solidFill>
                <a:srgbClr val="0070C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</a:t>
            </a:r>
            <a:endParaRPr lang="en-US" sz="3600" dirty="0" smtClean="0"/>
          </a:p>
          <a:p>
            <a:pPr algn="just"/>
            <a:r>
              <a:rPr lang="en-US" sz="3200" b="1" dirty="0" smtClean="0"/>
              <a:t> </a:t>
            </a:r>
          </a:p>
          <a:p>
            <a:pPr algn="just"/>
            <a:endParaRPr lang="en-US" sz="3200" b="1" dirty="0" smtClean="0"/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  <a:r>
              <a:rPr lang="en-US" sz="3200" b="1" dirty="0" smtClean="0"/>
              <a:t>                                                        </a:t>
            </a:r>
            <a:endParaRPr lang="en-US" sz="3600" dirty="0" smtClean="0"/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4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86050" y="2500306"/>
            <a:ext cx="3371850" cy="923925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1381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86050" y="4500570"/>
            <a:ext cx="3371850" cy="876300"/>
          </a:xfrm>
          <a:prstGeom prst="rect">
            <a:avLst/>
          </a:prstGeom>
          <a:noFill/>
        </p:spPr>
      </p:pic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1333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8956298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ứng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tần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số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B050"/>
                </a:solidFill>
              </a:rPr>
              <a:t>2.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Giãn</a:t>
            </a:r>
            <a:r>
              <a:rPr lang="en-US" sz="3200" b="1" u="sng" dirty="0" smtClean="0">
                <a:solidFill>
                  <a:srgbClr val="00B050"/>
                </a:solidFill>
              </a:rPr>
              <a:t>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đồ</a:t>
            </a:r>
            <a:r>
              <a:rPr lang="en-US" sz="3200" b="1" u="sng" dirty="0" smtClean="0">
                <a:solidFill>
                  <a:srgbClr val="00B050"/>
                </a:solidFill>
              </a:rPr>
              <a:t> Bode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Lọc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70C0"/>
                </a:solidFill>
              </a:rPr>
              <a:t>* </a:t>
            </a:r>
            <a:r>
              <a:rPr lang="en-US" sz="3200" b="1" dirty="0" err="1" smtClean="0">
                <a:solidFill>
                  <a:srgbClr val="0070C0"/>
                </a:solidFill>
              </a:rPr>
              <a:t>Lọc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dải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thông</a:t>
            </a:r>
            <a:r>
              <a:rPr lang="en-US" sz="3200" b="1" dirty="0" smtClean="0">
                <a:solidFill>
                  <a:srgbClr val="0070C0"/>
                </a:solidFill>
              </a:rPr>
              <a:t>: </a:t>
            </a:r>
            <a:r>
              <a:rPr lang="en-US" sz="3200" b="1" dirty="0" err="1" smtClean="0">
                <a:solidFill>
                  <a:srgbClr val="0070C0"/>
                </a:solidFill>
              </a:rPr>
              <a:t>bậc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lũy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thừa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cao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nhất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theo</a:t>
            </a:r>
            <a:r>
              <a:rPr lang="en-US" sz="3200" b="1" dirty="0" smtClean="0">
                <a:solidFill>
                  <a:srgbClr val="0070C0"/>
                </a:solidFill>
              </a:rPr>
              <a:t> s ở </a:t>
            </a:r>
            <a:r>
              <a:rPr lang="en-US" sz="3200" b="1" dirty="0" err="1" smtClean="0">
                <a:solidFill>
                  <a:srgbClr val="0070C0"/>
                </a:solidFill>
              </a:rPr>
              <a:t>tử</a:t>
            </a:r>
            <a:r>
              <a:rPr lang="en-US" sz="3200" b="1" dirty="0" smtClean="0">
                <a:solidFill>
                  <a:srgbClr val="0070C0"/>
                </a:solidFill>
              </a:rPr>
              <a:t> &lt; </a:t>
            </a:r>
            <a:r>
              <a:rPr lang="en-US" sz="3200" b="1" dirty="0" err="1" smtClean="0">
                <a:solidFill>
                  <a:srgbClr val="0070C0"/>
                </a:solidFill>
              </a:rPr>
              <a:t>bậc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lũy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thừa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cao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nhất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theo</a:t>
            </a:r>
            <a:r>
              <a:rPr lang="en-US" sz="3200" b="1" dirty="0" smtClean="0">
                <a:solidFill>
                  <a:srgbClr val="0070C0"/>
                </a:solidFill>
              </a:rPr>
              <a:t> s ở </a:t>
            </a:r>
            <a:r>
              <a:rPr lang="en-US" sz="3200" b="1" dirty="0" err="1" smtClean="0">
                <a:solidFill>
                  <a:srgbClr val="0070C0"/>
                </a:solidFill>
              </a:rPr>
              <a:t>mẫu</a:t>
            </a:r>
            <a:r>
              <a:rPr lang="en-US" sz="3200" b="1" dirty="0" smtClean="0">
                <a:solidFill>
                  <a:srgbClr val="0070C0"/>
                </a:solidFill>
              </a:rPr>
              <a:t>,</a:t>
            </a:r>
          </a:p>
          <a:p>
            <a:pPr algn="just"/>
            <a:r>
              <a:rPr lang="en-US" sz="3200" b="1" dirty="0" err="1" smtClean="0">
                <a:solidFill>
                  <a:srgbClr val="0070C0"/>
                </a:solidFill>
              </a:rPr>
              <a:t>ví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dụ</a:t>
            </a:r>
            <a:r>
              <a:rPr lang="en-US" sz="3200" b="1" dirty="0" smtClean="0">
                <a:solidFill>
                  <a:srgbClr val="0070C0"/>
                </a:solidFill>
              </a:rPr>
              <a:t>: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</a:t>
            </a:r>
          </a:p>
          <a:p>
            <a:pPr algn="just"/>
            <a:endParaRPr lang="en-US" sz="3200" b="1" dirty="0" smtClean="0">
              <a:solidFill>
                <a:srgbClr val="0070C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* </a:t>
            </a:r>
            <a:r>
              <a:rPr lang="en-US" sz="3200" b="1" dirty="0" err="1" smtClean="0">
                <a:solidFill>
                  <a:srgbClr val="0070C0"/>
                </a:solidFill>
              </a:rPr>
              <a:t>Lọc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loại</a:t>
            </a:r>
            <a:r>
              <a:rPr lang="en-US" sz="3200" b="1" dirty="0" smtClean="0">
                <a:solidFill>
                  <a:srgbClr val="0070C0"/>
                </a:solidFill>
              </a:rPr>
              <a:t>: </a:t>
            </a:r>
            <a:r>
              <a:rPr lang="en-US" sz="3200" b="1" dirty="0" err="1" smtClean="0">
                <a:solidFill>
                  <a:srgbClr val="0070C0"/>
                </a:solidFill>
              </a:rPr>
              <a:t>kết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hợp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giữa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lọc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cao</a:t>
            </a:r>
            <a:r>
              <a:rPr lang="en-US" sz="3200" b="1" dirty="0" smtClean="0">
                <a:solidFill>
                  <a:srgbClr val="0070C0"/>
                </a:solidFill>
              </a:rPr>
              <a:t> qua </a:t>
            </a:r>
            <a:r>
              <a:rPr lang="en-US" sz="3200" b="1" dirty="0" err="1" smtClean="0">
                <a:solidFill>
                  <a:srgbClr val="0070C0"/>
                </a:solidFill>
              </a:rPr>
              <a:t>và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thấp</a:t>
            </a:r>
            <a:r>
              <a:rPr lang="en-US" sz="3200" b="1" dirty="0" smtClean="0">
                <a:solidFill>
                  <a:srgbClr val="0070C0"/>
                </a:solidFill>
              </a:rPr>
              <a:t> qua, </a:t>
            </a:r>
            <a:r>
              <a:rPr lang="en-US" sz="3200" b="1" dirty="0" err="1" smtClean="0">
                <a:solidFill>
                  <a:srgbClr val="0070C0"/>
                </a:solidFill>
              </a:rPr>
              <a:t>ví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dụ</a:t>
            </a:r>
            <a:r>
              <a:rPr lang="en-US" sz="3200" b="1" dirty="0" smtClean="0">
                <a:solidFill>
                  <a:srgbClr val="0070C0"/>
                </a:solidFill>
              </a:rPr>
              <a:t>:</a:t>
            </a:r>
          </a:p>
          <a:p>
            <a:pPr algn="just"/>
            <a:endParaRPr lang="en-US" sz="3200" b="1" dirty="0" smtClean="0">
              <a:solidFill>
                <a:srgbClr val="0070C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  <a:r>
              <a:rPr lang="en-US" sz="3200" b="1" dirty="0" smtClean="0"/>
              <a:t>                                                         </a:t>
            </a:r>
            <a:endParaRPr lang="en-US" sz="3600" dirty="0" smtClean="0"/>
          </a:p>
          <a:p>
            <a:pPr algn="just"/>
            <a:r>
              <a:rPr lang="en-US" sz="3200" b="1" dirty="0" smtClean="0"/>
              <a:t> </a:t>
            </a:r>
          </a:p>
          <a:p>
            <a:pPr algn="just"/>
            <a:endParaRPr lang="en-US" sz="3200" b="1" dirty="0" smtClean="0"/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  <a:r>
              <a:rPr lang="en-US" sz="3200" b="1" dirty="0" smtClean="0"/>
              <a:t>                                                        </a:t>
            </a:r>
            <a:endParaRPr lang="en-US" sz="3600" dirty="0" smtClean="0"/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5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1381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1333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57422" y="2786058"/>
            <a:ext cx="3371850" cy="809625"/>
          </a:xfrm>
          <a:prstGeom prst="rect">
            <a:avLst/>
          </a:prstGeom>
          <a:noFill/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4480" y="4929198"/>
            <a:ext cx="5943600" cy="1724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1175</TotalTime>
  <Words>349</Words>
  <Application>Microsoft Office PowerPoint</Application>
  <PresentationFormat>On-screen Show (4:3)</PresentationFormat>
  <Paragraphs>73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TXTAN</dc:creator>
  <cp:lastModifiedBy>TXTAN</cp:lastModifiedBy>
  <cp:revision>102</cp:revision>
  <dcterms:created xsi:type="dcterms:W3CDTF">2020-05-25T14:31:23Z</dcterms:created>
  <dcterms:modified xsi:type="dcterms:W3CDTF">2021-11-09T10:50:35Z</dcterms:modified>
</cp:coreProperties>
</file>