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0" r:id="rId3"/>
    <p:sldId id="267" r:id="rId4"/>
    <p:sldId id="268" r:id="rId5"/>
    <p:sldId id="269" r:id="rId6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863340-53FF-1B6E-84DE-F2ADA037BD4A}" v="1" dt="2023-06-27T16:37:41.7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gười dùng Khách" userId="S::urn:spo:anon#39ec49d273cbf1b729b995fe4cd0b5afd84921e7af076e17a248e919e809199b::" providerId="AD" clId="Web-{08863340-53FF-1B6E-84DE-F2ADA037BD4A}"/>
    <pc:docChg chg="sldOrd">
      <pc:chgData name="Người dùng Khách" userId="S::urn:spo:anon#39ec49d273cbf1b729b995fe4cd0b5afd84921e7af076e17a248e919e809199b::" providerId="AD" clId="Web-{08863340-53FF-1B6E-84DE-F2ADA037BD4A}" dt="2023-06-27T16:37:41.750" v="0"/>
      <pc:docMkLst>
        <pc:docMk/>
      </pc:docMkLst>
      <pc:sldChg chg="ord">
        <pc:chgData name="Người dùng Khách" userId="S::urn:spo:anon#39ec49d273cbf1b729b995fe4cd0b5afd84921e7af076e17a248e919e809199b::" providerId="AD" clId="Web-{08863340-53FF-1B6E-84DE-F2ADA037BD4A}" dt="2023-06-27T16:37:41.750" v="0"/>
        <pc:sldMkLst>
          <pc:docMk/>
          <pc:sldMk cId="0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15478-3BF5-4B52-8E1E-A2533D45459C}" type="datetimeFigureOut">
              <a:rPr lang="vi-VN" smtClean="0"/>
              <a:pPr/>
              <a:t>27/06/2023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1"/>
            <a:ext cx="8072494" cy="5570756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3600" b="1" dirty="0" err="1"/>
              <a:t>Bài</a:t>
            </a:r>
            <a:r>
              <a:rPr lang="en-US" sz="3600" b="1" dirty="0"/>
              <a:t> 5:</a:t>
            </a:r>
            <a:r>
              <a:rPr lang="en-US" sz="3600" dirty="0"/>
              <a:t>                </a:t>
            </a:r>
            <a:r>
              <a:rPr lang="en-US" sz="3600" b="1" dirty="0" err="1">
                <a:solidFill>
                  <a:srgbClr val="002060"/>
                </a:solidFill>
              </a:rPr>
              <a:t>Tứ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cực</a:t>
            </a:r>
            <a:r>
              <a:rPr lang="en-US" sz="3600" b="1" dirty="0">
                <a:solidFill>
                  <a:srgbClr val="002060"/>
                </a:solidFill>
              </a:rPr>
              <a:t>/</a:t>
            </a:r>
            <a:r>
              <a:rPr lang="en-US" sz="3600" b="1" dirty="0" err="1">
                <a:solidFill>
                  <a:srgbClr val="002060"/>
                </a:solidFill>
              </a:rPr>
              <a:t>mạng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hai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cửa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1. </a:t>
            </a:r>
            <a:r>
              <a:rPr lang="en-US" sz="3200" b="1" u="sng" dirty="0" err="1">
                <a:solidFill>
                  <a:srgbClr val="C00000"/>
                </a:solidFill>
              </a:rPr>
              <a:t>Ký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hiệu</a:t>
            </a:r>
            <a:r>
              <a:rPr lang="en-US" sz="3200" b="1" u="sng" dirty="0">
                <a:solidFill>
                  <a:srgbClr val="C00000"/>
                </a:solidFill>
              </a:rPr>
              <a:t>, </a:t>
            </a:r>
            <a:r>
              <a:rPr lang="en-US" sz="3200" b="1" u="sng" dirty="0" err="1">
                <a:solidFill>
                  <a:srgbClr val="C00000"/>
                </a:solidFill>
              </a:rPr>
              <a:t>mô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hình</a:t>
            </a:r>
            <a:endParaRPr lang="en-US" sz="3200" b="1" u="sng" dirty="0">
              <a:solidFill>
                <a:srgbClr val="C0000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r>
              <a:rPr lang="en-US" sz="3200" b="1" u="sng" dirty="0">
                <a:solidFill>
                  <a:srgbClr val="00B050"/>
                </a:solidFill>
              </a:rPr>
              <a:t>   </a:t>
            </a: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Mô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hình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Z</a:t>
            </a: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Mô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hình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Y</a:t>
            </a: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Mô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hình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h</a:t>
            </a: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Mô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hình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A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1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43306" y="1500174"/>
            <a:ext cx="1714512" cy="14287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Tứ</a:t>
            </a:r>
            <a:r>
              <a:rPr lang="en-US" sz="2800" dirty="0"/>
              <a:t> </a:t>
            </a:r>
            <a:r>
              <a:rPr lang="en-US" sz="2800" dirty="0" err="1"/>
              <a:t>cực</a:t>
            </a:r>
            <a:endParaRPr lang="en-US" sz="2800" dirty="0"/>
          </a:p>
          <a:p>
            <a:pPr algn="ctr"/>
            <a:r>
              <a:rPr lang="en-US" dirty="0"/>
              <a:t>(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)</a:t>
            </a:r>
            <a:endParaRPr lang="vi-VN" dirty="0"/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2285984" y="178592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28926" y="178592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285984" y="2643182"/>
            <a:ext cx="13573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357818" y="2643182"/>
            <a:ext cx="13573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10800000">
            <a:off x="6000760" y="178592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357818" y="178592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643174" y="121442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</a:t>
            </a:r>
            <a:r>
              <a:rPr lang="en-US" sz="2800" b="1" baseline="-25000" dirty="0"/>
              <a:t>1</a:t>
            </a:r>
            <a:endParaRPr lang="vi-VN" sz="2800" b="1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6000760" y="121442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</a:t>
            </a:r>
            <a:r>
              <a:rPr lang="en-US" sz="2800" b="1" baseline="-25000" dirty="0"/>
              <a:t>2</a:t>
            </a:r>
            <a:endParaRPr lang="vi-VN" sz="2800" b="1" baseline="-25000" dirty="0"/>
          </a:p>
        </p:txBody>
      </p:sp>
      <p:sp>
        <p:nvSpPr>
          <p:cNvPr id="60" name="TextBox 59"/>
          <p:cNvSpPr txBox="1"/>
          <p:nvPr/>
        </p:nvSpPr>
        <p:spPr>
          <a:xfrm>
            <a:off x="1928794" y="192880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V</a:t>
            </a:r>
            <a:r>
              <a:rPr lang="en-US" sz="2800" b="1" baseline="-25000" dirty="0"/>
              <a:t>1</a:t>
            </a:r>
            <a:endParaRPr lang="vi-VN" sz="2800" b="1" baseline="-25000" dirty="0"/>
          </a:p>
        </p:txBody>
      </p:sp>
      <p:sp>
        <p:nvSpPr>
          <p:cNvPr id="61" name="TextBox 60"/>
          <p:cNvSpPr txBox="1"/>
          <p:nvPr/>
        </p:nvSpPr>
        <p:spPr>
          <a:xfrm>
            <a:off x="6572264" y="192880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V</a:t>
            </a:r>
            <a:r>
              <a:rPr lang="en-US" sz="2800" b="1" baseline="-25000" dirty="0"/>
              <a:t>2</a:t>
            </a:r>
            <a:endParaRPr lang="vi-VN" sz="2800" b="1" baseline="-25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5016758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Tứ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cực</a:t>
            </a:r>
            <a:r>
              <a:rPr lang="en-US" sz="3200" b="1" u="sng" dirty="0">
                <a:solidFill>
                  <a:srgbClr val="002060"/>
                </a:solidFill>
              </a:rPr>
              <a:t>/</a:t>
            </a:r>
            <a:r>
              <a:rPr lang="en-US" sz="3200" b="1" u="sng" dirty="0" err="1">
                <a:solidFill>
                  <a:srgbClr val="002060"/>
                </a:solidFill>
              </a:rPr>
              <a:t>mạng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hai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cửa</a:t>
            </a:r>
            <a:endParaRPr lang="en-US" sz="3200" b="1" u="sng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2. </a:t>
            </a:r>
            <a:r>
              <a:rPr lang="en-US" sz="3200" b="1" u="sng" dirty="0" err="1">
                <a:solidFill>
                  <a:srgbClr val="C00000"/>
                </a:solidFill>
              </a:rPr>
              <a:t>Ghép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tứ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cực</a:t>
            </a:r>
            <a:endParaRPr lang="en-US" sz="3200" b="1" u="sng" dirty="0">
              <a:solidFill>
                <a:srgbClr val="C0000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r>
              <a:rPr lang="en-US" sz="3200" b="1" u="sng" dirty="0">
                <a:solidFill>
                  <a:srgbClr val="00B050"/>
                </a:solidFill>
              </a:rPr>
              <a:t>   </a:t>
            </a: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Ghép</a:t>
            </a:r>
            <a:r>
              <a:rPr lang="en-US" sz="3200" b="1" dirty="0">
                <a:solidFill>
                  <a:srgbClr val="0070C0"/>
                </a:solidFill>
              </a:rPr>
              <a:t> Series -&gt;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Z</a:t>
            </a: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Ghép</a:t>
            </a:r>
            <a:r>
              <a:rPr lang="en-US" sz="3200" b="1" dirty="0">
                <a:solidFill>
                  <a:srgbClr val="0070C0"/>
                </a:solidFill>
              </a:rPr>
              <a:t> Shunt -&gt;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Y</a:t>
            </a:r>
          </a:p>
          <a:p>
            <a:pPr marL="514350" indent="-514350" algn="just">
              <a:buAutoNum type="alphaLcPeriod"/>
            </a:pPr>
            <a:r>
              <a:rPr lang="en-US" sz="3200" b="1" dirty="0" err="1">
                <a:solidFill>
                  <a:srgbClr val="0070C0"/>
                </a:solidFill>
              </a:rPr>
              <a:t>Ghép</a:t>
            </a:r>
            <a:r>
              <a:rPr lang="en-US" sz="3200" b="1" dirty="0">
                <a:solidFill>
                  <a:srgbClr val="0070C0"/>
                </a:solidFill>
              </a:rPr>
              <a:t> Cascade -&gt; </a:t>
            </a:r>
            <a:r>
              <a:rPr lang="en-US" sz="3200" b="1" dirty="0" err="1">
                <a:solidFill>
                  <a:srgbClr val="0070C0"/>
                </a:solidFill>
              </a:rPr>
              <a:t>thông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số</a:t>
            </a:r>
            <a:r>
              <a:rPr lang="en-US" sz="3200" b="1" dirty="0">
                <a:solidFill>
                  <a:srgbClr val="0070C0"/>
                </a:solidFill>
              </a:rPr>
              <a:t> A 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2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43306" y="1500174"/>
            <a:ext cx="1714512" cy="14287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Tứ</a:t>
            </a:r>
            <a:r>
              <a:rPr lang="en-US" sz="2800" dirty="0"/>
              <a:t> </a:t>
            </a:r>
            <a:r>
              <a:rPr lang="en-US" sz="2800" dirty="0" err="1"/>
              <a:t>cực</a:t>
            </a:r>
            <a:endParaRPr lang="en-US" sz="2800" dirty="0"/>
          </a:p>
          <a:p>
            <a:pPr algn="ctr"/>
            <a:r>
              <a:rPr lang="en-US" dirty="0"/>
              <a:t>(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)</a:t>
            </a:r>
            <a:endParaRPr lang="vi-VN" dirty="0"/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2285984" y="178592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28926" y="178592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285984" y="2643182"/>
            <a:ext cx="13573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357818" y="2643182"/>
            <a:ext cx="13573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10800000">
            <a:off x="6000760" y="178592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357818" y="178592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643174" y="121442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</a:t>
            </a:r>
            <a:r>
              <a:rPr lang="en-US" sz="2800" b="1" baseline="-25000" dirty="0"/>
              <a:t>1</a:t>
            </a:r>
            <a:endParaRPr lang="vi-VN" sz="2800" b="1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6000760" y="121442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</a:t>
            </a:r>
            <a:r>
              <a:rPr lang="en-US" sz="2800" b="1" baseline="-25000" dirty="0"/>
              <a:t>2</a:t>
            </a:r>
            <a:endParaRPr lang="vi-VN" sz="2800" b="1" baseline="-25000" dirty="0"/>
          </a:p>
        </p:txBody>
      </p:sp>
      <p:sp>
        <p:nvSpPr>
          <p:cNvPr id="60" name="TextBox 59"/>
          <p:cNvSpPr txBox="1"/>
          <p:nvPr/>
        </p:nvSpPr>
        <p:spPr>
          <a:xfrm>
            <a:off x="1928794" y="192880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V</a:t>
            </a:r>
            <a:r>
              <a:rPr lang="en-US" sz="2800" b="1" baseline="-25000" dirty="0"/>
              <a:t>1</a:t>
            </a:r>
            <a:endParaRPr lang="vi-VN" sz="2800" b="1" baseline="-25000" dirty="0"/>
          </a:p>
        </p:txBody>
      </p:sp>
      <p:sp>
        <p:nvSpPr>
          <p:cNvPr id="61" name="TextBox 60"/>
          <p:cNvSpPr txBox="1"/>
          <p:nvPr/>
        </p:nvSpPr>
        <p:spPr>
          <a:xfrm>
            <a:off x="6572264" y="192880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V</a:t>
            </a:r>
            <a:r>
              <a:rPr lang="en-US" sz="2800" b="1" baseline="-25000" dirty="0"/>
              <a:t>2</a:t>
            </a:r>
            <a:endParaRPr lang="vi-VN" sz="2800" b="1" baseline="-25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49408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Tứ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cực</a:t>
            </a:r>
            <a:r>
              <a:rPr lang="en-US" sz="3200" b="1" u="sng" dirty="0">
                <a:solidFill>
                  <a:srgbClr val="002060"/>
                </a:solidFill>
              </a:rPr>
              <a:t>/</a:t>
            </a:r>
            <a:r>
              <a:rPr lang="en-US" sz="3200" b="1" u="sng" dirty="0" err="1">
                <a:solidFill>
                  <a:srgbClr val="002060"/>
                </a:solidFill>
              </a:rPr>
              <a:t>mạng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hai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cửa</a:t>
            </a:r>
            <a:endParaRPr lang="en-US" sz="3200" b="1" u="sng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3. </a:t>
            </a:r>
            <a:r>
              <a:rPr lang="en-US" sz="3200" b="1" u="sng" dirty="0" err="1">
                <a:solidFill>
                  <a:srgbClr val="C00000"/>
                </a:solidFill>
              </a:rPr>
              <a:t>Hồi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tiếp</a:t>
            </a:r>
            <a:r>
              <a:rPr lang="en-US" sz="3200" b="1" u="sng" dirty="0">
                <a:solidFill>
                  <a:srgbClr val="C00000"/>
                </a:solidFill>
              </a:rPr>
              <a:t>:</a:t>
            </a:r>
          </a:p>
          <a:p>
            <a:r>
              <a:rPr lang="en-US" sz="3200" b="1" dirty="0">
                <a:solidFill>
                  <a:srgbClr val="C00000"/>
                </a:solidFill>
              </a:rPr>
              <a:t>. </a:t>
            </a:r>
            <a:r>
              <a:rPr lang="en-US" sz="3200" b="1" dirty="0" err="1">
                <a:solidFill>
                  <a:srgbClr val="C00000"/>
                </a:solidFill>
              </a:rPr>
              <a:t>Hồi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tiếp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âm</a:t>
            </a:r>
            <a:r>
              <a:rPr lang="en-US" sz="3200" b="1" dirty="0">
                <a:solidFill>
                  <a:srgbClr val="C00000"/>
                </a:solidFill>
              </a:rPr>
              <a:t>/</a:t>
            </a:r>
            <a:r>
              <a:rPr lang="en-US" sz="3200" b="1" dirty="0" err="1">
                <a:solidFill>
                  <a:srgbClr val="C00000"/>
                </a:solidFill>
              </a:rPr>
              <a:t>dương</a:t>
            </a:r>
            <a:endParaRPr lang="en-US" sz="3200" b="1" dirty="0">
              <a:solidFill>
                <a:srgbClr val="C00000"/>
              </a:solidFill>
            </a:endParaRPr>
          </a:p>
          <a:p>
            <a:endParaRPr lang="en-US" sz="3200" b="1" u="sng" dirty="0">
              <a:solidFill>
                <a:srgbClr val="C0000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r>
              <a:rPr lang="en-US" sz="3200" b="1" dirty="0"/>
              <a:t>  </a:t>
            </a:r>
          </a:p>
          <a:p>
            <a:endParaRPr lang="en-US" sz="3200" b="1" dirty="0">
              <a:solidFill>
                <a:srgbClr val="0070C0"/>
              </a:solidFill>
            </a:endParaRPr>
          </a:p>
          <a:p>
            <a:endParaRPr lang="en-US" sz="3200" b="1" dirty="0">
              <a:solidFill>
                <a:srgbClr val="0070C0"/>
              </a:solidFill>
            </a:endParaRPr>
          </a:p>
          <a:p>
            <a:r>
              <a:rPr lang="en-US" sz="3200" b="1" dirty="0">
                <a:solidFill>
                  <a:srgbClr val="0070C0"/>
                </a:solidFill>
              </a:rPr>
              <a:t>*</a:t>
            </a:r>
            <a:r>
              <a:rPr lang="en-US" sz="3200" b="1" dirty="0"/>
              <a:t> </a:t>
            </a:r>
            <a:r>
              <a:rPr lang="en-US" sz="3200" b="1" dirty="0">
                <a:solidFill>
                  <a:srgbClr val="0070C0"/>
                </a:solidFill>
              </a:rPr>
              <a:t>A.F: </a:t>
            </a:r>
            <a:r>
              <a:rPr lang="en-US" sz="3200" b="1" dirty="0" err="1">
                <a:solidFill>
                  <a:srgbClr val="0070C0"/>
                </a:solidFill>
              </a:rPr>
              <a:t>không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có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thứ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nguyên</a:t>
            </a:r>
            <a:r>
              <a:rPr lang="en-US" sz="3200" b="1" dirty="0">
                <a:solidFill>
                  <a:srgbClr val="0070C0"/>
                </a:solidFill>
              </a:rPr>
              <a:t> =&gt; </a:t>
            </a:r>
            <a:r>
              <a:rPr lang="en-US" sz="3200" b="1" dirty="0" err="1">
                <a:solidFill>
                  <a:srgbClr val="0070C0"/>
                </a:solidFill>
              </a:rPr>
              <a:t>biểu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thức</a:t>
            </a:r>
            <a:r>
              <a:rPr lang="en-US" sz="3200" b="1" dirty="0">
                <a:solidFill>
                  <a:srgbClr val="0070C0"/>
                </a:solidFill>
              </a:rPr>
              <a:t> A,</a:t>
            </a:r>
            <a:r>
              <a:rPr lang="en-US" sz="3200" b="1" baseline="-25000" dirty="0">
                <a:solidFill>
                  <a:srgbClr val="0070C0"/>
                </a:solidFill>
              </a:rPr>
              <a:t> </a:t>
            </a:r>
            <a:r>
              <a:rPr lang="en-US" sz="3200" b="1" dirty="0">
                <a:solidFill>
                  <a:srgbClr val="0070C0"/>
                </a:solidFill>
              </a:rPr>
              <a:t>F </a:t>
            </a:r>
            <a:r>
              <a:rPr lang="en-US" sz="3200" b="1" dirty="0" err="1">
                <a:solidFill>
                  <a:srgbClr val="0070C0"/>
                </a:solidFill>
              </a:rPr>
              <a:t>theo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dạng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hồi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tiếp</a:t>
            </a:r>
            <a:r>
              <a:rPr lang="en-US" sz="3200" b="1" dirty="0">
                <a:solidFill>
                  <a:srgbClr val="0070C0"/>
                </a:solidFill>
              </a:rPr>
              <a:t>.</a:t>
            </a:r>
            <a:r>
              <a:rPr lang="en-US" sz="3200" b="1" dirty="0"/>
              <a:t>     </a:t>
            </a:r>
            <a:r>
              <a:rPr lang="en-US" sz="3200" b="1" dirty="0">
                <a:solidFill>
                  <a:srgbClr val="0070C0"/>
                </a:solidFill>
              </a:rPr>
              <a:t>  </a:t>
            </a:r>
            <a:r>
              <a:rPr lang="en-US" sz="3200" b="1" dirty="0"/>
              <a:t>                                                       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3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43306" y="1928802"/>
            <a:ext cx="1000132" cy="7858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A</a:t>
            </a:r>
            <a:endParaRPr lang="vi-VN" dirty="0"/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1428728" y="214311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28926" y="214311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5400000" flipH="1" flipV="1">
            <a:off x="1965307" y="3106735"/>
            <a:ext cx="107157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 flipH="1" flipV="1">
            <a:off x="4644232" y="2928140"/>
            <a:ext cx="142876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10800000">
            <a:off x="4643438" y="3643314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571736" y="2500307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±</a:t>
            </a:r>
            <a:endParaRPr lang="vi-VN" sz="3200" b="1" baseline="-25000" dirty="0"/>
          </a:p>
        </p:txBody>
      </p:sp>
      <p:sp>
        <p:nvSpPr>
          <p:cNvPr id="52" name="Rectangle 51"/>
          <p:cNvSpPr/>
          <p:nvPr/>
        </p:nvSpPr>
        <p:spPr>
          <a:xfrm>
            <a:off x="3643306" y="3286124"/>
            <a:ext cx="1000132" cy="7858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F</a:t>
            </a:r>
            <a:endParaRPr lang="vi-VN" dirty="0"/>
          </a:p>
        </p:txBody>
      </p:sp>
      <p:sp>
        <p:nvSpPr>
          <p:cNvPr id="53" name="Oval 52"/>
          <p:cNvSpPr/>
          <p:nvPr/>
        </p:nvSpPr>
        <p:spPr>
          <a:xfrm>
            <a:off x="2143108" y="1714488"/>
            <a:ext cx="785818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7" name="Straight Connector 56"/>
          <p:cNvCxnSpPr>
            <a:stCxn id="53" idx="2"/>
            <a:endCxn id="53" idx="6"/>
          </p:cNvCxnSpPr>
          <p:nvPr/>
        </p:nvCxnSpPr>
        <p:spPr>
          <a:xfrm rot="10800000" flipH="1">
            <a:off x="2143108" y="2143116"/>
            <a:ext cx="78581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53" idx="0"/>
            <a:endCxn id="53" idx="4"/>
          </p:cNvCxnSpPr>
          <p:nvPr/>
        </p:nvCxnSpPr>
        <p:spPr>
          <a:xfrm rot="16200000" flipH="1">
            <a:off x="2107389" y="2143116"/>
            <a:ext cx="857256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rot="10800000">
            <a:off x="2928926" y="3643314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9" name="Rectangle 68"/>
          <p:cNvSpPr/>
          <p:nvPr/>
        </p:nvSpPr>
        <p:spPr>
          <a:xfrm>
            <a:off x="6572264" y="1785926"/>
            <a:ext cx="776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vi-VN" sz="3200" dirty="0">
                <a:solidFill>
                  <a:prstClr val="black"/>
                </a:solidFill>
              </a:rPr>
              <a:t>y(t)</a:t>
            </a:r>
          </a:p>
        </p:txBody>
      </p:sp>
      <p:cxnSp>
        <p:nvCxnSpPr>
          <p:cNvPr id="74" name="Straight Connector 73"/>
          <p:cNvCxnSpPr/>
          <p:nvPr/>
        </p:nvCxnSpPr>
        <p:spPr>
          <a:xfrm>
            <a:off x="2500298" y="3643314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4643438" y="2214554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715008" y="2214554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1000100" y="2214554"/>
            <a:ext cx="776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vi-VN" sz="3200" dirty="0">
                <a:solidFill>
                  <a:prstClr val="black"/>
                </a:solidFill>
              </a:rPr>
              <a:t>x(t)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4286256"/>
            <a:ext cx="2797988" cy="928694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452431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Tứ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cực</a:t>
            </a:r>
            <a:r>
              <a:rPr lang="en-US" sz="3200" b="1" u="sng" dirty="0">
                <a:solidFill>
                  <a:srgbClr val="002060"/>
                </a:solidFill>
              </a:rPr>
              <a:t>/</a:t>
            </a:r>
            <a:r>
              <a:rPr lang="en-US" sz="3200" b="1" u="sng" dirty="0" err="1">
                <a:solidFill>
                  <a:srgbClr val="002060"/>
                </a:solidFill>
              </a:rPr>
              <a:t>mạng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hai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cửa</a:t>
            </a:r>
            <a:endParaRPr lang="en-US" sz="3200" b="1" u="sng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3. </a:t>
            </a:r>
            <a:r>
              <a:rPr lang="en-US" sz="3200" b="1" u="sng" dirty="0" err="1">
                <a:solidFill>
                  <a:srgbClr val="C00000"/>
                </a:solidFill>
              </a:rPr>
              <a:t>Hồi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tiếp</a:t>
            </a:r>
            <a:endParaRPr lang="en-US" sz="3200" b="1" u="sng" dirty="0">
              <a:solidFill>
                <a:srgbClr val="C0000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. </a:t>
            </a:r>
            <a:r>
              <a:rPr lang="en-US" sz="3200" b="1" dirty="0" err="1">
                <a:solidFill>
                  <a:srgbClr val="C00000"/>
                </a:solidFill>
              </a:rPr>
              <a:t>Dạng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hồi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tiếp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và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vi-VN" sz="2800" b="1" dirty="0">
                <a:solidFill>
                  <a:srgbClr val="C00000"/>
                </a:solidFill>
              </a:rPr>
              <a:t>biểu thức A, F </a:t>
            </a:r>
            <a:endParaRPr lang="en-US" sz="2800" b="1" u="sng" dirty="0">
              <a:solidFill>
                <a:srgbClr val="C00000"/>
              </a:solidFill>
            </a:endParaRPr>
          </a:p>
          <a:p>
            <a:pPr marL="514350" indent="-514350"/>
            <a:r>
              <a:rPr lang="vi-VN" sz="3200" b="1" dirty="0">
                <a:solidFill>
                  <a:srgbClr val="00B050"/>
                </a:solidFill>
              </a:rPr>
              <a:t>	+ series-series</a:t>
            </a:r>
          </a:p>
          <a:p>
            <a:pPr marL="514350" indent="-514350"/>
            <a:r>
              <a:rPr lang="vi-VN" sz="3200" b="1" dirty="0">
                <a:solidFill>
                  <a:srgbClr val="00B050"/>
                </a:solidFill>
              </a:rPr>
              <a:t>     + series-shunt</a:t>
            </a:r>
          </a:p>
          <a:p>
            <a:pPr marL="514350" indent="-514350"/>
            <a:r>
              <a:rPr lang="vi-VN" sz="3200" b="1" dirty="0">
                <a:solidFill>
                  <a:srgbClr val="00B050"/>
                </a:solidFill>
              </a:rPr>
              <a:t>     + shunt-shunt</a:t>
            </a:r>
          </a:p>
          <a:p>
            <a:pPr marL="514350" indent="-514350"/>
            <a:r>
              <a:rPr lang="vi-VN" sz="3200" b="1" dirty="0">
                <a:solidFill>
                  <a:srgbClr val="00B050"/>
                </a:solidFill>
              </a:rPr>
              <a:t>     + shunt-series </a:t>
            </a:r>
            <a:r>
              <a:rPr lang="en-US" sz="3200" b="1" dirty="0"/>
              <a:t> </a:t>
            </a:r>
          </a:p>
          <a:p>
            <a:endParaRPr lang="en-US" sz="3200" b="1" dirty="0">
              <a:solidFill>
                <a:srgbClr val="0070C0"/>
              </a:solidFill>
            </a:endParaRPr>
          </a:p>
          <a:p>
            <a:pPr algn="just"/>
            <a:r>
              <a:rPr lang="en-US" sz="3200" b="1" dirty="0">
                <a:solidFill>
                  <a:srgbClr val="0070C0"/>
                </a:solidFill>
              </a:rPr>
              <a:t>  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4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00164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/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Tứ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cực</a:t>
            </a:r>
            <a:r>
              <a:rPr lang="en-US" sz="3200" b="1" u="sng" dirty="0">
                <a:solidFill>
                  <a:srgbClr val="002060"/>
                </a:solidFill>
              </a:rPr>
              <a:t>/</a:t>
            </a:r>
            <a:r>
              <a:rPr lang="en-US" sz="3200" b="1" u="sng" dirty="0" err="1">
                <a:solidFill>
                  <a:srgbClr val="002060"/>
                </a:solidFill>
              </a:rPr>
              <a:t>mạng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hai</a:t>
            </a:r>
            <a:r>
              <a:rPr lang="en-US" sz="3200" b="1" u="sng" dirty="0">
                <a:solidFill>
                  <a:srgbClr val="002060"/>
                </a:solidFill>
              </a:rPr>
              <a:t> </a:t>
            </a:r>
            <a:r>
              <a:rPr lang="en-US" sz="3200" b="1" u="sng" dirty="0" err="1">
                <a:solidFill>
                  <a:srgbClr val="002060"/>
                </a:solidFill>
              </a:rPr>
              <a:t>cửa</a:t>
            </a:r>
            <a:endParaRPr lang="en-US" sz="3200" b="1" u="sng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C00000"/>
                </a:solidFill>
              </a:rPr>
              <a:t>3. </a:t>
            </a:r>
            <a:r>
              <a:rPr lang="en-US" sz="3200" b="1" u="sng" dirty="0" err="1">
                <a:solidFill>
                  <a:srgbClr val="C00000"/>
                </a:solidFill>
              </a:rPr>
              <a:t>Hồi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tiếp</a:t>
            </a:r>
            <a:endParaRPr lang="en-US" sz="3200" b="1" u="sng" dirty="0">
              <a:solidFill>
                <a:srgbClr val="C00000"/>
              </a:solidFill>
            </a:endParaRPr>
          </a:p>
          <a:p>
            <a:endParaRPr lang="en-US" sz="3200" b="1" u="sng" dirty="0">
              <a:solidFill>
                <a:srgbClr val="C0000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u="sng" dirty="0">
              <a:solidFill>
                <a:srgbClr val="00B05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pPr marL="514350" indent="-514350" algn="just"/>
            <a:endParaRPr lang="en-US" sz="3200" b="1" dirty="0">
              <a:solidFill>
                <a:srgbClr val="0070C0"/>
              </a:solidFill>
            </a:endParaRPr>
          </a:p>
          <a:p>
            <a:r>
              <a:rPr lang="en-US" sz="3200" b="1" dirty="0"/>
              <a:t> </a:t>
            </a:r>
            <a:r>
              <a:rPr lang="en-US" sz="3200" b="1" u="sng" dirty="0" err="1">
                <a:solidFill>
                  <a:srgbClr val="0070C0"/>
                </a:solidFill>
              </a:rPr>
              <a:t>Chú</a:t>
            </a:r>
            <a:r>
              <a:rPr lang="en-US" sz="3200" b="1" u="sng" dirty="0">
                <a:solidFill>
                  <a:srgbClr val="0070C0"/>
                </a:solidFill>
              </a:rPr>
              <a:t> ý </a:t>
            </a:r>
            <a:r>
              <a:rPr lang="en-US" sz="3200" b="1" u="sng" dirty="0" err="1">
                <a:solidFill>
                  <a:srgbClr val="0070C0"/>
                </a:solidFill>
              </a:rPr>
              <a:t>về</a:t>
            </a:r>
            <a:r>
              <a:rPr lang="en-US" sz="3200" b="1" u="sng" dirty="0">
                <a:solidFill>
                  <a:srgbClr val="0070C0"/>
                </a:solidFill>
              </a:rPr>
              <a:t> </a:t>
            </a:r>
            <a:r>
              <a:rPr lang="en-US" sz="3200" b="1" u="sng" dirty="0" err="1">
                <a:solidFill>
                  <a:srgbClr val="0070C0"/>
                </a:solidFill>
              </a:rPr>
              <a:t>hồi</a:t>
            </a:r>
            <a:r>
              <a:rPr lang="en-US" sz="3200" b="1" u="sng" dirty="0">
                <a:solidFill>
                  <a:srgbClr val="0070C0"/>
                </a:solidFill>
              </a:rPr>
              <a:t> </a:t>
            </a:r>
            <a:r>
              <a:rPr lang="en-US" sz="3200" b="1" u="sng" dirty="0" err="1">
                <a:solidFill>
                  <a:srgbClr val="0070C0"/>
                </a:solidFill>
              </a:rPr>
              <a:t>tiếp</a:t>
            </a:r>
            <a:r>
              <a:rPr lang="en-US" sz="3200" b="1" u="sng" dirty="0">
                <a:solidFill>
                  <a:srgbClr val="0070C0"/>
                </a:solidFill>
              </a:rPr>
              <a:t> </a:t>
            </a:r>
            <a:r>
              <a:rPr lang="en-US" sz="3200" b="1" u="sng" dirty="0" err="1">
                <a:solidFill>
                  <a:srgbClr val="0070C0"/>
                </a:solidFill>
              </a:rPr>
              <a:t>âm</a:t>
            </a:r>
            <a:r>
              <a:rPr lang="en-US" sz="3200" b="1" u="sng" dirty="0">
                <a:solidFill>
                  <a:srgbClr val="0070C0"/>
                </a:solidFill>
              </a:rPr>
              <a:t>/</a:t>
            </a:r>
            <a:r>
              <a:rPr lang="en-US" sz="3200" b="1" u="sng" dirty="0" err="1">
                <a:solidFill>
                  <a:srgbClr val="0070C0"/>
                </a:solidFill>
              </a:rPr>
              <a:t>dương</a:t>
            </a:r>
            <a:r>
              <a:rPr lang="en-US" sz="3200" b="1" dirty="0">
                <a:solidFill>
                  <a:srgbClr val="0070C0"/>
                </a:solidFill>
              </a:rPr>
              <a:t>:</a:t>
            </a:r>
          </a:p>
          <a:p>
            <a:pPr>
              <a:buFont typeface="Arial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 BJT</a:t>
            </a:r>
          </a:p>
          <a:p>
            <a:pPr>
              <a:buFont typeface="Arial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 FET</a:t>
            </a:r>
          </a:p>
          <a:p>
            <a:pPr>
              <a:buFont typeface="Arial" charset="0"/>
              <a:buChar char="•"/>
            </a:pPr>
            <a:r>
              <a:rPr lang="en-US" sz="3200" b="1" dirty="0">
                <a:solidFill>
                  <a:srgbClr val="0070C0"/>
                </a:solidFill>
              </a:rPr>
              <a:t> Op-Amp           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5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643306" y="1500174"/>
            <a:ext cx="1000132" cy="7858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A</a:t>
            </a:r>
            <a:endParaRPr lang="vi-VN" dirty="0"/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1428728" y="1714488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928926" y="1714488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5400000" flipH="1" flipV="1">
            <a:off x="1965307" y="2678107"/>
            <a:ext cx="107157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 flipH="1" flipV="1">
            <a:off x="4644232" y="2499512"/>
            <a:ext cx="142876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10800000">
            <a:off x="4643438" y="321468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571736" y="2071679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±</a:t>
            </a:r>
            <a:endParaRPr lang="vi-VN" sz="3200" b="1" baseline="-25000" dirty="0"/>
          </a:p>
        </p:txBody>
      </p:sp>
      <p:sp>
        <p:nvSpPr>
          <p:cNvPr id="52" name="Rectangle 51"/>
          <p:cNvSpPr/>
          <p:nvPr/>
        </p:nvSpPr>
        <p:spPr>
          <a:xfrm>
            <a:off x="3643306" y="2857496"/>
            <a:ext cx="1000132" cy="7858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F</a:t>
            </a:r>
            <a:endParaRPr lang="vi-VN" dirty="0"/>
          </a:p>
        </p:txBody>
      </p:sp>
      <p:sp>
        <p:nvSpPr>
          <p:cNvPr id="53" name="Oval 52"/>
          <p:cNvSpPr/>
          <p:nvPr/>
        </p:nvSpPr>
        <p:spPr>
          <a:xfrm>
            <a:off x="2143108" y="1285860"/>
            <a:ext cx="785818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7" name="Straight Connector 56"/>
          <p:cNvCxnSpPr>
            <a:stCxn id="53" idx="2"/>
            <a:endCxn id="53" idx="6"/>
          </p:cNvCxnSpPr>
          <p:nvPr/>
        </p:nvCxnSpPr>
        <p:spPr>
          <a:xfrm rot="10800000" flipH="1">
            <a:off x="2143108" y="1714488"/>
            <a:ext cx="78581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53" idx="0"/>
            <a:endCxn id="53" idx="4"/>
          </p:cNvCxnSpPr>
          <p:nvPr/>
        </p:nvCxnSpPr>
        <p:spPr>
          <a:xfrm rot="16200000" flipH="1">
            <a:off x="2107389" y="1714488"/>
            <a:ext cx="857256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rot="10800000">
            <a:off x="2928926" y="321468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9" name="Rectangle 68"/>
          <p:cNvSpPr/>
          <p:nvPr/>
        </p:nvSpPr>
        <p:spPr>
          <a:xfrm>
            <a:off x="6572264" y="1357298"/>
            <a:ext cx="776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vi-VN" sz="3200" dirty="0">
                <a:solidFill>
                  <a:prstClr val="black"/>
                </a:solidFill>
              </a:rPr>
              <a:t>y(t)</a:t>
            </a:r>
          </a:p>
        </p:txBody>
      </p:sp>
      <p:cxnSp>
        <p:nvCxnSpPr>
          <p:cNvPr id="74" name="Straight Connector 73"/>
          <p:cNvCxnSpPr/>
          <p:nvPr/>
        </p:nvCxnSpPr>
        <p:spPr>
          <a:xfrm>
            <a:off x="2500298" y="3214686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4643438" y="1785926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715008" y="1785926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1000100" y="1785926"/>
            <a:ext cx="776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vi-VN" sz="3200" dirty="0">
                <a:solidFill>
                  <a:prstClr val="black"/>
                </a:solidFill>
              </a:rPr>
              <a:t>x(t)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181</Words>
  <Application>Microsoft Office PowerPoint</Application>
  <PresentationFormat>On-screen Show (4:3)</PresentationFormat>
  <Paragraphs>81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TXTAN</dc:creator>
  <cp:lastModifiedBy>TXTAN</cp:lastModifiedBy>
  <cp:revision>105</cp:revision>
  <dcterms:created xsi:type="dcterms:W3CDTF">2020-05-25T14:31:23Z</dcterms:created>
  <dcterms:modified xsi:type="dcterms:W3CDTF">2023-06-27T16:37:42Z</dcterms:modified>
</cp:coreProperties>
</file>