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256" r:id="rId2"/>
    <p:sldId id="259" r:id="rId3"/>
    <p:sldId id="257" r:id="rId4"/>
    <p:sldId id="323" r:id="rId5"/>
    <p:sldId id="325" r:id="rId6"/>
    <p:sldId id="326" r:id="rId7"/>
    <p:sldId id="343" r:id="rId8"/>
    <p:sldId id="344" r:id="rId9"/>
    <p:sldId id="340" r:id="rId10"/>
    <p:sldId id="339" r:id="rId11"/>
    <p:sldId id="341" r:id="rId12"/>
    <p:sldId id="342" r:id="rId13"/>
    <p:sldId id="345" r:id="rId14"/>
    <p:sldId id="346" r:id="rId15"/>
    <p:sldId id="347" r:id="rId16"/>
    <p:sldId id="348" r:id="rId17"/>
    <p:sldId id="349" r:id="rId18"/>
    <p:sldId id="351" r:id="rId19"/>
    <p:sldId id="352" r:id="rId20"/>
    <p:sldId id="355" r:id="rId21"/>
    <p:sldId id="353" r:id="rId22"/>
    <p:sldId id="356" r:id="rId23"/>
    <p:sldId id="354" r:id="rId24"/>
    <p:sldId id="357" r:id="rId25"/>
    <p:sldId id="365" r:id="rId26"/>
    <p:sldId id="367" r:id="rId27"/>
    <p:sldId id="368" r:id="rId28"/>
    <p:sldId id="369" r:id="rId29"/>
    <p:sldId id="359" r:id="rId30"/>
    <p:sldId id="386" r:id="rId31"/>
    <p:sldId id="361" r:id="rId32"/>
    <p:sldId id="362" r:id="rId33"/>
    <p:sldId id="388" r:id="rId34"/>
    <p:sldId id="387" r:id="rId35"/>
    <p:sldId id="363" r:id="rId36"/>
    <p:sldId id="391" r:id="rId37"/>
    <p:sldId id="389" r:id="rId38"/>
    <p:sldId id="390" r:id="rId39"/>
    <p:sldId id="392" r:id="rId40"/>
    <p:sldId id="364" r:id="rId41"/>
    <p:sldId id="366" r:id="rId42"/>
    <p:sldId id="370" r:id="rId43"/>
    <p:sldId id="371" r:id="rId44"/>
    <p:sldId id="376" r:id="rId45"/>
    <p:sldId id="377" r:id="rId46"/>
    <p:sldId id="378" r:id="rId47"/>
    <p:sldId id="374" r:id="rId48"/>
    <p:sldId id="375" r:id="rId49"/>
    <p:sldId id="372" r:id="rId50"/>
    <p:sldId id="373" r:id="rId51"/>
    <p:sldId id="380" r:id="rId52"/>
    <p:sldId id="381" r:id="rId53"/>
    <p:sldId id="383" r:id="rId54"/>
    <p:sldId id="384" r:id="rId55"/>
    <p:sldId id="328" r:id="rId56"/>
    <p:sldId id="329" r:id="rId57"/>
    <p:sldId id="330" r:id="rId58"/>
    <p:sldId id="335" r:id="rId59"/>
    <p:sldId id="331" r:id="rId60"/>
    <p:sldId id="332" r:id="rId61"/>
    <p:sldId id="333" r:id="rId62"/>
    <p:sldId id="334" r:id="rId63"/>
    <p:sldId id="336" r:id="rId64"/>
    <p:sldId id="337" r:id="rId65"/>
    <p:sldId id="338" r:id="rId66"/>
    <p:sldId id="385"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324" autoAdjust="0"/>
  </p:normalViewPr>
  <p:slideViewPr>
    <p:cSldViewPr snapToGrid="0">
      <p:cViewPr varScale="1">
        <p:scale>
          <a:sx n="56" d="100"/>
          <a:sy n="56" d="100"/>
        </p:scale>
        <p:origin x="106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2E902A-18B3-4EBF-B4A1-5C6B5EBC1FF1}" type="datetimeFigureOut">
              <a:rPr lang="en-US" smtClean="0"/>
              <a:t>12/3/2019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8C7B49-8F59-46F5-81D3-04755FD7D171}" type="slidenum">
              <a:rPr lang="en-US" smtClean="0"/>
              <a:t>‹#›</a:t>
            </a:fld>
            <a:endParaRPr lang="en-US"/>
          </a:p>
        </p:txBody>
      </p:sp>
    </p:spTree>
    <p:extLst>
      <p:ext uri="{BB962C8B-B14F-4D97-AF65-F5344CB8AC3E}">
        <p14:creationId xmlns:p14="http://schemas.microsoft.com/office/powerpoint/2010/main" val="1422801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ncbi.nlm.nih.gov/pmc/articles/PMC3790936/" TargetMode="External"/><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Phosphoryl hóa mức c</a:t>
            </a:r>
            <a:r>
              <a:rPr lang="vi-VN"/>
              <a:t>ơ</a:t>
            </a:r>
            <a:r>
              <a:rPr lang="en-US"/>
              <a:t> chất</a:t>
            </a:r>
          </a:p>
          <a:p>
            <a:r>
              <a:rPr lang="en-US"/>
              <a:t>Quang hóa phosphoryl hóa</a:t>
            </a:r>
          </a:p>
          <a:p>
            <a:r>
              <a:rPr lang="en-US"/>
              <a:t>Phosphoryl hóa oxi hóa.</a:t>
            </a:r>
          </a:p>
        </p:txBody>
      </p:sp>
      <p:sp>
        <p:nvSpPr>
          <p:cNvPr id="4" name="Slide Number Placeholder 3"/>
          <p:cNvSpPr>
            <a:spLocks noGrp="1"/>
          </p:cNvSpPr>
          <p:nvPr>
            <p:ph type="sldNum" sz="quarter" idx="5"/>
          </p:nvPr>
        </p:nvSpPr>
        <p:spPr/>
        <p:txBody>
          <a:bodyPr/>
          <a:lstStyle/>
          <a:p>
            <a:fld id="{B38C7B49-8F59-46F5-81D3-04755FD7D171}" type="slidenum">
              <a:rPr lang="en-US" smtClean="0"/>
              <a:t>2</a:t>
            </a:fld>
            <a:endParaRPr lang="en-US"/>
          </a:p>
        </p:txBody>
      </p:sp>
    </p:spTree>
    <p:extLst>
      <p:ext uri="{BB962C8B-B14F-4D97-AF65-F5344CB8AC3E}">
        <p14:creationId xmlns:p14="http://schemas.microsoft.com/office/powerpoint/2010/main" val="11057827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38C7B49-8F59-46F5-81D3-04755FD7D171}" type="slidenum">
              <a:rPr lang="en-US" smtClean="0"/>
              <a:t>3</a:t>
            </a:fld>
            <a:endParaRPr lang="en-US"/>
          </a:p>
        </p:txBody>
      </p:sp>
    </p:spTree>
    <p:extLst>
      <p:ext uri="{BB962C8B-B14F-4D97-AF65-F5344CB8AC3E}">
        <p14:creationId xmlns:p14="http://schemas.microsoft.com/office/powerpoint/2010/main" val="1305709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Liên kết liên phân tử: Hydrogen bonding, Van der waals (London dispersion force), hydrophobic interaction,  pH: ví dụ Guanine at pKa = 9.7</a:t>
            </a:r>
          </a:p>
          <a:p>
            <a:r>
              <a:rPr lang="en-US"/>
              <a:t>Lực đẩy giữa nhóm PO4 tích điện âm…</a:t>
            </a:r>
          </a:p>
        </p:txBody>
      </p:sp>
      <p:sp>
        <p:nvSpPr>
          <p:cNvPr id="4" name="Slide Number Placeholder 3"/>
          <p:cNvSpPr>
            <a:spLocks noGrp="1"/>
          </p:cNvSpPr>
          <p:nvPr>
            <p:ph type="sldNum" sz="quarter" idx="5"/>
          </p:nvPr>
        </p:nvSpPr>
        <p:spPr/>
        <p:txBody>
          <a:bodyPr/>
          <a:lstStyle/>
          <a:p>
            <a:fld id="{B38C7B49-8F59-46F5-81D3-04755FD7D171}" type="slidenum">
              <a:rPr lang="en-US" smtClean="0"/>
              <a:t>9</a:t>
            </a:fld>
            <a:endParaRPr lang="en-US"/>
          </a:p>
        </p:txBody>
      </p:sp>
    </p:spTree>
    <p:extLst>
      <p:ext uri="{BB962C8B-B14F-4D97-AF65-F5344CB8AC3E}">
        <p14:creationId xmlns:p14="http://schemas.microsoft.com/office/powerpoint/2010/main" val="3845370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-dùng để: dùng ngay, tổng hợp các đại phân tử, dự trữ d</a:t>
            </a:r>
            <a:r>
              <a:rPr lang="vi-VN"/>
              <a:t>ư</a:t>
            </a:r>
            <a:r>
              <a:rPr lang="en-US"/>
              <a:t>ới dạng glycogen và tinh bột.</a:t>
            </a:r>
          </a:p>
          <a:p>
            <a:r>
              <a:rPr lang="en-US"/>
              <a:t>-pyruvate: lên men ethanol, lên men lactase, oxi hóa thành acetyl-CoA</a:t>
            </a:r>
          </a:p>
        </p:txBody>
      </p:sp>
      <p:sp>
        <p:nvSpPr>
          <p:cNvPr id="4" name="Slide Number Placeholder 3"/>
          <p:cNvSpPr>
            <a:spLocks noGrp="1"/>
          </p:cNvSpPr>
          <p:nvPr>
            <p:ph type="sldNum" sz="quarter" idx="5"/>
          </p:nvPr>
        </p:nvSpPr>
        <p:spPr/>
        <p:txBody>
          <a:bodyPr/>
          <a:lstStyle/>
          <a:p>
            <a:fld id="{B38C7B49-8F59-46F5-81D3-04755FD7D171}" type="slidenum">
              <a:rPr lang="en-US" smtClean="0"/>
              <a:t>29</a:t>
            </a:fld>
            <a:endParaRPr lang="en-US"/>
          </a:p>
        </p:txBody>
      </p:sp>
    </p:spTree>
    <p:extLst>
      <p:ext uri="{BB962C8B-B14F-4D97-AF65-F5344CB8AC3E}">
        <p14:creationId xmlns:p14="http://schemas.microsoft.com/office/powerpoint/2010/main" val="3094036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38C7B49-8F59-46F5-81D3-04755FD7D171}" type="slidenum">
              <a:rPr lang="en-US" smtClean="0"/>
              <a:t>31</a:t>
            </a:fld>
            <a:endParaRPr lang="en-US"/>
          </a:p>
        </p:txBody>
      </p:sp>
    </p:spTree>
    <p:extLst>
      <p:ext uri="{BB962C8B-B14F-4D97-AF65-F5344CB8AC3E}">
        <p14:creationId xmlns:p14="http://schemas.microsoft.com/office/powerpoint/2010/main" val="2320210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38C7B49-8F59-46F5-81D3-04755FD7D171}" type="slidenum">
              <a:rPr lang="en-US" smtClean="0"/>
              <a:t>32</a:t>
            </a:fld>
            <a:endParaRPr lang="en-US"/>
          </a:p>
        </p:txBody>
      </p:sp>
    </p:spTree>
    <p:extLst>
      <p:ext uri="{BB962C8B-B14F-4D97-AF65-F5344CB8AC3E}">
        <p14:creationId xmlns:p14="http://schemas.microsoft.com/office/powerpoint/2010/main" val="11061468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i="0" kern="1200">
                <a:solidFill>
                  <a:schemeClr val="tx1"/>
                </a:solidFill>
                <a:effectLst/>
                <a:latin typeface="+mn-lt"/>
                <a:ea typeface="+mn-ea"/>
                <a:cs typeface="+mn-cs"/>
              </a:rPr>
              <a:t>tế bào chất</a:t>
            </a:r>
            <a:r>
              <a:rPr lang="vi-VN" sz="1200" b="0" i="0" kern="1200">
                <a:solidFill>
                  <a:schemeClr val="tx1"/>
                </a:solidFill>
                <a:effectLst/>
                <a:latin typeface="+mn-lt"/>
                <a:ea typeface="+mn-ea"/>
                <a:cs typeface="+mn-cs"/>
              </a:rPr>
              <a:t>; trừ</a:t>
            </a:r>
            <a:r>
              <a:rPr lang="en-US" sz="1200" b="0" i="0" kern="1200">
                <a:solidFill>
                  <a:schemeClr val="tx1"/>
                </a:solidFill>
                <a:effectLst/>
                <a:latin typeface="+mn-lt"/>
                <a:ea typeface="+mn-ea"/>
                <a:cs typeface="+mn-cs"/>
              </a:rPr>
              <a:t> </a:t>
            </a:r>
            <a:r>
              <a:rPr lang="vi-VN" sz="1200" b="0" i="0" kern="1200">
                <a:solidFill>
                  <a:schemeClr val="tx1"/>
                </a:solidFill>
                <a:effectLst/>
                <a:latin typeface="+mn-lt"/>
                <a:ea typeface="+mn-ea"/>
                <a:cs typeface="+mn-cs"/>
              </a:rPr>
              <a:t>trường hợp ngoại lệ là</a:t>
            </a:r>
            <a:r>
              <a:rPr lang="en-US" sz="1200" b="0" i="0" kern="1200">
                <a:solidFill>
                  <a:schemeClr val="tx1"/>
                </a:solidFill>
                <a:effectLst/>
                <a:latin typeface="+mn-lt"/>
                <a:ea typeface="+mn-ea"/>
                <a:cs typeface="+mn-cs"/>
              </a:rPr>
              <a:t> </a:t>
            </a:r>
            <a:r>
              <a:rPr lang="vi-VN" sz="1200" b="1" i="0" kern="1200">
                <a:solidFill>
                  <a:schemeClr val="tx1"/>
                </a:solidFill>
                <a:effectLst/>
                <a:latin typeface="+mn-lt"/>
                <a:ea typeface="+mn-ea"/>
                <a:cs typeface="+mn-cs"/>
              </a:rPr>
              <a:t>pyruvate carboxylase</a:t>
            </a:r>
            <a:r>
              <a:rPr lang="en-US" sz="1200" b="1" i="0" kern="1200">
                <a:solidFill>
                  <a:schemeClr val="tx1"/>
                </a:solidFill>
                <a:effectLst/>
                <a:latin typeface="+mn-lt"/>
                <a:ea typeface="+mn-ea"/>
                <a:cs typeface="+mn-cs"/>
              </a:rPr>
              <a:t> </a:t>
            </a:r>
            <a:r>
              <a:rPr lang="vi-VN" sz="1200" b="0" i="0" kern="1200">
                <a:solidFill>
                  <a:schemeClr val="tx1"/>
                </a:solidFill>
                <a:effectLst/>
                <a:latin typeface="+mn-lt"/>
                <a:ea typeface="+mn-ea"/>
                <a:cs typeface="+mn-cs"/>
              </a:rPr>
              <a:t>có mặt ở ty thể và </a:t>
            </a:r>
            <a:r>
              <a:rPr lang="vi-VN" sz="1200" b="1" i="0" kern="1200">
                <a:solidFill>
                  <a:schemeClr val="tx1"/>
                </a:solidFill>
                <a:effectLst/>
                <a:latin typeface="+mn-lt"/>
                <a:ea typeface="+mn-ea"/>
                <a:cs typeface="+mn-cs"/>
              </a:rPr>
              <a:t>PEP</a:t>
            </a:r>
            <a:r>
              <a:rPr lang="en-US" sz="1200" b="1" i="0" kern="1200">
                <a:solidFill>
                  <a:schemeClr val="tx1"/>
                </a:solidFill>
                <a:effectLst/>
                <a:latin typeface="+mn-lt"/>
                <a:ea typeface="+mn-ea"/>
                <a:cs typeface="+mn-cs"/>
              </a:rPr>
              <a:t> </a:t>
            </a:r>
            <a:r>
              <a:rPr lang="vi-VN" sz="1200" b="1" i="0" kern="1200">
                <a:solidFill>
                  <a:schemeClr val="tx1"/>
                </a:solidFill>
                <a:effectLst/>
                <a:latin typeface="+mn-lt"/>
                <a:ea typeface="+mn-ea"/>
                <a:cs typeface="+mn-cs"/>
              </a:rPr>
              <a:t>carboxykinase </a:t>
            </a:r>
            <a:r>
              <a:rPr lang="vi-VN" sz="1200" b="0" i="0" kern="1200">
                <a:solidFill>
                  <a:schemeClr val="tx1"/>
                </a:solidFill>
                <a:effectLst/>
                <a:latin typeface="+mn-lt"/>
                <a:ea typeface="+mn-ea"/>
                <a:cs typeface="+mn-cs"/>
              </a:rPr>
              <a:t>có mặt</a:t>
            </a:r>
            <a:r>
              <a:rPr lang="en-US" sz="1200" b="0" i="0" kern="1200">
                <a:solidFill>
                  <a:schemeClr val="tx1"/>
                </a:solidFill>
                <a:effectLst/>
                <a:latin typeface="+mn-lt"/>
                <a:ea typeface="+mn-ea"/>
                <a:cs typeface="+mn-cs"/>
              </a:rPr>
              <a:t> </a:t>
            </a:r>
            <a:r>
              <a:rPr lang="vi-VN" sz="1200" b="0" i="0" kern="1200">
                <a:solidFill>
                  <a:schemeClr val="tx1"/>
                </a:solidFill>
                <a:effectLst/>
                <a:latin typeface="+mn-lt"/>
                <a:ea typeface="+mn-ea"/>
                <a:cs typeface="+mn-cs"/>
              </a:rPr>
              <a:t>cả trong ti thể và tế bào</a:t>
            </a:r>
            <a:r>
              <a:rPr lang="en-US" sz="1200" b="0" i="0" kern="1200">
                <a:solidFill>
                  <a:schemeClr val="tx1"/>
                </a:solidFill>
                <a:effectLst/>
                <a:latin typeface="+mn-lt"/>
                <a:ea typeface="+mn-ea"/>
                <a:cs typeface="+mn-cs"/>
              </a:rPr>
              <a:t> </a:t>
            </a:r>
            <a:r>
              <a:rPr lang="vi-VN" sz="1200" b="0" i="0" kern="1200">
                <a:solidFill>
                  <a:schemeClr val="tx1"/>
                </a:solidFill>
                <a:effectLst/>
                <a:latin typeface="+mn-lt"/>
                <a:ea typeface="+mn-ea"/>
                <a:cs typeface="+mn-cs"/>
              </a:rPr>
              <a:t>chất.</a:t>
            </a:r>
            <a:r>
              <a:rPr lang="vi-VN"/>
              <a:t> </a:t>
            </a:r>
            <a:br>
              <a:rPr lang="vi-VN"/>
            </a:br>
            <a:endParaRPr lang="en-US"/>
          </a:p>
        </p:txBody>
      </p:sp>
      <p:sp>
        <p:nvSpPr>
          <p:cNvPr id="4" name="Slide Number Placeholder 3"/>
          <p:cNvSpPr>
            <a:spLocks noGrp="1"/>
          </p:cNvSpPr>
          <p:nvPr>
            <p:ph type="sldNum" sz="quarter" idx="5"/>
          </p:nvPr>
        </p:nvSpPr>
        <p:spPr/>
        <p:txBody>
          <a:bodyPr/>
          <a:lstStyle/>
          <a:p>
            <a:fld id="{B38C7B49-8F59-46F5-81D3-04755FD7D171}" type="slidenum">
              <a:rPr lang="en-US" smtClean="0"/>
              <a:t>35</a:t>
            </a:fld>
            <a:endParaRPr lang="en-US"/>
          </a:p>
        </p:txBody>
      </p:sp>
    </p:spTree>
    <p:extLst>
      <p:ext uri="{BB962C8B-B14F-4D97-AF65-F5344CB8AC3E}">
        <p14:creationId xmlns:p14="http://schemas.microsoft.com/office/powerpoint/2010/main" val="477794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Thực vật, nấm men và nhiều vi khuẩn có chu trình glyoxylate để chuyển hóa acetyl CoA thành oxaloacetate</a:t>
            </a:r>
          </a:p>
        </p:txBody>
      </p:sp>
      <p:sp>
        <p:nvSpPr>
          <p:cNvPr id="4" name="Slide Number Placeholder 3"/>
          <p:cNvSpPr>
            <a:spLocks noGrp="1"/>
          </p:cNvSpPr>
          <p:nvPr>
            <p:ph type="sldNum" sz="quarter" idx="5"/>
          </p:nvPr>
        </p:nvSpPr>
        <p:spPr/>
        <p:txBody>
          <a:bodyPr/>
          <a:lstStyle/>
          <a:p>
            <a:fld id="{B38C7B49-8F59-46F5-81D3-04755FD7D171}" type="slidenum">
              <a:rPr lang="en-US" smtClean="0"/>
              <a:t>39</a:t>
            </a:fld>
            <a:endParaRPr lang="en-US"/>
          </a:p>
        </p:txBody>
      </p:sp>
    </p:spTree>
    <p:extLst>
      <p:ext uri="{BB962C8B-B14F-4D97-AF65-F5344CB8AC3E}">
        <p14:creationId xmlns:p14="http://schemas.microsoft.com/office/powerpoint/2010/main" val="2444596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i="0" kern="1200">
                <a:solidFill>
                  <a:schemeClr val="tx1"/>
                </a:solidFill>
                <a:effectLst/>
                <a:latin typeface="+mn-lt"/>
                <a:ea typeface="+mn-ea"/>
                <a:cs typeface="+mn-cs"/>
              </a:rPr>
              <a:t>tế bào chất</a:t>
            </a:r>
            <a:r>
              <a:rPr lang="vi-VN" sz="1200" b="0" i="0" kern="1200">
                <a:solidFill>
                  <a:schemeClr val="tx1"/>
                </a:solidFill>
                <a:effectLst/>
                <a:latin typeface="+mn-lt"/>
                <a:ea typeface="+mn-ea"/>
                <a:cs typeface="+mn-cs"/>
              </a:rPr>
              <a:t>; trừ</a:t>
            </a:r>
            <a:r>
              <a:rPr lang="en-US" sz="1200" b="0" i="0" kern="1200">
                <a:solidFill>
                  <a:schemeClr val="tx1"/>
                </a:solidFill>
                <a:effectLst/>
                <a:latin typeface="+mn-lt"/>
                <a:ea typeface="+mn-ea"/>
                <a:cs typeface="+mn-cs"/>
              </a:rPr>
              <a:t> </a:t>
            </a:r>
            <a:r>
              <a:rPr lang="vi-VN" sz="1200" b="0" i="0" kern="1200">
                <a:solidFill>
                  <a:schemeClr val="tx1"/>
                </a:solidFill>
                <a:effectLst/>
                <a:latin typeface="+mn-lt"/>
                <a:ea typeface="+mn-ea"/>
                <a:cs typeface="+mn-cs"/>
              </a:rPr>
              <a:t>trường hợp ngoại lệ là</a:t>
            </a:r>
            <a:r>
              <a:rPr lang="en-US" sz="1200" b="0" i="0" kern="1200">
                <a:solidFill>
                  <a:schemeClr val="tx1"/>
                </a:solidFill>
                <a:effectLst/>
                <a:latin typeface="+mn-lt"/>
                <a:ea typeface="+mn-ea"/>
                <a:cs typeface="+mn-cs"/>
              </a:rPr>
              <a:t> </a:t>
            </a:r>
            <a:r>
              <a:rPr lang="vi-VN" sz="1200" b="1" i="0" kern="1200">
                <a:solidFill>
                  <a:schemeClr val="tx1"/>
                </a:solidFill>
                <a:effectLst/>
                <a:latin typeface="+mn-lt"/>
                <a:ea typeface="+mn-ea"/>
                <a:cs typeface="+mn-cs"/>
              </a:rPr>
              <a:t>pyruvate carboxylase</a:t>
            </a:r>
            <a:r>
              <a:rPr lang="en-US" sz="1200" b="1" i="0" kern="1200">
                <a:solidFill>
                  <a:schemeClr val="tx1"/>
                </a:solidFill>
                <a:effectLst/>
                <a:latin typeface="+mn-lt"/>
                <a:ea typeface="+mn-ea"/>
                <a:cs typeface="+mn-cs"/>
              </a:rPr>
              <a:t> </a:t>
            </a:r>
            <a:r>
              <a:rPr lang="vi-VN" sz="1200" b="0" i="0" kern="1200">
                <a:solidFill>
                  <a:schemeClr val="tx1"/>
                </a:solidFill>
                <a:effectLst/>
                <a:latin typeface="+mn-lt"/>
                <a:ea typeface="+mn-ea"/>
                <a:cs typeface="+mn-cs"/>
              </a:rPr>
              <a:t>có mặt ở ty thể và </a:t>
            </a:r>
            <a:r>
              <a:rPr lang="vi-VN" sz="1200" b="1" i="0" kern="1200">
                <a:solidFill>
                  <a:schemeClr val="tx1"/>
                </a:solidFill>
                <a:effectLst/>
                <a:latin typeface="+mn-lt"/>
                <a:ea typeface="+mn-ea"/>
                <a:cs typeface="+mn-cs"/>
              </a:rPr>
              <a:t>PEP</a:t>
            </a:r>
            <a:r>
              <a:rPr lang="en-US" sz="1200" b="1" i="0" kern="1200">
                <a:solidFill>
                  <a:schemeClr val="tx1"/>
                </a:solidFill>
                <a:effectLst/>
                <a:latin typeface="+mn-lt"/>
                <a:ea typeface="+mn-ea"/>
                <a:cs typeface="+mn-cs"/>
              </a:rPr>
              <a:t> </a:t>
            </a:r>
            <a:r>
              <a:rPr lang="vi-VN" sz="1200" b="1" i="0" kern="1200">
                <a:solidFill>
                  <a:schemeClr val="tx1"/>
                </a:solidFill>
                <a:effectLst/>
                <a:latin typeface="+mn-lt"/>
                <a:ea typeface="+mn-ea"/>
                <a:cs typeface="+mn-cs"/>
              </a:rPr>
              <a:t>carboxykinase </a:t>
            </a:r>
            <a:r>
              <a:rPr lang="vi-VN" sz="1200" b="0" i="0" kern="1200">
                <a:solidFill>
                  <a:schemeClr val="tx1"/>
                </a:solidFill>
                <a:effectLst/>
                <a:latin typeface="+mn-lt"/>
                <a:ea typeface="+mn-ea"/>
                <a:cs typeface="+mn-cs"/>
              </a:rPr>
              <a:t>có mặt</a:t>
            </a:r>
            <a:r>
              <a:rPr lang="en-US" sz="1200" b="0" i="0" kern="1200">
                <a:solidFill>
                  <a:schemeClr val="tx1"/>
                </a:solidFill>
                <a:effectLst/>
                <a:latin typeface="+mn-lt"/>
                <a:ea typeface="+mn-ea"/>
                <a:cs typeface="+mn-cs"/>
              </a:rPr>
              <a:t> </a:t>
            </a:r>
            <a:r>
              <a:rPr lang="vi-VN" sz="1200" b="0" i="0" kern="1200">
                <a:solidFill>
                  <a:schemeClr val="tx1"/>
                </a:solidFill>
                <a:effectLst/>
                <a:latin typeface="+mn-lt"/>
                <a:ea typeface="+mn-ea"/>
                <a:cs typeface="+mn-cs"/>
              </a:rPr>
              <a:t>cả trong ti thể và tế bào</a:t>
            </a:r>
            <a:r>
              <a:rPr lang="en-US" sz="1200" b="0" i="0" kern="1200">
                <a:solidFill>
                  <a:schemeClr val="tx1"/>
                </a:solidFill>
                <a:effectLst/>
                <a:latin typeface="+mn-lt"/>
                <a:ea typeface="+mn-ea"/>
                <a:cs typeface="+mn-cs"/>
              </a:rPr>
              <a:t> </a:t>
            </a:r>
            <a:r>
              <a:rPr lang="vi-VN" sz="1200" b="0" i="0" kern="1200">
                <a:solidFill>
                  <a:schemeClr val="tx1"/>
                </a:solidFill>
                <a:effectLst/>
                <a:latin typeface="+mn-lt"/>
                <a:ea typeface="+mn-ea"/>
                <a:cs typeface="+mn-cs"/>
              </a:rPr>
              <a:t>chất.</a:t>
            </a:r>
            <a:r>
              <a:rPr lang="vi-VN"/>
              <a:t> </a:t>
            </a:r>
            <a:br>
              <a:rPr lang="vi-VN"/>
            </a:br>
            <a:endParaRPr lang="en-US"/>
          </a:p>
        </p:txBody>
      </p:sp>
      <p:sp>
        <p:nvSpPr>
          <p:cNvPr id="4" name="Slide Number Placeholder 3"/>
          <p:cNvSpPr>
            <a:spLocks noGrp="1"/>
          </p:cNvSpPr>
          <p:nvPr>
            <p:ph type="sldNum" sz="quarter" idx="5"/>
          </p:nvPr>
        </p:nvSpPr>
        <p:spPr/>
        <p:txBody>
          <a:bodyPr/>
          <a:lstStyle/>
          <a:p>
            <a:fld id="{B38C7B49-8F59-46F5-81D3-04755FD7D171}" type="slidenum">
              <a:rPr lang="en-US" smtClean="0"/>
              <a:t>40</a:t>
            </a:fld>
            <a:endParaRPr lang="en-US"/>
          </a:p>
        </p:txBody>
      </p:sp>
    </p:spTree>
    <p:extLst>
      <p:ext uri="{BB962C8B-B14F-4D97-AF65-F5344CB8AC3E}">
        <p14:creationId xmlns:p14="http://schemas.microsoft.com/office/powerpoint/2010/main" val="2260191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200" b="0" i="0" kern="1200">
                <a:solidFill>
                  <a:schemeClr val="tx1"/>
                </a:solidFill>
                <a:effectLst/>
                <a:latin typeface="+mn-lt"/>
                <a:ea typeface="+mn-ea"/>
                <a:cs typeface="+mn-cs"/>
              </a:rPr>
              <a:t>Ở thực vật, sucrose dùng làm đ</a:t>
            </a:r>
            <a:r>
              <a:rPr lang="vi-VN" sz="1200" b="0" i="0" kern="1200">
                <a:solidFill>
                  <a:schemeClr val="tx1"/>
                </a:solidFill>
                <a:effectLst/>
                <a:latin typeface="+mn-lt"/>
                <a:ea typeface="+mn-ea"/>
                <a:cs typeface="+mn-cs"/>
              </a:rPr>
              <a:t>ư</a:t>
            </a:r>
            <a:r>
              <a:rPr lang="en-US" sz="1200" b="0" i="0" kern="1200">
                <a:solidFill>
                  <a:schemeClr val="tx1"/>
                </a:solidFill>
                <a:effectLst/>
                <a:latin typeface="+mn-lt"/>
                <a:ea typeface="+mn-ea"/>
                <a:cs typeface="+mn-cs"/>
              </a:rPr>
              <a:t>ờng vận chuyển vì 2 lý do:</a:t>
            </a:r>
          </a:p>
          <a:p>
            <a:pPr fontAlgn="base"/>
            <a:r>
              <a:rPr lang="en-US" sz="1200" b="0" i="0" kern="1200">
                <a:solidFill>
                  <a:schemeClr val="tx1"/>
                </a:solidFill>
                <a:effectLst/>
                <a:latin typeface="+mn-lt"/>
                <a:ea typeface="+mn-ea"/>
                <a:cs typeface="+mn-cs"/>
              </a:rPr>
              <a:t>- Sucrose chứa nhiều năng l</a:t>
            </a:r>
            <a:r>
              <a:rPr lang="vi-VN" sz="1200" b="0" i="0" kern="1200">
                <a:solidFill>
                  <a:schemeClr val="tx1"/>
                </a:solidFill>
                <a:effectLst/>
                <a:latin typeface="+mn-lt"/>
                <a:ea typeface="+mn-ea"/>
                <a:cs typeface="+mn-cs"/>
              </a:rPr>
              <a:t>ư</a:t>
            </a:r>
            <a:r>
              <a:rPr lang="en-US" sz="1200" b="0" i="0" kern="1200">
                <a:solidFill>
                  <a:schemeClr val="tx1"/>
                </a:solidFill>
                <a:effectLst/>
                <a:latin typeface="+mn-lt"/>
                <a:ea typeface="+mn-ea"/>
                <a:cs typeface="+mn-cs"/>
              </a:rPr>
              <a:t>ợng h</a:t>
            </a:r>
            <a:r>
              <a:rPr lang="vi-VN" sz="1200" b="0" i="0" kern="1200">
                <a:solidFill>
                  <a:schemeClr val="tx1"/>
                </a:solidFill>
                <a:effectLst/>
                <a:latin typeface="+mn-lt"/>
                <a:ea typeface="+mn-ea"/>
                <a:cs typeface="+mn-cs"/>
              </a:rPr>
              <a:t>ơ</a:t>
            </a:r>
            <a:r>
              <a:rPr lang="en-US" sz="1200" b="0" i="0" kern="1200">
                <a:solidFill>
                  <a:schemeClr val="tx1"/>
                </a:solidFill>
                <a:effectLst/>
                <a:latin typeface="+mn-lt"/>
                <a:ea typeface="+mn-ea"/>
                <a:cs typeface="+mn-cs"/>
              </a:rPr>
              <a:t>n glucose, do đó hiệu quả năng l</a:t>
            </a:r>
            <a:r>
              <a:rPr lang="vi-VN" sz="1200" b="0" i="0" kern="1200">
                <a:solidFill>
                  <a:schemeClr val="tx1"/>
                </a:solidFill>
                <a:effectLst/>
                <a:latin typeface="+mn-lt"/>
                <a:ea typeface="+mn-ea"/>
                <a:cs typeface="+mn-cs"/>
              </a:rPr>
              <a:t>ư</a:t>
            </a:r>
            <a:r>
              <a:rPr lang="en-US" sz="1200" b="0" i="0" kern="1200">
                <a:solidFill>
                  <a:schemeClr val="tx1"/>
                </a:solidFill>
                <a:effectLst/>
                <a:latin typeface="+mn-lt"/>
                <a:ea typeface="+mn-ea"/>
                <a:cs typeface="+mn-cs"/>
              </a:rPr>
              <a:t>ợng cao h</a:t>
            </a:r>
            <a:r>
              <a:rPr lang="vi-VN" sz="1200" b="0" i="0" kern="1200">
                <a:solidFill>
                  <a:schemeClr val="tx1"/>
                </a:solidFill>
                <a:effectLst/>
                <a:latin typeface="+mn-lt"/>
                <a:ea typeface="+mn-ea"/>
                <a:cs typeface="+mn-cs"/>
              </a:rPr>
              <a:t>ơ</a:t>
            </a:r>
            <a:r>
              <a:rPr lang="en-US" sz="1200" b="0" i="0" kern="1200">
                <a:solidFill>
                  <a:schemeClr val="tx1"/>
                </a:solidFill>
                <a:effectLst/>
                <a:latin typeface="+mn-lt"/>
                <a:ea typeface="+mn-ea"/>
                <a:cs typeface="+mn-cs"/>
              </a:rPr>
              <a:t>n đ</a:t>
            </a:r>
            <a:r>
              <a:rPr lang="vi-VN" sz="1200" b="0" i="0" kern="1200">
                <a:solidFill>
                  <a:schemeClr val="tx1"/>
                </a:solidFill>
                <a:effectLst/>
                <a:latin typeface="+mn-lt"/>
                <a:ea typeface="+mn-ea"/>
                <a:cs typeface="+mn-cs"/>
              </a:rPr>
              <a:t>ư</a:t>
            </a:r>
            <a:r>
              <a:rPr lang="en-US" sz="1200" b="0" i="0" kern="1200">
                <a:solidFill>
                  <a:schemeClr val="tx1"/>
                </a:solidFill>
                <a:effectLst/>
                <a:latin typeface="+mn-lt"/>
                <a:ea typeface="+mn-ea"/>
                <a:cs typeface="+mn-cs"/>
              </a:rPr>
              <a:t>ờng đ</a:t>
            </a:r>
            <a:r>
              <a:rPr lang="vi-VN" sz="1200" b="0" i="0" kern="1200">
                <a:solidFill>
                  <a:schemeClr val="tx1"/>
                </a:solidFill>
                <a:effectLst/>
                <a:latin typeface="+mn-lt"/>
                <a:ea typeface="+mn-ea"/>
                <a:cs typeface="+mn-cs"/>
              </a:rPr>
              <a:t>ơ</a:t>
            </a:r>
            <a:r>
              <a:rPr lang="en-US" sz="1200" b="0" i="0" kern="1200">
                <a:solidFill>
                  <a:schemeClr val="tx1"/>
                </a:solidFill>
                <a:effectLst/>
                <a:latin typeface="+mn-lt"/>
                <a:ea typeface="+mn-ea"/>
                <a:cs typeface="+mn-cs"/>
              </a:rPr>
              <a:t>n, cả về vận chuyển lẫn dự trữ.</a:t>
            </a:r>
          </a:p>
          <a:p>
            <a:pPr fontAlgn="base"/>
            <a:r>
              <a:rPr lang="en-US" sz="1200" b="0" i="0" kern="1200">
                <a:solidFill>
                  <a:schemeClr val="tx1"/>
                </a:solidFill>
                <a:effectLst/>
                <a:latin typeface="+mn-lt"/>
                <a:ea typeface="+mn-ea"/>
                <a:cs typeface="+mn-cs"/>
              </a:rPr>
              <a:t>- Sucrose là đ</a:t>
            </a:r>
            <a:r>
              <a:rPr lang="vi-VN" sz="1200" b="0" i="0" kern="1200">
                <a:solidFill>
                  <a:schemeClr val="tx1"/>
                </a:solidFill>
                <a:effectLst/>
                <a:latin typeface="+mn-lt"/>
                <a:ea typeface="+mn-ea"/>
                <a:cs typeface="+mn-cs"/>
              </a:rPr>
              <a:t>ư</a:t>
            </a:r>
            <a:r>
              <a:rPr lang="en-US" sz="1200" b="0" i="0" kern="1200">
                <a:solidFill>
                  <a:schemeClr val="tx1"/>
                </a:solidFill>
                <a:effectLst/>
                <a:latin typeface="+mn-lt"/>
                <a:ea typeface="+mn-ea"/>
                <a:cs typeface="+mn-cs"/>
              </a:rPr>
              <a:t>ờng không có tính khử, nghĩa là không bị oxi hóa. Do đó không có những phản ứng trung gian với các hợp chất khác trong quá trình vận chuyển. Điều này khiến việc vận chuyển sucrose ổn định và dễ dàng h</a:t>
            </a:r>
            <a:r>
              <a:rPr lang="vi-VN" sz="1200" b="0" i="0" kern="1200">
                <a:solidFill>
                  <a:schemeClr val="tx1"/>
                </a:solidFill>
                <a:effectLst/>
                <a:latin typeface="+mn-lt"/>
                <a:ea typeface="+mn-ea"/>
                <a:cs typeface="+mn-cs"/>
              </a:rPr>
              <a:t>ơ</a:t>
            </a:r>
            <a:r>
              <a:rPr lang="en-US" sz="1200" b="0" i="0" kern="1200">
                <a:solidFill>
                  <a:schemeClr val="tx1"/>
                </a:solidFill>
                <a:effectLst/>
                <a:latin typeface="+mn-lt"/>
                <a:ea typeface="+mn-ea"/>
                <a:cs typeface="+mn-cs"/>
              </a:rPr>
              <a:t>n glucose.</a:t>
            </a:r>
          </a:p>
          <a:p>
            <a:pPr marL="0" indent="0" fontAlgn="base">
              <a:buFontTx/>
              <a:buNone/>
            </a:pPr>
            <a:r>
              <a:rPr lang="en-US" sz="1200" b="0" i="0" kern="1200">
                <a:solidFill>
                  <a:schemeClr val="tx1"/>
                </a:solidFill>
                <a:effectLst/>
                <a:latin typeface="+mn-lt"/>
                <a:ea typeface="+mn-ea"/>
                <a:cs typeface="+mn-cs"/>
              </a:rPr>
              <a:t>- Ngoài ra, ở một số thực vật, ngoài sucrose, rafinose và fructans cũng đ</a:t>
            </a:r>
            <a:r>
              <a:rPr lang="vi-VN" sz="1200" b="0" i="0" kern="1200">
                <a:solidFill>
                  <a:schemeClr val="tx1"/>
                </a:solidFill>
                <a:effectLst/>
                <a:latin typeface="+mn-lt"/>
                <a:ea typeface="+mn-ea"/>
                <a:cs typeface="+mn-cs"/>
              </a:rPr>
              <a:t>ư</a:t>
            </a:r>
            <a:r>
              <a:rPr lang="en-US" sz="1200" b="0" i="0" kern="1200">
                <a:solidFill>
                  <a:schemeClr val="tx1"/>
                </a:solidFill>
                <a:effectLst/>
                <a:latin typeface="+mn-lt"/>
                <a:ea typeface="+mn-ea"/>
                <a:cs typeface="+mn-cs"/>
              </a:rPr>
              <a:t>ợc dùng làm đ</a:t>
            </a:r>
            <a:r>
              <a:rPr lang="vi-VN" sz="1200" b="0" i="0" kern="1200">
                <a:solidFill>
                  <a:schemeClr val="tx1"/>
                </a:solidFill>
                <a:effectLst/>
                <a:latin typeface="+mn-lt"/>
                <a:ea typeface="+mn-ea"/>
                <a:cs typeface="+mn-cs"/>
              </a:rPr>
              <a:t>ư</a:t>
            </a:r>
            <a:r>
              <a:rPr lang="en-US" sz="1200" b="0" i="0" kern="1200">
                <a:solidFill>
                  <a:schemeClr val="tx1"/>
                </a:solidFill>
                <a:effectLst/>
                <a:latin typeface="+mn-lt"/>
                <a:ea typeface="+mn-ea"/>
                <a:cs typeface="+mn-cs"/>
              </a:rPr>
              <a:t>ờng vận chuyển.</a:t>
            </a:r>
          </a:p>
          <a:p>
            <a:pPr marL="0" indent="0" fontAlgn="base">
              <a:buFontTx/>
              <a:buNone/>
            </a:pPr>
            <a:r>
              <a:rPr lang="en-US"/>
              <a:t>Ở động vật, c</a:t>
            </a:r>
            <a:r>
              <a:rPr lang="vi-VN"/>
              <a:t>ơ</a:t>
            </a:r>
            <a:r>
              <a:rPr lang="en-US"/>
              <a:t> chế vận chuyển và hệ enzymes vận chuyển khác so với thực vật:</a:t>
            </a:r>
          </a:p>
          <a:p>
            <a:pPr fontAlgn="base"/>
            <a:r>
              <a:rPr lang="en-US"/>
              <a:t>- Ở thực vật, sucrose đ</a:t>
            </a:r>
            <a:r>
              <a:rPr lang="vi-VN"/>
              <a:t>ư</a:t>
            </a:r>
            <a:r>
              <a:rPr lang="en-US"/>
              <a:t>ợc chuyển ng</a:t>
            </a:r>
            <a:r>
              <a:rPr lang="vi-VN"/>
              <a:t>ư</a:t>
            </a:r>
            <a:r>
              <a:rPr lang="en-US"/>
              <a:t>ợc lại thành glucose và fructose bởi sucrase. Sucrase chỉ hiện diện ở một số mô nhất định trong cở động vật.</a:t>
            </a:r>
            <a:endParaRPr lang="en-US" sz="1200" b="0" i="0" kern="1200">
              <a:solidFill>
                <a:schemeClr val="tx1"/>
              </a:solidFill>
              <a:effectLst/>
              <a:latin typeface="+mn-lt"/>
              <a:ea typeface="+mn-ea"/>
              <a:cs typeface="+mn-cs"/>
            </a:endParaRPr>
          </a:p>
          <a:p>
            <a:pPr fontAlgn="base"/>
            <a:r>
              <a:rPr lang="en-US" sz="1200" b="0" i="0" kern="1200">
                <a:solidFill>
                  <a:schemeClr val="tx1"/>
                </a:solidFill>
                <a:effectLst/>
                <a:latin typeface="+mn-lt"/>
                <a:ea typeface="+mn-ea"/>
                <a:cs typeface="+mn-cs"/>
              </a:rPr>
              <a:t>- C</a:t>
            </a:r>
            <a:r>
              <a:rPr lang="vi-VN" sz="1200" b="0" i="0" kern="1200">
                <a:solidFill>
                  <a:schemeClr val="tx1"/>
                </a:solidFill>
                <a:effectLst/>
                <a:latin typeface="+mn-lt"/>
                <a:ea typeface="+mn-ea"/>
                <a:cs typeface="+mn-cs"/>
              </a:rPr>
              <a:t>ơ</a:t>
            </a:r>
            <a:r>
              <a:rPr lang="en-US" sz="1200" b="0" i="0" kern="1200">
                <a:solidFill>
                  <a:schemeClr val="tx1"/>
                </a:solidFill>
                <a:effectLst/>
                <a:latin typeface="+mn-lt"/>
                <a:ea typeface="+mn-ea"/>
                <a:cs typeface="+mn-cs"/>
              </a:rPr>
              <a:t> thể động vật có c</a:t>
            </a:r>
            <a:r>
              <a:rPr lang="vi-VN" sz="1200" b="0" i="0" kern="1200">
                <a:solidFill>
                  <a:schemeClr val="tx1"/>
                </a:solidFill>
                <a:effectLst/>
                <a:latin typeface="+mn-lt"/>
                <a:ea typeface="+mn-ea"/>
                <a:cs typeface="+mn-cs"/>
              </a:rPr>
              <a:t>ơ</a:t>
            </a:r>
            <a:r>
              <a:rPr lang="en-US" sz="1200" b="0" i="0" kern="1200">
                <a:solidFill>
                  <a:schemeClr val="tx1"/>
                </a:solidFill>
                <a:effectLst/>
                <a:latin typeface="+mn-lt"/>
                <a:ea typeface="+mn-ea"/>
                <a:cs typeface="+mn-cs"/>
              </a:rPr>
              <a:t> chế đặc biệt để vận chuyển glucose đến những mô đ</a:t>
            </a:r>
            <a:r>
              <a:rPr lang="vi-VN" sz="1200" b="0" i="0" kern="1200">
                <a:solidFill>
                  <a:schemeClr val="tx1"/>
                </a:solidFill>
                <a:effectLst/>
                <a:latin typeface="+mn-lt"/>
                <a:ea typeface="+mn-ea"/>
                <a:cs typeface="+mn-cs"/>
              </a:rPr>
              <a:t>ư</a:t>
            </a:r>
            <a:r>
              <a:rPr lang="en-US" sz="1200" b="0" i="0" kern="1200">
                <a:solidFill>
                  <a:schemeClr val="tx1"/>
                </a:solidFill>
                <a:effectLst/>
                <a:latin typeface="+mn-lt"/>
                <a:ea typeface="+mn-ea"/>
                <a:cs typeface="+mn-cs"/>
              </a:rPr>
              <a:t>ợc chỉ định. Tuy nhiên, động vật không có c</a:t>
            </a:r>
            <a:r>
              <a:rPr lang="vi-VN" sz="1200" b="0" i="0" kern="1200">
                <a:solidFill>
                  <a:schemeClr val="tx1"/>
                </a:solidFill>
                <a:effectLst/>
                <a:latin typeface="+mn-lt"/>
                <a:ea typeface="+mn-ea"/>
                <a:cs typeface="+mn-cs"/>
              </a:rPr>
              <a:t>ơ</a:t>
            </a:r>
            <a:r>
              <a:rPr lang="en-US" sz="1200" b="0" i="0" kern="1200">
                <a:solidFill>
                  <a:schemeClr val="tx1"/>
                </a:solidFill>
                <a:effectLst/>
                <a:latin typeface="+mn-lt"/>
                <a:ea typeface="+mn-ea"/>
                <a:cs typeface="+mn-cs"/>
              </a:rPr>
              <a:t> chế cũng nh</a:t>
            </a:r>
            <a:r>
              <a:rPr lang="vi-VN" sz="1200" b="0" i="0" kern="1200">
                <a:solidFill>
                  <a:schemeClr val="tx1"/>
                </a:solidFill>
                <a:effectLst/>
                <a:latin typeface="+mn-lt"/>
                <a:ea typeface="+mn-ea"/>
                <a:cs typeface="+mn-cs"/>
              </a:rPr>
              <a:t>ư</a:t>
            </a:r>
            <a:r>
              <a:rPr lang="en-US" sz="1200" b="0" i="0" kern="1200">
                <a:solidFill>
                  <a:schemeClr val="tx1"/>
                </a:solidFill>
                <a:effectLst/>
                <a:latin typeface="+mn-lt"/>
                <a:ea typeface="+mn-ea"/>
                <a:cs typeface="+mn-cs"/>
              </a:rPr>
              <a:t> “ph</a:t>
            </a:r>
            <a:r>
              <a:rPr lang="vi-VN" sz="1200" b="0" i="0" kern="1200">
                <a:solidFill>
                  <a:schemeClr val="tx1"/>
                </a:solidFill>
                <a:effectLst/>
                <a:latin typeface="+mn-lt"/>
                <a:ea typeface="+mn-ea"/>
                <a:cs typeface="+mn-cs"/>
              </a:rPr>
              <a:t>ư</a:t>
            </a:r>
            <a:r>
              <a:rPr lang="en-US" sz="1200" b="0" i="0" kern="1200">
                <a:solidFill>
                  <a:schemeClr val="tx1"/>
                </a:solidFill>
                <a:effectLst/>
                <a:latin typeface="+mn-lt"/>
                <a:ea typeface="+mn-ea"/>
                <a:cs typeface="+mn-cs"/>
              </a:rPr>
              <a:t>ơng tiện” vận chuyển sucrase </a:t>
            </a:r>
            <a:r>
              <a:rPr lang="en-US" sz="1200" b="0" i="0" kern="1200">
                <a:solidFill>
                  <a:schemeClr val="tx1"/>
                </a:solidFill>
                <a:effectLst/>
                <a:latin typeface="+mn-lt"/>
                <a:ea typeface="+mn-ea"/>
                <a:cs typeface="+mn-cs"/>
                <a:sym typeface="Wingdings" panose="05000000000000000000" pitchFamily="2" charset="2"/>
              </a:rPr>
              <a:t> chỉ một số mô nhất định chuyển hóa đ</a:t>
            </a:r>
            <a:r>
              <a:rPr lang="vi-VN" sz="1200" b="0" i="0" kern="1200">
                <a:solidFill>
                  <a:schemeClr val="tx1"/>
                </a:solidFill>
                <a:effectLst/>
                <a:latin typeface="+mn-lt"/>
                <a:ea typeface="+mn-ea"/>
                <a:cs typeface="+mn-cs"/>
                <a:sym typeface="Wingdings" panose="05000000000000000000" pitchFamily="2" charset="2"/>
              </a:rPr>
              <a:t>ư</a:t>
            </a:r>
            <a:r>
              <a:rPr lang="en-US" sz="1200" b="0" i="0" kern="1200">
                <a:solidFill>
                  <a:schemeClr val="tx1"/>
                </a:solidFill>
                <a:effectLst/>
                <a:latin typeface="+mn-lt"/>
                <a:ea typeface="+mn-ea"/>
                <a:cs typeface="+mn-cs"/>
                <a:sym typeface="Wingdings" panose="05000000000000000000" pitchFamily="2" charset="2"/>
              </a:rPr>
              <a:t>ợc sucrose thành glucose và fructose.</a:t>
            </a:r>
            <a:endParaRPr lang="en-US" sz="1200" b="0" i="0" kern="1200">
              <a:solidFill>
                <a:schemeClr val="tx1"/>
              </a:solidFill>
              <a:effectLst/>
              <a:latin typeface="+mn-lt"/>
              <a:ea typeface="+mn-ea"/>
              <a:cs typeface="+mn-cs"/>
            </a:endParaRPr>
          </a:p>
          <a:p>
            <a:pPr marL="0" indent="0" fontAlgn="base">
              <a:buFontTx/>
              <a:buNone/>
            </a:pPr>
            <a:r>
              <a:rPr lang="en-US" sz="1200" b="0" i="0" kern="1200">
                <a:solidFill>
                  <a:schemeClr val="tx1"/>
                </a:solidFill>
                <a:effectLst/>
                <a:latin typeface="+mn-lt"/>
                <a:ea typeface="+mn-ea"/>
                <a:cs typeface="+mn-cs"/>
              </a:rPr>
              <a:t>- Một vài tế bào chuyển sucrose thành glucose và fructose. Glucose có thể đi vào chu trình glycolysis trong hầu hết tất cả các mô, còn </a:t>
            </a:r>
            <a:r>
              <a:rPr lang="en-US" sz="1200" b="1" i="0" kern="1200">
                <a:solidFill>
                  <a:schemeClr val="tx1"/>
                </a:solidFill>
                <a:effectLst/>
                <a:latin typeface="+mn-lt"/>
                <a:ea typeface="+mn-ea"/>
                <a:cs typeface="+mn-cs"/>
              </a:rPr>
              <a:t>Fructolysis</a:t>
            </a:r>
            <a:r>
              <a:rPr lang="en-US" sz="1200" b="0" i="0" kern="1200">
                <a:solidFill>
                  <a:schemeClr val="tx1"/>
                </a:solidFill>
                <a:effectLst/>
                <a:latin typeface="+mn-lt"/>
                <a:ea typeface="+mn-ea"/>
                <a:cs typeface="+mn-cs"/>
              </a:rPr>
              <a:t> chỉ giới hạn trong mô gan, do đó hầu hết các tế bào không có enzymes để xử lý fructose.</a:t>
            </a:r>
          </a:p>
          <a:p>
            <a:pPr marL="0" indent="0" fontAlgn="base">
              <a:buFontTx/>
              <a:buNone/>
            </a:pPr>
            <a:r>
              <a:rPr lang="en-US"/>
              <a:t>Do đó, sucrose không phải là c</a:t>
            </a:r>
            <a:r>
              <a:rPr lang="vi-VN"/>
              <a:t>ơ</a:t>
            </a:r>
            <a:r>
              <a:rPr lang="en-US"/>
              <a:t> chất vận chuyển hiện quả ở động vật.</a:t>
            </a:r>
          </a:p>
        </p:txBody>
      </p:sp>
      <p:sp>
        <p:nvSpPr>
          <p:cNvPr id="4" name="Slide Number Placeholder 3"/>
          <p:cNvSpPr>
            <a:spLocks noGrp="1"/>
          </p:cNvSpPr>
          <p:nvPr>
            <p:ph type="sldNum" sz="quarter" idx="5"/>
          </p:nvPr>
        </p:nvSpPr>
        <p:spPr/>
        <p:txBody>
          <a:bodyPr/>
          <a:lstStyle/>
          <a:p>
            <a:fld id="{B38C7B49-8F59-46F5-81D3-04755FD7D171}" type="slidenum">
              <a:rPr lang="en-US" smtClean="0"/>
              <a:t>41</a:t>
            </a:fld>
            <a:endParaRPr lang="en-US"/>
          </a:p>
        </p:txBody>
      </p:sp>
    </p:spTree>
    <p:extLst>
      <p:ext uri="{BB962C8B-B14F-4D97-AF65-F5344CB8AC3E}">
        <p14:creationId xmlns:p14="http://schemas.microsoft.com/office/powerpoint/2010/main" val="3050044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(1) </a:t>
            </a:r>
            <a:r>
              <a:rPr lang="en-US" sz="1200" b="0" i="0" kern="1200">
                <a:solidFill>
                  <a:schemeClr val="tx1"/>
                </a:solidFill>
                <a:effectLst/>
                <a:latin typeface="+mn-lt"/>
                <a:ea typeface="+mn-ea"/>
                <a:cs typeface="+mn-cs"/>
              </a:rPr>
              <a:t>Why does brain metabolism not favor burning of fatty acids to provide energy? - Reflections on disadvantages of the use of free fatty acids as fuel for brain</a:t>
            </a:r>
          </a:p>
          <a:p>
            <a:r>
              <a:rPr lang="en-US">
                <a:hlinkClick r:id="rId3"/>
              </a:rPr>
              <a:t>https://www.ncbi.nlm.nih.gov/pmc/articles/PMC3790936/</a:t>
            </a:r>
            <a:endParaRPr lang="en-US"/>
          </a:p>
        </p:txBody>
      </p:sp>
      <p:sp>
        <p:nvSpPr>
          <p:cNvPr id="4" name="Slide Number Placeholder 3"/>
          <p:cNvSpPr>
            <a:spLocks noGrp="1"/>
          </p:cNvSpPr>
          <p:nvPr>
            <p:ph type="sldNum" sz="quarter" idx="5"/>
          </p:nvPr>
        </p:nvSpPr>
        <p:spPr/>
        <p:txBody>
          <a:bodyPr/>
          <a:lstStyle/>
          <a:p>
            <a:fld id="{B38C7B49-8F59-46F5-81D3-04755FD7D171}" type="slidenum">
              <a:rPr lang="en-US" smtClean="0"/>
              <a:t>66</a:t>
            </a:fld>
            <a:endParaRPr lang="en-US"/>
          </a:p>
        </p:txBody>
      </p:sp>
    </p:spTree>
    <p:extLst>
      <p:ext uri="{BB962C8B-B14F-4D97-AF65-F5344CB8AC3E}">
        <p14:creationId xmlns:p14="http://schemas.microsoft.com/office/powerpoint/2010/main" val="1948541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7C6F2-360A-4F6F-A2AA-33133464A1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92FB003-D733-41D1-B0ED-048E6270FE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908019E-E6B3-4895-8F34-5319736576FD}"/>
              </a:ext>
            </a:extLst>
          </p:cNvPr>
          <p:cNvSpPr>
            <a:spLocks noGrp="1"/>
          </p:cNvSpPr>
          <p:nvPr>
            <p:ph type="dt" sz="half" idx="10"/>
          </p:nvPr>
        </p:nvSpPr>
        <p:spPr/>
        <p:txBody>
          <a:bodyPr/>
          <a:lstStyle/>
          <a:p>
            <a:fld id="{9058E541-ABCF-4805-977F-9AD197033E5C}" type="datetimeFigureOut">
              <a:rPr lang="en-US" smtClean="0"/>
              <a:t>12/3/2019</a:t>
            </a:fld>
            <a:endParaRPr lang="en-US"/>
          </a:p>
        </p:txBody>
      </p:sp>
      <p:sp>
        <p:nvSpPr>
          <p:cNvPr id="5" name="Footer Placeholder 4">
            <a:extLst>
              <a:ext uri="{FF2B5EF4-FFF2-40B4-BE49-F238E27FC236}">
                <a16:creationId xmlns:a16="http://schemas.microsoft.com/office/drawing/2014/main" id="{DF8E7613-7645-4CE3-AEB7-D6E71DA8E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6D8E4A-CE0F-4208-A0E0-E6AE14EE0736}"/>
              </a:ext>
            </a:extLst>
          </p:cNvPr>
          <p:cNvSpPr>
            <a:spLocks noGrp="1"/>
          </p:cNvSpPr>
          <p:nvPr>
            <p:ph type="sldNum" sz="quarter" idx="12"/>
          </p:nvPr>
        </p:nvSpPr>
        <p:spPr/>
        <p:txBody>
          <a:bodyPr/>
          <a:lstStyle/>
          <a:p>
            <a:fld id="{0453EB1B-8B4B-4CF5-B8DD-9EFA2F3968A4}" type="slidenum">
              <a:rPr lang="en-US" smtClean="0"/>
              <a:t>‹#›</a:t>
            </a:fld>
            <a:endParaRPr lang="en-US"/>
          </a:p>
        </p:txBody>
      </p:sp>
    </p:spTree>
    <p:extLst>
      <p:ext uri="{BB962C8B-B14F-4D97-AF65-F5344CB8AC3E}">
        <p14:creationId xmlns:p14="http://schemas.microsoft.com/office/powerpoint/2010/main" val="1843656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2E5A3-765C-4874-93B7-67C7863B3D5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5646BB-E61F-4253-8A0F-B464EC2FB3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D483E6-7CF4-4407-90A7-6DAA66D3B134}"/>
              </a:ext>
            </a:extLst>
          </p:cNvPr>
          <p:cNvSpPr>
            <a:spLocks noGrp="1"/>
          </p:cNvSpPr>
          <p:nvPr>
            <p:ph type="dt" sz="half" idx="10"/>
          </p:nvPr>
        </p:nvSpPr>
        <p:spPr/>
        <p:txBody>
          <a:bodyPr/>
          <a:lstStyle/>
          <a:p>
            <a:fld id="{9058E541-ABCF-4805-977F-9AD197033E5C}" type="datetimeFigureOut">
              <a:rPr lang="en-US" smtClean="0"/>
              <a:t>12/3/2019</a:t>
            </a:fld>
            <a:endParaRPr lang="en-US"/>
          </a:p>
        </p:txBody>
      </p:sp>
      <p:sp>
        <p:nvSpPr>
          <p:cNvPr id="5" name="Footer Placeholder 4">
            <a:extLst>
              <a:ext uri="{FF2B5EF4-FFF2-40B4-BE49-F238E27FC236}">
                <a16:creationId xmlns:a16="http://schemas.microsoft.com/office/drawing/2014/main" id="{E060E8AB-50B3-4C64-979D-396A52D197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C4EE19-48F6-486F-8AFC-43CA1094D47C}"/>
              </a:ext>
            </a:extLst>
          </p:cNvPr>
          <p:cNvSpPr>
            <a:spLocks noGrp="1"/>
          </p:cNvSpPr>
          <p:nvPr>
            <p:ph type="sldNum" sz="quarter" idx="12"/>
          </p:nvPr>
        </p:nvSpPr>
        <p:spPr/>
        <p:txBody>
          <a:bodyPr/>
          <a:lstStyle/>
          <a:p>
            <a:fld id="{0453EB1B-8B4B-4CF5-B8DD-9EFA2F3968A4}" type="slidenum">
              <a:rPr lang="en-US" smtClean="0"/>
              <a:t>‹#›</a:t>
            </a:fld>
            <a:endParaRPr lang="en-US"/>
          </a:p>
        </p:txBody>
      </p:sp>
    </p:spTree>
    <p:extLst>
      <p:ext uri="{BB962C8B-B14F-4D97-AF65-F5344CB8AC3E}">
        <p14:creationId xmlns:p14="http://schemas.microsoft.com/office/powerpoint/2010/main" val="2589310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643B3-B444-454F-AAA4-4CE3A96C5B0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D98F3D9-B7C9-4EF1-A0C6-6540CCD57E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D7C9A1-0765-4566-870F-4F5E54DEE7C5}"/>
              </a:ext>
            </a:extLst>
          </p:cNvPr>
          <p:cNvSpPr>
            <a:spLocks noGrp="1"/>
          </p:cNvSpPr>
          <p:nvPr>
            <p:ph type="dt" sz="half" idx="10"/>
          </p:nvPr>
        </p:nvSpPr>
        <p:spPr/>
        <p:txBody>
          <a:bodyPr/>
          <a:lstStyle/>
          <a:p>
            <a:fld id="{9058E541-ABCF-4805-977F-9AD197033E5C}" type="datetimeFigureOut">
              <a:rPr lang="en-US" smtClean="0"/>
              <a:t>12/3/2019</a:t>
            </a:fld>
            <a:endParaRPr lang="en-US"/>
          </a:p>
        </p:txBody>
      </p:sp>
      <p:sp>
        <p:nvSpPr>
          <p:cNvPr id="5" name="Footer Placeholder 4">
            <a:extLst>
              <a:ext uri="{FF2B5EF4-FFF2-40B4-BE49-F238E27FC236}">
                <a16:creationId xmlns:a16="http://schemas.microsoft.com/office/drawing/2014/main" id="{A5FAF93B-6385-4E10-8FC3-B191A67711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077B5B-5147-4D90-9630-EA366ECF8701}"/>
              </a:ext>
            </a:extLst>
          </p:cNvPr>
          <p:cNvSpPr>
            <a:spLocks noGrp="1"/>
          </p:cNvSpPr>
          <p:nvPr>
            <p:ph type="sldNum" sz="quarter" idx="12"/>
          </p:nvPr>
        </p:nvSpPr>
        <p:spPr/>
        <p:txBody>
          <a:bodyPr/>
          <a:lstStyle/>
          <a:p>
            <a:fld id="{0453EB1B-8B4B-4CF5-B8DD-9EFA2F3968A4}" type="slidenum">
              <a:rPr lang="en-US" smtClean="0"/>
              <a:t>‹#›</a:t>
            </a:fld>
            <a:endParaRPr lang="en-US"/>
          </a:p>
        </p:txBody>
      </p:sp>
    </p:spTree>
    <p:extLst>
      <p:ext uri="{BB962C8B-B14F-4D97-AF65-F5344CB8AC3E}">
        <p14:creationId xmlns:p14="http://schemas.microsoft.com/office/powerpoint/2010/main" val="2946715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01E3F-63E1-4372-B3A5-545E15E1511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7A735EE-90B3-48BC-BDF5-EA38E9B9479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4F085E2-EF87-4256-B595-BBFDADA392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09C5C2C-1A0E-4C53-B329-19E4A1E86DC3}"/>
              </a:ext>
            </a:extLst>
          </p:cNvPr>
          <p:cNvSpPr>
            <a:spLocks noGrp="1"/>
          </p:cNvSpPr>
          <p:nvPr>
            <p:ph type="dt" sz="half" idx="10"/>
          </p:nvPr>
        </p:nvSpPr>
        <p:spPr/>
        <p:txBody>
          <a:bodyPr/>
          <a:lstStyle/>
          <a:p>
            <a:fld id="{9058E541-ABCF-4805-977F-9AD197033E5C}" type="datetimeFigureOut">
              <a:rPr lang="en-US" smtClean="0"/>
              <a:t>12/3/2019</a:t>
            </a:fld>
            <a:endParaRPr lang="en-US"/>
          </a:p>
        </p:txBody>
      </p:sp>
      <p:sp>
        <p:nvSpPr>
          <p:cNvPr id="6" name="Footer Placeholder 5">
            <a:extLst>
              <a:ext uri="{FF2B5EF4-FFF2-40B4-BE49-F238E27FC236}">
                <a16:creationId xmlns:a16="http://schemas.microsoft.com/office/drawing/2014/main" id="{570A6CBE-9B12-439D-BA07-E3F2715B5C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A6C886-0E8A-44E2-B8B1-AA8756AC8A14}"/>
              </a:ext>
            </a:extLst>
          </p:cNvPr>
          <p:cNvSpPr>
            <a:spLocks noGrp="1"/>
          </p:cNvSpPr>
          <p:nvPr>
            <p:ph type="sldNum" sz="quarter" idx="12"/>
          </p:nvPr>
        </p:nvSpPr>
        <p:spPr/>
        <p:txBody>
          <a:bodyPr/>
          <a:lstStyle/>
          <a:p>
            <a:fld id="{0453EB1B-8B4B-4CF5-B8DD-9EFA2F3968A4}" type="slidenum">
              <a:rPr lang="en-US" smtClean="0"/>
              <a:t>‹#›</a:t>
            </a:fld>
            <a:endParaRPr lang="en-US"/>
          </a:p>
        </p:txBody>
      </p:sp>
    </p:spTree>
    <p:extLst>
      <p:ext uri="{BB962C8B-B14F-4D97-AF65-F5344CB8AC3E}">
        <p14:creationId xmlns:p14="http://schemas.microsoft.com/office/powerpoint/2010/main" val="921412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547E0-26B4-4BEA-ABF2-C518DF9ABA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8562E75-CD59-4ACE-BBAB-C98A44A6EE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829CCEB-073C-4603-B0E1-F2222CE028E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10CA1EF-9A90-4E09-B0A7-9BAFEEDFA6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C54C79-41D8-450E-A4DB-4177A4F8A24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BB40D6A-EAF4-41B9-9594-3DEC804C0760}"/>
              </a:ext>
            </a:extLst>
          </p:cNvPr>
          <p:cNvSpPr>
            <a:spLocks noGrp="1"/>
          </p:cNvSpPr>
          <p:nvPr>
            <p:ph type="dt" sz="half" idx="10"/>
          </p:nvPr>
        </p:nvSpPr>
        <p:spPr/>
        <p:txBody>
          <a:bodyPr/>
          <a:lstStyle/>
          <a:p>
            <a:fld id="{9058E541-ABCF-4805-977F-9AD197033E5C}" type="datetimeFigureOut">
              <a:rPr lang="en-US" smtClean="0"/>
              <a:t>12/3/2019</a:t>
            </a:fld>
            <a:endParaRPr lang="en-US"/>
          </a:p>
        </p:txBody>
      </p:sp>
      <p:sp>
        <p:nvSpPr>
          <p:cNvPr id="8" name="Footer Placeholder 7">
            <a:extLst>
              <a:ext uri="{FF2B5EF4-FFF2-40B4-BE49-F238E27FC236}">
                <a16:creationId xmlns:a16="http://schemas.microsoft.com/office/drawing/2014/main" id="{E322D223-53B0-40E4-8D6E-0E2F77040EC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7471A5A-FF10-4D0A-8A86-2B32B4E88BD3}"/>
              </a:ext>
            </a:extLst>
          </p:cNvPr>
          <p:cNvSpPr>
            <a:spLocks noGrp="1"/>
          </p:cNvSpPr>
          <p:nvPr>
            <p:ph type="sldNum" sz="quarter" idx="12"/>
          </p:nvPr>
        </p:nvSpPr>
        <p:spPr/>
        <p:txBody>
          <a:bodyPr/>
          <a:lstStyle/>
          <a:p>
            <a:fld id="{0453EB1B-8B4B-4CF5-B8DD-9EFA2F3968A4}" type="slidenum">
              <a:rPr lang="en-US" smtClean="0"/>
              <a:t>‹#›</a:t>
            </a:fld>
            <a:endParaRPr lang="en-US"/>
          </a:p>
        </p:txBody>
      </p:sp>
    </p:spTree>
    <p:extLst>
      <p:ext uri="{BB962C8B-B14F-4D97-AF65-F5344CB8AC3E}">
        <p14:creationId xmlns:p14="http://schemas.microsoft.com/office/powerpoint/2010/main" val="1679399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476F8-B59C-4D30-A526-AD426178C03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AFC8C7-A5FC-4B41-A909-15BB9CC5A4A9}"/>
              </a:ext>
            </a:extLst>
          </p:cNvPr>
          <p:cNvSpPr>
            <a:spLocks noGrp="1"/>
          </p:cNvSpPr>
          <p:nvPr>
            <p:ph type="dt" sz="half" idx="10"/>
          </p:nvPr>
        </p:nvSpPr>
        <p:spPr/>
        <p:txBody>
          <a:bodyPr/>
          <a:lstStyle/>
          <a:p>
            <a:fld id="{9058E541-ABCF-4805-977F-9AD197033E5C}" type="datetimeFigureOut">
              <a:rPr lang="en-US" smtClean="0"/>
              <a:t>12/3/2019</a:t>
            </a:fld>
            <a:endParaRPr lang="en-US"/>
          </a:p>
        </p:txBody>
      </p:sp>
      <p:sp>
        <p:nvSpPr>
          <p:cNvPr id="4" name="Footer Placeholder 3">
            <a:extLst>
              <a:ext uri="{FF2B5EF4-FFF2-40B4-BE49-F238E27FC236}">
                <a16:creationId xmlns:a16="http://schemas.microsoft.com/office/drawing/2014/main" id="{15C3D166-C952-4834-8553-66C3D96DFA3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966747-3B63-4AF8-BA5E-D9046515037B}"/>
              </a:ext>
            </a:extLst>
          </p:cNvPr>
          <p:cNvSpPr>
            <a:spLocks noGrp="1"/>
          </p:cNvSpPr>
          <p:nvPr>
            <p:ph type="sldNum" sz="quarter" idx="12"/>
          </p:nvPr>
        </p:nvSpPr>
        <p:spPr/>
        <p:txBody>
          <a:bodyPr/>
          <a:lstStyle/>
          <a:p>
            <a:fld id="{0453EB1B-8B4B-4CF5-B8DD-9EFA2F3968A4}" type="slidenum">
              <a:rPr lang="en-US" smtClean="0"/>
              <a:t>‹#›</a:t>
            </a:fld>
            <a:endParaRPr lang="en-US"/>
          </a:p>
        </p:txBody>
      </p:sp>
    </p:spTree>
    <p:extLst>
      <p:ext uri="{BB962C8B-B14F-4D97-AF65-F5344CB8AC3E}">
        <p14:creationId xmlns:p14="http://schemas.microsoft.com/office/powerpoint/2010/main" val="2696222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C482DB5-049C-4DC0-A6CA-2A75C42B068E}"/>
              </a:ext>
            </a:extLst>
          </p:cNvPr>
          <p:cNvSpPr>
            <a:spLocks noGrp="1"/>
          </p:cNvSpPr>
          <p:nvPr>
            <p:ph type="dt" sz="half" idx="10"/>
          </p:nvPr>
        </p:nvSpPr>
        <p:spPr/>
        <p:txBody>
          <a:bodyPr/>
          <a:lstStyle/>
          <a:p>
            <a:fld id="{9058E541-ABCF-4805-977F-9AD197033E5C}" type="datetimeFigureOut">
              <a:rPr lang="en-US" smtClean="0"/>
              <a:t>12/3/2019</a:t>
            </a:fld>
            <a:endParaRPr lang="en-US"/>
          </a:p>
        </p:txBody>
      </p:sp>
      <p:sp>
        <p:nvSpPr>
          <p:cNvPr id="3" name="Footer Placeholder 2">
            <a:extLst>
              <a:ext uri="{FF2B5EF4-FFF2-40B4-BE49-F238E27FC236}">
                <a16:creationId xmlns:a16="http://schemas.microsoft.com/office/drawing/2014/main" id="{3AA84FC2-9175-45D4-9389-28C3C8FBB50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A2B2A9D-9C71-4B9F-AE69-13CFBD2783A0}"/>
              </a:ext>
            </a:extLst>
          </p:cNvPr>
          <p:cNvSpPr>
            <a:spLocks noGrp="1"/>
          </p:cNvSpPr>
          <p:nvPr>
            <p:ph type="sldNum" sz="quarter" idx="12"/>
          </p:nvPr>
        </p:nvSpPr>
        <p:spPr/>
        <p:txBody>
          <a:bodyPr/>
          <a:lstStyle/>
          <a:p>
            <a:fld id="{0453EB1B-8B4B-4CF5-B8DD-9EFA2F3968A4}" type="slidenum">
              <a:rPr lang="en-US" smtClean="0"/>
              <a:t>‹#›</a:t>
            </a:fld>
            <a:endParaRPr lang="en-US"/>
          </a:p>
        </p:txBody>
      </p:sp>
    </p:spTree>
    <p:extLst>
      <p:ext uri="{BB962C8B-B14F-4D97-AF65-F5344CB8AC3E}">
        <p14:creationId xmlns:p14="http://schemas.microsoft.com/office/powerpoint/2010/main" val="381358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97FCF-44B6-4BA4-86BA-2FE39A5E3E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7A0ED74-D4E4-41FF-B038-6E8607358F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A6749F7-0CFE-4938-BE5D-7E23121C06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45744-F10F-4712-A616-E45F006AF136}"/>
              </a:ext>
            </a:extLst>
          </p:cNvPr>
          <p:cNvSpPr>
            <a:spLocks noGrp="1"/>
          </p:cNvSpPr>
          <p:nvPr>
            <p:ph type="dt" sz="half" idx="10"/>
          </p:nvPr>
        </p:nvSpPr>
        <p:spPr/>
        <p:txBody>
          <a:bodyPr/>
          <a:lstStyle/>
          <a:p>
            <a:fld id="{9058E541-ABCF-4805-977F-9AD197033E5C}" type="datetimeFigureOut">
              <a:rPr lang="en-US" smtClean="0"/>
              <a:t>12/3/2019</a:t>
            </a:fld>
            <a:endParaRPr lang="en-US"/>
          </a:p>
        </p:txBody>
      </p:sp>
      <p:sp>
        <p:nvSpPr>
          <p:cNvPr id="6" name="Footer Placeholder 5">
            <a:extLst>
              <a:ext uri="{FF2B5EF4-FFF2-40B4-BE49-F238E27FC236}">
                <a16:creationId xmlns:a16="http://schemas.microsoft.com/office/drawing/2014/main" id="{9ED6B3A9-4279-4DF4-A342-4183CF8A5D8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0A5511-EA4E-4178-8435-F0633AFA3F73}"/>
              </a:ext>
            </a:extLst>
          </p:cNvPr>
          <p:cNvSpPr>
            <a:spLocks noGrp="1"/>
          </p:cNvSpPr>
          <p:nvPr>
            <p:ph type="sldNum" sz="quarter" idx="12"/>
          </p:nvPr>
        </p:nvSpPr>
        <p:spPr/>
        <p:txBody>
          <a:bodyPr/>
          <a:lstStyle/>
          <a:p>
            <a:fld id="{0453EB1B-8B4B-4CF5-B8DD-9EFA2F3968A4}" type="slidenum">
              <a:rPr lang="en-US" smtClean="0"/>
              <a:t>‹#›</a:t>
            </a:fld>
            <a:endParaRPr lang="en-US"/>
          </a:p>
        </p:txBody>
      </p:sp>
    </p:spTree>
    <p:extLst>
      <p:ext uri="{BB962C8B-B14F-4D97-AF65-F5344CB8AC3E}">
        <p14:creationId xmlns:p14="http://schemas.microsoft.com/office/powerpoint/2010/main" val="1561912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FAF74-BF27-406B-A088-F5C369AD66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A99991B-746A-481F-91D4-F5DC72388F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3B7B09D-98A3-49D5-B275-689E58EAB4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08C2B7-C80A-46DF-81B5-F11C88B18171}"/>
              </a:ext>
            </a:extLst>
          </p:cNvPr>
          <p:cNvSpPr>
            <a:spLocks noGrp="1"/>
          </p:cNvSpPr>
          <p:nvPr>
            <p:ph type="dt" sz="half" idx="10"/>
          </p:nvPr>
        </p:nvSpPr>
        <p:spPr/>
        <p:txBody>
          <a:bodyPr/>
          <a:lstStyle/>
          <a:p>
            <a:fld id="{9058E541-ABCF-4805-977F-9AD197033E5C}" type="datetimeFigureOut">
              <a:rPr lang="en-US" smtClean="0"/>
              <a:t>12/3/2019</a:t>
            </a:fld>
            <a:endParaRPr lang="en-US"/>
          </a:p>
        </p:txBody>
      </p:sp>
      <p:sp>
        <p:nvSpPr>
          <p:cNvPr id="6" name="Footer Placeholder 5">
            <a:extLst>
              <a:ext uri="{FF2B5EF4-FFF2-40B4-BE49-F238E27FC236}">
                <a16:creationId xmlns:a16="http://schemas.microsoft.com/office/drawing/2014/main" id="{C72BC962-7FB8-46C4-AF4B-6D11C68691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149102-4FEE-44CD-B3C1-B407CE6DF006}"/>
              </a:ext>
            </a:extLst>
          </p:cNvPr>
          <p:cNvSpPr>
            <a:spLocks noGrp="1"/>
          </p:cNvSpPr>
          <p:nvPr>
            <p:ph type="sldNum" sz="quarter" idx="12"/>
          </p:nvPr>
        </p:nvSpPr>
        <p:spPr/>
        <p:txBody>
          <a:bodyPr/>
          <a:lstStyle/>
          <a:p>
            <a:fld id="{0453EB1B-8B4B-4CF5-B8DD-9EFA2F3968A4}" type="slidenum">
              <a:rPr lang="en-US" smtClean="0"/>
              <a:t>‹#›</a:t>
            </a:fld>
            <a:endParaRPr lang="en-US"/>
          </a:p>
        </p:txBody>
      </p:sp>
    </p:spTree>
    <p:extLst>
      <p:ext uri="{BB962C8B-B14F-4D97-AF65-F5344CB8AC3E}">
        <p14:creationId xmlns:p14="http://schemas.microsoft.com/office/powerpoint/2010/main" val="3833824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DC076-61CC-43A7-897E-673A89319AA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84EDA54-FF04-4C1C-BC2C-4347FF206F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071855-FFD9-478A-92E0-236007149A76}"/>
              </a:ext>
            </a:extLst>
          </p:cNvPr>
          <p:cNvSpPr>
            <a:spLocks noGrp="1"/>
          </p:cNvSpPr>
          <p:nvPr>
            <p:ph type="dt" sz="half" idx="10"/>
          </p:nvPr>
        </p:nvSpPr>
        <p:spPr/>
        <p:txBody>
          <a:bodyPr/>
          <a:lstStyle/>
          <a:p>
            <a:fld id="{9058E541-ABCF-4805-977F-9AD197033E5C}" type="datetimeFigureOut">
              <a:rPr lang="en-US" smtClean="0"/>
              <a:t>12/3/2019</a:t>
            </a:fld>
            <a:endParaRPr lang="en-US"/>
          </a:p>
        </p:txBody>
      </p:sp>
      <p:sp>
        <p:nvSpPr>
          <p:cNvPr id="5" name="Footer Placeholder 4">
            <a:extLst>
              <a:ext uri="{FF2B5EF4-FFF2-40B4-BE49-F238E27FC236}">
                <a16:creationId xmlns:a16="http://schemas.microsoft.com/office/drawing/2014/main" id="{ED89D0BB-1794-4F90-A4E2-F53E94EC4F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FDDC10-26AC-489E-BAFA-B1D16DBF61A3}"/>
              </a:ext>
            </a:extLst>
          </p:cNvPr>
          <p:cNvSpPr>
            <a:spLocks noGrp="1"/>
          </p:cNvSpPr>
          <p:nvPr>
            <p:ph type="sldNum" sz="quarter" idx="12"/>
          </p:nvPr>
        </p:nvSpPr>
        <p:spPr/>
        <p:txBody>
          <a:bodyPr/>
          <a:lstStyle/>
          <a:p>
            <a:fld id="{0453EB1B-8B4B-4CF5-B8DD-9EFA2F3968A4}" type="slidenum">
              <a:rPr lang="en-US" smtClean="0"/>
              <a:t>‹#›</a:t>
            </a:fld>
            <a:endParaRPr lang="en-US"/>
          </a:p>
        </p:txBody>
      </p:sp>
    </p:spTree>
    <p:extLst>
      <p:ext uri="{BB962C8B-B14F-4D97-AF65-F5344CB8AC3E}">
        <p14:creationId xmlns:p14="http://schemas.microsoft.com/office/powerpoint/2010/main" val="3571583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8A69EC-9C5A-47E7-94C4-1BF0F343639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5EF7FB8-453C-4616-975D-E11B038736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90B1A0-349D-4212-8EC7-E054ED0B538A}"/>
              </a:ext>
            </a:extLst>
          </p:cNvPr>
          <p:cNvSpPr>
            <a:spLocks noGrp="1"/>
          </p:cNvSpPr>
          <p:nvPr>
            <p:ph type="dt" sz="half" idx="10"/>
          </p:nvPr>
        </p:nvSpPr>
        <p:spPr/>
        <p:txBody>
          <a:bodyPr/>
          <a:lstStyle/>
          <a:p>
            <a:fld id="{9058E541-ABCF-4805-977F-9AD197033E5C}" type="datetimeFigureOut">
              <a:rPr lang="en-US" smtClean="0"/>
              <a:t>12/3/2019</a:t>
            </a:fld>
            <a:endParaRPr lang="en-US"/>
          </a:p>
        </p:txBody>
      </p:sp>
      <p:sp>
        <p:nvSpPr>
          <p:cNvPr id="5" name="Footer Placeholder 4">
            <a:extLst>
              <a:ext uri="{FF2B5EF4-FFF2-40B4-BE49-F238E27FC236}">
                <a16:creationId xmlns:a16="http://schemas.microsoft.com/office/drawing/2014/main" id="{94958EEE-FC07-4167-87AE-3654AFF96A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A97ED0-E760-4EAF-B358-EEA0191F5465}"/>
              </a:ext>
            </a:extLst>
          </p:cNvPr>
          <p:cNvSpPr>
            <a:spLocks noGrp="1"/>
          </p:cNvSpPr>
          <p:nvPr>
            <p:ph type="sldNum" sz="quarter" idx="12"/>
          </p:nvPr>
        </p:nvSpPr>
        <p:spPr/>
        <p:txBody>
          <a:bodyPr/>
          <a:lstStyle/>
          <a:p>
            <a:fld id="{0453EB1B-8B4B-4CF5-B8DD-9EFA2F3968A4}" type="slidenum">
              <a:rPr lang="en-US" smtClean="0"/>
              <a:t>‹#›</a:t>
            </a:fld>
            <a:endParaRPr lang="en-US"/>
          </a:p>
        </p:txBody>
      </p:sp>
    </p:spTree>
    <p:extLst>
      <p:ext uri="{BB962C8B-B14F-4D97-AF65-F5344CB8AC3E}">
        <p14:creationId xmlns:p14="http://schemas.microsoft.com/office/powerpoint/2010/main" val="3880040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745C7A5-00AD-4BD9-B797-0A27E05AA3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641FF2B-295C-4A0C-BF86-01FF226FA1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4DC41F-866E-4BD6-A62D-2E3F634030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58E541-ABCF-4805-977F-9AD197033E5C}" type="datetimeFigureOut">
              <a:rPr lang="en-US" smtClean="0"/>
              <a:t>12/3/2019</a:t>
            </a:fld>
            <a:endParaRPr lang="en-US"/>
          </a:p>
        </p:txBody>
      </p:sp>
      <p:sp>
        <p:nvSpPr>
          <p:cNvPr id="5" name="Footer Placeholder 4">
            <a:extLst>
              <a:ext uri="{FF2B5EF4-FFF2-40B4-BE49-F238E27FC236}">
                <a16:creationId xmlns:a16="http://schemas.microsoft.com/office/drawing/2014/main" id="{ECF2F21E-3C8D-4B9B-9995-60134F9EA6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035D0E-60D5-481C-8611-4E3EFD86371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53EB1B-8B4B-4CF5-B8DD-9EFA2F3968A4}" type="slidenum">
              <a:rPr lang="en-US" smtClean="0"/>
              <a:t>‹#›</a:t>
            </a:fld>
            <a:endParaRPr lang="en-US"/>
          </a:p>
        </p:txBody>
      </p:sp>
    </p:spTree>
    <p:extLst>
      <p:ext uri="{BB962C8B-B14F-4D97-AF65-F5344CB8AC3E}">
        <p14:creationId xmlns:p14="http://schemas.microsoft.com/office/powerpoint/2010/main" val="35614807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egypt-2010.com/kien-thuc/nguyen-tac-bo-sung-la-gi"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PedajVADLGw" TargetMode="External"/><Relationship Id="rId2" Type="http://schemas.openxmlformats.org/officeDocument/2006/relationships/hyperlink" Target="Chicken%20Embryo%20Development.mp4" TargetMode="External"/><Relationship Id="rId1" Type="http://schemas.openxmlformats.org/officeDocument/2006/relationships/slideLayout" Target="../slideLayouts/slideLayout2.xml"/><Relationship Id="rId5" Type="http://schemas.openxmlformats.org/officeDocument/2006/relationships/hyperlink" Target="https://images.app.goo.gl/nk3JNAQYjBQTQqUU8" TargetMode="Externa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s://www.chegg.com/homework-help/questions-and-answers/consider-reaction-glyceraldehyde-3-phosphate-1-3-bisphosphoglycerate-draw-discuss-energy-p-q8968819" TargetMode="External"/><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hyperlink" Target="https://pediatrics.aappublications.org/content/116/1/249/F5" TargetMode="External"/><Relationship Id="rId4" Type="http://schemas.openxmlformats.org/officeDocument/2006/relationships/image" Target="../media/image32.gif"/></Relationships>
</file>

<file path=ppt/slides/_rels/slide54.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www.vjol.info/index.php/index/index" TargetMode="External"/><Relationship Id="rId2" Type="http://schemas.openxmlformats.org/officeDocument/2006/relationships/hyperlink" Target="http://www.vista.gov.vn/" TargetMode="External"/><Relationship Id="rId1" Type="http://schemas.openxmlformats.org/officeDocument/2006/relationships/slideLayout" Target="../slideLayouts/slideLayout2.xml"/><Relationship Id="rId5" Type="http://schemas.openxmlformats.org/officeDocument/2006/relationships/hyperlink" Target="https://scholar.google.com/" TargetMode="External"/><Relationship Id="rId4" Type="http://schemas.openxmlformats.org/officeDocument/2006/relationships/hyperlink" Target="https://www.google.com/"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vista.gov.vn/" TargetMode="Externa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hyperlink" Target="http://www.vjol.info/index.php/index/index"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www.vjol.info/index.php/index/index" TargetMode="Externa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5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s://www.google.com/search?q=aloe+vera+composition&amp;rlz=1C1CHBF_enVN873VN873&amp;oq=aloe+vera+composition&amp;aqs=chrome..69i57j0l5.9935j0j4&amp;sourceid=chrome&amp;ie=UTF-8"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s://scholar.google.com/scholar?hl=vi&amp;as_sdt=0%2C5&amp;q=trichoderma&amp;btnG="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s://images.app.goo.gl/QRPLiyhH84ZJ4wAQ8" TargetMode="External"/><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hyperlink" Target="https://www.ncbi.nlm.nih.gov/pmc/articles/PMC3790936/"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8C7F7-01DA-4A13-B7FD-CD2B55FCA21E}"/>
              </a:ext>
            </a:extLst>
          </p:cNvPr>
          <p:cNvSpPr>
            <a:spLocks noGrp="1"/>
          </p:cNvSpPr>
          <p:nvPr>
            <p:ph type="ctrTitle"/>
          </p:nvPr>
        </p:nvSpPr>
        <p:spPr>
          <a:xfrm>
            <a:off x="6448425" y="999579"/>
            <a:ext cx="5743575" cy="2387600"/>
          </a:xfrm>
        </p:spPr>
        <p:txBody>
          <a:bodyPr>
            <a:normAutofit/>
          </a:bodyPr>
          <a:lstStyle/>
          <a:p>
            <a:r>
              <a:rPr lang="en-US" sz="4800">
                <a:solidFill>
                  <a:srgbClr val="FFFF00"/>
                </a:solidFill>
                <a:latin typeface="Arial" panose="020B0604020202020204" pitchFamily="34" charset="0"/>
                <a:cs typeface="Arial" panose="020B0604020202020204" pitchFamily="34" charset="0"/>
              </a:rPr>
              <a:t>SINH HÓA C</a:t>
            </a:r>
            <a:r>
              <a:rPr lang="vi-VN" sz="4800">
                <a:solidFill>
                  <a:srgbClr val="FFFF00"/>
                </a:solidFill>
                <a:latin typeface="Arial" panose="020B0604020202020204" pitchFamily="34" charset="0"/>
                <a:cs typeface="Arial" panose="020B0604020202020204" pitchFamily="34" charset="0"/>
              </a:rPr>
              <a:t>Ơ</a:t>
            </a:r>
            <a:r>
              <a:rPr lang="en-US" sz="4800">
                <a:solidFill>
                  <a:srgbClr val="FFFF00"/>
                </a:solidFill>
                <a:latin typeface="Arial" panose="020B0604020202020204" pitchFamily="34" charset="0"/>
                <a:cs typeface="Arial" panose="020B0604020202020204" pitchFamily="34" charset="0"/>
              </a:rPr>
              <a:t> SỞ</a:t>
            </a:r>
          </a:p>
        </p:txBody>
      </p:sp>
      <p:sp>
        <p:nvSpPr>
          <p:cNvPr id="3" name="Subtitle 2">
            <a:extLst>
              <a:ext uri="{FF2B5EF4-FFF2-40B4-BE49-F238E27FC236}">
                <a16:creationId xmlns:a16="http://schemas.microsoft.com/office/drawing/2014/main" id="{B48D32AC-FB50-4348-A31A-75ADBD6CE139}"/>
              </a:ext>
            </a:extLst>
          </p:cNvPr>
          <p:cNvSpPr>
            <a:spLocks noGrp="1"/>
          </p:cNvSpPr>
          <p:nvPr>
            <p:ph type="subTitle" idx="1"/>
          </p:nvPr>
        </p:nvSpPr>
        <p:spPr>
          <a:xfrm>
            <a:off x="7576767" y="4863490"/>
            <a:ext cx="4176998" cy="1655762"/>
          </a:xfrm>
        </p:spPr>
        <p:txBody>
          <a:bodyPr>
            <a:normAutofit lnSpcReduction="10000"/>
          </a:bodyPr>
          <a:lstStyle/>
          <a:p>
            <a:pPr algn="r"/>
            <a:r>
              <a:rPr lang="en-US" err="1">
                <a:solidFill>
                  <a:schemeClr val="bg1"/>
                </a:solidFill>
              </a:rPr>
              <a:t>Đỗ</a:t>
            </a:r>
            <a:r>
              <a:rPr lang="en-US">
                <a:solidFill>
                  <a:schemeClr val="bg1"/>
                </a:solidFill>
              </a:rPr>
              <a:t> </a:t>
            </a:r>
            <a:r>
              <a:rPr lang="en-US" err="1">
                <a:solidFill>
                  <a:schemeClr val="bg1"/>
                </a:solidFill>
              </a:rPr>
              <a:t>Thị</a:t>
            </a:r>
            <a:r>
              <a:rPr lang="en-US">
                <a:solidFill>
                  <a:schemeClr val="bg1"/>
                </a:solidFill>
              </a:rPr>
              <a:t> </a:t>
            </a:r>
            <a:r>
              <a:rPr lang="en-US" err="1">
                <a:solidFill>
                  <a:schemeClr val="bg1"/>
                </a:solidFill>
              </a:rPr>
              <a:t>Hồng</a:t>
            </a:r>
            <a:endParaRPr lang="en-US">
              <a:solidFill>
                <a:schemeClr val="bg1"/>
              </a:solidFill>
            </a:endParaRPr>
          </a:p>
          <a:p>
            <a:pPr algn="r"/>
            <a:r>
              <a:rPr lang="en-US">
                <a:solidFill>
                  <a:schemeClr val="bg1"/>
                </a:solidFill>
              </a:rPr>
              <a:t>dthong@hcmus.edu.vn</a:t>
            </a:r>
          </a:p>
          <a:p>
            <a:pPr algn="r"/>
            <a:r>
              <a:rPr lang="en-US" err="1">
                <a:solidFill>
                  <a:schemeClr val="bg1"/>
                </a:solidFill>
              </a:rPr>
              <a:t>Phạm</a:t>
            </a:r>
            <a:r>
              <a:rPr lang="en-US">
                <a:solidFill>
                  <a:schemeClr val="bg1"/>
                </a:solidFill>
              </a:rPr>
              <a:t> </a:t>
            </a:r>
            <a:r>
              <a:rPr lang="en-US" err="1">
                <a:solidFill>
                  <a:schemeClr val="bg1"/>
                </a:solidFill>
              </a:rPr>
              <a:t>Hoàng</a:t>
            </a:r>
            <a:r>
              <a:rPr lang="en-US">
                <a:solidFill>
                  <a:schemeClr val="bg1"/>
                </a:solidFill>
              </a:rPr>
              <a:t> Minh</a:t>
            </a:r>
          </a:p>
          <a:p>
            <a:pPr algn="r"/>
            <a:r>
              <a:rPr lang="en-US">
                <a:solidFill>
                  <a:schemeClr val="bg1"/>
                </a:solidFill>
              </a:rPr>
              <a:t>phminh@hcmus.edu.vn</a:t>
            </a:r>
          </a:p>
        </p:txBody>
      </p:sp>
      <p:sp>
        <p:nvSpPr>
          <p:cNvPr id="4" name="Subtitle 2">
            <a:extLst>
              <a:ext uri="{FF2B5EF4-FFF2-40B4-BE49-F238E27FC236}">
                <a16:creationId xmlns:a16="http://schemas.microsoft.com/office/drawing/2014/main" id="{CBB60DA5-02DE-4F02-9ABC-0449E476AD7D}"/>
              </a:ext>
            </a:extLst>
          </p:cNvPr>
          <p:cNvSpPr txBox="1">
            <a:spLocks/>
          </p:cNvSpPr>
          <p:nvPr/>
        </p:nvSpPr>
        <p:spPr>
          <a:xfrm>
            <a:off x="9426328" y="325006"/>
            <a:ext cx="2502393" cy="52459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err="1">
                <a:solidFill>
                  <a:schemeClr val="bg1"/>
                </a:solidFill>
              </a:rPr>
              <a:t>Bài</a:t>
            </a:r>
            <a:r>
              <a:rPr lang="en-US" sz="3200">
                <a:solidFill>
                  <a:schemeClr val="bg1"/>
                </a:solidFill>
              </a:rPr>
              <a:t> </a:t>
            </a:r>
            <a:r>
              <a:rPr lang="en-US" sz="3200" err="1">
                <a:solidFill>
                  <a:schemeClr val="bg1"/>
                </a:solidFill>
              </a:rPr>
              <a:t>tập</a:t>
            </a:r>
            <a:endParaRPr lang="en-US" sz="3200">
              <a:solidFill>
                <a:schemeClr val="bg1"/>
              </a:solidFill>
            </a:endParaRPr>
          </a:p>
        </p:txBody>
      </p:sp>
      <p:sp>
        <p:nvSpPr>
          <p:cNvPr id="5" name="Subtitle 2">
            <a:extLst>
              <a:ext uri="{FF2B5EF4-FFF2-40B4-BE49-F238E27FC236}">
                <a16:creationId xmlns:a16="http://schemas.microsoft.com/office/drawing/2014/main" id="{5A63BB42-8700-4146-81C5-F75DAC357A54}"/>
              </a:ext>
            </a:extLst>
          </p:cNvPr>
          <p:cNvSpPr txBox="1">
            <a:spLocks/>
          </p:cNvSpPr>
          <p:nvPr/>
        </p:nvSpPr>
        <p:spPr>
          <a:xfrm>
            <a:off x="7576767" y="3567544"/>
            <a:ext cx="3699121" cy="52459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err="1">
                <a:solidFill>
                  <a:srgbClr val="FFFF00"/>
                </a:solidFill>
              </a:rPr>
              <a:t>Phần</a:t>
            </a:r>
            <a:r>
              <a:rPr lang="en-US" sz="3200">
                <a:solidFill>
                  <a:srgbClr val="FFFF00"/>
                </a:solidFill>
              </a:rPr>
              <a:t> </a:t>
            </a:r>
            <a:r>
              <a:rPr lang="en-US" sz="3200" err="1">
                <a:solidFill>
                  <a:srgbClr val="FFFF00"/>
                </a:solidFill>
              </a:rPr>
              <a:t>động</a:t>
            </a:r>
            <a:endParaRPr lang="en-US" sz="3200">
              <a:solidFill>
                <a:srgbClr val="FFFF00"/>
              </a:solidFill>
            </a:endParaRPr>
          </a:p>
        </p:txBody>
      </p:sp>
    </p:spTree>
    <p:extLst>
      <p:ext uri="{BB962C8B-B14F-4D97-AF65-F5344CB8AC3E}">
        <p14:creationId xmlns:p14="http://schemas.microsoft.com/office/powerpoint/2010/main" val="1202386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99F71-185F-4517-B153-945F37A44B4D}"/>
              </a:ext>
            </a:extLst>
          </p:cNvPr>
          <p:cNvSpPr>
            <a:spLocks noGrp="1"/>
          </p:cNvSpPr>
          <p:nvPr>
            <p:ph type="title"/>
          </p:nvPr>
        </p:nvSpPr>
        <p:spPr>
          <a:xfrm>
            <a:off x="2486025" y="330199"/>
            <a:ext cx="9058275" cy="815975"/>
          </a:xfrm>
        </p:spPr>
        <p:txBody>
          <a:bodyPr>
            <a:normAutofit/>
          </a:body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ATP and bioenergy</a:t>
            </a:r>
          </a:p>
        </p:txBody>
      </p:sp>
      <p:sp>
        <p:nvSpPr>
          <p:cNvPr id="3" name="Content Placeholder 2">
            <a:extLst>
              <a:ext uri="{FF2B5EF4-FFF2-40B4-BE49-F238E27FC236}">
                <a16:creationId xmlns:a16="http://schemas.microsoft.com/office/drawing/2014/main" id="{FB81215E-390B-4B7B-BA28-69219D286D4F}"/>
              </a:ext>
            </a:extLst>
          </p:cNvPr>
          <p:cNvSpPr>
            <a:spLocks noGrp="1"/>
          </p:cNvSpPr>
          <p:nvPr>
            <p:ph idx="1"/>
          </p:nvPr>
        </p:nvSpPr>
        <p:spPr>
          <a:xfrm>
            <a:off x="2486025" y="2006600"/>
            <a:ext cx="9058275" cy="4351338"/>
          </a:xfrm>
        </p:spPr>
        <p:txBody>
          <a:bodyPr>
            <a:normAutofit/>
          </a:bodyPr>
          <a:lstStyle/>
          <a:p>
            <a:pPr marL="0" indent="0">
              <a:buNone/>
            </a:pPr>
            <a:r>
              <a:rPr lang="en-US">
                <a:solidFill>
                  <a:srgbClr val="FF0000"/>
                </a:solidFill>
              </a:rPr>
              <a:t>What you need to know:</a:t>
            </a:r>
          </a:p>
          <a:p>
            <a:pPr>
              <a:buFontTx/>
              <a:buChar char="-"/>
            </a:pPr>
            <a:r>
              <a:rPr lang="en-US" err="1"/>
              <a:t>Biến</a:t>
            </a:r>
            <a:r>
              <a:rPr lang="en-US"/>
              <a:t> d</a:t>
            </a:r>
            <a:r>
              <a:rPr lang="vi-VN"/>
              <a:t>ư</a:t>
            </a:r>
            <a:r>
              <a:rPr lang="en-US" err="1"/>
              <a:t>ỡng</a:t>
            </a:r>
            <a:r>
              <a:rPr lang="en-US"/>
              <a:t> </a:t>
            </a:r>
            <a:r>
              <a:rPr lang="en-US" err="1"/>
              <a:t>là</a:t>
            </a:r>
            <a:r>
              <a:rPr lang="en-US"/>
              <a:t> </a:t>
            </a:r>
            <a:r>
              <a:rPr lang="en-US" err="1"/>
              <a:t>gì</a:t>
            </a:r>
            <a:r>
              <a:rPr lang="en-US"/>
              <a:t>?</a:t>
            </a:r>
          </a:p>
          <a:p>
            <a:pPr>
              <a:buFontTx/>
              <a:buChar char="-"/>
            </a:pPr>
            <a:r>
              <a:rPr lang="en-US" err="1"/>
              <a:t>Đồng</a:t>
            </a:r>
            <a:r>
              <a:rPr lang="en-US"/>
              <a:t> </a:t>
            </a:r>
            <a:r>
              <a:rPr lang="en-US" err="1"/>
              <a:t>hóa</a:t>
            </a:r>
            <a:r>
              <a:rPr lang="en-US"/>
              <a:t> </a:t>
            </a:r>
            <a:r>
              <a:rPr lang="en-US" err="1"/>
              <a:t>và</a:t>
            </a:r>
            <a:r>
              <a:rPr lang="en-US"/>
              <a:t> </a:t>
            </a:r>
            <a:r>
              <a:rPr lang="en-US" err="1"/>
              <a:t>dị</a:t>
            </a:r>
            <a:r>
              <a:rPr lang="en-US"/>
              <a:t> </a:t>
            </a:r>
            <a:r>
              <a:rPr lang="en-US" err="1"/>
              <a:t>hóa</a:t>
            </a:r>
            <a:r>
              <a:rPr lang="en-US"/>
              <a:t>.</a:t>
            </a:r>
          </a:p>
          <a:p>
            <a:pPr>
              <a:buFontTx/>
              <a:buChar char="-"/>
            </a:pPr>
            <a:r>
              <a:rPr lang="en-US"/>
              <a:t>2 </a:t>
            </a:r>
            <a:r>
              <a:rPr lang="en-US" err="1"/>
              <a:t>nguyên</a:t>
            </a:r>
            <a:r>
              <a:rPr lang="en-US"/>
              <a:t> </a:t>
            </a:r>
            <a:r>
              <a:rPr lang="en-US" err="1"/>
              <a:t>lý</a:t>
            </a:r>
            <a:r>
              <a:rPr lang="en-US"/>
              <a:t> </a:t>
            </a:r>
            <a:r>
              <a:rPr lang="en-US" err="1"/>
              <a:t>nhiệt</a:t>
            </a:r>
            <a:r>
              <a:rPr lang="en-US"/>
              <a:t> </a:t>
            </a:r>
            <a:r>
              <a:rPr lang="en-US" err="1"/>
              <a:t>động</a:t>
            </a:r>
            <a:r>
              <a:rPr lang="en-US"/>
              <a:t> </a:t>
            </a:r>
            <a:r>
              <a:rPr lang="en-US" err="1"/>
              <a:t>học</a:t>
            </a:r>
            <a:r>
              <a:rPr lang="en-US"/>
              <a:t>.</a:t>
            </a:r>
          </a:p>
          <a:p>
            <a:pPr>
              <a:buFontTx/>
              <a:buChar char="-"/>
            </a:pPr>
            <a:r>
              <a:rPr lang="en-US" err="1"/>
              <a:t>Các</a:t>
            </a:r>
            <a:r>
              <a:rPr lang="en-US"/>
              <a:t> </a:t>
            </a:r>
            <a:r>
              <a:rPr lang="en-US" err="1"/>
              <a:t>đại</a:t>
            </a:r>
            <a:r>
              <a:rPr lang="en-US"/>
              <a:t> l</a:t>
            </a:r>
            <a:r>
              <a:rPr lang="vi-VN"/>
              <a:t>ư</a:t>
            </a:r>
            <a:r>
              <a:rPr lang="en-US" err="1"/>
              <a:t>ợng</a:t>
            </a:r>
            <a:r>
              <a:rPr lang="en-US"/>
              <a:t> </a:t>
            </a:r>
            <a:r>
              <a:rPr lang="en-US" err="1"/>
              <a:t>của</a:t>
            </a:r>
            <a:r>
              <a:rPr lang="en-US"/>
              <a:t> </a:t>
            </a:r>
            <a:r>
              <a:rPr lang="en-US" err="1"/>
              <a:t>nhiệt</a:t>
            </a:r>
            <a:r>
              <a:rPr lang="en-US"/>
              <a:t> </a:t>
            </a:r>
            <a:r>
              <a:rPr lang="en-US" err="1"/>
              <a:t>động</a:t>
            </a:r>
            <a:r>
              <a:rPr lang="en-US"/>
              <a:t> </a:t>
            </a:r>
            <a:r>
              <a:rPr lang="en-US" err="1"/>
              <a:t>lực</a:t>
            </a:r>
            <a:r>
              <a:rPr lang="en-US"/>
              <a:t> </a:t>
            </a:r>
            <a:r>
              <a:rPr lang="en-US" err="1"/>
              <a:t>học</a:t>
            </a:r>
            <a:r>
              <a:rPr lang="en-US"/>
              <a:t> </a:t>
            </a:r>
            <a:r>
              <a:rPr lang="en-US">
                <a:sym typeface="Symbol" panose="05050102010706020507" pitchFamily="18" charset="2"/>
              </a:rPr>
              <a:t>G, H, S. </a:t>
            </a:r>
            <a:endParaRPr lang="en-US"/>
          </a:p>
          <a:p>
            <a:pPr>
              <a:buFontTx/>
              <a:buChar char="-"/>
            </a:pPr>
            <a:r>
              <a:rPr lang="en-US"/>
              <a:t>Quá </a:t>
            </a:r>
            <a:r>
              <a:rPr lang="en-US" err="1"/>
              <a:t>trình</a:t>
            </a:r>
            <a:r>
              <a:rPr lang="en-US"/>
              <a:t> </a:t>
            </a:r>
            <a:r>
              <a:rPr lang="en-US" err="1"/>
              <a:t>sinh</a:t>
            </a:r>
            <a:r>
              <a:rPr lang="en-US"/>
              <a:t> </a:t>
            </a:r>
            <a:r>
              <a:rPr lang="en-US" err="1"/>
              <a:t>tổng</a:t>
            </a:r>
            <a:r>
              <a:rPr lang="en-US"/>
              <a:t> </a:t>
            </a:r>
            <a:r>
              <a:rPr lang="en-US" err="1"/>
              <a:t>hợp</a:t>
            </a:r>
            <a:r>
              <a:rPr lang="en-US"/>
              <a:t> ATP.</a:t>
            </a:r>
          </a:p>
          <a:p>
            <a:pPr>
              <a:buFontTx/>
              <a:buChar char="-"/>
            </a:pPr>
            <a:r>
              <a:rPr lang="en-US" err="1"/>
              <a:t>Các</a:t>
            </a:r>
            <a:r>
              <a:rPr lang="en-US"/>
              <a:t> c</a:t>
            </a:r>
            <a:r>
              <a:rPr lang="vi-VN"/>
              <a:t>ơ</a:t>
            </a:r>
            <a:r>
              <a:rPr lang="en-US"/>
              <a:t> chế tổng hợp ATP.</a:t>
            </a:r>
          </a:p>
        </p:txBody>
      </p:sp>
    </p:spTree>
    <p:extLst>
      <p:ext uri="{BB962C8B-B14F-4D97-AF65-F5344CB8AC3E}">
        <p14:creationId xmlns:p14="http://schemas.microsoft.com/office/powerpoint/2010/main" val="199613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CC2430E-9863-4BC7-BF80-7428DC1E230F}"/>
              </a:ext>
            </a:extLst>
          </p:cNvPr>
          <p:cNvSpPr>
            <a:spLocks noGrp="1"/>
          </p:cNvSpPr>
          <p:nvPr>
            <p:ph type="title"/>
          </p:nvPr>
        </p:nvSpPr>
        <p:spPr>
          <a:xfrm>
            <a:off x="0" y="0"/>
            <a:ext cx="3323063" cy="815975"/>
          </a:xfrm>
        </p:spPr>
        <p:txBody>
          <a:bodyPr>
            <a:normAutofit fontScale="90000"/>
          </a:body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ATP</a:t>
            </a:r>
          </a:p>
        </p:txBody>
      </p:sp>
      <p:sp>
        <p:nvSpPr>
          <p:cNvPr id="4" name="Content Placeholder 3">
            <a:extLst>
              <a:ext uri="{FF2B5EF4-FFF2-40B4-BE49-F238E27FC236}">
                <a16:creationId xmlns:a16="http://schemas.microsoft.com/office/drawing/2014/main" id="{02402747-45C7-40CF-8378-239FA6F1BDD6}"/>
              </a:ext>
            </a:extLst>
          </p:cNvPr>
          <p:cNvSpPr>
            <a:spLocks noGrp="1"/>
          </p:cNvSpPr>
          <p:nvPr>
            <p:ph idx="1"/>
          </p:nvPr>
        </p:nvSpPr>
        <p:spPr/>
        <p:txBody>
          <a:bodyPr/>
          <a:lstStyle/>
          <a:p>
            <a:endParaRPr lang="en-US"/>
          </a:p>
        </p:txBody>
      </p:sp>
      <p:pic>
        <p:nvPicPr>
          <p:cNvPr id="2" name="Picture 1">
            <a:extLst>
              <a:ext uri="{FF2B5EF4-FFF2-40B4-BE49-F238E27FC236}">
                <a16:creationId xmlns:a16="http://schemas.microsoft.com/office/drawing/2014/main" id="{7A494F33-C2A3-4E7C-B407-0B8532A50F3C}"/>
              </a:ext>
            </a:extLst>
          </p:cNvPr>
          <p:cNvPicPr>
            <a:picLocks noChangeAspect="1"/>
          </p:cNvPicPr>
          <p:nvPr/>
        </p:nvPicPr>
        <p:blipFill>
          <a:blip r:embed="rId3"/>
          <a:stretch>
            <a:fillRect/>
          </a:stretch>
        </p:blipFill>
        <p:spPr>
          <a:xfrm>
            <a:off x="0" y="1828491"/>
            <a:ext cx="12192000" cy="2968406"/>
          </a:xfrm>
          <a:prstGeom prst="rect">
            <a:avLst/>
          </a:prstGeom>
        </p:spPr>
      </p:pic>
      <p:pic>
        <p:nvPicPr>
          <p:cNvPr id="5" name="Picture 4">
            <a:extLst>
              <a:ext uri="{FF2B5EF4-FFF2-40B4-BE49-F238E27FC236}">
                <a16:creationId xmlns:a16="http://schemas.microsoft.com/office/drawing/2014/main" id="{C71AF24A-B68C-4A84-85B7-6FED70FEC5FB}"/>
              </a:ext>
            </a:extLst>
          </p:cNvPr>
          <p:cNvPicPr>
            <a:picLocks noChangeAspect="1"/>
          </p:cNvPicPr>
          <p:nvPr/>
        </p:nvPicPr>
        <p:blipFill>
          <a:blip r:embed="rId4"/>
          <a:stretch>
            <a:fillRect/>
          </a:stretch>
        </p:blipFill>
        <p:spPr>
          <a:xfrm>
            <a:off x="4054048" y="491196"/>
            <a:ext cx="3838575" cy="1295400"/>
          </a:xfrm>
          <a:prstGeom prst="rect">
            <a:avLst/>
          </a:prstGeom>
        </p:spPr>
      </p:pic>
    </p:spTree>
    <p:extLst>
      <p:ext uri="{BB962C8B-B14F-4D97-AF65-F5344CB8AC3E}">
        <p14:creationId xmlns:p14="http://schemas.microsoft.com/office/powerpoint/2010/main" val="1777291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A4A33-7E08-471E-B011-13FFAA2C6B78}"/>
              </a:ext>
            </a:extLst>
          </p:cNvPr>
          <p:cNvSpPr>
            <a:spLocks noGrp="1"/>
          </p:cNvSpPr>
          <p:nvPr>
            <p:ph type="title"/>
          </p:nvPr>
        </p:nvSpPr>
        <p:spPr>
          <a:xfrm>
            <a:off x="838200" y="476635"/>
            <a:ext cx="10515600" cy="1325563"/>
          </a:xfrm>
        </p:spPr>
        <p:txBody>
          <a:bodyPr/>
          <a:lstStyle/>
          <a:p>
            <a:r>
              <a:rPr lang="en-US"/>
              <a:t>Công thức tính Năng l</a:t>
            </a:r>
            <a:r>
              <a:rPr lang="vi-VN"/>
              <a:t>ư</a:t>
            </a:r>
            <a:r>
              <a:rPr lang="en-US"/>
              <a:t>ợng tự do Gibbs</a:t>
            </a:r>
          </a:p>
        </p:txBody>
      </p:sp>
      <p:sp>
        <p:nvSpPr>
          <p:cNvPr id="3" name="Content Placeholder 2">
            <a:extLst>
              <a:ext uri="{FF2B5EF4-FFF2-40B4-BE49-F238E27FC236}">
                <a16:creationId xmlns:a16="http://schemas.microsoft.com/office/drawing/2014/main" id="{727BF9C6-89EC-4DAC-B256-FE85BDCD6AFB}"/>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CCF09C0E-E98F-4433-B299-6522CA670616}"/>
              </a:ext>
            </a:extLst>
          </p:cNvPr>
          <p:cNvPicPr>
            <a:picLocks noChangeAspect="1"/>
          </p:cNvPicPr>
          <p:nvPr/>
        </p:nvPicPr>
        <p:blipFill>
          <a:blip r:embed="rId2"/>
          <a:stretch>
            <a:fillRect/>
          </a:stretch>
        </p:blipFill>
        <p:spPr>
          <a:xfrm>
            <a:off x="1230673" y="1825625"/>
            <a:ext cx="9730654" cy="5423109"/>
          </a:xfrm>
          <a:prstGeom prst="rect">
            <a:avLst/>
          </a:prstGeom>
        </p:spPr>
      </p:pic>
      <p:sp>
        <p:nvSpPr>
          <p:cNvPr id="7" name="Title 1">
            <a:extLst>
              <a:ext uri="{FF2B5EF4-FFF2-40B4-BE49-F238E27FC236}">
                <a16:creationId xmlns:a16="http://schemas.microsoft.com/office/drawing/2014/main" id="{19419F42-9BBF-4EEA-86EF-602CBB1840DA}"/>
              </a:ext>
            </a:extLst>
          </p:cNvPr>
          <p:cNvSpPr txBox="1">
            <a:spLocks/>
          </p:cNvSpPr>
          <p:nvPr/>
        </p:nvSpPr>
        <p:spPr>
          <a:xfrm>
            <a:off x="0" y="0"/>
            <a:ext cx="3323063" cy="815975"/>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ATP</a:t>
            </a:r>
          </a:p>
        </p:txBody>
      </p:sp>
    </p:spTree>
    <p:extLst>
      <p:ext uri="{BB962C8B-B14F-4D97-AF65-F5344CB8AC3E}">
        <p14:creationId xmlns:p14="http://schemas.microsoft.com/office/powerpoint/2010/main" val="933311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484CA7-63D4-4BF0-A095-8EA2F1952804}"/>
              </a:ext>
            </a:extLst>
          </p:cNvPr>
          <p:cNvPicPr>
            <a:picLocks noChangeAspect="1"/>
          </p:cNvPicPr>
          <p:nvPr/>
        </p:nvPicPr>
        <p:blipFill>
          <a:blip r:embed="rId2"/>
          <a:stretch>
            <a:fillRect/>
          </a:stretch>
        </p:blipFill>
        <p:spPr>
          <a:xfrm>
            <a:off x="3142097" y="0"/>
            <a:ext cx="9049903" cy="6858000"/>
          </a:xfrm>
          <a:prstGeom prst="rect">
            <a:avLst/>
          </a:prstGeom>
        </p:spPr>
      </p:pic>
      <p:sp>
        <p:nvSpPr>
          <p:cNvPr id="5" name="Content Placeholder 2">
            <a:extLst>
              <a:ext uri="{FF2B5EF4-FFF2-40B4-BE49-F238E27FC236}">
                <a16:creationId xmlns:a16="http://schemas.microsoft.com/office/drawing/2014/main" id="{F9A6D37D-B576-4647-95BC-0582CC668ACC}"/>
              </a:ext>
            </a:extLst>
          </p:cNvPr>
          <p:cNvSpPr>
            <a:spLocks noGrp="1"/>
          </p:cNvSpPr>
          <p:nvPr>
            <p:ph idx="1"/>
          </p:nvPr>
        </p:nvSpPr>
        <p:spPr>
          <a:xfrm>
            <a:off x="838200" y="1825625"/>
            <a:ext cx="3298902" cy="4351338"/>
          </a:xfrm>
        </p:spPr>
        <p:txBody>
          <a:bodyPr/>
          <a:lstStyle/>
          <a:p>
            <a:pPr marL="0" indent="0">
              <a:buNone/>
            </a:pPr>
            <a:r>
              <a:rPr lang="en-US" b="1" err="1"/>
              <a:t>Chú</a:t>
            </a:r>
            <a:r>
              <a:rPr lang="en-US" b="1"/>
              <a:t> ý đ</a:t>
            </a:r>
            <a:r>
              <a:rPr lang="vi-VN" b="1"/>
              <a:t>ơ</a:t>
            </a:r>
            <a:r>
              <a:rPr lang="en-US" b="1"/>
              <a:t>n </a:t>
            </a:r>
            <a:r>
              <a:rPr lang="en-US" b="1" err="1"/>
              <a:t>vị</a:t>
            </a:r>
            <a:r>
              <a:rPr lang="en-US" b="1"/>
              <a:t> </a:t>
            </a:r>
            <a:r>
              <a:rPr lang="en-US" b="1" err="1"/>
              <a:t>và</a:t>
            </a:r>
            <a:r>
              <a:rPr lang="en-US" b="1"/>
              <a:t> </a:t>
            </a:r>
            <a:r>
              <a:rPr lang="en-US" b="1" err="1"/>
              <a:t>đổi</a:t>
            </a:r>
            <a:r>
              <a:rPr lang="en-US" b="1"/>
              <a:t> đ</a:t>
            </a:r>
            <a:r>
              <a:rPr lang="vi-VN" b="1"/>
              <a:t>ơ</a:t>
            </a:r>
            <a:r>
              <a:rPr lang="en-US" b="1"/>
              <a:t>n </a:t>
            </a:r>
            <a:r>
              <a:rPr lang="en-US" b="1" err="1"/>
              <a:t>vị</a:t>
            </a:r>
            <a:r>
              <a:rPr lang="en-US" b="1"/>
              <a:t> </a:t>
            </a:r>
            <a:r>
              <a:rPr lang="en-US" b="1" err="1"/>
              <a:t>khi</a:t>
            </a:r>
            <a:r>
              <a:rPr lang="en-US" b="1"/>
              <a:t> </a:t>
            </a:r>
            <a:r>
              <a:rPr lang="en-US" b="1" err="1"/>
              <a:t>tính</a:t>
            </a:r>
            <a:r>
              <a:rPr lang="en-US" b="1"/>
              <a:t> </a:t>
            </a:r>
            <a:r>
              <a:rPr lang="en-US" b="1" err="1"/>
              <a:t>toán</a:t>
            </a:r>
            <a:endParaRPr lang="en-US" b="1"/>
          </a:p>
          <a:p>
            <a:endParaRPr lang="en-US"/>
          </a:p>
          <a:p>
            <a:r>
              <a:rPr lang="en-US"/>
              <a:t>1 </a:t>
            </a:r>
            <a:r>
              <a:rPr lang="en-US" err="1"/>
              <a:t>cal</a:t>
            </a:r>
            <a:r>
              <a:rPr lang="en-US"/>
              <a:t> = 4.184 J</a:t>
            </a:r>
          </a:p>
          <a:p>
            <a:r>
              <a:rPr lang="en-US"/>
              <a:t>1 J = 0.239 </a:t>
            </a:r>
            <a:r>
              <a:rPr lang="en-US" err="1"/>
              <a:t>cal</a:t>
            </a:r>
            <a:endParaRPr lang="en-US"/>
          </a:p>
        </p:txBody>
      </p:sp>
      <p:sp>
        <p:nvSpPr>
          <p:cNvPr id="2" name="Rectangle 1">
            <a:extLst>
              <a:ext uri="{FF2B5EF4-FFF2-40B4-BE49-F238E27FC236}">
                <a16:creationId xmlns:a16="http://schemas.microsoft.com/office/drawing/2014/main" id="{ABA34D40-2549-4484-814A-CF783F435040}"/>
              </a:ext>
            </a:extLst>
          </p:cNvPr>
          <p:cNvSpPr/>
          <p:nvPr/>
        </p:nvSpPr>
        <p:spPr>
          <a:xfrm>
            <a:off x="5542156" y="5620215"/>
            <a:ext cx="5397190" cy="104821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FE0C64D0-4BAA-4BFA-9D7E-7E1DCBFE0374}"/>
              </a:ext>
            </a:extLst>
          </p:cNvPr>
          <p:cNvSpPr>
            <a:spLocks noGrp="1"/>
          </p:cNvSpPr>
          <p:nvPr>
            <p:ph type="title"/>
          </p:nvPr>
        </p:nvSpPr>
        <p:spPr>
          <a:xfrm>
            <a:off x="0" y="0"/>
            <a:ext cx="3323063" cy="815975"/>
          </a:xfrm>
        </p:spPr>
        <p:txBody>
          <a:bodyPr>
            <a:normAutofit fontScale="90000"/>
          </a:body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ATP</a:t>
            </a:r>
          </a:p>
        </p:txBody>
      </p:sp>
    </p:spTree>
    <p:extLst>
      <p:ext uri="{BB962C8B-B14F-4D97-AF65-F5344CB8AC3E}">
        <p14:creationId xmlns:p14="http://schemas.microsoft.com/office/powerpoint/2010/main" val="3017355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313B930-DAE4-4CFE-8FB2-EC6A55B35CDA}"/>
              </a:ext>
            </a:extLst>
          </p:cNvPr>
          <p:cNvPicPr>
            <a:picLocks noChangeAspect="1"/>
          </p:cNvPicPr>
          <p:nvPr/>
        </p:nvPicPr>
        <p:blipFill>
          <a:blip r:embed="rId2"/>
          <a:stretch>
            <a:fillRect/>
          </a:stretch>
        </p:blipFill>
        <p:spPr>
          <a:xfrm>
            <a:off x="484822" y="1960452"/>
            <a:ext cx="3838575" cy="1295400"/>
          </a:xfrm>
          <a:prstGeom prst="rect">
            <a:avLst/>
          </a:prstGeom>
        </p:spPr>
      </p:pic>
      <p:sp>
        <p:nvSpPr>
          <p:cNvPr id="2" name="Title 1">
            <a:extLst>
              <a:ext uri="{FF2B5EF4-FFF2-40B4-BE49-F238E27FC236}">
                <a16:creationId xmlns:a16="http://schemas.microsoft.com/office/drawing/2014/main" id="{CAF2C8D0-2625-4CA5-A258-11716D61052A}"/>
              </a:ext>
            </a:extLst>
          </p:cNvPr>
          <p:cNvSpPr>
            <a:spLocks noGrp="1"/>
          </p:cNvSpPr>
          <p:nvPr>
            <p:ph type="title"/>
          </p:nvPr>
        </p:nvSpPr>
        <p:spPr>
          <a:xfrm>
            <a:off x="838200" y="545147"/>
            <a:ext cx="10515600" cy="1325563"/>
          </a:xfrm>
        </p:spPr>
        <p:txBody>
          <a:bodyPr/>
          <a:lstStyle/>
          <a:p>
            <a:r>
              <a:rPr lang="en-US" err="1"/>
              <a:t>Câu</a:t>
            </a:r>
            <a:r>
              <a:rPr lang="en-US"/>
              <a:t> hỏi chắc sẽ dzui </a:t>
            </a:r>
          </a:p>
        </p:txBody>
      </p:sp>
      <p:sp>
        <p:nvSpPr>
          <p:cNvPr id="3" name="Content Placeholder 2">
            <a:extLst>
              <a:ext uri="{FF2B5EF4-FFF2-40B4-BE49-F238E27FC236}">
                <a16:creationId xmlns:a16="http://schemas.microsoft.com/office/drawing/2014/main" id="{B6CE78D7-2941-417E-9E0A-A0C7C3A465BE}"/>
              </a:ext>
            </a:extLst>
          </p:cNvPr>
          <p:cNvSpPr>
            <a:spLocks noGrp="1"/>
          </p:cNvSpPr>
          <p:nvPr>
            <p:ph idx="1"/>
          </p:nvPr>
        </p:nvSpPr>
        <p:spPr>
          <a:xfrm>
            <a:off x="838200" y="2465705"/>
            <a:ext cx="10515600" cy="4351338"/>
          </a:xfrm>
        </p:spPr>
        <p:txBody>
          <a:bodyPr/>
          <a:lstStyle/>
          <a:p>
            <a:endParaRPr lang="en-US"/>
          </a:p>
          <a:p>
            <a:r>
              <a:rPr lang="en-US" err="1"/>
              <a:t>Chứng</a:t>
            </a:r>
            <a:r>
              <a:rPr lang="en-US"/>
              <a:t> </a:t>
            </a:r>
            <a:r>
              <a:rPr lang="en-US" err="1"/>
              <a:t>minh</a:t>
            </a:r>
            <a:r>
              <a:rPr lang="en-US"/>
              <a:t> </a:t>
            </a:r>
            <a:r>
              <a:rPr lang="vi-VN">
                <a:sym typeface="Symbol" panose="05050102010706020507" pitchFamily="18" charset="2"/>
              </a:rPr>
              <a:t></a:t>
            </a:r>
            <a:r>
              <a:rPr lang="en-US">
                <a:sym typeface="Symbol" panose="05050102010706020507" pitchFamily="18" charset="2"/>
              </a:rPr>
              <a:t>G &lt; 0, </a:t>
            </a:r>
            <a:r>
              <a:rPr lang="en-US" err="1">
                <a:sym typeface="Symbol" panose="05050102010706020507" pitchFamily="18" charset="2"/>
              </a:rPr>
              <a:t>phản</a:t>
            </a:r>
            <a:r>
              <a:rPr lang="en-US">
                <a:sym typeface="Symbol" panose="05050102010706020507" pitchFamily="18" charset="2"/>
              </a:rPr>
              <a:t> </a:t>
            </a:r>
            <a:r>
              <a:rPr lang="en-US" err="1">
                <a:sym typeface="Symbol" panose="05050102010706020507" pitchFamily="18" charset="2"/>
              </a:rPr>
              <a:t>ứng</a:t>
            </a:r>
            <a:r>
              <a:rPr lang="en-US">
                <a:sym typeface="Symbol" panose="05050102010706020507" pitchFamily="18" charset="2"/>
              </a:rPr>
              <a:t> </a:t>
            </a:r>
            <a:r>
              <a:rPr lang="en-US" err="1">
                <a:sym typeface="Symbol" panose="05050102010706020507" pitchFamily="18" charset="2"/>
              </a:rPr>
              <a:t>luôn</a:t>
            </a:r>
            <a:r>
              <a:rPr lang="en-US">
                <a:sym typeface="Symbol" panose="05050102010706020507" pitchFamily="18" charset="2"/>
              </a:rPr>
              <a:t> </a:t>
            </a:r>
            <a:r>
              <a:rPr lang="en-US" err="1">
                <a:sym typeface="Symbol" panose="05050102010706020507" pitchFamily="18" charset="2"/>
              </a:rPr>
              <a:t>luôn</a:t>
            </a:r>
            <a:r>
              <a:rPr lang="en-US">
                <a:sym typeface="Symbol" panose="05050102010706020507" pitchFamily="18" charset="2"/>
              </a:rPr>
              <a:t> </a:t>
            </a:r>
            <a:r>
              <a:rPr lang="en-US" err="1">
                <a:sym typeface="Symbol" panose="05050102010706020507" pitchFamily="18" charset="2"/>
              </a:rPr>
              <a:t>xảy</a:t>
            </a:r>
            <a:r>
              <a:rPr lang="en-US">
                <a:sym typeface="Symbol" panose="05050102010706020507" pitchFamily="18" charset="2"/>
              </a:rPr>
              <a:t> ra.</a:t>
            </a:r>
            <a:endParaRPr lang="en-US"/>
          </a:p>
          <a:p>
            <a:endParaRPr lang="en-US"/>
          </a:p>
          <a:p>
            <a:r>
              <a:rPr lang="en-US" err="1"/>
              <a:t>Tại</a:t>
            </a:r>
            <a:r>
              <a:rPr lang="en-US"/>
              <a:t> </a:t>
            </a:r>
            <a:r>
              <a:rPr lang="en-US" err="1"/>
              <a:t>sao</a:t>
            </a:r>
            <a:r>
              <a:rPr lang="en-US"/>
              <a:t> DNA </a:t>
            </a:r>
            <a:r>
              <a:rPr lang="en-US" err="1"/>
              <a:t>lại</a:t>
            </a:r>
            <a:r>
              <a:rPr lang="en-US"/>
              <a:t> </a:t>
            </a:r>
            <a:r>
              <a:rPr lang="en-US" err="1"/>
              <a:t>có</a:t>
            </a:r>
            <a:r>
              <a:rPr lang="en-US"/>
              <a:t> </a:t>
            </a:r>
            <a:r>
              <a:rPr lang="en-US" err="1"/>
              <a:t>thể</a:t>
            </a:r>
            <a:r>
              <a:rPr lang="en-US"/>
              <a:t> </a:t>
            </a:r>
            <a:r>
              <a:rPr lang="en-US" err="1"/>
              <a:t>tồn</a:t>
            </a:r>
            <a:r>
              <a:rPr lang="en-US"/>
              <a:t> </a:t>
            </a:r>
            <a:r>
              <a:rPr lang="en-US" err="1"/>
              <a:t>tại</a:t>
            </a:r>
            <a:r>
              <a:rPr lang="en-US"/>
              <a:t> d</a:t>
            </a:r>
            <a:r>
              <a:rPr lang="vi-VN"/>
              <a:t>ư</a:t>
            </a:r>
            <a:r>
              <a:rPr lang="en-US" err="1"/>
              <a:t>ới</a:t>
            </a:r>
            <a:r>
              <a:rPr lang="en-US"/>
              <a:t> </a:t>
            </a:r>
            <a:r>
              <a:rPr lang="en-US" err="1"/>
              <a:t>dạng</a:t>
            </a:r>
            <a:r>
              <a:rPr lang="en-US"/>
              <a:t> </a:t>
            </a:r>
            <a:r>
              <a:rPr lang="en-US" err="1"/>
              <a:t>mạch</a:t>
            </a:r>
            <a:r>
              <a:rPr lang="en-US"/>
              <a:t> </a:t>
            </a:r>
            <a:r>
              <a:rPr lang="en-US" err="1"/>
              <a:t>đôi</a:t>
            </a:r>
            <a:r>
              <a:rPr lang="en-US"/>
              <a:t> (</a:t>
            </a:r>
            <a:r>
              <a:rPr lang="en-US" err="1"/>
              <a:t>ít</a:t>
            </a:r>
            <a:r>
              <a:rPr lang="en-US"/>
              <a:t> </a:t>
            </a:r>
            <a:r>
              <a:rPr lang="en-US" err="1"/>
              <a:t>tự</a:t>
            </a:r>
            <a:r>
              <a:rPr lang="en-US"/>
              <a:t> do </a:t>
            </a:r>
            <a:r>
              <a:rPr lang="en-US" err="1"/>
              <a:t>hơn</a:t>
            </a:r>
            <a:r>
              <a:rPr lang="en-US"/>
              <a:t> </a:t>
            </a:r>
            <a:r>
              <a:rPr lang="en-US" err="1"/>
              <a:t>mạch</a:t>
            </a:r>
            <a:r>
              <a:rPr lang="en-US"/>
              <a:t> đ</a:t>
            </a:r>
            <a:r>
              <a:rPr lang="vi-VN"/>
              <a:t>ơ</a:t>
            </a:r>
            <a:r>
              <a:rPr lang="en-US"/>
              <a:t>n) </a:t>
            </a:r>
            <a:r>
              <a:rPr lang="en-US" err="1"/>
              <a:t>trong</a:t>
            </a:r>
            <a:r>
              <a:rPr lang="en-US"/>
              <a:t> </a:t>
            </a:r>
            <a:r>
              <a:rPr lang="en-US" err="1"/>
              <a:t>tế</a:t>
            </a:r>
            <a:r>
              <a:rPr lang="en-US"/>
              <a:t> </a:t>
            </a:r>
            <a:r>
              <a:rPr lang="en-US" err="1"/>
              <a:t>bào</a:t>
            </a:r>
            <a:r>
              <a:rPr lang="en-US"/>
              <a:t>, </a:t>
            </a:r>
            <a:r>
              <a:rPr lang="en-US" err="1"/>
              <a:t>phải</a:t>
            </a:r>
            <a:r>
              <a:rPr lang="en-US"/>
              <a:t> </a:t>
            </a:r>
            <a:r>
              <a:rPr lang="en-US" err="1"/>
              <a:t>chăng</a:t>
            </a:r>
            <a:r>
              <a:rPr lang="en-US"/>
              <a:t> DNA </a:t>
            </a:r>
            <a:r>
              <a:rPr lang="en-US" err="1"/>
              <a:t>không</a:t>
            </a:r>
            <a:r>
              <a:rPr lang="en-US"/>
              <a:t> </a:t>
            </a:r>
            <a:r>
              <a:rPr lang="en-US" err="1"/>
              <a:t>tuân</a:t>
            </a:r>
            <a:r>
              <a:rPr lang="en-US"/>
              <a:t> </a:t>
            </a:r>
            <a:r>
              <a:rPr lang="en-US" err="1"/>
              <a:t>theo</a:t>
            </a:r>
            <a:r>
              <a:rPr lang="en-US"/>
              <a:t> </a:t>
            </a:r>
            <a:r>
              <a:rPr lang="en-US" err="1"/>
              <a:t>nguyên</a:t>
            </a:r>
            <a:r>
              <a:rPr lang="en-US"/>
              <a:t> </a:t>
            </a:r>
            <a:r>
              <a:rPr lang="en-US" err="1"/>
              <a:t>lý</a:t>
            </a:r>
            <a:r>
              <a:rPr lang="en-US"/>
              <a:t> II </a:t>
            </a:r>
            <a:r>
              <a:rPr lang="en-US" err="1"/>
              <a:t>nhiệt</a:t>
            </a:r>
            <a:r>
              <a:rPr lang="en-US"/>
              <a:t> </a:t>
            </a:r>
            <a:r>
              <a:rPr lang="en-US" err="1"/>
              <a:t>động</a:t>
            </a:r>
            <a:r>
              <a:rPr lang="en-US"/>
              <a:t> </a:t>
            </a:r>
            <a:r>
              <a:rPr lang="en-US" err="1"/>
              <a:t>học</a:t>
            </a:r>
            <a:r>
              <a:rPr lang="en-US"/>
              <a:t>??</a:t>
            </a:r>
          </a:p>
        </p:txBody>
      </p:sp>
      <p:sp>
        <p:nvSpPr>
          <p:cNvPr id="6" name="Title 1">
            <a:extLst>
              <a:ext uri="{FF2B5EF4-FFF2-40B4-BE49-F238E27FC236}">
                <a16:creationId xmlns:a16="http://schemas.microsoft.com/office/drawing/2014/main" id="{E4319B7B-992D-4DB1-BFF8-9761CB0A43CE}"/>
              </a:ext>
            </a:extLst>
          </p:cNvPr>
          <p:cNvSpPr txBox="1">
            <a:spLocks/>
          </p:cNvSpPr>
          <p:nvPr/>
        </p:nvSpPr>
        <p:spPr>
          <a:xfrm>
            <a:off x="0" y="0"/>
            <a:ext cx="3323063" cy="815975"/>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ATP</a:t>
            </a:r>
          </a:p>
        </p:txBody>
      </p:sp>
      <p:pic>
        <p:nvPicPr>
          <p:cNvPr id="1026" name="Picture 2" descr="Kết quả hình ảnh cho blink clipart gif">
            <a:extLst>
              <a:ext uri="{FF2B5EF4-FFF2-40B4-BE49-F238E27FC236}">
                <a16:creationId xmlns:a16="http://schemas.microsoft.com/office/drawing/2014/main" id="{B3640E56-1B69-43BE-B4A6-90B5D3730F1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233161" y="768227"/>
            <a:ext cx="2362200" cy="1102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702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3F862-BE85-48B3-8114-BBB325C54E87}"/>
              </a:ext>
            </a:extLst>
          </p:cNvPr>
          <p:cNvSpPr>
            <a:spLocks noGrp="1"/>
          </p:cNvSpPr>
          <p:nvPr>
            <p:ph type="title"/>
          </p:nvPr>
        </p:nvSpPr>
        <p:spPr>
          <a:xfrm>
            <a:off x="838200" y="681037"/>
            <a:ext cx="10515600" cy="1325563"/>
          </a:xfrm>
        </p:spPr>
        <p:txBody>
          <a:bodyPr>
            <a:normAutofit/>
          </a:bodyPr>
          <a:lstStyle/>
          <a:p>
            <a:r>
              <a:rPr lang="en-US" sz="3600"/>
              <a:t>Chứng minh </a:t>
            </a:r>
            <a:r>
              <a:rPr lang="vi-VN" sz="3600">
                <a:sym typeface="Symbol" panose="05050102010706020507" pitchFamily="18" charset="2"/>
              </a:rPr>
              <a:t></a:t>
            </a:r>
            <a:r>
              <a:rPr lang="en-US" sz="3600">
                <a:sym typeface="Symbol" panose="05050102010706020507" pitchFamily="18" charset="2"/>
              </a:rPr>
              <a:t>G &lt; 0, phản ứng luôn luôn xảy ra</a:t>
            </a:r>
            <a:r>
              <a:rPr lang="en-US" sz="3600"/>
              <a:t>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2659701-0867-4974-A281-0A56D1910F3B}"/>
                  </a:ext>
                </a:extLst>
              </p:cNvPr>
              <p:cNvSpPr>
                <a:spLocks noGrp="1"/>
              </p:cNvSpPr>
              <p:nvPr>
                <p:ph idx="1"/>
              </p:nvPr>
            </p:nvSpPr>
            <p:spPr>
              <a:xfrm>
                <a:off x="4422855" y="1825625"/>
                <a:ext cx="7182295" cy="4351338"/>
              </a:xfrm>
            </p:spPr>
            <p:txBody>
              <a:bodyPr>
                <a:normAutofit lnSpcReduction="10000"/>
              </a:bodyPr>
              <a:lstStyle/>
              <a:p>
                <a:pPr marL="0" indent="0">
                  <a:buNone/>
                </a:pPr>
                <a:r>
                  <a:rPr lang="vi-VN">
                    <a:sym typeface="Symbol" panose="05050102010706020507" pitchFamily="18" charset="2"/>
                  </a:rPr>
                  <a:t></a:t>
                </a:r>
                <a:r>
                  <a:rPr lang="en-US">
                    <a:sym typeface="Symbol" panose="05050102010706020507" pitchFamily="18" charset="2"/>
                  </a:rPr>
                  <a:t>S</a:t>
                </a:r>
                <a:r>
                  <a:rPr lang="en-US" baseline="-25000">
                    <a:sym typeface="Symbol" panose="05050102010706020507" pitchFamily="18" charset="2"/>
                  </a:rPr>
                  <a:t>system </a:t>
                </a:r>
                <a:r>
                  <a:rPr lang="en-US">
                    <a:sym typeface="Symbol" panose="05050102010706020507" pitchFamily="18" charset="2"/>
                  </a:rPr>
                  <a:t>+ </a:t>
                </a:r>
                <a:r>
                  <a:rPr lang="vi-VN">
                    <a:sym typeface="Symbol" panose="05050102010706020507" pitchFamily="18" charset="2"/>
                  </a:rPr>
                  <a:t></a:t>
                </a:r>
                <a:r>
                  <a:rPr lang="en-US">
                    <a:sym typeface="Symbol" panose="05050102010706020507" pitchFamily="18" charset="2"/>
                  </a:rPr>
                  <a:t>S</a:t>
                </a:r>
                <a:r>
                  <a:rPr lang="en-US" baseline="-25000">
                    <a:sym typeface="Symbol" panose="05050102010706020507" pitchFamily="18" charset="2"/>
                  </a:rPr>
                  <a:t>surroundings </a:t>
                </a:r>
                <a:r>
                  <a:rPr lang="en-US">
                    <a:sym typeface="Symbol" panose="05050102010706020507" pitchFamily="18" charset="2"/>
                  </a:rPr>
                  <a:t>= </a:t>
                </a:r>
                <a:r>
                  <a:rPr lang="vi-VN">
                    <a:sym typeface="Symbol" panose="05050102010706020507" pitchFamily="18" charset="2"/>
                  </a:rPr>
                  <a:t></a:t>
                </a:r>
                <a:r>
                  <a:rPr lang="en-US">
                    <a:sym typeface="Symbol" panose="05050102010706020507" pitchFamily="18" charset="2"/>
                  </a:rPr>
                  <a:t>S</a:t>
                </a:r>
                <a:r>
                  <a:rPr lang="en-US" baseline="-25000">
                    <a:sym typeface="Symbol" panose="05050102010706020507" pitchFamily="18" charset="2"/>
                  </a:rPr>
                  <a:t>univer</a:t>
                </a:r>
                <a:r>
                  <a:rPr lang="en-US">
                    <a:sym typeface="Symbol" panose="05050102010706020507" pitchFamily="18" charset="2"/>
                  </a:rPr>
                  <a:t> &gt; 0 (1)</a:t>
                </a:r>
              </a:p>
              <a:p>
                <a:pPr marL="0" indent="0">
                  <a:buNone/>
                </a:pPr>
                <a:r>
                  <a:rPr lang="en-US">
                    <a:sym typeface="Symbol" panose="05050102010706020507" pitchFamily="18" charset="2"/>
                  </a:rPr>
                  <a:t>Most biological processes occur at a constant T.</a:t>
                </a:r>
              </a:p>
              <a:p>
                <a:pPr marL="0" indent="0">
                  <a:buNone/>
                </a:pPr>
                <a:r>
                  <a:rPr lang="en-US">
                    <a:sym typeface="Symbol" panose="05050102010706020507" pitchFamily="18" charset="2"/>
                  </a:rPr>
                  <a:t>With </a:t>
                </a:r>
                <a14:m>
                  <m:oMath xmlns:m="http://schemas.openxmlformats.org/officeDocument/2006/math">
                    <m:sSub>
                      <m:sSubPr>
                        <m:ctrlPr>
                          <a:rPr lang="en-US" i="1" smtClean="0">
                            <a:latin typeface="Cambria Math" panose="02040503050406030204" pitchFamily="18" charset="0"/>
                            <a:sym typeface="Symbol" panose="05050102010706020507" pitchFamily="18" charset="2"/>
                          </a:rPr>
                        </m:ctrlPr>
                      </m:sSubPr>
                      <m:e>
                        <m:r>
                          <a:rPr lang="en-US" i="1" smtClean="0">
                            <a:latin typeface="Cambria Math" panose="02040503050406030204" pitchFamily="18" charset="0"/>
                            <a:ea typeface="Cambria Math" panose="02040503050406030204" pitchFamily="18" charset="0"/>
                            <a:sym typeface="Symbol" panose="05050102010706020507" pitchFamily="18" charset="2"/>
                          </a:rPr>
                          <m:t>∆</m:t>
                        </m:r>
                        <m:r>
                          <a:rPr lang="en-US" b="0" i="1" smtClean="0">
                            <a:latin typeface="Cambria Math" panose="02040503050406030204" pitchFamily="18" charset="0"/>
                            <a:ea typeface="Cambria Math" panose="02040503050406030204" pitchFamily="18" charset="0"/>
                            <a:sym typeface="Symbol" panose="05050102010706020507" pitchFamily="18" charset="2"/>
                          </a:rPr>
                          <m:t>𝑆</m:t>
                        </m:r>
                      </m:e>
                      <m:sub>
                        <m:r>
                          <a:rPr lang="en-US" b="0" i="1" smtClean="0">
                            <a:latin typeface="Cambria Math" panose="02040503050406030204" pitchFamily="18" charset="0"/>
                            <a:sym typeface="Symbol" panose="05050102010706020507" pitchFamily="18" charset="2"/>
                          </a:rPr>
                          <m:t>𝑠𝑢𝑟𝑟𝑜𝑢𝑛𝑑𝑖𝑛𝑔𝑠</m:t>
                        </m:r>
                      </m:sub>
                    </m:sSub>
                    <m:r>
                      <a:rPr lang="en-US" b="0" i="1" smtClean="0">
                        <a:latin typeface="Cambria Math" panose="02040503050406030204" pitchFamily="18" charset="0"/>
                        <a:sym typeface="Symbol" panose="05050102010706020507" pitchFamily="18" charset="2"/>
                      </a:rPr>
                      <m:t>=−</m:t>
                    </m:r>
                    <m:f>
                      <m:fPr>
                        <m:ctrlPr>
                          <a:rPr lang="en-US" b="0" i="1" smtClean="0">
                            <a:latin typeface="Cambria Math" panose="02040503050406030204" pitchFamily="18" charset="0"/>
                            <a:sym typeface="Symbol" panose="05050102010706020507" pitchFamily="18" charset="2"/>
                          </a:rPr>
                        </m:ctrlPr>
                      </m:fPr>
                      <m:num>
                        <m:sSub>
                          <m:sSubPr>
                            <m:ctrlPr>
                              <a:rPr lang="en-US" b="0" i="1" smtClean="0">
                                <a:latin typeface="Cambria Math" panose="02040503050406030204" pitchFamily="18" charset="0"/>
                                <a:sym typeface="Symbol" panose="05050102010706020507" pitchFamily="18" charset="2"/>
                              </a:rPr>
                            </m:ctrlPr>
                          </m:sSubPr>
                          <m:e>
                            <m:r>
                              <a:rPr lang="en-US" b="0" i="1" smtClean="0">
                                <a:latin typeface="Cambria Math" panose="02040503050406030204" pitchFamily="18" charset="0"/>
                                <a:ea typeface="Cambria Math" panose="02040503050406030204" pitchFamily="18" charset="0"/>
                                <a:sym typeface="Symbol" panose="05050102010706020507" pitchFamily="18" charset="2"/>
                              </a:rPr>
                              <m:t>∆</m:t>
                            </m:r>
                            <m:r>
                              <a:rPr lang="en-US" b="0" i="1" smtClean="0">
                                <a:latin typeface="Cambria Math" panose="02040503050406030204" pitchFamily="18" charset="0"/>
                                <a:ea typeface="Cambria Math" panose="02040503050406030204" pitchFamily="18" charset="0"/>
                                <a:sym typeface="Symbol" panose="05050102010706020507" pitchFamily="18" charset="2"/>
                              </a:rPr>
                              <m:t>𝐻</m:t>
                            </m:r>
                          </m:e>
                          <m:sub>
                            <m:r>
                              <a:rPr lang="en-US" b="0" i="1" smtClean="0">
                                <a:latin typeface="Cambria Math" panose="02040503050406030204" pitchFamily="18" charset="0"/>
                                <a:sym typeface="Symbol" panose="05050102010706020507" pitchFamily="18" charset="2"/>
                              </a:rPr>
                              <m:t>𝑠𝑦𝑠𝑡𝑒𝑚</m:t>
                            </m:r>
                          </m:sub>
                        </m:sSub>
                      </m:num>
                      <m:den>
                        <m:r>
                          <a:rPr lang="en-US" b="0" i="1" smtClean="0">
                            <a:latin typeface="Cambria Math" panose="02040503050406030204" pitchFamily="18" charset="0"/>
                            <a:sym typeface="Symbol" panose="05050102010706020507" pitchFamily="18" charset="2"/>
                          </a:rPr>
                          <m:t>𝑇</m:t>
                        </m:r>
                      </m:den>
                    </m:f>
                  </m:oMath>
                </a14:m>
                <a:r>
                  <a:rPr lang="en-US">
                    <a:sym typeface="Symbol" panose="05050102010706020507" pitchFamily="18" charset="2"/>
                  </a:rPr>
                  <a:t>  (2)</a:t>
                </a:r>
              </a:p>
              <a:p>
                <a:pPr marL="0" indent="0">
                  <a:buNone/>
                </a:pPr>
                <a:r>
                  <a:rPr lang="en-US">
                    <a:sym typeface="Symbol" panose="05050102010706020507" pitchFamily="18" charset="2"/>
                  </a:rPr>
                  <a:t>(the minus sign indicates that the surroundings gain energy from the system to make sure that </a:t>
                </a:r>
                <a:r>
                  <a:rPr lang="vi-VN">
                    <a:sym typeface="Symbol" panose="05050102010706020507" pitchFamily="18" charset="2"/>
                  </a:rPr>
                  <a:t></a:t>
                </a:r>
                <a:r>
                  <a:rPr lang="en-US">
                    <a:sym typeface="Symbol" panose="05050102010706020507" pitchFamily="18" charset="2"/>
                  </a:rPr>
                  <a:t>S</a:t>
                </a:r>
                <a:r>
                  <a:rPr lang="en-US" baseline="-25000">
                    <a:sym typeface="Symbol" panose="05050102010706020507" pitchFamily="18" charset="2"/>
                  </a:rPr>
                  <a:t>surroundings </a:t>
                </a:r>
                <a:r>
                  <a:rPr lang="en-US">
                    <a:sym typeface="Symbol" panose="05050102010706020507" pitchFamily="18" charset="2"/>
                  </a:rPr>
                  <a:t>&gt; 0).</a:t>
                </a:r>
              </a:p>
              <a:p>
                <a:pPr marL="0" indent="0">
                  <a:buNone/>
                </a:pPr>
                <a:r>
                  <a:rPr lang="en-US"/>
                  <a:t>Plug (2) into (1) we get:</a:t>
                </a:r>
              </a:p>
              <a:p>
                <a:pPr marL="0" indent="0">
                  <a:buNone/>
                </a:pPr>
                <a14:m>
                  <m:oMath xmlns:m="http://schemas.openxmlformats.org/officeDocument/2006/math">
                    <m:sSub>
                      <m:sSubPr>
                        <m:ctrlPr>
                          <a:rPr lang="en-US" i="1">
                            <a:latin typeface="Cambria Math" panose="02040503050406030204" pitchFamily="18" charset="0"/>
                            <a:sym typeface="Symbol" panose="05050102010706020507" pitchFamily="18" charset="2"/>
                          </a:rPr>
                        </m:ctrlPr>
                      </m:sSubPr>
                      <m:e>
                        <m:r>
                          <a:rPr lang="en-US" i="1">
                            <a:latin typeface="Cambria Math" panose="02040503050406030204" pitchFamily="18" charset="0"/>
                            <a:ea typeface="Cambria Math" panose="02040503050406030204" pitchFamily="18" charset="0"/>
                            <a:sym typeface="Symbol" panose="05050102010706020507" pitchFamily="18" charset="2"/>
                          </a:rPr>
                          <m:t>∆</m:t>
                        </m:r>
                        <m:r>
                          <a:rPr lang="en-US" i="1">
                            <a:latin typeface="Cambria Math" panose="02040503050406030204" pitchFamily="18" charset="0"/>
                            <a:ea typeface="Cambria Math" panose="02040503050406030204" pitchFamily="18" charset="0"/>
                            <a:sym typeface="Symbol" panose="05050102010706020507" pitchFamily="18" charset="2"/>
                          </a:rPr>
                          <m:t>𝑆</m:t>
                        </m:r>
                      </m:e>
                      <m:sub>
                        <m:r>
                          <a:rPr lang="en-US" i="1">
                            <a:latin typeface="Cambria Math" panose="02040503050406030204" pitchFamily="18" charset="0"/>
                            <a:sym typeface="Symbol" panose="05050102010706020507" pitchFamily="18" charset="2"/>
                          </a:rPr>
                          <m:t>𝑠</m:t>
                        </m:r>
                        <m:r>
                          <a:rPr lang="en-US" b="0" i="1" smtClean="0">
                            <a:latin typeface="Cambria Math" panose="02040503050406030204" pitchFamily="18" charset="0"/>
                            <a:sym typeface="Symbol" panose="05050102010706020507" pitchFamily="18" charset="2"/>
                          </a:rPr>
                          <m:t>𝑦𝑠𝑡𝑒𝑚</m:t>
                        </m:r>
                      </m:sub>
                    </m:sSub>
                    <m:r>
                      <a:rPr lang="en-US" i="1">
                        <a:latin typeface="Cambria Math" panose="02040503050406030204" pitchFamily="18" charset="0"/>
                        <a:sym typeface="Symbol" panose="05050102010706020507" pitchFamily="18" charset="2"/>
                      </a:rPr>
                      <m:t>−</m:t>
                    </m:r>
                    <m:f>
                      <m:fPr>
                        <m:ctrlPr>
                          <a:rPr lang="en-US" i="1">
                            <a:latin typeface="Cambria Math" panose="02040503050406030204" pitchFamily="18" charset="0"/>
                            <a:sym typeface="Symbol" panose="05050102010706020507" pitchFamily="18" charset="2"/>
                          </a:rPr>
                        </m:ctrlPr>
                      </m:fPr>
                      <m:num>
                        <m:sSub>
                          <m:sSubPr>
                            <m:ctrlPr>
                              <a:rPr lang="en-US" i="1">
                                <a:latin typeface="Cambria Math" panose="02040503050406030204" pitchFamily="18" charset="0"/>
                                <a:sym typeface="Symbol" panose="05050102010706020507" pitchFamily="18" charset="2"/>
                              </a:rPr>
                            </m:ctrlPr>
                          </m:sSubPr>
                          <m:e>
                            <m:r>
                              <a:rPr lang="en-US" i="1">
                                <a:latin typeface="Cambria Math" panose="02040503050406030204" pitchFamily="18" charset="0"/>
                                <a:ea typeface="Cambria Math" panose="02040503050406030204" pitchFamily="18" charset="0"/>
                                <a:sym typeface="Symbol" panose="05050102010706020507" pitchFamily="18" charset="2"/>
                              </a:rPr>
                              <m:t>∆</m:t>
                            </m:r>
                            <m:r>
                              <a:rPr lang="en-US" i="1">
                                <a:latin typeface="Cambria Math" panose="02040503050406030204" pitchFamily="18" charset="0"/>
                                <a:ea typeface="Cambria Math" panose="02040503050406030204" pitchFamily="18" charset="0"/>
                                <a:sym typeface="Symbol" panose="05050102010706020507" pitchFamily="18" charset="2"/>
                              </a:rPr>
                              <m:t>𝐻</m:t>
                            </m:r>
                          </m:e>
                          <m:sub>
                            <m:r>
                              <a:rPr lang="en-US" i="1">
                                <a:latin typeface="Cambria Math" panose="02040503050406030204" pitchFamily="18" charset="0"/>
                                <a:sym typeface="Symbol" panose="05050102010706020507" pitchFamily="18" charset="2"/>
                              </a:rPr>
                              <m:t>𝑠𝑦𝑠𝑡𝑒𝑚</m:t>
                            </m:r>
                          </m:sub>
                        </m:sSub>
                      </m:num>
                      <m:den>
                        <m:r>
                          <a:rPr lang="en-US" i="1">
                            <a:latin typeface="Cambria Math" panose="02040503050406030204" pitchFamily="18" charset="0"/>
                            <a:sym typeface="Symbol" panose="05050102010706020507" pitchFamily="18" charset="2"/>
                          </a:rPr>
                          <m:t>𝑇</m:t>
                        </m:r>
                      </m:den>
                    </m:f>
                    <m:r>
                      <a:rPr lang="en-US" b="0" i="1" smtClean="0">
                        <a:latin typeface="Cambria Math" panose="02040503050406030204" pitchFamily="18" charset="0"/>
                        <a:sym typeface="Symbol" panose="05050102010706020507" pitchFamily="18" charset="2"/>
                      </a:rPr>
                      <m:t>= </m:t>
                    </m:r>
                    <m:r>
                      <a:rPr lang="en-US" b="0" i="1" smtClean="0">
                        <a:latin typeface="Cambria Math" panose="02040503050406030204" pitchFamily="18" charset="0"/>
                        <a:ea typeface="Cambria Math" panose="02040503050406030204" pitchFamily="18" charset="0"/>
                        <a:sym typeface="Symbol" panose="05050102010706020507" pitchFamily="18" charset="2"/>
                      </a:rPr>
                      <m:t>∆</m:t>
                    </m:r>
                    <m:sSub>
                      <m:sSubPr>
                        <m:ctrlPr>
                          <a:rPr lang="en-US" b="0" i="1" smtClean="0">
                            <a:latin typeface="Cambria Math" panose="02040503050406030204" pitchFamily="18" charset="0"/>
                            <a:ea typeface="Cambria Math" panose="02040503050406030204" pitchFamily="18" charset="0"/>
                            <a:sym typeface="Symbol" panose="05050102010706020507" pitchFamily="18" charset="2"/>
                          </a:rPr>
                        </m:ctrlPr>
                      </m:sSubPr>
                      <m:e>
                        <m:r>
                          <a:rPr lang="en-US" b="0" i="1" smtClean="0">
                            <a:latin typeface="Cambria Math" panose="02040503050406030204" pitchFamily="18" charset="0"/>
                            <a:ea typeface="Cambria Math" panose="02040503050406030204" pitchFamily="18" charset="0"/>
                            <a:sym typeface="Symbol" panose="05050102010706020507" pitchFamily="18" charset="2"/>
                          </a:rPr>
                          <m:t>𝑆</m:t>
                        </m:r>
                      </m:e>
                      <m:sub>
                        <m:r>
                          <a:rPr lang="en-US" b="0" i="1" smtClean="0">
                            <a:latin typeface="Cambria Math" panose="02040503050406030204" pitchFamily="18" charset="0"/>
                            <a:ea typeface="Cambria Math" panose="02040503050406030204" pitchFamily="18" charset="0"/>
                            <a:sym typeface="Symbol" panose="05050102010706020507" pitchFamily="18" charset="2"/>
                          </a:rPr>
                          <m:t>𝑢𝑛𝑖𝑣𝑒𝑟</m:t>
                        </m:r>
                      </m:sub>
                    </m:sSub>
                  </m:oMath>
                </a14:m>
                <a:r>
                  <a:rPr lang="en-US"/>
                  <a:t> (3)</a:t>
                </a:r>
              </a:p>
            </p:txBody>
          </p:sp>
        </mc:Choice>
        <mc:Fallback xmlns="">
          <p:sp>
            <p:nvSpPr>
              <p:cNvPr id="3" name="Content Placeholder 2">
                <a:extLst>
                  <a:ext uri="{FF2B5EF4-FFF2-40B4-BE49-F238E27FC236}">
                    <a16:creationId xmlns:a16="http://schemas.microsoft.com/office/drawing/2014/main" id="{62659701-0867-4974-A281-0A56D1910F3B}"/>
                  </a:ext>
                </a:extLst>
              </p:cNvPr>
              <p:cNvSpPr>
                <a:spLocks noGrp="1" noRot="1" noChangeAspect="1" noMove="1" noResize="1" noEditPoints="1" noAdjustHandles="1" noChangeArrowheads="1" noChangeShapeType="1" noTextEdit="1"/>
              </p:cNvSpPr>
              <p:nvPr>
                <p:ph idx="1"/>
              </p:nvPr>
            </p:nvSpPr>
            <p:spPr>
              <a:xfrm>
                <a:off x="4422855" y="1825625"/>
                <a:ext cx="7182295" cy="4351338"/>
              </a:xfrm>
              <a:blipFill>
                <a:blip r:embed="rId2"/>
                <a:stretch>
                  <a:fillRect l="-1783" t="-3361"/>
                </a:stretch>
              </a:blipFill>
            </p:spPr>
            <p:txBody>
              <a:bodyPr/>
              <a:lstStyle/>
              <a:p>
                <a:r>
                  <a:rPr lang="en-US">
                    <a:noFill/>
                  </a:rPr>
                  <a:t> </a:t>
                </a:r>
              </a:p>
            </p:txBody>
          </p:sp>
        </mc:Fallback>
      </mc:AlternateContent>
      <p:grpSp>
        <p:nvGrpSpPr>
          <p:cNvPr id="7" name="Group 6">
            <a:extLst>
              <a:ext uri="{FF2B5EF4-FFF2-40B4-BE49-F238E27FC236}">
                <a16:creationId xmlns:a16="http://schemas.microsoft.com/office/drawing/2014/main" id="{EC5ACAE0-0FEB-4017-82D8-A951BC92988D}"/>
              </a:ext>
            </a:extLst>
          </p:cNvPr>
          <p:cNvGrpSpPr/>
          <p:nvPr/>
        </p:nvGrpSpPr>
        <p:grpSpPr>
          <a:xfrm>
            <a:off x="215533" y="1825625"/>
            <a:ext cx="3955972" cy="1798411"/>
            <a:chOff x="1877964" y="1960563"/>
            <a:chExt cx="5870630" cy="2668827"/>
          </a:xfrm>
        </p:grpSpPr>
        <p:pic>
          <p:nvPicPr>
            <p:cNvPr id="1026" name="Picture 2" descr="Hình ảnh có liên quan">
              <a:extLst>
                <a:ext uri="{FF2B5EF4-FFF2-40B4-BE49-F238E27FC236}">
                  <a16:creationId xmlns:a16="http://schemas.microsoft.com/office/drawing/2014/main" id="{9B1E6B5C-C844-40BA-A1C6-96E9461A54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7964" y="1960563"/>
              <a:ext cx="2337198" cy="2668827"/>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a16="http://schemas.microsoft.com/office/drawing/2014/main" id="{3381B2E6-85FB-4E98-A318-23B67F0C2745}"/>
                </a:ext>
              </a:extLst>
            </p:cNvPr>
            <p:cNvSpPr/>
            <p:nvPr/>
          </p:nvSpPr>
          <p:spPr>
            <a:xfrm>
              <a:off x="3709464" y="3016249"/>
              <a:ext cx="1388656" cy="793999"/>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Heat</a:t>
              </a:r>
            </a:p>
          </p:txBody>
        </p:sp>
        <p:sp>
          <p:nvSpPr>
            <p:cNvPr id="6" name="TextBox 5">
              <a:extLst>
                <a:ext uri="{FF2B5EF4-FFF2-40B4-BE49-F238E27FC236}">
                  <a16:creationId xmlns:a16="http://schemas.microsoft.com/office/drawing/2014/main" id="{A6CA5554-C7CB-471D-ACC5-287DF66F96FC}"/>
                </a:ext>
              </a:extLst>
            </p:cNvPr>
            <p:cNvSpPr txBox="1"/>
            <p:nvPr/>
          </p:nvSpPr>
          <p:spPr>
            <a:xfrm>
              <a:off x="5022391" y="2894507"/>
              <a:ext cx="2726203" cy="677555"/>
            </a:xfrm>
            <a:prstGeom prst="rect">
              <a:avLst/>
            </a:prstGeom>
            <a:noFill/>
          </p:spPr>
          <p:txBody>
            <a:bodyPr wrap="square" rtlCol="0">
              <a:noAutofit/>
            </a:bodyPr>
            <a:lstStyle/>
            <a:p>
              <a:r>
                <a:rPr lang="vi-VN" sz="3600">
                  <a:sym typeface="Symbol" panose="05050102010706020507" pitchFamily="18" charset="2"/>
                </a:rPr>
                <a:t></a:t>
              </a:r>
              <a:r>
                <a:rPr lang="en-US" sz="3600">
                  <a:sym typeface="Symbol" panose="05050102010706020507" pitchFamily="18" charset="2"/>
                </a:rPr>
                <a:t>H</a:t>
              </a:r>
              <a:r>
                <a:rPr lang="en-US" sz="3600" baseline="-25000">
                  <a:sym typeface="Symbol" panose="05050102010706020507" pitchFamily="18" charset="2"/>
                </a:rPr>
                <a:t>system</a:t>
              </a:r>
              <a:endParaRPr lang="en-US" sz="3600"/>
            </a:p>
          </p:txBody>
        </p:sp>
      </p:grpSp>
      <p:sp>
        <p:nvSpPr>
          <p:cNvPr id="8" name="TextBox 7">
            <a:extLst>
              <a:ext uri="{FF2B5EF4-FFF2-40B4-BE49-F238E27FC236}">
                <a16:creationId xmlns:a16="http://schemas.microsoft.com/office/drawing/2014/main" id="{2680B5AA-0F20-4274-8DE4-27C67E0158CF}"/>
              </a:ext>
            </a:extLst>
          </p:cNvPr>
          <p:cNvSpPr txBox="1"/>
          <p:nvPr/>
        </p:nvSpPr>
        <p:spPr>
          <a:xfrm>
            <a:off x="215533" y="4001294"/>
            <a:ext cx="3955972" cy="923330"/>
          </a:xfrm>
          <a:prstGeom prst="rect">
            <a:avLst/>
          </a:prstGeom>
          <a:noFill/>
        </p:spPr>
        <p:txBody>
          <a:bodyPr wrap="square" rtlCol="0">
            <a:spAutoFit/>
          </a:bodyPr>
          <a:lstStyle/>
          <a:p>
            <a:r>
              <a:rPr lang="en-US" i="1"/>
              <a:t>Consider the cell as a system interaction with the surrounding environment.</a:t>
            </a:r>
          </a:p>
        </p:txBody>
      </p:sp>
      <p:sp>
        <p:nvSpPr>
          <p:cNvPr id="10" name="Title 1">
            <a:extLst>
              <a:ext uri="{FF2B5EF4-FFF2-40B4-BE49-F238E27FC236}">
                <a16:creationId xmlns:a16="http://schemas.microsoft.com/office/drawing/2014/main" id="{032D38F9-B328-4421-8DC9-65A74FD3C264}"/>
              </a:ext>
            </a:extLst>
          </p:cNvPr>
          <p:cNvSpPr txBox="1">
            <a:spLocks/>
          </p:cNvSpPr>
          <p:nvPr/>
        </p:nvSpPr>
        <p:spPr>
          <a:xfrm>
            <a:off x="0" y="0"/>
            <a:ext cx="3323063" cy="815975"/>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ATP</a:t>
            </a:r>
          </a:p>
        </p:txBody>
      </p:sp>
    </p:spTree>
    <p:extLst>
      <p:ext uri="{BB962C8B-B14F-4D97-AF65-F5344CB8AC3E}">
        <p14:creationId xmlns:p14="http://schemas.microsoft.com/office/powerpoint/2010/main" val="35905094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F5E680-0180-4C5C-A511-D0C66D49247D}"/>
              </a:ext>
            </a:extLst>
          </p:cNvPr>
          <p:cNvPicPr>
            <a:picLocks noChangeAspect="1"/>
          </p:cNvPicPr>
          <p:nvPr/>
        </p:nvPicPr>
        <p:blipFill>
          <a:blip r:embed="rId2"/>
          <a:stretch>
            <a:fillRect/>
          </a:stretch>
        </p:blipFill>
        <p:spPr>
          <a:xfrm>
            <a:off x="5526010" y="3117111"/>
            <a:ext cx="3838575" cy="1295400"/>
          </a:xfrm>
          <a:prstGeom prst="rect">
            <a:avLst/>
          </a:prstGeom>
        </p:spPr>
      </p:pic>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57087A8-6D47-430D-848C-594CB5AE0623}"/>
                  </a:ext>
                </a:extLst>
              </p:cNvPr>
              <p:cNvSpPr>
                <a:spLocks noGrp="1"/>
              </p:cNvSpPr>
              <p:nvPr>
                <p:ph idx="1"/>
              </p:nvPr>
            </p:nvSpPr>
            <p:spPr>
              <a:xfrm>
                <a:off x="838200" y="2472396"/>
                <a:ext cx="10515600" cy="4351338"/>
              </a:xfrm>
            </p:spPr>
            <p:txBody>
              <a:bodyPr/>
              <a:lstStyle/>
              <a:p>
                <a:pPr marL="0" indent="0">
                  <a:buNone/>
                </a:pPr>
                <a:r>
                  <a:rPr lang="en-US"/>
                  <a:t>Multiply both sides with the (-T), we get:</a:t>
                </a:r>
              </a:p>
              <a:p>
                <a:pPr marL="0" indent="0">
                  <a:buNone/>
                </a:pPr>
                <a14:m>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m:t>
                        </m:r>
                        <m:r>
                          <a:rPr lang="en-US" b="0" i="1" smtClean="0">
                            <a:latin typeface="Cambria Math" panose="02040503050406030204" pitchFamily="18" charset="0"/>
                          </a:rPr>
                          <m:t>𝑇</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𝑆</m:t>
                        </m:r>
                      </m:e>
                      <m:sub>
                        <m:r>
                          <a:rPr lang="en-US" b="0" i="1" smtClean="0">
                            <a:latin typeface="Cambria Math" panose="02040503050406030204" pitchFamily="18" charset="0"/>
                          </a:rPr>
                          <m:t>𝑠𝑦𝑠𝑡𝑒𝑚</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𝐻</m:t>
                        </m:r>
                      </m:e>
                      <m:sub>
                        <m:r>
                          <a:rPr lang="en-US" b="0" i="1" smtClean="0">
                            <a:latin typeface="Cambria Math" panose="02040503050406030204" pitchFamily="18" charset="0"/>
                          </a:rPr>
                          <m:t>𝑠𝑦𝑠𝑡𝑒𝑚</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m:t>
                        </m:r>
                        <m:r>
                          <a:rPr lang="en-US" b="0" i="1" smtClean="0">
                            <a:latin typeface="Cambria Math" panose="02040503050406030204" pitchFamily="18" charset="0"/>
                          </a:rPr>
                          <m:t>𝑇</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𝑆</m:t>
                        </m:r>
                      </m:e>
                      <m:sub>
                        <m:r>
                          <a:rPr lang="en-US" b="0" i="1" smtClean="0">
                            <a:latin typeface="Cambria Math" panose="02040503050406030204" pitchFamily="18" charset="0"/>
                          </a:rPr>
                          <m:t>𝑢𝑛𝑖𝑣𝑒𝑟</m:t>
                        </m:r>
                      </m:sub>
                    </m:sSub>
                  </m:oMath>
                </a14:m>
                <a:r>
                  <a:rPr lang="en-US"/>
                  <a:t> (4)</a:t>
                </a:r>
              </a:p>
              <a:p>
                <a:pPr marL="0" indent="0">
                  <a:buNone/>
                </a:pPr>
                <a:r>
                  <a:rPr lang="en-US"/>
                  <a:t>Take </a:t>
                </a:r>
                <a14:m>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𝐺</m:t>
                    </m:r>
                    <m:r>
                      <a:rPr lang="en-US" b="0" i="1" smtClean="0">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m:t>
                        </m:r>
                        <m:r>
                          <a:rPr lang="en-US" i="1">
                            <a:latin typeface="Cambria Math" panose="02040503050406030204" pitchFamily="18" charset="0"/>
                          </a:rPr>
                          <m:t>𝑇</m:t>
                        </m:r>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𝑆</m:t>
                        </m:r>
                      </m:e>
                      <m:sub>
                        <m:r>
                          <a:rPr lang="en-US" i="1">
                            <a:latin typeface="Cambria Math" panose="02040503050406030204" pitchFamily="18" charset="0"/>
                          </a:rPr>
                          <m:t>𝑢𝑛𝑖𝑣𝑒𝑟</m:t>
                        </m:r>
                      </m:sub>
                    </m:sSub>
                  </m:oMath>
                </a14:m>
                <a:r>
                  <a:rPr lang="en-US"/>
                  <a:t> we get:</a:t>
                </a:r>
              </a:p>
              <a:p>
                <a:pPr marL="0" indent="0">
                  <a:buNone/>
                </a:pPr>
                <a:r>
                  <a:rPr lang="en-US"/>
                  <a:t>For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𝑆</m:t>
                        </m:r>
                      </m:e>
                      <m:sub>
                        <m:r>
                          <a:rPr lang="en-US" i="1">
                            <a:latin typeface="Cambria Math" panose="02040503050406030204" pitchFamily="18" charset="0"/>
                          </a:rPr>
                          <m:t>𝑢𝑛𝑖𝑣𝑒𝑟</m:t>
                        </m:r>
                      </m:sub>
                    </m:sSub>
                    <m:r>
                      <a:rPr lang="en-US" b="0" i="1" smtClean="0">
                        <a:latin typeface="Cambria Math" panose="02040503050406030204" pitchFamily="18" charset="0"/>
                      </a:rPr>
                      <m:t>&gt;0</m:t>
                    </m:r>
                  </m:oMath>
                </a14:m>
                <a:r>
                  <a:rPr lang="en-US"/>
                  <a:t> (always), from (3): </a:t>
                </a:r>
                <a14:m>
                  <m:oMath xmlns:m="http://schemas.openxmlformats.org/officeDocument/2006/math">
                    <m:sSub>
                      <m:sSubPr>
                        <m:ctrlPr>
                          <a:rPr lang="en-US" i="1">
                            <a:latin typeface="Cambria Math" panose="02040503050406030204" pitchFamily="18" charset="0"/>
                            <a:sym typeface="Symbol" panose="05050102010706020507" pitchFamily="18" charset="2"/>
                          </a:rPr>
                        </m:ctrlPr>
                      </m:sSubPr>
                      <m:e>
                        <m:r>
                          <a:rPr lang="en-US" i="1">
                            <a:latin typeface="Cambria Math" panose="02040503050406030204" pitchFamily="18" charset="0"/>
                            <a:ea typeface="Cambria Math" panose="02040503050406030204" pitchFamily="18" charset="0"/>
                            <a:sym typeface="Symbol" panose="05050102010706020507" pitchFamily="18" charset="2"/>
                          </a:rPr>
                          <m:t>∆</m:t>
                        </m:r>
                        <m:r>
                          <a:rPr lang="en-US" i="1">
                            <a:latin typeface="Cambria Math" panose="02040503050406030204" pitchFamily="18" charset="0"/>
                            <a:ea typeface="Cambria Math" panose="02040503050406030204" pitchFamily="18" charset="0"/>
                            <a:sym typeface="Symbol" panose="05050102010706020507" pitchFamily="18" charset="2"/>
                          </a:rPr>
                          <m:t>𝑆</m:t>
                        </m:r>
                      </m:e>
                      <m:sub>
                        <m:r>
                          <a:rPr lang="en-US" b="0" i="1" smtClean="0">
                            <a:latin typeface="Cambria Math" panose="02040503050406030204" pitchFamily="18" charset="0"/>
                            <a:ea typeface="Cambria Math" panose="02040503050406030204" pitchFamily="18" charset="0"/>
                            <a:sym typeface="Symbol" panose="05050102010706020507" pitchFamily="18" charset="2"/>
                          </a:rPr>
                          <m:t>𝑠𝑦𝑠𝑡𝑒𝑚</m:t>
                        </m:r>
                      </m:sub>
                    </m:sSub>
                    <m:r>
                      <a:rPr lang="en-US" b="0" i="1" smtClean="0">
                        <a:latin typeface="Cambria Math" panose="02040503050406030204" pitchFamily="18" charset="0"/>
                        <a:sym typeface="Symbol" panose="05050102010706020507" pitchFamily="18" charset="2"/>
                      </a:rPr>
                      <m:t>&gt;</m:t>
                    </m:r>
                    <m:f>
                      <m:fPr>
                        <m:ctrlPr>
                          <a:rPr lang="en-US" i="1">
                            <a:latin typeface="Cambria Math" panose="02040503050406030204" pitchFamily="18" charset="0"/>
                            <a:sym typeface="Symbol" panose="05050102010706020507" pitchFamily="18" charset="2"/>
                          </a:rPr>
                        </m:ctrlPr>
                      </m:fPr>
                      <m:num>
                        <m:sSub>
                          <m:sSubPr>
                            <m:ctrlPr>
                              <a:rPr lang="en-US" i="1">
                                <a:latin typeface="Cambria Math" panose="02040503050406030204" pitchFamily="18" charset="0"/>
                                <a:sym typeface="Symbol" panose="05050102010706020507" pitchFamily="18" charset="2"/>
                              </a:rPr>
                            </m:ctrlPr>
                          </m:sSubPr>
                          <m:e>
                            <m:r>
                              <a:rPr lang="en-US" i="1">
                                <a:latin typeface="Cambria Math" panose="02040503050406030204" pitchFamily="18" charset="0"/>
                                <a:ea typeface="Cambria Math" panose="02040503050406030204" pitchFamily="18" charset="0"/>
                                <a:sym typeface="Symbol" panose="05050102010706020507" pitchFamily="18" charset="2"/>
                              </a:rPr>
                              <m:t>∆</m:t>
                            </m:r>
                            <m:r>
                              <a:rPr lang="en-US" i="1">
                                <a:latin typeface="Cambria Math" panose="02040503050406030204" pitchFamily="18" charset="0"/>
                                <a:ea typeface="Cambria Math" panose="02040503050406030204" pitchFamily="18" charset="0"/>
                                <a:sym typeface="Symbol" panose="05050102010706020507" pitchFamily="18" charset="2"/>
                              </a:rPr>
                              <m:t>𝐻</m:t>
                            </m:r>
                          </m:e>
                          <m:sub>
                            <m:r>
                              <a:rPr lang="en-US" i="1">
                                <a:latin typeface="Cambria Math" panose="02040503050406030204" pitchFamily="18" charset="0"/>
                                <a:sym typeface="Symbol" panose="05050102010706020507" pitchFamily="18" charset="2"/>
                              </a:rPr>
                              <m:t>𝑠𝑦𝑠𝑡𝑒𝑚</m:t>
                            </m:r>
                          </m:sub>
                        </m:sSub>
                      </m:num>
                      <m:den>
                        <m:r>
                          <a:rPr lang="en-US" i="1">
                            <a:latin typeface="Cambria Math" panose="02040503050406030204" pitchFamily="18" charset="0"/>
                            <a:sym typeface="Symbol" panose="05050102010706020507" pitchFamily="18" charset="2"/>
                          </a:rPr>
                          <m:t>𝑇</m:t>
                        </m:r>
                      </m:den>
                    </m:f>
                  </m:oMath>
                </a14:m>
                <a:r>
                  <a:rPr lang="en-US"/>
                  <a:t> or</a:t>
                </a:r>
              </a:p>
              <a:p>
                <a:pPr marL="0" indent="0">
                  <a:buNone/>
                </a:pPr>
                <a14:m>
                  <m:oMath xmlns:m="http://schemas.openxmlformats.org/officeDocument/2006/math">
                    <m:r>
                      <a:rPr lang="en-US" b="0" i="1" smtClean="0">
                        <a:latin typeface="Cambria Math" panose="02040503050406030204" pitchFamily="18" charset="0"/>
                        <a:ea typeface="Cambria Math" panose="02040503050406030204" pitchFamily="18" charset="0"/>
                      </a:rPr>
                      <m:t>𝑇</m:t>
                    </m:r>
                    <m:r>
                      <a:rPr lang="en-US" i="1">
                        <a:latin typeface="Cambria Math" panose="02040503050406030204" pitchFamily="18" charset="0"/>
                        <a:ea typeface="Cambria Math" panose="02040503050406030204" pitchFamily="18" charset="0"/>
                      </a:rPr>
                      <m:t>∆</m:t>
                    </m:r>
                    <m:sSub>
                      <m:sSubPr>
                        <m:ctrlPr>
                          <a:rPr lang="en-US"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𝑆</m:t>
                        </m:r>
                      </m:e>
                      <m:sub>
                        <m:r>
                          <a:rPr lang="en-US" b="0" i="1" smtClean="0">
                            <a:latin typeface="Cambria Math" panose="02040503050406030204" pitchFamily="18" charset="0"/>
                            <a:ea typeface="Cambria Math" panose="02040503050406030204" pitchFamily="18" charset="0"/>
                          </a:rPr>
                          <m:t>𝑠𝑦𝑠𝑡𝑒𝑚</m:t>
                        </m:r>
                      </m:sub>
                    </m:sSub>
                    <m:r>
                      <a:rPr lang="en-US" b="0" i="1" smtClean="0">
                        <a:latin typeface="Cambria Math" panose="02040503050406030204" pitchFamily="18" charset="0"/>
                        <a:ea typeface="Cambria Math" panose="02040503050406030204" pitchFamily="18" charset="0"/>
                      </a:rPr>
                      <m:t>&gt;</m:t>
                    </m:r>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𝐻</m:t>
                        </m:r>
                      </m:e>
                      <m:sub>
                        <m:r>
                          <a:rPr lang="en-US" b="0" i="1" smtClean="0">
                            <a:latin typeface="Cambria Math" panose="02040503050406030204" pitchFamily="18" charset="0"/>
                            <a:ea typeface="Cambria Math" panose="02040503050406030204" pitchFamily="18" charset="0"/>
                          </a:rPr>
                          <m:t>𝑠𝑦𝑠𝑡𝑒𝑚</m:t>
                        </m:r>
                      </m:sub>
                    </m:sSub>
                  </m:oMath>
                </a14:m>
                <a:r>
                  <a:rPr lang="en-US"/>
                  <a:t> and therefore,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𝐻</m:t>
                        </m:r>
                      </m:e>
                      <m:sub>
                        <m:r>
                          <a:rPr lang="en-US" i="1">
                            <a:latin typeface="Cambria Math" panose="02040503050406030204" pitchFamily="18" charset="0"/>
                            <a:ea typeface="Cambria Math" panose="02040503050406030204" pitchFamily="18" charset="0"/>
                          </a:rPr>
                          <m:t>𝑠𝑦𝑠𝑡𝑒𝑚</m:t>
                        </m:r>
                      </m:sub>
                    </m:sSub>
                    <m:r>
                      <a:rPr lang="en-US" b="0" i="1" smtClean="0">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𝑇</m:t>
                    </m:r>
                    <m:r>
                      <a:rPr lang="en-US" i="1">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𝑆</m:t>
                        </m:r>
                      </m:e>
                      <m:sub>
                        <m:r>
                          <a:rPr lang="en-US" i="1">
                            <a:latin typeface="Cambria Math" panose="02040503050406030204" pitchFamily="18" charset="0"/>
                            <a:ea typeface="Cambria Math" panose="02040503050406030204" pitchFamily="18" charset="0"/>
                          </a:rPr>
                          <m:t>𝑠𝑦𝑠𝑡𝑒𝑚</m:t>
                        </m:r>
                      </m:sub>
                    </m:sSub>
                    <m:r>
                      <a:rPr lang="en-US" b="0" i="1" smtClean="0">
                        <a:latin typeface="Cambria Math" panose="02040503050406030204" pitchFamily="18" charset="0"/>
                        <a:ea typeface="Cambria Math" panose="02040503050406030204" pitchFamily="18" charset="0"/>
                      </a:rPr>
                      <m:t>&lt;0</m:t>
                    </m:r>
                  </m:oMath>
                </a14:m>
                <a:endParaRPr lang="en-US"/>
              </a:p>
              <a:p>
                <a:pPr marL="0" indent="0">
                  <a:buNone/>
                </a:pPr>
                <a:r>
                  <a:rPr lang="en-US"/>
                  <a:t>or </a:t>
                </a:r>
                <a:r>
                  <a:rPr lang="en-US">
                    <a:sym typeface="Symbol" panose="05050102010706020507" pitchFamily="18" charset="2"/>
                  </a:rPr>
                  <a:t>G &lt; 0, the reaction happens spontaneously.</a:t>
                </a:r>
                <a:endParaRPr lang="en-US"/>
              </a:p>
            </p:txBody>
          </p:sp>
        </mc:Choice>
        <mc:Fallback xmlns="">
          <p:sp>
            <p:nvSpPr>
              <p:cNvPr id="3" name="Content Placeholder 2">
                <a:extLst>
                  <a:ext uri="{FF2B5EF4-FFF2-40B4-BE49-F238E27FC236}">
                    <a16:creationId xmlns:a16="http://schemas.microsoft.com/office/drawing/2014/main" id="{157087A8-6D47-430D-848C-594CB5AE0623}"/>
                  </a:ext>
                </a:extLst>
              </p:cNvPr>
              <p:cNvSpPr>
                <a:spLocks noGrp="1" noRot="1" noChangeAspect="1" noMove="1" noResize="1" noEditPoints="1" noAdjustHandles="1" noChangeArrowheads="1" noChangeShapeType="1" noTextEdit="1"/>
              </p:cNvSpPr>
              <p:nvPr>
                <p:ph idx="1"/>
              </p:nvPr>
            </p:nvSpPr>
            <p:spPr>
              <a:xfrm>
                <a:off x="838200" y="2472396"/>
                <a:ext cx="10515600" cy="4351338"/>
              </a:xfrm>
              <a:blipFill>
                <a:blip r:embed="rId3"/>
                <a:stretch>
                  <a:fillRect l="-1217" t="-2525"/>
                </a:stretch>
              </a:blipFill>
            </p:spPr>
            <p:txBody>
              <a:bodyPr/>
              <a:lstStyle/>
              <a:p>
                <a:r>
                  <a:rPr lang="en-US">
                    <a:noFill/>
                  </a:rPr>
                  <a:t> </a:t>
                </a:r>
              </a:p>
            </p:txBody>
          </p:sp>
        </mc:Fallback>
      </mc:AlternateContent>
      <p:sp>
        <p:nvSpPr>
          <p:cNvPr id="5" name="Title 1">
            <a:extLst>
              <a:ext uri="{FF2B5EF4-FFF2-40B4-BE49-F238E27FC236}">
                <a16:creationId xmlns:a16="http://schemas.microsoft.com/office/drawing/2014/main" id="{6F02E7F1-949E-4397-BCCD-DA7314807F59}"/>
              </a:ext>
            </a:extLst>
          </p:cNvPr>
          <p:cNvSpPr txBox="1">
            <a:spLocks/>
          </p:cNvSpPr>
          <p:nvPr/>
        </p:nvSpPr>
        <p:spPr>
          <a:xfrm>
            <a:off x="838200" y="68103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a:t>Chứng minh </a:t>
            </a:r>
            <a:r>
              <a:rPr lang="vi-VN" sz="3600">
                <a:sym typeface="Symbol" panose="05050102010706020507" pitchFamily="18" charset="2"/>
              </a:rPr>
              <a:t></a:t>
            </a:r>
            <a:r>
              <a:rPr lang="en-US" sz="3600">
                <a:sym typeface="Symbol" panose="05050102010706020507" pitchFamily="18" charset="2"/>
              </a:rPr>
              <a:t>G &lt; 0, phản ứng luôn luôn xảy ra</a:t>
            </a:r>
            <a:r>
              <a:rPr lang="en-US" sz="3600"/>
              <a:t> </a:t>
            </a:r>
          </a:p>
        </p:txBody>
      </p:sp>
      <p:sp>
        <p:nvSpPr>
          <p:cNvPr id="7" name="Title 1">
            <a:extLst>
              <a:ext uri="{FF2B5EF4-FFF2-40B4-BE49-F238E27FC236}">
                <a16:creationId xmlns:a16="http://schemas.microsoft.com/office/drawing/2014/main" id="{F50A6594-F256-411F-9BAF-021B5F2EFAD9}"/>
              </a:ext>
            </a:extLst>
          </p:cNvPr>
          <p:cNvSpPr>
            <a:spLocks noGrp="1"/>
          </p:cNvSpPr>
          <p:nvPr>
            <p:ph type="title"/>
          </p:nvPr>
        </p:nvSpPr>
        <p:spPr>
          <a:xfrm>
            <a:off x="0" y="0"/>
            <a:ext cx="3323063" cy="815975"/>
          </a:xfrm>
        </p:spPr>
        <p:txBody>
          <a:bodyPr>
            <a:normAutofit fontScale="90000"/>
          </a:body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ATP</a:t>
            </a:r>
          </a:p>
        </p:txBody>
      </p:sp>
    </p:spTree>
    <p:extLst>
      <p:ext uri="{BB962C8B-B14F-4D97-AF65-F5344CB8AC3E}">
        <p14:creationId xmlns:p14="http://schemas.microsoft.com/office/powerpoint/2010/main" val="3671184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A546697E-E569-4646-A1B6-5BEB53532ED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096000" y="1313273"/>
            <a:ext cx="5965903" cy="4987476"/>
          </a:xfrm>
        </p:spPr>
      </p:pic>
      <p:sp>
        <p:nvSpPr>
          <p:cNvPr id="6" name="Rectangle 5">
            <a:extLst>
              <a:ext uri="{FF2B5EF4-FFF2-40B4-BE49-F238E27FC236}">
                <a16:creationId xmlns:a16="http://schemas.microsoft.com/office/drawing/2014/main" id="{66A5394D-B090-4C89-BC57-DD92B9087985}"/>
              </a:ext>
            </a:extLst>
          </p:cNvPr>
          <p:cNvSpPr/>
          <p:nvPr/>
        </p:nvSpPr>
        <p:spPr>
          <a:xfrm>
            <a:off x="5854391" y="6480911"/>
            <a:ext cx="6705600" cy="646331"/>
          </a:xfrm>
          <a:prstGeom prst="rect">
            <a:avLst/>
          </a:prstGeom>
        </p:spPr>
        <p:txBody>
          <a:bodyPr>
            <a:noAutofit/>
          </a:bodyPr>
          <a:lstStyle/>
          <a:p>
            <a:r>
              <a:rPr lang="en-US" i="1">
                <a:hlinkClick r:id="rId4"/>
              </a:rPr>
              <a:t>https://egypt-2010.com/kien-thuc/nguyen-tac-bo-sung-la-gi</a:t>
            </a:r>
            <a:endParaRPr lang="en-US" i="1"/>
          </a:p>
        </p:txBody>
      </p:sp>
      <p:sp>
        <p:nvSpPr>
          <p:cNvPr id="5" name="Title 1">
            <a:extLst>
              <a:ext uri="{FF2B5EF4-FFF2-40B4-BE49-F238E27FC236}">
                <a16:creationId xmlns:a16="http://schemas.microsoft.com/office/drawing/2014/main" id="{89014E8B-13C3-4123-A811-12CCFCD32D83}"/>
              </a:ext>
            </a:extLst>
          </p:cNvPr>
          <p:cNvSpPr txBox="1">
            <a:spLocks/>
          </p:cNvSpPr>
          <p:nvPr/>
        </p:nvSpPr>
        <p:spPr>
          <a:xfrm>
            <a:off x="838200" y="54354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a:t>DNA mạch đôi có tuân theo NL2NĐH không?</a:t>
            </a:r>
          </a:p>
        </p:txBody>
      </p:sp>
      <p:sp>
        <p:nvSpPr>
          <p:cNvPr id="7" name="Content Placeholder 2">
            <a:extLst>
              <a:ext uri="{FF2B5EF4-FFF2-40B4-BE49-F238E27FC236}">
                <a16:creationId xmlns:a16="http://schemas.microsoft.com/office/drawing/2014/main" id="{53975648-7620-4210-9963-0EC09B24DBA8}"/>
              </a:ext>
            </a:extLst>
          </p:cNvPr>
          <p:cNvSpPr txBox="1">
            <a:spLocks/>
          </p:cNvSpPr>
          <p:nvPr/>
        </p:nvSpPr>
        <p:spPr>
          <a:xfrm>
            <a:off x="520903" y="1847927"/>
            <a:ext cx="5396166"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Các yếu tố nào ảnh h</a:t>
            </a:r>
            <a:r>
              <a:rPr lang="vi-VN"/>
              <a:t>ư</a:t>
            </a:r>
            <a:r>
              <a:rPr lang="en-US"/>
              <a:t>ởng đến mạch DNA?</a:t>
            </a:r>
          </a:p>
          <a:p>
            <a:endParaRPr lang="en-US"/>
          </a:p>
          <a:p>
            <a:pPr lvl="1"/>
            <a:r>
              <a:rPr lang="en-US"/>
              <a:t>Các liên kết nào xuất hiện trong mạch đôi DNA?</a:t>
            </a:r>
          </a:p>
          <a:p>
            <a:pPr lvl="1"/>
            <a:endParaRPr lang="en-US"/>
          </a:p>
          <a:p>
            <a:pPr lvl="1"/>
            <a:r>
              <a:rPr lang="en-US"/>
              <a:t>Nguyên lý 2 NĐH</a:t>
            </a:r>
          </a:p>
          <a:p>
            <a:pPr lvl="1"/>
            <a:endParaRPr lang="en-US"/>
          </a:p>
          <a:p>
            <a:pPr lvl="1"/>
            <a:r>
              <a:rPr lang="en-US"/>
              <a:t>pH ảnh h</a:t>
            </a:r>
            <a:r>
              <a:rPr lang="vi-VN"/>
              <a:t>ư</a:t>
            </a:r>
            <a:r>
              <a:rPr lang="en-US"/>
              <a:t>ởng như thế nào?</a:t>
            </a:r>
          </a:p>
          <a:p>
            <a:pPr lvl="1"/>
            <a:endParaRPr lang="en-US"/>
          </a:p>
        </p:txBody>
      </p:sp>
      <p:sp>
        <p:nvSpPr>
          <p:cNvPr id="10" name="Title 1">
            <a:extLst>
              <a:ext uri="{FF2B5EF4-FFF2-40B4-BE49-F238E27FC236}">
                <a16:creationId xmlns:a16="http://schemas.microsoft.com/office/drawing/2014/main" id="{36ACCD1B-ADCA-4149-9311-04F45E16465A}"/>
              </a:ext>
            </a:extLst>
          </p:cNvPr>
          <p:cNvSpPr>
            <a:spLocks noGrp="1"/>
          </p:cNvSpPr>
          <p:nvPr>
            <p:ph type="title"/>
          </p:nvPr>
        </p:nvSpPr>
        <p:spPr>
          <a:xfrm>
            <a:off x="0" y="0"/>
            <a:ext cx="3323063" cy="815975"/>
          </a:xfrm>
        </p:spPr>
        <p:txBody>
          <a:bodyPr>
            <a:normAutofit fontScale="90000"/>
          </a:body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ATP</a:t>
            </a:r>
          </a:p>
        </p:txBody>
      </p:sp>
    </p:spTree>
    <p:extLst>
      <p:ext uri="{BB962C8B-B14F-4D97-AF65-F5344CB8AC3E}">
        <p14:creationId xmlns:p14="http://schemas.microsoft.com/office/powerpoint/2010/main" val="3734814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9C0CD8-3E8C-4839-9412-0047B7F2AABC}"/>
              </a:ext>
            </a:extLst>
          </p:cNvPr>
          <p:cNvSpPr>
            <a:spLocks noGrp="1"/>
          </p:cNvSpPr>
          <p:nvPr>
            <p:ph idx="1"/>
          </p:nvPr>
        </p:nvSpPr>
        <p:spPr>
          <a:xfrm>
            <a:off x="470210" y="852443"/>
            <a:ext cx="5819078" cy="1145844"/>
          </a:xfrm>
        </p:spPr>
        <p:txBody>
          <a:bodyPr/>
          <a:lstStyle/>
          <a:p>
            <a:r>
              <a:rPr lang="en-US">
                <a:hlinkClick r:id="rId2" action="ppaction://hlinkfile"/>
              </a:rPr>
              <a:t>Quá </a:t>
            </a:r>
            <a:r>
              <a:rPr lang="en-US" err="1">
                <a:hlinkClick r:id="rId2" action="ppaction://hlinkfile"/>
              </a:rPr>
              <a:t>trình</a:t>
            </a:r>
            <a:r>
              <a:rPr lang="en-US">
                <a:hlinkClick r:id="rId2" action="ppaction://hlinkfile"/>
              </a:rPr>
              <a:t> </a:t>
            </a:r>
            <a:r>
              <a:rPr lang="en-US" err="1">
                <a:hlinkClick r:id="rId2" action="ppaction://hlinkfile"/>
              </a:rPr>
              <a:t>phát</a:t>
            </a:r>
            <a:r>
              <a:rPr lang="en-US">
                <a:hlinkClick r:id="rId2" action="ppaction://hlinkfile"/>
              </a:rPr>
              <a:t> </a:t>
            </a:r>
            <a:r>
              <a:rPr lang="en-US" err="1">
                <a:hlinkClick r:id="rId2" action="ppaction://hlinkfile"/>
              </a:rPr>
              <a:t>triển</a:t>
            </a:r>
            <a:r>
              <a:rPr lang="en-US">
                <a:hlinkClick r:id="rId2" action="ppaction://hlinkfile"/>
              </a:rPr>
              <a:t> </a:t>
            </a:r>
            <a:r>
              <a:rPr lang="en-US" err="1">
                <a:hlinkClick r:id="rId2" action="ppaction://hlinkfile"/>
              </a:rPr>
              <a:t>của</a:t>
            </a:r>
            <a:r>
              <a:rPr lang="en-US">
                <a:hlinkClick r:id="rId2" action="ppaction://hlinkfile"/>
              </a:rPr>
              <a:t> </a:t>
            </a:r>
            <a:r>
              <a:rPr lang="en-US" err="1">
                <a:hlinkClick r:id="rId2" action="ppaction://hlinkfile"/>
              </a:rPr>
              <a:t>trứng</a:t>
            </a:r>
            <a:r>
              <a:rPr lang="en-US">
                <a:hlinkClick r:id="rId2" action="ppaction://hlinkfile"/>
              </a:rPr>
              <a:t> </a:t>
            </a:r>
            <a:r>
              <a:rPr lang="en-US" err="1">
                <a:hlinkClick r:id="rId2" action="ppaction://hlinkfile"/>
              </a:rPr>
              <a:t>gà</a:t>
            </a:r>
            <a:r>
              <a:rPr lang="en-US">
                <a:hlinkClick r:id="rId2" action="ppaction://hlinkfile"/>
              </a:rPr>
              <a:t>:</a:t>
            </a:r>
            <a:endParaRPr lang="en-US"/>
          </a:p>
          <a:p>
            <a:pPr marL="0" indent="0">
              <a:buNone/>
            </a:pPr>
            <a:endParaRPr lang="en-US"/>
          </a:p>
        </p:txBody>
      </p:sp>
      <p:sp>
        <p:nvSpPr>
          <p:cNvPr id="6" name="Title 1">
            <a:extLst>
              <a:ext uri="{FF2B5EF4-FFF2-40B4-BE49-F238E27FC236}">
                <a16:creationId xmlns:a16="http://schemas.microsoft.com/office/drawing/2014/main" id="{B3C50FE0-7CBE-4B12-859B-616E667A8188}"/>
              </a:ext>
            </a:extLst>
          </p:cNvPr>
          <p:cNvSpPr>
            <a:spLocks noGrp="1"/>
          </p:cNvSpPr>
          <p:nvPr>
            <p:ph type="title"/>
          </p:nvPr>
        </p:nvSpPr>
        <p:spPr>
          <a:xfrm>
            <a:off x="0" y="0"/>
            <a:ext cx="2914650" cy="815975"/>
          </a:xfrm>
        </p:spPr>
        <p:txBody>
          <a:bodyPr>
            <a:normAutofit/>
          </a:bodyPr>
          <a:lstStyle/>
          <a:p>
            <a:r>
              <a:rPr lang="en-US" b="1" err="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a:t>
            </a:r>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tập A1</a:t>
            </a:r>
          </a:p>
        </p:txBody>
      </p:sp>
      <p:sp>
        <p:nvSpPr>
          <p:cNvPr id="2" name="Rectangle 1">
            <a:extLst>
              <a:ext uri="{FF2B5EF4-FFF2-40B4-BE49-F238E27FC236}">
                <a16:creationId xmlns:a16="http://schemas.microsoft.com/office/drawing/2014/main" id="{86868061-F9BF-49D4-B9FA-3F805F7242CC}"/>
              </a:ext>
            </a:extLst>
          </p:cNvPr>
          <p:cNvSpPr/>
          <p:nvPr/>
        </p:nvSpPr>
        <p:spPr>
          <a:xfrm>
            <a:off x="6875545" y="6476175"/>
            <a:ext cx="5316455" cy="369332"/>
          </a:xfrm>
          <a:prstGeom prst="rect">
            <a:avLst/>
          </a:prstGeom>
        </p:spPr>
        <p:txBody>
          <a:bodyPr wrap="none">
            <a:spAutoFit/>
          </a:bodyPr>
          <a:lstStyle/>
          <a:p>
            <a:r>
              <a:rPr lang="en-US">
                <a:hlinkClick r:id="rId3"/>
              </a:rPr>
              <a:t>https://www.youtube.com/watch?v=PedajVADLGw</a:t>
            </a:r>
            <a:endParaRPr lang="en-US"/>
          </a:p>
        </p:txBody>
      </p:sp>
      <p:pic>
        <p:nvPicPr>
          <p:cNvPr id="1026" name="Picture 2" descr="Kết quả hình ảnh cho chicken embryo development">
            <a:extLst>
              <a:ext uri="{FF2B5EF4-FFF2-40B4-BE49-F238E27FC236}">
                <a16:creationId xmlns:a16="http://schemas.microsoft.com/office/drawing/2014/main" id="{0F4A1B95-9368-42DC-8B18-7445156171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459468"/>
            <a:ext cx="5715000" cy="5029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E8E7810-D1E3-4007-926E-4CC947E0820B}"/>
              </a:ext>
            </a:extLst>
          </p:cNvPr>
          <p:cNvSpPr/>
          <p:nvPr/>
        </p:nvSpPr>
        <p:spPr>
          <a:xfrm>
            <a:off x="381000" y="6513241"/>
            <a:ext cx="5262979" cy="646331"/>
          </a:xfrm>
          <a:prstGeom prst="rect">
            <a:avLst/>
          </a:prstGeom>
        </p:spPr>
        <p:txBody>
          <a:bodyPr wrap="none">
            <a:spAutoFit/>
          </a:bodyPr>
          <a:lstStyle/>
          <a:p>
            <a:r>
              <a:rPr lang="en-US" i="1">
                <a:hlinkClick r:id="rId5"/>
              </a:rPr>
              <a:t>https://images.app.goo.gl/nk3JNAQYjBQTQqUU8</a:t>
            </a:r>
            <a:endParaRPr lang="en-US" i="1"/>
          </a:p>
          <a:p>
            <a:endParaRPr lang="en-US" i="1"/>
          </a:p>
        </p:txBody>
      </p:sp>
      <p:sp>
        <p:nvSpPr>
          <p:cNvPr id="7" name="Content Placeholder 2">
            <a:extLst>
              <a:ext uri="{FF2B5EF4-FFF2-40B4-BE49-F238E27FC236}">
                <a16:creationId xmlns:a16="http://schemas.microsoft.com/office/drawing/2014/main" id="{6FD75CD9-0341-4FE5-91A1-92EF3FCD91DB}"/>
              </a:ext>
            </a:extLst>
          </p:cNvPr>
          <p:cNvSpPr txBox="1">
            <a:spLocks/>
          </p:cNvSpPr>
          <p:nvPr/>
        </p:nvSpPr>
        <p:spPr>
          <a:xfrm>
            <a:off x="6064527" y="1743392"/>
            <a:ext cx="5952651" cy="4341367"/>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4000"/>
              </a:lnSpc>
              <a:spcBef>
                <a:spcPts val="1200"/>
              </a:spcBef>
            </a:pPr>
            <a:r>
              <a:rPr lang="en-US"/>
              <a:t>Một hệ thống gồm </a:t>
            </a:r>
            <a:r>
              <a:rPr lang="en-US" b="1">
                <a:solidFill>
                  <a:srgbClr val="FF0000"/>
                </a:solidFill>
              </a:rPr>
              <a:t>trứng gà trong lồng ấp</a:t>
            </a:r>
            <a:r>
              <a:rPr lang="en-US"/>
              <a:t>. </a:t>
            </a:r>
            <a:r>
              <a:rPr lang="en-US">
                <a:solidFill>
                  <a:srgbClr val="FF0000"/>
                </a:solidFill>
              </a:rPr>
              <a:t>Lòng trắng và lòng đỏ của trứng có chứa protein,carbohydrates, và lipid</a:t>
            </a:r>
            <a:r>
              <a:rPr lang="en-US"/>
              <a:t>. Nếu đ</a:t>
            </a:r>
            <a:r>
              <a:rPr lang="vi-VN"/>
              <a:t>ư</a:t>
            </a:r>
            <a:r>
              <a:rPr lang="en-US"/>
              <a:t>ợc ấp, thì từ một tế bào phôi ban đầu sẽ trở thành một chú gà con. </a:t>
            </a:r>
            <a:r>
              <a:rPr lang="en-US" b="1">
                <a:solidFill>
                  <a:srgbClr val="FF0000"/>
                </a:solidFill>
              </a:rPr>
              <a:t>Hãy giải thích sự thay đổi về entropy của hệ, môi tr</a:t>
            </a:r>
            <a:r>
              <a:rPr lang="vi-VN" b="1">
                <a:solidFill>
                  <a:srgbClr val="FF0000"/>
                </a:solidFill>
              </a:rPr>
              <a:t>ư</a:t>
            </a:r>
            <a:r>
              <a:rPr lang="en-US" b="1">
                <a:solidFill>
                  <a:srgbClr val="FF0000"/>
                </a:solidFill>
              </a:rPr>
              <a:t>ờng và vũ trụ.</a:t>
            </a:r>
          </a:p>
          <a:p>
            <a:pPr>
              <a:lnSpc>
                <a:spcPct val="124000"/>
              </a:lnSpc>
              <a:spcBef>
                <a:spcPts val="1200"/>
              </a:spcBef>
            </a:pPr>
            <a:endParaRPr lang="en-US"/>
          </a:p>
          <a:p>
            <a:pPr>
              <a:lnSpc>
                <a:spcPct val="124000"/>
              </a:lnSpc>
              <a:spcBef>
                <a:spcPts val="1200"/>
              </a:spcBef>
            </a:pPr>
            <a:r>
              <a:rPr lang="en-US">
                <a:solidFill>
                  <a:srgbClr val="FF0000"/>
                </a:solidFill>
              </a:rPr>
              <a:t>Chắc chắn rằng bạn mô tả rõ ràng về hệ và môi tr</a:t>
            </a:r>
            <a:r>
              <a:rPr lang="vi-VN">
                <a:solidFill>
                  <a:srgbClr val="FF0000"/>
                </a:solidFill>
              </a:rPr>
              <a:t>ư</a:t>
            </a:r>
            <a:r>
              <a:rPr lang="en-US">
                <a:solidFill>
                  <a:srgbClr val="FF0000"/>
                </a:solidFill>
              </a:rPr>
              <a:t>ờng xung quanh.</a:t>
            </a:r>
            <a:br>
              <a:rPr lang="en-US">
                <a:solidFill>
                  <a:srgbClr val="FF0000"/>
                </a:solidFill>
              </a:rPr>
            </a:br>
            <a:endParaRPr lang="en-US">
              <a:solidFill>
                <a:srgbClr val="FF0000"/>
              </a:solidFill>
            </a:endParaRPr>
          </a:p>
        </p:txBody>
      </p:sp>
    </p:spTree>
    <p:extLst>
      <p:ext uri="{BB962C8B-B14F-4D97-AF65-F5344CB8AC3E}">
        <p14:creationId xmlns:p14="http://schemas.microsoft.com/office/powerpoint/2010/main" val="2571029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18E16B-D34D-493B-B503-F8C54CCD125A}"/>
              </a:ext>
            </a:extLst>
          </p:cNvPr>
          <p:cNvSpPr>
            <a:spLocks noGrp="1"/>
          </p:cNvSpPr>
          <p:nvPr>
            <p:ph idx="1"/>
          </p:nvPr>
        </p:nvSpPr>
        <p:spPr>
          <a:xfrm>
            <a:off x="838200" y="1156551"/>
            <a:ext cx="10515600" cy="5489575"/>
          </a:xfrm>
        </p:spPr>
        <p:txBody>
          <a:bodyPr>
            <a:normAutofit fontScale="92500" lnSpcReduction="20000"/>
          </a:bodyPr>
          <a:lstStyle/>
          <a:p>
            <a:pPr>
              <a:lnSpc>
                <a:spcPct val="120000"/>
              </a:lnSpc>
            </a:pPr>
            <a:r>
              <a:rPr lang="en-US"/>
              <a:t>Chọn hệ là sự phát triển của phôi gà. Chất dinh d</a:t>
            </a:r>
            <a:r>
              <a:rPr lang="vi-VN"/>
              <a:t>ư</a:t>
            </a:r>
            <a:r>
              <a:rPr lang="en-US"/>
              <a:t>ỡng, vỏ trứng, và môi tr</a:t>
            </a:r>
            <a:r>
              <a:rPr lang="vi-VN"/>
              <a:t>ư</a:t>
            </a:r>
            <a:r>
              <a:rPr lang="en-US"/>
              <a:t>ờng bên ngoài là môi tr</a:t>
            </a:r>
            <a:r>
              <a:rPr lang="vi-VN"/>
              <a:t>ư</a:t>
            </a:r>
            <a:r>
              <a:rPr lang="en-US"/>
              <a:t>ờng xung quanh.</a:t>
            </a:r>
          </a:p>
          <a:p>
            <a:pPr>
              <a:lnSpc>
                <a:spcPct val="120000"/>
              </a:lnSpc>
            </a:pPr>
            <a:r>
              <a:rPr lang="en-US"/>
              <a:t>Sự thay đổi từ một tế bào ban đầu thành gà con làm giảm entropy nhanh chóng (tăng tính trật tự).</a:t>
            </a:r>
          </a:p>
          <a:p>
            <a:pPr>
              <a:lnSpc>
                <a:spcPct val="120000"/>
              </a:lnSpc>
            </a:pPr>
            <a:r>
              <a:rPr lang="en-US"/>
              <a:t>Ban đầu, môi tr</a:t>
            </a:r>
            <a:r>
              <a:rPr lang="vi-VN"/>
              <a:t>ư</a:t>
            </a:r>
            <a:r>
              <a:rPr lang="en-US"/>
              <a:t>ờng xung quanh là điều kiện năng l</a:t>
            </a:r>
            <a:r>
              <a:rPr lang="vi-VN"/>
              <a:t>ư</a:t>
            </a:r>
            <a:r>
              <a:rPr lang="en-US"/>
              <a:t>ợng cung cấp cho hệ (điều kiện entropy thấp). Trong suốt quá trình ấp trứng, những phân tử phức tạp (dinh d</a:t>
            </a:r>
            <a:r>
              <a:rPr lang="vi-VN"/>
              <a:t>ư</a:t>
            </a:r>
            <a:r>
              <a:rPr lang="en-US"/>
              <a:t>ỡng) đ</a:t>
            </a:r>
            <a:r>
              <a:rPr lang="vi-VN"/>
              <a:t>ư</a:t>
            </a:r>
            <a:r>
              <a:rPr lang="en-US"/>
              <a:t>ợc chuyển thành CO</a:t>
            </a:r>
            <a:r>
              <a:rPr lang="en-US" baseline="-25000"/>
              <a:t>2</a:t>
            </a:r>
            <a:r>
              <a:rPr lang="en-US"/>
              <a:t> và H</a:t>
            </a:r>
            <a:r>
              <a:rPr lang="en-US" baseline="-25000"/>
              <a:t>2</a:t>
            </a:r>
            <a:r>
              <a:rPr lang="en-US"/>
              <a:t>O (tăng entropy của môi tr</a:t>
            </a:r>
            <a:r>
              <a:rPr lang="vi-VN"/>
              <a:t>ư</a:t>
            </a:r>
            <a:r>
              <a:rPr lang="en-US"/>
              <a:t>ờng xung quanh).</a:t>
            </a:r>
          </a:p>
          <a:p>
            <a:pPr>
              <a:lnSpc>
                <a:spcPct val="120000"/>
              </a:lnSpc>
            </a:pPr>
            <a:r>
              <a:rPr lang="en-US"/>
              <a:t>Sự tăng entropy này lớn hơn sự giảm entropy của hệ (phôi </a:t>
            </a:r>
            <a:r>
              <a:rPr lang="en-US">
                <a:sym typeface="Wingdings" panose="05000000000000000000" pitchFamily="2" charset="2"/>
              </a:rPr>
              <a:t> gà con). Do đó, entropy của vũ trụ tăng lên (vẫn tuân theo nguyên lý 2 nhiệt động học).</a:t>
            </a:r>
            <a:br>
              <a:rPr lang="en-US"/>
            </a:br>
            <a:endParaRPr lang="en-US"/>
          </a:p>
        </p:txBody>
      </p:sp>
      <p:sp>
        <p:nvSpPr>
          <p:cNvPr id="4" name="Title 1">
            <a:extLst>
              <a:ext uri="{FF2B5EF4-FFF2-40B4-BE49-F238E27FC236}">
                <a16:creationId xmlns:a16="http://schemas.microsoft.com/office/drawing/2014/main" id="{6EED31E0-D335-489C-A89A-4EA08F542FF0}"/>
              </a:ext>
            </a:extLst>
          </p:cNvPr>
          <p:cNvSpPr>
            <a:spLocks noGrp="1"/>
          </p:cNvSpPr>
          <p:nvPr>
            <p:ph type="title"/>
          </p:nvPr>
        </p:nvSpPr>
        <p:spPr>
          <a:xfrm>
            <a:off x="0" y="0"/>
            <a:ext cx="2914650" cy="815975"/>
          </a:xfrm>
        </p:spPr>
        <p:txBody>
          <a:bodyPr>
            <a:normAutofit/>
          </a:bodyPr>
          <a:lstStyle/>
          <a:p>
            <a:r>
              <a:rPr lang="en-US" b="1" err="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a:t>
            </a:r>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tập A1</a:t>
            </a:r>
          </a:p>
        </p:txBody>
      </p:sp>
    </p:spTree>
    <p:extLst>
      <p:ext uri="{BB962C8B-B14F-4D97-AF65-F5344CB8AC3E}">
        <p14:creationId xmlns:p14="http://schemas.microsoft.com/office/powerpoint/2010/main" val="40228238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4AE04A-1FA7-4BE5-8094-F4DE6D0CBA96}"/>
              </a:ext>
            </a:extLst>
          </p:cNvPr>
          <p:cNvSpPr>
            <a:spLocks noGrp="1"/>
          </p:cNvSpPr>
          <p:nvPr>
            <p:ph idx="1"/>
          </p:nvPr>
        </p:nvSpPr>
        <p:spPr>
          <a:xfrm>
            <a:off x="838200" y="1134250"/>
            <a:ext cx="10515600" cy="4351338"/>
          </a:xfrm>
        </p:spPr>
        <p:txBody>
          <a:bodyPr/>
          <a:lstStyle/>
          <a:p>
            <a:pPr>
              <a:lnSpc>
                <a:spcPct val="100000"/>
              </a:lnSpc>
            </a:pPr>
            <a:r>
              <a:rPr lang="en-US"/>
              <a:t>Sự thay đổi năng lượng tự do chuẩn (Δ</a:t>
            </a:r>
            <a:r>
              <a:rPr lang="en-US" i="1"/>
              <a:t>G'</a:t>
            </a:r>
            <a:r>
              <a:rPr lang="en-US"/>
              <a:t>°) của phản ứng thủy phân ATP là –30.5 kJ/mol. </a:t>
            </a:r>
            <a:r>
              <a:rPr lang="en-US">
                <a:solidFill>
                  <a:srgbClr val="FF0000"/>
                </a:solidFill>
              </a:rPr>
              <a:t>ATP, ADP, và P</a:t>
            </a:r>
            <a:r>
              <a:rPr lang="en-US" baseline="-25000">
                <a:solidFill>
                  <a:srgbClr val="FF0000"/>
                </a:solidFill>
              </a:rPr>
              <a:t>i</a:t>
            </a:r>
            <a:r>
              <a:rPr lang="en-US">
                <a:solidFill>
                  <a:srgbClr val="FF0000"/>
                </a:solidFill>
              </a:rPr>
              <a:t>  </a:t>
            </a:r>
            <a:r>
              <a:rPr lang="en-US"/>
              <a:t>được trộn với nhau ở nồng độ ban đầu của mỗi chất là </a:t>
            </a:r>
            <a:r>
              <a:rPr lang="en-US">
                <a:solidFill>
                  <a:srgbClr val="FF0000"/>
                </a:solidFill>
              </a:rPr>
              <a:t>1M</a:t>
            </a:r>
            <a:r>
              <a:rPr lang="en-US"/>
              <a:t>. </a:t>
            </a:r>
          </a:p>
          <a:p>
            <a:pPr>
              <a:lnSpc>
                <a:spcPct val="100000"/>
              </a:lnSpc>
            </a:pPr>
            <a:r>
              <a:rPr lang="en-US"/>
              <a:t>Khi phản ứng </a:t>
            </a:r>
            <a:r>
              <a:rPr lang="en-US">
                <a:solidFill>
                  <a:srgbClr val="FF0000"/>
                </a:solidFill>
                <a:highlight>
                  <a:srgbClr val="FFFF00"/>
                </a:highlight>
              </a:rPr>
              <a:t>ATP </a:t>
            </a:r>
            <a:r>
              <a:rPr lang="en-US">
                <a:solidFill>
                  <a:srgbClr val="FF0000"/>
                </a:solidFill>
                <a:highlight>
                  <a:srgbClr val="FFFF00"/>
                </a:highlight>
                <a:sym typeface="Wingdings 3" panose="05040102010807070707" pitchFamily="18" charset="2"/>
              </a:rPr>
              <a:t> ADP + P</a:t>
            </a:r>
            <a:r>
              <a:rPr lang="en-US" baseline="-25000">
                <a:solidFill>
                  <a:srgbClr val="FF0000"/>
                </a:solidFill>
                <a:highlight>
                  <a:srgbClr val="FFFF00"/>
                </a:highlight>
                <a:sym typeface="Wingdings 3" panose="05040102010807070707" pitchFamily="18" charset="2"/>
              </a:rPr>
              <a:t>i</a:t>
            </a:r>
            <a:r>
              <a:rPr lang="en-US" baseline="-25000">
                <a:highlight>
                  <a:srgbClr val="FFFF00"/>
                </a:highlight>
                <a:sym typeface="Wingdings 3" panose="05040102010807070707" pitchFamily="18" charset="2"/>
              </a:rPr>
              <a:t>  </a:t>
            </a:r>
            <a:r>
              <a:rPr lang="en-US"/>
              <a:t>đạt cân bằng, nồng độ của mỗi chất trên sẽ </a:t>
            </a:r>
            <a:r>
              <a:rPr lang="en-US">
                <a:solidFill>
                  <a:srgbClr val="FF0000"/>
                </a:solidFill>
              </a:rPr>
              <a:t>bằng 1M, lớn hơn 1M, hay nhỏ hơn 1 M?</a:t>
            </a:r>
          </a:p>
          <a:p>
            <a:pPr>
              <a:lnSpc>
                <a:spcPct val="100000"/>
              </a:lnSpc>
            </a:pPr>
            <a:endParaRPr lang="en-US"/>
          </a:p>
        </p:txBody>
      </p:sp>
      <p:sp>
        <p:nvSpPr>
          <p:cNvPr id="4" name="Title 1">
            <a:extLst>
              <a:ext uri="{FF2B5EF4-FFF2-40B4-BE49-F238E27FC236}">
                <a16:creationId xmlns:a16="http://schemas.microsoft.com/office/drawing/2014/main" id="{4A1F4567-07BE-4C59-A9F7-73C760257737}"/>
              </a:ext>
            </a:extLst>
          </p:cNvPr>
          <p:cNvSpPr>
            <a:spLocks noGrp="1"/>
          </p:cNvSpPr>
          <p:nvPr>
            <p:ph type="title"/>
          </p:nvPr>
        </p:nvSpPr>
        <p:spPr>
          <a:xfrm>
            <a:off x="0" y="0"/>
            <a:ext cx="2857500" cy="815975"/>
          </a:xfrm>
        </p:spPr>
        <p:txBody>
          <a:bodyPr>
            <a:normAutofit fontScale="90000"/>
          </a:bodyPr>
          <a:lstStyle/>
          <a:p>
            <a:r>
              <a:rPr lang="en-US" b="1" err="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a:t>
            </a:r>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tập A2</a:t>
            </a:r>
          </a:p>
        </p:txBody>
      </p:sp>
    </p:spTree>
    <p:extLst>
      <p:ext uri="{BB962C8B-B14F-4D97-AF65-F5344CB8AC3E}">
        <p14:creationId xmlns:p14="http://schemas.microsoft.com/office/powerpoint/2010/main" val="1995141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5FA453C-2D2F-44CE-9688-873F4E18BBD8}"/>
                  </a:ext>
                </a:extLst>
              </p:cNvPr>
              <p:cNvSpPr>
                <a:spLocks noGrp="1"/>
              </p:cNvSpPr>
              <p:nvPr>
                <p:ph idx="1"/>
              </p:nvPr>
            </p:nvSpPr>
            <p:spPr>
              <a:xfrm>
                <a:off x="838200" y="2985350"/>
                <a:ext cx="10515600" cy="4351338"/>
              </a:xfrm>
            </p:spPr>
            <p:txBody>
              <a:bodyPr/>
              <a:lstStyle/>
              <a:p>
                <a:r>
                  <a:rPr lang="en-US"/>
                  <a:t>Tại thời điểm cân bằng: </a:t>
                </a:r>
                <a:r>
                  <a:rPr lang="en-US">
                    <a:sym typeface="Symbol" panose="05050102010706020507" pitchFamily="18" charset="2"/>
                  </a:rPr>
                  <a:t>G = 0</a:t>
                </a:r>
              </a:p>
              <a:p>
                <a:pPr marL="0" indent="0">
                  <a:buNone/>
                </a:pPr>
                <a:r>
                  <a:rPr lang="en-US">
                    <a:sym typeface="Wingdings" panose="05000000000000000000" pitchFamily="2" charset="2"/>
                  </a:rPr>
                  <a:t></a:t>
                </a:r>
                <a:r>
                  <a:rPr lang="en-US">
                    <a:sym typeface="Symbol" panose="05050102010706020507" pitchFamily="18" charset="2"/>
                  </a:rPr>
                  <a:t> </a:t>
                </a:r>
                <a14:m>
                  <m:oMath xmlns:m="http://schemas.openxmlformats.org/officeDocument/2006/math">
                    <m:sSup>
                      <m:sSupPr>
                        <m:ctrlPr>
                          <a:rPr lang="en-US" i="1">
                            <a:latin typeface="Cambria Math" panose="02040503050406030204" pitchFamily="18" charset="0"/>
                            <a:ea typeface="Cambria Math" panose="02040503050406030204" pitchFamily="18" charset="0"/>
                          </a:rPr>
                        </m:ctrlPr>
                      </m:sSupPr>
                      <m:e>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𝐺</m:t>
                        </m:r>
                      </m:e>
                      <m:sup>
                        <m:r>
                          <a:rPr lang="en-US" i="1">
                            <a:latin typeface="Cambria Math" panose="02040503050406030204" pitchFamily="18" charset="0"/>
                            <a:ea typeface="Cambria Math" panose="02040503050406030204" pitchFamily="18" charset="0"/>
                          </a:rPr>
                          <m:t>′0</m:t>
                        </m:r>
                      </m:sup>
                    </m:sSup>
                    <m:r>
                      <a:rPr lang="en-US" b="0" i="1" smtClean="0">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𝑅𝑇𝑙𝑛</m:t>
                    </m:r>
                    <m:f>
                      <m:fPr>
                        <m:ctrlPr>
                          <a:rPr lang="en-US" i="1">
                            <a:latin typeface="Cambria Math" panose="02040503050406030204" pitchFamily="18" charset="0"/>
                            <a:ea typeface="Cambria Math" panose="02040503050406030204" pitchFamily="18" charset="0"/>
                          </a:rPr>
                        </m:ctrlPr>
                      </m:fPr>
                      <m:num>
                        <m:d>
                          <m:dPr>
                            <m:begChr m:val="["/>
                            <m:endChr m:val="]"/>
                            <m:ctrlPr>
                              <a:rPr lang="en-US" i="1">
                                <a:latin typeface="Cambria Math" panose="02040503050406030204" pitchFamily="18" charset="0"/>
                                <a:ea typeface="Cambria Math" panose="02040503050406030204" pitchFamily="18" charset="0"/>
                              </a:rPr>
                            </m:ctrlPr>
                          </m:dPr>
                          <m:e>
                            <m:r>
                              <a:rPr lang="en-US" i="1">
                                <a:latin typeface="Cambria Math" panose="02040503050406030204" pitchFamily="18" charset="0"/>
                                <a:ea typeface="Cambria Math" panose="02040503050406030204" pitchFamily="18" charset="0"/>
                              </a:rPr>
                              <m:t>𝑃</m:t>
                            </m:r>
                          </m:e>
                        </m:d>
                      </m:num>
                      <m:den>
                        <m:d>
                          <m:dPr>
                            <m:begChr m:val="["/>
                            <m:endChr m:val="]"/>
                            <m:ctrlPr>
                              <a:rPr lang="en-US" i="1">
                                <a:latin typeface="Cambria Math" panose="02040503050406030204" pitchFamily="18" charset="0"/>
                                <a:ea typeface="Cambria Math" panose="02040503050406030204" pitchFamily="18" charset="0"/>
                              </a:rPr>
                            </m:ctrlPr>
                          </m:dPr>
                          <m:e>
                            <m:r>
                              <a:rPr lang="en-US" i="1">
                                <a:latin typeface="Cambria Math" panose="02040503050406030204" pitchFamily="18" charset="0"/>
                                <a:ea typeface="Cambria Math" panose="02040503050406030204" pitchFamily="18" charset="0"/>
                              </a:rPr>
                              <m:t>𝑆</m:t>
                            </m:r>
                          </m:e>
                        </m:d>
                      </m:den>
                    </m:f>
                  </m:oMath>
                </a14:m>
                <a:r>
                  <a:rPr lang="en-US"/>
                  <a:t> </a:t>
                </a:r>
              </a:p>
              <a:p>
                <a:pPr marL="0" indent="0">
                  <a:buNone/>
                </a:pPr>
                <a:r>
                  <a:rPr lang="en-US"/>
                  <a:t>Phản ứng có RT = hằng số &gt; 0, để có </a:t>
                </a:r>
                <a14:m>
                  <m:oMath xmlns:m="http://schemas.openxmlformats.org/officeDocument/2006/math">
                    <m:sSup>
                      <m:sSupPr>
                        <m:ctrlPr>
                          <a:rPr lang="en-US" i="1">
                            <a:latin typeface="Cambria Math" panose="02040503050406030204" pitchFamily="18" charset="0"/>
                            <a:ea typeface="Cambria Math" panose="02040503050406030204" pitchFamily="18" charset="0"/>
                          </a:rPr>
                        </m:ctrlPr>
                      </m:sSupPr>
                      <m:e>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𝐺</m:t>
                        </m:r>
                      </m:e>
                      <m:sup>
                        <m:r>
                          <a:rPr lang="en-US" i="1">
                            <a:latin typeface="Cambria Math" panose="02040503050406030204" pitchFamily="18" charset="0"/>
                            <a:ea typeface="Cambria Math" panose="02040503050406030204" pitchFamily="18" charset="0"/>
                          </a:rPr>
                          <m:t>′0</m:t>
                        </m:r>
                      </m:sup>
                    </m:sSup>
                  </m:oMath>
                </a14:m>
                <a:r>
                  <a:rPr lang="en-US"/>
                  <a:t>&lt; 0, thì </a:t>
                </a:r>
                <a14:m>
                  <m:oMath xmlns:m="http://schemas.openxmlformats.org/officeDocument/2006/math">
                    <m:r>
                      <a:rPr lang="en-US" i="1">
                        <a:latin typeface="Cambria Math" panose="02040503050406030204" pitchFamily="18" charset="0"/>
                        <a:ea typeface="Cambria Math" panose="02040503050406030204" pitchFamily="18" charset="0"/>
                      </a:rPr>
                      <m:t>𝑙𝑛</m:t>
                    </m:r>
                    <m:f>
                      <m:fPr>
                        <m:ctrlPr>
                          <a:rPr lang="en-US" i="1">
                            <a:latin typeface="Cambria Math" panose="02040503050406030204" pitchFamily="18" charset="0"/>
                            <a:ea typeface="Cambria Math" panose="02040503050406030204" pitchFamily="18" charset="0"/>
                          </a:rPr>
                        </m:ctrlPr>
                      </m:fPr>
                      <m:num>
                        <m:d>
                          <m:dPr>
                            <m:begChr m:val="["/>
                            <m:endChr m:val="]"/>
                            <m:ctrlPr>
                              <a:rPr lang="en-US" i="1">
                                <a:latin typeface="Cambria Math" panose="02040503050406030204" pitchFamily="18" charset="0"/>
                                <a:ea typeface="Cambria Math" panose="02040503050406030204" pitchFamily="18" charset="0"/>
                              </a:rPr>
                            </m:ctrlPr>
                          </m:dPr>
                          <m:e>
                            <m:r>
                              <a:rPr lang="en-US" i="1">
                                <a:latin typeface="Cambria Math" panose="02040503050406030204" pitchFamily="18" charset="0"/>
                                <a:ea typeface="Cambria Math" panose="02040503050406030204" pitchFamily="18" charset="0"/>
                              </a:rPr>
                              <m:t>𝑃</m:t>
                            </m:r>
                          </m:e>
                        </m:d>
                      </m:num>
                      <m:den>
                        <m:d>
                          <m:dPr>
                            <m:begChr m:val="["/>
                            <m:endChr m:val="]"/>
                            <m:ctrlPr>
                              <a:rPr lang="en-US" i="1">
                                <a:latin typeface="Cambria Math" panose="02040503050406030204" pitchFamily="18" charset="0"/>
                                <a:ea typeface="Cambria Math" panose="02040503050406030204" pitchFamily="18" charset="0"/>
                              </a:rPr>
                            </m:ctrlPr>
                          </m:dPr>
                          <m:e>
                            <m:r>
                              <a:rPr lang="en-US" i="1">
                                <a:latin typeface="Cambria Math" panose="02040503050406030204" pitchFamily="18" charset="0"/>
                                <a:ea typeface="Cambria Math" panose="02040503050406030204" pitchFamily="18" charset="0"/>
                              </a:rPr>
                              <m:t>𝑆</m:t>
                            </m:r>
                          </m:e>
                        </m:d>
                      </m:den>
                    </m:f>
                  </m:oMath>
                </a14:m>
                <a:r>
                  <a:rPr lang="en-US"/>
                  <a:t> &gt; 0</a:t>
                </a:r>
              </a:p>
              <a:p>
                <a:pPr marL="0" indent="0">
                  <a:buNone/>
                </a:pPr>
                <a:endParaRPr lang="en-US"/>
              </a:p>
              <a:p>
                <a:pPr marL="0" indent="0">
                  <a:buNone/>
                </a:pPr>
                <a:r>
                  <a:rPr lang="en-US">
                    <a:sym typeface="Wingdings" panose="05000000000000000000" pitchFamily="2" charset="2"/>
                  </a:rPr>
                  <a:t> [P] &gt; [S]  </a:t>
                </a:r>
                <a:r>
                  <a:rPr lang="en-US">
                    <a:solidFill>
                      <a:srgbClr val="FF0000"/>
                    </a:solidFill>
                    <a:sym typeface="Wingdings" panose="05000000000000000000" pitchFamily="2" charset="2"/>
                  </a:rPr>
                  <a:t>[ATP] &lt; 1M, [ADP] &gt; 1M, và [P</a:t>
                </a:r>
                <a:r>
                  <a:rPr lang="en-US" baseline="-25000">
                    <a:solidFill>
                      <a:srgbClr val="FF0000"/>
                    </a:solidFill>
                    <a:sym typeface="Wingdings" panose="05000000000000000000" pitchFamily="2" charset="2"/>
                  </a:rPr>
                  <a:t>i</a:t>
                </a:r>
                <a:r>
                  <a:rPr lang="en-US">
                    <a:solidFill>
                      <a:srgbClr val="FF0000"/>
                    </a:solidFill>
                    <a:sym typeface="Wingdings" panose="05000000000000000000" pitchFamily="2" charset="2"/>
                  </a:rPr>
                  <a:t>] &gt; 1M</a:t>
                </a:r>
                <a:r>
                  <a:rPr lang="en-US">
                    <a:sym typeface="Wingdings" panose="05000000000000000000" pitchFamily="2" charset="2"/>
                  </a:rPr>
                  <a:t>.</a:t>
                </a:r>
                <a:r>
                  <a:rPr lang="en-US"/>
                  <a:t> </a:t>
                </a:r>
              </a:p>
            </p:txBody>
          </p:sp>
        </mc:Choice>
        <mc:Fallback xmlns="">
          <p:sp>
            <p:nvSpPr>
              <p:cNvPr id="3" name="Content Placeholder 2">
                <a:extLst>
                  <a:ext uri="{FF2B5EF4-FFF2-40B4-BE49-F238E27FC236}">
                    <a16:creationId xmlns:a16="http://schemas.microsoft.com/office/drawing/2014/main" id="{85FA453C-2D2F-44CE-9688-873F4E18BBD8}"/>
                  </a:ext>
                </a:extLst>
              </p:cNvPr>
              <p:cNvSpPr>
                <a:spLocks noGrp="1" noRot="1" noChangeAspect="1" noMove="1" noResize="1" noEditPoints="1" noAdjustHandles="1" noChangeArrowheads="1" noChangeShapeType="1" noTextEdit="1"/>
              </p:cNvSpPr>
              <p:nvPr>
                <p:ph idx="1"/>
              </p:nvPr>
            </p:nvSpPr>
            <p:spPr>
              <a:xfrm>
                <a:off x="838200" y="2985350"/>
                <a:ext cx="10515600" cy="4351338"/>
              </a:xfrm>
              <a:blipFill>
                <a:blip r:embed="rId2"/>
                <a:stretch>
                  <a:fillRect l="-1217" t="-2521"/>
                </a:stretch>
              </a:blipFill>
            </p:spPr>
            <p:txBody>
              <a:bodyPr/>
              <a:lstStyle/>
              <a:p>
                <a:r>
                  <a:rPr lang="en-US">
                    <a:noFill/>
                  </a:rPr>
                  <a:t> </a:t>
                </a:r>
              </a:p>
            </p:txBody>
          </p:sp>
        </mc:Fallback>
      </mc:AlternateContent>
      <p:sp>
        <p:nvSpPr>
          <p:cNvPr id="4" name="Title 1">
            <a:extLst>
              <a:ext uri="{FF2B5EF4-FFF2-40B4-BE49-F238E27FC236}">
                <a16:creationId xmlns:a16="http://schemas.microsoft.com/office/drawing/2014/main" id="{C9A8B60C-C90F-492E-822A-A33039021FDF}"/>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A2</a:t>
            </a:r>
          </a:p>
        </p:txBody>
      </p:sp>
      <mc:AlternateContent xmlns:mc="http://schemas.openxmlformats.org/markup-compatibility/2006" xmlns:a14="http://schemas.microsoft.com/office/drawing/2010/main">
        <mc:Choice Requires="a14">
          <p:sp>
            <p:nvSpPr>
              <p:cNvPr id="5" name="Rectangle 4">
                <a:extLst>
                  <a:ext uri="{FF2B5EF4-FFF2-40B4-BE49-F238E27FC236}">
                    <a16:creationId xmlns:a16="http://schemas.microsoft.com/office/drawing/2014/main" id="{38D9FC4C-0460-4FAC-BBC4-7013A43AEDC9}"/>
                  </a:ext>
                </a:extLst>
              </p:cNvPr>
              <p:cNvSpPr/>
              <p:nvPr/>
            </p:nvSpPr>
            <p:spPr>
              <a:xfrm>
                <a:off x="2764372" y="941104"/>
                <a:ext cx="6240318" cy="150489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4400" i="1">
                          <a:latin typeface="Cambria Math" panose="02040503050406030204" pitchFamily="18" charset="0"/>
                          <a:ea typeface="Cambria Math" panose="02040503050406030204" pitchFamily="18" charset="0"/>
                        </a:rPr>
                        <m:t>∆</m:t>
                      </m:r>
                      <m:r>
                        <a:rPr lang="en-US" sz="4400" i="1">
                          <a:latin typeface="Cambria Math" panose="02040503050406030204" pitchFamily="18" charset="0"/>
                          <a:ea typeface="Cambria Math" panose="02040503050406030204" pitchFamily="18" charset="0"/>
                        </a:rPr>
                        <m:t>𝐺</m:t>
                      </m:r>
                      <m:r>
                        <a:rPr lang="en-US" sz="4400" i="1">
                          <a:latin typeface="Cambria Math" panose="02040503050406030204" pitchFamily="18" charset="0"/>
                          <a:ea typeface="Cambria Math" panose="02040503050406030204" pitchFamily="18" charset="0"/>
                        </a:rPr>
                        <m:t>=</m:t>
                      </m:r>
                      <m:sSup>
                        <m:sSupPr>
                          <m:ctrlPr>
                            <a:rPr lang="en-US" sz="4400" i="1">
                              <a:latin typeface="Cambria Math" panose="02040503050406030204" pitchFamily="18" charset="0"/>
                              <a:ea typeface="Cambria Math" panose="02040503050406030204" pitchFamily="18" charset="0"/>
                            </a:rPr>
                          </m:ctrlPr>
                        </m:sSupPr>
                        <m:e>
                          <m:r>
                            <a:rPr lang="en-US" sz="4400" i="1">
                              <a:latin typeface="Cambria Math" panose="02040503050406030204" pitchFamily="18" charset="0"/>
                              <a:ea typeface="Cambria Math" panose="02040503050406030204" pitchFamily="18" charset="0"/>
                            </a:rPr>
                            <m:t>∆</m:t>
                          </m:r>
                          <m:r>
                            <a:rPr lang="en-US" sz="4400" i="1">
                              <a:latin typeface="Cambria Math" panose="02040503050406030204" pitchFamily="18" charset="0"/>
                              <a:ea typeface="Cambria Math" panose="02040503050406030204" pitchFamily="18" charset="0"/>
                            </a:rPr>
                            <m:t>𝐺</m:t>
                          </m:r>
                        </m:e>
                        <m:sup>
                          <m:r>
                            <a:rPr lang="en-US" sz="4400" i="1">
                              <a:latin typeface="Cambria Math" panose="02040503050406030204" pitchFamily="18" charset="0"/>
                              <a:ea typeface="Cambria Math" panose="02040503050406030204" pitchFamily="18" charset="0"/>
                            </a:rPr>
                            <m:t>′0</m:t>
                          </m:r>
                        </m:sup>
                      </m:sSup>
                      <m:r>
                        <a:rPr lang="en-US" sz="4400" i="1">
                          <a:latin typeface="Cambria Math" panose="02040503050406030204" pitchFamily="18" charset="0"/>
                          <a:ea typeface="Cambria Math" panose="02040503050406030204" pitchFamily="18" charset="0"/>
                        </a:rPr>
                        <m:t>+</m:t>
                      </m:r>
                      <m:r>
                        <a:rPr lang="en-US" sz="4400" i="1">
                          <a:latin typeface="Cambria Math" panose="02040503050406030204" pitchFamily="18" charset="0"/>
                          <a:ea typeface="Cambria Math" panose="02040503050406030204" pitchFamily="18" charset="0"/>
                        </a:rPr>
                        <m:t>𝑅𝑇𝑙𝑛</m:t>
                      </m:r>
                      <m:f>
                        <m:fPr>
                          <m:ctrlPr>
                            <a:rPr lang="en-US" sz="4400" i="1">
                              <a:latin typeface="Cambria Math" panose="02040503050406030204" pitchFamily="18" charset="0"/>
                              <a:ea typeface="Cambria Math" panose="02040503050406030204" pitchFamily="18" charset="0"/>
                            </a:rPr>
                          </m:ctrlPr>
                        </m:fPr>
                        <m:num>
                          <m:r>
                            <a:rPr lang="en-US" sz="4400" i="1">
                              <a:latin typeface="Cambria Math" panose="02040503050406030204" pitchFamily="18" charset="0"/>
                              <a:ea typeface="Cambria Math" panose="02040503050406030204" pitchFamily="18" charset="0"/>
                            </a:rPr>
                            <m:t>[</m:t>
                          </m:r>
                          <m:r>
                            <a:rPr lang="en-US" sz="4400" i="1">
                              <a:latin typeface="Cambria Math" panose="02040503050406030204" pitchFamily="18" charset="0"/>
                              <a:ea typeface="Cambria Math" panose="02040503050406030204" pitchFamily="18" charset="0"/>
                            </a:rPr>
                            <m:t>𝑃</m:t>
                          </m:r>
                          <m:r>
                            <a:rPr lang="en-US" sz="4400" i="1">
                              <a:latin typeface="Cambria Math" panose="02040503050406030204" pitchFamily="18" charset="0"/>
                              <a:ea typeface="Cambria Math" panose="02040503050406030204" pitchFamily="18" charset="0"/>
                            </a:rPr>
                            <m:t>]</m:t>
                          </m:r>
                        </m:num>
                        <m:den>
                          <m:r>
                            <a:rPr lang="en-US" sz="4400" i="1">
                              <a:latin typeface="Cambria Math" panose="02040503050406030204" pitchFamily="18" charset="0"/>
                              <a:ea typeface="Cambria Math" panose="02040503050406030204" pitchFamily="18" charset="0"/>
                            </a:rPr>
                            <m:t>[</m:t>
                          </m:r>
                          <m:r>
                            <a:rPr lang="en-US" sz="4400" i="1">
                              <a:latin typeface="Cambria Math" panose="02040503050406030204" pitchFamily="18" charset="0"/>
                              <a:ea typeface="Cambria Math" panose="02040503050406030204" pitchFamily="18" charset="0"/>
                            </a:rPr>
                            <m:t>𝑆</m:t>
                          </m:r>
                          <m:r>
                            <a:rPr lang="en-US" sz="4400" i="1">
                              <a:latin typeface="Cambria Math" panose="02040503050406030204" pitchFamily="18" charset="0"/>
                              <a:ea typeface="Cambria Math" panose="02040503050406030204" pitchFamily="18" charset="0"/>
                            </a:rPr>
                            <m:t>]</m:t>
                          </m:r>
                        </m:den>
                      </m:f>
                    </m:oMath>
                  </m:oMathPara>
                </a14:m>
                <a:endParaRPr lang="en-US" sz="4400"/>
              </a:p>
            </p:txBody>
          </p:sp>
        </mc:Choice>
        <mc:Fallback xmlns="">
          <p:sp>
            <p:nvSpPr>
              <p:cNvPr id="5" name="Rectangle 4">
                <a:extLst>
                  <a:ext uri="{FF2B5EF4-FFF2-40B4-BE49-F238E27FC236}">
                    <a16:creationId xmlns:a16="http://schemas.microsoft.com/office/drawing/2014/main" id="{38D9FC4C-0460-4FAC-BBC4-7013A43AEDC9}"/>
                  </a:ext>
                </a:extLst>
              </p:cNvPr>
              <p:cNvSpPr>
                <a:spLocks noRot="1" noChangeAspect="1" noMove="1" noResize="1" noEditPoints="1" noAdjustHandles="1" noChangeArrowheads="1" noChangeShapeType="1" noTextEdit="1"/>
              </p:cNvSpPr>
              <p:nvPr/>
            </p:nvSpPr>
            <p:spPr>
              <a:xfrm>
                <a:off x="2764372" y="941104"/>
                <a:ext cx="6240318" cy="1504899"/>
              </a:xfrm>
              <a:prstGeom prst="rect">
                <a:avLst/>
              </a:prstGeom>
              <a:blipFill>
                <a:blip r:embed="rId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568197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A5DD71-FF1D-45F0-B7A7-0DD18B97F7B1}"/>
              </a:ext>
            </a:extLst>
          </p:cNvPr>
          <p:cNvSpPr>
            <a:spLocks noGrp="1"/>
          </p:cNvSpPr>
          <p:nvPr>
            <p:ph idx="1"/>
          </p:nvPr>
        </p:nvSpPr>
        <p:spPr>
          <a:xfrm>
            <a:off x="737839" y="2501019"/>
            <a:ext cx="10515600" cy="4351338"/>
          </a:xfrm>
        </p:spPr>
        <p:txBody>
          <a:bodyPr>
            <a:normAutofit/>
          </a:bodyPr>
          <a:lstStyle/>
          <a:p>
            <a:pPr marL="514350" indent="-514350">
              <a:lnSpc>
                <a:spcPct val="100000"/>
              </a:lnSpc>
              <a:buAutoNum type="alphaLcParenR"/>
            </a:pPr>
            <a:r>
              <a:rPr lang="en-US"/>
              <a:t>Tính Δ</a:t>
            </a:r>
            <a:r>
              <a:rPr lang="en-US" i="1"/>
              <a:t>G’</a:t>
            </a:r>
            <a:r>
              <a:rPr lang="en-US"/>
              <a:t>° trong phản ứng trên (K’</a:t>
            </a:r>
            <a:r>
              <a:rPr lang="en-US" baseline="-25000"/>
              <a:t>eq</a:t>
            </a:r>
            <a:r>
              <a:rPr lang="en-US"/>
              <a:t> đ</a:t>
            </a:r>
            <a:r>
              <a:rPr lang="vi-VN"/>
              <a:t>ư</a:t>
            </a:r>
            <a:r>
              <a:rPr lang="en-US"/>
              <a:t>ợc đo ở 25</a:t>
            </a:r>
            <a:r>
              <a:rPr lang="en-US" baseline="30000"/>
              <a:t>o</a:t>
            </a:r>
            <a:r>
              <a:rPr lang="en-US"/>
              <a:t>C).</a:t>
            </a:r>
          </a:p>
          <a:p>
            <a:pPr marL="514350" indent="-514350">
              <a:lnSpc>
                <a:spcPct val="100000"/>
              </a:lnSpc>
              <a:buAutoNum type="alphaLcParenR"/>
            </a:pPr>
            <a:endParaRPr lang="en-US"/>
          </a:p>
          <a:p>
            <a:pPr marL="0" indent="0">
              <a:lnSpc>
                <a:spcPct val="100000"/>
              </a:lnSpc>
              <a:buNone/>
            </a:pPr>
            <a:r>
              <a:rPr lang="en-US"/>
              <a:t>b) Nếu điều chỉnh nồng độ của </a:t>
            </a:r>
            <a:r>
              <a:rPr lang="en-US">
                <a:solidFill>
                  <a:srgbClr val="FF0000"/>
                </a:solidFill>
              </a:rPr>
              <a:t>Fructose 6-phosphate là 1.5 M </a:t>
            </a:r>
            <a:r>
              <a:rPr lang="en-US"/>
              <a:t>và </a:t>
            </a:r>
            <a:r>
              <a:rPr lang="en-US">
                <a:solidFill>
                  <a:srgbClr val="FF0000"/>
                </a:solidFill>
              </a:rPr>
              <a:t>glucose 6-phosphate là 0.5 M</a:t>
            </a:r>
            <a:r>
              <a:rPr lang="en-US"/>
              <a:t> thì Δ</a:t>
            </a:r>
            <a:r>
              <a:rPr lang="en-US" i="1"/>
              <a:t>G </a:t>
            </a:r>
            <a:r>
              <a:rPr lang="en-US"/>
              <a:t>của phản ứng là bao nhiêu?</a:t>
            </a:r>
          </a:p>
          <a:p>
            <a:pPr marL="0" indent="0">
              <a:lnSpc>
                <a:spcPct val="100000"/>
              </a:lnSpc>
              <a:buNone/>
            </a:pPr>
            <a:endParaRPr lang="en-US"/>
          </a:p>
          <a:p>
            <a:pPr marL="0" indent="0">
              <a:lnSpc>
                <a:spcPct val="100000"/>
              </a:lnSpc>
              <a:buNone/>
            </a:pPr>
            <a:r>
              <a:rPr lang="en-US"/>
              <a:t>c)Tại sao có sự khác biệt giữa Δ</a:t>
            </a:r>
            <a:r>
              <a:rPr lang="en-US" i="1"/>
              <a:t>G’</a:t>
            </a:r>
            <a:r>
              <a:rPr lang="en-US"/>
              <a:t>° và Δ</a:t>
            </a:r>
            <a:r>
              <a:rPr lang="en-US" i="1"/>
              <a:t>G?</a:t>
            </a:r>
            <a:endParaRPr lang="en-US"/>
          </a:p>
        </p:txBody>
      </p:sp>
      <p:sp>
        <p:nvSpPr>
          <p:cNvPr id="4" name="Title 1">
            <a:extLst>
              <a:ext uri="{FF2B5EF4-FFF2-40B4-BE49-F238E27FC236}">
                <a16:creationId xmlns:a16="http://schemas.microsoft.com/office/drawing/2014/main" id="{E5566135-5D72-41A8-8341-39E4C428FEEE}"/>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A3</a:t>
            </a:r>
          </a:p>
        </p:txBody>
      </p:sp>
      <mc:AlternateContent xmlns:mc="http://schemas.openxmlformats.org/markup-compatibility/2006" xmlns:a14="http://schemas.microsoft.com/office/drawing/2010/main">
        <mc:Choice Requires="a14">
          <p:sp>
            <p:nvSpPr>
              <p:cNvPr id="5" name="Title 1">
                <a:extLst>
                  <a:ext uri="{FF2B5EF4-FFF2-40B4-BE49-F238E27FC236}">
                    <a16:creationId xmlns:a16="http://schemas.microsoft.com/office/drawing/2014/main" id="{F97B6991-43D8-4918-8E48-605E8CEF7FE3}"/>
                  </a:ext>
                </a:extLst>
              </p:cNvPr>
              <p:cNvSpPr txBox="1">
                <a:spLocks/>
              </p:cNvSpPr>
              <p:nvPr/>
            </p:nvSpPr>
            <p:spPr>
              <a:xfrm>
                <a:off x="838200" y="27591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a:t>Sự khác nhau giữa Δ</a:t>
                </a:r>
                <a:r>
                  <a:rPr lang="en-US" sz="4000" i="1"/>
                  <a:t>G’</a:t>
                </a:r>
                <a:r>
                  <a:rPr lang="en-US" sz="4000"/>
                  <a:t>° và </a:t>
                </a:r>
                <a14:m>
                  <m:oMath xmlns:m="http://schemas.openxmlformats.org/officeDocument/2006/math">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𝐺</m:t>
                    </m:r>
                  </m:oMath>
                </a14:m>
                <a:r>
                  <a:rPr lang="en-US" sz="4000"/>
                  <a:t>  </a:t>
                </a:r>
              </a:p>
            </p:txBody>
          </p:sp>
        </mc:Choice>
        <mc:Fallback xmlns="">
          <p:sp>
            <p:nvSpPr>
              <p:cNvPr id="5" name="Title 1">
                <a:extLst>
                  <a:ext uri="{FF2B5EF4-FFF2-40B4-BE49-F238E27FC236}">
                    <a16:creationId xmlns:a16="http://schemas.microsoft.com/office/drawing/2014/main" id="{F97B6991-43D8-4918-8E48-605E8CEF7FE3}"/>
                  </a:ext>
                </a:extLst>
              </p:cNvPr>
              <p:cNvSpPr txBox="1">
                <a:spLocks noRot="1" noChangeAspect="1" noMove="1" noResize="1" noEditPoints="1" noAdjustHandles="1" noChangeArrowheads="1" noChangeShapeType="1" noTextEdit="1"/>
              </p:cNvSpPr>
              <p:nvPr/>
            </p:nvSpPr>
            <p:spPr>
              <a:xfrm>
                <a:off x="838200" y="275917"/>
                <a:ext cx="10515600" cy="1325563"/>
              </a:xfrm>
              <a:prstGeom prst="rect">
                <a:avLst/>
              </a:prstGeom>
              <a:blipFill>
                <a:blip r:embed="rId2"/>
                <a:stretch>
                  <a:fillRect/>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F3E547D6-9378-4AAC-9B7B-7D5D567800E0}"/>
              </a:ext>
            </a:extLst>
          </p:cNvPr>
          <p:cNvPicPr>
            <a:picLocks noChangeAspect="1"/>
          </p:cNvPicPr>
          <p:nvPr/>
        </p:nvPicPr>
        <p:blipFill>
          <a:blip r:embed="rId3"/>
          <a:stretch>
            <a:fillRect/>
          </a:stretch>
        </p:blipFill>
        <p:spPr>
          <a:xfrm>
            <a:off x="595312" y="1492492"/>
            <a:ext cx="11001375" cy="733425"/>
          </a:xfrm>
          <a:prstGeom prst="rect">
            <a:avLst/>
          </a:prstGeom>
        </p:spPr>
      </p:pic>
    </p:spTree>
    <p:extLst>
      <p:ext uri="{BB962C8B-B14F-4D97-AF65-F5344CB8AC3E}">
        <p14:creationId xmlns:p14="http://schemas.microsoft.com/office/powerpoint/2010/main" val="1996488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5566135-5D72-41A8-8341-39E4C428FEEE}"/>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A3</a:t>
            </a:r>
          </a:p>
        </p:txBody>
      </p:sp>
      <p:sp>
        <p:nvSpPr>
          <p:cNvPr id="5" name="Title 1">
            <a:extLst>
              <a:ext uri="{FF2B5EF4-FFF2-40B4-BE49-F238E27FC236}">
                <a16:creationId xmlns:a16="http://schemas.microsoft.com/office/drawing/2014/main" id="{F97B6991-43D8-4918-8E48-605E8CEF7FE3}"/>
              </a:ext>
            </a:extLst>
          </p:cNvPr>
          <p:cNvSpPr txBox="1">
            <a:spLocks/>
          </p:cNvSpPr>
          <p:nvPr/>
        </p:nvSpPr>
        <p:spPr>
          <a:xfrm>
            <a:off x="838200" y="27591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a:t>Sự khác nhau giữa Δ</a:t>
            </a:r>
            <a:r>
              <a:rPr lang="en-US" sz="4000" i="1"/>
              <a:t>G’</a:t>
            </a:r>
            <a:r>
              <a:rPr lang="en-US" sz="4000"/>
              <a:t>° và Δ</a:t>
            </a:r>
            <a:r>
              <a:rPr lang="en-US" sz="4000" i="1"/>
              <a:t>G</a:t>
            </a:r>
            <a:endParaRPr lang="en-US" sz="4000"/>
          </a:p>
        </p:txBody>
      </p:sp>
      <p:pic>
        <p:nvPicPr>
          <p:cNvPr id="7" name="Picture 6">
            <a:extLst>
              <a:ext uri="{FF2B5EF4-FFF2-40B4-BE49-F238E27FC236}">
                <a16:creationId xmlns:a16="http://schemas.microsoft.com/office/drawing/2014/main" id="{F3E547D6-9378-4AAC-9B7B-7D5D567800E0}"/>
              </a:ext>
            </a:extLst>
          </p:cNvPr>
          <p:cNvPicPr>
            <a:picLocks noChangeAspect="1"/>
          </p:cNvPicPr>
          <p:nvPr/>
        </p:nvPicPr>
        <p:blipFill>
          <a:blip r:embed="rId2"/>
          <a:stretch>
            <a:fillRect/>
          </a:stretch>
        </p:blipFill>
        <p:spPr>
          <a:xfrm>
            <a:off x="595312" y="1492492"/>
            <a:ext cx="11001375" cy="733425"/>
          </a:xfrm>
          <a:prstGeom prst="rect">
            <a:avLst/>
          </a:prstGeom>
        </p:spPr>
      </p:pic>
      <p:pic>
        <p:nvPicPr>
          <p:cNvPr id="2" name="Picture 1">
            <a:extLst>
              <a:ext uri="{FF2B5EF4-FFF2-40B4-BE49-F238E27FC236}">
                <a16:creationId xmlns:a16="http://schemas.microsoft.com/office/drawing/2014/main" id="{ACA8B9BE-D02C-46AF-9238-7C9BF86C6583}"/>
              </a:ext>
            </a:extLst>
          </p:cNvPr>
          <p:cNvPicPr>
            <a:picLocks noChangeAspect="1"/>
          </p:cNvPicPr>
          <p:nvPr/>
        </p:nvPicPr>
        <p:blipFill>
          <a:blip r:embed="rId3"/>
          <a:stretch>
            <a:fillRect/>
          </a:stretch>
        </p:blipFill>
        <p:spPr>
          <a:xfrm>
            <a:off x="1389953" y="2760421"/>
            <a:ext cx="9010650" cy="3743325"/>
          </a:xfrm>
          <a:prstGeom prst="rect">
            <a:avLst/>
          </a:prstGeom>
        </p:spPr>
      </p:pic>
    </p:spTree>
    <p:extLst>
      <p:ext uri="{BB962C8B-B14F-4D97-AF65-F5344CB8AC3E}">
        <p14:creationId xmlns:p14="http://schemas.microsoft.com/office/powerpoint/2010/main" val="4284266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A5DD71-FF1D-45F0-B7A7-0DD18B97F7B1}"/>
              </a:ext>
            </a:extLst>
          </p:cNvPr>
          <p:cNvSpPr>
            <a:spLocks noGrp="1"/>
          </p:cNvSpPr>
          <p:nvPr>
            <p:ph idx="1"/>
          </p:nvPr>
        </p:nvSpPr>
        <p:spPr>
          <a:xfrm>
            <a:off x="737839" y="2501019"/>
            <a:ext cx="10515600" cy="4351338"/>
          </a:xfrm>
        </p:spPr>
        <p:txBody>
          <a:bodyPr>
            <a:normAutofit/>
          </a:bodyPr>
          <a:lstStyle/>
          <a:p>
            <a:pPr marL="0" indent="0">
              <a:lnSpc>
                <a:spcPct val="150000"/>
              </a:lnSpc>
              <a:buNone/>
            </a:pPr>
            <a:r>
              <a:rPr lang="en-US"/>
              <a:t>c) </a:t>
            </a:r>
            <a:r>
              <a:rPr lang="en-US">
                <a:sym typeface="Symbol" panose="05050102010706020507" pitchFamily="18" charset="2"/>
              </a:rPr>
              <a:t>G’</a:t>
            </a:r>
            <a:r>
              <a:rPr lang="en-US" baseline="30000">
                <a:sym typeface="Symbol" panose="05050102010706020507" pitchFamily="18" charset="2"/>
              </a:rPr>
              <a:t>o</a:t>
            </a:r>
            <a:r>
              <a:rPr lang="en-US">
                <a:sym typeface="Symbol" panose="05050102010706020507" pitchFamily="18" charset="2"/>
              </a:rPr>
              <a:t> của bất kỳ một phản ứng nào là một giá trị không đổi vì đ</a:t>
            </a:r>
            <a:r>
              <a:rPr lang="vi-VN">
                <a:sym typeface="Symbol" panose="05050102010706020507" pitchFamily="18" charset="2"/>
              </a:rPr>
              <a:t>ư</a:t>
            </a:r>
            <a:r>
              <a:rPr lang="en-US">
                <a:sym typeface="Symbol" panose="05050102010706020507" pitchFamily="18" charset="2"/>
              </a:rPr>
              <a:t>ợc định nghĩa ở 298 K hay 25</a:t>
            </a:r>
            <a:r>
              <a:rPr lang="en-US" baseline="30000">
                <a:sym typeface="Symbol" panose="05050102010706020507" pitchFamily="18" charset="2"/>
              </a:rPr>
              <a:t>o</a:t>
            </a:r>
            <a:r>
              <a:rPr lang="en-US">
                <a:sym typeface="Symbol" panose="05050102010706020507" pitchFamily="18" charset="2"/>
              </a:rPr>
              <a:t>C, và nồng độ c</a:t>
            </a:r>
            <a:r>
              <a:rPr lang="vi-VN">
                <a:sym typeface="Symbol" panose="05050102010706020507" pitchFamily="18" charset="2"/>
              </a:rPr>
              <a:t>ơ</a:t>
            </a:r>
            <a:r>
              <a:rPr lang="en-US">
                <a:sym typeface="Symbol" panose="05050102010706020507" pitchFamily="18" charset="2"/>
              </a:rPr>
              <a:t> chất xác định (1 M)</a:t>
            </a:r>
            <a:endParaRPr lang="en-US"/>
          </a:p>
          <a:p>
            <a:pPr marL="0" indent="0">
              <a:lnSpc>
                <a:spcPct val="150000"/>
              </a:lnSpc>
              <a:buNone/>
            </a:pPr>
            <a:r>
              <a:rPr lang="en-US"/>
              <a:t>Trong khi đó, </a:t>
            </a:r>
            <a:r>
              <a:rPr lang="en-US">
                <a:sym typeface="Symbol" panose="05050102010706020507" pitchFamily="18" charset="2"/>
              </a:rPr>
              <a:t>G có thể đ</a:t>
            </a:r>
            <a:r>
              <a:rPr lang="vi-VN">
                <a:sym typeface="Symbol" panose="05050102010706020507" pitchFamily="18" charset="2"/>
              </a:rPr>
              <a:t>ư</a:t>
            </a:r>
            <a:r>
              <a:rPr lang="en-US">
                <a:sym typeface="Symbol" panose="05050102010706020507" pitchFamily="18" charset="2"/>
              </a:rPr>
              <a:t>ợc tính toán từ bất kỳ nồng độ c</a:t>
            </a:r>
            <a:r>
              <a:rPr lang="vi-VN">
                <a:sym typeface="Symbol" panose="05050102010706020507" pitchFamily="18" charset="2"/>
              </a:rPr>
              <a:t>ơ</a:t>
            </a:r>
            <a:r>
              <a:rPr lang="en-US">
                <a:sym typeface="Symbol" panose="05050102010706020507" pitchFamily="18" charset="2"/>
              </a:rPr>
              <a:t> chất và sản phẩm nào. Và tại vị trí phản ứng cân bằng, G = 0. </a:t>
            </a:r>
            <a:endParaRPr lang="en-US"/>
          </a:p>
        </p:txBody>
      </p:sp>
      <p:sp>
        <p:nvSpPr>
          <p:cNvPr id="4" name="Title 1">
            <a:extLst>
              <a:ext uri="{FF2B5EF4-FFF2-40B4-BE49-F238E27FC236}">
                <a16:creationId xmlns:a16="http://schemas.microsoft.com/office/drawing/2014/main" id="{E5566135-5D72-41A8-8341-39E4C428FEEE}"/>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A3</a:t>
            </a:r>
          </a:p>
        </p:txBody>
      </p:sp>
      <mc:AlternateContent xmlns:mc="http://schemas.openxmlformats.org/markup-compatibility/2006" xmlns:a14="http://schemas.microsoft.com/office/drawing/2010/main">
        <mc:Choice Requires="a14">
          <p:sp>
            <p:nvSpPr>
              <p:cNvPr id="5" name="Title 1">
                <a:extLst>
                  <a:ext uri="{FF2B5EF4-FFF2-40B4-BE49-F238E27FC236}">
                    <a16:creationId xmlns:a16="http://schemas.microsoft.com/office/drawing/2014/main" id="{F97B6991-43D8-4918-8E48-605E8CEF7FE3}"/>
                  </a:ext>
                </a:extLst>
              </p:cNvPr>
              <p:cNvSpPr txBox="1">
                <a:spLocks/>
              </p:cNvSpPr>
              <p:nvPr/>
            </p:nvSpPr>
            <p:spPr>
              <a:xfrm>
                <a:off x="838200" y="27591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a:t>Sự khác nhau giữa Δ</a:t>
                </a:r>
                <a:r>
                  <a:rPr lang="en-US" sz="4000" i="1"/>
                  <a:t>G’</a:t>
                </a:r>
                <a:r>
                  <a:rPr lang="en-US" sz="4000"/>
                  <a:t>° và </a:t>
                </a:r>
                <a14:m>
                  <m:oMath xmlns:m="http://schemas.openxmlformats.org/officeDocument/2006/math">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𝐺</m:t>
                    </m:r>
                  </m:oMath>
                </a14:m>
                <a:r>
                  <a:rPr lang="en-US" sz="4000"/>
                  <a:t>  </a:t>
                </a:r>
              </a:p>
            </p:txBody>
          </p:sp>
        </mc:Choice>
        <mc:Fallback xmlns="">
          <p:sp>
            <p:nvSpPr>
              <p:cNvPr id="5" name="Title 1">
                <a:extLst>
                  <a:ext uri="{FF2B5EF4-FFF2-40B4-BE49-F238E27FC236}">
                    <a16:creationId xmlns:a16="http://schemas.microsoft.com/office/drawing/2014/main" id="{F97B6991-43D8-4918-8E48-605E8CEF7FE3}"/>
                  </a:ext>
                </a:extLst>
              </p:cNvPr>
              <p:cNvSpPr txBox="1">
                <a:spLocks noRot="1" noChangeAspect="1" noMove="1" noResize="1" noEditPoints="1" noAdjustHandles="1" noChangeArrowheads="1" noChangeShapeType="1" noTextEdit="1"/>
              </p:cNvSpPr>
              <p:nvPr/>
            </p:nvSpPr>
            <p:spPr>
              <a:xfrm>
                <a:off x="838200" y="275917"/>
                <a:ext cx="10515600" cy="1325563"/>
              </a:xfrm>
              <a:prstGeom prst="rect">
                <a:avLst/>
              </a:prstGeom>
              <a:blipFill>
                <a:blip r:embed="rId2"/>
                <a:stretch>
                  <a:fillRect/>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F3E547D6-9378-4AAC-9B7B-7D5D567800E0}"/>
              </a:ext>
            </a:extLst>
          </p:cNvPr>
          <p:cNvPicPr>
            <a:picLocks noChangeAspect="1"/>
          </p:cNvPicPr>
          <p:nvPr/>
        </p:nvPicPr>
        <p:blipFill>
          <a:blip r:embed="rId3"/>
          <a:stretch>
            <a:fillRect/>
          </a:stretch>
        </p:blipFill>
        <p:spPr>
          <a:xfrm>
            <a:off x="595312" y="1492492"/>
            <a:ext cx="11001375" cy="733425"/>
          </a:xfrm>
          <a:prstGeom prst="rect">
            <a:avLst/>
          </a:prstGeom>
        </p:spPr>
      </p:pic>
    </p:spTree>
    <p:extLst>
      <p:ext uri="{BB962C8B-B14F-4D97-AF65-F5344CB8AC3E}">
        <p14:creationId xmlns:p14="http://schemas.microsoft.com/office/powerpoint/2010/main" val="6708396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A5DD71-FF1D-45F0-B7A7-0DD18B97F7B1}"/>
              </a:ext>
            </a:extLst>
          </p:cNvPr>
          <p:cNvSpPr>
            <a:spLocks noGrp="1"/>
          </p:cNvSpPr>
          <p:nvPr>
            <p:ph idx="1"/>
          </p:nvPr>
        </p:nvSpPr>
        <p:spPr>
          <a:xfrm>
            <a:off x="626327" y="1006756"/>
            <a:ext cx="10515600" cy="1323849"/>
          </a:xfrm>
        </p:spPr>
        <p:txBody>
          <a:bodyPr>
            <a:normAutofit/>
          </a:bodyPr>
          <a:lstStyle/>
          <a:p>
            <a:pPr marL="0" indent="0">
              <a:lnSpc>
                <a:spcPct val="150000"/>
              </a:lnSpc>
              <a:buNone/>
            </a:pPr>
            <a:r>
              <a:rPr lang="en-US"/>
              <a:t>Sự tổng hợp acetyl-CoA đ</a:t>
            </a:r>
            <a:r>
              <a:rPr lang="vi-VN"/>
              <a:t>ư</a:t>
            </a:r>
            <a:r>
              <a:rPr lang="en-US"/>
              <a:t>ợc thực hiện nhờ phản ứng có sự tham gia của ATP.</a:t>
            </a:r>
          </a:p>
        </p:txBody>
      </p:sp>
      <p:sp>
        <p:nvSpPr>
          <p:cNvPr id="4" name="Title 1">
            <a:extLst>
              <a:ext uri="{FF2B5EF4-FFF2-40B4-BE49-F238E27FC236}">
                <a16:creationId xmlns:a16="http://schemas.microsoft.com/office/drawing/2014/main" id="{E5566135-5D72-41A8-8341-39E4C428FEEE}"/>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A4</a:t>
            </a:r>
          </a:p>
        </p:txBody>
      </p:sp>
      <p:sp>
        <p:nvSpPr>
          <p:cNvPr id="6" name="Content Placeholder 2">
            <a:extLst>
              <a:ext uri="{FF2B5EF4-FFF2-40B4-BE49-F238E27FC236}">
                <a16:creationId xmlns:a16="http://schemas.microsoft.com/office/drawing/2014/main" id="{7F20AECE-5B6E-4340-9A0F-3D793A8235FC}"/>
              </a:ext>
            </a:extLst>
          </p:cNvPr>
          <p:cNvSpPr txBox="1">
            <a:spLocks/>
          </p:cNvSpPr>
          <p:nvPr/>
        </p:nvSpPr>
        <p:spPr>
          <a:xfrm>
            <a:off x="626327" y="3047153"/>
            <a:ext cx="10515600" cy="375779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400"/>
              <a:t>a) </a:t>
            </a:r>
            <a:r>
              <a:rPr lang="en-US" sz="2400">
                <a:sym typeface="Symbol" panose="05050102010706020507" pitchFamily="18" charset="2"/>
              </a:rPr>
              <a:t>G’</a:t>
            </a:r>
            <a:r>
              <a:rPr lang="en-US" sz="2400" baseline="30000">
                <a:sym typeface="Symbol" panose="05050102010706020507" pitchFamily="18" charset="2"/>
              </a:rPr>
              <a:t>o</a:t>
            </a:r>
            <a:r>
              <a:rPr lang="en-US" sz="2400">
                <a:sym typeface="Symbol" panose="05050102010706020507" pitchFamily="18" charset="2"/>
              </a:rPr>
              <a:t> của phản ứng thủy phân </a:t>
            </a:r>
            <a:r>
              <a:rPr lang="en-US" sz="2400">
                <a:solidFill>
                  <a:srgbClr val="FF0000"/>
                </a:solidFill>
                <a:sym typeface="Symbol" panose="05050102010706020507" pitchFamily="18" charset="2"/>
              </a:rPr>
              <a:t>acetyl-CoA thành acetate và CoA </a:t>
            </a:r>
            <a:r>
              <a:rPr lang="en-US" sz="2400">
                <a:sym typeface="Symbol" panose="05050102010706020507" pitchFamily="18" charset="2"/>
              </a:rPr>
              <a:t>là </a:t>
            </a:r>
            <a:r>
              <a:rPr lang="en-US" sz="2400">
                <a:solidFill>
                  <a:srgbClr val="FF0000"/>
                </a:solidFill>
                <a:sym typeface="Symbol" panose="05050102010706020507" pitchFamily="18" charset="2"/>
              </a:rPr>
              <a:t>-32.2 kJ/mol </a:t>
            </a:r>
            <a:r>
              <a:rPr lang="en-US" sz="2400">
                <a:sym typeface="Symbol" panose="05050102010706020507" pitchFamily="18" charset="2"/>
              </a:rPr>
              <a:t>và của </a:t>
            </a:r>
            <a:r>
              <a:rPr lang="en-US" sz="2400">
                <a:solidFill>
                  <a:srgbClr val="FF0000"/>
                </a:solidFill>
                <a:sym typeface="Symbol" panose="05050102010706020507" pitchFamily="18" charset="2"/>
              </a:rPr>
              <a:t>ATP thành AMP và PP</a:t>
            </a:r>
            <a:r>
              <a:rPr lang="en-US" sz="2400" baseline="-25000">
                <a:solidFill>
                  <a:srgbClr val="FF0000"/>
                </a:solidFill>
                <a:sym typeface="Symbol" panose="05050102010706020507" pitchFamily="18" charset="2"/>
              </a:rPr>
              <a:t>i</a:t>
            </a:r>
            <a:r>
              <a:rPr lang="en-US" sz="2400">
                <a:solidFill>
                  <a:srgbClr val="FF0000"/>
                </a:solidFill>
                <a:sym typeface="Symbol" panose="05050102010706020507" pitchFamily="18" charset="2"/>
              </a:rPr>
              <a:t> là -30.5 kJ/mol</a:t>
            </a:r>
            <a:r>
              <a:rPr lang="en-US" sz="2400">
                <a:sym typeface="Symbol" panose="05050102010706020507" pitchFamily="18" charset="2"/>
              </a:rPr>
              <a:t>. Tính G’</a:t>
            </a:r>
            <a:r>
              <a:rPr lang="en-US" sz="2400" baseline="30000">
                <a:sym typeface="Symbol" panose="05050102010706020507" pitchFamily="18" charset="2"/>
              </a:rPr>
              <a:t>o</a:t>
            </a:r>
            <a:r>
              <a:rPr lang="en-US" sz="2400">
                <a:sym typeface="Symbol" panose="05050102010706020507" pitchFamily="18" charset="2"/>
              </a:rPr>
              <a:t> của phản ứng tạo thành acetyl-CoA trên.</a:t>
            </a:r>
          </a:p>
          <a:p>
            <a:pPr marL="0" indent="0">
              <a:lnSpc>
                <a:spcPct val="150000"/>
              </a:lnSpc>
              <a:buNone/>
            </a:pPr>
            <a:r>
              <a:rPr lang="en-US" sz="2400">
                <a:sym typeface="Symbol" panose="05050102010706020507" pitchFamily="18" charset="2"/>
              </a:rPr>
              <a:t>b) Hầu hết tất cả tế bào trong c</a:t>
            </a:r>
            <a:r>
              <a:rPr lang="vi-VN" sz="2400">
                <a:sym typeface="Symbol" panose="05050102010706020507" pitchFamily="18" charset="2"/>
              </a:rPr>
              <a:t>ơ</a:t>
            </a:r>
            <a:r>
              <a:rPr lang="en-US" sz="2400">
                <a:sym typeface="Symbol" panose="05050102010706020507" pitchFamily="18" charset="2"/>
              </a:rPr>
              <a:t> thể đều có chứa </a:t>
            </a:r>
            <a:r>
              <a:rPr lang="en-US" sz="2400">
                <a:solidFill>
                  <a:srgbClr val="FF0000"/>
                </a:solidFill>
                <a:sym typeface="Symbol" panose="05050102010706020507" pitchFamily="18" charset="2"/>
              </a:rPr>
              <a:t>pyrophosphatase</a:t>
            </a:r>
            <a:r>
              <a:rPr lang="en-US" sz="2400">
                <a:sym typeface="Symbol" panose="05050102010706020507" pitchFamily="18" charset="2"/>
              </a:rPr>
              <a:t> vô c</a:t>
            </a:r>
            <a:r>
              <a:rPr lang="vi-VN" sz="2400">
                <a:sym typeface="Symbol" panose="05050102010706020507" pitchFamily="18" charset="2"/>
              </a:rPr>
              <a:t>ơ</a:t>
            </a:r>
            <a:r>
              <a:rPr lang="en-US" sz="2400">
                <a:sym typeface="Symbol" panose="05050102010706020507" pitchFamily="18" charset="2"/>
              </a:rPr>
              <a:t>, xúc tác </a:t>
            </a:r>
            <a:r>
              <a:rPr lang="en-US" sz="2400">
                <a:solidFill>
                  <a:srgbClr val="FF0000"/>
                </a:solidFill>
                <a:sym typeface="Symbol" panose="05050102010706020507" pitchFamily="18" charset="2"/>
              </a:rPr>
              <a:t>thủy phân PP</a:t>
            </a:r>
            <a:r>
              <a:rPr lang="en-US" sz="2400" baseline="-25000">
                <a:solidFill>
                  <a:srgbClr val="FF0000"/>
                </a:solidFill>
                <a:sym typeface="Symbol" panose="05050102010706020507" pitchFamily="18" charset="2"/>
              </a:rPr>
              <a:t>i</a:t>
            </a:r>
            <a:r>
              <a:rPr lang="en-US" sz="2400">
                <a:solidFill>
                  <a:srgbClr val="FF0000"/>
                </a:solidFill>
                <a:sym typeface="Symbol" panose="05050102010706020507" pitchFamily="18" charset="2"/>
              </a:rPr>
              <a:t> thành P</a:t>
            </a:r>
            <a:r>
              <a:rPr lang="en-US" sz="2400" baseline="-25000">
                <a:solidFill>
                  <a:srgbClr val="FF0000"/>
                </a:solidFill>
                <a:sym typeface="Symbol" panose="05050102010706020507" pitchFamily="18" charset="2"/>
              </a:rPr>
              <a:t>i</a:t>
            </a:r>
            <a:r>
              <a:rPr lang="en-US" sz="2400">
                <a:sym typeface="Symbol" panose="05050102010706020507" pitchFamily="18" charset="2"/>
              </a:rPr>
              <a:t>. Sự hiện diện của enzyme này có tác dụng gì trong phản ứng tạo thành acetyl-CoA trên. Giải thích lý do. </a:t>
            </a:r>
            <a:endParaRPr lang="en-US" sz="2400"/>
          </a:p>
        </p:txBody>
      </p:sp>
      <p:pic>
        <p:nvPicPr>
          <p:cNvPr id="2" name="Picture 1">
            <a:extLst>
              <a:ext uri="{FF2B5EF4-FFF2-40B4-BE49-F238E27FC236}">
                <a16:creationId xmlns:a16="http://schemas.microsoft.com/office/drawing/2014/main" id="{738E4731-012D-4DA9-A3E4-5E2F948C8C63}"/>
              </a:ext>
            </a:extLst>
          </p:cNvPr>
          <p:cNvPicPr>
            <a:picLocks noChangeAspect="1"/>
          </p:cNvPicPr>
          <p:nvPr/>
        </p:nvPicPr>
        <p:blipFill>
          <a:blip r:embed="rId2"/>
          <a:stretch>
            <a:fillRect/>
          </a:stretch>
        </p:blipFill>
        <p:spPr>
          <a:xfrm>
            <a:off x="1300162" y="2409876"/>
            <a:ext cx="9591675" cy="657225"/>
          </a:xfrm>
          <a:prstGeom prst="rect">
            <a:avLst/>
          </a:prstGeom>
        </p:spPr>
      </p:pic>
    </p:spTree>
    <p:extLst>
      <p:ext uri="{BB962C8B-B14F-4D97-AF65-F5344CB8AC3E}">
        <p14:creationId xmlns:p14="http://schemas.microsoft.com/office/powerpoint/2010/main" val="27128015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A5DD71-FF1D-45F0-B7A7-0DD18B97F7B1}"/>
              </a:ext>
            </a:extLst>
          </p:cNvPr>
          <p:cNvSpPr>
            <a:spLocks noGrp="1"/>
          </p:cNvSpPr>
          <p:nvPr>
            <p:ph idx="1"/>
          </p:nvPr>
        </p:nvSpPr>
        <p:spPr>
          <a:xfrm>
            <a:off x="626327" y="852575"/>
            <a:ext cx="10515600" cy="815975"/>
          </a:xfrm>
        </p:spPr>
        <p:txBody>
          <a:bodyPr>
            <a:normAutofit/>
          </a:bodyPr>
          <a:lstStyle/>
          <a:p>
            <a:pPr marL="0" indent="0">
              <a:lnSpc>
                <a:spcPct val="150000"/>
              </a:lnSpc>
              <a:buNone/>
            </a:pPr>
            <a:r>
              <a:rPr lang="en-US"/>
              <a:t>a) </a:t>
            </a:r>
            <a:r>
              <a:rPr lang="en-US">
                <a:sym typeface="Symbol" panose="05050102010706020507" pitchFamily="18" charset="2"/>
              </a:rPr>
              <a:t>G’</a:t>
            </a:r>
            <a:r>
              <a:rPr lang="en-US" baseline="30000">
                <a:sym typeface="Symbol" panose="05050102010706020507" pitchFamily="18" charset="2"/>
              </a:rPr>
              <a:t>o</a:t>
            </a:r>
            <a:r>
              <a:rPr lang="en-US">
                <a:sym typeface="Symbol" panose="05050102010706020507" pitchFamily="18" charset="2"/>
              </a:rPr>
              <a:t> có thể đ</a:t>
            </a:r>
            <a:r>
              <a:rPr lang="vi-VN">
                <a:sym typeface="Symbol" panose="05050102010706020507" pitchFamily="18" charset="2"/>
              </a:rPr>
              <a:t>ư</a:t>
            </a:r>
            <a:r>
              <a:rPr lang="en-US">
                <a:sym typeface="Symbol" panose="05050102010706020507" pitchFamily="18" charset="2"/>
              </a:rPr>
              <a:t>ợc tính dựa trên tổng của hai phản ứng sau:</a:t>
            </a:r>
            <a:endParaRPr lang="en-US"/>
          </a:p>
        </p:txBody>
      </p:sp>
      <p:sp>
        <p:nvSpPr>
          <p:cNvPr id="4" name="Title 1">
            <a:extLst>
              <a:ext uri="{FF2B5EF4-FFF2-40B4-BE49-F238E27FC236}">
                <a16:creationId xmlns:a16="http://schemas.microsoft.com/office/drawing/2014/main" id="{E5566135-5D72-41A8-8341-39E4C428FEEE}"/>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A4</a:t>
            </a:r>
          </a:p>
        </p:txBody>
      </p:sp>
      <p:pic>
        <p:nvPicPr>
          <p:cNvPr id="5" name="Picture 4">
            <a:extLst>
              <a:ext uri="{FF2B5EF4-FFF2-40B4-BE49-F238E27FC236}">
                <a16:creationId xmlns:a16="http://schemas.microsoft.com/office/drawing/2014/main" id="{F804714F-A839-4325-A5F2-989873B232DC}"/>
              </a:ext>
            </a:extLst>
          </p:cNvPr>
          <p:cNvPicPr>
            <a:picLocks noChangeAspect="1"/>
          </p:cNvPicPr>
          <p:nvPr/>
        </p:nvPicPr>
        <p:blipFill>
          <a:blip r:embed="rId2"/>
          <a:stretch>
            <a:fillRect/>
          </a:stretch>
        </p:blipFill>
        <p:spPr>
          <a:xfrm>
            <a:off x="0" y="1698574"/>
            <a:ext cx="12192000" cy="1654349"/>
          </a:xfrm>
          <a:prstGeom prst="rect">
            <a:avLst/>
          </a:prstGeom>
        </p:spPr>
      </p:pic>
      <p:sp>
        <p:nvSpPr>
          <p:cNvPr id="7" name="Content Placeholder 2">
            <a:extLst>
              <a:ext uri="{FF2B5EF4-FFF2-40B4-BE49-F238E27FC236}">
                <a16:creationId xmlns:a16="http://schemas.microsoft.com/office/drawing/2014/main" id="{E61E4E44-A581-4B10-8BA6-C7D61F586C3F}"/>
              </a:ext>
            </a:extLst>
          </p:cNvPr>
          <p:cNvSpPr txBox="1">
            <a:spLocks/>
          </p:cNvSpPr>
          <p:nvPr/>
        </p:nvSpPr>
        <p:spPr>
          <a:xfrm>
            <a:off x="626327" y="4008829"/>
            <a:ext cx="10515600" cy="25608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a:t>b) </a:t>
            </a:r>
            <a:r>
              <a:rPr lang="en-US">
                <a:sym typeface="Symbol" panose="05050102010706020507" pitchFamily="18" charset="2"/>
              </a:rPr>
              <a:t>Thủy phân PP</a:t>
            </a:r>
            <a:r>
              <a:rPr lang="en-US" baseline="-25000">
                <a:sym typeface="Symbol" panose="05050102010706020507" pitchFamily="18" charset="2"/>
              </a:rPr>
              <a:t>i</a:t>
            </a:r>
            <a:r>
              <a:rPr lang="en-US">
                <a:sym typeface="Symbol" panose="05050102010706020507" pitchFamily="18" charset="2"/>
              </a:rPr>
              <a:t> thành P</a:t>
            </a:r>
            <a:r>
              <a:rPr lang="en-US" baseline="-25000">
                <a:sym typeface="Symbol" panose="05050102010706020507" pitchFamily="18" charset="2"/>
              </a:rPr>
              <a:t>i</a:t>
            </a:r>
            <a:r>
              <a:rPr lang="en-US">
                <a:sym typeface="Symbol" panose="05050102010706020507" pitchFamily="18" charset="2"/>
              </a:rPr>
              <a:t> sẽ giúp phản ứng xảy ra theo chiều thuận vì nồng độ sản phẩm (PP</a:t>
            </a:r>
            <a:r>
              <a:rPr lang="en-US" baseline="-25000">
                <a:sym typeface="Symbol" panose="05050102010706020507" pitchFamily="18" charset="2"/>
              </a:rPr>
              <a:t>i</a:t>
            </a:r>
            <a:r>
              <a:rPr lang="en-US">
                <a:sym typeface="Symbol" panose="05050102010706020507" pitchFamily="18" charset="2"/>
              </a:rPr>
              <a:t>) giảm xuống sẽ làm dịch chuyển cân bằng về chiều thuận (tạo ra nhiều sản phẩm).</a:t>
            </a:r>
            <a:endParaRPr lang="en-US"/>
          </a:p>
        </p:txBody>
      </p:sp>
    </p:spTree>
    <p:extLst>
      <p:ext uri="{BB962C8B-B14F-4D97-AF65-F5344CB8AC3E}">
        <p14:creationId xmlns:p14="http://schemas.microsoft.com/office/powerpoint/2010/main" val="30230780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2C709-76C1-4E58-BB56-845221C62C8A}"/>
              </a:ext>
            </a:extLst>
          </p:cNvPr>
          <p:cNvSpPr>
            <a:spLocks noGrp="1"/>
          </p:cNvSpPr>
          <p:nvPr>
            <p:ph type="title"/>
          </p:nvPr>
        </p:nvSpPr>
        <p:spPr>
          <a:xfrm>
            <a:off x="838200" y="878079"/>
            <a:ext cx="10515600" cy="1325563"/>
          </a:xfrm>
        </p:spPr>
        <p:txBody>
          <a:bodyPr>
            <a:normAutofit/>
          </a:bodyPr>
          <a:lstStyle/>
          <a:p>
            <a:r>
              <a:rPr lang="en-US" sz="4000"/>
              <a:t>ATP đ</a:t>
            </a:r>
            <a:r>
              <a:rPr lang="vi-VN" sz="4000"/>
              <a:t>ư</a:t>
            </a:r>
            <a:r>
              <a:rPr lang="en-US" sz="4000"/>
              <a:t>ợc sử dụng ở ng</a:t>
            </a:r>
            <a:r>
              <a:rPr lang="vi-VN" sz="4000"/>
              <a:t>ư</a:t>
            </a:r>
            <a:r>
              <a:rPr lang="en-US" sz="4000"/>
              <a:t>ời tr</a:t>
            </a:r>
            <a:r>
              <a:rPr lang="vi-VN" sz="4000"/>
              <a:t>ư</a:t>
            </a:r>
            <a:r>
              <a:rPr lang="en-US" sz="4000"/>
              <a:t>ởng thành mỗi ngày nh</a:t>
            </a:r>
            <a:r>
              <a:rPr lang="vi-VN" sz="4000"/>
              <a:t>ư</a:t>
            </a:r>
            <a:r>
              <a:rPr lang="en-US" sz="4000"/>
              <a:t> thế nào?</a:t>
            </a:r>
          </a:p>
        </p:txBody>
      </p:sp>
      <p:sp>
        <p:nvSpPr>
          <p:cNvPr id="3" name="Content Placeholder 2">
            <a:extLst>
              <a:ext uri="{FF2B5EF4-FFF2-40B4-BE49-F238E27FC236}">
                <a16:creationId xmlns:a16="http://schemas.microsoft.com/office/drawing/2014/main" id="{71FCBCD4-E478-4AEA-80CE-C91915A51CB3}"/>
              </a:ext>
            </a:extLst>
          </p:cNvPr>
          <p:cNvSpPr>
            <a:spLocks noGrp="1"/>
          </p:cNvSpPr>
          <p:nvPr>
            <p:ph idx="1"/>
          </p:nvPr>
        </p:nvSpPr>
        <p:spPr>
          <a:xfrm>
            <a:off x="838200" y="2282824"/>
            <a:ext cx="10515600" cy="4351338"/>
          </a:xfrm>
        </p:spPr>
        <p:txBody>
          <a:bodyPr>
            <a:normAutofit/>
          </a:bodyPr>
          <a:lstStyle/>
          <a:p>
            <a:pPr marL="0" indent="0">
              <a:buNone/>
            </a:pPr>
            <a:r>
              <a:rPr lang="en-US"/>
              <a:t>a) Cần tổng cộng 30.5 kJ/mol năng l</a:t>
            </a:r>
            <a:r>
              <a:rPr lang="vi-VN"/>
              <a:t>ư</a:t>
            </a:r>
            <a:r>
              <a:rPr lang="en-US"/>
              <a:t>ợng tự do để tổng hợp ATP từ ADP và Pi khi ở điều kiện chuẩn (1M c</a:t>
            </a:r>
            <a:r>
              <a:rPr lang="vi-VN"/>
              <a:t>ơ</a:t>
            </a:r>
            <a:r>
              <a:rPr lang="en-US"/>
              <a:t> chất và sản phẩm ở 25</a:t>
            </a:r>
            <a:r>
              <a:rPr lang="en-US" baseline="30000"/>
              <a:t>o</a:t>
            </a:r>
            <a:r>
              <a:rPr lang="en-US"/>
              <a:t>C).</a:t>
            </a:r>
          </a:p>
          <a:p>
            <a:pPr marL="0" indent="0">
              <a:buNone/>
            </a:pPr>
            <a:r>
              <a:rPr lang="en-US"/>
              <a:t>Vì nồng độ thực tế của ATP, ADP, và Pi không phải là 1M và nhiệt độ c</a:t>
            </a:r>
            <a:r>
              <a:rPr lang="vi-VN"/>
              <a:t>ơ</a:t>
            </a:r>
            <a:r>
              <a:rPr lang="en-US"/>
              <a:t> thể là 37</a:t>
            </a:r>
            <a:r>
              <a:rPr lang="en-US" baseline="30000"/>
              <a:t>o</a:t>
            </a:r>
            <a:r>
              <a:rPr lang="en-US"/>
              <a:t>C, năng l</a:t>
            </a:r>
            <a:r>
              <a:rPr lang="vi-VN"/>
              <a:t>ư</a:t>
            </a:r>
            <a:r>
              <a:rPr lang="en-US"/>
              <a:t>ợng tự do </a:t>
            </a:r>
            <a:r>
              <a:rPr lang="vi-VN">
                <a:sym typeface="Symbol" panose="05050102010706020507" pitchFamily="18" charset="2"/>
              </a:rPr>
              <a:t></a:t>
            </a:r>
            <a:r>
              <a:rPr lang="en-US">
                <a:sym typeface="Symbol" panose="05050102010706020507" pitchFamily="18" charset="2"/>
              </a:rPr>
              <a:t>G </a:t>
            </a:r>
            <a:r>
              <a:rPr lang="en-US"/>
              <a:t>cần để tổng hợp ATP sẽ sai khác so với </a:t>
            </a:r>
            <a:r>
              <a:rPr lang="vi-VN">
                <a:sym typeface="Symbol" panose="05050102010706020507" pitchFamily="18" charset="2"/>
              </a:rPr>
              <a:t></a:t>
            </a:r>
            <a:r>
              <a:rPr lang="en-US">
                <a:sym typeface="Symbol" panose="05050102010706020507" pitchFamily="18" charset="2"/>
              </a:rPr>
              <a:t>G’</a:t>
            </a:r>
            <a:r>
              <a:rPr lang="en-US" baseline="30000">
                <a:sym typeface="Symbol" panose="05050102010706020507" pitchFamily="18" charset="2"/>
              </a:rPr>
              <a:t>o</a:t>
            </a:r>
            <a:r>
              <a:rPr lang="en-US">
                <a:sym typeface="Symbol" panose="05050102010706020507" pitchFamily="18" charset="2"/>
              </a:rPr>
              <a:t>. Tính </a:t>
            </a:r>
            <a:r>
              <a:rPr lang="vi-VN">
                <a:sym typeface="Symbol" panose="05050102010706020507" pitchFamily="18" charset="2"/>
              </a:rPr>
              <a:t></a:t>
            </a:r>
            <a:r>
              <a:rPr lang="en-US">
                <a:sym typeface="Symbol" panose="05050102010706020507" pitchFamily="18" charset="2"/>
              </a:rPr>
              <a:t>G cần để tổng hợp ATP từ tế bào gan ng</a:t>
            </a:r>
            <a:r>
              <a:rPr lang="vi-VN">
                <a:sym typeface="Symbol" panose="05050102010706020507" pitchFamily="18" charset="2"/>
              </a:rPr>
              <a:t>ư</a:t>
            </a:r>
            <a:r>
              <a:rPr lang="en-US">
                <a:sym typeface="Symbol" panose="05050102010706020507" pitchFamily="18" charset="2"/>
              </a:rPr>
              <a:t>ời.</a:t>
            </a:r>
          </a:p>
          <a:p>
            <a:pPr marL="0" indent="0">
              <a:buNone/>
            </a:pPr>
            <a:r>
              <a:rPr lang="en-US">
                <a:sym typeface="Symbol" panose="05050102010706020507" pitchFamily="18" charset="2"/>
              </a:rPr>
              <a:t>Biết nồng độ của mỗi chất nh</a:t>
            </a:r>
            <a:r>
              <a:rPr lang="vi-VN">
                <a:sym typeface="Symbol" panose="05050102010706020507" pitchFamily="18" charset="2"/>
              </a:rPr>
              <a:t>ư</a:t>
            </a:r>
            <a:r>
              <a:rPr lang="en-US">
                <a:sym typeface="Symbol" panose="05050102010706020507" pitchFamily="18" charset="2"/>
              </a:rPr>
              <a:t> sau: ATP = 3.5 mM, ADP = 1.5 mM, và Pi = 5 mM.</a:t>
            </a:r>
            <a:endParaRPr lang="en-US"/>
          </a:p>
        </p:txBody>
      </p:sp>
      <p:sp>
        <p:nvSpPr>
          <p:cNvPr id="4" name="Title 1">
            <a:extLst>
              <a:ext uri="{FF2B5EF4-FFF2-40B4-BE49-F238E27FC236}">
                <a16:creationId xmlns:a16="http://schemas.microsoft.com/office/drawing/2014/main" id="{EC7A8C62-F0FD-4EC9-8106-94134D653E10}"/>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A5</a:t>
            </a:r>
          </a:p>
        </p:txBody>
      </p:sp>
    </p:spTree>
    <p:extLst>
      <p:ext uri="{BB962C8B-B14F-4D97-AF65-F5344CB8AC3E}">
        <p14:creationId xmlns:p14="http://schemas.microsoft.com/office/powerpoint/2010/main" val="5839462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2C709-76C1-4E58-BB56-845221C62C8A}"/>
              </a:ext>
            </a:extLst>
          </p:cNvPr>
          <p:cNvSpPr>
            <a:spLocks noGrp="1"/>
          </p:cNvSpPr>
          <p:nvPr>
            <p:ph type="title"/>
          </p:nvPr>
        </p:nvSpPr>
        <p:spPr>
          <a:xfrm>
            <a:off x="838200" y="878079"/>
            <a:ext cx="10515600" cy="1325563"/>
          </a:xfrm>
        </p:spPr>
        <p:txBody>
          <a:bodyPr>
            <a:normAutofit/>
          </a:bodyPr>
          <a:lstStyle/>
          <a:p>
            <a:r>
              <a:rPr lang="en-US" sz="4000"/>
              <a:t>ATP đ</a:t>
            </a:r>
            <a:r>
              <a:rPr lang="vi-VN" sz="4000"/>
              <a:t>ư</a:t>
            </a:r>
            <a:r>
              <a:rPr lang="en-US" sz="4000"/>
              <a:t>ợc sử dụng ở ng</a:t>
            </a:r>
            <a:r>
              <a:rPr lang="vi-VN" sz="4000"/>
              <a:t>ư</a:t>
            </a:r>
            <a:r>
              <a:rPr lang="en-US" sz="4000"/>
              <a:t>ời tr</a:t>
            </a:r>
            <a:r>
              <a:rPr lang="vi-VN" sz="4000"/>
              <a:t>ư</a:t>
            </a:r>
            <a:r>
              <a:rPr lang="en-US" sz="4000"/>
              <a:t>ởng thành mỗi ngày nh</a:t>
            </a:r>
            <a:r>
              <a:rPr lang="vi-VN" sz="4000"/>
              <a:t>ư</a:t>
            </a:r>
            <a:r>
              <a:rPr lang="en-US" sz="4000"/>
              <a:t> thế nào?</a:t>
            </a:r>
          </a:p>
        </p:txBody>
      </p:sp>
      <p:sp>
        <p:nvSpPr>
          <p:cNvPr id="4" name="Title 1">
            <a:extLst>
              <a:ext uri="{FF2B5EF4-FFF2-40B4-BE49-F238E27FC236}">
                <a16:creationId xmlns:a16="http://schemas.microsoft.com/office/drawing/2014/main" id="{EC7A8C62-F0FD-4EC9-8106-94134D653E10}"/>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A5</a:t>
            </a:r>
          </a:p>
        </p:txBody>
      </p:sp>
      <p:grpSp>
        <p:nvGrpSpPr>
          <p:cNvPr id="5" name="Group 4">
            <a:extLst>
              <a:ext uri="{FF2B5EF4-FFF2-40B4-BE49-F238E27FC236}">
                <a16:creationId xmlns:a16="http://schemas.microsoft.com/office/drawing/2014/main" id="{51EE17BC-041F-4303-8B38-4971A9E225BB}"/>
              </a:ext>
            </a:extLst>
          </p:cNvPr>
          <p:cNvGrpSpPr/>
          <p:nvPr/>
        </p:nvGrpSpPr>
        <p:grpSpPr>
          <a:xfrm>
            <a:off x="0" y="2560320"/>
            <a:ext cx="12192000" cy="3073719"/>
            <a:chOff x="0" y="2560320"/>
            <a:chExt cx="12192000" cy="3073719"/>
          </a:xfrm>
        </p:grpSpPr>
        <p:pic>
          <p:nvPicPr>
            <p:cNvPr id="7" name="Picture 6">
              <a:extLst>
                <a:ext uri="{FF2B5EF4-FFF2-40B4-BE49-F238E27FC236}">
                  <a16:creationId xmlns:a16="http://schemas.microsoft.com/office/drawing/2014/main" id="{D0A5BBB2-A131-48BF-B25C-98FD9D5F6D6E}"/>
                </a:ext>
              </a:extLst>
            </p:cNvPr>
            <p:cNvPicPr>
              <a:picLocks noChangeAspect="1"/>
            </p:cNvPicPr>
            <p:nvPr/>
          </p:nvPicPr>
          <p:blipFill>
            <a:blip r:embed="rId2"/>
            <a:stretch>
              <a:fillRect/>
            </a:stretch>
          </p:blipFill>
          <p:spPr>
            <a:xfrm>
              <a:off x="0" y="2718223"/>
              <a:ext cx="12192000" cy="2915816"/>
            </a:xfrm>
            <a:prstGeom prst="rect">
              <a:avLst/>
            </a:prstGeom>
          </p:spPr>
        </p:pic>
        <p:sp>
          <p:nvSpPr>
            <p:cNvPr id="3" name="Rectangle 2">
              <a:extLst>
                <a:ext uri="{FF2B5EF4-FFF2-40B4-BE49-F238E27FC236}">
                  <a16:creationId xmlns:a16="http://schemas.microsoft.com/office/drawing/2014/main" id="{3124A4CD-C4B3-45B7-9B09-8B5DC9A3288F}"/>
                </a:ext>
              </a:extLst>
            </p:cNvPr>
            <p:cNvSpPr/>
            <p:nvPr/>
          </p:nvSpPr>
          <p:spPr>
            <a:xfrm>
              <a:off x="3794760" y="2560320"/>
              <a:ext cx="1131570" cy="6629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896217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2C709-76C1-4E58-BB56-845221C62C8A}"/>
              </a:ext>
            </a:extLst>
          </p:cNvPr>
          <p:cNvSpPr>
            <a:spLocks noGrp="1"/>
          </p:cNvSpPr>
          <p:nvPr>
            <p:ph type="title"/>
          </p:nvPr>
        </p:nvSpPr>
        <p:spPr>
          <a:xfrm>
            <a:off x="838200" y="878079"/>
            <a:ext cx="10515600" cy="1325563"/>
          </a:xfrm>
        </p:spPr>
        <p:txBody>
          <a:bodyPr>
            <a:normAutofit/>
          </a:bodyPr>
          <a:lstStyle/>
          <a:p>
            <a:r>
              <a:rPr lang="en-US" sz="4000"/>
              <a:t>ATP đ</a:t>
            </a:r>
            <a:r>
              <a:rPr lang="vi-VN" sz="4000"/>
              <a:t>ư</a:t>
            </a:r>
            <a:r>
              <a:rPr lang="en-US" sz="4000"/>
              <a:t>ợc sử dụng ở ng</a:t>
            </a:r>
            <a:r>
              <a:rPr lang="vi-VN" sz="4000"/>
              <a:t>ư</a:t>
            </a:r>
            <a:r>
              <a:rPr lang="en-US" sz="4000"/>
              <a:t>ời tr</a:t>
            </a:r>
            <a:r>
              <a:rPr lang="vi-VN" sz="4000"/>
              <a:t>ư</a:t>
            </a:r>
            <a:r>
              <a:rPr lang="en-US" sz="4000"/>
              <a:t>ởng thành mỗi ngày nh</a:t>
            </a:r>
            <a:r>
              <a:rPr lang="vi-VN" sz="4000"/>
              <a:t>ư</a:t>
            </a:r>
            <a:r>
              <a:rPr lang="en-US" sz="4000"/>
              <a:t> thế nào?</a:t>
            </a:r>
          </a:p>
        </p:txBody>
      </p:sp>
      <p:sp>
        <p:nvSpPr>
          <p:cNvPr id="3" name="Content Placeholder 2">
            <a:extLst>
              <a:ext uri="{FF2B5EF4-FFF2-40B4-BE49-F238E27FC236}">
                <a16:creationId xmlns:a16="http://schemas.microsoft.com/office/drawing/2014/main" id="{71FCBCD4-E478-4AEA-80CE-C91915A51CB3}"/>
              </a:ext>
            </a:extLst>
          </p:cNvPr>
          <p:cNvSpPr>
            <a:spLocks noGrp="1"/>
          </p:cNvSpPr>
          <p:nvPr>
            <p:ph idx="1"/>
          </p:nvPr>
        </p:nvSpPr>
        <p:spPr>
          <a:xfrm>
            <a:off x="838200" y="2282824"/>
            <a:ext cx="10515600" cy="4351338"/>
          </a:xfrm>
        </p:spPr>
        <p:txBody>
          <a:bodyPr>
            <a:normAutofit fontScale="92500" lnSpcReduction="20000"/>
          </a:bodyPr>
          <a:lstStyle/>
          <a:p>
            <a:pPr marL="0" indent="0">
              <a:lnSpc>
                <a:spcPct val="120000"/>
              </a:lnSpc>
              <a:buNone/>
            </a:pPr>
            <a:r>
              <a:rPr lang="en-US"/>
              <a:t>b) Một ng</a:t>
            </a:r>
            <a:r>
              <a:rPr lang="vi-VN"/>
              <a:t>ư</a:t>
            </a:r>
            <a:r>
              <a:rPr lang="en-US"/>
              <a:t>ời tr</a:t>
            </a:r>
            <a:r>
              <a:rPr lang="vi-VN"/>
              <a:t>ư</a:t>
            </a:r>
            <a:r>
              <a:rPr lang="en-US"/>
              <a:t>ởng thành </a:t>
            </a:r>
            <a:r>
              <a:rPr lang="en-US">
                <a:solidFill>
                  <a:srgbClr val="FF0000"/>
                </a:solidFill>
              </a:rPr>
              <a:t>nặng 68 kg </a:t>
            </a:r>
            <a:r>
              <a:rPr lang="en-US"/>
              <a:t>sẽ cần nhận một l</a:t>
            </a:r>
            <a:r>
              <a:rPr lang="vi-VN"/>
              <a:t>ư</a:t>
            </a:r>
            <a:r>
              <a:rPr lang="en-US"/>
              <a:t>ợng calo là </a:t>
            </a:r>
            <a:r>
              <a:rPr lang="en-US">
                <a:solidFill>
                  <a:srgbClr val="FF0000"/>
                </a:solidFill>
              </a:rPr>
              <a:t>2,000 kcal (8,360 kJ) </a:t>
            </a:r>
            <a:r>
              <a:rPr lang="en-US"/>
              <a:t>từ thức ăn 1 ngày (</a:t>
            </a:r>
            <a:r>
              <a:rPr lang="en-US">
                <a:solidFill>
                  <a:srgbClr val="FF0000"/>
                </a:solidFill>
              </a:rPr>
              <a:t>24h</a:t>
            </a:r>
            <a:r>
              <a:rPr lang="en-US"/>
              <a:t>).</a:t>
            </a:r>
          </a:p>
          <a:p>
            <a:pPr marL="0" indent="0">
              <a:lnSpc>
                <a:spcPct val="120000"/>
              </a:lnSpc>
              <a:buNone/>
            </a:pPr>
            <a:r>
              <a:rPr lang="en-US">
                <a:sym typeface="Symbol" panose="05050102010706020507" pitchFamily="18" charset="2"/>
              </a:rPr>
              <a:t>Thức ăn sẽ đ</a:t>
            </a:r>
            <a:r>
              <a:rPr lang="vi-VN">
                <a:sym typeface="Symbol" panose="05050102010706020507" pitchFamily="18" charset="2"/>
              </a:rPr>
              <a:t>ư</a:t>
            </a:r>
            <a:r>
              <a:rPr lang="en-US">
                <a:sym typeface="Symbol" panose="05050102010706020507" pitchFamily="18" charset="2"/>
              </a:rPr>
              <a:t>ợc biến d</a:t>
            </a:r>
            <a:r>
              <a:rPr lang="vi-VN">
                <a:sym typeface="Symbol" panose="05050102010706020507" pitchFamily="18" charset="2"/>
              </a:rPr>
              <a:t>ư</a:t>
            </a:r>
            <a:r>
              <a:rPr lang="en-US">
                <a:sym typeface="Symbol" panose="05050102010706020507" pitchFamily="18" charset="2"/>
              </a:rPr>
              <a:t>ỡng và tạo ra năng l</a:t>
            </a:r>
            <a:r>
              <a:rPr lang="vi-VN">
                <a:sym typeface="Symbol" panose="05050102010706020507" pitchFamily="18" charset="2"/>
              </a:rPr>
              <a:t>ư</a:t>
            </a:r>
            <a:r>
              <a:rPr lang="en-US">
                <a:sym typeface="Symbol" panose="05050102010706020507" pitchFamily="18" charset="2"/>
              </a:rPr>
              <a:t>ợng dự trữ ATP. ATP sẽ đ</a:t>
            </a:r>
            <a:r>
              <a:rPr lang="vi-VN">
                <a:sym typeface="Symbol" panose="05050102010706020507" pitchFamily="18" charset="2"/>
              </a:rPr>
              <a:t>ư</a:t>
            </a:r>
            <a:r>
              <a:rPr lang="en-US">
                <a:sym typeface="Symbol" panose="05050102010706020507" pitchFamily="18" charset="2"/>
              </a:rPr>
              <a:t>ợc dùng để thực thiện các phản ứng th</a:t>
            </a:r>
            <a:r>
              <a:rPr lang="vi-VN">
                <a:sym typeface="Symbol" panose="05050102010706020507" pitchFamily="18" charset="2"/>
              </a:rPr>
              <a:t>ư</a:t>
            </a:r>
            <a:r>
              <a:rPr lang="en-US">
                <a:sym typeface="Symbol" panose="05050102010706020507" pitchFamily="18" charset="2"/>
              </a:rPr>
              <a:t>ờng ngày của c</a:t>
            </a:r>
            <a:r>
              <a:rPr lang="vi-VN">
                <a:sym typeface="Symbol" panose="05050102010706020507" pitchFamily="18" charset="2"/>
              </a:rPr>
              <a:t>ơ</a:t>
            </a:r>
            <a:r>
              <a:rPr lang="en-US">
                <a:sym typeface="Symbol" panose="05050102010706020507" pitchFamily="18" charset="2"/>
              </a:rPr>
              <a:t> thể cũng nh</a:t>
            </a:r>
            <a:r>
              <a:rPr lang="vi-VN">
                <a:sym typeface="Symbol" panose="05050102010706020507" pitchFamily="18" charset="2"/>
              </a:rPr>
              <a:t>ư</a:t>
            </a:r>
            <a:r>
              <a:rPr lang="en-US">
                <a:sym typeface="Symbol" panose="05050102010706020507" pitchFamily="18" charset="2"/>
              </a:rPr>
              <a:t> giúp c</a:t>
            </a:r>
            <a:r>
              <a:rPr lang="vi-VN">
                <a:sym typeface="Symbol" panose="05050102010706020507" pitchFamily="18" charset="2"/>
              </a:rPr>
              <a:t>ơ</a:t>
            </a:r>
            <a:r>
              <a:rPr lang="en-US">
                <a:sym typeface="Symbol" panose="05050102010706020507" pitchFamily="18" charset="2"/>
              </a:rPr>
              <a:t> thể thực hiện công việc hàng ngày.</a:t>
            </a:r>
          </a:p>
          <a:p>
            <a:pPr marL="0" indent="0">
              <a:lnSpc>
                <a:spcPct val="120000"/>
              </a:lnSpc>
              <a:buNone/>
            </a:pPr>
            <a:r>
              <a:rPr lang="en-US">
                <a:solidFill>
                  <a:srgbClr val="FF0000"/>
                </a:solidFill>
                <a:sym typeface="Symbol" panose="05050102010706020507" pitchFamily="18" charset="2"/>
              </a:rPr>
              <a:t>Cho rằng hiệu suất chuyển đổi thức ăn thành ATP là 50%</a:t>
            </a:r>
            <a:r>
              <a:rPr lang="en-US">
                <a:sym typeface="Symbol" panose="05050102010706020507" pitchFamily="18" charset="2"/>
              </a:rPr>
              <a:t>, tính </a:t>
            </a:r>
            <a:r>
              <a:rPr lang="en-US">
                <a:solidFill>
                  <a:srgbClr val="FF0000"/>
                </a:solidFill>
                <a:sym typeface="Symbol" panose="05050102010706020507" pitchFamily="18" charset="2"/>
              </a:rPr>
              <a:t>l</a:t>
            </a:r>
            <a:r>
              <a:rPr lang="vi-VN">
                <a:solidFill>
                  <a:srgbClr val="FF0000"/>
                </a:solidFill>
                <a:sym typeface="Symbol" panose="05050102010706020507" pitchFamily="18" charset="2"/>
              </a:rPr>
              <a:t>ư</a:t>
            </a:r>
            <a:r>
              <a:rPr lang="en-US">
                <a:solidFill>
                  <a:srgbClr val="FF0000"/>
                </a:solidFill>
                <a:sym typeface="Symbol" panose="05050102010706020507" pitchFamily="18" charset="2"/>
              </a:rPr>
              <a:t>ợng ATP đ</a:t>
            </a:r>
            <a:r>
              <a:rPr lang="vi-VN">
                <a:solidFill>
                  <a:srgbClr val="FF0000"/>
                </a:solidFill>
                <a:sym typeface="Symbol" panose="05050102010706020507" pitchFamily="18" charset="2"/>
              </a:rPr>
              <a:t>ư</a:t>
            </a:r>
            <a:r>
              <a:rPr lang="en-US">
                <a:solidFill>
                  <a:srgbClr val="FF0000"/>
                </a:solidFill>
                <a:sym typeface="Symbol" panose="05050102010706020507" pitchFamily="18" charset="2"/>
              </a:rPr>
              <a:t>ợc sử dụng bởi cơ thể trong 24h</a:t>
            </a:r>
            <a:r>
              <a:rPr lang="en-US">
                <a:sym typeface="Symbol" panose="05050102010706020507" pitchFamily="18" charset="2"/>
              </a:rPr>
              <a:t>. L</a:t>
            </a:r>
            <a:r>
              <a:rPr lang="vi-VN">
                <a:sym typeface="Symbol" panose="05050102010706020507" pitchFamily="18" charset="2"/>
              </a:rPr>
              <a:t>ư</a:t>
            </a:r>
            <a:r>
              <a:rPr lang="en-US">
                <a:sym typeface="Symbol" panose="05050102010706020507" pitchFamily="18" charset="2"/>
              </a:rPr>
              <a:t>ợng ATP này bằng </a:t>
            </a:r>
            <a:r>
              <a:rPr lang="en-US">
                <a:solidFill>
                  <a:srgbClr val="FF0000"/>
                </a:solidFill>
                <a:sym typeface="Symbol" panose="05050102010706020507" pitchFamily="18" charset="2"/>
              </a:rPr>
              <a:t>bao nhiêu phần trăm trọng l</a:t>
            </a:r>
            <a:r>
              <a:rPr lang="vi-VN">
                <a:solidFill>
                  <a:srgbClr val="FF0000"/>
                </a:solidFill>
                <a:sym typeface="Symbol" panose="05050102010706020507" pitchFamily="18" charset="2"/>
              </a:rPr>
              <a:t>ư</a:t>
            </a:r>
            <a:r>
              <a:rPr lang="en-US">
                <a:solidFill>
                  <a:srgbClr val="FF0000"/>
                </a:solidFill>
                <a:sym typeface="Symbol" panose="05050102010706020507" pitchFamily="18" charset="2"/>
              </a:rPr>
              <a:t>ợng cơ thể</a:t>
            </a:r>
            <a:r>
              <a:rPr lang="en-US">
                <a:sym typeface="Symbol" panose="05050102010706020507" pitchFamily="18" charset="2"/>
              </a:rPr>
              <a:t>?</a:t>
            </a:r>
          </a:p>
          <a:p>
            <a:pPr marL="0" indent="0">
              <a:lnSpc>
                <a:spcPct val="120000"/>
              </a:lnSpc>
              <a:buNone/>
            </a:pPr>
            <a:r>
              <a:rPr lang="en-US"/>
              <a:t>Biết </a:t>
            </a:r>
            <a:r>
              <a:rPr lang="en-US">
                <a:solidFill>
                  <a:srgbClr val="FF0000"/>
                </a:solidFill>
              </a:rPr>
              <a:t>khối l</a:t>
            </a:r>
            <a:r>
              <a:rPr lang="vi-VN">
                <a:solidFill>
                  <a:srgbClr val="FF0000"/>
                </a:solidFill>
              </a:rPr>
              <a:t>ư</a:t>
            </a:r>
            <a:r>
              <a:rPr lang="en-US">
                <a:solidFill>
                  <a:srgbClr val="FF0000"/>
                </a:solidFill>
              </a:rPr>
              <a:t>ợng phân tử của ATP = 503 g/mol.</a:t>
            </a:r>
          </a:p>
        </p:txBody>
      </p:sp>
      <p:sp>
        <p:nvSpPr>
          <p:cNvPr id="4" name="Title 1">
            <a:extLst>
              <a:ext uri="{FF2B5EF4-FFF2-40B4-BE49-F238E27FC236}">
                <a16:creationId xmlns:a16="http://schemas.microsoft.com/office/drawing/2014/main" id="{EC7A8C62-F0FD-4EC9-8106-94134D653E10}"/>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A5</a:t>
            </a:r>
          </a:p>
        </p:txBody>
      </p:sp>
    </p:spTree>
    <p:extLst>
      <p:ext uri="{BB962C8B-B14F-4D97-AF65-F5344CB8AC3E}">
        <p14:creationId xmlns:p14="http://schemas.microsoft.com/office/powerpoint/2010/main" val="37229341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2C709-76C1-4E58-BB56-845221C62C8A}"/>
              </a:ext>
            </a:extLst>
          </p:cNvPr>
          <p:cNvSpPr>
            <a:spLocks noGrp="1"/>
          </p:cNvSpPr>
          <p:nvPr>
            <p:ph type="title"/>
          </p:nvPr>
        </p:nvSpPr>
        <p:spPr>
          <a:xfrm>
            <a:off x="838200" y="878079"/>
            <a:ext cx="10515600" cy="1325563"/>
          </a:xfrm>
        </p:spPr>
        <p:txBody>
          <a:bodyPr>
            <a:normAutofit/>
          </a:bodyPr>
          <a:lstStyle/>
          <a:p>
            <a:r>
              <a:rPr lang="en-US" sz="4000"/>
              <a:t>ATP đ</a:t>
            </a:r>
            <a:r>
              <a:rPr lang="vi-VN" sz="4000"/>
              <a:t>ư</a:t>
            </a:r>
            <a:r>
              <a:rPr lang="en-US" sz="4000"/>
              <a:t>ợc sử dụng ở ng</a:t>
            </a:r>
            <a:r>
              <a:rPr lang="vi-VN" sz="4000"/>
              <a:t>ư</a:t>
            </a:r>
            <a:r>
              <a:rPr lang="en-US" sz="4000"/>
              <a:t>ời tr</a:t>
            </a:r>
            <a:r>
              <a:rPr lang="vi-VN" sz="4000"/>
              <a:t>ư</a:t>
            </a:r>
            <a:r>
              <a:rPr lang="en-US" sz="4000"/>
              <a:t>ởng thành mỗi ngày nh</a:t>
            </a:r>
            <a:r>
              <a:rPr lang="vi-VN" sz="4000"/>
              <a:t>ư</a:t>
            </a:r>
            <a:r>
              <a:rPr lang="en-US" sz="4000"/>
              <a:t> thế nào?</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1FCBCD4-E478-4AEA-80CE-C91915A51CB3}"/>
                  </a:ext>
                </a:extLst>
              </p:cNvPr>
              <p:cNvSpPr>
                <a:spLocks noGrp="1"/>
              </p:cNvSpPr>
              <p:nvPr>
                <p:ph idx="1"/>
              </p:nvPr>
            </p:nvSpPr>
            <p:spPr>
              <a:xfrm>
                <a:off x="838200" y="2282824"/>
                <a:ext cx="10515600" cy="4351338"/>
              </a:xfrm>
            </p:spPr>
            <p:txBody>
              <a:bodyPr>
                <a:normAutofit/>
              </a:bodyPr>
              <a:lstStyle/>
              <a:p>
                <a:pPr marL="0" indent="0">
                  <a:lnSpc>
                    <a:spcPct val="120000"/>
                  </a:lnSpc>
                  <a:buNone/>
                </a:pPr>
                <a:r>
                  <a:rPr lang="en-US"/>
                  <a:t>b) Năng l</a:t>
                </a:r>
                <a:r>
                  <a:rPr lang="vi-VN"/>
                  <a:t>ư</a:t>
                </a:r>
                <a:r>
                  <a:rPr lang="en-US"/>
                  <a:t>ợng cần để tổng hợp ATP trong 24h là:</a:t>
                </a:r>
              </a:p>
              <a:p>
                <a:pPr marL="0" indent="0">
                  <a:lnSpc>
                    <a:spcPct val="120000"/>
                  </a:lnSpc>
                  <a:buNone/>
                </a:pPr>
                <a:r>
                  <a:rPr lang="en-US"/>
                  <a:t>8,360 kJ </a:t>
                </a:r>
                <a14:m>
                  <m:oMath xmlns:m="http://schemas.openxmlformats.org/officeDocument/2006/math">
                    <m:r>
                      <a:rPr lang="en-US" i="1" smtClean="0">
                        <a:latin typeface="Cambria Math" panose="02040503050406030204" pitchFamily="18" charset="0"/>
                        <a:ea typeface="Cambria Math" panose="02040503050406030204" pitchFamily="18" charset="0"/>
                      </a:rPr>
                      <m:t>×</m:t>
                    </m:r>
                  </m:oMath>
                </a14:m>
                <a:r>
                  <a:rPr lang="en-US"/>
                  <a:t> 50% = 4,180 kJ. Sử dụng giá trị </a:t>
                </a:r>
                <a:r>
                  <a:rPr lang="en-US">
                    <a:sym typeface="Symbol" panose="05050102010706020507" pitchFamily="18" charset="2"/>
                  </a:rPr>
                  <a:t>G = 46 kJ/mol (tính được ở câu a), lượng ATP tổng hợp được trong ngày là</a:t>
                </a:r>
              </a:p>
              <a:p>
                <a:pPr marL="0" indent="0">
                  <a:lnSpc>
                    <a:spcPct val="120000"/>
                  </a:lnSpc>
                  <a:buNone/>
                </a:pPr>
                <a:r>
                  <a:rPr lang="en-US">
                    <a:sym typeface="Symbol" panose="05050102010706020507" pitchFamily="18" charset="2"/>
                  </a:rPr>
                  <a:t>4,180 kJ </a:t>
                </a:r>
                <a14:m>
                  <m:oMath xmlns:m="http://schemas.openxmlformats.org/officeDocument/2006/math">
                    <m:r>
                      <a:rPr lang="en-US" i="1" smtClean="0">
                        <a:latin typeface="Cambria Math" panose="02040503050406030204" pitchFamily="18" charset="0"/>
                        <a:ea typeface="Cambria Math" panose="02040503050406030204" pitchFamily="18" charset="0"/>
                        <a:sym typeface="Symbol" panose="05050102010706020507" pitchFamily="18" charset="2"/>
                      </a:rPr>
                      <m:t>÷</m:t>
                    </m:r>
                  </m:oMath>
                </a14:m>
                <a:r>
                  <a:rPr lang="en-US"/>
                  <a:t> 46 kJ/mol = 91 mol.</a:t>
                </a:r>
              </a:p>
              <a:p>
                <a:pPr marL="0" indent="0">
                  <a:lnSpc>
                    <a:spcPct val="120000"/>
                  </a:lnSpc>
                  <a:buNone/>
                </a:pPr>
                <a:r>
                  <a:rPr lang="en-US"/>
                  <a:t>Khối l</a:t>
                </a:r>
                <a:r>
                  <a:rPr lang="vi-VN"/>
                  <a:t>ư</a:t>
                </a:r>
                <a:r>
                  <a:rPr lang="en-US"/>
                  <a:t>ợng ATP tổng hợp đ</a:t>
                </a:r>
                <a:r>
                  <a:rPr lang="vi-VN"/>
                  <a:t>ư</a:t>
                </a:r>
                <a:r>
                  <a:rPr lang="en-US"/>
                  <a:t>ợc là 91 mol </a:t>
                </a:r>
                <a14:m>
                  <m:oMath xmlns:m="http://schemas.openxmlformats.org/officeDocument/2006/math">
                    <m:r>
                      <a:rPr lang="en-US" i="1">
                        <a:latin typeface="Cambria Math" panose="02040503050406030204" pitchFamily="18" charset="0"/>
                        <a:ea typeface="Cambria Math" panose="02040503050406030204" pitchFamily="18" charset="0"/>
                      </a:rPr>
                      <m:t>×</m:t>
                    </m:r>
                  </m:oMath>
                </a14:m>
                <a:r>
                  <a:rPr lang="en-US"/>
                  <a:t> 503 g/mol = 46 kg.</a:t>
                </a:r>
              </a:p>
              <a:p>
                <a:pPr marL="0" indent="0">
                  <a:lnSpc>
                    <a:spcPct val="120000"/>
                  </a:lnSpc>
                  <a:buNone/>
                </a:pPr>
                <a:r>
                  <a:rPr lang="en-US"/>
                  <a:t>Tính ra % trọng l</a:t>
                </a:r>
                <a:r>
                  <a:rPr lang="vi-VN"/>
                  <a:t>ư</a:t>
                </a:r>
                <a:r>
                  <a:rPr lang="en-US"/>
                  <a:t>ợng cơ thể:</a:t>
                </a:r>
              </a:p>
              <a:p>
                <a:pPr marL="0" indent="0">
                  <a:lnSpc>
                    <a:spcPct val="120000"/>
                  </a:lnSpc>
                  <a:buNone/>
                </a:pPr>
                <a:r>
                  <a:rPr lang="en-US"/>
                  <a:t>(46 kg ATP) </a:t>
                </a:r>
                <a14:m>
                  <m:oMath xmlns:m="http://schemas.openxmlformats.org/officeDocument/2006/math">
                    <m:r>
                      <a:rPr lang="en-US" i="1">
                        <a:latin typeface="Cambria Math" panose="02040503050406030204" pitchFamily="18" charset="0"/>
                        <a:ea typeface="Cambria Math" panose="02040503050406030204" pitchFamily="18" charset="0"/>
                        <a:sym typeface="Symbol" panose="05050102010706020507" pitchFamily="18" charset="2"/>
                      </a:rPr>
                      <m:t>÷</m:t>
                    </m:r>
                  </m:oMath>
                </a14:m>
                <a:r>
                  <a:rPr lang="en-US"/>
                  <a:t> (68 kg) </a:t>
                </a:r>
                <a14:m>
                  <m:oMath xmlns:m="http://schemas.openxmlformats.org/officeDocument/2006/math">
                    <m:r>
                      <a:rPr lang="en-US" i="1">
                        <a:latin typeface="Cambria Math" panose="02040503050406030204" pitchFamily="18" charset="0"/>
                        <a:ea typeface="Cambria Math" panose="02040503050406030204" pitchFamily="18" charset="0"/>
                      </a:rPr>
                      <m:t>×</m:t>
                    </m:r>
                  </m:oMath>
                </a14:m>
                <a:r>
                  <a:rPr lang="en-US"/>
                  <a:t> 100% = 68%</a:t>
                </a:r>
              </a:p>
            </p:txBody>
          </p:sp>
        </mc:Choice>
        <mc:Fallback xmlns="">
          <p:sp>
            <p:nvSpPr>
              <p:cNvPr id="3" name="Content Placeholder 2">
                <a:extLst>
                  <a:ext uri="{FF2B5EF4-FFF2-40B4-BE49-F238E27FC236}">
                    <a16:creationId xmlns:a16="http://schemas.microsoft.com/office/drawing/2014/main" id="{71FCBCD4-E478-4AEA-80CE-C91915A51CB3}"/>
                  </a:ext>
                </a:extLst>
              </p:cNvPr>
              <p:cNvSpPr>
                <a:spLocks noGrp="1" noRot="1" noChangeAspect="1" noMove="1" noResize="1" noEditPoints="1" noAdjustHandles="1" noChangeArrowheads="1" noChangeShapeType="1" noTextEdit="1"/>
              </p:cNvSpPr>
              <p:nvPr>
                <p:ph idx="1"/>
              </p:nvPr>
            </p:nvSpPr>
            <p:spPr>
              <a:xfrm>
                <a:off x="838200" y="2282824"/>
                <a:ext cx="10515600" cy="4351338"/>
              </a:xfrm>
              <a:blipFill>
                <a:blip r:embed="rId2"/>
                <a:stretch>
                  <a:fillRect l="-1217" t="-560" r="-174" b="-1821"/>
                </a:stretch>
              </a:blipFill>
            </p:spPr>
            <p:txBody>
              <a:bodyPr/>
              <a:lstStyle/>
              <a:p>
                <a:r>
                  <a:rPr lang="en-US">
                    <a:noFill/>
                  </a:rPr>
                  <a:t> </a:t>
                </a:r>
              </a:p>
            </p:txBody>
          </p:sp>
        </mc:Fallback>
      </mc:AlternateContent>
      <p:sp>
        <p:nvSpPr>
          <p:cNvPr id="4" name="Title 1">
            <a:extLst>
              <a:ext uri="{FF2B5EF4-FFF2-40B4-BE49-F238E27FC236}">
                <a16:creationId xmlns:a16="http://schemas.microsoft.com/office/drawing/2014/main" id="{EC7A8C62-F0FD-4EC9-8106-94134D653E10}"/>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A5</a:t>
            </a:r>
          </a:p>
        </p:txBody>
      </p:sp>
    </p:spTree>
    <p:extLst>
      <p:ext uri="{BB962C8B-B14F-4D97-AF65-F5344CB8AC3E}">
        <p14:creationId xmlns:p14="http://schemas.microsoft.com/office/powerpoint/2010/main" val="3291859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2C709-76C1-4E58-BB56-845221C62C8A}"/>
              </a:ext>
            </a:extLst>
          </p:cNvPr>
          <p:cNvSpPr>
            <a:spLocks noGrp="1"/>
          </p:cNvSpPr>
          <p:nvPr>
            <p:ph type="title"/>
          </p:nvPr>
        </p:nvSpPr>
        <p:spPr>
          <a:xfrm>
            <a:off x="838200" y="878079"/>
            <a:ext cx="10515600" cy="1325563"/>
          </a:xfrm>
        </p:spPr>
        <p:txBody>
          <a:bodyPr>
            <a:normAutofit/>
          </a:bodyPr>
          <a:lstStyle/>
          <a:p>
            <a:r>
              <a:rPr lang="en-US" sz="4000"/>
              <a:t>ATP đ</a:t>
            </a:r>
            <a:r>
              <a:rPr lang="vi-VN" sz="4000"/>
              <a:t>ư</a:t>
            </a:r>
            <a:r>
              <a:rPr lang="en-US" sz="4000"/>
              <a:t>ợc sử dụng ở ng</a:t>
            </a:r>
            <a:r>
              <a:rPr lang="vi-VN" sz="4000"/>
              <a:t>ư</a:t>
            </a:r>
            <a:r>
              <a:rPr lang="en-US" sz="4000"/>
              <a:t>ời tr</a:t>
            </a:r>
            <a:r>
              <a:rPr lang="vi-VN" sz="4000"/>
              <a:t>ư</a:t>
            </a:r>
            <a:r>
              <a:rPr lang="en-US" sz="4000"/>
              <a:t>ởng thành mỗi ngày nh</a:t>
            </a:r>
            <a:r>
              <a:rPr lang="vi-VN" sz="4000"/>
              <a:t>ư</a:t>
            </a:r>
            <a:r>
              <a:rPr lang="en-US" sz="4000"/>
              <a:t> thế nào?</a:t>
            </a:r>
          </a:p>
        </p:txBody>
      </p:sp>
      <p:sp>
        <p:nvSpPr>
          <p:cNvPr id="3" name="Content Placeholder 2">
            <a:extLst>
              <a:ext uri="{FF2B5EF4-FFF2-40B4-BE49-F238E27FC236}">
                <a16:creationId xmlns:a16="http://schemas.microsoft.com/office/drawing/2014/main" id="{71FCBCD4-E478-4AEA-80CE-C91915A51CB3}"/>
              </a:ext>
            </a:extLst>
          </p:cNvPr>
          <p:cNvSpPr>
            <a:spLocks noGrp="1"/>
          </p:cNvSpPr>
          <p:nvPr>
            <p:ph idx="1"/>
          </p:nvPr>
        </p:nvSpPr>
        <p:spPr>
          <a:xfrm>
            <a:off x="838200" y="2795779"/>
            <a:ext cx="10515600" cy="2913644"/>
          </a:xfrm>
        </p:spPr>
        <p:txBody>
          <a:bodyPr>
            <a:normAutofit/>
          </a:bodyPr>
          <a:lstStyle/>
          <a:p>
            <a:pPr marL="0" indent="0">
              <a:lnSpc>
                <a:spcPct val="150000"/>
              </a:lnSpc>
              <a:buNone/>
            </a:pPr>
            <a:r>
              <a:rPr lang="en-US"/>
              <a:t>c) Mặc dù c</a:t>
            </a:r>
            <a:r>
              <a:rPr lang="vi-VN"/>
              <a:t>ơ</a:t>
            </a:r>
            <a:r>
              <a:rPr lang="en-US"/>
              <a:t> thể ng</a:t>
            </a:r>
            <a:r>
              <a:rPr lang="vi-VN"/>
              <a:t>ư</a:t>
            </a:r>
            <a:r>
              <a:rPr lang="en-US"/>
              <a:t>ời tổng hợp một l</a:t>
            </a:r>
            <a:r>
              <a:rPr lang="vi-VN"/>
              <a:t>ư</a:t>
            </a:r>
            <a:r>
              <a:rPr lang="en-US"/>
              <a:t>ợng lớn ATP mỗi ngày nh</a:t>
            </a:r>
            <a:r>
              <a:rPr lang="vi-VN"/>
              <a:t>ư</a:t>
            </a:r>
            <a:r>
              <a:rPr lang="en-US"/>
              <a:t> thế, trọng l</a:t>
            </a:r>
            <a:r>
              <a:rPr lang="vi-VN"/>
              <a:t>ư</a:t>
            </a:r>
            <a:r>
              <a:rPr lang="en-US"/>
              <a:t>ợng, cấu trúc, và thành phần của c</a:t>
            </a:r>
            <a:r>
              <a:rPr lang="vi-VN"/>
              <a:t>ơ</a:t>
            </a:r>
            <a:r>
              <a:rPr lang="en-US"/>
              <a:t> thể ng</a:t>
            </a:r>
            <a:r>
              <a:rPr lang="vi-VN"/>
              <a:t>ư</a:t>
            </a:r>
            <a:r>
              <a:rPr lang="en-US"/>
              <a:t>ời vẫn không thay đổi trong suốt quá trình tổng hợp đó. Nh</a:t>
            </a:r>
            <a:r>
              <a:rPr lang="vi-VN"/>
              <a:t>ư</a:t>
            </a:r>
            <a:r>
              <a:rPr lang="en-US"/>
              <a:t> vậy có mâu thuẫn gì không? Giải thích.</a:t>
            </a:r>
            <a:endParaRPr lang="en-US">
              <a:solidFill>
                <a:srgbClr val="FF0000"/>
              </a:solidFill>
            </a:endParaRPr>
          </a:p>
        </p:txBody>
      </p:sp>
      <p:sp>
        <p:nvSpPr>
          <p:cNvPr id="4" name="Title 1">
            <a:extLst>
              <a:ext uri="{FF2B5EF4-FFF2-40B4-BE49-F238E27FC236}">
                <a16:creationId xmlns:a16="http://schemas.microsoft.com/office/drawing/2014/main" id="{EC7A8C62-F0FD-4EC9-8106-94134D653E10}"/>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A5</a:t>
            </a:r>
          </a:p>
        </p:txBody>
      </p:sp>
    </p:spTree>
    <p:extLst>
      <p:ext uri="{BB962C8B-B14F-4D97-AF65-F5344CB8AC3E}">
        <p14:creationId xmlns:p14="http://schemas.microsoft.com/office/powerpoint/2010/main" val="2785446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2C709-76C1-4E58-BB56-845221C62C8A}"/>
              </a:ext>
            </a:extLst>
          </p:cNvPr>
          <p:cNvSpPr>
            <a:spLocks noGrp="1"/>
          </p:cNvSpPr>
          <p:nvPr>
            <p:ph type="title"/>
          </p:nvPr>
        </p:nvSpPr>
        <p:spPr>
          <a:xfrm>
            <a:off x="838200" y="878079"/>
            <a:ext cx="10515600" cy="1325563"/>
          </a:xfrm>
        </p:spPr>
        <p:txBody>
          <a:bodyPr>
            <a:normAutofit/>
          </a:bodyPr>
          <a:lstStyle/>
          <a:p>
            <a:r>
              <a:rPr lang="en-US" sz="4000"/>
              <a:t>ATP đ</a:t>
            </a:r>
            <a:r>
              <a:rPr lang="vi-VN" sz="4000"/>
              <a:t>ư</a:t>
            </a:r>
            <a:r>
              <a:rPr lang="en-US" sz="4000"/>
              <a:t>ợc sử dụng ở ng</a:t>
            </a:r>
            <a:r>
              <a:rPr lang="vi-VN" sz="4000"/>
              <a:t>ư</a:t>
            </a:r>
            <a:r>
              <a:rPr lang="en-US" sz="4000"/>
              <a:t>ời tr</a:t>
            </a:r>
            <a:r>
              <a:rPr lang="vi-VN" sz="4000"/>
              <a:t>ư</a:t>
            </a:r>
            <a:r>
              <a:rPr lang="en-US" sz="4000"/>
              <a:t>ởng thành mỗi ngày nh</a:t>
            </a:r>
            <a:r>
              <a:rPr lang="vi-VN" sz="4000"/>
              <a:t>ư</a:t>
            </a:r>
            <a:r>
              <a:rPr lang="en-US" sz="4000"/>
              <a:t> thế nào?</a:t>
            </a:r>
          </a:p>
        </p:txBody>
      </p:sp>
      <p:sp>
        <p:nvSpPr>
          <p:cNvPr id="3" name="Content Placeholder 2">
            <a:extLst>
              <a:ext uri="{FF2B5EF4-FFF2-40B4-BE49-F238E27FC236}">
                <a16:creationId xmlns:a16="http://schemas.microsoft.com/office/drawing/2014/main" id="{71FCBCD4-E478-4AEA-80CE-C91915A51CB3}"/>
              </a:ext>
            </a:extLst>
          </p:cNvPr>
          <p:cNvSpPr>
            <a:spLocks noGrp="1"/>
          </p:cNvSpPr>
          <p:nvPr>
            <p:ph idx="1"/>
          </p:nvPr>
        </p:nvSpPr>
        <p:spPr>
          <a:xfrm>
            <a:off x="838200" y="2795779"/>
            <a:ext cx="10515600" cy="2913644"/>
          </a:xfrm>
        </p:spPr>
        <p:txBody>
          <a:bodyPr>
            <a:normAutofit/>
          </a:bodyPr>
          <a:lstStyle/>
          <a:p>
            <a:pPr marL="0" indent="0">
              <a:lnSpc>
                <a:spcPct val="150000"/>
              </a:lnSpc>
              <a:buNone/>
            </a:pPr>
            <a:r>
              <a:rPr lang="en-US"/>
              <a:t>c) Nồng độ ATP trong c</a:t>
            </a:r>
            <a:r>
              <a:rPr lang="vi-VN"/>
              <a:t>ơ</a:t>
            </a:r>
            <a:r>
              <a:rPr lang="en-US"/>
              <a:t> thể khỏe mạnh đ</a:t>
            </a:r>
            <a:r>
              <a:rPr lang="vi-VN"/>
              <a:t>ư</a:t>
            </a:r>
            <a:r>
              <a:rPr lang="en-US"/>
              <a:t>ợc duy trì ổn định (quá tình </a:t>
            </a:r>
            <a:r>
              <a:rPr lang="en-US">
                <a:solidFill>
                  <a:srgbClr val="FF0000"/>
                </a:solidFill>
              </a:rPr>
              <a:t>cân bằng áp suất nội môi </a:t>
            </a:r>
            <a:r>
              <a:rPr lang="en-US"/>
              <a:t>– homeostasis), nhờ vào quá trình này, c</a:t>
            </a:r>
            <a:r>
              <a:rPr lang="vi-VN"/>
              <a:t>ơ</a:t>
            </a:r>
            <a:r>
              <a:rPr lang="en-US"/>
              <a:t> thể có thể tổng hợp và sử dụng ATP bất cứ khi nào cần thiết mà vẫn duy trì đ</a:t>
            </a:r>
            <a:r>
              <a:rPr lang="vi-VN"/>
              <a:t>ư</a:t>
            </a:r>
            <a:r>
              <a:rPr lang="en-US"/>
              <a:t>ợc l</a:t>
            </a:r>
            <a:r>
              <a:rPr lang="vi-VN"/>
              <a:t>ư</a:t>
            </a:r>
            <a:r>
              <a:rPr lang="en-US"/>
              <a:t>ợng ATP ổn định trong c</a:t>
            </a:r>
            <a:r>
              <a:rPr lang="vi-VN"/>
              <a:t>ơ</a:t>
            </a:r>
            <a:r>
              <a:rPr lang="en-US"/>
              <a:t> thể.</a:t>
            </a:r>
            <a:endParaRPr lang="en-US">
              <a:solidFill>
                <a:srgbClr val="FF0000"/>
              </a:solidFill>
            </a:endParaRPr>
          </a:p>
        </p:txBody>
      </p:sp>
      <p:sp>
        <p:nvSpPr>
          <p:cNvPr id="4" name="Title 1">
            <a:extLst>
              <a:ext uri="{FF2B5EF4-FFF2-40B4-BE49-F238E27FC236}">
                <a16:creationId xmlns:a16="http://schemas.microsoft.com/office/drawing/2014/main" id="{EC7A8C62-F0FD-4EC9-8106-94134D653E10}"/>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A5</a:t>
            </a:r>
          </a:p>
        </p:txBody>
      </p:sp>
    </p:spTree>
    <p:extLst>
      <p:ext uri="{BB962C8B-B14F-4D97-AF65-F5344CB8AC3E}">
        <p14:creationId xmlns:p14="http://schemas.microsoft.com/office/powerpoint/2010/main" val="15743250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2C709-76C1-4E58-BB56-845221C62C8A}"/>
              </a:ext>
            </a:extLst>
          </p:cNvPr>
          <p:cNvSpPr>
            <a:spLocks noGrp="1"/>
          </p:cNvSpPr>
          <p:nvPr>
            <p:ph type="title"/>
          </p:nvPr>
        </p:nvSpPr>
        <p:spPr>
          <a:xfrm>
            <a:off x="838200" y="878079"/>
            <a:ext cx="10515600" cy="1325563"/>
          </a:xfrm>
        </p:spPr>
        <p:txBody>
          <a:bodyPr>
            <a:normAutofit/>
          </a:bodyPr>
          <a:lstStyle/>
          <a:p>
            <a:r>
              <a:rPr lang="en-US" sz="4000"/>
              <a:t>ATP đ</a:t>
            </a:r>
            <a:r>
              <a:rPr lang="vi-VN" sz="4000"/>
              <a:t>ư</a:t>
            </a:r>
            <a:r>
              <a:rPr lang="en-US" sz="4000"/>
              <a:t>ợc sử dụng ở ng</a:t>
            </a:r>
            <a:r>
              <a:rPr lang="vi-VN" sz="4000"/>
              <a:t>ư</a:t>
            </a:r>
            <a:r>
              <a:rPr lang="en-US" sz="4000"/>
              <a:t>ời tr</a:t>
            </a:r>
            <a:r>
              <a:rPr lang="vi-VN" sz="4000"/>
              <a:t>ư</a:t>
            </a:r>
            <a:r>
              <a:rPr lang="en-US" sz="4000"/>
              <a:t>ởng thành mỗi ngày nh</a:t>
            </a:r>
            <a:r>
              <a:rPr lang="vi-VN" sz="4000"/>
              <a:t>ư</a:t>
            </a:r>
            <a:r>
              <a:rPr lang="en-US" sz="4000"/>
              <a:t> thế nào?</a:t>
            </a:r>
          </a:p>
        </p:txBody>
      </p:sp>
      <p:sp>
        <p:nvSpPr>
          <p:cNvPr id="3" name="Content Placeholder 2">
            <a:extLst>
              <a:ext uri="{FF2B5EF4-FFF2-40B4-BE49-F238E27FC236}">
                <a16:creationId xmlns:a16="http://schemas.microsoft.com/office/drawing/2014/main" id="{71FCBCD4-E478-4AEA-80CE-C91915A51CB3}"/>
              </a:ext>
            </a:extLst>
          </p:cNvPr>
          <p:cNvSpPr>
            <a:spLocks noGrp="1"/>
          </p:cNvSpPr>
          <p:nvPr>
            <p:ph idx="1"/>
          </p:nvPr>
        </p:nvSpPr>
        <p:spPr>
          <a:xfrm>
            <a:off x="838200" y="2795779"/>
            <a:ext cx="10515600" cy="2913644"/>
          </a:xfrm>
        </p:spPr>
        <p:txBody>
          <a:bodyPr>
            <a:normAutofit/>
          </a:bodyPr>
          <a:lstStyle/>
          <a:p>
            <a:pPr marL="0" indent="0">
              <a:lnSpc>
                <a:spcPct val="150000"/>
              </a:lnSpc>
              <a:buNone/>
            </a:pPr>
            <a:r>
              <a:rPr lang="en-US"/>
              <a:t>c) Nồng độ ATP trong c</a:t>
            </a:r>
            <a:r>
              <a:rPr lang="vi-VN"/>
              <a:t>ơ</a:t>
            </a:r>
            <a:r>
              <a:rPr lang="en-US"/>
              <a:t> thể khỏe mạnh đ</a:t>
            </a:r>
            <a:r>
              <a:rPr lang="vi-VN"/>
              <a:t>ư</a:t>
            </a:r>
            <a:r>
              <a:rPr lang="en-US"/>
              <a:t>ợc duy trì ổn định (quá tình </a:t>
            </a:r>
            <a:r>
              <a:rPr lang="en-US">
                <a:solidFill>
                  <a:srgbClr val="FF0000"/>
                </a:solidFill>
              </a:rPr>
              <a:t>cân bằng áp suất nội môi </a:t>
            </a:r>
            <a:r>
              <a:rPr lang="en-US"/>
              <a:t>– homeostasis), nhờ vào quá trình này, c</a:t>
            </a:r>
            <a:r>
              <a:rPr lang="vi-VN"/>
              <a:t>ơ</a:t>
            </a:r>
            <a:r>
              <a:rPr lang="en-US"/>
              <a:t> thể có thể tổng hợp và sử dụng ATP bất cứ khi nào cần thiết mà vẫn duy trì đ</a:t>
            </a:r>
            <a:r>
              <a:rPr lang="vi-VN"/>
              <a:t>ư</a:t>
            </a:r>
            <a:r>
              <a:rPr lang="en-US"/>
              <a:t>ợc l</a:t>
            </a:r>
            <a:r>
              <a:rPr lang="vi-VN"/>
              <a:t>ư</a:t>
            </a:r>
            <a:r>
              <a:rPr lang="en-US"/>
              <a:t>ợng ATP ổn định trong c</a:t>
            </a:r>
            <a:r>
              <a:rPr lang="vi-VN"/>
              <a:t>ơ</a:t>
            </a:r>
            <a:r>
              <a:rPr lang="en-US"/>
              <a:t> thể.</a:t>
            </a:r>
            <a:endParaRPr lang="en-US">
              <a:solidFill>
                <a:srgbClr val="FF0000"/>
              </a:solidFill>
            </a:endParaRPr>
          </a:p>
        </p:txBody>
      </p:sp>
      <p:sp>
        <p:nvSpPr>
          <p:cNvPr id="4" name="Title 1">
            <a:extLst>
              <a:ext uri="{FF2B5EF4-FFF2-40B4-BE49-F238E27FC236}">
                <a16:creationId xmlns:a16="http://schemas.microsoft.com/office/drawing/2014/main" id="{EC7A8C62-F0FD-4EC9-8106-94134D653E10}"/>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A5</a:t>
            </a:r>
          </a:p>
        </p:txBody>
      </p:sp>
    </p:spTree>
    <p:extLst>
      <p:ext uri="{BB962C8B-B14F-4D97-AF65-F5344CB8AC3E}">
        <p14:creationId xmlns:p14="http://schemas.microsoft.com/office/powerpoint/2010/main" val="17275166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D51DC-F365-43B7-89E4-35321AA15648}"/>
              </a:ext>
            </a:extLst>
          </p:cNvPr>
          <p:cNvSpPr>
            <a:spLocks noGrp="1"/>
          </p:cNvSpPr>
          <p:nvPr>
            <p:ph type="title"/>
          </p:nvPr>
        </p:nvSpPr>
        <p:spPr>
          <a:xfrm>
            <a:off x="312420" y="1907160"/>
            <a:ext cx="11567160" cy="2583147"/>
          </a:xfrm>
        </p:spPr>
        <p:txBody>
          <a:bodyPr>
            <a:normAutofit/>
          </a:bodyPr>
          <a:lstStyle/>
          <a:p>
            <a:r>
              <a:rPr lang="en-GB"/>
              <a:t>Sử dụng sơ đồ của thuyết hóa thẩm thấu giải thích vì sao bất cứ cái gì làm cho </a:t>
            </a:r>
            <a:r>
              <a:rPr lang="en-GB">
                <a:solidFill>
                  <a:srgbClr val="FF0000"/>
                </a:solidFill>
              </a:rPr>
              <a:t>màng ty thể bị rò rỉ </a:t>
            </a:r>
            <a:r>
              <a:rPr lang="en-GB"/>
              <a:t>thì sẽ làm ngừng sự tổng hợp ATP trong ti thể.</a:t>
            </a:r>
            <a:endParaRPr lang="en-US"/>
          </a:p>
        </p:txBody>
      </p:sp>
      <p:sp>
        <p:nvSpPr>
          <p:cNvPr id="4" name="Title 1">
            <a:extLst>
              <a:ext uri="{FF2B5EF4-FFF2-40B4-BE49-F238E27FC236}">
                <a16:creationId xmlns:a16="http://schemas.microsoft.com/office/drawing/2014/main" id="{C9A831D8-8F91-4210-A463-AF0C43B29D02}"/>
              </a:ext>
            </a:extLst>
          </p:cNvPr>
          <p:cNvSpPr txBox="1">
            <a:spLocks/>
          </p:cNvSpPr>
          <p:nvPr/>
        </p:nvSpPr>
        <p:spPr>
          <a:xfrm>
            <a:off x="0" y="0"/>
            <a:ext cx="2612749" cy="8159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A6</a:t>
            </a:r>
          </a:p>
        </p:txBody>
      </p:sp>
    </p:spTree>
    <p:extLst>
      <p:ext uri="{BB962C8B-B14F-4D97-AF65-F5344CB8AC3E}">
        <p14:creationId xmlns:p14="http://schemas.microsoft.com/office/powerpoint/2010/main" val="15619236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3F0EF-E3D0-4ED0-AE82-C4FDBD73656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7E73BF4-C717-40CB-A674-CDBF9BFF3A2C}"/>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4E68FD89-64BE-463C-9D89-46424F4C04F0}"/>
              </a:ext>
            </a:extLst>
          </p:cNvPr>
          <p:cNvPicPr>
            <a:picLocks noChangeAspect="1"/>
          </p:cNvPicPr>
          <p:nvPr/>
        </p:nvPicPr>
        <p:blipFill>
          <a:blip r:embed="rId2"/>
          <a:stretch>
            <a:fillRect/>
          </a:stretch>
        </p:blipFill>
        <p:spPr>
          <a:xfrm>
            <a:off x="0" y="340697"/>
            <a:ext cx="12192000" cy="6517303"/>
          </a:xfrm>
          <a:prstGeom prst="rect">
            <a:avLst/>
          </a:prstGeom>
        </p:spPr>
      </p:pic>
      <p:sp>
        <p:nvSpPr>
          <p:cNvPr id="5" name="Title 1">
            <a:extLst>
              <a:ext uri="{FF2B5EF4-FFF2-40B4-BE49-F238E27FC236}">
                <a16:creationId xmlns:a16="http://schemas.microsoft.com/office/drawing/2014/main" id="{056A2C33-D83C-43A3-8BB0-3BBA67FB0BA1}"/>
              </a:ext>
            </a:extLst>
          </p:cNvPr>
          <p:cNvSpPr txBox="1">
            <a:spLocks/>
          </p:cNvSpPr>
          <p:nvPr/>
        </p:nvSpPr>
        <p:spPr>
          <a:xfrm>
            <a:off x="1" y="0"/>
            <a:ext cx="2320290" cy="681037"/>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A6</a:t>
            </a:r>
          </a:p>
        </p:txBody>
      </p:sp>
    </p:spTree>
    <p:extLst>
      <p:ext uri="{BB962C8B-B14F-4D97-AF65-F5344CB8AC3E}">
        <p14:creationId xmlns:p14="http://schemas.microsoft.com/office/powerpoint/2010/main" val="39154568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D943E8-BF95-463F-BAF0-5961824BF826}"/>
              </a:ext>
            </a:extLst>
          </p:cNvPr>
          <p:cNvSpPr>
            <a:spLocks noGrp="1"/>
          </p:cNvSpPr>
          <p:nvPr>
            <p:ph idx="1"/>
          </p:nvPr>
        </p:nvSpPr>
        <p:spPr>
          <a:xfrm>
            <a:off x="335280" y="831159"/>
            <a:ext cx="11567160" cy="5791631"/>
          </a:xfrm>
        </p:spPr>
        <p:txBody>
          <a:bodyPr>
            <a:normAutofit fontScale="85000" lnSpcReduction="20000"/>
          </a:bodyPr>
          <a:lstStyle/>
          <a:p>
            <a:pPr>
              <a:lnSpc>
                <a:spcPct val="145000"/>
              </a:lnSpc>
            </a:pPr>
            <a:r>
              <a:rPr lang="en-US"/>
              <a:t>Có 3 nhân tố trung tâm trong thuyết hóa thẩm:</a:t>
            </a:r>
          </a:p>
          <a:p>
            <a:pPr marL="0" indent="0">
              <a:lnSpc>
                <a:spcPct val="145000"/>
              </a:lnSpc>
              <a:buNone/>
            </a:pPr>
            <a:r>
              <a:rPr lang="en-GB">
                <a:solidFill>
                  <a:schemeClr val="accent6">
                    <a:lumMod val="75000"/>
                  </a:schemeClr>
                </a:solidFill>
              </a:rPr>
              <a:t>(1) S</a:t>
            </a:r>
            <a:r>
              <a:rPr lang="en-US">
                <a:solidFill>
                  <a:schemeClr val="accent6">
                    <a:lumMod val="75000"/>
                  </a:schemeClr>
                </a:solidFill>
              </a:rPr>
              <a:t>ự di chuyển của electron tạo thành một dòng giúp cho ion H</a:t>
            </a:r>
            <a:r>
              <a:rPr lang="en-US" baseline="30000">
                <a:solidFill>
                  <a:schemeClr val="accent6">
                    <a:lumMod val="75000"/>
                  </a:schemeClr>
                </a:solidFill>
              </a:rPr>
              <a:t>+</a:t>
            </a:r>
            <a:r>
              <a:rPr lang="en-US">
                <a:solidFill>
                  <a:schemeClr val="accent6">
                    <a:lumMod val="75000"/>
                  </a:schemeClr>
                </a:solidFill>
              </a:rPr>
              <a:t> di chuyển xuyên màng, tạo nên một thế dịch chuyển proton (proton gradient).</a:t>
            </a:r>
          </a:p>
          <a:p>
            <a:pPr marL="0" indent="0">
              <a:lnSpc>
                <a:spcPct val="145000"/>
              </a:lnSpc>
              <a:buNone/>
            </a:pPr>
            <a:r>
              <a:rPr lang="en-US"/>
              <a:t>(2) Thế dịch chuyển proton dẫn proton di chuyển ng</a:t>
            </a:r>
            <a:r>
              <a:rPr lang="vi-VN"/>
              <a:t>ư</a:t>
            </a:r>
            <a:r>
              <a:rPr lang="en-US"/>
              <a:t>ợc trở lại thông qua kênh proton đặc biệt trên màng (kênh F</a:t>
            </a:r>
            <a:r>
              <a:rPr lang="en-US" baseline="-25000"/>
              <a:t>o</a:t>
            </a:r>
            <a:r>
              <a:rPr lang="en-US"/>
              <a:t>).</a:t>
            </a:r>
          </a:p>
          <a:p>
            <a:pPr marL="0" indent="0">
              <a:lnSpc>
                <a:spcPct val="145000"/>
              </a:lnSpc>
              <a:buNone/>
            </a:pPr>
            <a:r>
              <a:rPr lang="en-US">
                <a:solidFill>
                  <a:schemeClr val="accent6">
                    <a:lumMod val="75000"/>
                  </a:schemeClr>
                </a:solidFill>
              </a:rPr>
              <a:t>(3) Năng l</a:t>
            </a:r>
            <a:r>
              <a:rPr lang="vi-VN">
                <a:solidFill>
                  <a:schemeClr val="accent6">
                    <a:lumMod val="75000"/>
                  </a:schemeClr>
                </a:solidFill>
              </a:rPr>
              <a:t>ư</a:t>
            </a:r>
            <a:r>
              <a:rPr lang="en-US">
                <a:solidFill>
                  <a:schemeClr val="accent6">
                    <a:lumMod val="75000"/>
                  </a:schemeClr>
                </a:solidFill>
              </a:rPr>
              <a:t>ợng giải phóng bởi sự dịch chuyển proton ng</a:t>
            </a:r>
            <a:r>
              <a:rPr lang="vi-VN">
                <a:solidFill>
                  <a:schemeClr val="accent6">
                    <a:lumMod val="75000"/>
                  </a:schemeClr>
                </a:solidFill>
              </a:rPr>
              <a:t>ư</a:t>
            </a:r>
            <a:r>
              <a:rPr lang="en-US">
                <a:solidFill>
                  <a:schemeClr val="accent6">
                    <a:lumMod val="75000"/>
                  </a:schemeClr>
                </a:solidFill>
              </a:rPr>
              <a:t>ợc này giúp tạo nên ATP (F</a:t>
            </a:r>
            <a:r>
              <a:rPr lang="en-US" baseline="-25000">
                <a:solidFill>
                  <a:schemeClr val="accent6">
                    <a:lumMod val="75000"/>
                  </a:schemeClr>
                </a:solidFill>
              </a:rPr>
              <a:t>o</a:t>
            </a:r>
            <a:r>
              <a:rPr lang="en-US">
                <a:solidFill>
                  <a:schemeClr val="accent6">
                    <a:lumMod val="75000"/>
                  </a:schemeClr>
                </a:solidFill>
              </a:rPr>
              <a:t>F</a:t>
            </a:r>
            <a:r>
              <a:rPr lang="en-US" baseline="-25000">
                <a:solidFill>
                  <a:schemeClr val="accent6">
                    <a:lumMod val="75000"/>
                  </a:schemeClr>
                </a:solidFill>
              </a:rPr>
              <a:t>1</a:t>
            </a:r>
            <a:r>
              <a:rPr lang="en-US">
                <a:solidFill>
                  <a:schemeClr val="accent6">
                    <a:lumMod val="75000"/>
                  </a:schemeClr>
                </a:solidFill>
              </a:rPr>
              <a:t> – ATP synthase)</a:t>
            </a:r>
            <a:r>
              <a:rPr lang="en-GB">
                <a:solidFill>
                  <a:schemeClr val="accent6">
                    <a:lumMod val="75000"/>
                  </a:schemeClr>
                </a:solidFill>
              </a:rPr>
              <a:t>.</a:t>
            </a:r>
          </a:p>
          <a:p>
            <a:pPr marL="0" indent="0">
              <a:lnSpc>
                <a:spcPct val="145000"/>
              </a:lnSpc>
              <a:buNone/>
            </a:pPr>
            <a:endParaRPr lang="en-GB"/>
          </a:p>
          <a:p>
            <a:pPr marL="0" indent="0">
              <a:lnSpc>
                <a:spcPct val="145000"/>
              </a:lnSpc>
              <a:buNone/>
            </a:pPr>
            <a:r>
              <a:rPr lang="en-GB">
                <a:solidFill>
                  <a:srgbClr val="FF0000"/>
                </a:solidFill>
              </a:rPr>
              <a:t>Do đó, bất c</a:t>
            </a:r>
            <a:r>
              <a:rPr lang="en-US">
                <a:solidFill>
                  <a:srgbClr val="FF0000"/>
                </a:solidFill>
              </a:rPr>
              <a:t>ứ gì làm màng ti thể bị rò rỉ (nh</a:t>
            </a:r>
            <a:r>
              <a:rPr lang="vi-VN">
                <a:solidFill>
                  <a:srgbClr val="FF0000"/>
                </a:solidFill>
              </a:rPr>
              <a:t>ư</a:t>
            </a:r>
            <a:r>
              <a:rPr lang="en-US">
                <a:solidFill>
                  <a:srgbClr val="FF0000"/>
                </a:solidFill>
              </a:rPr>
              <a:t> 2,4-dinitrophenol, hay các chất phá màng) đều ngăn quá trình hình thành thế dịch chuyển proton </a:t>
            </a:r>
            <a:r>
              <a:rPr lang="en-US">
                <a:solidFill>
                  <a:srgbClr val="FF0000"/>
                </a:solidFill>
                <a:sym typeface="Wingdings" panose="05000000000000000000" pitchFamily="2" charset="2"/>
              </a:rPr>
              <a:t> không có năng l</a:t>
            </a:r>
            <a:r>
              <a:rPr lang="vi-VN">
                <a:solidFill>
                  <a:srgbClr val="FF0000"/>
                </a:solidFill>
                <a:sym typeface="Wingdings" panose="05000000000000000000" pitchFamily="2" charset="2"/>
              </a:rPr>
              <a:t>ư</a:t>
            </a:r>
            <a:r>
              <a:rPr lang="en-US">
                <a:solidFill>
                  <a:srgbClr val="FF0000"/>
                </a:solidFill>
                <a:sym typeface="Wingdings" panose="05000000000000000000" pitchFamily="2" charset="2"/>
              </a:rPr>
              <a:t>ợng để F</a:t>
            </a:r>
            <a:r>
              <a:rPr lang="en-US" baseline="-25000">
                <a:solidFill>
                  <a:srgbClr val="FF0000"/>
                </a:solidFill>
                <a:sym typeface="Wingdings" panose="05000000000000000000" pitchFamily="2" charset="2"/>
              </a:rPr>
              <a:t>o</a:t>
            </a:r>
            <a:r>
              <a:rPr lang="en-US">
                <a:solidFill>
                  <a:srgbClr val="FF0000"/>
                </a:solidFill>
                <a:sym typeface="Wingdings" panose="05000000000000000000" pitchFamily="2" charset="2"/>
              </a:rPr>
              <a:t>F</a:t>
            </a:r>
            <a:r>
              <a:rPr lang="en-US" baseline="-25000">
                <a:solidFill>
                  <a:srgbClr val="FF0000"/>
                </a:solidFill>
                <a:sym typeface="Wingdings" panose="05000000000000000000" pitchFamily="2" charset="2"/>
              </a:rPr>
              <a:t>1</a:t>
            </a:r>
            <a:r>
              <a:rPr lang="en-US">
                <a:solidFill>
                  <a:srgbClr val="FF0000"/>
                </a:solidFill>
                <a:sym typeface="Wingdings" panose="05000000000000000000" pitchFamily="2" charset="2"/>
              </a:rPr>
              <a:t> tổng hợp ATP.</a:t>
            </a:r>
            <a:endParaRPr lang="en-US">
              <a:solidFill>
                <a:srgbClr val="FF0000"/>
              </a:solidFill>
            </a:endParaRPr>
          </a:p>
          <a:p>
            <a:pPr>
              <a:lnSpc>
                <a:spcPct val="145000"/>
              </a:lnSpc>
            </a:pPr>
            <a:endParaRPr lang="en-US"/>
          </a:p>
        </p:txBody>
      </p:sp>
      <p:sp>
        <p:nvSpPr>
          <p:cNvPr id="4" name="Title 1">
            <a:extLst>
              <a:ext uri="{FF2B5EF4-FFF2-40B4-BE49-F238E27FC236}">
                <a16:creationId xmlns:a16="http://schemas.microsoft.com/office/drawing/2014/main" id="{1984703B-9F2B-460F-A695-839D7914EA7B}"/>
              </a:ext>
            </a:extLst>
          </p:cNvPr>
          <p:cNvSpPr txBox="1">
            <a:spLocks/>
          </p:cNvSpPr>
          <p:nvPr/>
        </p:nvSpPr>
        <p:spPr>
          <a:xfrm>
            <a:off x="1" y="0"/>
            <a:ext cx="2320290" cy="681037"/>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Bài tập A6</a:t>
            </a:r>
          </a:p>
        </p:txBody>
      </p:sp>
    </p:spTree>
    <p:extLst>
      <p:ext uri="{BB962C8B-B14F-4D97-AF65-F5344CB8AC3E}">
        <p14:creationId xmlns:p14="http://schemas.microsoft.com/office/powerpoint/2010/main" val="1835906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99F71-185F-4517-B153-945F37A44B4D}"/>
              </a:ext>
            </a:extLst>
          </p:cNvPr>
          <p:cNvSpPr>
            <a:spLocks noGrp="1"/>
          </p:cNvSpPr>
          <p:nvPr>
            <p:ph type="title"/>
          </p:nvPr>
        </p:nvSpPr>
        <p:spPr>
          <a:xfrm>
            <a:off x="2486025" y="330199"/>
            <a:ext cx="9114030" cy="815975"/>
          </a:xfrm>
        </p:spPr>
        <p:txBody>
          <a:bodyPr>
            <a:normAutofit fontScale="90000"/>
          </a:body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Carbohydrates metabolism</a:t>
            </a:r>
          </a:p>
        </p:txBody>
      </p:sp>
      <p:sp>
        <p:nvSpPr>
          <p:cNvPr id="3" name="Content Placeholder 2">
            <a:extLst>
              <a:ext uri="{FF2B5EF4-FFF2-40B4-BE49-F238E27FC236}">
                <a16:creationId xmlns:a16="http://schemas.microsoft.com/office/drawing/2014/main" id="{FB81215E-390B-4B7B-BA28-69219D286D4F}"/>
              </a:ext>
            </a:extLst>
          </p:cNvPr>
          <p:cNvSpPr>
            <a:spLocks noGrp="1"/>
          </p:cNvSpPr>
          <p:nvPr>
            <p:ph idx="1"/>
          </p:nvPr>
        </p:nvSpPr>
        <p:spPr>
          <a:xfrm>
            <a:off x="2541780" y="1427049"/>
            <a:ext cx="9058275" cy="5265119"/>
          </a:xfrm>
        </p:spPr>
        <p:txBody>
          <a:bodyPr>
            <a:normAutofit/>
          </a:bodyPr>
          <a:lstStyle/>
          <a:p>
            <a:pPr marL="0" indent="0">
              <a:buNone/>
            </a:pPr>
            <a:r>
              <a:rPr lang="en-US">
                <a:solidFill>
                  <a:srgbClr val="FF0000"/>
                </a:solidFill>
              </a:rPr>
              <a:t>What you need to know:</a:t>
            </a:r>
          </a:p>
          <a:p>
            <a:pPr>
              <a:buFontTx/>
              <a:buChar char="-"/>
            </a:pPr>
            <a:r>
              <a:rPr lang="en-US"/>
              <a:t>Các con đ</a:t>
            </a:r>
            <a:r>
              <a:rPr lang="vi-VN"/>
              <a:t>ư</a:t>
            </a:r>
            <a:r>
              <a:rPr lang="en-US"/>
              <a:t>ờng chuyển hóa glucose.</a:t>
            </a:r>
          </a:p>
          <a:p>
            <a:pPr>
              <a:buFontTx/>
              <a:buChar char="-"/>
            </a:pPr>
            <a:r>
              <a:rPr lang="en-US"/>
              <a:t>Sự giống và khác nhau giữa chuyển hóa glucose hiếu khí và kỵ khí.</a:t>
            </a:r>
          </a:p>
          <a:p>
            <a:pPr>
              <a:buFontTx/>
              <a:buChar char="-"/>
            </a:pPr>
            <a:r>
              <a:rPr lang="en-US"/>
              <a:t>Quá trình đ</a:t>
            </a:r>
            <a:r>
              <a:rPr lang="vi-VN"/>
              <a:t>ư</a:t>
            </a:r>
            <a:r>
              <a:rPr lang="en-US"/>
              <a:t>ờng phân (glycolysis).</a:t>
            </a:r>
          </a:p>
          <a:p>
            <a:pPr lvl="1">
              <a:buFontTx/>
              <a:buChar char="-"/>
            </a:pPr>
            <a:r>
              <a:rPr lang="en-US"/>
              <a:t>Hai giai đoạn của quá trình đ</a:t>
            </a:r>
            <a:r>
              <a:rPr lang="vi-VN"/>
              <a:t>ư</a:t>
            </a:r>
            <a:r>
              <a:rPr lang="en-US"/>
              <a:t>ờng phân.</a:t>
            </a:r>
          </a:p>
          <a:p>
            <a:pPr lvl="1">
              <a:buFontTx/>
              <a:buChar char="-"/>
            </a:pPr>
            <a:r>
              <a:rPr lang="en-US"/>
              <a:t>Các enzyme tham gia phản ứng</a:t>
            </a:r>
          </a:p>
          <a:p>
            <a:pPr lvl="1">
              <a:buFontTx/>
              <a:buChar char="-"/>
            </a:pPr>
            <a:r>
              <a:rPr lang="en-US"/>
              <a:t>N</a:t>
            </a:r>
            <a:r>
              <a:rPr lang="vi-VN"/>
              <a:t>ơ</a:t>
            </a:r>
            <a:r>
              <a:rPr lang="en-US"/>
              <a:t>i xảy ra.</a:t>
            </a:r>
          </a:p>
          <a:p>
            <a:pPr lvl="1">
              <a:buFontTx/>
              <a:buChar char="-"/>
            </a:pPr>
            <a:r>
              <a:rPr lang="en-US"/>
              <a:t>Kết quả của quá trình đ</a:t>
            </a:r>
            <a:r>
              <a:rPr lang="vi-VN"/>
              <a:t>ư</a:t>
            </a:r>
            <a:r>
              <a:rPr lang="en-US"/>
              <a:t>ờng phân.</a:t>
            </a:r>
          </a:p>
          <a:p>
            <a:pPr lvl="1">
              <a:buFontTx/>
              <a:buChar char="-"/>
            </a:pPr>
            <a:r>
              <a:rPr lang="en-US"/>
              <a:t>Sự điều hòa quá trình đ</a:t>
            </a:r>
            <a:r>
              <a:rPr lang="vi-VN"/>
              <a:t>ư</a:t>
            </a:r>
            <a:r>
              <a:rPr lang="en-US"/>
              <a:t>ờng phân.</a:t>
            </a:r>
          </a:p>
          <a:p>
            <a:pPr lvl="1">
              <a:buFontTx/>
              <a:buChar char="-"/>
            </a:pPr>
            <a:endParaRPr lang="en-US"/>
          </a:p>
          <a:p>
            <a:pPr>
              <a:buFontTx/>
              <a:buChar char="-"/>
            </a:pPr>
            <a:r>
              <a:rPr lang="en-US"/>
              <a:t>3 con đ</a:t>
            </a:r>
            <a:r>
              <a:rPr lang="vi-VN"/>
              <a:t>ư</a:t>
            </a:r>
            <a:r>
              <a:rPr lang="en-US"/>
              <a:t>ờng dị hóa pyruvate.</a:t>
            </a:r>
            <a:r>
              <a:rPr lang="en-US">
                <a:sym typeface="Symbol" panose="05050102010706020507" pitchFamily="18" charset="2"/>
              </a:rPr>
              <a:t> </a:t>
            </a:r>
            <a:endParaRPr lang="en-US"/>
          </a:p>
        </p:txBody>
      </p:sp>
    </p:spTree>
    <p:extLst>
      <p:ext uri="{BB962C8B-B14F-4D97-AF65-F5344CB8AC3E}">
        <p14:creationId xmlns:p14="http://schemas.microsoft.com/office/powerpoint/2010/main" val="3641050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CA3C7DEC-D2B6-4876-B6BE-9A5BEAD3765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0697" y="137160"/>
            <a:ext cx="10630606" cy="5979716"/>
          </a:xfrm>
        </p:spPr>
      </p:pic>
      <p:sp>
        <p:nvSpPr>
          <p:cNvPr id="10" name="TextBox 9">
            <a:extLst>
              <a:ext uri="{FF2B5EF4-FFF2-40B4-BE49-F238E27FC236}">
                <a16:creationId xmlns:a16="http://schemas.microsoft.com/office/drawing/2014/main" id="{4383D86E-F520-48DE-91DD-E8726FD60B68}"/>
              </a:ext>
            </a:extLst>
          </p:cNvPr>
          <p:cNvSpPr txBox="1"/>
          <p:nvPr/>
        </p:nvSpPr>
        <p:spPr>
          <a:xfrm>
            <a:off x="777240" y="6149340"/>
            <a:ext cx="10641330" cy="584775"/>
          </a:xfrm>
          <a:prstGeom prst="rect">
            <a:avLst/>
          </a:prstGeom>
          <a:noFill/>
        </p:spPr>
        <p:txBody>
          <a:bodyPr wrap="square" rtlCol="0">
            <a:spAutoFit/>
          </a:bodyPr>
          <a:lstStyle/>
          <a:p>
            <a:pPr algn="ctr"/>
            <a:r>
              <a:rPr lang="en-US" sz="3200"/>
              <a:t>Glycolysis pathway and net result</a:t>
            </a:r>
          </a:p>
        </p:txBody>
      </p:sp>
      <p:sp>
        <p:nvSpPr>
          <p:cNvPr id="11" name="Rectangle 10">
            <a:extLst>
              <a:ext uri="{FF2B5EF4-FFF2-40B4-BE49-F238E27FC236}">
                <a16:creationId xmlns:a16="http://schemas.microsoft.com/office/drawing/2014/main" id="{7EA14A5E-47FA-4F18-AE39-B73E2D1E19E9}"/>
              </a:ext>
            </a:extLst>
          </p:cNvPr>
          <p:cNvSpPr/>
          <p:nvPr/>
        </p:nvSpPr>
        <p:spPr>
          <a:xfrm>
            <a:off x="514350" y="137160"/>
            <a:ext cx="5474970" cy="129159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E985443-308F-4BF4-86FE-8BB77BAA4920}"/>
              </a:ext>
            </a:extLst>
          </p:cNvPr>
          <p:cNvSpPr/>
          <p:nvPr/>
        </p:nvSpPr>
        <p:spPr>
          <a:xfrm>
            <a:off x="621030" y="2731769"/>
            <a:ext cx="5474970" cy="104104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68D2C1F-84D3-4B27-9FAB-8C2E56059DCC}"/>
              </a:ext>
            </a:extLst>
          </p:cNvPr>
          <p:cNvSpPr/>
          <p:nvPr/>
        </p:nvSpPr>
        <p:spPr>
          <a:xfrm>
            <a:off x="6027773" y="4206239"/>
            <a:ext cx="5474970" cy="104104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4440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heel(1)">
                                      <p:cBhvr>
                                        <p:cTn id="10" dur="2000"/>
                                        <p:tgtEl>
                                          <p:spTgt spid="12"/>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heel(1)">
                                      <p:cBhvr>
                                        <p:cTn id="13"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99F71-185F-4517-B153-945F37A44B4D}"/>
              </a:ext>
            </a:extLst>
          </p:cNvPr>
          <p:cNvSpPr>
            <a:spLocks noGrp="1"/>
          </p:cNvSpPr>
          <p:nvPr>
            <p:ph type="title"/>
          </p:nvPr>
        </p:nvSpPr>
        <p:spPr>
          <a:xfrm>
            <a:off x="2486025" y="330199"/>
            <a:ext cx="9114030" cy="815975"/>
          </a:xfrm>
        </p:spPr>
        <p:txBody>
          <a:bodyPr>
            <a:normAutofit fontScale="90000"/>
          </a:body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Carbohydrates metabolism</a:t>
            </a:r>
          </a:p>
        </p:txBody>
      </p:sp>
      <p:sp>
        <p:nvSpPr>
          <p:cNvPr id="3" name="Content Placeholder 2">
            <a:extLst>
              <a:ext uri="{FF2B5EF4-FFF2-40B4-BE49-F238E27FC236}">
                <a16:creationId xmlns:a16="http://schemas.microsoft.com/office/drawing/2014/main" id="{FB81215E-390B-4B7B-BA28-69219D286D4F}"/>
              </a:ext>
            </a:extLst>
          </p:cNvPr>
          <p:cNvSpPr>
            <a:spLocks noGrp="1"/>
          </p:cNvSpPr>
          <p:nvPr>
            <p:ph idx="1"/>
          </p:nvPr>
        </p:nvSpPr>
        <p:spPr>
          <a:xfrm>
            <a:off x="2541780" y="1427049"/>
            <a:ext cx="9058275" cy="5265119"/>
          </a:xfrm>
        </p:spPr>
        <p:txBody>
          <a:bodyPr>
            <a:normAutofit lnSpcReduction="10000"/>
          </a:bodyPr>
          <a:lstStyle/>
          <a:p>
            <a:pPr marL="0" indent="0">
              <a:buNone/>
            </a:pPr>
            <a:r>
              <a:rPr lang="en-US">
                <a:solidFill>
                  <a:srgbClr val="FF0000"/>
                </a:solidFill>
              </a:rPr>
              <a:t>What you need to know:</a:t>
            </a:r>
          </a:p>
          <a:p>
            <a:pPr>
              <a:buFontTx/>
              <a:buChar char="-"/>
            </a:pPr>
            <a:r>
              <a:rPr lang="en-US"/>
              <a:t>Chu trình acid citric (Krebs).</a:t>
            </a:r>
          </a:p>
          <a:p>
            <a:pPr lvl="1">
              <a:buFontTx/>
              <a:buChar char="-"/>
            </a:pPr>
            <a:r>
              <a:rPr lang="en-US"/>
              <a:t>Các enzyme tham gia phản ứng</a:t>
            </a:r>
          </a:p>
          <a:p>
            <a:pPr lvl="1">
              <a:buFontTx/>
              <a:buChar char="-"/>
            </a:pPr>
            <a:r>
              <a:rPr lang="en-US"/>
              <a:t>N</a:t>
            </a:r>
            <a:r>
              <a:rPr lang="vi-VN"/>
              <a:t>ơ</a:t>
            </a:r>
            <a:r>
              <a:rPr lang="en-US"/>
              <a:t>i xảy ra phản ứng.</a:t>
            </a:r>
          </a:p>
          <a:p>
            <a:pPr lvl="1">
              <a:buFontTx/>
              <a:buChar char="-"/>
            </a:pPr>
            <a:r>
              <a:rPr lang="en-US"/>
              <a:t>Kết quả của chu trình Krebs.</a:t>
            </a:r>
          </a:p>
          <a:p>
            <a:pPr lvl="1">
              <a:buFontTx/>
              <a:buChar char="-"/>
            </a:pPr>
            <a:endParaRPr lang="en-US"/>
          </a:p>
          <a:p>
            <a:pPr>
              <a:buFontTx/>
              <a:buChar char="-"/>
            </a:pPr>
            <a:r>
              <a:rPr lang="en-US"/>
              <a:t>Phosphoryl hóa oxi hóa.</a:t>
            </a:r>
          </a:p>
          <a:p>
            <a:pPr lvl="1">
              <a:buFontTx/>
              <a:buChar char="-"/>
            </a:pPr>
            <a:r>
              <a:rPr lang="en-US">
                <a:sym typeface="Symbol" panose="05050102010706020507" pitchFamily="18" charset="2"/>
              </a:rPr>
              <a:t>N</a:t>
            </a:r>
            <a:r>
              <a:rPr lang="vi-VN">
                <a:sym typeface="Symbol" panose="05050102010706020507" pitchFamily="18" charset="2"/>
              </a:rPr>
              <a:t>ơ</a:t>
            </a:r>
            <a:r>
              <a:rPr lang="en-US">
                <a:sym typeface="Symbol" panose="05050102010706020507" pitchFamily="18" charset="2"/>
              </a:rPr>
              <a:t>i xảy ra phản ứng.</a:t>
            </a:r>
          </a:p>
          <a:p>
            <a:pPr lvl="1">
              <a:buFontTx/>
              <a:buChar char="-"/>
            </a:pPr>
            <a:r>
              <a:rPr lang="en-US">
                <a:sym typeface="Symbol" panose="05050102010706020507" pitchFamily="18" charset="2"/>
              </a:rPr>
              <a:t>Cơ chất của phản ứng, năng l</a:t>
            </a:r>
            <a:r>
              <a:rPr lang="vi-VN">
                <a:sym typeface="Symbol" panose="05050102010706020507" pitchFamily="18" charset="2"/>
              </a:rPr>
              <a:t>ư</a:t>
            </a:r>
            <a:r>
              <a:rPr lang="en-US">
                <a:sym typeface="Symbol" panose="05050102010706020507" pitchFamily="18" charset="2"/>
              </a:rPr>
              <a:t>ợng tạo thành.</a:t>
            </a:r>
          </a:p>
          <a:p>
            <a:pPr lvl="1">
              <a:buFontTx/>
              <a:buChar char="-"/>
            </a:pPr>
            <a:endParaRPr lang="en-US">
              <a:sym typeface="Symbol" panose="05050102010706020507" pitchFamily="18" charset="2"/>
            </a:endParaRPr>
          </a:p>
          <a:p>
            <a:pPr>
              <a:buFontTx/>
              <a:buChar char="-"/>
            </a:pPr>
            <a:r>
              <a:rPr lang="en-US"/>
              <a:t>Tổng kết năng l</a:t>
            </a:r>
            <a:r>
              <a:rPr lang="vi-VN"/>
              <a:t>ư</a:t>
            </a:r>
            <a:r>
              <a:rPr lang="en-US"/>
              <a:t>ợng của quá trình oxi hóa hoàn toàn 1 phân tử glucose.</a:t>
            </a:r>
          </a:p>
          <a:p>
            <a:pPr>
              <a:buFontTx/>
              <a:buChar char="-"/>
            </a:pPr>
            <a:r>
              <a:rPr lang="en-US"/>
              <a:t>Hiệu ứng Pasteur.</a:t>
            </a:r>
          </a:p>
          <a:p>
            <a:pPr>
              <a:buFontTx/>
              <a:buChar char="-"/>
            </a:pPr>
            <a:endParaRPr lang="en-US"/>
          </a:p>
        </p:txBody>
      </p:sp>
    </p:spTree>
    <p:extLst>
      <p:ext uri="{BB962C8B-B14F-4D97-AF65-F5344CB8AC3E}">
        <p14:creationId xmlns:p14="http://schemas.microsoft.com/office/powerpoint/2010/main" val="13910837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99F71-185F-4517-B153-945F37A44B4D}"/>
              </a:ext>
            </a:extLst>
          </p:cNvPr>
          <p:cNvSpPr>
            <a:spLocks noGrp="1"/>
          </p:cNvSpPr>
          <p:nvPr>
            <p:ph type="title"/>
          </p:nvPr>
        </p:nvSpPr>
        <p:spPr>
          <a:xfrm>
            <a:off x="2486025" y="330199"/>
            <a:ext cx="9114030" cy="815975"/>
          </a:xfrm>
        </p:spPr>
        <p:txBody>
          <a:bodyPr>
            <a:normAutofit fontScale="90000"/>
          </a:body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Carbohydrates metabolism</a:t>
            </a:r>
          </a:p>
        </p:txBody>
      </p:sp>
      <p:sp>
        <p:nvSpPr>
          <p:cNvPr id="3" name="Content Placeholder 2">
            <a:extLst>
              <a:ext uri="{FF2B5EF4-FFF2-40B4-BE49-F238E27FC236}">
                <a16:creationId xmlns:a16="http://schemas.microsoft.com/office/drawing/2014/main" id="{FB81215E-390B-4B7B-BA28-69219D286D4F}"/>
              </a:ext>
            </a:extLst>
          </p:cNvPr>
          <p:cNvSpPr>
            <a:spLocks noGrp="1"/>
          </p:cNvSpPr>
          <p:nvPr>
            <p:ph idx="1"/>
          </p:nvPr>
        </p:nvSpPr>
        <p:spPr>
          <a:xfrm>
            <a:off x="2541780" y="1427049"/>
            <a:ext cx="9058275" cy="5265119"/>
          </a:xfrm>
        </p:spPr>
        <p:txBody>
          <a:bodyPr>
            <a:normAutofit/>
          </a:bodyPr>
          <a:lstStyle/>
          <a:p>
            <a:pPr marL="0" indent="0">
              <a:buNone/>
            </a:pPr>
            <a:r>
              <a:rPr lang="en-US">
                <a:solidFill>
                  <a:srgbClr val="FF0000"/>
                </a:solidFill>
              </a:rPr>
              <a:t>What you need to know:</a:t>
            </a:r>
          </a:p>
          <a:p>
            <a:pPr>
              <a:buFontTx/>
              <a:buChar char="-"/>
            </a:pPr>
            <a:r>
              <a:rPr lang="en-US"/>
              <a:t>Sự hình thành các chất trung gian thông qua chu trình Krebs.</a:t>
            </a:r>
          </a:p>
          <a:p>
            <a:pPr>
              <a:buFontTx/>
              <a:buChar char="-"/>
            </a:pPr>
            <a:r>
              <a:rPr lang="en-US"/>
              <a:t>Sự điều hòa chu trình Krebs.</a:t>
            </a:r>
          </a:p>
          <a:p>
            <a:pPr>
              <a:buFontTx/>
              <a:buChar char="-"/>
            </a:pPr>
            <a:r>
              <a:rPr lang="en-US"/>
              <a:t>Chuyển hóa glucose thông qua con đ</a:t>
            </a:r>
            <a:r>
              <a:rPr lang="vi-VN"/>
              <a:t>ư</a:t>
            </a:r>
            <a:r>
              <a:rPr lang="en-US"/>
              <a:t>ờng pentose phosphate.</a:t>
            </a:r>
          </a:p>
          <a:p>
            <a:pPr lvl="1">
              <a:buFontTx/>
              <a:buChar char="-"/>
            </a:pPr>
            <a:r>
              <a:rPr lang="en-US"/>
              <a:t>N</a:t>
            </a:r>
            <a:r>
              <a:rPr lang="vi-VN"/>
              <a:t>ơ</a:t>
            </a:r>
            <a:r>
              <a:rPr lang="en-US"/>
              <a:t>i diễn ra.</a:t>
            </a:r>
          </a:p>
          <a:p>
            <a:pPr lvl="1">
              <a:buFontTx/>
              <a:buChar char="-"/>
            </a:pPr>
            <a:r>
              <a:rPr lang="en-US"/>
              <a:t>Ý nghĩa của quá trình.</a:t>
            </a:r>
          </a:p>
          <a:p>
            <a:pPr>
              <a:buFontTx/>
              <a:buChar char="-"/>
            </a:pPr>
            <a:r>
              <a:rPr lang="en-US"/>
              <a:t>Quá trình chuyển hóa các hợp chất đ</a:t>
            </a:r>
            <a:r>
              <a:rPr lang="vi-VN"/>
              <a:t>ư</a:t>
            </a:r>
            <a:r>
              <a:rPr lang="en-US"/>
              <a:t>ờng khác glucose trong c</a:t>
            </a:r>
            <a:r>
              <a:rPr lang="vi-VN"/>
              <a:t>ơ</a:t>
            </a:r>
            <a:r>
              <a:rPr lang="en-US"/>
              <a:t> thể.</a:t>
            </a:r>
          </a:p>
          <a:p>
            <a:pPr>
              <a:buFontTx/>
              <a:buChar char="-"/>
            </a:pPr>
            <a:r>
              <a:rPr lang="en-US"/>
              <a:t>Các con đ</a:t>
            </a:r>
            <a:r>
              <a:rPr lang="vi-VN"/>
              <a:t>ư</a:t>
            </a:r>
            <a:r>
              <a:rPr lang="en-US"/>
              <a:t>ờng chuyển hóa glucose-6-P</a:t>
            </a:r>
          </a:p>
          <a:p>
            <a:pPr>
              <a:buFontTx/>
              <a:buChar char="-"/>
            </a:pPr>
            <a:endParaRPr lang="en-US"/>
          </a:p>
          <a:p>
            <a:pPr>
              <a:buFontTx/>
              <a:buChar char="-"/>
            </a:pPr>
            <a:endParaRPr lang="en-US"/>
          </a:p>
        </p:txBody>
      </p:sp>
    </p:spTree>
    <p:extLst>
      <p:ext uri="{BB962C8B-B14F-4D97-AF65-F5344CB8AC3E}">
        <p14:creationId xmlns:p14="http://schemas.microsoft.com/office/powerpoint/2010/main" val="22315505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1E418-B88C-4765-AEF2-E90051B27A4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CD4E687-642C-4A80-8C16-86FC0FA5DCD6}"/>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D8805684-FC02-42C0-9587-458394C3A774}"/>
              </a:ext>
            </a:extLst>
          </p:cNvPr>
          <p:cNvPicPr>
            <a:picLocks noChangeAspect="1"/>
          </p:cNvPicPr>
          <p:nvPr/>
        </p:nvPicPr>
        <p:blipFill>
          <a:blip r:embed="rId2"/>
          <a:stretch>
            <a:fillRect/>
          </a:stretch>
        </p:blipFill>
        <p:spPr>
          <a:xfrm>
            <a:off x="1480038" y="0"/>
            <a:ext cx="9231923" cy="6858000"/>
          </a:xfrm>
          <a:prstGeom prst="rect">
            <a:avLst/>
          </a:prstGeom>
        </p:spPr>
      </p:pic>
    </p:spTree>
    <p:extLst>
      <p:ext uri="{BB962C8B-B14F-4D97-AF65-F5344CB8AC3E}">
        <p14:creationId xmlns:p14="http://schemas.microsoft.com/office/powerpoint/2010/main" val="3883992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53C2F-78A3-4C07-A668-197A88C980A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3942F7B-3860-4494-9D8E-3AC1187223F6}"/>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698FA6B1-603A-4E78-8317-7D666A0016D3}"/>
              </a:ext>
            </a:extLst>
          </p:cNvPr>
          <p:cNvPicPr>
            <a:picLocks noChangeAspect="1"/>
          </p:cNvPicPr>
          <p:nvPr/>
        </p:nvPicPr>
        <p:blipFill>
          <a:blip r:embed="rId2"/>
          <a:stretch>
            <a:fillRect/>
          </a:stretch>
        </p:blipFill>
        <p:spPr>
          <a:xfrm>
            <a:off x="1290147" y="0"/>
            <a:ext cx="9611705" cy="6858000"/>
          </a:xfrm>
          <a:prstGeom prst="rect">
            <a:avLst/>
          </a:prstGeom>
        </p:spPr>
      </p:pic>
    </p:spTree>
    <p:extLst>
      <p:ext uri="{BB962C8B-B14F-4D97-AF65-F5344CB8AC3E}">
        <p14:creationId xmlns:p14="http://schemas.microsoft.com/office/powerpoint/2010/main" val="18763493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99F71-185F-4517-B153-945F37A44B4D}"/>
              </a:ext>
            </a:extLst>
          </p:cNvPr>
          <p:cNvSpPr>
            <a:spLocks noGrp="1"/>
          </p:cNvSpPr>
          <p:nvPr>
            <p:ph type="title"/>
          </p:nvPr>
        </p:nvSpPr>
        <p:spPr>
          <a:xfrm>
            <a:off x="2486025" y="330199"/>
            <a:ext cx="9114030" cy="815975"/>
          </a:xfrm>
        </p:spPr>
        <p:txBody>
          <a:bodyPr>
            <a:normAutofit fontScale="90000"/>
          </a:body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Carbohydrates metabolism</a:t>
            </a:r>
          </a:p>
        </p:txBody>
      </p:sp>
      <p:sp>
        <p:nvSpPr>
          <p:cNvPr id="3" name="Content Placeholder 2">
            <a:extLst>
              <a:ext uri="{FF2B5EF4-FFF2-40B4-BE49-F238E27FC236}">
                <a16:creationId xmlns:a16="http://schemas.microsoft.com/office/drawing/2014/main" id="{FB81215E-390B-4B7B-BA28-69219D286D4F}"/>
              </a:ext>
            </a:extLst>
          </p:cNvPr>
          <p:cNvSpPr>
            <a:spLocks noGrp="1"/>
          </p:cNvSpPr>
          <p:nvPr>
            <p:ph idx="1"/>
          </p:nvPr>
        </p:nvSpPr>
        <p:spPr>
          <a:xfrm>
            <a:off x="2541780" y="1427049"/>
            <a:ext cx="9058275" cy="5265119"/>
          </a:xfrm>
        </p:spPr>
        <p:txBody>
          <a:bodyPr>
            <a:normAutofit/>
          </a:bodyPr>
          <a:lstStyle/>
          <a:p>
            <a:pPr marL="0" indent="0">
              <a:buNone/>
            </a:pPr>
            <a:r>
              <a:rPr lang="en-US">
                <a:solidFill>
                  <a:srgbClr val="FF0000"/>
                </a:solidFill>
              </a:rPr>
              <a:t>What you need to know:</a:t>
            </a:r>
          </a:p>
          <a:p>
            <a:pPr>
              <a:buFontTx/>
              <a:buChar char="-"/>
            </a:pPr>
            <a:r>
              <a:rPr lang="en-US"/>
              <a:t>Quá trình gluconeogenensis.</a:t>
            </a:r>
          </a:p>
          <a:p>
            <a:pPr lvl="1">
              <a:buFontTx/>
              <a:buChar char="-"/>
            </a:pPr>
            <a:r>
              <a:rPr lang="en-US"/>
              <a:t>Các enzyme tham gia, vị trí của enzyme.</a:t>
            </a:r>
          </a:p>
          <a:p>
            <a:pPr lvl="1">
              <a:buFontTx/>
              <a:buChar char="-"/>
            </a:pPr>
            <a:r>
              <a:rPr lang="en-US"/>
              <a:t>Sự điều hòa gluconeogenensis.</a:t>
            </a:r>
          </a:p>
          <a:p>
            <a:pPr>
              <a:buFontTx/>
              <a:buChar char="-"/>
            </a:pPr>
            <a:r>
              <a:rPr lang="en-US"/>
              <a:t>Chu trình glyoxylate</a:t>
            </a:r>
          </a:p>
          <a:p>
            <a:pPr lvl="1">
              <a:buFontTx/>
              <a:buChar char="-"/>
            </a:pPr>
            <a:r>
              <a:rPr lang="en-US"/>
              <a:t>Ý nghĩa của chu trình.</a:t>
            </a:r>
          </a:p>
          <a:p>
            <a:pPr lvl="1">
              <a:buFontTx/>
              <a:buChar char="-"/>
            </a:pPr>
            <a:r>
              <a:rPr lang="en-US"/>
              <a:t>N</a:t>
            </a:r>
            <a:r>
              <a:rPr lang="vi-VN"/>
              <a:t>ơ</a:t>
            </a:r>
            <a:r>
              <a:rPr lang="en-US"/>
              <a:t>i xảy ra.</a:t>
            </a:r>
          </a:p>
          <a:p>
            <a:pPr lvl="1">
              <a:buFontTx/>
              <a:buChar char="-"/>
            </a:pPr>
            <a:r>
              <a:rPr lang="en-US"/>
              <a:t>Sản phẩm tạo thành.</a:t>
            </a:r>
          </a:p>
          <a:p>
            <a:pPr>
              <a:buFontTx/>
              <a:buChar char="-"/>
            </a:pPr>
            <a:r>
              <a:rPr lang="en-US"/>
              <a:t>Quá trình tạo thành glycogen và tinh bột</a:t>
            </a:r>
          </a:p>
          <a:p>
            <a:pPr>
              <a:buFontTx/>
              <a:buChar char="-"/>
            </a:pPr>
            <a:endParaRPr lang="en-US"/>
          </a:p>
          <a:p>
            <a:pPr>
              <a:buFontTx/>
              <a:buChar char="-"/>
            </a:pPr>
            <a:endParaRPr lang="en-US"/>
          </a:p>
        </p:txBody>
      </p:sp>
    </p:spTree>
    <p:extLst>
      <p:ext uri="{BB962C8B-B14F-4D97-AF65-F5344CB8AC3E}">
        <p14:creationId xmlns:p14="http://schemas.microsoft.com/office/powerpoint/2010/main" val="30660069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88D6D-B9A5-47E3-8E9D-AF375049772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C9DDB6B-3E5A-460D-8097-BD10408C9B21}"/>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EC7AEA5F-4882-4777-B683-25689B1314E0}"/>
              </a:ext>
            </a:extLst>
          </p:cNvPr>
          <p:cNvPicPr>
            <a:picLocks noChangeAspect="1"/>
          </p:cNvPicPr>
          <p:nvPr/>
        </p:nvPicPr>
        <p:blipFill rotWithShape="1">
          <a:blip r:embed="rId2"/>
          <a:srcRect t="50000"/>
          <a:stretch/>
        </p:blipFill>
        <p:spPr>
          <a:xfrm>
            <a:off x="723956" y="-454112"/>
            <a:ext cx="10980364" cy="7766223"/>
          </a:xfrm>
          <a:prstGeom prst="rect">
            <a:avLst/>
          </a:prstGeom>
        </p:spPr>
      </p:pic>
    </p:spTree>
    <p:extLst>
      <p:ext uri="{BB962C8B-B14F-4D97-AF65-F5344CB8AC3E}">
        <p14:creationId xmlns:p14="http://schemas.microsoft.com/office/powerpoint/2010/main" val="22623839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2CECF-3C3C-49A0-BCF2-54523CE74B94}"/>
              </a:ext>
            </a:extLst>
          </p:cNvPr>
          <p:cNvSpPr>
            <a:spLocks noGrp="1"/>
          </p:cNvSpPr>
          <p:nvPr>
            <p:ph type="title"/>
          </p:nvPr>
        </p:nvSpPr>
        <p:spPr>
          <a:xfrm>
            <a:off x="331470" y="251460"/>
            <a:ext cx="3977640" cy="2903220"/>
          </a:xfrm>
        </p:spPr>
        <p:txBody>
          <a:bodyPr>
            <a:normAutofit/>
          </a:bodyPr>
          <a:lstStyle/>
          <a:p>
            <a:r>
              <a:rPr lang="en-US" sz="3600"/>
              <a:t>Quá trình điều hòa lẫn nhau giữa glycolysis và gluconeogenesis</a:t>
            </a:r>
          </a:p>
        </p:txBody>
      </p:sp>
      <p:pic>
        <p:nvPicPr>
          <p:cNvPr id="5" name="Content Placeholder 4">
            <a:extLst>
              <a:ext uri="{FF2B5EF4-FFF2-40B4-BE49-F238E27FC236}">
                <a16:creationId xmlns:a16="http://schemas.microsoft.com/office/drawing/2014/main" id="{E9CECAE0-67BE-4D14-8BCC-60008ECFFB8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31248" y="100925"/>
            <a:ext cx="6838731" cy="6757075"/>
          </a:xfrm>
        </p:spPr>
      </p:pic>
    </p:spTree>
    <p:extLst>
      <p:ext uri="{BB962C8B-B14F-4D97-AF65-F5344CB8AC3E}">
        <p14:creationId xmlns:p14="http://schemas.microsoft.com/office/powerpoint/2010/main" val="22404894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6EF5A-8262-48CC-AF8C-0CC6AD5CF2D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80CEC25-871B-4D9E-BE6E-2DF7EA87836F}"/>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098AD7AD-70F3-4C93-8A8D-D440D9FB1288}"/>
              </a:ext>
            </a:extLst>
          </p:cNvPr>
          <p:cNvPicPr>
            <a:picLocks noChangeAspect="1"/>
          </p:cNvPicPr>
          <p:nvPr/>
        </p:nvPicPr>
        <p:blipFill>
          <a:blip r:embed="rId2"/>
          <a:stretch>
            <a:fillRect/>
          </a:stretch>
        </p:blipFill>
        <p:spPr>
          <a:xfrm>
            <a:off x="1484070" y="0"/>
            <a:ext cx="9223860" cy="6858000"/>
          </a:xfrm>
          <a:prstGeom prst="rect">
            <a:avLst/>
          </a:prstGeom>
        </p:spPr>
      </p:pic>
    </p:spTree>
    <p:extLst>
      <p:ext uri="{BB962C8B-B14F-4D97-AF65-F5344CB8AC3E}">
        <p14:creationId xmlns:p14="http://schemas.microsoft.com/office/powerpoint/2010/main" val="8084176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CD53FD-C76B-4585-813B-02A7B5CA5AC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C9A4E87-56E2-415F-83A8-ADFDD9F8F58D}"/>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A00B580F-753D-48FB-B850-58182A06061B}"/>
              </a:ext>
            </a:extLst>
          </p:cNvPr>
          <p:cNvPicPr>
            <a:picLocks noChangeAspect="1"/>
          </p:cNvPicPr>
          <p:nvPr/>
        </p:nvPicPr>
        <p:blipFill>
          <a:blip r:embed="rId3"/>
          <a:stretch>
            <a:fillRect/>
          </a:stretch>
        </p:blipFill>
        <p:spPr>
          <a:xfrm>
            <a:off x="1461701" y="0"/>
            <a:ext cx="9268598" cy="6858000"/>
          </a:xfrm>
          <a:prstGeom prst="rect">
            <a:avLst/>
          </a:prstGeom>
        </p:spPr>
      </p:pic>
    </p:spTree>
    <p:extLst>
      <p:ext uri="{BB962C8B-B14F-4D97-AF65-F5344CB8AC3E}">
        <p14:creationId xmlns:p14="http://schemas.microsoft.com/office/powerpoint/2010/main" val="20446676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99F71-185F-4517-B153-945F37A44B4D}"/>
              </a:ext>
            </a:extLst>
          </p:cNvPr>
          <p:cNvSpPr>
            <a:spLocks noGrp="1"/>
          </p:cNvSpPr>
          <p:nvPr>
            <p:ph type="title"/>
          </p:nvPr>
        </p:nvSpPr>
        <p:spPr>
          <a:xfrm>
            <a:off x="2486025" y="330199"/>
            <a:ext cx="9114030" cy="815975"/>
          </a:xfrm>
        </p:spPr>
        <p:txBody>
          <a:bodyPr>
            <a:normAutofit fontScale="90000"/>
          </a:bodyPr>
          <a:lstStyle/>
          <a:p>
            <a:r>
              <a:rPr lang="en-US"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Chapter Carbohydrates metabolism</a:t>
            </a:r>
          </a:p>
        </p:txBody>
      </p:sp>
      <p:sp>
        <p:nvSpPr>
          <p:cNvPr id="3" name="Content Placeholder 2">
            <a:extLst>
              <a:ext uri="{FF2B5EF4-FFF2-40B4-BE49-F238E27FC236}">
                <a16:creationId xmlns:a16="http://schemas.microsoft.com/office/drawing/2014/main" id="{FB81215E-390B-4B7B-BA28-69219D286D4F}"/>
              </a:ext>
            </a:extLst>
          </p:cNvPr>
          <p:cNvSpPr>
            <a:spLocks noGrp="1"/>
          </p:cNvSpPr>
          <p:nvPr>
            <p:ph idx="1"/>
          </p:nvPr>
        </p:nvSpPr>
        <p:spPr>
          <a:xfrm>
            <a:off x="2541780" y="1427049"/>
            <a:ext cx="9058275" cy="5265119"/>
          </a:xfrm>
        </p:spPr>
        <p:txBody>
          <a:bodyPr>
            <a:normAutofit/>
          </a:bodyPr>
          <a:lstStyle/>
          <a:p>
            <a:pPr marL="0" indent="0">
              <a:buNone/>
            </a:pPr>
            <a:r>
              <a:rPr lang="en-US">
                <a:solidFill>
                  <a:srgbClr val="FF0000"/>
                </a:solidFill>
              </a:rPr>
              <a:t>What you need to know:</a:t>
            </a:r>
          </a:p>
          <a:p>
            <a:pPr>
              <a:buFontTx/>
              <a:buChar char="-"/>
            </a:pPr>
            <a:r>
              <a:rPr lang="en-US"/>
              <a:t>Quá trình cố định glucose từ quang hợp</a:t>
            </a:r>
          </a:p>
          <a:p>
            <a:pPr>
              <a:buFontTx/>
              <a:buChar char="-"/>
            </a:pPr>
            <a:endParaRPr lang="en-US"/>
          </a:p>
          <a:p>
            <a:pPr>
              <a:buFontTx/>
              <a:buChar char="-"/>
            </a:pPr>
            <a:r>
              <a:rPr lang="en-US"/>
              <a:t>Các pha của quá trình quang hợp</a:t>
            </a:r>
          </a:p>
          <a:p>
            <a:pPr lvl="1">
              <a:buFontTx/>
              <a:buChar char="-"/>
            </a:pPr>
            <a:r>
              <a:rPr lang="en-US"/>
              <a:t>Đặc điểm của mỗi pha</a:t>
            </a:r>
          </a:p>
          <a:p>
            <a:pPr lvl="1">
              <a:buFontTx/>
              <a:buChar char="-"/>
            </a:pPr>
            <a:r>
              <a:rPr lang="en-US"/>
              <a:t>Các sản phẩm tạo thành của mỗi pha</a:t>
            </a:r>
          </a:p>
          <a:p>
            <a:pPr>
              <a:buFontTx/>
              <a:buChar char="-"/>
            </a:pPr>
            <a:endParaRPr lang="en-US"/>
          </a:p>
          <a:p>
            <a:pPr>
              <a:buFontTx/>
              <a:buChar char="-"/>
            </a:pPr>
            <a:endParaRPr lang="en-US"/>
          </a:p>
          <a:p>
            <a:pPr>
              <a:buFontTx/>
              <a:buChar char="-"/>
            </a:pPr>
            <a:endParaRPr lang="en-US"/>
          </a:p>
        </p:txBody>
      </p:sp>
    </p:spTree>
    <p:extLst>
      <p:ext uri="{BB962C8B-B14F-4D97-AF65-F5344CB8AC3E}">
        <p14:creationId xmlns:p14="http://schemas.microsoft.com/office/powerpoint/2010/main" val="14593387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0A372-1710-43C9-AD28-85CC3495AE72}"/>
              </a:ext>
            </a:extLst>
          </p:cNvPr>
          <p:cNvSpPr>
            <a:spLocks noGrp="1"/>
          </p:cNvSpPr>
          <p:nvPr>
            <p:ph type="title"/>
          </p:nvPr>
        </p:nvSpPr>
        <p:spPr>
          <a:xfrm>
            <a:off x="838200" y="924087"/>
            <a:ext cx="10515600" cy="1764324"/>
          </a:xfrm>
        </p:spPr>
        <p:txBody>
          <a:bodyPr>
            <a:normAutofit fontScale="90000"/>
          </a:bodyPr>
          <a:lstStyle/>
          <a:p>
            <a:r>
              <a:rPr lang="en-US">
                <a:solidFill>
                  <a:srgbClr val="FF0000"/>
                </a:solidFill>
              </a:rPr>
              <a:t>Tại sao đ</a:t>
            </a:r>
            <a:r>
              <a:rPr lang="vi-VN">
                <a:solidFill>
                  <a:srgbClr val="FF0000"/>
                </a:solidFill>
              </a:rPr>
              <a:t>ư</a:t>
            </a:r>
            <a:r>
              <a:rPr lang="en-US">
                <a:solidFill>
                  <a:srgbClr val="FF0000"/>
                </a:solidFill>
              </a:rPr>
              <a:t>ờng vận chuyển trong thực vật là succrose mà không phải là glucose hay fructose?</a:t>
            </a:r>
          </a:p>
        </p:txBody>
      </p:sp>
      <p:sp>
        <p:nvSpPr>
          <p:cNvPr id="4" name="Title 1">
            <a:extLst>
              <a:ext uri="{FF2B5EF4-FFF2-40B4-BE49-F238E27FC236}">
                <a16:creationId xmlns:a16="http://schemas.microsoft.com/office/drawing/2014/main" id="{03A0D1B4-B3B4-449C-8624-4EB47100BE3E}"/>
              </a:ext>
            </a:extLst>
          </p:cNvPr>
          <p:cNvSpPr txBox="1">
            <a:spLocks/>
          </p:cNvSpPr>
          <p:nvPr/>
        </p:nvSpPr>
        <p:spPr>
          <a:xfrm>
            <a:off x="0" y="0"/>
            <a:ext cx="5360018" cy="924087"/>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Câu hỏi chắc sẽ dzui</a:t>
            </a:r>
          </a:p>
        </p:txBody>
      </p:sp>
      <p:sp>
        <p:nvSpPr>
          <p:cNvPr id="5" name="Arrow: Down 4">
            <a:extLst>
              <a:ext uri="{FF2B5EF4-FFF2-40B4-BE49-F238E27FC236}">
                <a16:creationId xmlns:a16="http://schemas.microsoft.com/office/drawing/2014/main" id="{AA8407C7-C6E4-48F8-8BB7-00614A075C95}"/>
              </a:ext>
            </a:extLst>
          </p:cNvPr>
          <p:cNvSpPr/>
          <p:nvPr/>
        </p:nvSpPr>
        <p:spPr>
          <a:xfrm>
            <a:off x="5360019" y="2533026"/>
            <a:ext cx="735981" cy="791737"/>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6" name="Title 1">
            <a:extLst>
              <a:ext uri="{FF2B5EF4-FFF2-40B4-BE49-F238E27FC236}">
                <a16:creationId xmlns:a16="http://schemas.microsoft.com/office/drawing/2014/main" id="{F13541D0-1B8B-42DB-A54A-972C7E53E241}"/>
              </a:ext>
            </a:extLst>
          </p:cNvPr>
          <p:cNvSpPr txBox="1">
            <a:spLocks/>
          </p:cNvSpPr>
          <p:nvPr/>
        </p:nvSpPr>
        <p:spPr>
          <a:xfrm>
            <a:off x="838200" y="2955805"/>
            <a:ext cx="10515600" cy="176432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solidFill>
                  <a:srgbClr val="FF0000"/>
                </a:solidFill>
              </a:rPr>
              <a:t>Đ</a:t>
            </a:r>
            <a:r>
              <a:rPr lang="vi-VN">
                <a:solidFill>
                  <a:srgbClr val="FF0000"/>
                </a:solidFill>
              </a:rPr>
              <a:t>ư</a:t>
            </a:r>
            <a:r>
              <a:rPr lang="en-US">
                <a:solidFill>
                  <a:srgbClr val="FF0000"/>
                </a:solidFill>
              </a:rPr>
              <a:t>ờng vận chuyển trong động vật là gì?</a:t>
            </a:r>
          </a:p>
        </p:txBody>
      </p:sp>
      <p:sp>
        <p:nvSpPr>
          <p:cNvPr id="7" name="Title 1">
            <a:extLst>
              <a:ext uri="{FF2B5EF4-FFF2-40B4-BE49-F238E27FC236}">
                <a16:creationId xmlns:a16="http://schemas.microsoft.com/office/drawing/2014/main" id="{CE8CF33D-1BBD-40FA-88FF-AD70C0A9C8AA}"/>
              </a:ext>
            </a:extLst>
          </p:cNvPr>
          <p:cNvSpPr txBox="1">
            <a:spLocks/>
          </p:cNvSpPr>
          <p:nvPr/>
        </p:nvSpPr>
        <p:spPr>
          <a:xfrm>
            <a:off x="663498" y="4931767"/>
            <a:ext cx="10515600" cy="176432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solidFill>
                  <a:srgbClr val="FF0000"/>
                </a:solidFill>
              </a:rPr>
              <a:t>Tại sao có sự khác biệt nh</a:t>
            </a:r>
            <a:r>
              <a:rPr lang="vi-VN">
                <a:solidFill>
                  <a:srgbClr val="FF0000"/>
                </a:solidFill>
              </a:rPr>
              <a:t>ư</a:t>
            </a:r>
            <a:r>
              <a:rPr lang="en-US">
                <a:solidFill>
                  <a:srgbClr val="FF0000"/>
                </a:solidFill>
              </a:rPr>
              <a:t> vậy?</a:t>
            </a:r>
          </a:p>
        </p:txBody>
      </p:sp>
      <p:sp>
        <p:nvSpPr>
          <p:cNvPr id="8" name="Arrow: Down 7">
            <a:extLst>
              <a:ext uri="{FF2B5EF4-FFF2-40B4-BE49-F238E27FC236}">
                <a16:creationId xmlns:a16="http://schemas.microsoft.com/office/drawing/2014/main" id="{3B11B804-4266-47C6-9983-A8D028EF28D3}"/>
              </a:ext>
            </a:extLst>
          </p:cNvPr>
          <p:cNvSpPr/>
          <p:nvPr/>
        </p:nvSpPr>
        <p:spPr>
          <a:xfrm>
            <a:off x="5360018" y="4397709"/>
            <a:ext cx="735981" cy="791737"/>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pic>
        <p:nvPicPr>
          <p:cNvPr id="10" name="Picture 2" descr="Kết quả hình ảnh cho blink clipart gif">
            <a:extLst>
              <a:ext uri="{FF2B5EF4-FFF2-40B4-BE49-F238E27FC236}">
                <a16:creationId xmlns:a16="http://schemas.microsoft.com/office/drawing/2014/main" id="{217ECFA3-2A7B-465B-A022-8A58FB98231B}"/>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158741" y="105287"/>
            <a:ext cx="1607819" cy="750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475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BF53CD-D64F-4A1D-A86D-D4FA0B65DA65}"/>
              </a:ext>
            </a:extLst>
          </p:cNvPr>
          <p:cNvSpPr>
            <a:spLocks noGrp="1"/>
          </p:cNvSpPr>
          <p:nvPr>
            <p:ph idx="1"/>
          </p:nvPr>
        </p:nvSpPr>
        <p:spPr>
          <a:xfrm>
            <a:off x="838200" y="1094105"/>
            <a:ext cx="10515600" cy="4351338"/>
          </a:xfrm>
        </p:spPr>
        <p:txBody>
          <a:bodyPr/>
          <a:lstStyle/>
          <a:p>
            <a:pPr marL="0" indent="0">
              <a:buNone/>
            </a:pPr>
            <a:r>
              <a:rPr lang="en-US"/>
              <a:t>Năng l</a:t>
            </a:r>
            <a:r>
              <a:rPr lang="vi-VN"/>
              <a:t>ư</a:t>
            </a:r>
            <a:r>
              <a:rPr lang="en-US"/>
              <a:t>ợng đ</a:t>
            </a:r>
            <a:r>
              <a:rPr lang="vi-VN"/>
              <a:t>ư</a:t>
            </a:r>
            <a:r>
              <a:rPr lang="en-US"/>
              <a:t>ợc tạo ra từ quá trình chuyển hóa glucose thành lactate trong tế bào c</a:t>
            </a:r>
            <a:r>
              <a:rPr lang="vi-VN"/>
              <a:t>ơ</a:t>
            </a:r>
            <a:r>
              <a:rPr lang="en-US"/>
              <a:t> chỉ bằng khoảng 7% so với năng l</a:t>
            </a:r>
            <a:r>
              <a:rPr lang="vi-VN"/>
              <a:t>ư</a:t>
            </a:r>
            <a:r>
              <a:rPr lang="en-US"/>
              <a:t>ợng giải phóng ra khi glucose bị oxi hóa hoàn toàn thành CO</a:t>
            </a:r>
            <a:r>
              <a:rPr lang="en-US" baseline="-25000"/>
              <a:t>2</a:t>
            </a:r>
            <a:r>
              <a:rPr lang="en-US"/>
              <a:t> và H</a:t>
            </a:r>
            <a:r>
              <a:rPr lang="en-US" baseline="-25000"/>
              <a:t>2</a:t>
            </a:r>
            <a:r>
              <a:rPr lang="en-US"/>
              <a:t>O.</a:t>
            </a:r>
          </a:p>
          <a:p>
            <a:pPr marL="0" indent="0">
              <a:buNone/>
            </a:pPr>
            <a:r>
              <a:rPr lang="en-US"/>
              <a:t>Có phải sự ly giải kỵ khí glucose thành lactate trong tế bào c</a:t>
            </a:r>
            <a:r>
              <a:rPr lang="vi-VN"/>
              <a:t>ơ</a:t>
            </a:r>
            <a:r>
              <a:rPr lang="en-US"/>
              <a:t> khi không có mặt oxi là một sự lãng phí glucose không? Vì sao?</a:t>
            </a:r>
          </a:p>
        </p:txBody>
      </p:sp>
      <p:sp>
        <p:nvSpPr>
          <p:cNvPr id="4" name="Title 1">
            <a:extLst>
              <a:ext uri="{FF2B5EF4-FFF2-40B4-BE49-F238E27FC236}">
                <a16:creationId xmlns:a16="http://schemas.microsoft.com/office/drawing/2014/main" id="{097435A3-E539-47AD-B227-16E478D746AA}"/>
              </a:ext>
            </a:extLst>
          </p:cNvPr>
          <p:cNvSpPr txBox="1">
            <a:spLocks/>
          </p:cNvSpPr>
          <p:nvPr/>
        </p:nvSpPr>
        <p:spPr>
          <a:xfrm>
            <a:off x="0" y="0"/>
            <a:ext cx="2612749" cy="81597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C1</a:t>
            </a:r>
          </a:p>
        </p:txBody>
      </p:sp>
      <p:pic>
        <p:nvPicPr>
          <p:cNvPr id="6" name="Picture 2" descr="Hình ảnh có liên quan">
            <a:extLst>
              <a:ext uri="{FF2B5EF4-FFF2-40B4-BE49-F238E27FC236}">
                <a16:creationId xmlns:a16="http://schemas.microsoft.com/office/drawing/2014/main" id="{5DF17C43-5AF8-4C9F-8CE2-38D9DCFBE5D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0103"/>
          <a:stretch/>
        </p:blipFill>
        <p:spPr bwMode="auto">
          <a:xfrm>
            <a:off x="617220" y="3691825"/>
            <a:ext cx="10709910" cy="304395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CD23421A-1D3A-4935-B483-BC15B9C2A3DB}"/>
              </a:ext>
            </a:extLst>
          </p:cNvPr>
          <p:cNvSpPr/>
          <p:nvPr/>
        </p:nvSpPr>
        <p:spPr>
          <a:xfrm>
            <a:off x="8016265" y="6608262"/>
            <a:ext cx="4116833" cy="307777"/>
          </a:xfrm>
          <a:prstGeom prst="rect">
            <a:avLst/>
          </a:prstGeom>
        </p:spPr>
        <p:txBody>
          <a:bodyPr wrap="none">
            <a:spAutoFit/>
          </a:bodyPr>
          <a:lstStyle/>
          <a:p>
            <a:r>
              <a:rPr lang="en-US" sz="1400" i="1"/>
              <a:t>https://images.app.goo.gl/WNvzdFex1a4FYR8DA</a:t>
            </a:r>
          </a:p>
        </p:txBody>
      </p:sp>
    </p:spTree>
    <p:extLst>
      <p:ext uri="{BB962C8B-B14F-4D97-AF65-F5344CB8AC3E}">
        <p14:creationId xmlns:p14="http://schemas.microsoft.com/office/powerpoint/2010/main" val="78620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86B3D6-9AF4-4017-861D-E676F149CA0F}"/>
              </a:ext>
            </a:extLst>
          </p:cNvPr>
          <p:cNvSpPr>
            <a:spLocks noGrp="1"/>
          </p:cNvSpPr>
          <p:nvPr>
            <p:ph idx="1"/>
          </p:nvPr>
        </p:nvSpPr>
        <p:spPr>
          <a:xfrm>
            <a:off x="312420" y="693658"/>
            <a:ext cx="11567160" cy="3043952"/>
          </a:xfrm>
        </p:spPr>
        <p:txBody>
          <a:bodyPr>
            <a:normAutofit/>
          </a:bodyPr>
          <a:lstStyle/>
          <a:p>
            <a:pPr marL="0" indent="0">
              <a:lnSpc>
                <a:spcPct val="150000"/>
              </a:lnSpc>
              <a:buNone/>
            </a:pPr>
            <a:r>
              <a:rPr lang="en-US" sz="2400"/>
              <a:t>Khi tế bào c</a:t>
            </a:r>
            <a:r>
              <a:rPr lang="vi-VN" sz="2400"/>
              <a:t>ơ</a:t>
            </a:r>
            <a:r>
              <a:rPr lang="en-US" sz="2400"/>
              <a:t> bị thiếu oxi, glucose đ</a:t>
            </a:r>
            <a:r>
              <a:rPr lang="vi-VN" sz="2400"/>
              <a:t>ư</a:t>
            </a:r>
            <a:r>
              <a:rPr lang="en-US" sz="2400"/>
              <a:t>ợc ly giải kỵ khí thành lactate, điều này cung cấp một h</a:t>
            </a:r>
            <a:r>
              <a:rPr lang="vi-VN" sz="2400"/>
              <a:t>ư</a:t>
            </a:r>
            <a:r>
              <a:rPr lang="en-US" sz="2400"/>
              <a:t>ớng giải quyết về vấn đề năng l</a:t>
            </a:r>
            <a:r>
              <a:rPr lang="vi-VN" sz="2400"/>
              <a:t>ư</a:t>
            </a:r>
            <a:r>
              <a:rPr lang="en-US" sz="2400"/>
              <a:t>ợng (ATP) khi thiếu oxi vì lactate có thể đ</a:t>
            </a:r>
            <a:r>
              <a:rPr lang="vi-VN" sz="2400"/>
              <a:t>ư</a:t>
            </a:r>
            <a:r>
              <a:rPr lang="en-US" sz="2400"/>
              <a:t>ợc chuyển thành pyruvate, pyruvate có thể bị oxi hóa trong điều kiện hiếu khi khi có sự xuất hiện của oxi. Do đó, giúp tế bào chống chọi đ</a:t>
            </a:r>
            <a:r>
              <a:rPr lang="vi-VN" sz="2400"/>
              <a:t>ư</a:t>
            </a:r>
            <a:r>
              <a:rPr lang="en-US" sz="2400"/>
              <a:t>ợc với các điều kiện khác nhau của môi tr</a:t>
            </a:r>
            <a:r>
              <a:rPr lang="vi-VN" sz="2400"/>
              <a:t>ư</a:t>
            </a:r>
            <a:r>
              <a:rPr lang="en-US" sz="2400"/>
              <a:t>ờng.</a:t>
            </a:r>
          </a:p>
        </p:txBody>
      </p:sp>
      <p:pic>
        <p:nvPicPr>
          <p:cNvPr id="2050" name="Picture 2" descr="Hình ảnh có liên quan">
            <a:extLst>
              <a:ext uri="{FF2B5EF4-FFF2-40B4-BE49-F238E27FC236}">
                <a16:creationId xmlns:a16="http://schemas.microsoft.com/office/drawing/2014/main" id="{0CCCE0B4-8FF5-434E-9045-ADCA17D347D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0103"/>
          <a:stretch/>
        </p:blipFill>
        <p:spPr bwMode="auto">
          <a:xfrm>
            <a:off x="617220" y="3691825"/>
            <a:ext cx="10709910" cy="3043953"/>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9C0EA929-7CA1-4A90-8FEC-7A4EC38535F4}"/>
              </a:ext>
            </a:extLst>
          </p:cNvPr>
          <p:cNvSpPr txBox="1">
            <a:spLocks/>
          </p:cNvSpPr>
          <p:nvPr/>
        </p:nvSpPr>
        <p:spPr>
          <a:xfrm>
            <a:off x="0" y="0"/>
            <a:ext cx="2612749" cy="81597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C1</a:t>
            </a:r>
          </a:p>
        </p:txBody>
      </p:sp>
      <p:sp>
        <p:nvSpPr>
          <p:cNvPr id="7" name="Rectangle 6">
            <a:extLst>
              <a:ext uri="{FF2B5EF4-FFF2-40B4-BE49-F238E27FC236}">
                <a16:creationId xmlns:a16="http://schemas.microsoft.com/office/drawing/2014/main" id="{09B3FFB1-09D0-4B81-B448-C5D2301E97BA}"/>
              </a:ext>
            </a:extLst>
          </p:cNvPr>
          <p:cNvSpPr/>
          <p:nvPr/>
        </p:nvSpPr>
        <p:spPr>
          <a:xfrm>
            <a:off x="8016265" y="6608262"/>
            <a:ext cx="4116833" cy="307777"/>
          </a:xfrm>
          <a:prstGeom prst="rect">
            <a:avLst/>
          </a:prstGeom>
        </p:spPr>
        <p:txBody>
          <a:bodyPr wrap="none">
            <a:spAutoFit/>
          </a:bodyPr>
          <a:lstStyle/>
          <a:p>
            <a:r>
              <a:rPr lang="en-US" sz="1400" i="1"/>
              <a:t>https://images.app.goo.gl/WNvzdFex1a4FYR8DA</a:t>
            </a:r>
          </a:p>
        </p:txBody>
      </p:sp>
    </p:spTree>
    <p:extLst>
      <p:ext uri="{BB962C8B-B14F-4D97-AF65-F5344CB8AC3E}">
        <p14:creationId xmlns:p14="http://schemas.microsoft.com/office/powerpoint/2010/main" val="19817391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27AAFD-4419-498C-A3A4-902E9B946FD2}"/>
              </a:ext>
            </a:extLst>
          </p:cNvPr>
          <p:cNvSpPr>
            <a:spLocks noGrp="1"/>
          </p:cNvSpPr>
          <p:nvPr>
            <p:ph idx="1"/>
          </p:nvPr>
        </p:nvSpPr>
        <p:spPr>
          <a:xfrm>
            <a:off x="400050" y="628650"/>
            <a:ext cx="11167110" cy="1280160"/>
          </a:xfrm>
        </p:spPr>
        <p:txBody>
          <a:bodyPr/>
          <a:lstStyle/>
          <a:p>
            <a:pPr marL="0" indent="0">
              <a:lnSpc>
                <a:spcPct val="100000"/>
              </a:lnSpc>
              <a:buNone/>
            </a:pPr>
            <a:r>
              <a:rPr lang="en-US"/>
              <a:t>Nồng độ lactate trong huyết t</a:t>
            </a:r>
            <a:r>
              <a:rPr lang="vi-VN"/>
              <a:t>ư</a:t>
            </a:r>
            <a:r>
              <a:rPr lang="en-US"/>
              <a:t>ơng tr</a:t>
            </a:r>
            <a:r>
              <a:rPr lang="vi-VN"/>
              <a:t>ư</a:t>
            </a:r>
            <a:r>
              <a:rPr lang="en-US"/>
              <a:t>ớc, trong, và sau khi n</a:t>
            </a:r>
            <a:r>
              <a:rPr lang="vi-VN"/>
              <a:t>ư</a:t>
            </a:r>
            <a:r>
              <a:rPr lang="en-US"/>
              <a:t>ớc rút 400 m đ</a:t>
            </a:r>
            <a:r>
              <a:rPr lang="vi-VN"/>
              <a:t>ư</a:t>
            </a:r>
            <a:r>
              <a:rPr lang="en-US"/>
              <a:t>ợc thể hiện d</a:t>
            </a:r>
            <a:r>
              <a:rPr lang="vi-VN"/>
              <a:t>ư</a:t>
            </a:r>
            <a:r>
              <a:rPr lang="en-US"/>
              <a:t>ới biểu đồ sau:</a:t>
            </a:r>
          </a:p>
        </p:txBody>
      </p:sp>
      <p:sp>
        <p:nvSpPr>
          <p:cNvPr id="5" name="Title 1">
            <a:extLst>
              <a:ext uri="{FF2B5EF4-FFF2-40B4-BE49-F238E27FC236}">
                <a16:creationId xmlns:a16="http://schemas.microsoft.com/office/drawing/2014/main" id="{B9D3F063-72E0-43DF-BF6C-26DA12C1A646}"/>
              </a:ext>
            </a:extLst>
          </p:cNvPr>
          <p:cNvSpPr txBox="1">
            <a:spLocks/>
          </p:cNvSpPr>
          <p:nvPr/>
        </p:nvSpPr>
        <p:spPr>
          <a:xfrm>
            <a:off x="91440" y="1"/>
            <a:ext cx="2521309" cy="765810"/>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C2</a:t>
            </a:r>
          </a:p>
        </p:txBody>
      </p:sp>
      <p:sp>
        <p:nvSpPr>
          <p:cNvPr id="7" name="Content Placeholder 2">
            <a:extLst>
              <a:ext uri="{FF2B5EF4-FFF2-40B4-BE49-F238E27FC236}">
                <a16:creationId xmlns:a16="http://schemas.microsoft.com/office/drawing/2014/main" id="{2FD7826C-1EAD-454A-A3FC-AFB12EA36165}"/>
              </a:ext>
            </a:extLst>
          </p:cNvPr>
          <p:cNvSpPr txBox="1">
            <a:spLocks/>
          </p:cNvSpPr>
          <p:nvPr/>
        </p:nvSpPr>
        <p:spPr>
          <a:xfrm>
            <a:off x="200025" y="1764114"/>
            <a:ext cx="6235065" cy="47967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buFont typeface="Arial" panose="020B0604020202020204" pitchFamily="34" charset="0"/>
              <a:buAutoNum type="alphaLcParenR"/>
            </a:pPr>
            <a:r>
              <a:rPr lang="en-US" sz="2400">
                <a:solidFill>
                  <a:srgbClr val="FF0000"/>
                </a:solidFill>
              </a:rPr>
              <a:t>điều gì làm tăng nồng độ lactate lên nhanh chóng đến vậy?</a:t>
            </a:r>
          </a:p>
          <a:p>
            <a:pPr marL="457200" indent="-457200">
              <a:lnSpc>
                <a:spcPct val="150000"/>
              </a:lnSpc>
              <a:buFont typeface="Arial" panose="020B0604020202020204" pitchFamily="34" charset="0"/>
              <a:buAutoNum type="alphaLcParenR"/>
            </a:pPr>
            <a:r>
              <a:rPr lang="en-US" sz="2400">
                <a:solidFill>
                  <a:schemeClr val="accent6"/>
                </a:solidFill>
              </a:rPr>
              <a:t>Điều gì làm giảm nồng độ lactate sau cuộc đua n</a:t>
            </a:r>
            <a:r>
              <a:rPr lang="vi-VN" sz="2400">
                <a:solidFill>
                  <a:schemeClr val="accent6"/>
                </a:solidFill>
              </a:rPr>
              <a:t>ư</a:t>
            </a:r>
            <a:r>
              <a:rPr lang="en-US" sz="2400">
                <a:solidFill>
                  <a:schemeClr val="accent6"/>
                </a:solidFill>
              </a:rPr>
              <a:t>ớc rút? Tại sao sự giảm nồng độ lại chậm h</a:t>
            </a:r>
            <a:r>
              <a:rPr lang="vi-VN" sz="2400">
                <a:solidFill>
                  <a:schemeClr val="accent6"/>
                </a:solidFill>
              </a:rPr>
              <a:t>ơ</a:t>
            </a:r>
            <a:r>
              <a:rPr lang="en-US" sz="2400">
                <a:solidFill>
                  <a:schemeClr val="accent6"/>
                </a:solidFill>
              </a:rPr>
              <a:t>n sự tăng nồng độ lactate?</a:t>
            </a:r>
          </a:p>
          <a:p>
            <a:pPr marL="457200" indent="-457200">
              <a:lnSpc>
                <a:spcPct val="150000"/>
              </a:lnSpc>
              <a:buFont typeface="Arial" panose="020B0604020202020204" pitchFamily="34" charset="0"/>
              <a:buAutoNum type="alphaLcParenR"/>
            </a:pPr>
            <a:r>
              <a:rPr lang="en-US" sz="2400">
                <a:solidFill>
                  <a:schemeClr val="accent4"/>
                </a:solidFill>
              </a:rPr>
              <a:t>Tại sao nồng độ lactate không phải là 0 trong lúc nghỉ ng</a:t>
            </a:r>
            <a:r>
              <a:rPr lang="vi-VN" sz="2400">
                <a:solidFill>
                  <a:schemeClr val="accent4"/>
                </a:solidFill>
              </a:rPr>
              <a:t>ơ</a:t>
            </a:r>
            <a:r>
              <a:rPr lang="en-US" sz="2400">
                <a:solidFill>
                  <a:schemeClr val="accent4"/>
                </a:solidFill>
              </a:rPr>
              <a:t>i?</a:t>
            </a:r>
          </a:p>
        </p:txBody>
      </p:sp>
      <p:pic>
        <p:nvPicPr>
          <p:cNvPr id="4" name="Picture 3">
            <a:extLst>
              <a:ext uri="{FF2B5EF4-FFF2-40B4-BE49-F238E27FC236}">
                <a16:creationId xmlns:a16="http://schemas.microsoft.com/office/drawing/2014/main" id="{19811CDF-26F5-47A5-A01E-626DCF6083DB}"/>
              </a:ext>
            </a:extLst>
          </p:cNvPr>
          <p:cNvPicPr>
            <a:picLocks noChangeAspect="1"/>
          </p:cNvPicPr>
          <p:nvPr/>
        </p:nvPicPr>
        <p:blipFill rotWithShape="1">
          <a:blip r:embed="rId2"/>
          <a:srcRect l="23437" t="13985" r="29594" b="1422"/>
          <a:stretch/>
        </p:blipFill>
        <p:spPr>
          <a:xfrm>
            <a:off x="6835141" y="1554602"/>
            <a:ext cx="5356860" cy="5303397"/>
          </a:xfrm>
          <a:prstGeom prst="rect">
            <a:avLst/>
          </a:prstGeom>
        </p:spPr>
      </p:pic>
    </p:spTree>
    <p:extLst>
      <p:ext uri="{BB962C8B-B14F-4D97-AF65-F5344CB8AC3E}">
        <p14:creationId xmlns:p14="http://schemas.microsoft.com/office/powerpoint/2010/main" val="24851079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202B86-24F7-4FDF-BD5B-69C353F810B3}"/>
              </a:ext>
            </a:extLst>
          </p:cNvPr>
          <p:cNvSpPr>
            <a:spLocks noGrp="1"/>
          </p:cNvSpPr>
          <p:nvPr>
            <p:ph idx="1"/>
          </p:nvPr>
        </p:nvSpPr>
        <p:spPr>
          <a:xfrm>
            <a:off x="318135" y="971551"/>
            <a:ext cx="11555730" cy="6092188"/>
          </a:xfrm>
        </p:spPr>
        <p:txBody>
          <a:bodyPr>
            <a:normAutofit/>
          </a:bodyPr>
          <a:lstStyle/>
          <a:p>
            <a:pPr marL="514350" indent="-514350">
              <a:lnSpc>
                <a:spcPct val="100000"/>
              </a:lnSpc>
              <a:buAutoNum type="alphaLcParenR"/>
            </a:pPr>
            <a:r>
              <a:rPr lang="en-US"/>
              <a:t>Sự thiếu hụt ATP trong suốt quá trình c</a:t>
            </a:r>
            <a:r>
              <a:rPr lang="vi-VN"/>
              <a:t>ơ</a:t>
            </a:r>
            <a:r>
              <a:rPr lang="en-US"/>
              <a:t> bị căng quá sức do hoạt động vất vả dẫn đến sự tăng chóng mặt của glycolysis, tạo ra nhiều pyruvate và NADH ở cytosol hơn bình th</a:t>
            </a:r>
            <a:r>
              <a:rPr lang="vi-VN"/>
              <a:t>ư</a:t>
            </a:r>
            <a:r>
              <a:rPr lang="en-US"/>
              <a:t>ờng; lactate dehydrogenase chuyển l</a:t>
            </a:r>
            <a:r>
              <a:rPr lang="vi-VN"/>
              <a:t>ư</a:t>
            </a:r>
            <a:r>
              <a:rPr lang="en-US"/>
              <a:t>ợng dư đó thành lactate thành NAD+ (quá trình lên men lactate).</a:t>
            </a:r>
          </a:p>
          <a:p>
            <a:pPr marL="514350" indent="-514350">
              <a:lnSpc>
                <a:spcPct val="100000"/>
              </a:lnSpc>
              <a:buAutoNum type="alphaLcParenR"/>
            </a:pPr>
            <a:endParaRPr lang="en-US"/>
          </a:p>
          <a:p>
            <a:pPr marL="514350" indent="-514350">
              <a:lnSpc>
                <a:spcPct val="100000"/>
              </a:lnSpc>
              <a:buAutoNum type="alphaLcParenR"/>
            </a:pPr>
            <a:r>
              <a:rPr lang="en-US"/>
              <a:t>Khi nhu cầu oxi của c</a:t>
            </a:r>
            <a:r>
              <a:rPr lang="vi-VN"/>
              <a:t>ơ</a:t>
            </a:r>
            <a:r>
              <a:rPr lang="en-US"/>
              <a:t> thể giảm xuống, khả năng oxi hóa của ti thể đáp ứng đủ nhu cầu, lactate sẽ chuyển ng</a:t>
            </a:r>
            <a:r>
              <a:rPr lang="vi-VN"/>
              <a:t>ư</a:t>
            </a:r>
            <a:r>
              <a:rPr lang="en-US"/>
              <a:t>ợc lại thành pyruvate bởi lactate dehydrogenase, và pyruvate đ</a:t>
            </a:r>
            <a:r>
              <a:rPr lang="vi-VN"/>
              <a:t>ư</a:t>
            </a:r>
            <a:r>
              <a:rPr lang="en-US"/>
              <a:t>ợc chuyển thành glucose. Do NAD+ bị giới hạn nên tốc độ chuyển ng</a:t>
            </a:r>
            <a:r>
              <a:rPr lang="vi-VN"/>
              <a:t>ư</a:t>
            </a:r>
            <a:r>
              <a:rPr lang="en-US"/>
              <a:t>ợc thành pyruvate bị giới hạn vì để chuyển từ lactate thành pyruvate cần đ</a:t>
            </a:r>
            <a:r>
              <a:rPr lang="vi-VN"/>
              <a:t>ư</a:t>
            </a:r>
            <a:r>
              <a:rPr lang="en-US"/>
              <a:t>ợc cung cấp năng l</a:t>
            </a:r>
            <a:r>
              <a:rPr lang="vi-VN"/>
              <a:t>ư</a:t>
            </a:r>
            <a:r>
              <a:rPr lang="en-US"/>
              <a:t>ợng.</a:t>
            </a:r>
          </a:p>
        </p:txBody>
      </p:sp>
      <p:sp>
        <p:nvSpPr>
          <p:cNvPr id="4" name="Title 1">
            <a:extLst>
              <a:ext uri="{FF2B5EF4-FFF2-40B4-BE49-F238E27FC236}">
                <a16:creationId xmlns:a16="http://schemas.microsoft.com/office/drawing/2014/main" id="{11730DDF-5309-459E-B24C-E0DC71208B71}"/>
              </a:ext>
            </a:extLst>
          </p:cNvPr>
          <p:cNvSpPr txBox="1">
            <a:spLocks/>
          </p:cNvSpPr>
          <p:nvPr/>
        </p:nvSpPr>
        <p:spPr>
          <a:xfrm>
            <a:off x="91440" y="1"/>
            <a:ext cx="2521309" cy="765810"/>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C2</a:t>
            </a:r>
          </a:p>
        </p:txBody>
      </p:sp>
    </p:spTree>
    <p:extLst>
      <p:ext uri="{BB962C8B-B14F-4D97-AF65-F5344CB8AC3E}">
        <p14:creationId xmlns:p14="http://schemas.microsoft.com/office/powerpoint/2010/main" val="5735322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4EE8FD-7DD4-43A7-AB0E-8235E5D9E373}"/>
              </a:ext>
            </a:extLst>
          </p:cNvPr>
          <p:cNvSpPr>
            <a:spLocks noGrp="1"/>
          </p:cNvSpPr>
          <p:nvPr>
            <p:ph idx="1"/>
          </p:nvPr>
        </p:nvSpPr>
        <p:spPr>
          <a:xfrm>
            <a:off x="838200" y="1048385"/>
            <a:ext cx="10515600" cy="4351338"/>
          </a:xfrm>
        </p:spPr>
        <p:txBody>
          <a:bodyPr/>
          <a:lstStyle/>
          <a:p>
            <a:pPr marL="0" indent="0">
              <a:lnSpc>
                <a:spcPct val="100000"/>
              </a:lnSpc>
              <a:buNone/>
            </a:pPr>
            <a:r>
              <a:rPr lang="en-US"/>
              <a:t>c) Sự chuyển từ pyruvate sang lactate ưu tiên h</a:t>
            </a:r>
            <a:r>
              <a:rPr lang="vi-VN"/>
              <a:t>ơ</a:t>
            </a:r>
            <a:r>
              <a:rPr lang="en-US"/>
              <a:t>n so với chiều ng</a:t>
            </a:r>
            <a:r>
              <a:rPr lang="vi-VN"/>
              <a:t>ư</a:t>
            </a:r>
            <a:r>
              <a:rPr lang="en-US"/>
              <a:t>ợc lại nên luôn có một nồng độ lactate trong máu.</a:t>
            </a:r>
          </a:p>
          <a:p>
            <a:pPr marL="0" indent="0">
              <a:lnSpc>
                <a:spcPct val="100000"/>
              </a:lnSpc>
              <a:buNone/>
            </a:pPr>
            <a:endParaRPr lang="en-US"/>
          </a:p>
        </p:txBody>
      </p:sp>
      <p:pic>
        <p:nvPicPr>
          <p:cNvPr id="5" name="Picture 2" descr="Kết quả hình ảnh cho lactate to pyruvate">
            <a:extLst>
              <a:ext uri="{FF2B5EF4-FFF2-40B4-BE49-F238E27FC236}">
                <a16:creationId xmlns:a16="http://schemas.microsoft.com/office/drawing/2014/main" id="{742F9C08-DEED-4B87-BDEE-672B8C2679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2679" y="2218373"/>
            <a:ext cx="7426642" cy="392016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CC4153FA-8207-4B9F-B701-76ABCB1FD3D7}"/>
              </a:ext>
            </a:extLst>
          </p:cNvPr>
          <p:cNvSpPr/>
          <p:nvPr/>
        </p:nvSpPr>
        <p:spPr>
          <a:xfrm>
            <a:off x="3547866" y="5953871"/>
            <a:ext cx="5096267" cy="369332"/>
          </a:xfrm>
          <a:prstGeom prst="rect">
            <a:avLst/>
          </a:prstGeom>
        </p:spPr>
        <p:txBody>
          <a:bodyPr wrap="none">
            <a:spAutoFit/>
          </a:bodyPr>
          <a:lstStyle/>
          <a:p>
            <a:r>
              <a:rPr lang="en-US" i="1">
                <a:solidFill>
                  <a:srgbClr val="222222"/>
                </a:solidFill>
                <a:latin typeface="arial" panose="020B0604020202020204" pitchFamily="34" charset="0"/>
              </a:rPr>
              <a:t>https://images.app.goo.gl/p2SsLwN4ur43EnEn7</a:t>
            </a:r>
            <a:endParaRPr lang="en-US" i="1"/>
          </a:p>
        </p:txBody>
      </p:sp>
      <p:sp>
        <p:nvSpPr>
          <p:cNvPr id="7" name="Title 1">
            <a:extLst>
              <a:ext uri="{FF2B5EF4-FFF2-40B4-BE49-F238E27FC236}">
                <a16:creationId xmlns:a16="http://schemas.microsoft.com/office/drawing/2014/main" id="{3EEEA2F2-D029-46C9-9764-5428797FBD3D}"/>
              </a:ext>
            </a:extLst>
          </p:cNvPr>
          <p:cNvSpPr txBox="1">
            <a:spLocks/>
          </p:cNvSpPr>
          <p:nvPr/>
        </p:nvSpPr>
        <p:spPr>
          <a:xfrm>
            <a:off x="91440" y="1"/>
            <a:ext cx="2521309" cy="765810"/>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C2</a:t>
            </a:r>
          </a:p>
        </p:txBody>
      </p:sp>
    </p:spTree>
    <p:extLst>
      <p:ext uri="{BB962C8B-B14F-4D97-AF65-F5344CB8AC3E}">
        <p14:creationId xmlns:p14="http://schemas.microsoft.com/office/powerpoint/2010/main" val="33307463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4F9EC1-613F-40FE-8D1D-5BDB3EFDF086}"/>
              </a:ext>
            </a:extLst>
          </p:cNvPr>
          <p:cNvSpPr>
            <a:spLocks noGrp="1"/>
          </p:cNvSpPr>
          <p:nvPr>
            <p:ph idx="1"/>
          </p:nvPr>
        </p:nvSpPr>
        <p:spPr>
          <a:xfrm>
            <a:off x="441960" y="832552"/>
            <a:ext cx="11750040" cy="2499678"/>
          </a:xfrm>
        </p:spPr>
        <p:txBody>
          <a:bodyPr/>
          <a:lstStyle/>
          <a:p>
            <a:pPr marL="0" indent="0">
              <a:lnSpc>
                <a:spcPct val="100000"/>
              </a:lnSpc>
              <a:buNone/>
            </a:pPr>
            <a:r>
              <a:rPr lang="en-US">
                <a:solidFill>
                  <a:srgbClr val="FF0000"/>
                </a:solidFill>
              </a:rPr>
              <a:t>Uống r</a:t>
            </a:r>
            <a:r>
              <a:rPr lang="vi-VN">
                <a:solidFill>
                  <a:srgbClr val="FF0000"/>
                </a:solidFill>
              </a:rPr>
              <a:t>ư</a:t>
            </a:r>
            <a:r>
              <a:rPr lang="en-US">
                <a:solidFill>
                  <a:srgbClr val="FF0000"/>
                </a:solidFill>
              </a:rPr>
              <a:t>ợu</a:t>
            </a:r>
            <a:r>
              <a:rPr lang="en-US"/>
              <a:t>, đặc biệt là sau các hoạt động vất vả hoặc không ăn gì vài giờ tr</a:t>
            </a:r>
            <a:r>
              <a:rPr lang="vi-VN"/>
              <a:t>ư</a:t>
            </a:r>
            <a:r>
              <a:rPr lang="en-US"/>
              <a:t>ớc, </a:t>
            </a:r>
            <a:r>
              <a:rPr lang="en-US">
                <a:solidFill>
                  <a:srgbClr val="FF0000"/>
                </a:solidFill>
              </a:rPr>
              <a:t>sẽ dẫn đến sự thiếu hụt glucose trong máu</a:t>
            </a:r>
            <a:r>
              <a:rPr lang="en-US"/>
              <a:t>, hiện t</a:t>
            </a:r>
            <a:r>
              <a:rPr lang="vi-VN"/>
              <a:t>ư</a:t>
            </a:r>
            <a:r>
              <a:rPr lang="en-US"/>
              <a:t>ợng </a:t>
            </a:r>
            <a:r>
              <a:rPr lang="en-US">
                <a:solidFill>
                  <a:srgbClr val="FF0000"/>
                </a:solidFill>
              </a:rPr>
              <a:t>hạ đ</a:t>
            </a:r>
            <a:r>
              <a:rPr lang="vi-VN">
                <a:solidFill>
                  <a:srgbClr val="FF0000"/>
                </a:solidFill>
              </a:rPr>
              <a:t>ư</a:t>
            </a:r>
            <a:r>
              <a:rPr lang="en-US">
                <a:solidFill>
                  <a:srgbClr val="FF0000"/>
                </a:solidFill>
              </a:rPr>
              <a:t>ờng huyết hay sốc insulin (hypoglycemia). </a:t>
            </a:r>
            <a:r>
              <a:rPr lang="en-US"/>
              <a:t>B</a:t>
            </a:r>
            <a:r>
              <a:rPr lang="vi-VN"/>
              <a:t>ư</a:t>
            </a:r>
            <a:r>
              <a:rPr lang="en-US"/>
              <a:t>ớc đầu tiên của quá trình biến d</a:t>
            </a:r>
            <a:r>
              <a:rPr lang="vi-VN"/>
              <a:t>ư</a:t>
            </a:r>
            <a:r>
              <a:rPr lang="en-US"/>
              <a:t>ỡng ethanol trong gan là chuyển thành acetaldehyde, xúc tác bởi alcohol dehydrogenase:</a:t>
            </a:r>
          </a:p>
        </p:txBody>
      </p:sp>
      <p:pic>
        <p:nvPicPr>
          <p:cNvPr id="4" name="Picture 3">
            <a:extLst>
              <a:ext uri="{FF2B5EF4-FFF2-40B4-BE49-F238E27FC236}">
                <a16:creationId xmlns:a16="http://schemas.microsoft.com/office/drawing/2014/main" id="{E3771A73-BD27-443B-94EE-3DFF4244AE18}"/>
              </a:ext>
            </a:extLst>
          </p:cNvPr>
          <p:cNvPicPr>
            <a:picLocks noChangeAspect="1"/>
          </p:cNvPicPr>
          <p:nvPr/>
        </p:nvPicPr>
        <p:blipFill rotWithShape="1">
          <a:blip r:embed="rId2"/>
          <a:srcRect l="28688" t="73176" r="21438"/>
          <a:stretch/>
        </p:blipFill>
        <p:spPr>
          <a:xfrm>
            <a:off x="508882" y="3332230"/>
            <a:ext cx="11174236" cy="996700"/>
          </a:xfrm>
          <a:prstGeom prst="rect">
            <a:avLst/>
          </a:prstGeom>
        </p:spPr>
      </p:pic>
      <p:sp>
        <p:nvSpPr>
          <p:cNvPr id="5" name="Content Placeholder 2">
            <a:extLst>
              <a:ext uri="{FF2B5EF4-FFF2-40B4-BE49-F238E27FC236}">
                <a16:creationId xmlns:a16="http://schemas.microsoft.com/office/drawing/2014/main" id="{9D9E393E-60BF-4778-9C51-995EF279B236}"/>
              </a:ext>
            </a:extLst>
          </p:cNvPr>
          <p:cNvSpPr txBox="1">
            <a:spLocks/>
          </p:cNvSpPr>
          <p:nvPr/>
        </p:nvSpPr>
        <p:spPr>
          <a:xfrm>
            <a:off x="441960" y="4409690"/>
            <a:ext cx="7547610" cy="19335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a:t>Giải thích bằng cách nào phản ứng này ngăn cản sự chuyển lactate thành pyruvate. Tại sao điều này lại dẫn đến hiện t</a:t>
            </a:r>
            <a:r>
              <a:rPr lang="vi-VN"/>
              <a:t>ư</a:t>
            </a:r>
            <a:r>
              <a:rPr lang="en-US"/>
              <a:t>ợng sốc insulin?</a:t>
            </a:r>
          </a:p>
        </p:txBody>
      </p:sp>
      <p:sp>
        <p:nvSpPr>
          <p:cNvPr id="6" name="Title 1">
            <a:extLst>
              <a:ext uri="{FF2B5EF4-FFF2-40B4-BE49-F238E27FC236}">
                <a16:creationId xmlns:a16="http://schemas.microsoft.com/office/drawing/2014/main" id="{A5773234-3F70-40BB-B3B5-9CB65A8FA69A}"/>
              </a:ext>
            </a:extLst>
          </p:cNvPr>
          <p:cNvSpPr txBox="1">
            <a:spLocks/>
          </p:cNvSpPr>
          <p:nvPr/>
        </p:nvSpPr>
        <p:spPr>
          <a:xfrm>
            <a:off x="0" y="0"/>
            <a:ext cx="2612749" cy="81597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C3</a:t>
            </a:r>
          </a:p>
        </p:txBody>
      </p:sp>
      <p:pic>
        <p:nvPicPr>
          <p:cNvPr id="8194" name="Picture 2" descr="Kết quả hình ảnh cho rượu">
            <a:extLst>
              <a:ext uri="{FF2B5EF4-FFF2-40B4-BE49-F238E27FC236}">
                <a16:creationId xmlns:a16="http://schemas.microsoft.com/office/drawing/2014/main" id="{F632BD3F-98B8-417F-916A-D10B3D5180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9590" y="4195733"/>
            <a:ext cx="3949312" cy="263287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CB310854-24CB-44D2-ACC4-FEF0E8B2B931}"/>
              </a:ext>
            </a:extLst>
          </p:cNvPr>
          <p:cNvSpPr/>
          <p:nvPr/>
        </p:nvSpPr>
        <p:spPr>
          <a:xfrm>
            <a:off x="3078971" y="6459276"/>
            <a:ext cx="5070619" cy="369332"/>
          </a:xfrm>
          <a:prstGeom prst="rect">
            <a:avLst/>
          </a:prstGeom>
        </p:spPr>
        <p:txBody>
          <a:bodyPr wrap="none">
            <a:spAutoFit/>
          </a:bodyPr>
          <a:lstStyle/>
          <a:p>
            <a:r>
              <a:rPr lang="en-US" i="1">
                <a:solidFill>
                  <a:srgbClr val="222222"/>
                </a:solidFill>
                <a:latin typeface="arial" panose="020B0604020202020204" pitchFamily="34" charset="0"/>
              </a:rPr>
              <a:t>https://images.app.goo.gl/oiUwbzvUUienuGUq8</a:t>
            </a:r>
            <a:endParaRPr lang="en-US" i="1"/>
          </a:p>
        </p:txBody>
      </p:sp>
    </p:spTree>
    <p:extLst>
      <p:ext uri="{BB962C8B-B14F-4D97-AF65-F5344CB8AC3E}">
        <p14:creationId xmlns:p14="http://schemas.microsoft.com/office/powerpoint/2010/main" val="11688453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77FD88-B220-4DE5-842F-45EAFE93C1D4}"/>
              </a:ext>
            </a:extLst>
          </p:cNvPr>
          <p:cNvSpPr>
            <a:spLocks noGrp="1"/>
          </p:cNvSpPr>
          <p:nvPr>
            <p:ph idx="1"/>
          </p:nvPr>
        </p:nvSpPr>
        <p:spPr>
          <a:xfrm>
            <a:off x="369570" y="3143000"/>
            <a:ext cx="11452860" cy="4351338"/>
          </a:xfrm>
        </p:spPr>
        <p:txBody>
          <a:bodyPr/>
          <a:lstStyle/>
          <a:p>
            <a:pPr marL="0" indent="0">
              <a:buNone/>
            </a:pPr>
            <a:r>
              <a:rPr lang="en-US"/>
              <a:t>B</a:t>
            </a:r>
            <a:r>
              <a:rPr lang="vi-VN"/>
              <a:t>ư</a:t>
            </a:r>
            <a:r>
              <a:rPr lang="en-US"/>
              <a:t>ớc đầu tiên trong việc tổng hợp glucose trong gan là oxi hóa lactate thành pyruvate. Cũng giống nh</a:t>
            </a:r>
            <a:r>
              <a:rPr lang="vi-VN"/>
              <a:t>ư</a:t>
            </a:r>
            <a:r>
              <a:rPr lang="en-US"/>
              <a:t> việc oxi hóa ethanol thành acetaldehyde, phản ứng này cần NAD+. Do đó, </a:t>
            </a:r>
            <a:r>
              <a:rPr lang="en-US">
                <a:solidFill>
                  <a:srgbClr val="FF0000"/>
                </a:solidFill>
              </a:rPr>
              <a:t>r</a:t>
            </a:r>
            <a:r>
              <a:rPr lang="vi-VN">
                <a:solidFill>
                  <a:srgbClr val="FF0000"/>
                </a:solidFill>
              </a:rPr>
              <a:t>ư</a:t>
            </a:r>
            <a:r>
              <a:rPr lang="en-US">
                <a:solidFill>
                  <a:srgbClr val="FF0000"/>
                </a:solidFill>
              </a:rPr>
              <a:t>ợu là chất cạnh tranh NAD+ với lactate trong quá trình gluconeogenis lactate làm giảm sự tạo thành glucose từ lactate </a:t>
            </a:r>
            <a:r>
              <a:rPr lang="en-US"/>
              <a:t>và kết quả là hiện t</a:t>
            </a:r>
            <a:r>
              <a:rPr lang="vi-VN"/>
              <a:t>ư</a:t>
            </a:r>
            <a:r>
              <a:rPr lang="en-US"/>
              <a:t>ợng sốc insulin.</a:t>
            </a:r>
          </a:p>
          <a:p>
            <a:pPr marL="0" indent="0">
              <a:buNone/>
            </a:pPr>
            <a:endParaRPr lang="en-US"/>
          </a:p>
          <a:p>
            <a:pPr marL="0" indent="0">
              <a:buNone/>
            </a:pPr>
            <a:r>
              <a:rPr lang="en-US"/>
              <a:t>Vấn đề sẽ rất nghiêm trọng khi làm việc vất vả hoặc nhịn đói nhiều giờ vì khi đó c</a:t>
            </a:r>
            <a:r>
              <a:rPr lang="vi-VN"/>
              <a:t>ơ</a:t>
            </a:r>
            <a:r>
              <a:rPr lang="en-US"/>
              <a:t> thể đang ở mức glucose trong máu thấp.</a:t>
            </a:r>
          </a:p>
        </p:txBody>
      </p:sp>
      <p:sp>
        <p:nvSpPr>
          <p:cNvPr id="4" name="Title 1">
            <a:extLst>
              <a:ext uri="{FF2B5EF4-FFF2-40B4-BE49-F238E27FC236}">
                <a16:creationId xmlns:a16="http://schemas.microsoft.com/office/drawing/2014/main" id="{42FF1BC4-4341-49F1-A0D2-AE46812F5DDD}"/>
              </a:ext>
            </a:extLst>
          </p:cNvPr>
          <p:cNvSpPr txBox="1">
            <a:spLocks/>
          </p:cNvSpPr>
          <p:nvPr/>
        </p:nvSpPr>
        <p:spPr>
          <a:xfrm>
            <a:off x="0" y="0"/>
            <a:ext cx="2612749" cy="81597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C3</a:t>
            </a:r>
          </a:p>
        </p:txBody>
      </p:sp>
      <p:pic>
        <p:nvPicPr>
          <p:cNvPr id="8" name="Picture 7">
            <a:extLst>
              <a:ext uri="{FF2B5EF4-FFF2-40B4-BE49-F238E27FC236}">
                <a16:creationId xmlns:a16="http://schemas.microsoft.com/office/drawing/2014/main" id="{454CA1B9-AC78-4458-B819-FF6D5FD926D1}"/>
              </a:ext>
            </a:extLst>
          </p:cNvPr>
          <p:cNvPicPr>
            <a:picLocks noChangeAspect="1"/>
          </p:cNvPicPr>
          <p:nvPr/>
        </p:nvPicPr>
        <p:blipFill rotWithShape="1">
          <a:blip r:embed="rId2"/>
          <a:srcRect l="28688" t="73176" r="21438"/>
          <a:stretch/>
        </p:blipFill>
        <p:spPr>
          <a:xfrm>
            <a:off x="2064191" y="815975"/>
            <a:ext cx="8063618" cy="719245"/>
          </a:xfrm>
          <a:prstGeom prst="rect">
            <a:avLst/>
          </a:prstGeom>
        </p:spPr>
      </p:pic>
      <p:pic>
        <p:nvPicPr>
          <p:cNvPr id="9" name="Picture 2" descr="Hình ảnh có liên quan">
            <a:extLst>
              <a:ext uri="{FF2B5EF4-FFF2-40B4-BE49-F238E27FC236}">
                <a16:creationId xmlns:a16="http://schemas.microsoft.com/office/drawing/2014/main" id="{1BEDF17F-F610-43E7-85E5-E1B87B85EBD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0103"/>
          <a:stretch/>
        </p:blipFill>
        <p:spPr bwMode="auto">
          <a:xfrm>
            <a:off x="2833149" y="1365583"/>
            <a:ext cx="6253701" cy="1777417"/>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5D5513B7-3398-462D-995F-D64FC65B15F9}"/>
              </a:ext>
            </a:extLst>
          </p:cNvPr>
          <p:cNvSpPr/>
          <p:nvPr/>
        </p:nvSpPr>
        <p:spPr>
          <a:xfrm>
            <a:off x="4320540" y="407987"/>
            <a:ext cx="1165860" cy="2266633"/>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199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AD137A-3727-4381-8365-D5A8D55B3C25}"/>
              </a:ext>
            </a:extLst>
          </p:cNvPr>
          <p:cNvSpPr>
            <a:spLocks noGrp="1"/>
          </p:cNvSpPr>
          <p:nvPr>
            <p:ph idx="1"/>
          </p:nvPr>
        </p:nvSpPr>
        <p:spPr>
          <a:xfrm>
            <a:off x="838200" y="876935"/>
            <a:ext cx="10515600" cy="4351338"/>
          </a:xfrm>
        </p:spPr>
        <p:txBody>
          <a:bodyPr/>
          <a:lstStyle/>
          <a:p>
            <a:pPr marL="0" indent="0">
              <a:buNone/>
            </a:pPr>
            <a:r>
              <a:rPr lang="en-US"/>
              <a:t>Một trong những hậu quả của việc nhịn đói là sự suy giảm khối l</a:t>
            </a:r>
            <a:r>
              <a:rPr lang="vi-VN"/>
              <a:t>ư</a:t>
            </a:r>
            <a:r>
              <a:rPr lang="en-US"/>
              <a:t>ợng cơ. Chuyện gì đã xảy ra cho c</a:t>
            </a:r>
            <a:r>
              <a:rPr lang="vi-VN"/>
              <a:t>ơ</a:t>
            </a:r>
            <a:r>
              <a:rPr lang="en-US"/>
              <a:t> của bạn??</a:t>
            </a:r>
          </a:p>
        </p:txBody>
      </p:sp>
      <p:pic>
        <p:nvPicPr>
          <p:cNvPr id="4098" name="Picture 2" descr="Kết quả hình ảnh cho muscle losing clipart gif">
            <a:extLst>
              <a:ext uri="{FF2B5EF4-FFF2-40B4-BE49-F238E27FC236}">
                <a16:creationId xmlns:a16="http://schemas.microsoft.com/office/drawing/2014/main" id="{1C781FEF-C3EC-4006-A191-4711FF8E31F0}"/>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617470" y="1885949"/>
            <a:ext cx="6366510" cy="477488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4F3847A-7C21-4A68-858F-F9F3877F183F}"/>
              </a:ext>
            </a:extLst>
          </p:cNvPr>
          <p:cNvSpPr/>
          <p:nvPr/>
        </p:nvSpPr>
        <p:spPr>
          <a:xfrm>
            <a:off x="2617470" y="6400800"/>
            <a:ext cx="6366509" cy="36933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i="1">
                <a:solidFill>
                  <a:srgbClr val="222222"/>
                </a:solidFill>
                <a:latin typeface="arial" panose="020B0604020202020204" pitchFamily="34" charset="0"/>
              </a:rPr>
              <a:t>https://images.app.goo.gl/f22K585ZtRegjMSH8</a:t>
            </a:r>
            <a:endParaRPr lang="en-US" i="1"/>
          </a:p>
        </p:txBody>
      </p:sp>
      <p:sp>
        <p:nvSpPr>
          <p:cNvPr id="7" name="Title 1">
            <a:extLst>
              <a:ext uri="{FF2B5EF4-FFF2-40B4-BE49-F238E27FC236}">
                <a16:creationId xmlns:a16="http://schemas.microsoft.com/office/drawing/2014/main" id="{6B1FC1D3-6D96-404F-98C2-2C2E7591BB68}"/>
              </a:ext>
            </a:extLst>
          </p:cNvPr>
          <p:cNvSpPr txBox="1">
            <a:spLocks/>
          </p:cNvSpPr>
          <p:nvPr/>
        </p:nvSpPr>
        <p:spPr>
          <a:xfrm>
            <a:off x="0" y="0"/>
            <a:ext cx="2612749" cy="81597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C4</a:t>
            </a:r>
          </a:p>
        </p:txBody>
      </p:sp>
    </p:spTree>
    <p:extLst>
      <p:ext uri="{BB962C8B-B14F-4D97-AF65-F5344CB8AC3E}">
        <p14:creationId xmlns:p14="http://schemas.microsoft.com/office/powerpoint/2010/main" val="16584612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24841E-A5E8-4C71-A4EB-AAE7A2745435}"/>
              </a:ext>
            </a:extLst>
          </p:cNvPr>
          <p:cNvSpPr>
            <a:spLocks noGrp="1"/>
          </p:cNvSpPr>
          <p:nvPr>
            <p:ph idx="1"/>
          </p:nvPr>
        </p:nvSpPr>
        <p:spPr>
          <a:xfrm>
            <a:off x="634365" y="922654"/>
            <a:ext cx="10923270" cy="5615305"/>
          </a:xfrm>
        </p:spPr>
        <p:txBody>
          <a:bodyPr>
            <a:normAutofit fontScale="92500"/>
          </a:bodyPr>
          <a:lstStyle/>
          <a:p>
            <a:pPr marL="0" indent="0">
              <a:lnSpc>
                <a:spcPct val="100000"/>
              </a:lnSpc>
              <a:buNone/>
            </a:pPr>
            <a:r>
              <a:rPr lang="en-US"/>
              <a:t>Các protein trong c</a:t>
            </a:r>
            <a:r>
              <a:rPr lang="vi-VN"/>
              <a:t>ơ</a:t>
            </a:r>
            <a:r>
              <a:rPr lang="en-US"/>
              <a:t> sẽ đ</a:t>
            </a:r>
            <a:r>
              <a:rPr lang="vi-VN"/>
              <a:t>ư</a:t>
            </a:r>
            <a:r>
              <a:rPr lang="en-US"/>
              <a:t>ợc chọn lọc phân giải bởi các protease, tạo ra amino acid, chuyển vào máu và mang đến gan. Tại gan, glucose sẽ đ</a:t>
            </a:r>
            <a:r>
              <a:rPr lang="vi-VN"/>
              <a:t>ư</a:t>
            </a:r>
            <a:r>
              <a:rPr lang="en-US"/>
              <a:t>ợc tạo ra từ các amino acid này (glucogenis amino acid) thông qua quá trình gluconeogenesis.</a:t>
            </a:r>
          </a:p>
          <a:p>
            <a:pPr marL="0" indent="0">
              <a:lnSpc>
                <a:spcPct val="100000"/>
              </a:lnSpc>
              <a:buNone/>
            </a:pPr>
            <a:endParaRPr lang="en-US"/>
          </a:p>
          <a:p>
            <a:pPr marL="0" indent="0">
              <a:lnSpc>
                <a:spcPct val="100000"/>
              </a:lnSpc>
              <a:buNone/>
            </a:pPr>
            <a:r>
              <a:rPr lang="en-US"/>
              <a:t>Glucose đ</a:t>
            </a:r>
            <a:r>
              <a:rPr lang="vi-VN"/>
              <a:t>ư</a:t>
            </a:r>
            <a:r>
              <a:rPr lang="en-US"/>
              <a:t>ợc tạo ra từ quá trình này sẽ đ</a:t>
            </a:r>
            <a:r>
              <a:rPr lang="vi-VN"/>
              <a:t>ư</a:t>
            </a:r>
            <a:r>
              <a:rPr lang="en-US"/>
              <a:t>ợc cung cấp cho tế bào não.</a:t>
            </a:r>
          </a:p>
          <a:p>
            <a:pPr marL="0" indent="0">
              <a:lnSpc>
                <a:spcPct val="100000"/>
              </a:lnSpc>
              <a:buNone/>
            </a:pPr>
            <a:r>
              <a:rPr lang="en-US" i="1">
                <a:solidFill>
                  <a:srgbClr val="FF0000"/>
                </a:solidFill>
              </a:rPr>
              <a:t>(Tế bào não không thể dùng acid béo làm năng l</a:t>
            </a:r>
            <a:r>
              <a:rPr lang="vi-VN" i="1">
                <a:solidFill>
                  <a:srgbClr val="FF0000"/>
                </a:solidFill>
              </a:rPr>
              <a:t>ư</a:t>
            </a:r>
            <a:r>
              <a:rPr lang="en-US" i="1">
                <a:solidFill>
                  <a:srgbClr val="FF0000"/>
                </a:solidFill>
              </a:rPr>
              <a:t>ợng đ</a:t>
            </a:r>
            <a:r>
              <a:rPr lang="vi-VN" i="1">
                <a:solidFill>
                  <a:srgbClr val="FF0000"/>
                </a:solidFill>
              </a:rPr>
              <a:t>ư</a:t>
            </a:r>
            <a:r>
              <a:rPr lang="en-US" i="1">
                <a:solidFill>
                  <a:srgbClr val="FF0000"/>
                </a:solidFill>
              </a:rPr>
              <a:t>ợc).</a:t>
            </a:r>
          </a:p>
          <a:p>
            <a:pPr marL="0" indent="0">
              <a:lnSpc>
                <a:spcPct val="100000"/>
              </a:lnSpc>
              <a:buNone/>
            </a:pPr>
            <a:endParaRPr lang="en-US" i="1">
              <a:solidFill>
                <a:srgbClr val="FF0000"/>
              </a:solidFill>
            </a:endParaRPr>
          </a:p>
          <a:p>
            <a:pPr>
              <a:lnSpc>
                <a:spcPct val="110000"/>
              </a:lnSpc>
            </a:pPr>
            <a:r>
              <a:rPr lang="en-US">
                <a:solidFill>
                  <a:srgbClr val="FF0000"/>
                </a:solidFill>
              </a:rPr>
              <a:t>Những amino acid có quá trình glucogenis amino acid là: </a:t>
            </a:r>
            <a:r>
              <a:rPr lang="en-US"/>
              <a:t>Alanine, Arginine, Asparagine, Aspartic acid, Cysteine, Glutamic acid, Glutamine, Glycine, Histidine, Methionine, Proline, Serine, Threonine, Valine</a:t>
            </a:r>
          </a:p>
        </p:txBody>
      </p:sp>
      <p:sp>
        <p:nvSpPr>
          <p:cNvPr id="5" name="Title 1">
            <a:extLst>
              <a:ext uri="{FF2B5EF4-FFF2-40B4-BE49-F238E27FC236}">
                <a16:creationId xmlns:a16="http://schemas.microsoft.com/office/drawing/2014/main" id="{76AA6211-6DCC-49C6-9BCC-FDE44C7A1712}"/>
              </a:ext>
            </a:extLst>
          </p:cNvPr>
          <p:cNvSpPr txBox="1">
            <a:spLocks/>
          </p:cNvSpPr>
          <p:nvPr/>
        </p:nvSpPr>
        <p:spPr>
          <a:xfrm>
            <a:off x="0" y="0"/>
            <a:ext cx="2612749" cy="81597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C4</a:t>
            </a:r>
          </a:p>
        </p:txBody>
      </p:sp>
    </p:spTree>
    <p:extLst>
      <p:ext uri="{BB962C8B-B14F-4D97-AF65-F5344CB8AC3E}">
        <p14:creationId xmlns:p14="http://schemas.microsoft.com/office/powerpoint/2010/main" val="13815036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24841E-A5E8-4C71-A4EB-AAE7A2745435}"/>
              </a:ext>
            </a:extLst>
          </p:cNvPr>
          <p:cNvSpPr>
            <a:spLocks noGrp="1"/>
          </p:cNvSpPr>
          <p:nvPr>
            <p:ph idx="1"/>
          </p:nvPr>
        </p:nvSpPr>
        <p:spPr>
          <a:xfrm>
            <a:off x="634364" y="922654"/>
            <a:ext cx="11218545" cy="5615305"/>
          </a:xfrm>
        </p:spPr>
        <p:txBody>
          <a:bodyPr>
            <a:normAutofit/>
          </a:bodyPr>
          <a:lstStyle/>
          <a:p>
            <a:pPr marL="0" indent="0">
              <a:lnSpc>
                <a:spcPct val="100000"/>
              </a:lnSpc>
              <a:buNone/>
            </a:pPr>
            <a:r>
              <a:rPr lang="en-GB"/>
              <a:t>Arsenate có cấu trúc và đặc tính hóa học giống với phosphate vô cơ (P</a:t>
            </a:r>
            <a:r>
              <a:rPr lang="en-GB" baseline="-25000"/>
              <a:t>i</a:t>
            </a:r>
            <a:r>
              <a:rPr lang="en-GB"/>
              <a:t>), và rất nhiều enzyme trong cơ thể cần P</a:t>
            </a:r>
            <a:r>
              <a:rPr lang="en-GB" baseline="-25000"/>
              <a:t>i</a:t>
            </a:r>
            <a:r>
              <a:rPr lang="en-GB"/>
              <a:t> làm coenzyme cũng có thể sử dụng arsenate.</a:t>
            </a:r>
          </a:p>
          <a:p>
            <a:pPr marL="0" indent="0">
              <a:lnSpc>
                <a:spcPct val="100000"/>
              </a:lnSpc>
              <a:buNone/>
            </a:pPr>
            <a:r>
              <a:rPr lang="en-GB"/>
              <a:t>Tuy nhiên, hợp chất arsenate hữu cơ ít bền hơn hợp chất phosphate hữu cơ tương tự. Chẳng hạn, acyl arsenate bị thủy phân nhanh chóng bởi phản ứng sau:</a:t>
            </a:r>
          </a:p>
          <a:p>
            <a:pPr marL="0" indent="0">
              <a:lnSpc>
                <a:spcPct val="100000"/>
              </a:lnSpc>
              <a:buNone/>
            </a:pPr>
            <a:endParaRPr lang="en-US"/>
          </a:p>
        </p:txBody>
      </p:sp>
      <p:sp>
        <p:nvSpPr>
          <p:cNvPr id="5" name="Title 1">
            <a:extLst>
              <a:ext uri="{FF2B5EF4-FFF2-40B4-BE49-F238E27FC236}">
                <a16:creationId xmlns:a16="http://schemas.microsoft.com/office/drawing/2014/main" id="{76AA6211-6DCC-49C6-9BCC-FDE44C7A1712}"/>
              </a:ext>
            </a:extLst>
          </p:cNvPr>
          <p:cNvSpPr txBox="1">
            <a:spLocks/>
          </p:cNvSpPr>
          <p:nvPr/>
        </p:nvSpPr>
        <p:spPr>
          <a:xfrm>
            <a:off x="0" y="0"/>
            <a:ext cx="2612749" cy="81597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C5</a:t>
            </a:r>
          </a:p>
        </p:txBody>
      </p:sp>
      <p:pic>
        <p:nvPicPr>
          <p:cNvPr id="4" name="Picture 3">
            <a:extLst>
              <a:ext uri="{FF2B5EF4-FFF2-40B4-BE49-F238E27FC236}">
                <a16:creationId xmlns:a16="http://schemas.microsoft.com/office/drawing/2014/main" id="{636BBF92-BEAA-4A54-BECD-DFAB03C88349}"/>
              </a:ext>
            </a:extLst>
          </p:cNvPr>
          <p:cNvPicPr/>
          <p:nvPr/>
        </p:nvPicPr>
        <p:blipFill>
          <a:blip r:embed="rId2"/>
          <a:stretch>
            <a:fillRect/>
          </a:stretch>
        </p:blipFill>
        <p:spPr>
          <a:xfrm>
            <a:off x="761047" y="3730306"/>
            <a:ext cx="10669905" cy="2069466"/>
          </a:xfrm>
          <a:prstGeom prst="rect">
            <a:avLst/>
          </a:prstGeom>
        </p:spPr>
      </p:pic>
    </p:spTree>
    <p:extLst>
      <p:ext uri="{BB962C8B-B14F-4D97-AF65-F5344CB8AC3E}">
        <p14:creationId xmlns:p14="http://schemas.microsoft.com/office/powerpoint/2010/main" val="35868441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24841E-A5E8-4C71-A4EB-AAE7A2745435}"/>
              </a:ext>
            </a:extLst>
          </p:cNvPr>
          <p:cNvSpPr>
            <a:spLocks noGrp="1"/>
          </p:cNvSpPr>
          <p:nvPr>
            <p:ph idx="1"/>
          </p:nvPr>
        </p:nvSpPr>
        <p:spPr>
          <a:xfrm>
            <a:off x="634365" y="922654"/>
            <a:ext cx="10829925" cy="5615305"/>
          </a:xfrm>
        </p:spPr>
        <p:txBody>
          <a:bodyPr>
            <a:normAutofit/>
          </a:bodyPr>
          <a:lstStyle/>
          <a:p>
            <a:pPr marL="0" indent="0">
              <a:buNone/>
            </a:pPr>
            <a:r>
              <a:rPr lang="en-GB"/>
              <a:t>Mặt khác, acyl phosphate, như 1,3-bisphosphoglycerate, bền hơn và tiếp tục được phân cắt và chuyển hóa bởi nhiều enzyme trong tế bào.</a:t>
            </a:r>
          </a:p>
          <a:p>
            <a:pPr marL="0" indent="0">
              <a:buNone/>
            </a:pPr>
            <a:endParaRPr lang="en-US"/>
          </a:p>
          <a:p>
            <a:pPr marL="514350" indent="-514350">
              <a:buAutoNum type="alphaLcParenR"/>
            </a:pPr>
            <a:r>
              <a:rPr lang="en-GB">
                <a:solidFill>
                  <a:srgbClr val="FF0000"/>
                </a:solidFill>
              </a:rPr>
              <a:t>Dự đoán tác dụng lên phương trình tổng quát của phản ứng được xúc tác bởi </a:t>
            </a:r>
            <a:r>
              <a:rPr lang="en-GB">
                <a:solidFill>
                  <a:srgbClr val="FF0000"/>
                </a:solidFill>
                <a:highlight>
                  <a:srgbClr val="FFFF00"/>
                </a:highlight>
              </a:rPr>
              <a:t>glyceralaldehyde 3-phosphate dehydrogenase </a:t>
            </a:r>
            <a:r>
              <a:rPr lang="en-GB">
                <a:solidFill>
                  <a:srgbClr val="FF0000"/>
                </a:solidFill>
              </a:rPr>
              <a:t>nếu nhóm phosphate được thay thế bằng nhóm arsenate.</a:t>
            </a:r>
          </a:p>
          <a:p>
            <a:pPr marL="514350" indent="-514350">
              <a:buAutoNum type="alphaLcParenR"/>
            </a:pPr>
            <a:endParaRPr lang="en-GB">
              <a:solidFill>
                <a:srgbClr val="FF0000"/>
              </a:solidFill>
            </a:endParaRPr>
          </a:p>
          <a:p>
            <a:pPr marL="514350" indent="-514350">
              <a:buAutoNum type="alphaLcParenR"/>
            </a:pPr>
            <a:r>
              <a:rPr lang="en-GB">
                <a:solidFill>
                  <a:srgbClr val="7030A0"/>
                </a:solidFill>
              </a:rPr>
              <a:t>Hậu quả gì sẽ xảy ra nếu phosphate được thay thế bằng arsenate? Arsenate rất độc đối với hầu hết sinh vật. Giải thích vì sao?</a:t>
            </a:r>
            <a:endParaRPr lang="en-US">
              <a:solidFill>
                <a:srgbClr val="7030A0"/>
              </a:solidFill>
            </a:endParaRPr>
          </a:p>
        </p:txBody>
      </p:sp>
      <p:sp>
        <p:nvSpPr>
          <p:cNvPr id="5" name="Title 1">
            <a:extLst>
              <a:ext uri="{FF2B5EF4-FFF2-40B4-BE49-F238E27FC236}">
                <a16:creationId xmlns:a16="http://schemas.microsoft.com/office/drawing/2014/main" id="{76AA6211-6DCC-49C6-9BCC-FDE44C7A1712}"/>
              </a:ext>
            </a:extLst>
          </p:cNvPr>
          <p:cNvSpPr txBox="1">
            <a:spLocks/>
          </p:cNvSpPr>
          <p:nvPr/>
        </p:nvSpPr>
        <p:spPr>
          <a:xfrm>
            <a:off x="0" y="0"/>
            <a:ext cx="2612749" cy="81597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C5</a:t>
            </a:r>
          </a:p>
        </p:txBody>
      </p:sp>
    </p:spTree>
    <p:extLst>
      <p:ext uri="{BB962C8B-B14F-4D97-AF65-F5344CB8AC3E}">
        <p14:creationId xmlns:p14="http://schemas.microsoft.com/office/powerpoint/2010/main" val="40269953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6AA6211-6DCC-49C6-9BCC-FDE44C7A1712}"/>
              </a:ext>
            </a:extLst>
          </p:cNvPr>
          <p:cNvSpPr txBox="1">
            <a:spLocks/>
          </p:cNvSpPr>
          <p:nvPr/>
        </p:nvSpPr>
        <p:spPr>
          <a:xfrm>
            <a:off x="0" y="0"/>
            <a:ext cx="2612749" cy="81597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C5</a:t>
            </a:r>
          </a:p>
        </p:txBody>
      </p:sp>
      <p:grpSp>
        <p:nvGrpSpPr>
          <p:cNvPr id="9" name="Group 8">
            <a:extLst>
              <a:ext uri="{FF2B5EF4-FFF2-40B4-BE49-F238E27FC236}">
                <a16:creationId xmlns:a16="http://schemas.microsoft.com/office/drawing/2014/main" id="{13B3A32B-52BC-4C91-8454-4869761988BC}"/>
              </a:ext>
            </a:extLst>
          </p:cNvPr>
          <p:cNvGrpSpPr/>
          <p:nvPr/>
        </p:nvGrpSpPr>
        <p:grpSpPr>
          <a:xfrm>
            <a:off x="-501" y="674293"/>
            <a:ext cx="12191999" cy="4440171"/>
            <a:chOff x="0" y="648977"/>
            <a:chExt cx="12191999" cy="4440171"/>
          </a:xfrm>
        </p:grpSpPr>
        <p:grpSp>
          <p:nvGrpSpPr>
            <p:cNvPr id="7" name="Group 6">
              <a:extLst>
                <a:ext uri="{FF2B5EF4-FFF2-40B4-BE49-F238E27FC236}">
                  <a16:creationId xmlns:a16="http://schemas.microsoft.com/office/drawing/2014/main" id="{F6EB3DE4-8F78-4164-BF05-1BA08F50EEF1}"/>
                </a:ext>
              </a:extLst>
            </p:cNvPr>
            <p:cNvGrpSpPr/>
            <p:nvPr/>
          </p:nvGrpSpPr>
          <p:grpSpPr>
            <a:xfrm>
              <a:off x="0" y="648977"/>
              <a:ext cx="12191999" cy="3235437"/>
              <a:chOff x="0" y="648977"/>
              <a:chExt cx="12191999" cy="3235437"/>
            </a:xfrm>
          </p:grpSpPr>
          <p:pic>
            <p:nvPicPr>
              <p:cNvPr id="1026" name="Picture 2" descr="Hình ảnh có liên quan">
                <a:extLst>
                  <a:ext uri="{FF2B5EF4-FFF2-40B4-BE49-F238E27FC236}">
                    <a16:creationId xmlns:a16="http://schemas.microsoft.com/office/drawing/2014/main" id="{58DAFB6F-A078-4989-9BE4-A843A740AB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4842"/>
              <a:stretch/>
            </p:blipFill>
            <p:spPr bwMode="auto">
              <a:xfrm>
                <a:off x="984931" y="648977"/>
                <a:ext cx="10223141" cy="260723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C2504AAE-F842-44C2-9732-56B2AED5CD55}"/>
                  </a:ext>
                </a:extLst>
              </p:cNvPr>
              <p:cNvSpPr/>
              <p:nvPr/>
            </p:nvSpPr>
            <p:spPr>
              <a:xfrm>
                <a:off x="0" y="3607415"/>
                <a:ext cx="12191999" cy="276999"/>
              </a:xfrm>
              <a:prstGeom prst="rect">
                <a:avLst/>
              </a:prstGeom>
            </p:spPr>
            <p:txBody>
              <a:bodyPr wrap="square">
                <a:spAutoFit/>
              </a:bodyPr>
              <a:lstStyle/>
              <a:p>
                <a:pPr algn="r"/>
                <a:r>
                  <a:rPr lang="en-US" sz="1200" i="1">
                    <a:hlinkClick r:id="rId3"/>
                  </a:rPr>
                  <a:t>https://www.chegg.com/homework-help/questions-and-answers/consider-reaction-glyceraldehyde-3-phosphate-1-3-bisphosphoglycerate-draw-discuss-energy-p-q8968819</a:t>
                </a:r>
                <a:endParaRPr lang="en-US" sz="1200" i="1"/>
              </a:p>
            </p:txBody>
          </p:sp>
        </p:grpSp>
        <p:sp>
          <p:nvSpPr>
            <p:cNvPr id="8" name="TextBox 7">
              <a:extLst>
                <a:ext uri="{FF2B5EF4-FFF2-40B4-BE49-F238E27FC236}">
                  <a16:creationId xmlns:a16="http://schemas.microsoft.com/office/drawing/2014/main" id="{A35C7374-40D0-4AD7-8605-FD0FCB29AF2B}"/>
                </a:ext>
              </a:extLst>
            </p:cNvPr>
            <p:cNvSpPr txBox="1"/>
            <p:nvPr/>
          </p:nvSpPr>
          <p:spPr>
            <a:xfrm>
              <a:off x="190090" y="4011930"/>
              <a:ext cx="11887109" cy="1077218"/>
            </a:xfrm>
            <a:prstGeom prst="rect">
              <a:avLst/>
            </a:prstGeom>
            <a:noFill/>
          </p:spPr>
          <p:txBody>
            <a:bodyPr wrap="square" rtlCol="0">
              <a:spAutoFit/>
            </a:bodyPr>
            <a:lstStyle/>
            <a:p>
              <a:r>
                <a:rPr lang="en-US" sz="3200"/>
                <a:t>Phản ứng bình th</a:t>
              </a:r>
              <a:r>
                <a:rPr lang="vi-VN" sz="3200"/>
                <a:t>ư</a:t>
              </a:r>
              <a:r>
                <a:rPr lang="en-US" sz="3200"/>
                <a:t>ờng xảy ra trong c</a:t>
              </a:r>
              <a:r>
                <a:rPr lang="vi-VN" sz="3200"/>
                <a:t>ơ</a:t>
              </a:r>
              <a:r>
                <a:rPr lang="en-US" sz="3200"/>
                <a:t> thể đ</a:t>
              </a:r>
              <a:r>
                <a:rPr lang="vi-VN" sz="3200"/>
                <a:t>ư</a:t>
              </a:r>
              <a:r>
                <a:rPr lang="en-US" sz="3200"/>
                <a:t>ợc xúc tác bởi Glyceraldehyde 3-phosphate dehydrogenase</a:t>
              </a:r>
            </a:p>
          </p:txBody>
        </p:sp>
      </p:grpSp>
      <p:sp>
        <p:nvSpPr>
          <p:cNvPr id="10" name="TextBox 9">
            <a:extLst>
              <a:ext uri="{FF2B5EF4-FFF2-40B4-BE49-F238E27FC236}">
                <a16:creationId xmlns:a16="http://schemas.microsoft.com/office/drawing/2014/main" id="{0149BF24-A00C-4F17-92DF-973F111CC073}"/>
              </a:ext>
            </a:extLst>
          </p:cNvPr>
          <p:cNvSpPr txBox="1"/>
          <p:nvPr/>
        </p:nvSpPr>
        <p:spPr>
          <a:xfrm>
            <a:off x="491490" y="960120"/>
            <a:ext cx="4697730" cy="5320129"/>
          </a:xfrm>
          <a:prstGeom prst="rect">
            <a:avLst/>
          </a:prstGeom>
          <a:noFill/>
        </p:spPr>
        <p:txBody>
          <a:bodyPr wrap="square" rtlCol="0">
            <a:spAutoFit/>
          </a:bodyPr>
          <a:lstStyle/>
          <a:p>
            <a:r>
              <a:rPr lang="en-US" sz="2800"/>
              <a:t>Phản ứng xảy ra khi có mặt của Arsenate. Sản phẩm tạo thành là 1-arseno-3-phosphoglycerate, bị phân hủy ngay thành 3-phosphoglycerate và arsenate. </a:t>
            </a:r>
          </a:p>
          <a:p>
            <a:endParaRPr lang="en-US" sz="2800">
              <a:sym typeface="Wingdings" panose="05000000000000000000" pitchFamily="2" charset="2"/>
            </a:endParaRPr>
          </a:p>
          <a:p>
            <a:endParaRPr lang="en-US" sz="2800">
              <a:sym typeface="Wingdings" panose="05000000000000000000" pitchFamily="2" charset="2"/>
            </a:endParaRPr>
          </a:p>
          <a:p>
            <a:r>
              <a:rPr lang="en-US" sz="2800">
                <a:sym typeface="Wingdings" panose="05000000000000000000" pitchFamily="2" charset="2"/>
              </a:rPr>
              <a:t> C</a:t>
            </a:r>
            <a:r>
              <a:rPr lang="vi-VN" sz="2800">
                <a:sym typeface="Wingdings" panose="05000000000000000000" pitchFamily="2" charset="2"/>
              </a:rPr>
              <a:t>ơ</a:t>
            </a:r>
            <a:r>
              <a:rPr lang="en-US" sz="2800">
                <a:sym typeface="Wingdings" panose="05000000000000000000" pitchFamily="2" charset="2"/>
              </a:rPr>
              <a:t> chất của enzyme phosphoglycerate kinase không còn.</a:t>
            </a:r>
            <a:endParaRPr lang="en-US" sz="2800"/>
          </a:p>
        </p:txBody>
      </p:sp>
      <p:grpSp>
        <p:nvGrpSpPr>
          <p:cNvPr id="15" name="Group 14">
            <a:extLst>
              <a:ext uri="{FF2B5EF4-FFF2-40B4-BE49-F238E27FC236}">
                <a16:creationId xmlns:a16="http://schemas.microsoft.com/office/drawing/2014/main" id="{AA8870CD-6604-4303-AD13-548D2BF52722}"/>
              </a:ext>
            </a:extLst>
          </p:cNvPr>
          <p:cNvGrpSpPr/>
          <p:nvPr/>
        </p:nvGrpSpPr>
        <p:grpSpPr>
          <a:xfrm>
            <a:off x="126231" y="772402"/>
            <a:ext cx="11756658" cy="5943526"/>
            <a:chOff x="126231" y="772402"/>
            <a:chExt cx="11756658" cy="5943526"/>
          </a:xfrm>
        </p:grpSpPr>
        <p:pic>
          <p:nvPicPr>
            <p:cNvPr id="1028" name="Picture 4">
              <a:extLst>
                <a:ext uri="{FF2B5EF4-FFF2-40B4-BE49-F238E27FC236}">
                  <a16:creationId xmlns:a16="http://schemas.microsoft.com/office/drawing/2014/main" id="{4EDB2458-3995-4B6E-914B-649ACD02B2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01690" y="772402"/>
              <a:ext cx="5981199" cy="5641358"/>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AE19695E-42A8-47B3-B139-7F3C4DFAD721}"/>
                </a:ext>
              </a:extLst>
            </p:cNvPr>
            <p:cNvSpPr/>
            <p:nvPr/>
          </p:nvSpPr>
          <p:spPr>
            <a:xfrm>
              <a:off x="126231" y="6438929"/>
              <a:ext cx="4811077" cy="276999"/>
            </a:xfrm>
            <a:prstGeom prst="rect">
              <a:avLst/>
            </a:prstGeom>
          </p:spPr>
          <p:txBody>
            <a:bodyPr wrap="square">
              <a:spAutoFit/>
            </a:bodyPr>
            <a:lstStyle/>
            <a:p>
              <a:pPr algn="r"/>
              <a:r>
                <a:rPr lang="en-US" sz="1200" i="1">
                  <a:hlinkClick r:id="rId5"/>
                </a:rPr>
                <a:t>https://pediatrics.aappublications.org/content/116/1/249/F5</a:t>
              </a:r>
              <a:endParaRPr lang="en-US" sz="1200" i="1"/>
            </a:p>
          </p:txBody>
        </p:sp>
      </p:grpSp>
    </p:spTree>
    <p:extLst>
      <p:ext uri="{BB962C8B-B14F-4D97-AF65-F5344CB8AC3E}">
        <p14:creationId xmlns:p14="http://schemas.microsoft.com/office/powerpoint/2010/main" val="2911382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nodeType="clickEffect">
                                  <p:stCondLst>
                                    <p:cond delay="0"/>
                                  </p:stCondLst>
                                  <p:childTnLst>
                                    <p:animEffect transition="out" filter="wipe(down)">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22" presetClass="entr" presetSubtype="4"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24841E-A5E8-4C71-A4EB-AAE7A2745435}"/>
              </a:ext>
            </a:extLst>
          </p:cNvPr>
          <p:cNvSpPr>
            <a:spLocks noGrp="1"/>
          </p:cNvSpPr>
          <p:nvPr>
            <p:ph idx="1"/>
          </p:nvPr>
        </p:nvSpPr>
        <p:spPr>
          <a:xfrm>
            <a:off x="634365" y="4011930"/>
            <a:ext cx="10829925" cy="2526029"/>
          </a:xfrm>
        </p:spPr>
        <p:txBody>
          <a:bodyPr>
            <a:normAutofit lnSpcReduction="10000"/>
          </a:bodyPr>
          <a:lstStyle/>
          <a:p>
            <a:pPr marL="0" indent="0">
              <a:buNone/>
            </a:pPr>
            <a:r>
              <a:rPr lang="en-US"/>
              <a:t>Không có ATP đ</a:t>
            </a:r>
            <a:r>
              <a:rPr lang="vi-VN"/>
              <a:t>ư</a:t>
            </a:r>
            <a:r>
              <a:rPr lang="en-US"/>
              <a:t>ợc tạo ra d</a:t>
            </a:r>
            <a:r>
              <a:rPr lang="vi-VN"/>
              <a:t>ư</a:t>
            </a:r>
            <a:r>
              <a:rPr lang="en-US"/>
              <a:t>ới sự có mặt của arsenate vì 1,3-bisphosphoglycerate không đ</a:t>
            </a:r>
            <a:r>
              <a:rPr lang="vi-VN"/>
              <a:t>ư</a:t>
            </a:r>
            <a:r>
              <a:rPr lang="en-US"/>
              <a:t>ợc tạo thành.</a:t>
            </a:r>
          </a:p>
          <a:p>
            <a:pPr marL="0" indent="0">
              <a:buNone/>
            </a:pPr>
            <a:endParaRPr lang="en-US"/>
          </a:p>
          <a:p>
            <a:pPr marL="0" indent="0">
              <a:buNone/>
            </a:pPr>
            <a:r>
              <a:rPr lang="en-US"/>
              <a:t>Trong điều kiện kỵ khí, điều này dẫn đến kết quả của việc không có ATP hình thành trong quá trình glycolysis.</a:t>
            </a:r>
            <a:br>
              <a:rPr lang="en-US"/>
            </a:br>
            <a:endParaRPr lang="en-US">
              <a:solidFill>
                <a:srgbClr val="7030A0"/>
              </a:solidFill>
            </a:endParaRPr>
          </a:p>
        </p:txBody>
      </p:sp>
      <p:sp>
        <p:nvSpPr>
          <p:cNvPr id="5" name="Title 1">
            <a:extLst>
              <a:ext uri="{FF2B5EF4-FFF2-40B4-BE49-F238E27FC236}">
                <a16:creationId xmlns:a16="http://schemas.microsoft.com/office/drawing/2014/main" id="{76AA6211-6DCC-49C6-9BCC-FDE44C7A1712}"/>
              </a:ext>
            </a:extLst>
          </p:cNvPr>
          <p:cNvSpPr txBox="1">
            <a:spLocks/>
          </p:cNvSpPr>
          <p:nvPr/>
        </p:nvSpPr>
        <p:spPr>
          <a:xfrm>
            <a:off x="0" y="0"/>
            <a:ext cx="2612749" cy="81597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n w="0"/>
                <a:solidFill>
                  <a:schemeClr val="accent1"/>
                </a:solidFill>
                <a:effectLst>
                  <a:outerShdw blurRad="38100" dist="25400" dir="5400000" algn="ctr" rotWithShape="0">
                    <a:srgbClr val="6E747A">
                      <a:alpha val="43000"/>
                    </a:srgbClr>
                  </a:outerShdw>
                </a:effectLst>
              </a:rPr>
              <a:t>Bài tập C5</a:t>
            </a:r>
          </a:p>
        </p:txBody>
      </p:sp>
      <p:pic>
        <p:nvPicPr>
          <p:cNvPr id="2052" name="Picture 4" descr="Kết quả hình ảnh cho phosphoglycerate kinase">
            <a:extLst>
              <a:ext uri="{FF2B5EF4-FFF2-40B4-BE49-F238E27FC236}">
                <a16:creationId xmlns:a16="http://schemas.microsoft.com/office/drawing/2014/main" id="{13D0CC29-BBB3-452F-A42D-7744F9D632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2074" y="790457"/>
            <a:ext cx="9508555" cy="261703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E308D19B-DF09-44D9-8191-43F767A9A564}"/>
              </a:ext>
            </a:extLst>
          </p:cNvPr>
          <p:cNvSpPr/>
          <p:nvPr/>
        </p:nvSpPr>
        <p:spPr>
          <a:xfrm>
            <a:off x="6049642" y="3541514"/>
            <a:ext cx="5121915" cy="369332"/>
          </a:xfrm>
          <a:prstGeom prst="rect">
            <a:avLst/>
          </a:prstGeom>
        </p:spPr>
        <p:txBody>
          <a:bodyPr wrap="none">
            <a:spAutoFit/>
          </a:bodyPr>
          <a:lstStyle/>
          <a:p>
            <a:r>
              <a:rPr lang="en-US" i="1">
                <a:solidFill>
                  <a:srgbClr val="222222"/>
                </a:solidFill>
                <a:latin typeface="arial" panose="020B0604020202020204" pitchFamily="34" charset="0"/>
              </a:rPr>
              <a:t>https://images.app.goo.gl/nX2njhchaQhshWBeA</a:t>
            </a:r>
            <a:endParaRPr lang="en-US" i="1"/>
          </a:p>
        </p:txBody>
      </p:sp>
    </p:spTree>
    <p:extLst>
      <p:ext uri="{BB962C8B-B14F-4D97-AF65-F5344CB8AC3E}">
        <p14:creationId xmlns:p14="http://schemas.microsoft.com/office/powerpoint/2010/main" val="1571834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7AB19-2E7B-4BB1-841B-BE791CAD1B82}"/>
              </a:ext>
            </a:extLst>
          </p:cNvPr>
          <p:cNvSpPr>
            <a:spLocks noGrp="1"/>
          </p:cNvSpPr>
          <p:nvPr>
            <p:ph type="title"/>
          </p:nvPr>
        </p:nvSpPr>
        <p:spPr/>
        <p:txBody>
          <a:bodyPr/>
          <a:lstStyle/>
          <a:p>
            <a:pPr algn="ctr"/>
            <a:r>
              <a:rPr lang="en-US" err="1"/>
              <a:t>Cách</a:t>
            </a:r>
            <a:r>
              <a:rPr lang="en-US"/>
              <a:t> </a:t>
            </a:r>
            <a:r>
              <a:rPr lang="en-US" err="1"/>
              <a:t>tìm</a:t>
            </a:r>
            <a:r>
              <a:rPr lang="en-US"/>
              <a:t> </a:t>
            </a:r>
            <a:r>
              <a:rPr lang="en-US" err="1"/>
              <a:t>kiếm</a:t>
            </a:r>
            <a:r>
              <a:rPr lang="en-US"/>
              <a:t> </a:t>
            </a:r>
            <a:r>
              <a:rPr lang="en-US" err="1"/>
              <a:t>tài</a:t>
            </a:r>
            <a:r>
              <a:rPr lang="en-US"/>
              <a:t> </a:t>
            </a:r>
            <a:r>
              <a:rPr lang="en-US" err="1"/>
              <a:t>liệu</a:t>
            </a:r>
            <a:r>
              <a:rPr lang="en-US"/>
              <a:t> </a:t>
            </a:r>
            <a:r>
              <a:rPr lang="en-US" err="1"/>
              <a:t>và</a:t>
            </a:r>
            <a:r>
              <a:rPr lang="en-US"/>
              <a:t> </a:t>
            </a:r>
            <a:r>
              <a:rPr lang="en-US" err="1"/>
              <a:t>đọc</a:t>
            </a:r>
            <a:r>
              <a:rPr lang="en-US"/>
              <a:t> </a:t>
            </a:r>
            <a:r>
              <a:rPr lang="en-US" err="1"/>
              <a:t>tài</a:t>
            </a:r>
            <a:r>
              <a:rPr lang="en-US"/>
              <a:t> </a:t>
            </a:r>
            <a:r>
              <a:rPr lang="en-US" err="1"/>
              <a:t>liệu</a:t>
            </a:r>
            <a:endParaRPr lang="en-US"/>
          </a:p>
        </p:txBody>
      </p:sp>
      <p:sp>
        <p:nvSpPr>
          <p:cNvPr id="3" name="Content Placeholder 2">
            <a:extLst>
              <a:ext uri="{FF2B5EF4-FFF2-40B4-BE49-F238E27FC236}">
                <a16:creationId xmlns:a16="http://schemas.microsoft.com/office/drawing/2014/main" id="{CC5C5B4C-4D8D-4860-95DE-0EB84F21696D}"/>
              </a:ext>
            </a:extLst>
          </p:cNvPr>
          <p:cNvSpPr>
            <a:spLocks noGrp="1"/>
          </p:cNvSpPr>
          <p:nvPr>
            <p:ph idx="1"/>
          </p:nvPr>
        </p:nvSpPr>
        <p:spPr/>
        <p:txBody>
          <a:bodyPr/>
          <a:lstStyle/>
          <a:p>
            <a:r>
              <a:rPr lang="en-US" err="1"/>
              <a:t>Tài</a:t>
            </a:r>
            <a:r>
              <a:rPr lang="en-US"/>
              <a:t> </a:t>
            </a:r>
            <a:r>
              <a:rPr lang="en-US" err="1"/>
              <a:t>liệu</a:t>
            </a:r>
            <a:r>
              <a:rPr lang="en-US"/>
              <a:t> </a:t>
            </a:r>
            <a:r>
              <a:rPr lang="en-US" err="1"/>
              <a:t>Việt</a:t>
            </a:r>
            <a:r>
              <a:rPr lang="en-US"/>
              <a:t> Nam (C</a:t>
            </a:r>
            <a:r>
              <a:rPr lang="vi-VN"/>
              <a:t>ơ</a:t>
            </a:r>
            <a:r>
              <a:rPr lang="en-US"/>
              <a:t> </a:t>
            </a:r>
            <a:r>
              <a:rPr lang="en-US" err="1"/>
              <a:t>sở</a:t>
            </a:r>
            <a:r>
              <a:rPr lang="en-US"/>
              <a:t> </a:t>
            </a:r>
            <a:r>
              <a:rPr lang="en-US" err="1"/>
              <a:t>dữ</a:t>
            </a:r>
            <a:r>
              <a:rPr lang="en-US"/>
              <a:t> </a:t>
            </a:r>
            <a:r>
              <a:rPr lang="en-US" err="1"/>
              <a:t>liệu</a:t>
            </a:r>
            <a:r>
              <a:rPr lang="en-US"/>
              <a:t> </a:t>
            </a:r>
            <a:r>
              <a:rPr lang="en-US" err="1"/>
              <a:t>lớn</a:t>
            </a:r>
            <a:r>
              <a:rPr lang="en-US"/>
              <a:t> </a:t>
            </a:r>
            <a:r>
              <a:rPr lang="en-US" err="1"/>
              <a:t>nhất</a:t>
            </a:r>
            <a:r>
              <a:rPr lang="en-US"/>
              <a:t> VN)</a:t>
            </a:r>
          </a:p>
          <a:p>
            <a:pPr marL="457200" lvl="1" indent="0">
              <a:buNone/>
            </a:pPr>
            <a:r>
              <a:rPr lang="en-US">
                <a:hlinkClick r:id="rId2"/>
              </a:rPr>
              <a:t>http://www.vista.gov.vn/</a:t>
            </a:r>
            <a:endParaRPr lang="en-US"/>
          </a:p>
          <a:p>
            <a:pPr marL="457200" lvl="1" indent="0">
              <a:buNone/>
            </a:pPr>
            <a:endParaRPr lang="en-US"/>
          </a:p>
          <a:p>
            <a:pPr lvl="1"/>
            <a:r>
              <a:rPr lang="en-US" err="1"/>
              <a:t>Báo</a:t>
            </a:r>
            <a:r>
              <a:rPr lang="en-US"/>
              <a:t> khoa </a:t>
            </a:r>
            <a:r>
              <a:rPr lang="en-US" err="1"/>
              <a:t>học</a:t>
            </a:r>
            <a:r>
              <a:rPr lang="en-US"/>
              <a:t>: </a:t>
            </a:r>
            <a:r>
              <a:rPr lang="en-US">
                <a:hlinkClick r:id="rId3"/>
              </a:rPr>
              <a:t>http://www.vjol.info/index.php/index/index</a:t>
            </a:r>
            <a:endParaRPr lang="en-US"/>
          </a:p>
          <a:p>
            <a:pPr lvl="1"/>
            <a:endParaRPr lang="en-US"/>
          </a:p>
          <a:p>
            <a:r>
              <a:rPr lang="en-US" err="1"/>
              <a:t>Tài</a:t>
            </a:r>
            <a:r>
              <a:rPr lang="en-US"/>
              <a:t> </a:t>
            </a:r>
            <a:r>
              <a:rPr lang="en-US" err="1"/>
              <a:t>liệu</a:t>
            </a:r>
            <a:r>
              <a:rPr lang="en-US"/>
              <a:t> </a:t>
            </a:r>
            <a:r>
              <a:rPr lang="en-US" err="1"/>
              <a:t>tiếng</a:t>
            </a:r>
            <a:r>
              <a:rPr lang="en-US"/>
              <a:t> </a:t>
            </a:r>
            <a:r>
              <a:rPr lang="en-US" err="1"/>
              <a:t>anh</a:t>
            </a:r>
            <a:endParaRPr lang="en-US"/>
          </a:p>
          <a:p>
            <a:pPr lvl="1"/>
            <a:r>
              <a:rPr lang="en-US">
                <a:hlinkClick r:id="rId4"/>
              </a:rPr>
              <a:t>https://www.google.com/</a:t>
            </a:r>
            <a:endParaRPr lang="en-US"/>
          </a:p>
          <a:p>
            <a:pPr lvl="1"/>
            <a:endParaRPr lang="en-US"/>
          </a:p>
          <a:p>
            <a:pPr lvl="1"/>
            <a:r>
              <a:rPr lang="en-US">
                <a:hlinkClick r:id="rId5"/>
              </a:rPr>
              <a:t>https://scholar.google.com/</a:t>
            </a:r>
            <a:endParaRPr lang="en-US"/>
          </a:p>
        </p:txBody>
      </p:sp>
      <p:sp>
        <p:nvSpPr>
          <p:cNvPr id="4" name="Title 1">
            <a:extLst>
              <a:ext uri="{FF2B5EF4-FFF2-40B4-BE49-F238E27FC236}">
                <a16:creationId xmlns:a16="http://schemas.microsoft.com/office/drawing/2014/main" id="{8291B8AE-6EF6-46EA-B97D-767D2272569A}"/>
              </a:ext>
            </a:extLst>
          </p:cNvPr>
          <p:cNvSpPr txBox="1">
            <a:spLocks/>
          </p:cNvSpPr>
          <p:nvPr/>
        </p:nvSpPr>
        <p:spPr>
          <a:xfrm>
            <a:off x="0" y="0"/>
            <a:ext cx="1828800" cy="924087"/>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Bonus</a:t>
            </a:r>
          </a:p>
        </p:txBody>
      </p:sp>
    </p:spTree>
    <p:extLst>
      <p:ext uri="{BB962C8B-B14F-4D97-AF65-F5344CB8AC3E}">
        <p14:creationId xmlns:p14="http://schemas.microsoft.com/office/powerpoint/2010/main" val="73178867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E21149-9D1D-4958-855B-EAADFE616E03}"/>
              </a:ext>
            </a:extLst>
          </p:cNvPr>
          <p:cNvSpPr>
            <a:spLocks noGrp="1"/>
          </p:cNvSpPr>
          <p:nvPr>
            <p:ph idx="1"/>
          </p:nvPr>
        </p:nvSpPr>
        <p:spPr>
          <a:xfrm>
            <a:off x="838199" y="286756"/>
            <a:ext cx="10515600" cy="4351338"/>
          </a:xfrm>
        </p:spPr>
        <p:txBody>
          <a:bodyPr/>
          <a:lstStyle/>
          <a:p>
            <a:r>
              <a:rPr lang="en-US">
                <a:hlinkClick r:id="rId2"/>
              </a:rPr>
              <a:t>http://www.vista.gov.vn/</a:t>
            </a:r>
            <a:endParaRPr lang="en-US"/>
          </a:p>
          <a:p>
            <a:endParaRPr lang="en-US"/>
          </a:p>
        </p:txBody>
      </p:sp>
      <p:pic>
        <p:nvPicPr>
          <p:cNvPr id="5" name="Picture 4">
            <a:extLst>
              <a:ext uri="{FF2B5EF4-FFF2-40B4-BE49-F238E27FC236}">
                <a16:creationId xmlns:a16="http://schemas.microsoft.com/office/drawing/2014/main" id="{0C9DC69F-3D6B-4FF9-B548-A2228A62B6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8766" y="832784"/>
            <a:ext cx="10014465" cy="5816899"/>
          </a:xfrm>
          <a:prstGeom prst="rect">
            <a:avLst/>
          </a:prstGeom>
        </p:spPr>
      </p:pic>
      <p:sp>
        <p:nvSpPr>
          <p:cNvPr id="7" name="Rectangle 6">
            <a:extLst>
              <a:ext uri="{FF2B5EF4-FFF2-40B4-BE49-F238E27FC236}">
                <a16:creationId xmlns:a16="http://schemas.microsoft.com/office/drawing/2014/main" id="{24AF4D9F-5EB0-4DAC-92B6-DB9BD5FFAB60}"/>
              </a:ext>
            </a:extLst>
          </p:cNvPr>
          <p:cNvSpPr/>
          <p:nvPr/>
        </p:nvSpPr>
        <p:spPr>
          <a:xfrm>
            <a:off x="1315844" y="3066586"/>
            <a:ext cx="1951463" cy="34011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4C33222-6701-4CFA-95D9-676183F154C8}"/>
              </a:ext>
            </a:extLst>
          </p:cNvPr>
          <p:cNvSpPr/>
          <p:nvPr/>
        </p:nvSpPr>
        <p:spPr>
          <a:xfrm>
            <a:off x="4904104" y="3005809"/>
            <a:ext cx="5800627" cy="461665"/>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r>
              <a:rPr lang="en-US" sz="2400">
                <a:hlinkClick r:id="rId4"/>
              </a:rPr>
              <a:t>http://www.vjol.info/index.php/index/index</a:t>
            </a:r>
            <a:endParaRPr lang="en-US" sz="2400"/>
          </a:p>
        </p:txBody>
      </p:sp>
      <p:cxnSp>
        <p:nvCxnSpPr>
          <p:cNvPr id="11" name="Straight Arrow Connector 10">
            <a:extLst>
              <a:ext uri="{FF2B5EF4-FFF2-40B4-BE49-F238E27FC236}">
                <a16:creationId xmlns:a16="http://schemas.microsoft.com/office/drawing/2014/main" id="{03A329A9-5D1B-4ADB-98F5-B7158CEE5B77}"/>
              </a:ext>
            </a:extLst>
          </p:cNvPr>
          <p:cNvCxnSpPr>
            <a:stCxn id="7" idx="3"/>
            <a:endCxn id="9" idx="1"/>
          </p:cNvCxnSpPr>
          <p:nvPr/>
        </p:nvCxnSpPr>
        <p:spPr>
          <a:xfrm>
            <a:off x="3267307" y="3236642"/>
            <a:ext cx="1636797"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BF2D71FE-48E7-40F1-ADE0-CED46FEC8B49}"/>
              </a:ext>
            </a:extLst>
          </p:cNvPr>
          <p:cNvSpPr/>
          <p:nvPr/>
        </p:nvSpPr>
        <p:spPr>
          <a:xfrm>
            <a:off x="1315843" y="3379936"/>
            <a:ext cx="1951463" cy="34011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8C9D8729-97D4-43A8-83DA-6DB24EE735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10558" y="776215"/>
            <a:ext cx="9893808" cy="5816899"/>
          </a:xfrm>
          <a:prstGeom prst="rect">
            <a:avLst/>
          </a:prstGeom>
        </p:spPr>
      </p:pic>
      <p:sp>
        <p:nvSpPr>
          <p:cNvPr id="10" name="Title 1">
            <a:extLst>
              <a:ext uri="{FF2B5EF4-FFF2-40B4-BE49-F238E27FC236}">
                <a16:creationId xmlns:a16="http://schemas.microsoft.com/office/drawing/2014/main" id="{E661EFFC-FB5A-4AEA-9BDB-5B7AAE51D31E}"/>
              </a:ext>
            </a:extLst>
          </p:cNvPr>
          <p:cNvSpPr txBox="1">
            <a:spLocks/>
          </p:cNvSpPr>
          <p:nvPr/>
        </p:nvSpPr>
        <p:spPr>
          <a:xfrm>
            <a:off x="0" y="1"/>
            <a:ext cx="1059293" cy="535258"/>
          </a:xfrm>
          <a:prstGeom prst="rect">
            <a:avLst/>
          </a:prstGeom>
        </p:spPr>
        <p:txBody>
          <a:bodyPr vert="horz"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Bonus</a:t>
            </a:r>
          </a:p>
        </p:txBody>
      </p:sp>
    </p:spTree>
    <p:extLst>
      <p:ext uri="{BB962C8B-B14F-4D97-AF65-F5344CB8AC3E}">
        <p14:creationId xmlns:p14="http://schemas.microsoft.com/office/powerpoint/2010/main" val="1922754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par>
                                <p:cTn id="8" presetID="16" presetClass="entr" presetSubtype="2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heel(1)">
                                      <p:cBhvr>
                                        <p:cTn id="18" dur="2000"/>
                                        <p:tgtEl>
                                          <p:spTgt spid="15"/>
                                        </p:tgtEl>
                                      </p:cBhvr>
                                    </p:animEffect>
                                  </p:childTnLst>
                                </p:cTn>
                              </p:par>
                              <p:par>
                                <p:cTn id="19" presetID="1" presetClass="exit" presetSubtype="0" fill="hold" grpId="1" nodeType="withEffect">
                                  <p:stCondLst>
                                    <p:cond delay="0"/>
                                  </p:stCondLst>
                                  <p:childTnLst>
                                    <p:set>
                                      <p:cBhvr>
                                        <p:cTn id="20" dur="1" fill="hold">
                                          <p:stCondLst>
                                            <p:cond delay="0"/>
                                          </p:stCondLst>
                                        </p:cTn>
                                        <p:tgtEl>
                                          <p:spTgt spid="7"/>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11"/>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childTnLst>
                          </p:cTn>
                        </p:par>
                        <p:par>
                          <p:cTn id="25" fill="hold">
                            <p:stCondLst>
                              <p:cond delay="2000"/>
                            </p:stCondLst>
                            <p:childTnLst>
                              <p:par>
                                <p:cTn id="26" presetID="2" presetClass="entr" presetSubtype="4"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9" grpId="0" animBg="1"/>
      <p:bldP spid="9" grpId="1" animBg="1"/>
      <p:bldP spid="1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9D81FD-1602-4031-ADDD-EC8B6852C3D7}"/>
              </a:ext>
            </a:extLst>
          </p:cNvPr>
          <p:cNvSpPr>
            <a:spLocks noGrp="1"/>
          </p:cNvSpPr>
          <p:nvPr>
            <p:ph idx="1"/>
          </p:nvPr>
        </p:nvSpPr>
        <p:spPr>
          <a:xfrm>
            <a:off x="927409" y="219849"/>
            <a:ext cx="10515600" cy="4351338"/>
          </a:xfrm>
        </p:spPr>
        <p:txBody>
          <a:bodyPr/>
          <a:lstStyle/>
          <a:p>
            <a:r>
              <a:rPr lang="en-US">
                <a:hlinkClick r:id="rId2"/>
              </a:rPr>
              <a:t>http://www.vjol.info/index.php/index/index</a:t>
            </a:r>
            <a:endParaRPr lang="en-US"/>
          </a:p>
          <a:p>
            <a:endParaRPr lang="en-US"/>
          </a:p>
        </p:txBody>
      </p:sp>
      <p:pic>
        <p:nvPicPr>
          <p:cNvPr id="5" name="Picture 4">
            <a:extLst>
              <a:ext uri="{FF2B5EF4-FFF2-40B4-BE49-F238E27FC236}">
                <a16:creationId xmlns:a16="http://schemas.microsoft.com/office/drawing/2014/main" id="{9794DDDA-169D-437C-90F7-C4EC85AE92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8146" y="789500"/>
            <a:ext cx="9855707" cy="5848651"/>
          </a:xfrm>
          <a:prstGeom prst="rect">
            <a:avLst/>
          </a:prstGeom>
        </p:spPr>
      </p:pic>
      <p:sp>
        <p:nvSpPr>
          <p:cNvPr id="6" name="Oval 5">
            <a:extLst>
              <a:ext uri="{FF2B5EF4-FFF2-40B4-BE49-F238E27FC236}">
                <a16:creationId xmlns:a16="http://schemas.microsoft.com/office/drawing/2014/main" id="{DA5B93D8-97AE-4A2F-894D-B96BD0B96A95}"/>
              </a:ext>
            </a:extLst>
          </p:cNvPr>
          <p:cNvSpPr/>
          <p:nvPr/>
        </p:nvSpPr>
        <p:spPr>
          <a:xfrm>
            <a:off x="4304372" y="1248936"/>
            <a:ext cx="669073" cy="35683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a:t>
            </a:r>
          </a:p>
        </p:txBody>
      </p:sp>
      <p:sp>
        <p:nvSpPr>
          <p:cNvPr id="9" name="Oval 8">
            <a:extLst>
              <a:ext uri="{FF2B5EF4-FFF2-40B4-BE49-F238E27FC236}">
                <a16:creationId xmlns:a16="http://schemas.microsoft.com/office/drawing/2014/main" id="{7018A5F1-230F-46AD-AD1C-B5A220FECCCF}"/>
              </a:ext>
            </a:extLst>
          </p:cNvPr>
          <p:cNvSpPr/>
          <p:nvPr/>
        </p:nvSpPr>
        <p:spPr>
          <a:xfrm>
            <a:off x="2408666" y="4318442"/>
            <a:ext cx="1405052" cy="4542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a:t>
            </a:r>
          </a:p>
        </p:txBody>
      </p:sp>
      <p:pic>
        <p:nvPicPr>
          <p:cNvPr id="8" name="Picture 7">
            <a:extLst>
              <a:ext uri="{FF2B5EF4-FFF2-40B4-BE49-F238E27FC236}">
                <a16:creationId xmlns:a16="http://schemas.microsoft.com/office/drawing/2014/main" id="{639A35E8-E029-4F96-9CCF-57E31084A0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1211" y="789500"/>
            <a:ext cx="9582642" cy="5772447"/>
          </a:xfrm>
          <a:prstGeom prst="rect">
            <a:avLst/>
          </a:prstGeom>
        </p:spPr>
      </p:pic>
      <p:sp>
        <p:nvSpPr>
          <p:cNvPr id="10" name="Oval 9">
            <a:extLst>
              <a:ext uri="{FF2B5EF4-FFF2-40B4-BE49-F238E27FC236}">
                <a16:creationId xmlns:a16="http://schemas.microsoft.com/office/drawing/2014/main" id="{443276F6-4D8A-4441-9E6D-5CA225AF66B7}"/>
              </a:ext>
            </a:extLst>
          </p:cNvPr>
          <p:cNvSpPr/>
          <p:nvPr/>
        </p:nvSpPr>
        <p:spPr>
          <a:xfrm>
            <a:off x="8374566" y="2620537"/>
            <a:ext cx="1115122" cy="47950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58A137BE-8163-441E-9437-37DFB91841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0631" y="783149"/>
            <a:ext cx="9912859" cy="5785147"/>
          </a:xfrm>
          <a:prstGeom prst="rect">
            <a:avLst/>
          </a:prstGeom>
        </p:spPr>
      </p:pic>
      <p:pic>
        <p:nvPicPr>
          <p:cNvPr id="14" name="Picture 13">
            <a:extLst>
              <a:ext uri="{FF2B5EF4-FFF2-40B4-BE49-F238E27FC236}">
                <a16:creationId xmlns:a16="http://schemas.microsoft.com/office/drawing/2014/main" id="{97D6A78E-EA93-4DD3-99D8-8C6972993F9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8293" y="719645"/>
            <a:ext cx="9652496" cy="5378726"/>
          </a:xfrm>
          <a:prstGeom prst="rect">
            <a:avLst/>
          </a:prstGeom>
        </p:spPr>
      </p:pic>
      <p:sp>
        <p:nvSpPr>
          <p:cNvPr id="15" name="Oval 14">
            <a:extLst>
              <a:ext uri="{FF2B5EF4-FFF2-40B4-BE49-F238E27FC236}">
                <a16:creationId xmlns:a16="http://schemas.microsoft.com/office/drawing/2014/main" id="{DF30DB24-A224-4A6D-9666-FDE7D1B61B5F}"/>
              </a:ext>
            </a:extLst>
          </p:cNvPr>
          <p:cNvSpPr/>
          <p:nvPr/>
        </p:nvSpPr>
        <p:spPr>
          <a:xfrm>
            <a:off x="8218449" y="2440122"/>
            <a:ext cx="981307" cy="58185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
            <a:extLst>
              <a:ext uri="{FF2B5EF4-FFF2-40B4-BE49-F238E27FC236}">
                <a16:creationId xmlns:a16="http://schemas.microsoft.com/office/drawing/2014/main" id="{3B346032-ECC6-4CA7-9CFC-01332C82D60C}"/>
              </a:ext>
            </a:extLst>
          </p:cNvPr>
          <p:cNvSpPr txBox="1">
            <a:spLocks/>
          </p:cNvSpPr>
          <p:nvPr/>
        </p:nvSpPr>
        <p:spPr>
          <a:xfrm>
            <a:off x="0" y="1"/>
            <a:ext cx="1059293" cy="535258"/>
          </a:xfrm>
          <a:prstGeom prst="rect">
            <a:avLst/>
          </a:prstGeom>
        </p:spPr>
        <p:txBody>
          <a:bodyPr vert="horz"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Bonus</a:t>
            </a:r>
          </a:p>
        </p:txBody>
      </p:sp>
    </p:spTree>
    <p:extLst>
      <p:ext uri="{BB962C8B-B14F-4D97-AF65-F5344CB8AC3E}">
        <p14:creationId xmlns:p14="http://schemas.microsoft.com/office/powerpoint/2010/main" val="1531021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21" presetClass="entr" presetSubtype="1"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heel(1)">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xit" presetSubtype="0" fill="hold" grpId="1" nodeType="clickEffect">
                                  <p:stCondLst>
                                    <p:cond delay="0"/>
                                  </p:stCondLst>
                                  <p:childTnLst>
                                    <p:set>
                                      <p:cBhvr>
                                        <p:cTn id="21" dur="1" fill="hold">
                                          <p:stCondLst>
                                            <p:cond delay="0"/>
                                          </p:stCondLst>
                                        </p:cTn>
                                        <p:tgtEl>
                                          <p:spTgt spid="9"/>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8"/>
                                        </p:tgtEl>
                                        <p:attrNameLst>
                                          <p:attrName>style.visibility</p:attrName>
                                        </p:attrNameLst>
                                      </p:cBhvr>
                                      <p:to>
                                        <p:strVal val="hidden"/>
                                      </p:to>
                                    </p:set>
                                  </p:childTnLst>
                                </p:cTn>
                              </p:par>
                              <p:par>
                                <p:cTn id="24" presetID="1" presetClass="exit" presetSubtype="0" fill="hold" grpId="1" nodeType="withEffect">
                                  <p:stCondLst>
                                    <p:cond delay="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0"/>
                            </p:stCondLst>
                            <p:childTnLst>
                              <p:par>
                                <p:cTn id="27" presetID="21" presetClass="entr" presetSubtype="1"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heel(1)">
                                      <p:cBhvr>
                                        <p:cTn id="29" dur="20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9" grpId="1" animBg="1"/>
      <p:bldP spid="10" grpId="0" animBg="1"/>
      <p:bldP spid="10" grpId="1" animBg="1"/>
      <p:bldP spid="1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9C65D8-AA64-47B9-9B8D-72C95F786499}"/>
              </a:ext>
            </a:extLst>
          </p:cNvPr>
          <p:cNvSpPr>
            <a:spLocks noGrp="1"/>
          </p:cNvSpPr>
          <p:nvPr>
            <p:ph idx="1"/>
          </p:nvPr>
        </p:nvSpPr>
        <p:spPr>
          <a:xfrm>
            <a:off x="838200" y="303266"/>
            <a:ext cx="10515600" cy="4351338"/>
          </a:xfrm>
        </p:spPr>
        <p:txBody>
          <a:bodyPr/>
          <a:lstStyle/>
          <a:p>
            <a:r>
              <a:rPr lang="en-US">
                <a:hlinkClick r:id="rId2"/>
              </a:rPr>
              <a:t>https://www.google.com</a:t>
            </a:r>
            <a:endParaRPr lang="en-US"/>
          </a:p>
        </p:txBody>
      </p:sp>
      <p:pic>
        <p:nvPicPr>
          <p:cNvPr id="4" name="Picture 3">
            <a:extLst>
              <a:ext uri="{FF2B5EF4-FFF2-40B4-BE49-F238E27FC236}">
                <a16:creationId xmlns:a16="http://schemas.microsoft.com/office/drawing/2014/main" id="{AE6D6F97-CC89-46CD-968B-F5D7622AE449}"/>
              </a:ext>
            </a:extLst>
          </p:cNvPr>
          <p:cNvPicPr>
            <a:picLocks noChangeAspect="1"/>
          </p:cNvPicPr>
          <p:nvPr/>
        </p:nvPicPr>
        <p:blipFill>
          <a:blip r:embed="rId3"/>
          <a:stretch>
            <a:fillRect/>
          </a:stretch>
        </p:blipFill>
        <p:spPr>
          <a:xfrm>
            <a:off x="704385" y="985498"/>
            <a:ext cx="10986065" cy="5569236"/>
          </a:xfrm>
          <a:prstGeom prst="rect">
            <a:avLst/>
          </a:prstGeom>
        </p:spPr>
      </p:pic>
      <p:sp>
        <p:nvSpPr>
          <p:cNvPr id="5" name="Rectangle 4">
            <a:extLst>
              <a:ext uri="{FF2B5EF4-FFF2-40B4-BE49-F238E27FC236}">
                <a16:creationId xmlns:a16="http://schemas.microsoft.com/office/drawing/2014/main" id="{233DE706-E3DF-46EF-B0DD-CB79DD4C8B74}"/>
              </a:ext>
            </a:extLst>
          </p:cNvPr>
          <p:cNvSpPr/>
          <p:nvPr/>
        </p:nvSpPr>
        <p:spPr>
          <a:xfrm>
            <a:off x="2074127" y="2478935"/>
            <a:ext cx="6200078" cy="124557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4CA0AB8-4E22-4750-9A64-ED349483ED99}"/>
              </a:ext>
            </a:extLst>
          </p:cNvPr>
          <p:cNvSpPr txBox="1">
            <a:spLocks/>
          </p:cNvSpPr>
          <p:nvPr/>
        </p:nvSpPr>
        <p:spPr>
          <a:xfrm>
            <a:off x="0" y="1"/>
            <a:ext cx="1059293" cy="535258"/>
          </a:xfrm>
          <a:prstGeom prst="rect">
            <a:avLst/>
          </a:prstGeom>
        </p:spPr>
        <p:txBody>
          <a:bodyPr vert="horz"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Bonus</a:t>
            </a:r>
          </a:p>
        </p:txBody>
      </p:sp>
    </p:spTree>
    <p:extLst>
      <p:ext uri="{BB962C8B-B14F-4D97-AF65-F5344CB8AC3E}">
        <p14:creationId xmlns:p14="http://schemas.microsoft.com/office/powerpoint/2010/main" val="390454206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A2596D-1E70-460D-8BD3-21A0426F81D9}"/>
              </a:ext>
            </a:extLst>
          </p:cNvPr>
          <p:cNvSpPr>
            <a:spLocks noGrp="1"/>
          </p:cNvSpPr>
          <p:nvPr>
            <p:ph idx="1"/>
          </p:nvPr>
        </p:nvSpPr>
        <p:spPr>
          <a:xfrm>
            <a:off x="731322" y="190005"/>
            <a:ext cx="10515600" cy="4351338"/>
          </a:xfrm>
        </p:spPr>
        <p:txBody>
          <a:bodyPr/>
          <a:lstStyle/>
          <a:p>
            <a:r>
              <a:rPr lang="en-US">
                <a:hlinkClick r:id="rId2"/>
              </a:rPr>
              <a:t>https://scholar.google.com</a:t>
            </a:r>
            <a:endParaRPr lang="en-US"/>
          </a:p>
        </p:txBody>
      </p:sp>
      <p:pic>
        <p:nvPicPr>
          <p:cNvPr id="4" name="Picture 3">
            <a:extLst>
              <a:ext uri="{FF2B5EF4-FFF2-40B4-BE49-F238E27FC236}">
                <a16:creationId xmlns:a16="http://schemas.microsoft.com/office/drawing/2014/main" id="{735BAA75-39EC-49CF-9CC1-A77E9D62DB1A}"/>
              </a:ext>
            </a:extLst>
          </p:cNvPr>
          <p:cNvPicPr>
            <a:picLocks noChangeAspect="1"/>
          </p:cNvPicPr>
          <p:nvPr/>
        </p:nvPicPr>
        <p:blipFill>
          <a:blip r:embed="rId3"/>
          <a:stretch>
            <a:fillRect/>
          </a:stretch>
        </p:blipFill>
        <p:spPr>
          <a:xfrm>
            <a:off x="595270" y="793943"/>
            <a:ext cx="10865408" cy="5874052"/>
          </a:xfrm>
          <a:prstGeom prst="rect">
            <a:avLst/>
          </a:prstGeom>
        </p:spPr>
      </p:pic>
      <p:sp>
        <p:nvSpPr>
          <p:cNvPr id="5" name="Rectangle 4">
            <a:extLst>
              <a:ext uri="{FF2B5EF4-FFF2-40B4-BE49-F238E27FC236}">
                <a16:creationId xmlns:a16="http://schemas.microsoft.com/office/drawing/2014/main" id="{F59CF7FD-28CE-4B66-A070-276C64C4C53D}"/>
              </a:ext>
            </a:extLst>
          </p:cNvPr>
          <p:cNvSpPr/>
          <p:nvPr/>
        </p:nvSpPr>
        <p:spPr>
          <a:xfrm>
            <a:off x="731322" y="1864426"/>
            <a:ext cx="2011878" cy="350322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98C4636-AD37-472C-80CE-C60312174B2F}"/>
              </a:ext>
            </a:extLst>
          </p:cNvPr>
          <p:cNvSpPr/>
          <p:nvPr/>
        </p:nvSpPr>
        <p:spPr>
          <a:xfrm>
            <a:off x="3431970" y="2778826"/>
            <a:ext cx="1306286" cy="30875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05258C08-DB36-40F8-BA35-3A22EC127D97}"/>
              </a:ext>
            </a:extLst>
          </p:cNvPr>
          <p:cNvSpPr txBox="1">
            <a:spLocks/>
          </p:cNvSpPr>
          <p:nvPr/>
        </p:nvSpPr>
        <p:spPr>
          <a:xfrm>
            <a:off x="0" y="1"/>
            <a:ext cx="1059293" cy="535258"/>
          </a:xfrm>
          <a:prstGeom prst="rect">
            <a:avLst/>
          </a:prstGeom>
        </p:spPr>
        <p:txBody>
          <a:bodyPr vert="horz"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Bonus</a:t>
            </a:r>
          </a:p>
        </p:txBody>
      </p:sp>
    </p:spTree>
    <p:extLst>
      <p:ext uri="{BB962C8B-B14F-4D97-AF65-F5344CB8AC3E}">
        <p14:creationId xmlns:p14="http://schemas.microsoft.com/office/powerpoint/2010/main" val="4039346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5ED4F-E5AE-4C40-8B3F-D5C413B35D8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8731FF3-6B30-428A-B49C-28600F3C3A8C}"/>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2092D583-1881-4B25-9242-984EE70E0659}"/>
              </a:ext>
            </a:extLst>
          </p:cNvPr>
          <p:cNvPicPr>
            <a:picLocks noChangeAspect="1"/>
          </p:cNvPicPr>
          <p:nvPr/>
        </p:nvPicPr>
        <p:blipFill>
          <a:blip r:embed="rId2"/>
          <a:stretch>
            <a:fillRect/>
          </a:stretch>
        </p:blipFill>
        <p:spPr>
          <a:xfrm>
            <a:off x="85416" y="341116"/>
            <a:ext cx="12021168" cy="6153466"/>
          </a:xfrm>
          <a:prstGeom prst="rect">
            <a:avLst/>
          </a:prstGeom>
        </p:spPr>
      </p:pic>
      <p:sp>
        <p:nvSpPr>
          <p:cNvPr id="6" name="Rectangle 5">
            <a:extLst>
              <a:ext uri="{FF2B5EF4-FFF2-40B4-BE49-F238E27FC236}">
                <a16:creationId xmlns:a16="http://schemas.microsoft.com/office/drawing/2014/main" id="{0B66D1E2-3972-459B-B04C-68C5A568FDD1}"/>
              </a:ext>
            </a:extLst>
          </p:cNvPr>
          <p:cNvSpPr/>
          <p:nvPr/>
        </p:nvSpPr>
        <p:spPr>
          <a:xfrm>
            <a:off x="1126273" y="245327"/>
            <a:ext cx="4259766" cy="54641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0E571E4-5664-4E2C-99F9-670EEB85557A}"/>
              </a:ext>
            </a:extLst>
          </p:cNvPr>
          <p:cNvSpPr/>
          <p:nvPr/>
        </p:nvSpPr>
        <p:spPr>
          <a:xfrm>
            <a:off x="4070195" y="2408664"/>
            <a:ext cx="4259766" cy="54641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21B16CBE-FC3C-4E16-A7BD-C89C92FA2F61}"/>
              </a:ext>
            </a:extLst>
          </p:cNvPr>
          <p:cNvSpPr txBox="1">
            <a:spLocks/>
          </p:cNvSpPr>
          <p:nvPr/>
        </p:nvSpPr>
        <p:spPr>
          <a:xfrm>
            <a:off x="0" y="1"/>
            <a:ext cx="1059293" cy="535258"/>
          </a:xfrm>
          <a:prstGeom prst="rect">
            <a:avLst/>
          </a:prstGeom>
        </p:spPr>
        <p:txBody>
          <a:bodyPr vert="horz"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Bonus</a:t>
            </a:r>
          </a:p>
        </p:txBody>
      </p:sp>
    </p:spTree>
    <p:extLst>
      <p:ext uri="{BB962C8B-B14F-4D97-AF65-F5344CB8AC3E}">
        <p14:creationId xmlns:p14="http://schemas.microsoft.com/office/powerpoint/2010/main" val="3246751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8ACDE5-AEF1-4DA2-B870-A9E936D147B2}"/>
              </a:ext>
            </a:extLst>
          </p:cNvPr>
          <p:cNvSpPr>
            <a:spLocks noGrp="1"/>
          </p:cNvSpPr>
          <p:nvPr>
            <p:ph idx="1"/>
          </p:nvPr>
        </p:nvSpPr>
        <p:spPr>
          <a:xfrm>
            <a:off x="838200" y="243395"/>
            <a:ext cx="10515600" cy="4351338"/>
          </a:xfrm>
        </p:spPr>
        <p:txBody>
          <a:bodyPr/>
          <a:lstStyle/>
          <a:p>
            <a:r>
              <a:rPr lang="en-US" err="1"/>
              <a:t>Cách</a:t>
            </a:r>
            <a:r>
              <a:rPr lang="en-US"/>
              <a:t> </a:t>
            </a:r>
            <a:r>
              <a:rPr lang="en-US" err="1"/>
              <a:t>lấy</a:t>
            </a:r>
            <a:r>
              <a:rPr lang="en-US"/>
              <a:t> </a:t>
            </a:r>
            <a:r>
              <a:rPr lang="en-US" err="1"/>
              <a:t>bài</a:t>
            </a:r>
            <a:r>
              <a:rPr lang="en-US"/>
              <a:t> </a:t>
            </a:r>
            <a:r>
              <a:rPr lang="en-US" err="1"/>
              <a:t>báo</a:t>
            </a:r>
            <a:endParaRPr lang="en-US"/>
          </a:p>
        </p:txBody>
      </p:sp>
      <p:pic>
        <p:nvPicPr>
          <p:cNvPr id="4" name="Picture 3">
            <a:extLst>
              <a:ext uri="{FF2B5EF4-FFF2-40B4-BE49-F238E27FC236}">
                <a16:creationId xmlns:a16="http://schemas.microsoft.com/office/drawing/2014/main" id="{548133AB-0F5A-4944-A16A-C700942A82F2}"/>
              </a:ext>
            </a:extLst>
          </p:cNvPr>
          <p:cNvPicPr>
            <a:picLocks noChangeAspect="1"/>
          </p:cNvPicPr>
          <p:nvPr/>
        </p:nvPicPr>
        <p:blipFill>
          <a:blip r:embed="rId2"/>
          <a:stretch>
            <a:fillRect/>
          </a:stretch>
        </p:blipFill>
        <p:spPr>
          <a:xfrm>
            <a:off x="1041140" y="778655"/>
            <a:ext cx="10109720" cy="5835950"/>
          </a:xfrm>
          <a:prstGeom prst="rect">
            <a:avLst/>
          </a:prstGeom>
        </p:spPr>
      </p:pic>
      <p:sp>
        <p:nvSpPr>
          <p:cNvPr id="5" name="Rectangle 4">
            <a:extLst>
              <a:ext uri="{FF2B5EF4-FFF2-40B4-BE49-F238E27FC236}">
                <a16:creationId xmlns:a16="http://schemas.microsoft.com/office/drawing/2014/main" id="{1FCF63C1-52C1-42B3-98DB-64C71DAFD019}"/>
              </a:ext>
            </a:extLst>
          </p:cNvPr>
          <p:cNvSpPr/>
          <p:nvPr/>
        </p:nvSpPr>
        <p:spPr>
          <a:xfrm>
            <a:off x="2966224" y="2564780"/>
            <a:ext cx="3523786" cy="126008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76333846-7053-4CD7-BA03-7AEFAD9DCE5F}"/>
              </a:ext>
            </a:extLst>
          </p:cNvPr>
          <p:cNvSpPr txBox="1">
            <a:spLocks/>
          </p:cNvSpPr>
          <p:nvPr/>
        </p:nvSpPr>
        <p:spPr>
          <a:xfrm>
            <a:off x="0" y="1"/>
            <a:ext cx="1059293" cy="535258"/>
          </a:xfrm>
          <a:prstGeom prst="rect">
            <a:avLst/>
          </a:prstGeom>
        </p:spPr>
        <p:txBody>
          <a:bodyPr vert="horz"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Bonus</a:t>
            </a:r>
          </a:p>
        </p:txBody>
      </p:sp>
    </p:spTree>
    <p:extLst>
      <p:ext uri="{BB962C8B-B14F-4D97-AF65-F5344CB8AC3E}">
        <p14:creationId xmlns:p14="http://schemas.microsoft.com/office/powerpoint/2010/main" val="69093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75E7B-79C4-42EF-968A-0CE99E8E4839}"/>
              </a:ext>
            </a:extLst>
          </p:cNvPr>
          <p:cNvSpPr>
            <a:spLocks noGrp="1"/>
          </p:cNvSpPr>
          <p:nvPr>
            <p:ph type="title"/>
          </p:nvPr>
        </p:nvSpPr>
        <p:spPr>
          <a:xfrm>
            <a:off x="425604" y="406145"/>
            <a:ext cx="7024533" cy="1325563"/>
          </a:xfrm>
        </p:spPr>
        <p:txBody>
          <a:bodyPr/>
          <a:lstStyle/>
          <a:p>
            <a:r>
              <a:rPr lang="en-US" err="1"/>
              <a:t>Cách</a:t>
            </a:r>
            <a:r>
              <a:rPr lang="en-US"/>
              <a:t> </a:t>
            </a:r>
            <a:r>
              <a:rPr lang="en-US" err="1"/>
              <a:t>đọc</a:t>
            </a:r>
            <a:r>
              <a:rPr lang="en-US"/>
              <a:t> </a:t>
            </a:r>
            <a:r>
              <a:rPr lang="en-US" err="1"/>
              <a:t>bài</a:t>
            </a:r>
            <a:r>
              <a:rPr lang="en-US"/>
              <a:t> </a:t>
            </a:r>
            <a:r>
              <a:rPr lang="en-US" err="1"/>
              <a:t>báo</a:t>
            </a:r>
            <a:r>
              <a:rPr lang="en-US"/>
              <a:t> khoa </a:t>
            </a:r>
            <a:r>
              <a:rPr lang="en-US" err="1"/>
              <a:t>học</a:t>
            </a:r>
            <a:endParaRPr lang="en-US"/>
          </a:p>
        </p:txBody>
      </p:sp>
      <p:sp>
        <p:nvSpPr>
          <p:cNvPr id="3" name="Content Placeholder 2">
            <a:extLst>
              <a:ext uri="{FF2B5EF4-FFF2-40B4-BE49-F238E27FC236}">
                <a16:creationId xmlns:a16="http://schemas.microsoft.com/office/drawing/2014/main" id="{0AFF1310-14BB-40A7-939A-8CF391F7641C}"/>
              </a:ext>
            </a:extLst>
          </p:cNvPr>
          <p:cNvSpPr>
            <a:spLocks noGrp="1"/>
          </p:cNvSpPr>
          <p:nvPr>
            <p:ph idx="1"/>
          </p:nvPr>
        </p:nvSpPr>
        <p:spPr/>
        <p:txBody>
          <a:bodyPr/>
          <a:lstStyle/>
          <a:p>
            <a:r>
              <a:rPr lang="en-US" err="1"/>
              <a:t>Đọc</a:t>
            </a:r>
            <a:r>
              <a:rPr lang="en-US"/>
              <a:t> </a:t>
            </a:r>
            <a:r>
              <a:rPr lang="en-US" err="1"/>
              <a:t>cái</a:t>
            </a:r>
            <a:r>
              <a:rPr lang="en-US"/>
              <a:t> </a:t>
            </a:r>
            <a:r>
              <a:rPr lang="en-US" err="1"/>
              <a:t>gì</a:t>
            </a:r>
            <a:r>
              <a:rPr lang="en-US"/>
              <a:t> tr</a:t>
            </a:r>
            <a:r>
              <a:rPr lang="vi-VN"/>
              <a:t>ư</a:t>
            </a:r>
            <a:r>
              <a:rPr lang="en-US" err="1"/>
              <a:t>ớc</a:t>
            </a:r>
            <a:r>
              <a:rPr lang="en-US"/>
              <a:t> </a:t>
            </a:r>
            <a:r>
              <a:rPr lang="en-US" err="1"/>
              <a:t>tiên</a:t>
            </a:r>
            <a:r>
              <a:rPr lang="en-US"/>
              <a:t>?</a:t>
            </a:r>
          </a:p>
          <a:p>
            <a:endParaRPr lang="en-US"/>
          </a:p>
          <a:p>
            <a:r>
              <a:rPr lang="en-US" err="1"/>
              <a:t>Đọc</a:t>
            </a:r>
            <a:r>
              <a:rPr lang="en-US"/>
              <a:t> </a:t>
            </a:r>
            <a:r>
              <a:rPr lang="en-US" err="1"/>
              <a:t>gì</a:t>
            </a:r>
            <a:r>
              <a:rPr lang="en-US"/>
              <a:t> </a:t>
            </a:r>
            <a:r>
              <a:rPr lang="en-US" err="1"/>
              <a:t>tiếp</a:t>
            </a:r>
            <a:r>
              <a:rPr lang="en-US"/>
              <a:t> </a:t>
            </a:r>
            <a:r>
              <a:rPr lang="en-US" err="1"/>
              <a:t>theo</a:t>
            </a:r>
            <a:r>
              <a:rPr lang="en-US"/>
              <a:t>?</a:t>
            </a:r>
          </a:p>
          <a:p>
            <a:endParaRPr lang="en-US"/>
          </a:p>
        </p:txBody>
      </p:sp>
      <p:pic>
        <p:nvPicPr>
          <p:cNvPr id="1026" name="Picture 2" descr="Kết quả hình ảnh cho how to read">
            <a:extLst>
              <a:ext uri="{FF2B5EF4-FFF2-40B4-BE49-F238E27FC236}">
                <a16:creationId xmlns:a16="http://schemas.microsoft.com/office/drawing/2014/main" id="{5739C118-6509-4129-9BE5-9FB67DFFA2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0137" y="0"/>
            <a:ext cx="4741863"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FD7A87E-E1E4-4529-8C70-FF2170171294}"/>
              </a:ext>
            </a:extLst>
          </p:cNvPr>
          <p:cNvSpPr/>
          <p:nvPr/>
        </p:nvSpPr>
        <p:spPr>
          <a:xfrm>
            <a:off x="2148846" y="6426994"/>
            <a:ext cx="5186035" cy="646331"/>
          </a:xfrm>
          <a:prstGeom prst="rect">
            <a:avLst/>
          </a:prstGeom>
        </p:spPr>
        <p:txBody>
          <a:bodyPr wrap="none">
            <a:spAutoFit/>
          </a:bodyPr>
          <a:lstStyle/>
          <a:p>
            <a:r>
              <a:rPr lang="en-US" i="1">
                <a:hlinkClick r:id="rId3"/>
              </a:rPr>
              <a:t>https://images.app.goo.gl/QRPLiyhH84ZJ4wAQ8</a:t>
            </a:r>
            <a:endParaRPr lang="en-US" i="1"/>
          </a:p>
          <a:p>
            <a:endParaRPr lang="en-US" i="1"/>
          </a:p>
        </p:txBody>
      </p:sp>
      <p:sp>
        <p:nvSpPr>
          <p:cNvPr id="6" name="Title 1">
            <a:extLst>
              <a:ext uri="{FF2B5EF4-FFF2-40B4-BE49-F238E27FC236}">
                <a16:creationId xmlns:a16="http://schemas.microsoft.com/office/drawing/2014/main" id="{D31E1ABD-00D8-44D5-8640-BD131C7F6A4A}"/>
              </a:ext>
            </a:extLst>
          </p:cNvPr>
          <p:cNvSpPr txBox="1">
            <a:spLocks/>
          </p:cNvSpPr>
          <p:nvPr/>
        </p:nvSpPr>
        <p:spPr>
          <a:xfrm>
            <a:off x="0" y="1"/>
            <a:ext cx="1839951" cy="681036"/>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Bonus</a:t>
            </a:r>
          </a:p>
        </p:txBody>
      </p:sp>
    </p:spTree>
    <p:extLst>
      <p:ext uri="{BB962C8B-B14F-4D97-AF65-F5344CB8AC3E}">
        <p14:creationId xmlns:p14="http://schemas.microsoft.com/office/powerpoint/2010/main" val="224616732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6163F-CE8D-4A0F-8704-701D8A15EF75}"/>
              </a:ext>
            </a:extLst>
          </p:cNvPr>
          <p:cNvSpPr>
            <a:spLocks noGrp="1"/>
          </p:cNvSpPr>
          <p:nvPr>
            <p:ph type="title"/>
          </p:nvPr>
        </p:nvSpPr>
        <p:spPr>
          <a:xfrm>
            <a:off x="838200" y="365125"/>
            <a:ext cx="4926980" cy="1325563"/>
          </a:xfrm>
        </p:spPr>
        <p:txBody>
          <a:bodyPr/>
          <a:lstStyle/>
          <a:p>
            <a:r>
              <a:rPr lang="en-US" err="1"/>
              <a:t>Cấu</a:t>
            </a:r>
            <a:r>
              <a:rPr lang="en-US"/>
              <a:t> </a:t>
            </a:r>
            <a:r>
              <a:rPr lang="en-US" err="1"/>
              <a:t>trúc</a:t>
            </a:r>
            <a:r>
              <a:rPr lang="en-US"/>
              <a:t> 1 </a:t>
            </a:r>
            <a:r>
              <a:rPr lang="en-US" err="1"/>
              <a:t>bài</a:t>
            </a:r>
            <a:r>
              <a:rPr lang="en-US"/>
              <a:t> </a:t>
            </a:r>
            <a:r>
              <a:rPr lang="en-US" err="1"/>
              <a:t>báo</a:t>
            </a:r>
            <a:endParaRPr lang="en-US"/>
          </a:p>
        </p:txBody>
      </p:sp>
      <p:sp>
        <p:nvSpPr>
          <p:cNvPr id="3" name="Content Placeholder 2">
            <a:extLst>
              <a:ext uri="{FF2B5EF4-FFF2-40B4-BE49-F238E27FC236}">
                <a16:creationId xmlns:a16="http://schemas.microsoft.com/office/drawing/2014/main" id="{DD3D0F76-56F6-4FAE-B414-9D2D95B62D74}"/>
              </a:ext>
            </a:extLst>
          </p:cNvPr>
          <p:cNvSpPr>
            <a:spLocks noGrp="1"/>
          </p:cNvSpPr>
          <p:nvPr>
            <p:ph idx="1"/>
          </p:nvPr>
        </p:nvSpPr>
        <p:spPr/>
        <p:txBody>
          <a:bodyPr/>
          <a:lstStyle/>
          <a:p>
            <a:r>
              <a:rPr lang="en-US" err="1"/>
              <a:t>Tên</a:t>
            </a:r>
            <a:r>
              <a:rPr lang="en-US"/>
              <a:t> </a:t>
            </a:r>
            <a:r>
              <a:rPr lang="en-US" err="1"/>
              <a:t>tạp</a:t>
            </a:r>
            <a:r>
              <a:rPr lang="en-US"/>
              <a:t> </a:t>
            </a:r>
            <a:r>
              <a:rPr lang="en-US" err="1"/>
              <a:t>chí</a:t>
            </a:r>
            <a:endParaRPr lang="en-US"/>
          </a:p>
          <a:p>
            <a:r>
              <a:rPr lang="en-US" err="1"/>
              <a:t>Tiêu</a:t>
            </a:r>
            <a:r>
              <a:rPr lang="en-US"/>
              <a:t> </a:t>
            </a:r>
            <a:r>
              <a:rPr lang="en-US" err="1"/>
              <a:t>đề</a:t>
            </a:r>
            <a:endParaRPr lang="en-US"/>
          </a:p>
          <a:p>
            <a:r>
              <a:rPr lang="en-US" err="1"/>
              <a:t>Tác</a:t>
            </a:r>
            <a:r>
              <a:rPr lang="en-US"/>
              <a:t> </a:t>
            </a:r>
            <a:r>
              <a:rPr lang="en-US" err="1"/>
              <a:t>giả</a:t>
            </a:r>
            <a:r>
              <a:rPr lang="en-US"/>
              <a:t>, </a:t>
            </a:r>
            <a:r>
              <a:rPr lang="en-US" err="1"/>
              <a:t>thông</a:t>
            </a:r>
            <a:r>
              <a:rPr lang="en-US"/>
              <a:t> tin </a:t>
            </a:r>
            <a:r>
              <a:rPr lang="en-US" err="1"/>
              <a:t>liên</a:t>
            </a:r>
            <a:r>
              <a:rPr lang="en-US"/>
              <a:t> </a:t>
            </a:r>
            <a:r>
              <a:rPr lang="en-US" err="1"/>
              <a:t>hệ</a:t>
            </a:r>
            <a:endParaRPr lang="en-US"/>
          </a:p>
          <a:p>
            <a:r>
              <a:rPr lang="en-US" err="1"/>
              <a:t>Ngày</a:t>
            </a:r>
            <a:r>
              <a:rPr lang="en-US"/>
              <a:t> </a:t>
            </a:r>
            <a:r>
              <a:rPr lang="en-US" err="1"/>
              <a:t>nhận</a:t>
            </a:r>
            <a:r>
              <a:rPr lang="en-US"/>
              <a:t> </a:t>
            </a:r>
            <a:r>
              <a:rPr lang="en-US" err="1"/>
              <a:t>bài</a:t>
            </a:r>
            <a:endParaRPr lang="en-US"/>
          </a:p>
          <a:p>
            <a:r>
              <a:rPr lang="en-US"/>
              <a:t>Abstract</a:t>
            </a:r>
          </a:p>
          <a:p>
            <a:r>
              <a:rPr lang="en-US"/>
              <a:t>Keywords</a:t>
            </a:r>
          </a:p>
          <a:p>
            <a:r>
              <a:rPr lang="en-US"/>
              <a:t>Introduction</a:t>
            </a:r>
          </a:p>
          <a:p>
            <a:endParaRPr lang="en-US"/>
          </a:p>
        </p:txBody>
      </p:sp>
      <p:pic>
        <p:nvPicPr>
          <p:cNvPr id="4" name="Picture 3">
            <a:extLst>
              <a:ext uri="{FF2B5EF4-FFF2-40B4-BE49-F238E27FC236}">
                <a16:creationId xmlns:a16="http://schemas.microsoft.com/office/drawing/2014/main" id="{8CEAFD1A-9CCE-4796-9BFD-1CC1F6C086DF}"/>
              </a:ext>
            </a:extLst>
          </p:cNvPr>
          <p:cNvPicPr>
            <a:picLocks noChangeAspect="1"/>
          </p:cNvPicPr>
          <p:nvPr/>
        </p:nvPicPr>
        <p:blipFill>
          <a:blip r:embed="rId2"/>
          <a:stretch>
            <a:fillRect/>
          </a:stretch>
        </p:blipFill>
        <p:spPr>
          <a:xfrm>
            <a:off x="5742873" y="259142"/>
            <a:ext cx="6291733" cy="6342067"/>
          </a:xfrm>
          <a:prstGeom prst="rect">
            <a:avLst/>
          </a:prstGeom>
        </p:spPr>
      </p:pic>
      <p:sp>
        <p:nvSpPr>
          <p:cNvPr id="5" name="Title 1">
            <a:extLst>
              <a:ext uri="{FF2B5EF4-FFF2-40B4-BE49-F238E27FC236}">
                <a16:creationId xmlns:a16="http://schemas.microsoft.com/office/drawing/2014/main" id="{F2521A30-A42C-437A-848A-2823E63FF445}"/>
              </a:ext>
            </a:extLst>
          </p:cNvPr>
          <p:cNvSpPr txBox="1">
            <a:spLocks/>
          </p:cNvSpPr>
          <p:nvPr/>
        </p:nvSpPr>
        <p:spPr>
          <a:xfrm>
            <a:off x="0" y="1"/>
            <a:ext cx="1059293" cy="535258"/>
          </a:xfrm>
          <a:prstGeom prst="rect">
            <a:avLst/>
          </a:prstGeom>
        </p:spPr>
        <p:txBody>
          <a:bodyPr vert="horz"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Bonus</a:t>
            </a:r>
          </a:p>
        </p:txBody>
      </p:sp>
      <p:sp>
        <p:nvSpPr>
          <p:cNvPr id="6" name="Oval 5">
            <a:extLst>
              <a:ext uri="{FF2B5EF4-FFF2-40B4-BE49-F238E27FC236}">
                <a16:creationId xmlns:a16="http://schemas.microsoft.com/office/drawing/2014/main" id="{A32274AA-7E0D-4345-BFFB-21249340E5A7}"/>
              </a:ext>
            </a:extLst>
          </p:cNvPr>
          <p:cNvSpPr/>
          <p:nvPr/>
        </p:nvSpPr>
        <p:spPr>
          <a:xfrm>
            <a:off x="5988205" y="1825625"/>
            <a:ext cx="702527" cy="42692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656DCB-DD6A-415B-BE47-422B94498BEF}"/>
              </a:ext>
            </a:extLst>
          </p:cNvPr>
          <p:cNvSpPr/>
          <p:nvPr/>
        </p:nvSpPr>
        <p:spPr>
          <a:xfrm>
            <a:off x="10526751" y="535259"/>
            <a:ext cx="1248937" cy="57986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68122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7D0F49-E42A-4F92-9174-C051B20C8553}"/>
              </a:ext>
            </a:extLst>
          </p:cNvPr>
          <p:cNvSpPr>
            <a:spLocks noGrp="1"/>
          </p:cNvSpPr>
          <p:nvPr>
            <p:ph idx="1"/>
          </p:nvPr>
        </p:nvSpPr>
        <p:spPr>
          <a:xfrm>
            <a:off x="838200" y="2372031"/>
            <a:ext cx="10515600" cy="4351338"/>
          </a:xfrm>
        </p:spPr>
        <p:txBody>
          <a:bodyPr/>
          <a:lstStyle/>
          <a:p>
            <a:r>
              <a:rPr lang="en-US"/>
              <a:t>Materials and methods</a:t>
            </a:r>
          </a:p>
          <a:p>
            <a:r>
              <a:rPr lang="en-US"/>
              <a:t>Results and discussion</a:t>
            </a:r>
          </a:p>
          <a:p>
            <a:r>
              <a:rPr lang="en-US"/>
              <a:t>Conclusion</a:t>
            </a:r>
          </a:p>
          <a:p>
            <a:r>
              <a:rPr lang="en-US"/>
              <a:t>Acknowledgements</a:t>
            </a:r>
          </a:p>
          <a:p>
            <a:r>
              <a:rPr lang="en-US"/>
              <a:t>References</a:t>
            </a:r>
          </a:p>
          <a:p>
            <a:endParaRPr lang="en-US"/>
          </a:p>
        </p:txBody>
      </p:sp>
      <p:pic>
        <p:nvPicPr>
          <p:cNvPr id="4" name="Picture 3">
            <a:extLst>
              <a:ext uri="{FF2B5EF4-FFF2-40B4-BE49-F238E27FC236}">
                <a16:creationId xmlns:a16="http://schemas.microsoft.com/office/drawing/2014/main" id="{23FE407C-2AAC-47E2-8472-027FD6606225}"/>
              </a:ext>
            </a:extLst>
          </p:cNvPr>
          <p:cNvPicPr>
            <a:picLocks noChangeAspect="1"/>
          </p:cNvPicPr>
          <p:nvPr/>
        </p:nvPicPr>
        <p:blipFill>
          <a:blip r:embed="rId2"/>
          <a:stretch>
            <a:fillRect/>
          </a:stretch>
        </p:blipFill>
        <p:spPr>
          <a:xfrm>
            <a:off x="5304029" y="681037"/>
            <a:ext cx="6887971" cy="5296829"/>
          </a:xfrm>
          <a:prstGeom prst="rect">
            <a:avLst/>
          </a:prstGeom>
        </p:spPr>
      </p:pic>
      <p:sp>
        <p:nvSpPr>
          <p:cNvPr id="5" name="Title 1">
            <a:extLst>
              <a:ext uri="{FF2B5EF4-FFF2-40B4-BE49-F238E27FC236}">
                <a16:creationId xmlns:a16="http://schemas.microsoft.com/office/drawing/2014/main" id="{A3F36B2D-1D9E-4BBA-AC44-5B0889CC20C8}"/>
              </a:ext>
            </a:extLst>
          </p:cNvPr>
          <p:cNvSpPr>
            <a:spLocks noGrp="1"/>
          </p:cNvSpPr>
          <p:nvPr>
            <p:ph type="title"/>
          </p:nvPr>
        </p:nvSpPr>
        <p:spPr>
          <a:xfrm>
            <a:off x="838200" y="365125"/>
            <a:ext cx="4926980" cy="1325563"/>
          </a:xfrm>
        </p:spPr>
        <p:txBody>
          <a:bodyPr/>
          <a:lstStyle/>
          <a:p>
            <a:r>
              <a:rPr lang="en-US" err="1"/>
              <a:t>Cấu</a:t>
            </a:r>
            <a:r>
              <a:rPr lang="en-US"/>
              <a:t> </a:t>
            </a:r>
            <a:r>
              <a:rPr lang="en-US" err="1"/>
              <a:t>trúc</a:t>
            </a:r>
            <a:r>
              <a:rPr lang="en-US"/>
              <a:t> 1 </a:t>
            </a:r>
            <a:r>
              <a:rPr lang="en-US" err="1"/>
              <a:t>bài</a:t>
            </a:r>
            <a:r>
              <a:rPr lang="en-US"/>
              <a:t> </a:t>
            </a:r>
            <a:r>
              <a:rPr lang="en-US" err="1"/>
              <a:t>báo</a:t>
            </a:r>
            <a:endParaRPr lang="en-US"/>
          </a:p>
        </p:txBody>
      </p:sp>
      <p:sp>
        <p:nvSpPr>
          <p:cNvPr id="6" name="Title 1">
            <a:extLst>
              <a:ext uri="{FF2B5EF4-FFF2-40B4-BE49-F238E27FC236}">
                <a16:creationId xmlns:a16="http://schemas.microsoft.com/office/drawing/2014/main" id="{2879A311-F0E1-4A75-9170-6CBA5A1A8709}"/>
              </a:ext>
            </a:extLst>
          </p:cNvPr>
          <p:cNvSpPr txBox="1">
            <a:spLocks/>
          </p:cNvSpPr>
          <p:nvPr/>
        </p:nvSpPr>
        <p:spPr>
          <a:xfrm>
            <a:off x="0" y="1"/>
            <a:ext cx="1059293" cy="535258"/>
          </a:xfrm>
          <a:prstGeom prst="rect">
            <a:avLst/>
          </a:prstGeom>
        </p:spPr>
        <p:txBody>
          <a:bodyPr vert="horz"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Bonus</a:t>
            </a:r>
          </a:p>
        </p:txBody>
      </p:sp>
    </p:spTree>
    <p:extLst>
      <p:ext uri="{BB962C8B-B14F-4D97-AF65-F5344CB8AC3E}">
        <p14:creationId xmlns:p14="http://schemas.microsoft.com/office/powerpoint/2010/main" val="16334805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30445D-EFBA-4340-8ED8-8123DF4C23D0}"/>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264888C5-703C-49EE-8C01-288B41AC06DB}"/>
              </a:ext>
            </a:extLst>
          </p:cNvPr>
          <p:cNvPicPr>
            <a:picLocks noChangeAspect="1"/>
          </p:cNvPicPr>
          <p:nvPr/>
        </p:nvPicPr>
        <p:blipFill>
          <a:blip r:embed="rId2"/>
          <a:stretch>
            <a:fillRect/>
          </a:stretch>
        </p:blipFill>
        <p:spPr>
          <a:xfrm>
            <a:off x="1002164" y="1134029"/>
            <a:ext cx="9926031" cy="5734529"/>
          </a:xfrm>
          <a:prstGeom prst="rect">
            <a:avLst/>
          </a:prstGeom>
        </p:spPr>
      </p:pic>
      <p:sp>
        <p:nvSpPr>
          <p:cNvPr id="5" name="Title 1">
            <a:extLst>
              <a:ext uri="{FF2B5EF4-FFF2-40B4-BE49-F238E27FC236}">
                <a16:creationId xmlns:a16="http://schemas.microsoft.com/office/drawing/2014/main" id="{09FEB181-C93C-4E94-99DF-719AE2872F78}"/>
              </a:ext>
            </a:extLst>
          </p:cNvPr>
          <p:cNvSpPr>
            <a:spLocks noGrp="1"/>
          </p:cNvSpPr>
          <p:nvPr>
            <p:ph type="title"/>
          </p:nvPr>
        </p:nvSpPr>
        <p:spPr>
          <a:xfrm>
            <a:off x="838200" y="18255"/>
            <a:ext cx="5361878" cy="1325563"/>
          </a:xfrm>
        </p:spPr>
        <p:txBody>
          <a:bodyPr/>
          <a:lstStyle/>
          <a:p>
            <a:r>
              <a:rPr lang="en-US" err="1"/>
              <a:t>Cách</a:t>
            </a:r>
            <a:r>
              <a:rPr lang="en-US"/>
              <a:t> </a:t>
            </a:r>
            <a:r>
              <a:rPr lang="en-US" err="1"/>
              <a:t>đọc</a:t>
            </a:r>
            <a:r>
              <a:rPr lang="en-US"/>
              <a:t> 1 </a:t>
            </a:r>
            <a:r>
              <a:rPr lang="en-US" err="1"/>
              <a:t>bài</a:t>
            </a:r>
            <a:r>
              <a:rPr lang="en-US"/>
              <a:t> </a:t>
            </a:r>
            <a:r>
              <a:rPr lang="en-US" err="1"/>
              <a:t>báo</a:t>
            </a:r>
            <a:endParaRPr lang="en-US"/>
          </a:p>
        </p:txBody>
      </p:sp>
      <p:sp>
        <p:nvSpPr>
          <p:cNvPr id="6" name="Rectangle 5">
            <a:extLst>
              <a:ext uri="{FF2B5EF4-FFF2-40B4-BE49-F238E27FC236}">
                <a16:creationId xmlns:a16="http://schemas.microsoft.com/office/drawing/2014/main" id="{B9E0DA82-FF83-40DA-A274-659F00A68227}"/>
              </a:ext>
            </a:extLst>
          </p:cNvPr>
          <p:cNvSpPr/>
          <p:nvPr/>
        </p:nvSpPr>
        <p:spPr>
          <a:xfrm>
            <a:off x="6095999" y="1332667"/>
            <a:ext cx="4832195" cy="251450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EA447F2C-6C58-4129-8851-2A118F21E8A5}"/>
              </a:ext>
            </a:extLst>
          </p:cNvPr>
          <p:cNvSpPr txBox="1">
            <a:spLocks/>
          </p:cNvSpPr>
          <p:nvPr/>
        </p:nvSpPr>
        <p:spPr>
          <a:xfrm>
            <a:off x="0" y="1"/>
            <a:ext cx="1059293" cy="535258"/>
          </a:xfrm>
          <a:prstGeom prst="rect">
            <a:avLst/>
          </a:prstGeom>
        </p:spPr>
        <p:txBody>
          <a:bodyPr vert="horz"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n w="22225">
                  <a:solidFill>
                    <a:schemeClr val="accent2"/>
                  </a:solidFill>
                  <a:prstDash val="solid"/>
                </a:ln>
                <a:solidFill>
                  <a:schemeClr val="accent2">
                    <a:lumMod val="40000"/>
                    <a:lumOff val="60000"/>
                  </a:schemeClr>
                </a:solidFill>
              </a:rPr>
              <a:t>Bonus</a:t>
            </a:r>
          </a:p>
        </p:txBody>
      </p:sp>
    </p:spTree>
    <p:extLst>
      <p:ext uri="{BB962C8B-B14F-4D97-AF65-F5344CB8AC3E}">
        <p14:creationId xmlns:p14="http://schemas.microsoft.com/office/powerpoint/2010/main" val="102363443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18B4A-7E5B-45DA-A4AA-F5A77BA6B037}"/>
              </a:ext>
            </a:extLst>
          </p:cNvPr>
          <p:cNvSpPr>
            <a:spLocks noGrp="1"/>
          </p:cNvSpPr>
          <p:nvPr>
            <p:ph type="title"/>
          </p:nvPr>
        </p:nvSpPr>
        <p:spPr/>
        <p:txBody>
          <a:bodyPr/>
          <a:lstStyle/>
          <a:p>
            <a:r>
              <a:rPr lang="en-US"/>
              <a:t>Tại sao tế bào não không dùng acid béo làm năng l</a:t>
            </a:r>
            <a:r>
              <a:rPr lang="vi-VN"/>
              <a:t>ư</a:t>
            </a:r>
            <a:r>
              <a:rPr lang="en-US"/>
              <a:t>ợng</a:t>
            </a:r>
          </a:p>
        </p:txBody>
      </p:sp>
      <p:sp>
        <p:nvSpPr>
          <p:cNvPr id="3" name="Content Placeholder 2">
            <a:extLst>
              <a:ext uri="{FF2B5EF4-FFF2-40B4-BE49-F238E27FC236}">
                <a16:creationId xmlns:a16="http://schemas.microsoft.com/office/drawing/2014/main" id="{F0DD04C7-1834-4D6C-821F-351F6E9C50D4}"/>
              </a:ext>
            </a:extLst>
          </p:cNvPr>
          <p:cNvSpPr>
            <a:spLocks noGrp="1"/>
          </p:cNvSpPr>
          <p:nvPr>
            <p:ph idx="1"/>
          </p:nvPr>
        </p:nvSpPr>
        <p:spPr/>
        <p:txBody>
          <a:bodyPr>
            <a:normAutofit/>
          </a:bodyPr>
          <a:lstStyle/>
          <a:p>
            <a:pPr marL="0" lvl="0" indent="0">
              <a:lnSpc>
                <a:spcPct val="100000"/>
              </a:lnSpc>
              <a:spcBef>
                <a:spcPts val="0"/>
              </a:spcBef>
              <a:buNone/>
              <a:defRPr/>
            </a:pPr>
            <a:r>
              <a:rPr lang="en-US"/>
              <a:t>Why does brain metabolism not favor burning of fatty acids to provide energy? - Reflections on disadvantages of the use of free fatty acids as fuel for brain</a:t>
            </a:r>
          </a:p>
          <a:p>
            <a:r>
              <a:rPr lang="en-US">
                <a:hlinkClick r:id="rId3"/>
              </a:rPr>
              <a:t>https://www.ncbi.nlm.nih.gov/pmc/articles/PMC3790936/</a:t>
            </a:r>
            <a:endParaRPr lang="en-US"/>
          </a:p>
          <a:p>
            <a:pPr marL="0" indent="0">
              <a:buNone/>
            </a:pPr>
            <a:endParaRPr lang="en-US"/>
          </a:p>
        </p:txBody>
      </p:sp>
    </p:spTree>
    <p:extLst>
      <p:ext uri="{BB962C8B-B14F-4D97-AF65-F5344CB8AC3E}">
        <p14:creationId xmlns:p14="http://schemas.microsoft.com/office/powerpoint/2010/main" val="24747727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2931</TotalTime>
  <Words>4658</Words>
  <Application>Microsoft Office PowerPoint</Application>
  <PresentationFormat>Widescreen</PresentationFormat>
  <Paragraphs>341</Paragraphs>
  <Slides>66</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66</vt:i4>
      </vt:variant>
    </vt:vector>
  </HeadingPairs>
  <TitlesOfParts>
    <vt:vector size="71" baseType="lpstr">
      <vt:lpstr>arial</vt:lpstr>
      <vt:lpstr>arial</vt:lpstr>
      <vt:lpstr>Calibri</vt:lpstr>
      <vt:lpstr>Cambria Math</vt:lpstr>
      <vt:lpstr>Office Theme</vt:lpstr>
      <vt:lpstr>SINH HÓA CƠ SỞ</vt:lpstr>
      <vt:lpstr>Chapter ATP and bioenergy</vt:lpstr>
      <vt:lpstr>Chapter ATP</vt:lpstr>
      <vt:lpstr>Công thức tính Năng lượng tự do Gibbs</vt:lpstr>
      <vt:lpstr>Chapter ATP</vt:lpstr>
      <vt:lpstr>Câu hỏi chắc sẽ dzui </vt:lpstr>
      <vt:lpstr>Chứng minh G &lt; 0, phản ứng luôn luôn xảy ra </vt:lpstr>
      <vt:lpstr>Chapter ATP</vt:lpstr>
      <vt:lpstr>Chapter ATP</vt:lpstr>
      <vt:lpstr>Bài tập A1</vt:lpstr>
      <vt:lpstr>Bài tập A1</vt:lpstr>
      <vt:lpstr>Bài tập A2</vt:lpstr>
      <vt:lpstr>PowerPoint Presentation</vt:lpstr>
      <vt:lpstr>PowerPoint Presentation</vt:lpstr>
      <vt:lpstr>PowerPoint Presentation</vt:lpstr>
      <vt:lpstr>PowerPoint Presentation</vt:lpstr>
      <vt:lpstr>PowerPoint Presentation</vt:lpstr>
      <vt:lpstr>PowerPoint Presentation</vt:lpstr>
      <vt:lpstr>ATP được sử dụng ở người trưởng thành mỗi ngày như thế nào?</vt:lpstr>
      <vt:lpstr>ATP được sử dụng ở người trưởng thành mỗi ngày như thế nào?</vt:lpstr>
      <vt:lpstr>ATP được sử dụng ở người trưởng thành mỗi ngày như thế nào?</vt:lpstr>
      <vt:lpstr>ATP được sử dụng ở người trưởng thành mỗi ngày như thế nào?</vt:lpstr>
      <vt:lpstr>ATP được sử dụng ở người trưởng thành mỗi ngày như thế nào?</vt:lpstr>
      <vt:lpstr>ATP được sử dụng ở người trưởng thành mỗi ngày như thế nào?</vt:lpstr>
      <vt:lpstr>ATP được sử dụng ở người trưởng thành mỗi ngày như thế nào?</vt:lpstr>
      <vt:lpstr>Sử dụng sơ đồ của thuyết hóa thẩm thấu giải thích vì sao bất cứ cái gì làm cho màng ty thể bị rò rỉ thì sẽ làm ngừng sự tổng hợp ATP trong ti thể.</vt:lpstr>
      <vt:lpstr>PowerPoint Presentation</vt:lpstr>
      <vt:lpstr>PowerPoint Presentation</vt:lpstr>
      <vt:lpstr>Chapter Carbohydrates metabolism</vt:lpstr>
      <vt:lpstr>PowerPoint Presentation</vt:lpstr>
      <vt:lpstr>Chapter Carbohydrates metabolism</vt:lpstr>
      <vt:lpstr>Chapter Carbohydrates metabolism</vt:lpstr>
      <vt:lpstr>PowerPoint Presentation</vt:lpstr>
      <vt:lpstr>PowerPoint Presentation</vt:lpstr>
      <vt:lpstr>Chapter Carbohydrates metabolism</vt:lpstr>
      <vt:lpstr>PowerPoint Presentation</vt:lpstr>
      <vt:lpstr>Quá trình điều hòa lẫn nhau giữa glycolysis và gluconeogenesis</vt:lpstr>
      <vt:lpstr>PowerPoint Presentation</vt:lpstr>
      <vt:lpstr>PowerPoint Presentation</vt:lpstr>
      <vt:lpstr>Chapter Carbohydrates metabolism</vt:lpstr>
      <vt:lpstr>Tại sao đường vận chuyển trong thực vật là succrose mà không phải là glucose hay fructose?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Cách tìm kiếm tài liệu và đọc tài liệu</vt:lpstr>
      <vt:lpstr>PowerPoint Presentation</vt:lpstr>
      <vt:lpstr>PowerPoint Presentation</vt:lpstr>
      <vt:lpstr>PowerPoint Presentation</vt:lpstr>
      <vt:lpstr>PowerPoint Presentation</vt:lpstr>
      <vt:lpstr>PowerPoint Presentation</vt:lpstr>
      <vt:lpstr>PowerPoint Presentation</vt:lpstr>
      <vt:lpstr>Cách đọc bài báo khoa học</vt:lpstr>
      <vt:lpstr>Cấu trúc 1 bài báo</vt:lpstr>
      <vt:lpstr>Cấu trúc 1 bài báo</vt:lpstr>
      <vt:lpstr>Cách đọc 1 bài báo</vt:lpstr>
      <vt:lpstr>Tại sao tế bào não không dùng acid béo làm năng lượng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BIOCHEMISTRY</dc:title>
  <dc:creator>Jedikyah</dc:creator>
  <cp:lastModifiedBy>Hoang Minh Pham</cp:lastModifiedBy>
  <cp:revision>137</cp:revision>
  <dcterms:created xsi:type="dcterms:W3CDTF">2019-10-13T10:55:57Z</dcterms:created>
  <dcterms:modified xsi:type="dcterms:W3CDTF">2019-12-03T05:59:44Z</dcterms:modified>
</cp:coreProperties>
</file>