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62" r:id="rId3"/>
    <p:sldId id="258" r:id="rId4"/>
    <p:sldId id="308" r:id="rId5"/>
    <p:sldId id="312" r:id="rId6"/>
    <p:sldId id="309" r:id="rId7"/>
    <p:sldId id="313" r:id="rId8"/>
    <p:sldId id="314" r:id="rId9"/>
    <p:sldId id="317" r:id="rId10"/>
    <p:sldId id="320" r:id="rId11"/>
    <p:sldId id="321" r:id="rId12"/>
    <p:sldId id="259" r:id="rId13"/>
    <p:sldId id="260" r:id="rId14"/>
    <p:sldId id="261" r:id="rId15"/>
    <p:sldId id="263" r:id="rId16"/>
    <p:sldId id="289" r:id="rId17"/>
    <p:sldId id="273" r:id="rId18"/>
    <p:sldId id="264" r:id="rId19"/>
    <p:sldId id="265" r:id="rId20"/>
    <p:sldId id="266" r:id="rId21"/>
    <p:sldId id="269" r:id="rId22"/>
    <p:sldId id="274" r:id="rId23"/>
    <p:sldId id="271" r:id="rId24"/>
    <p:sldId id="272" r:id="rId25"/>
    <p:sldId id="275" r:id="rId26"/>
    <p:sldId id="268" r:id="rId27"/>
    <p:sldId id="291" r:id="rId28"/>
    <p:sldId id="292" r:id="rId29"/>
    <p:sldId id="293" r:id="rId30"/>
    <p:sldId id="294" r:id="rId31"/>
    <p:sldId id="296" r:id="rId32"/>
    <p:sldId id="282" r:id="rId33"/>
    <p:sldId id="297" r:id="rId34"/>
    <p:sldId id="298" r:id="rId35"/>
    <p:sldId id="299" r:id="rId36"/>
    <p:sldId id="300" r:id="rId37"/>
    <p:sldId id="30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8434" autoAdjust="0"/>
  </p:normalViewPr>
  <p:slideViewPr>
    <p:cSldViewPr>
      <p:cViewPr varScale="1">
        <p:scale>
          <a:sx n="59" d="100"/>
          <a:sy n="59" d="100"/>
        </p:scale>
        <p:origin x="1500" y="68"/>
      </p:cViewPr>
      <p:guideLst>
        <p:guide orient="horz" pos="2160"/>
        <p:guide pos="2880"/>
      </p:guideLst>
    </p:cSldViewPr>
  </p:slideViewPr>
  <p:outlineViewPr>
    <p:cViewPr>
      <p:scale>
        <a:sx n="33" d="100"/>
        <a:sy n="33" d="100"/>
      </p:scale>
      <p:origin x="0" y="628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5AC153-80DE-446C-9884-1885F0746D11}" type="datetimeFigureOut">
              <a:rPr lang="en-US" smtClean="0"/>
              <a:t>12/23/2019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B72C15-7B4A-4BC2-9195-05391BB0D4CF}" type="slidenum">
              <a:rPr lang="en-US" smtClean="0"/>
              <a:t>‹#›</a:t>
            </a:fld>
            <a:endParaRPr lang="en-US"/>
          </a:p>
        </p:txBody>
      </p:sp>
    </p:spTree>
    <p:extLst>
      <p:ext uri="{BB962C8B-B14F-4D97-AF65-F5344CB8AC3E}">
        <p14:creationId xmlns:p14="http://schemas.microsoft.com/office/powerpoint/2010/main" val="2973036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B72C15-7B4A-4BC2-9195-05391BB0D4CF}" type="slidenum">
              <a:rPr lang="en-US" smtClean="0"/>
              <a:t>2</a:t>
            </a:fld>
            <a:endParaRPr lang="en-US"/>
          </a:p>
        </p:txBody>
      </p:sp>
    </p:spTree>
    <p:extLst>
      <p:ext uri="{BB962C8B-B14F-4D97-AF65-F5344CB8AC3E}">
        <p14:creationId xmlns:p14="http://schemas.microsoft.com/office/powerpoint/2010/main" val="656211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vi-VN" sz="1200" b="0" i="0" kern="1200" dirty="0">
                <a:solidFill>
                  <a:schemeClr val="tx1"/>
                </a:solidFill>
                <a:effectLst/>
                <a:latin typeface="+mn-lt"/>
                <a:ea typeface="+mn-ea"/>
                <a:cs typeface="+mn-cs"/>
              </a:rPr>
              <a:t>Thực vật và vi khuẩn tổng hợp được tất cả 20 aa. Động vật chỉ có thể tự tổng hợp</a:t>
            </a:r>
            <a:r>
              <a:rPr lang="en-US" sz="1200" b="0" i="0" kern="1200" baseline="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được khoảng ½ số aa trên, chủ yếu là những aa có con đường sinh tổng hợp đơn giản.</a:t>
            </a:r>
            <a:r>
              <a:rPr lang="vi-VN" dirty="0"/>
              <a:t> </a:t>
            </a:r>
            <a:br>
              <a:rPr lang="vi-VN" dirty="0"/>
            </a:br>
            <a:r>
              <a:rPr lang="en-US" dirty="0"/>
              <a:t>- T</a:t>
            </a:r>
            <a:r>
              <a:rPr lang="vi-VN" sz="1200" b="0" i="0" kern="1200" dirty="0">
                <a:solidFill>
                  <a:schemeClr val="tx1"/>
                </a:solidFill>
                <a:effectLst/>
                <a:latin typeface="+mn-lt"/>
                <a:ea typeface="+mn-ea"/>
                <a:cs typeface="+mn-cs"/>
              </a:rPr>
              <a:t>ất cả các aa đều có nguồn gốc từ các chất trung gian của chu trình đường phân, chu</a:t>
            </a:r>
            <a:r>
              <a:rPr lang="en-US" sz="1200" b="0" i="0" kern="1200" baseline="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trình citric acid và con đường pentose phosphate.</a:t>
            </a:r>
            <a:r>
              <a:rPr lang="vi-VN" dirty="0"/>
              <a:t> </a:t>
            </a:r>
            <a:br>
              <a:rPr lang="vi-VN" dirty="0"/>
            </a:br>
            <a:r>
              <a:rPr lang="en-US" dirty="0"/>
              <a:t>- </a:t>
            </a:r>
            <a:r>
              <a:rPr lang="vi-VN" sz="1200" b="0" i="0" kern="1200" dirty="0">
                <a:solidFill>
                  <a:schemeClr val="tx1"/>
                </a:solidFill>
                <a:effectLst/>
                <a:latin typeface="+mn-lt"/>
                <a:ea typeface="+mn-ea"/>
                <a:cs typeface="+mn-cs"/>
              </a:rPr>
              <a:t>N được đưa vào các amino acid thông qua glutamate và glutamine</a:t>
            </a:r>
            <a:r>
              <a:rPr lang="vi-VN" dirty="0"/>
              <a:t> </a:t>
            </a:r>
            <a:endParaRPr lang="en-US" dirty="0"/>
          </a:p>
          <a:p>
            <a:pPr marL="171450" indent="-171450">
              <a:buFontTx/>
              <a:buChar char="-"/>
            </a:pPr>
            <a:r>
              <a:rPr lang="en-US" sz="1200" b="0" i="0" kern="1200" dirty="0">
                <a:solidFill>
                  <a:schemeClr val="tx1"/>
                </a:solidFill>
                <a:effectLst/>
                <a:latin typeface="+mn-lt"/>
                <a:ea typeface="+mn-ea"/>
                <a:cs typeface="+mn-cs"/>
              </a:rPr>
              <a:t>S</a:t>
            </a:r>
            <a:r>
              <a:rPr lang="vi-VN" sz="1200" b="0" i="0" kern="1200" dirty="0">
                <a:solidFill>
                  <a:schemeClr val="tx1"/>
                </a:solidFill>
                <a:effectLst/>
                <a:latin typeface="+mn-lt"/>
                <a:ea typeface="+mn-ea"/>
                <a:cs typeface="+mn-cs"/>
              </a:rPr>
              <a:t>inh tổng hợp các </a:t>
            </a:r>
            <a:r>
              <a:rPr lang="vi-VN" sz="1200" b="1" i="0" kern="1200" dirty="0">
                <a:solidFill>
                  <a:schemeClr val="tx1"/>
                </a:solidFill>
                <a:effectLst/>
                <a:latin typeface="+mn-lt"/>
                <a:ea typeface="+mn-ea"/>
                <a:cs typeface="+mn-cs"/>
              </a:rPr>
              <a:t>aa không thiết yếu</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Glutamate </a:t>
            </a:r>
            <a:r>
              <a:rPr lang="vi-VN" sz="1200" b="0" i="0" kern="1200" dirty="0">
                <a:solidFill>
                  <a:schemeClr val="tx1"/>
                </a:solidFill>
                <a:effectLst/>
                <a:latin typeface="+mn-lt"/>
                <a:ea typeface="+mn-ea"/>
                <a:cs typeface="+mn-cs"/>
              </a:rPr>
              <a:t>(Glu), </a:t>
            </a:r>
            <a:r>
              <a:rPr lang="vi-VN" sz="1200" b="1" i="0" kern="1200" dirty="0">
                <a:solidFill>
                  <a:schemeClr val="tx1"/>
                </a:solidFill>
                <a:effectLst/>
                <a:latin typeface="+mn-lt"/>
                <a:ea typeface="+mn-ea"/>
                <a:cs typeface="+mn-cs"/>
              </a:rPr>
              <a:t>alanine </a:t>
            </a:r>
            <a:r>
              <a:rPr lang="vi-VN" sz="1200" b="0" i="0" kern="1200" dirty="0">
                <a:solidFill>
                  <a:schemeClr val="tx1"/>
                </a:solidFill>
                <a:effectLst/>
                <a:latin typeface="+mn-lt"/>
                <a:ea typeface="+mn-ea"/>
                <a:cs typeface="+mn-cs"/>
              </a:rPr>
              <a:t>(Ala) và </a:t>
            </a:r>
            <a:r>
              <a:rPr lang="vi-VN" sz="1200" b="1" i="0" kern="1200" dirty="0">
                <a:solidFill>
                  <a:schemeClr val="tx1"/>
                </a:solidFill>
                <a:effectLst/>
                <a:latin typeface="+mn-lt"/>
                <a:ea typeface="+mn-ea"/>
                <a:cs typeface="+mn-cs"/>
              </a:rPr>
              <a:t>aspartate </a:t>
            </a:r>
            <a:r>
              <a:rPr lang="vi-VN" sz="1200" b="0" i="0" kern="1200" dirty="0">
                <a:solidFill>
                  <a:schemeClr val="tx1"/>
                </a:solidFill>
                <a:effectLst/>
                <a:latin typeface="+mn-lt"/>
                <a:ea typeface="+mn-ea"/>
                <a:cs typeface="+mn-cs"/>
              </a:rPr>
              <a:t>(Asp) rất dễ được tạo thành bằng con đường</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amin hóa các </a:t>
            </a:r>
            <a:r>
              <a:rPr lang="el-GR" sz="1200" b="0" i="0" kern="1200" dirty="0">
                <a:solidFill>
                  <a:schemeClr val="tx1"/>
                </a:solidFill>
                <a:effectLst/>
                <a:latin typeface="+mn-lt"/>
                <a:ea typeface="+mn-ea"/>
                <a:cs typeface="+mn-cs"/>
              </a:rPr>
              <a:t>α-</a:t>
            </a:r>
            <a:r>
              <a:rPr lang="vi-VN" sz="1200" b="0" i="0" kern="1200" dirty="0">
                <a:solidFill>
                  <a:schemeClr val="tx1"/>
                </a:solidFill>
                <a:effectLst/>
                <a:latin typeface="+mn-lt"/>
                <a:ea typeface="+mn-ea"/>
                <a:cs typeface="+mn-cs"/>
              </a:rPr>
              <a:t>ketoacid tương ứng là </a:t>
            </a:r>
            <a:r>
              <a:rPr lang="el-GR" sz="1200" b="1" i="0" kern="1200" dirty="0">
                <a:solidFill>
                  <a:schemeClr val="tx1"/>
                </a:solidFill>
                <a:effectLst/>
                <a:latin typeface="+mn-lt"/>
                <a:ea typeface="+mn-ea"/>
                <a:cs typeface="+mn-cs"/>
              </a:rPr>
              <a:t>α-</a:t>
            </a:r>
            <a:r>
              <a:rPr lang="vi-VN" sz="1200" b="1" i="0" kern="1200" dirty="0">
                <a:solidFill>
                  <a:schemeClr val="tx1"/>
                </a:solidFill>
                <a:effectLst/>
                <a:latin typeface="+mn-lt"/>
                <a:ea typeface="+mn-ea"/>
                <a:cs typeface="+mn-cs"/>
              </a:rPr>
              <a:t>ketoglutarate, pyruvate </a:t>
            </a:r>
            <a:r>
              <a:rPr lang="vi-VN" sz="1200" b="0" i="0" kern="1200" dirty="0">
                <a:solidFill>
                  <a:schemeClr val="tx1"/>
                </a:solidFill>
                <a:effectLst/>
                <a:latin typeface="+mn-lt"/>
                <a:ea typeface="+mn-ea"/>
                <a:cs typeface="+mn-cs"/>
              </a:rPr>
              <a:t>và </a:t>
            </a:r>
            <a:r>
              <a:rPr lang="vi-VN" sz="1200" b="1" i="0" kern="1200" dirty="0">
                <a:solidFill>
                  <a:schemeClr val="tx1"/>
                </a:solidFill>
                <a:effectLst/>
                <a:latin typeface="+mn-lt"/>
                <a:ea typeface="+mn-ea"/>
                <a:cs typeface="+mn-cs"/>
              </a:rPr>
              <a:t>oxaloacetate </a:t>
            </a:r>
            <a:r>
              <a:rPr lang="vi-VN" sz="1200" b="0" i="0" kern="1200" dirty="0">
                <a:solidFill>
                  <a:schemeClr val="tx1"/>
                </a:solidFill>
                <a:effectLst/>
                <a:latin typeface="+mn-lt"/>
                <a:ea typeface="+mn-ea"/>
                <a:cs typeface="+mn-cs"/>
              </a:rPr>
              <a:t>nhờ xúc tác</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của các </a:t>
            </a:r>
            <a:r>
              <a:rPr lang="vi-VN" sz="1200" b="1" i="0" kern="1200" dirty="0">
                <a:solidFill>
                  <a:schemeClr val="tx1"/>
                </a:solidFill>
                <a:effectLst/>
                <a:latin typeface="+mn-lt"/>
                <a:ea typeface="+mn-ea"/>
                <a:cs typeface="+mn-cs"/>
              </a:rPr>
              <a:t>dehydrogenase</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Asparagine </a:t>
            </a:r>
            <a:r>
              <a:rPr lang="vi-VN" sz="1200" b="0" i="0" kern="1200" dirty="0">
                <a:solidFill>
                  <a:schemeClr val="tx1"/>
                </a:solidFill>
                <a:effectLst/>
                <a:latin typeface="+mn-lt"/>
                <a:ea typeface="+mn-ea"/>
                <a:cs typeface="+mn-cs"/>
              </a:rPr>
              <a:t>(Asn) được tổng hợp từ </a:t>
            </a:r>
            <a:r>
              <a:rPr lang="vi-VN" sz="1200" b="1" i="0" kern="1200" dirty="0">
                <a:solidFill>
                  <a:schemeClr val="tx1"/>
                </a:solidFill>
                <a:effectLst/>
                <a:latin typeface="+mn-lt"/>
                <a:ea typeface="+mn-ea"/>
                <a:cs typeface="+mn-cs"/>
              </a:rPr>
              <a:t>aspartate</a:t>
            </a:r>
            <a:br>
              <a:rPr lang="vi-VN" sz="1200" b="1"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Serine </a:t>
            </a:r>
            <a:r>
              <a:rPr lang="vi-VN" sz="1200" b="0" i="0" kern="1200" dirty="0">
                <a:solidFill>
                  <a:schemeClr val="tx1"/>
                </a:solidFill>
                <a:effectLst/>
                <a:latin typeface="+mn-lt"/>
                <a:ea typeface="+mn-ea"/>
                <a:cs typeface="+mn-cs"/>
              </a:rPr>
              <a:t>(Ser) được tạo thành từ </a:t>
            </a:r>
            <a:r>
              <a:rPr lang="vi-VN" sz="1200" b="1" i="0" kern="1200" dirty="0">
                <a:solidFill>
                  <a:schemeClr val="tx1"/>
                </a:solidFill>
                <a:effectLst/>
                <a:latin typeface="+mn-lt"/>
                <a:ea typeface="+mn-ea"/>
                <a:cs typeface="+mn-cs"/>
              </a:rPr>
              <a:t>3-phosphoglycerate</a:t>
            </a:r>
            <a:br>
              <a:rPr lang="vi-VN" sz="1200" b="1"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Glutamate </a:t>
            </a:r>
            <a:r>
              <a:rPr lang="vi-VN" sz="1200" b="0" i="0" kern="1200" dirty="0">
                <a:solidFill>
                  <a:schemeClr val="tx1"/>
                </a:solidFill>
                <a:effectLst/>
                <a:latin typeface="+mn-lt"/>
                <a:ea typeface="+mn-ea"/>
                <a:cs typeface="+mn-cs"/>
              </a:rPr>
              <a:t>là tiền chất để tổng hợp </a:t>
            </a:r>
            <a:r>
              <a:rPr lang="vi-VN" sz="1200" b="1" i="0" kern="1200" dirty="0">
                <a:solidFill>
                  <a:schemeClr val="tx1"/>
                </a:solidFill>
                <a:effectLst/>
                <a:latin typeface="+mn-lt"/>
                <a:ea typeface="+mn-ea"/>
                <a:cs typeface="+mn-cs"/>
              </a:rPr>
              <a:t>Gln, Pro, </a:t>
            </a:r>
            <a:r>
              <a:rPr lang="vi-VN" sz="1200" b="0" i="0" kern="1200" dirty="0">
                <a:solidFill>
                  <a:schemeClr val="tx1"/>
                </a:solidFill>
                <a:effectLst/>
                <a:latin typeface="+mn-lt"/>
                <a:ea typeface="+mn-ea"/>
                <a:cs typeface="+mn-cs"/>
              </a:rPr>
              <a:t>và </a:t>
            </a:r>
            <a:r>
              <a:rPr lang="vi-VN" sz="1200" b="1" i="0" kern="1200" dirty="0">
                <a:solidFill>
                  <a:schemeClr val="tx1"/>
                </a:solidFill>
                <a:effectLst/>
                <a:latin typeface="+mn-lt"/>
                <a:ea typeface="+mn-ea"/>
                <a:cs typeface="+mn-cs"/>
              </a:rPr>
              <a:t>Arg</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Vi sinh vật và thực vật tạo </a:t>
            </a:r>
            <a:r>
              <a:rPr lang="vi-VN" sz="1200" b="1" i="0" kern="1200" dirty="0">
                <a:solidFill>
                  <a:schemeClr val="tx1"/>
                </a:solidFill>
                <a:effectLst/>
                <a:latin typeface="+mn-lt"/>
                <a:ea typeface="+mn-ea"/>
                <a:cs typeface="+mn-cs"/>
              </a:rPr>
              <a:t>Cysteine </a:t>
            </a:r>
            <a:r>
              <a:rPr lang="vi-VN" sz="1200" b="0" i="0" kern="1200" dirty="0">
                <a:solidFill>
                  <a:schemeClr val="tx1"/>
                </a:solidFill>
                <a:effectLst/>
                <a:latin typeface="+mn-lt"/>
                <a:ea typeface="+mn-ea"/>
                <a:cs typeface="+mn-cs"/>
              </a:rPr>
              <a:t>(Cys) từ Ser và </a:t>
            </a:r>
            <a:r>
              <a:rPr lang="vi-VN" sz="1200" b="1" i="0" kern="1200" dirty="0">
                <a:solidFill>
                  <a:schemeClr val="tx1"/>
                </a:solidFill>
                <a:effectLst/>
                <a:latin typeface="+mn-lt"/>
                <a:ea typeface="+mn-ea"/>
                <a:cs typeface="+mn-cs"/>
              </a:rPr>
              <a:t>S2- </a:t>
            </a:r>
            <a:r>
              <a:rPr lang="vi-VN" sz="1200" b="0" i="0" kern="1200" dirty="0">
                <a:solidFill>
                  <a:schemeClr val="tx1"/>
                </a:solidFill>
                <a:effectLst/>
                <a:latin typeface="+mn-lt"/>
                <a:ea typeface="+mn-ea"/>
                <a:cs typeface="+mn-cs"/>
              </a:rPr>
              <a:t>(S2- được tổng hợp từ SO42- có trong</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môi trường), còn động vật tạo Cys từ Ser và </a:t>
            </a:r>
            <a:r>
              <a:rPr lang="vi-VN" sz="1200" b="1" i="0" kern="1200" dirty="0">
                <a:solidFill>
                  <a:schemeClr val="tx1"/>
                </a:solidFill>
                <a:effectLst/>
                <a:latin typeface="+mn-lt"/>
                <a:ea typeface="+mn-ea"/>
                <a:cs typeface="+mn-cs"/>
              </a:rPr>
              <a:t>homocysteine</a:t>
            </a:r>
            <a:r>
              <a:rPr lang="vi-VN" sz="1200" b="0" i="0" kern="1200" dirty="0">
                <a:solidFill>
                  <a:schemeClr val="tx1"/>
                </a:solidFill>
                <a:effectLst/>
                <a:latin typeface="+mn-lt"/>
                <a:ea typeface="+mn-ea"/>
                <a:cs typeface="+mn-cs"/>
              </a:rPr>
              <a:t>.</a:t>
            </a:r>
            <a:r>
              <a:rPr lang="vi-VN" dirty="0"/>
              <a:t> </a:t>
            </a:r>
            <a:br>
              <a:rPr lang="vi-VN" dirty="0"/>
            </a:br>
            <a:endParaRPr lang="en-US" sz="1200" b="1" i="0" kern="1200" dirty="0">
              <a:solidFill>
                <a:schemeClr val="tx1"/>
              </a:solidFill>
              <a:effectLst/>
              <a:latin typeface="+mn-lt"/>
              <a:ea typeface="+mn-ea"/>
              <a:cs typeface="+mn-cs"/>
            </a:endParaRPr>
          </a:p>
          <a:p>
            <a:pPr marL="171450" indent="-171450">
              <a:buFontTx/>
              <a:buChar char="-"/>
            </a:pPr>
            <a:r>
              <a:rPr lang="vi-VN" sz="1200" b="0" i="0" kern="1200" dirty="0">
                <a:solidFill>
                  <a:schemeClr val="tx1"/>
                </a:solidFill>
                <a:effectLst/>
                <a:latin typeface="+mn-lt"/>
                <a:ea typeface="+mn-ea"/>
                <a:cs typeface="+mn-cs"/>
              </a:rPr>
              <a:t>Sinh tổng hơp </a:t>
            </a:r>
            <a:r>
              <a:rPr lang="vi-VN" sz="1200" b="1" i="0" kern="1200" dirty="0">
                <a:solidFill>
                  <a:schemeClr val="tx1"/>
                </a:solidFill>
                <a:effectLst/>
                <a:latin typeface="+mn-lt"/>
                <a:ea typeface="+mn-ea"/>
                <a:cs typeface="+mn-cs"/>
              </a:rPr>
              <a:t>các aa thiết yếu:</a:t>
            </a:r>
            <a:br>
              <a:rPr lang="vi-VN" sz="1200" b="1"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Methionine, lysine</a:t>
            </a:r>
            <a:r>
              <a:rPr lang="vi-VN" sz="1200" b="0" i="0" kern="1200" dirty="0">
                <a:solidFill>
                  <a:schemeClr val="tx1"/>
                </a:solidFill>
                <a:effectLst/>
                <a:latin typeface="+mn-lt"/>
                <a:ea typeface="+mn-ea"/>
                <a:cs typeface="+mn-cs"/>
              </a:rPr>
              <a:t>, và </a:t>
            </a:r>
            <a:r>
              <a:rPr lang="vi-VN" sz="1200" b="1" i="0" kern="1200" dirty="0">
                <a:solidFill>
                  <a:schemeClr val="tx1"/>
                </a:solidFill>
                <a:effectLst/>
                <a:latin typeface="+mn-lt"/>
                <a:ea typeface="+mn-ea"/>
                <a:cs typeface="+mn-cs"/>
              </a:rPr>
              <a:t>threonine </a:t>
            </a:r>
            <a:r>
              <a:rPr lang="vi-VN" sz="1200" b="0" i="0" kern="1200" dirty="0">
                <a:solidFill>
                  <a:schemeClr val="tx1"/>
                </a:solidFill>
                <a:effectLst/>
                <a:latin typeface="+mn-lt"/>
                <a:ea typeface="+mn-ea"/>
                <a:cs typeface="+mn-cs"/>
              </a:rPr>
              <a:t>được tổng hợp từ aspartate</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Valine, leucine </a:t>
            </a:r>
            <a:r>
              <a:rPr lang="vi-VN" sz="1200" b="0" i="0" kern="1200" dirty="0">
                <a:solidFill>
                  <a:schemeClr val="tx1"/>
                </a:solidFill>
                <a:effectLst/>
                <a:latin typeface="+mn-lt"/>
                <a:ea typeface="+mn-ea"/>
                <a:cs typeface="+mn-cs"/>
              </a:rPr>
              <a:t>và </a:t>
            </a:r>
            <a:r>
              <a:rPr lang="vi-VN" sz="1200" b="1" i="0" kern="1200" dirty="0">
                <a:solidFill>
                  <a:schemeClr val="tx1"/>
                </a:solidFill>
                <a:effectLst/>
                <a:latin typeface="+mn-lt"/>
                <a:ea typeface="+mn-ea"/>
                <a:cs typeface="+mn-cs"/>
              </a:rPr>
              <a:t>isoleucine </a:t>
            </a:r>
            <a:r>
              <a:rPr lang="vi-VN" sz="1200" b="0" i="0" kern="1200" dirty="0">
                <a:solidFill>
                  <a:schemeClr val="tx1"/>
                </a:solidFill>
                <a:effectLst/>
                <a:latin typeface="+mn-lt"/>
                <a:ea typeface="+mn-ea"/>
                <a:cs typeface="+mn-cs"/>
              </a:rPr>
              <a:t>được tổng hợp từ pyruvate</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Chorismate </a:t>
            </a:r>
            <a:r>
              <a:rPr lang="vi-VN" sz="1200" b="0" i="0" kern="1200" dirty="0">
                <a:solidFill>
                  <a:schemeClr val="tx1"/>
                </a:solidFill>
                <a:effectLst/>
                <a:latin typeface="+mn-lt"/>
                <a:ea typeface="+mn-ea"/>
                <a:cs typeface="+mn-cs"/>
              </a:rPr>
              <a:t>là chất trung gian quan trọng của con đường sinh tổng hợp các amino acid nhân</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thơm </a:t>
            </a:r>
            <a:r>
              <a:rPr lang="vi-VN" sz="1200" b="1" i="0" kern="1200" dirty="0">
                <a:solidFill>
                  <a:schemeClr val="tx1"/>
                </a:solidFill>
                <a:effectLst/>
                <a:latin typeface="+mn-lt"/>
                <a:ea typeface="+mn-ea"/>
                <a:cs typeface="+mn-cs"/>
              </a:rPr>
              <a:t>Trp, Tyr, Phe</a:t>
            </a:r>
            <a:br>
              <a:rPr lang="vi-VN" sz="1200" b="1"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 </a:t>
            </a:r>
            <a:r>
              <a:rPr lang="vi-VN" sz="1200" b="1" i="0" kern="1200" dirty="0">
                <a:solidFill>
                  <a:schemeClr val="tx1"/>
                </a:solidFill>
                <a:effectLst/>
                <a:latin typeface="+mn-lt"/>
                <a:ea typeface="+mn-ea"/>
                <a:cs typeface="+mn-cs"/>
              </a:rPr>
              <a:t>Histidine </a:t>
            </a:r>
            <a:r>
              <a:rPr lang="vi-VN" sz="1200" b="0" i="0" kern="1200" dirty="0">
                <a:solidFill>
                  <a:schemeClr val="tx1"/>
                </a:solidFill>
                <a:effectLst/>
                <a:latin typeface="+mn-lt"/>
                <a:ea typeface="+mn-ea"/>
                <a:cs typeface="+mn-cs"/>
              </a:rPr>
              <a:t>(His) được tổng hợp từ tiền chất PRPP (</a:t>
            </a:r>
            <a:r>
              <a:rPr lang="vi-VN" sz="1200" b="1" i="0" kern="1200" dirty="0">
                <a:solidFill>
                  <a:schemeClr val="tx1"/>
                </a:solidFill>
                <a:effectLst/>
                <a:latin typeface="+mn-lt"/>
                <a:ea typeface="+mn-ea"/>
                <a:cs typeface="+mn-cs"/>
              </a:rPr>
              <a:t>5-phosphoribosyl-1-pyrophosphate</a:t>
            </a:r>
            <a:r>
              <a:rPr lang="vi-VN" sz="1200" b="0" i="0" kern="1200" dirty="0">
                <a:solidFill>
                  <a:schemeClr val="tx1"/>
                </a:solidFill>
                <a:effectLst/>
                <a:latin typeface="+mn-lt"/>
                <a:ea typeface="+mn-ea"/>
                <a:cs typeface="+mn-cs"/>
              </a:rPr>
              <a:t>). Con</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đường tạo His có liên thông với quá trình tổng hợp purine của nucleotides Adenine và Guanine.</a:t>
            </a:r>
            <a:r>
              <a:rPr lang="vi-VN" dirty="0"/>
              <a:t> </a:t>
            </a:r>
            <a:br>
              <a:rPr lang="vi-VN" dirty="0"/>
            </a:br>
            <a:br>
              <a:rPr lang="vi-VN" dirty="0"/>
            </a:br>
            <a:endParaRPr lang="en-US" dirty="0"/>
          </a:p>
        </p:txBody>
      </p:sp>
      <p:sp>
        <p:nvSpPr>
          <p:cNvPr id="4" name="Slide Number Placeholder 3"/>
          <p:cNvSpPr>
            <a:spLocks noGrp="1"/>
          </p:cNvSpPr>
          <p:nvPr>
            <p:ph type="sldNum" sz="quarter" idx="10"/>
          </p:nvPr>
        </p:nvSpPr>
        <p:spPr/>
        <p:txBody>
          <a:bodyPr/>
          <a:lstStyle/>
          <a:p>
            <a:fld id="{B5B72C15-7B4A-4BC2-9195-05391BB0D4CF}" type="slidenum">
              <a:rPr lang="en-US" smtClean="0"/>
              <a:t>13</a:t>
            </a:fld>
            <a:endParaRPr lang="en-US"/>
          </a:p>
        </p:txBody>
      </p:sp>
    </p:spTree>
    <p:extLst>
      <p:ext uri="{BB962C8B-B14F-4D97-AF65-F5344CB8AC3E}">
        <p14:creationId xmlns:p14="http://schemas.microsoft.com/office/powerpoint/2010/main" val="2120341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a:solidFill>
                  <a:schemeClr val="tx1"/>
                </a:solidFill>
                <a:effectLst/>
                <a:latin typeface="+mn-lt"/>
                <a:ea typeface="+mn-ea"/>
                <a:cs typeface="+mn-cs"/>
              </a:rPr>
              <a:t>Sau khi mất nhóm -NH2, bộ khung còn lại của amino</a:t>
            </a:r>
            <a:r>
              <a:rPr lang="en-US" sz="1200" b="0" i="0" kern="1200" baseline="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acid sẽ chuyển hóa tiếp và đi vào chu trình citric acid</a:t>
            </a:r>
            <a:r>
              <a:rPr lang="en-US" sz="1200" b="0" i="0" kern="1200" baseline="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như sau:</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1. Alanine, cysteine, tryptophan và serine </a:t>
            </a:r>
            <a:r>
              <a:rPr lang="vi-VN" sz="1200" b="1" i="0" kern="1200" dirty="0">
                <a:solidFill>
                  <a:schemeClr val="tx1"/>
                </a:solidFill>
                <a:effectLst/>
                <a:latin typeface="+mn-lt"/>
                <a:ea typeface="+mn-ea"/>
                <a:cs typeface="+mn-cs"/>
              </a:rPr>
              <a:t>tạo acetyl-CoA thông qua</a:t>
            </a:r>
            <a:br>
              <a:rPr lang="vi-VN" sz="1200" b="1" i="0" kern="1200" dirty="0">
                <a:solidFill>
                  <a:schemeClr val="tx1"/>
                </a:solidFill>
                <a:effectLst/>
                <a:latin typeface="+mn-lt"/>
                <a:ea typeface="+mn-ea"/>
                <a:cs typeface="+mn-cs"/>
              </a:rPr>
            </a:br>
            <a:r>
              <a:rPr lang="vi-VN" sz="1200" b="1" i="0" kern="1200" dirty="0">
                <a:solidFill>
                  <a:schemeClr val="tx1"/>
                </a:solidFill>
                <a:effectLst/>
                <a:latin typeface="+mn-lt"/>
                <a:ea typeface="+mn-ea"/>
                <a:cs typeface="+mn-cs"/>
              </a:rPr>
              <a:t>pyruvate</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2. Leucine, lysine, phenylalanine, tyrosine và tryptophan tạo </a:t>
            </a:r>
            <a:r>
              <a:rPr lang="vi-VN" sz="1200" b="1" i="0" kern="1200" dirty="0">
                <a:solidFill>
                  <a:schemeClr val="tx1"/>
                </a:solidFill>
                <a:effectLst/>
                <a:latin typeface="+mn-lt"/>
                <a:ea typeface="+mn-ea"/>
                <a:cs typeface="+mn-cs"/>
              </a:rPr>
              <a:t>acetyl-CoA</a:t>
            </a:r>
            <a:br>
              <a:rPr lang="vi-VN" sz="1200" b="1" i="0" kern="1200" dirty="0">
                <a:solidFill>
                  <a:schemeClr val="tx1"/>
                </a:solidFill>
                <a:effectLst/>
                <a:latin typeface="+mn-lt"/>
                <a:ea typeface="+mn-ea"/>
                <a:cs typeface="+mn-cs"/>
              </a:rPr>
            </a:br>
            <a:r>
              <a:rPr lang="vi-VN" sz="1200" b="1" i="0" kern="1200" dirty="0">
                <a:solidFill>
                  <a:schemeClr val="tx1"/>
                </a:solidFill>
                <a:effectLst/>
                <a:latin typeface="+mn-lt"/>
                <a:ea typeface="+mn-ea"/>
                <a:cs typeface="+mn-cs"/>
              </a:rPr>
              <a:t>thông qua acetoacetyl-CoA</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3. Isoleucine, leucine và threonine </a:t>
            </a:r>
            <a:r>
              <a:rPr lang="vi-VN" sz="1200" b="1" i="0" kern="1200" dirty="0">
                <a:solidFill>
                  <a:schemeClr val="tx1"/>
                </a:solidFill>
                <a:effectLst/>
                <a:latin typeface="+mn-lt"/>
                <a:ea typeface="+mn-ea"/>
                <a:cs typeface="+mn-cs"/>
              </a:rPr>
              <a:t>tạo trực tiếp acetyl-CoA</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4. Proline, histidine, arginine, glutamine và glutamate thông qua a</a:t>
            </a:r>
            <a:r>
              <a:rPr lang="vi-VN" sz="1200" b="1" i="0" kern="1200" dirty="0">
                <a:solidFill>
                  <a:schemeClr val="tx1"/>
                </a:solidFill>
                <a:effectLst/>
                <a:latin typeface="+mn-lt"/>
                <a:ea typeface="+mn-ea"/>
                <a:cs typeface="+mn-cs"/>
              </a:rPr>
              <a:t>ketoglutarate</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5. Threonine, methionine, isoleucine và valine thông qua </a:t>
            </a:r>
            <a:r>
              <a:rPr lang="vi-VN" sz="1200" b="1" i="0" kern="1200" dirty="0">
                <a:solidFill>
                  <a:schemeClr val="tx1"/>
                </a:solidFill>
                <a:effectLst/>
                <a:latin typeface="+mn-lt"/>
                <a:ea typeface="+mn-ea"/>
                <a:cs typeface="+mn-cs"/>
              </a:rPr>
              <a:t>succinyl-CoA</a:t>
            </a:r>
            <a:r>
              <a:rPr lang="vi-VN" sz="1200" b="0" i="0" kern="1200" dirty="0">
                <a:solidFill>
                  <a:schemeClr val="tx1"/>
                </a:solidFill>
                <a:effectLst/>
                <a:latin typeface="+mn-lt"/>
                <a:ea typeface="+mn-ea"/>
                <a:cs typeface="+mn-cs"/>
              </a:rPr>
              <a:t>;</a:t>
            </a:r>
            <a:br>
              <a:rPr lang="vi-VN" sz="1200" b="0" i="0" kern="1200" dirty="0">
                <a:solidFill>
                  <a:schemeClr val="tx1"/>
                </a:solidFill>
                <a:effectLst/>
                <a:latin typeface="+mn-lt"/>
                <a:ea typeface="+mn-ea"/>
                <a:cs typeface="+mn-cs"/>
              </a:rPr>
            </a:br>
            <a:r>
              <a:rPr lang="vi-VN" sz="1200" b="0" i="0" kern="1200" dirty="0">
                <a:solidFill>
                  <a:schemeClr val="tx1"/>
                </a:solidFill>
                <a:effectLst/>
                <a:latin typeface="+mn-lt"/>
                <a:ea typeface="+mn-ea"/>
                <a:cs typeface="+mn-cs"/>
              </a:rPr>
              <a:t>6. Asparagine và aspartate thông qua </a:t>
            </a:r>
            <a:r>
              <a:rPr lang="vi-VN" sz="1200" b="1" i="0" kern="1200" dirty="0">
                <a:solidFill>
                  <a:schemeClr val="tx1"/>
                </a:solidFill>
                <a:effectLst/>
                <a:latin typeface="+mn-lt"/>
                <a:ea typeface="+mn-ea"/>
                <a:cs typeface="+mn-cs"/>
              </a:rPr>
              <a:t>oxaloacetate</a:t>
            </a:r>
            <a:r>
              <a:rPr lang="vi-VN" sz="1200" b="0" i="0" kern="1200" dirty="0">
                <a:solidFill>
                  <a:schemeClr val="tx1"/>
                </a:solidFill>
                <a:effectLst/>
                <a:latin typeface="+mn-lt"/>
                <a:ea typeface="+mn-ea"/>
                <a:cs typeface="+mn-cs"/>
              </a:rPr>
              <a:t>.</a:t>
            </a:r>
            <a:r>
              <a:rPr lang="vi-VN" dirty="0"/>
              <a:t> </a:t>
            </a:r>
            <a:br>
              <a:rPr lang="vi-VN" dirty="0"/>
            </a:br>
            <a:endParaRPr lang="en-US" dirty="0"/>
          </a:p>
        </p:txBody>
      </p:sp>
      <p:sp>
        <p:nvSpPr>
          <p:cNvPr id="4" name="Slide Number Placeholder 3"/>
          <p:cNvSpPr>
            <a:spLocks noGrp="1"/>
          </p:cNvSpPr>
          <p:nvPr>
            <p:ph type="sldNum" sz="quarter" idx="10"/>
          </p:nvPr>
        </p:nvSpPr>
        <p:spPr/>
        <p:txBody>
          <a:bodyPr/>
          <a:lstStyle/>
          <a:p>
            <a:fld id="{B5B72C15-7B4A-4BC2-9195-05391BB0D4CF}" type="slidenum">
              <a:rPr lang="en-US" smtClean="0"/>
              <a:t>17</a:t>
            </a:fld>
            <a:endParaRPr lang="en-US"/>
          </a:p>
        </p:txBody>
      </p:sp>
    </p:spTree>
    <p:extLst>
      <p:ext uri="{BB962C8B-B14F-4D97-AF65-F5344CB8AC3E}">
        <p14:creationId xmlns:p14="http://schemas.microsoft.com/office/powerpoint/2010/main" val="1889415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a:solidFill>
                  <a:schemeClr val="tx1"/>
                </a:solidFill>
                <a:effectLst/>
                <a:latin typeface="+mn-lt"/>
                <a:ea typeface="+mn-ea"/>
                <a:cs typeface="+mn-cs"/>
              </a:rPr>
              <a:t>Động vật sống trong nước bài tiết trực</a:t>
            </a:r>
            <a:r>
              <a:rPr lang="en-US" sz="1200" b="0" i="0" kern="1200" baseline="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tiếp NH</a:t>
            </a:r>
            <a:r>
              <a:rPr lang="vi-VN" sz="1200" b="0" i="0" kern="1200" baseline="-25000" dirty="0">
                <a:solidFill>
                  <a:schemeClr val="tx1"/>
                </a:solidFill>
                <a:effectLst/>
                <a:latin typeface="+mn-lt"/>
                <a:ea typeface="+mn-ea"/>
                <a:cs typeface="+mn-cs"/>
              </a:rPr>
              <a:t>4</a:t>
            </a:r>
            <a:r>
              <a:rPr lang="vi-VN" sz="1200" b="0" i="0" kern="1200" baseline="30000" dirty="0">
                <a:solidFill>
                  <a:schemeClr val="tx1"/>
                </a:solidFill>
                <a:effectLst/>
                <a:latin typeface="+mn-lt"/>
                <a:ea typeface="+mn-ea"/>
                <a:cs typeface="+mn-cs"/>
              </a:rPr>
              <a:t>+</a:t>
            </a:r>
            <a:r>
              <a:rPr lang="vi-VN" sz="1200" b="0" i="0" kern="1200" dirty="0">
                <a:solidFill>
                  <a:schemeClr val="tx1"/>
                </a:solidFill>
                <a:effectLst/>
                <a:latin typeface="+mn-lt"/>
                <a:ea typeface="+mn-ea"/>
                <a:cs typeface="+mn-cs"/>
              </a:rPr>
              <a:t> vào môi trường nước</a:t>
            </a:r>
            <a:r>
              <a:rPr lang="vi-VN" dirty="0"/>
              <a:t> </a:t>
            </a:r>
            <a:br>
              <a:rPr lang="vi-VN" dirty="0"/>
            </a:br>
            <a:r>
              <a:rPr lang="vi-VN" sz="1200" b="0" i="0" kern="1200" dirty="0">
                <a:solidFill>
                  <a:schemeClr val="tx1"/>
                </a:solidFill>
                <a:effectLst/>
                <a:latin typeface="+mn-lt"/>
                <a:ea typeface="+mn-ea"/>
                <a:cs typeface="+mn-cs"/>
              </a:rPr>
              <a:t>Động vật có xương sống sống trên</a:t>
            </a:r>
            <a:r>
              <a:rPr lang="en-US" sz="1200" b="0" i="0" kern="1200" baseline="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cạn biến đổi</a:t>
            </a:r>
            <a:r>
              <a:rPr lang="en-US" sz="1200" b="0" i="0" kern="1200" dirty="0">
                <a:solidFill>
                  <a:schemeClr val="tx1"/>
                </a:solidFill>
                <a:effectLst/>
                <a:latin typeface="+mn-lt"/>
                <a:ea typeface="+mn-ea"/>
                <a:cs typeface="+mn-cs"/>
              </a:rPr>
              <a:t> </a:t>
            </a:r>
            <a:r>
              <a:rPr lang="vi-VN" sz="1200" b="0" i="0" kern="1200" dirty="0">
                <a:solidFill>
                  <a:schemeClr val="tx1"/>
                </a:solidFill>
                <a:effectLst/>
                <a:latin typeface="+mn-lt"/>
                <a:ea typeface="+mn-ea"/>
                <a:cs typeface="+mn-cs"/>
              </a:rPr>
              <a:t>NH</a:t>
            </a:r>
            <a:r>
              <a:rPr lang="vi-VN" sz="1200" b="0" i="0" kern="1200" baseline="-25000" dirty="0">
                <a:solidFill>
                  <a:schemeClr val="tx1"/>
                </a:solidFill>
                <a:effectLst/>
                <a:latin typeface="+mn-lt"/>
                <a:ea typeface="+mn-ea"/>
                <a:cs typeface="+mn-cs"/>
              </a:rPr>
              <a:t>4</a:t>
            </a:r>
            <a:r>
              <a:rPr lang="vi-VN" sz="1200" b="0" i="0" kern="1200" baseline="30000" dirty="0">
                <a:solidFill>
                  <a:schemeClr val="tx1"/>
                </a:solidFill>
                <a:effectLst/>
                <a:latin typeface="+mn-lt"/>
                <a:ea typeface="+mn-ea"/>
                <a:cs typeface="+mn-cs"/>
              </a:rPr>
              <a:t>+</a:t>
            </a:r>
            <a:r>
              <a:rPr lang="vi-VN" sz="1200" b="0" i="0" kern="1200" dirty="0">
                <a:solidFill>
                  <a:schemeClr val="tx1"/>
                </a:solidFill>
                <a:effectLst/>
                <a:latin typeface="+mn-lt"/>
                <a:ea typeface="+mn-ea"/>
                <a:cs typeface="+mn-cs"/>
              </a:rPr>
              <a:t>  thành urea</a:t>
            </a:r>
            <a:r>
              <a:rPr lang="vi-VN" dirty="0"/>
              <a:t> </a:t>
            </a:r>
            <a:endParaRPr lang="en-US" dirty="0"/>
          </a:p>
          <a:p>
            <a:r>
              <a:rPr lang="en-US" sz="1200" b="0" i="0" kern="1200" dirty="0" err="1">
                <a:solidFill>
                  <a:schemeClr val="tx1"/>
                </a:solidFill>
                <a:effectLst/>
                <a:latin typeface="+mn-lt"/>
                <a:ea typeface="+mn-ea"/>
                <a:cs typeface="+mn-cs"/>
              </a:rPr>
              <a:t>Chim</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và</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bò</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sát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bài</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tiết</a:t>
            </a:r>
            <a:r>
              <a:rPr lang="en-US" sz="1200" b="0" i="0" kern="1200" dirty="0">
                <a:solidFill>
                  <a:schemeClr val="tx1"/>
                </a:solidFill>
                <a:effectLst/>
                <a:latin typeface="+mn-lt"/>
                <a:ea typeface="+mn-ea"/>
                <a:cs typeface="+mn-cs"/>
              </a:rPr>
              <a:t> uric acid</a:t>
            </a:r>
            <a:r>
              <a:rPr lang="en-US" dirty="0"/>
              <a:t> </a:t>
            </a:r>
            <a:br>
              <a:rPr lang="en-US" dirty="0"/>
            </a:br>
            <a:br>
              <a:rPr lang="vi-VN" dirty="0"/>
            </a:br>
            <a:endParaRPr lang="en-US" dirty="0"/>
          </a:p>
        </p:txBody>
      </p:sp>
      <p:sp>
        <p:nvSpPr>
          <p:cNvPr id="4" name="Slide Number Placeholder 3"/>
          <p:cNvSpPr>
            <a:spLocks noGrp="1"/>
          </p:cNvSpPr>
          <p:nvPr>
            <p:ph type="sldNum" sz="quarter" idx="10"/>
          </p:nvPr>
        </p:nvSpPr>
        <p:spPr/>
        <p:txBody>
          <a:bodyPr/>
          <a:lstStyle/>
          <a:p>
            <a:fld id="{B5B72C15-7B4A-4BC2-9195-05391BB0D4CF}" type="slidenum">
              <a:rPr lang="en-US" smtClean="0"/>
              <a:t>18</a:t>
            </a:fld>
            <a:endParaRPr lang="en-US"/>
          </a:p>
        </p:txBody>
      </p:sp>
    </p:spTree>
    <p:extLst>
      <p:ext uri="{BB962C8B-B14F-4D97-AF65-F5344CB8AC3E}">
        <p14:creationId xmlns:p14="http://schemas.microsoft.com/office/powerpoint/2010/main" val="962781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5B72C15-7B4A-4BC2-9195-05391BB0D4CF}" type="slidenum">
              <a:rPr lang="en-US" smtClean="0"/>
              <a:t>24</a:t>
            </a:fld>
            <a:endParaRPr lang="en-US"/>
          </a:p>
        </p:txBody>
      </p:sp>
    </p:spTree>
    <p:extLst>
      <p:ext uri="{BB962C8B-B14F-4D97-AF65-F5344CB8AC3E}">
        <p14:creationId xmlns:p14="http://schemas.microsoft.com/office/powerpoint/2010/main" val="740904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0" i="0" kern="1200">
                <a:solidFill>
                  <a:schemeClr val="tx1"/>
                </a:solidFill>
                <a:effectLst/>
                <a:latin typeface="+mn-lt"/>
                <a:ea typeface="+mn-ea"/>
                <a:cs typeface="+mn-cs"/>
              </a:rPr>
              <a:t>Why is ammonia toxic to the body?</a:t>
            </a:r>
          </a:p>
          <a:p>
            <a:pPr fontAlgn="base"/>
            <a:r>
              <a:rPr lang="en-US" sz="1200" b="0" i="0" kern="1200">
                <a:solidFill>
                  <a:schemeClr val="tx1"/>
                </a:solidFill>
                <a:effectLst/>
                <a:latin typeface="+mn-lt"/>
                <a:ea typeface="+mn-ea"/>
                <a:cs typeface="+mn-cs"/>
              </a:rPr>
              <a:t>There is lot of research going on to pinpoint the exact reason. But the following are some of the possible reasons:</a:t>
            </a:r>
          </a:p>
          <a:p>
            <a:pPr fontAlgn="base"/>
            <a:r>
              <a:rPr lang="en-US" sz="1200" b="0" i="0" kern="1200">
                <a:solidFill>
                  <a:schemeClr val="tx1"/>
                </a:solidFill>
                <a:effectLst/>
                <a:latin typeface="+mn-lt"/>
                <a:ea typeface="+mn-ea"/>
                <a:cs typeface="+mn-cs"/>
              </a:rPr>
              <a:t>When ammonia levels in the brain cells are high, lot of ammonia combines with lot of alpha-ketoglutarate to form lot of glutamine in brain cells. This results in lack of alpha-ketoglutarate and accumulation of glutamine in the brain cells.</a:t>
            </a:r>
          </a:p>
          <a:p>
            <a:pPr fontAlgn="base"/>
            <a:r>
              <a:rPr lang="en-US" sz="1200" b="0" i="0" kern="1200">
                <a:solidFill>
                  <a:schemeClr val="tx1"/>
                </a:solidFill>
                <a:effectLst/>
                <a:latin typeface="+mn-lt"/>
                <a:ea typeface="+mn-ea"/>
                <a:cs typeface="+mn-cs"/>
              </a:rPr>
              <a:t>This leads to two events-</a:t>
            </a:r>
          </a:p>
          <a:p>
            <a:pPr fontAlgn="base"/>
            <a:r>
              <a:rPr lang="en-US" sz="1200" b="0" i="0" kern="1200">
                <a:solidFill>
                  <a:schemeClr val="tx1"/>
                </a:solidFill>
                <a:effectLst/>
                <a:latin typeface="+mn-lt"/>
                <a:ea typeface="+mn-ea"/>
                <a:cs typeface="+mn-cs"/>
              </a:rPr>
              <a:t>A. TCA (Tricarboxylic acid) cycle is the main energy producing pathway in the brain cells. Lack of alpha-ketoglutarate for TCA cycle results in impairment of TCA cycle resulting in energy deficiency in brain cells.</a:t>
            </a:r>
          </a:p>
          <a:p>
            <a:pPr fontAlgn="base"/>
            <a:r>
              <a:rPr lang="en-US" sz="1200" b="0" i="0" kern="1200">
                <a:solidFill>
                  <a:schemeClr val="tx1"/>
                </a:solidFill>
                <a:effectLst/>
                <a:latin typeface="+mn-lt"/>
                <a:ea typeface="+mn-ea"/>
                <a:cs typeface="+mn-cs"/>
              </a:rPr>
              <a:t>B. Glutamine has osmotic property. When levels of glutamine rise in the cells due to above mentioned phenomenon, lot of water from outside the cells move into the cells due to osmosis. This results in swelling of the brain cells.</a:t>
            </a:r>
          </a:p>
          <a:p>
            <a:pPr fontAlgn="base"/>
            <a:r>
              <a:rPr lang="en-US" sz="1200" b="0" i="0" kern="1200">
                <a:solidFill>
                  <a:schemeClr val="tx1"/>
                </a:solidFill>
                <a:effectLst/>
                <a:latin typeface="+mn-lt"/>
                <a:ea typeface="+mn-ea"/>
                <a:cs typeface="+mn-cs"/>
              </a:rPr>
              <a:t>Hence energy deficiency and cell swelling result in impaired functioning of brain cells in ammonia toxicity. This specially affects astrocytes in brain.</a:t>
            </a:r>
          </a:p>
          <a:p>
            <a:pPr fontAlgn="base"/>
            <a:r>
              <a:rPr lang="en-US" sz="1200" b="0" i="0" kern="1200">
                <a:solidFill>
                  <a:schemeClr val="tx1"/>
                </a:solidFill>
                <a:effectLst/>
                <a:latin typeface="+mn-lt"/>
                <a:ea typeface="+mn-ea"/>
                <a:cs typeface="+mn-cs"/>
              </a:rPr>
              <a:t>Additional mechanism: Ammonia initiates stimulation of ammonia induced NMDA(N- methyl D-Aspartate) receptors  and cause increased production of free radicals (superoxide anions) which may damage astrocytes in brain.</a:t>
            </a:r>
          </a:p>
          <a:p>
            <a:endParaRPr lang="en-US"/>
          </a:p>
        </p:txBody>
      </p:sp>
      <p:sp>
        <p:nvSpPr>
          <p:cNvPr id="4" name="Slide Number Placeholder 3"/>
          <p:cNvSpPr>
            <a:spLocks noGrp="1"/>
          </p:cNvSpPr>
          <p:nvPr>
            <p:ph type="sldNum" sz="quarter" idx="5"/>
          </p:nvPr>
        </p:nvSpPr>
        <p:spPr/>
        <p:txBody>
          <a:bodyPr/>
          <a:lstStyle/>
          <a:p>
            <a:fld id="{B5B72C15-7B4A-4BC2-9195-05391BB0D4CF}" type="slidenum">
              <a:rPr lang="en-US" smtClean="0"/>
              <a:t>27</a:t>
            </a:fld>
            <a:endParaRPr lang="en-US"/>
          </a:p>
        </p:txBody>
      </p:sp>
    </p:spTree>
    <p:extLst>
      <p:ext uri="{BB962C8B-B14F-4D97-AF65-F5344CB8AC3E}">
        <p14:creationId xmlns:p14="http://schemas.microsoft.com/office/powerpoint/2010/main" val="2519340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1C8DCD8-4341-450E-A18B-2A1760A11C73}"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2926656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C8DCD8-4341-450E-A18B-2A1760A11C73}"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1669863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C8DCD8-4341-450E-A18B-2A1760A11C73}"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2761927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8DCD8-4341-450E-A18B-2A1760A11C73}"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3345452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1C8DCD8-4341-450E-A18B-2A1760A11C73}" type="datetimeFigureOut">
              <a:rPr lang="en-US" smtClean="0"/>
              <a:t>12/23/2019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3072187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1C8DCD8-4341-450E-A18B-2A1760A11C73}" type="datetimeFigureOut">
              <a:rPr lang="en-US" smtClean="0"/>
              <a:t>12/23/2019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4092739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C8DCD8-4341-450E-A18B-2A1760A11C73}" type="datetimeFigureOut">
              <a:rPr lang="en-US" smtClean="0"/>
              <a:t>12/23/2019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3968846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C8DCD8-4341-450E-A18B-2A1760A11C73}"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106077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C8DCD8-4341-450E-A18B-2A1760A11C73}"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1476912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C8DCD8-4341-450E-A18B-2A1760A11C73}"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1775088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C8DCD8-4341-450E-A18B-2A1760A11C73}"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29F310-8889-48F5-89CE-41D143B2FDC4}" type="slidenum">
              <a:rPr lang="en-US" smtClean="0"/>
              <a:t>‹#›</a:t>
            </a:fld>
            <a:endParaRPr lang="en-US"/>
          </a:p>
        </p:txBody>
      </p:sp>
    </p:spTree>
    <p:extLst>
      <p:ext uri="{BB962C8B-B14F-4D97-AF65-F5344CB8AC3E}">
        <p14:creationId xmlns:p14="http://schemas.microsoft.com/office/powerpoint/2010/main" val="1682266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C8DCD8-4341-450E-A18B-2A1760A11C73}" type="datetimeFigureOut">
              <a:rPr lang="en-US" smtClean="0"/>
              <a:t>12/23/2019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29F310-8889-48F5-89CE-41D143B2FDC4}" type="slidenum">
              <a:rPr lang="en-US" smtClean="0"/>
              <a:t>‹#›</a:t>
            </a:fld>
            <a:endParaRPr lang="en-US"/>
          </a:p>
        </p:txBody>
      </p:sp>
    </p:spTree>
    <p:extLst>
      <p:ext uri="{BB962C8B-B14F-4D97-AF65-F5344CB8AC3E}">
        <p14:creationId xmlns:p14="http://schemas.microsoft.com/office/powerpoint/2010/main" val="1625002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hminh@hcmus.edu.vn" TargetMode="External"/><Relationship Id="rId2" Type="http://schemas.openxmlformats.org/officeDocument/2006/relationships/hyperlink" Target="mailto:dthong@hcmus.edu.vn" TargetMode="External"/><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 Id="rId9"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gif"/><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48D32AC-FB50-4348-A31A-75ADBD6CE139}"/>
              </a:ext>
            </a:extLst>
          </p:cNvPr>
          <p:cNvSpPr>
            <a:spLocks noGrp="1"/>
          </p:cNvSpPr>
          <p:nvPr>
            <p:ph type="subTitle" idx="1"/>
          </p:nvPr>
        </p:nvSpPr>
        <p:spPr>
          <a:xfrm>
            <a:off x="5257800" y="2590800"/>
            <a:ext cx="3581400" cy="1600200"/>
          </a:xfrm>
        </p:spPr>
        <p:txBody>
          <a:bodyPr>
            <a:normAutofit/>
          </a:bodyPr>
          <a:lstStyle/>
          <a:p>
            <a:pPr algn="r"/>
            <a:r>
              <a:rPr lang="en-US" sz="2000" b="1" dirty="0" err="1">
                <a:solidFill>
                  <a:schemeClr val="tx1"/>
                </a:solidFill>
                <a:latin typeface="Arial" pitchFamily="34" charset="0"/>
                <a:cs typeface="Arial" pitchFamily="34" charset="0"/>
              </a:rPr>
              <a:t>Đỗ</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Thị</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Hồng</a:t>
            </a:r>
            <a:r>
              <a:rPr lang="en-US" sz="2000" b="1" dirty="0">
                <a:solidFill>
                  <a:schemeClr val="tx1"/>
                </a:solidFill>
                <a:latin typeface="Arial" pitchFamily="34" charset="0"/>
                <a:cs typeface="Arial" pitchFamily="34" charset="0"/>
              </a:rPr>
              <a:t> </a:t>
            </a:r>
          </a:p>
          <a:p>
            <a:pPr algn="r"/>
            <a:r>
              <a:rPr lang="en-US" sz="2000" b="1" dirty="0">
                <a:solidFill>
                  <a:schemeClr val="tx1"/>
                </a:solidFill>
                <a:latin typeface="Arial" pitchFamily="34" charset="0"/>
                <a:cs typeface="Arial" pitchFamily="34" charset="0"/>
                <a:hlinkClick r:id="rId2"/>
              </a:rPr>
              <a:t>dthong@hcmus.edu.vn</a:t>
            </a:r>
            <a:endParaRPr lang="en-US" sz="2000" b="1" dirty="0">
              <a:solidFill>
                <a:schemeClr val="tx1"/>
              </a:solidFill>
              <a:latin typeface="Arial" pitchFamily="34" charset="0"/>
              <a:cs typeface="Arial" pitchFamily="34" charset="0"/>
            </a:endParaRPr>
          </a:p>
          <a:p>
            <a:pPr algn="r"/>
            <a:r>
              <a:rPr lang="en-US" sz="2000" b="1" dirty="0" err="1">
                <a:solidFill>
                  <a:schemeClr val="tx1"/>
                </a:solidFill>
                <a:latin typeface="Arial" pitchFamily="34" charset="0"/>
                <a:cs typeface="Arial" pitchFamily="34" charset="0"/>
              </a:rPr>
              <a:t>Phạm</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Hoàng</a:t>
            </a:r>
            <a:r>
              <a:rPr lang="en-US" sz="2000" b="1" dirty="0">
                <a:solidFill>
                  <a:schemeClr val="tx1"/>
                </a:solidFill>
                <a:latin typeface="Arial" pitchFamily="34" charset="0"/>
                <a:cs typeface="Arial" pitchFamily="34" charset="0"/>
              </a:rPr>
              <a:t> Minh</a:t>
            </a:r>
          </a:p>
          <a:p>
            <a:pPr algn="r"/>
            <a:r>
              <a:rPr lang="en-US" sz="2000" b="1" dirty="0">
                <a:solidFill>
                  <a:schemeClr val="tx1"/>
                </a:solidFill>
                <a:latin typeface="Arial" pitchFamily="34" charset="0"/>
                <a:cs typeface="Arial" pitchFamily="34" charset="0"/>
              </a:rPr>
              <a:t> </a:t>
            </a:r>
            <a:r>
              <a:rPr lang="en-US" sz="2000" b="1" dirty="0">
                <a:solidFill>
                  <a:schemeClr val="tx1"/>
                </a:solidFill>
                <a:latin typeface="Arial" pitchFamily="34" charset="0"/>
                <a:cs typeface="Arial" pitchFamily="34" charset="0"/>
                <a:hlinkClick r:id="rId3"/>
              </a:rPr>
              <a:t>phminh@hcmus.edu.vn</a:t>
            </a:r>
            <a:r>
              <a:rPr lang="en-US" sz="2000" b="1" dirty="0">
                <a:solidFill>
                  <a:schemeClr val="tx1"/>
                </a:solidFill>
                <a:latin typeface="Arial" pitchFamily="34" charset="0"/>
                <a:cs typeface="Arial" pitchFamily="34" charset="0"/>
              </a:rPr>
              <a:t> </a:t>
            </a:r>
          </a:p>
        </p:txBody>
      </p:sp>
      <p:sp>
        <p:nvSpPr>
          <p:cNvPr id="2" name="Title 1">
            <a:extLst>
              <a:ext uri="{FF2B5EF4-FFF2-40B4-BE49-F238E27FC236}">
                <a16:creationId xmlns:a16="http://schemas.microsoft.com/office/drawing/2014/main" id="{15B8C7F7-01DA-4A13-B7FD-CD2B55FCA21E}"/>
              </a:ext>
            </a:extLst>
          </p:cNvPr>
          <p:cNvSpPr>
            <a:spLocks noGrp="1"/>
          </p:cNvSpPr>
          <p:nvPr>
            <p:ph type="ctrTitle"/>
          </p:nvPr>
        </p:nvSpPr>
        <p:spPr>
          <a:xfrm>
            <a:off x="990600" y="399305"/>
            <a:ext cx="7337514" cy="1257676"/>
          </a:xfrm>
        </p:spPr>
        <p:txBody>
          <a:bodyPr>
            <a:normAutofit/>
          </a:bodyPr>
          <a:lstStyle/>
          <a:p>
            <a:r>
              <a:rPr lang="en-US" sz="6000" b="1" dirty="0">
                <a:latin typeface="Arial" panose="020B0604020202020204" pitchFamily="34" charset="0"/>
                <a:cs typeface="Arial" panose="020B0604020202020204" pitchFamily="34" charset="0"/>
              </a:rPr>
              <a:t>SINH HÓA C</a:t>
            </a:r>
            <a:r>
              <a:rPr lang="vi-VN" sz="6000" b="1" dirty="0">
                <a:latin typeface="Arial" panose="020B0604020202020204" pitchFamily="34" charset="0"/>
                <a:cs typeface="Arial" panose="020B0604020202020204" pitchFamily="34" charset="0"/>
              </a:rPr>
              <a:t>Ơ</a:t>
            </a:r>
            <a:r>
              <a:rPr lang="en-US" sz="6000" b="1" dirty="0">
                <a:latin typeface="Arial" panose="020B0604020202020204" pitchFamily="34" charset="0"/>
                <a:cs typeface="Arial" panose="020B0604020202020204" pitchFamily="34" charset="0"/>
              </a:rPr>
              <a:t> SỞ</a:t>
            </a:r>
          </a:p>
        </p:txBody>
      </p:sp>
      <p:sp>
        <p:nvSpPr>
          <p:cNvPr id="4" name="Subtitle 2">
            <a:extLst>
              <a:ext uri="{FF2B5EF4-FFF2-40B4-BE49-F238E27FC236}">
                <a16:creationId xmlns:a16="http://schemas.microsoft.com/office/drawing/2014/main" id="{CBB60DA5-02DE-4F02-9ABC-0449E476AD7D}"/>
              </a:ext>
            </a:extLst>
          </p:cNvPr>
          <p:cNvSpPr txBox="1">
            <a:spLocks/>
          </p:cNvSpPr>
          <p:nvPr/>
        </p:nvSpPr>
        <p:spPr>
          <a:xfrm>
            <a:off x="3625643" y="99744"/>
            <a:ext cx="1876795" cy="52459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dirty="0">
                <a:latin typeface="Arial" pitchFamily="34" charset="0"/>
                <a:cs typeface="Arial" pitchFamily="34" charset="0"/>
              </a:rPr>
              <a:t>ÔN TẬP</a:t>
            </a:r>
          </a:p>
        </p:txBody>
      </p:sp>
      <p:sp>
        <p:nvSpPr>
          <p:cNvPr id="5" name="Subtitle 2">
            <a:extLst>
              <a:ext uri="{FF2B5EF4-FFF2-40B4-BE49-F238E27FC236}">
                <a16:creationId xmlns:a16="http://schemas.microsoft.com/office/drawing/2014/main" id="{5A63BB42-8700-4146-81C5-F75DAC357A54}"/>
              </a:ext>
            </a:extLst>
          </p:cNvPr>
          <p:cNvSpPr txBox="1">
            <a:spLocks/>
          </p:cNvSpPr>
          <p:nvPr/>
        </p:nvSpPr>
        <p:spPr>
          <a:xfrm>
            <a:off x="4678095" y="1490299"/>
            <a:ext cx="2774341" cy="52459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b="1" dirty="0">
                <a:latin typeface="Arial" pitchFamily="34" charset="0"/>
                <a:cs typeface="Arial" pitchFamily="34" charset="0"/>
              </a:rPr>
              <a:t>SINH HÓA ĐỘNG</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573" y="99744"/>
            <a:ext cx="1416227" cy="1557237"/>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15000" y="4919583"/>
            <a:ext cx="3184362" cy="2220673"/>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0442" y="1656981"/>
            <a:ext cx="4680158" cy="5170539"/>
          </a:xfrm>
          <a:prstGeom prst="rect">
            <a:avLst/>
          </a:prstGeom>
        </p:spPr>
      </p:pic>
    </p:spTree>
    <p:extLst>
      <p:ext uri="{BB962C8B-B14F-4D97-AF65-F5344CB8AC3E}">
        <p14:creationId xmlns:p14="http://schemas.microsoft.com/office/powerpoint/2010/main" val="4292009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2163" y="3733800"/>
            <a:ext cx="2453610" cy="14022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4495" y="5371495"/>
            <a:ext cx="2648945" cy="1293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9" name="Group 18"/>
          <p:cNvGrpSpPr/>
          <p:nvPr/>
        </p:nvGrpSpPr>
        <p:grpSpPr>
          <a:xfrm>
            <a:off x="7374" y="22082"/>
            <a:ext cx="3559277" cy="3457406"/>
            <a:chOff x="7374" y="22082"/>
            <a:chExt cx="3559277" cy="3457406"/>
          </a:xfrm>
        </p:grpSpPr>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52" y="72570"/>
              <a:ext cx="3505199" cy="34069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p:cNvSpPr txBox="1"/>
            <p:nvPr/>
          </p:nvSpPr>
          <p:spPr>
            <a:xfrm>
              <a:off x="7374" y="22082"/>
              <a:ext cx="533400" cy="584775"/>
            </a:xfrm>
            <a:prstGeom prst="rect">
              <a:avLst/>
            </a:prstGeom>
            <a:noFill/>
          </p:spPr>
          <p:txBody>
            <a:bodyPr wrap="square" rtlCol="0">
              <a:spAutoFit/>
            </a:bodyPr>
            <a:lstStyle/>
            <a:p>
              <a:r>
                <a:rPr lang="en-US" sz="3200" b="1" dirty="0">
                  <a:solidFill>
                    <a:srgbClr val="C00000"/>
                  </a:solidFill>
                  <a:latin typeface="Arial" pitchFamily="34" charset="0"/>
                  <a:cs typeface="Arial" pitchFamily="34" charset="0"/>
                </a:rPr>
                <a:t>1</a:t>
              </a:r>
            </a:p>
          </p:txBody>
        </p:sp>
      </p:grpSp>
      <p:grpSp>
        <p:nvGrpSpPr>
          <p:cNvPr id="20" name="Group 19"/>
          <p:cNvGrpSpPr/>
          <p:nvPr/>
        </p:nvGrpSpPr>
        <p:grpSpPr>
          <a:xfrm>
            <a:off x="3733800" y="72570"/>
            <a:ext cx="1981199" cy="3356430"/>
            <a:chOff x="3733800" y="72570"/>
            <a:chExt cx="1981199" cy="3356430"/>
          </a:xfrm>
        </p:grpSpPr>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3800" y="110027"/>
              <a:ext cx="1981199" cy="33189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TextBox 14"/>
            <p:cNvSpPr txBox="1"/>
            <p:nvPr/>
          </p:nvSpPr>
          <p:spPr>
            <a:xfrm>
              <a:off x="3878594" y="72570"/>
              <a:ext cx="533400" cy="584775"/>
            </a:xfrm>
            <a:prstGeom prst="rect">
              <a:avLst/>
            </a:prstGeom>
            <a:noFill/>
          </p:spPr>
          <p:txBody>
            <a:bodyPr wrap="square" rtlCol="0">
              <a:spAutoFit/>
            </a:bodyPr>
            <a:lstStyle/>
            <a:p>
              <a:r>
                <a:rPr lang="en-US" sz="3200" b="1" dirty="0">
                  <a:solidFill>
                    <a:srgbClr val="C00000"/>
                  </a:solidFill>
                  <a:latin typeface="Arial" pitchFamily="34" charset="0"/>
                  <a:cs typeface="Arial" pitchFamily="34" charset="0"/>
                </a:rPr>
                <a:t>2</a:t>
              </a:r>
            </a:p>
          </p:txBody>
        </p:sp>
      </p:grpSp>
      <p:grpSp>
        <p:nvGrpSpPr>
          <p:cNvPr id="21" name="Group 20"/>
          <p:cNvGrpSpPr/>
          <p:nvPr/>
        </p:nvGrpSpPr>
        <p:grpSpPr>
          <a:xfrm>
            <a:off x="5908732" y="6788"/>
            <a:ext cx="3108962" cy="3422212"/>
            <a:chOff x="5908732" y="6788"/>
            <a:chExt cx="3108962" cy="3422212"/>
          </a:xfrm>
        </p:grpSpPr>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08732" y="110027"/>
              <a:ext cx="3108962" cy="33189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p:cNvSpPr txBox="1"/>
            <p:nvPr/>
          </p:nvSpPr>
          <p:spPr>
            <a:xfrm>
              <a:off x="7132358" y="6788"/>
              <a:ext cx="533400" cy="584775"/>
            </a:xfrm>
            <a:prstGeom prst="rect">
              <a:avLst/>
            </a:prstGeom>
            <a:noFill/>
          </p:spPr>
          <p:txBody>
            <a:bodyPr wrap="square" rtlCol="0">
              <a:spAutoFit/>
            </a:bodyPr>
            <a:lstStyle/>
            <a:p>
              <a:r>
                <a:rPr lang="en-US" sz="3200" b="1" dirty="0">
                  <a:solidFill>
                    <a:srgbClr val="C00000"/>
                  </a:solidFill>
                  <a:latin typeface="Arial" pitchFamily="34" charset="0"/>
                  <a:cs typeface="Arial" pitchFamily="34" charset="0"/>
                </a:rPr>
                <a:t>3</a:t>
              </a:r>
            </a:p>
          </p:txBody>
        </p:sp>
      </p:grpSp>
      <p:grpSp>
        <p:nvGrpSpPr>
          <p:cNvPr id="22" name="Group 21"/>
          <p:cNvGrpSpPr/>
          <p:nvPr/>
        </p:nvGrpSpPr>
        <p:grpSpPr>
          <a:xfrm>
            <a:off x="61452" y="3733800"/>
            <a:ext cx="2858669" cy="2877476"/>
            <a:chOff x="61452" y="3733800"/>
            <a:chExt cx="2858669" cy="2877476"/>
          </a:xfrm>
        </p:grpSpPr>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452" y="3733800"/>
              <a:ext cx="2858669" cy="28774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7" name="TextBox 16"/>
            <p:cNvSpPr txBox="1"/>
            <p:nvPr/>
          </p:nvSpPr>
          <p:spPr>
            <a:xfrm>
              <a:off x="107923" y="3733801"/>
              <a:ext cx="533400" cy="584775"/>
            </a:xfrm>
            <a:prstGeom prst="rect">
              <a:avLst/>
            </a:prstGeom>
            <a:noFill/>
          </p:spPr>
          <p:txBody>
            <a:bodyPr wrap="square" rtlCol="0">
              <a:spAutoFit/>
            </a:bodyPr>
            <a:lstStyle/>
            <a:p>
              <a:r>
                <a:rPr lang="en-US" sz="3200" b="1" dirty="0">
                  <a:solidFill>
                    <a:srgbClr val="C00000"/>
                  </a:solidFill>
                  <a:latin typeface="Arial" pitchFamily="34" charset="0"/>
                  <a:cs typeface="Arial" pitchFamily="34" charset="0"/>
                </a:rPr>
                <a:t>4</a:t>
              </a:r>
            </a:p>
          </p:txBody>
        </p:sp>
      </p:grpSp>
      <p:grpSp>
        <p:nvGrpSpPr>
          <p:cNvPr id="23" name="Group 22"/>
          <p:cNvGrpSpPr/>
          <p:nvPr/>
        </p:nvGrpSpPr>
        <p:grpSpPr>
          <a:xfrm>
            <a:off x="5908731" y="3733801"/>
            <a:ext cx="3141673" cy="2877476"/>
            <a:chOff x="5908731" y="3733801"/>
            <a:chExt cx="3141673" cy="2877476"/>
          </a:xfrm>
        </p:grpSpPr>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08731" y="3733801"/>
              <a:ext cx="3141673" cy="28774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TextBox 17"/>
            <p:cNvSpPr txBox="1"/>
            <p:nvPr/>
          </p:nvSpPr>
          <p:spPr>
            <a:xfrm>
              <a:off x="6019800" y="3733801"/>
              <a:ext cx="533400" cy="584775"/>
            </a:xfrm>
            <a:prstGeom prst="rect">
              <a:avLst/>
            </a:prstGeom>
            <a:noFill/>
          </p:spPr>
          <p:txBody>
            <a:bodyPr wrap="square" rtlCol="0">
              <a:spAutoFit/>
            </a:bodyPr>
            <a:lstStyle/>
            <a:p>
              <a:r>
                <a:rPr lang="en-US" sz="3200" b="1" dirty="0">
                  <a:solidFill>
                    <a:srgbClr val="C00000"/>
                  </a:solidFill>
                  <a:latin typeface="Arial" pitchFamily="34" charset="0"/>
                  <a:cs typeface="Arial" pitchFamily="34" charset="0"/>
                </a:rPr>
                <a:t>5</a:t>
              </a:r>
            </a:p>
          </p:txBody>
        </p:sp>
      </p:grpSp>
    </p:spTree>
    <p:extLst>
      <p:ext uri="{BB962C8B-B14F-4D97-AF65-F5344CB8AC3E}">
        <p14:creationId xmlns:p14="http://schemas.microsoft.com/office/powerpoint/2010/main" val="3476181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ppt_x"/>
                                          </p:val>
                                        </p:tav>
                                        <p:tav tm="100000">
                                          <p:val>
                                            <p:strVal val="#ppt_x"/>
                                          </p:val>
                                        </p:tav>
                                      </p:tavLst>
                                    </p:anim>
                                    <p:anim calcmode="lin" valueType="num">
                                      <p:cBhvr additive="base">
                                        <p:cTn id="1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ppt_x"/>
                                          </p:val>
                                        </p:tav>
                                        <p:tav tm="100000">
                                          <p:val>
                                            <p:strVal val="#ppt_x"/>
                                          </p:val>
                                        </p:tav>
                                      </p:tavLst>
                                    </p:anim>
                                    <p:anim calcmode="lin" valueType="num">
                                      <p:cBhvr additive="base">
                                        <p:cTn id="24" dur="500" fill="hold"/>
                                        <p:tgtEl>
                                          <p:spTgt spid="2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fill="hold"/>
                                        <p:tgtEl>
                                          <p:spTgt spid="23"/>
                                        </p:tgtEl>
                                        <p:attrNameLst>
                                          <p:attrName>ppt_x</p:attrName>
                                        </p:attrNameLst>
                                      </p:cBhvr>
                                      <p:tavLst>
                                        <p:tav tm="0">
                                          <p:val>
                                            <p:strVal val="#ppt_x"/>
                                          </p:val>
                                        </p:tav>
                                        <p:tav tm="100000">
                                          <p:val>
                                            <p:strVal val="#ppt_x"/>
                                          </p:val>
                                        </p:tav>
                                      </p:tavLst>
                                    </p:anim>
                                    <p:anim calcmode="lin" valueType="num">
                                      <p:cBhvr additive="base">
                                        <p:cTn id="2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2544" y="92738"/>
            <a:ext cx="5075903" cy="1278294"/>
          </a:xfrm>
        </p:spPr>
        <p:txBody>
          <a:bodyPr>
            <a:noAutofit/>
          </a:bodyPr>
          <a:lstStyle/>
          <a:p>
            <a:r>
              <a:rPr lang="en-US" sz="2800" b="1" dirty="0">
                <a:latin typeface="Arial" pitchFamily="34" charset="0"/>
                <a:cs typeface="Arial" pitchFamily="34" charset="0"/>
              </a:rPr>
              <a:t>OXY HÓA CHẤT BÉO</a:t>
            </a:r>
            <a:br>
              <a:rPr lang="en-US" sz="2800" b="1" dirty="0">
                <a:latin typeface="Arial" pitchFamily="34" charset="0"/>
                <a:cs typeface="Arial" pitchFamily="34" charset="0"/>
              </a:rPr>
            </a:br>
            <a:r>
              <a:rPr lang="en-US" sz="2800" b="1" dirty="0">
                <a:latin typeface="Arial" pitchFamily="34" charset="0"/>
                <a:cs typeface="Arial" pitchFamily="34" charset="0"/>
              </a:rPr>
              <a:t>SINH TỔNG HỢP CHẤT BÉO</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95" y="52916"/>
            <a:ext cx="2490549" cy="26140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5" descr="http://www.benhviennhi.org.vn/vnt_upload/hat%2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0" y="65616"/>
            <a:ext cx="1625600" cy="14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839492" y="2187844"/>
            <a:ext cx="7848600" cy="4062651"/>
          </a:xfrm>
          <a:prstGeom prst="rect">
            <a:avLst/>
          </a:prstGeom>
          <a:noFill/>
        </p:spPr>
        <p:txBody>
          <a:bodyPr wrap="square" rtlCol="0">
            <a:spAutoFit/>
          </a:bodyPr>
          <a:lstStyle/>
          <a:p>
            <a:pPr algn="ctr">
              <a:lnSpc>
                <a:spcPct val="150000"/>
              </a:lnSpc>
            </a:pPr>
            <a:r>
              <a:rPr lang="en-US" sz="2400" b="1" dirty="0">
                <a:latin typeface="Arial" pitchFamily="34" charset="0"/>
                <a:cs typeface="Arial" pitchFamily="34" charset="0"/>
              </a:rPr>
              <a:t>OXY HÓA CHẤT BÉO</a:t>
            </a:r>
            <a:endParaRPr lang="en-US" sz="2400" dirty="0">
              <a:latin typeface="Arial" pitchFamily="34" charset="0"/>
              <a:cs typeface="Arial" pitchFamily="34" charset="0"/>
            </a:endParaRPr>
          </a:p>
          <a:p>
            <a:pPr marL="342900" indent="-342900" algn="just">
              <a:lnSpc>
                <a:spcPct val="150000"/>
              </a:lnSpc>
              <a:buFont typeface="Arial" pitchFamily="34" charset="0"/>
              <a:buChar char="•"/>
            </a:pPr>
            <a:r>
              <a:rPr lang="en-US" sz="2400" dirty="0" err="1">
                <a:latin typeface="Arial" pitchFamily="34" charset="0"/>
                <a:cs typeface="Arial" pitchFamily="34" charset="0"/>
              </a:rPr>
              <a:t>Nguồn</a:t>
            </a:r>
            <a:r>
              <a:rPr lang="en-US" sz="2400" dirty="0">
                <a:latin typeface="Arial" pitchFamily="34" charset="0"/>
                <a:cs typeface="Arial" pitchFamily="34" charset="0"/>
              </a:rPr>
              <a:t> </a:t>
            </a:r>
            <a:r>
              <a:rPr lang="en-US" sz="2400" dirty="0" err="1">
                <a:latin typeface="Arial" pitchFamily="34" charset="0"/>
                <a:cs typeface="Arial" pitchFamily="34" charset="0"/>
              </a:rPr>
              <a:t>nhận</a:t>
            </a:r>
            <a:r>
              <a:rPr lang="en-US" sz="2400" dirty="0">
                <a:latin typeface="Arial" pitchFamily="34" charset="0"/>
                <a:cs typeface="Arial" pitchFamily="34" charset="0"/>
              </a:rPr>
              <a:t> acid </a:t>
            </a:r>
            <a:r>
              <a:rPr lang="en-US" sz="2400" dirty="0" err="1">
                <a:latin typeface="Arial" pitchFamily="34" charset="0"/>
                <a:cs typeface="Arial" pitchFamily="34" charset="0"/>
              </a:rPr>
              <a:t>béo</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tế</a:t>
            </a:r>
            <a:r>
              <a:rPr lang="en-US" sz="2400" dirty="0">
                <a:latin typeface="Arial" pitchFamily="34" charset="0"/>
                <a:cs typeface="Arial" pitchFamily="34" charset="0"/>
              </a:rPr>
              <a:t> </a:t>
            </a:r>
            <a:r>
              <a:rPr lang="en-US" sz="2400" dirty="0" err="1">
                <a:latin typeface="Arial" pitchFamily="34" charset="0"/>
                <a:cs typeface="Arial" pitchFamily="34" charset="0"/>
              </a:rPr>
              <a:t>bào</a:t>
            </a:r>
            <a:r>
              <a:rPr lang="en-US" sz="2400" dirty="0">
                <a:latin typeface="Arial" pitchFamily="34" charset="0"/>
                <a:cs typeface="Arial" pitchFamily="34" charset="0"/>
              </a:rPr>
              <a:t> </a:t>
            </a:r>
            <a:r>
              <a:rPr lang="en-US" sz="2400" dirty="0" err="1">
                <a:latin typeface="Arial" pitchFamily="34" charset="0"/>
                <a:cs typeface="Arial" pitchFamily="34" charset="0"/>
              </a:rPr>
              <a:t>động</a:t>
            </a:r>
            <a:r>
              <a:rPr lang="en-US" sz="2400" dirty="0">
                <a:latin typeface="Arial" pitchFamily="34" charset="0"/>
                <a:cs typeface="Arial" pitchFamily="34" charset="0"/>
              </a:rPr>
              <a:t> </a:t>
            </a:r>
            <a:r>
              <a:rPr lang="en-US" sz="2400" dirty="0" err="1">
                <a:latin typeface="Arial" pitchFamily="34" charset="0"/>
                <a:cs typeface="Arial" pitchFamily="34" charset="0"/>
              </a:rPr>
              <a:t>vật</a:t>
            </a:r>
            <a:endParaRPr lang="en-US" sz="2400" dirty="0">
              <a:latin typeface="Arial" pitchFamily="34" charset="0"/>
              <a:cs typeface="Arial" pitchFamily="34" charset="0"/>
            </a:endParaRPr>
          </a:p>
          <a:p>
            <a:pPr marL="342900" indent="-342900" algn="just">
              <a:lnSpc>
                <a:spcPct val="150000"/>
              </a:lnSpc>
              <a:buFont typeface="Arial" pitchFamily="34" charset="0"/>
              <a:buChar char="•"/>
            </a:pPr>
            <a:r>
              <a:rPr lang="en-US" sz="2400" dirty="0">
                <a:latin typeface="Arial" pitchFamily="34" charset="0"/>
                <a:cs typeface="Arial" pitchFamily="34" charset="0"/>
              </a:rPr>
              <a:t>Lipid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huy</a:t>
            </a:r>
            <a:r>
              <a:rPr lang="en-US" sz="2400" dirty="0">
                <a:latin typeface="Arial" pitchFamily="34" charset="0"/>
                <a:cs typeface="Arial" pitchFamily="34" charset="0"/>
              </a:rPr>
              <a:t> </a:t>
            </a:r>
            <a:r>
              <a:rPr lang="en-US" sz="2400" dirty="0" err="1">
                <a:latin typeface="Arial" pitchFamily="34" charset="0"/>
                <a:cs typeface="Arial" pitchFamily="34" charset="0"/>
              </a:rPr>
              <a:t>động</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vận</a:t>
            </a:r>
            <a:r>
              <a:rPr lang="en-US" sz="2400" dirty="0">
                <a:latin typeface="Arial" pitchFamily="34" charset="0"/>
                <a:cs typeface="Arial" pitchFamily="34" charset="0"/>
              </a:rPr>
              <a:t> </a:t>
            </a:r>
            <a:r>
              <a:rPr lang="en-US" sz="2400" dirty="0" err="1">
                <a:latin typeface="Arial" pitchFamily="34" charset="0"/>
                <a:cs typeface="Arial" pitchFamily="34" charset="0"/>
              </a:rPr>
              <a:t>chuyển</a:t>
            </a:r>
            <a:r>
              <a:rPr lang="en-US" sz="2400" dirty="0">
                <a:latin typeface="Arial" pitchFamily="34" charset="0"/>
                <a:cs typeface="Arial" pitchFamily="34" charset="0"/>
              </a:rPr>
              <a:t> </a:t>
            </a:r>
            <a:r>
              <a:rPr lang="en-US" sz="2400" dirty="0" err="1">
                <a:latin typeface="Arial" pitchFamily="34" charset="0"/>
                <a:cs typeface="Arial" pitchFamily="34" charset="0"/>
              </a:rPr>
              <a:t>như</a:t>
            </a:r>
            <a:r>
              <a:rPr lang="en-US" sz="2400" dirty="0">
                <a:latin typeface="Arial" pitchFamily="34" charset="0"/>
                <a:cs typeface="Arial" pitchFamily="34" charset="0"/>
              </a:rPr>
              <a:t> </a:t>
            </a:r>
            <a:r>
              <a:rPr lang="en-US" sz="2400" dirty="0" err="1">
                <a:latin typeface="Arial" pitchFamily="34" charset="0"/>
                <a:cs typeface="Arial" pitchFamily="34" charset="0"/>
              </a:rPr>
              <a:t>thế</a:t>
            </a:r>
            <a:r>
              <a:rPr lang="en-US" sz="2400" dirty="0">
                <a:latin typeface="Arial" pitchFamily="34" charset="0"/>
                <a:cs typeface="Arial" pitchFamily="34" charset="0"/>
              </a:rPr>
              <a:t> </a:t>
            </a:r>
            <a:r>
              <a:rPr lang="en-US" sz="2400" dirty="0" err="1">
                <a:latin typeface="Arial" pitchFamily="34" charset="0"/>
                <a:cs typeface="Arial" pitchFamily="34" charset="0"/>
              </a:rPr>
              <a:t>nào</a:t>
            </a:r>
            <a:r>
              <a:rPr lang="en-US" sz="2400" dirty="0">
                <a:latin typeface="Arial" pitchFamily="34" charset="0"/>
                <a:cs typeface="Arial" pitchFamily="34" charset="0"/>
              </a:rPr>
              <a:t>?</a:t>
            </a:r>
          </a:p>
          <a:p>
            <a:pPr marL="342900" indent="-342900" algn="just">
              <a:lnSpc>
                <a:spcPct val="150000"/>
              </a:lnSpc>
              <a:buFont typeface="Arial" pitchFamily="34" charset="0"/>
              <a:buChar char="•"/>
            </a:pPr>
            <a:r>
              <a:rPr lang="en-US" sz="2400" dirty="0" err="1">
                <a:latin typeface="Arial" pitchFamily="34" charset="0"/>
                <a:cs typeface="Arial" pitchFamily="34" charset="0"/>
              </a:rPr>
              <a:t>Quá</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phân</a:t>
            </a:r>
            <a:r>
              <a:rPr lang="en-US" sz="2400" dirty="0">
                <a:latin typeface="Arial" pitchFamily="34" charset="0"/>
                <a:cs typeface="Arial" pitchFamily="34" charset="0"/>
              </a:rPr>
              <a:t> </a:t>
            </a:r>
            <a:r>
              <a:rPr lang="en-US" sz="2400" dirty="0" err="1">
                <a:latin typeface="Arial" pitchFamily="34" charset="0"/>
                <a:cs typeface="Arial" pitchFamily="34" charset="0"/>
              </a:rPr>
              <a:t>hủy</a:t>
            </a:r>
            <a:r>
              <a:rPr lang="en-US" sz="2400" dirty="0">
                <a:latin typeface="Arial" pitchFamily="34" charset="0"/>
                <a:cs typeface="Arial" pitchFamily="34" charset="0"/>
              </a:rPr>
              <a:t> lipid</a:t>
            </a:r>
          </a:p>
          <a:p>
            <a:pPr marL="342900" indent="-342900" algn="just">
              <a:lnSpc>
                <a:spcPct val="150000"/>
              </a:lnSpc>
              <a:buFont typeface="Arial" pitchFamily="34" charset="0"/>
              <a:buChar char="•"/>
            </a:pPr>
            <a:r>
              <a:rPr lang="en-US" sz="2400" dirty="0" err="1">
                <a:latin typeface="Arial" pitchFamily="34" charset="0"/>
                <a:cs typeface="Arial" pitchFamily="34" charset="0"/>
              </a:rPr>
              <a:t>Quá</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hoạt</a:t>
            </a:r>
            <a:r>
              <a:rPr lang="en-US" sz="2400" dirty="0">
                <a:latin typeface="Arial" pitchFamily="34" charset="0"/>
                <a:cs typeface="Arial" pitchFamily="34" charset="0"/>
              </a:rPr>
              <a:t> </a:t>
            </a:r>
            <a:r>
              <a:rPr lang="en-US" sz="2400" dirty="0" err="1">
                <a:latin typeface="Arial" pitchFamily="34" charset="0"/>
                <a:cs typeface="Arial" pitchFamily="34" charset="0"/>
              </a:rPr>
              <a:t>hóa</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vận</a:t>
            </a:r>
            <a:r>
              <a:rPr lang="en-US" sz="2400" dirty="0">
                <a:latin typeface="Arial" pitchFamily="34" charset="0"/>
                <a:cs typeface="Arial" pitchFamily="34" charset="0"/>
              </a:rPr>
              <a:t> </a:t>
            </a:r>
            <a:r>
              <a:rPr lang="en-US" sz="2400" dirty="0" err="1">
                <a:latin typeface="Arial" pitchFamily="34" charset="0"/>
                <a:cs typeface="Arial" pitchFamily="34" charset="0"/>
              </a:rPr>
              <a:t>chuyển</a:t>
            </a:r>
            <a:r>
              <a:rPr lang="en-US" sz="2400" dirty="0">
                <a:latin typeface="Arial" pitchFamily="34" charset="0"/>
                <a:cs typeface="Arial" pitchFamily="34" charset="0"/>
              </a:rPr>
              <a:t> acid </a:t>
            </a:r>
            <a:r>
              <a:rPr lang="en-US" sz="2400" dirty="0" err="1">
                <a:latin typeface="Arial" pitchFamily="34" charset="0"/>
                <a:cs typeface="Arial" pitchFamily="34" charset="0"/>
              </a:rPr>
              <a:t>béo</a:t>
            </a:r>
            <a:r>
              <a:rPr lang="en-US" sz="2400" dirty="0">
                <a:latin typeface="Arial" pitchFamily="34" charset="0"/>
                <a:cs typeface="Arial" pitchFamily="34" charset="0"/>
              </a:rPr>
              <a:t> </a:t>
            </a:r>
            <a:r>
              <a:rPr lang="en-US" sz="2400" dirty="0" err="1">
                <a:latin typeface="Arial" pitchFamily="34" charset="0"/>
                <a:cs typeface="Arial" pitchFamily="34" charset="0"/>
              </a:rPr>
              <a:t>vào</a:t>
            </a:r>
            <a:r>
              <a:rPr lang="en-US" sz="2400" dirty="0">
                <a:latin typeface="Arial" pitchFamily="34" charset="0"/>
                <a:cs typeface="Arial" pitchFamily="34" charset="0"/>
              </a:rPr>
              <a:t> </a:t>
            </a:r>
            <a:r>
              <a:rPr lang="en-US" sz="2400" dirty="0" err="1">
                <a:latin typeface="Arial" pitchFamily="34" charset="0"/>
                <a:cs typeface="Arial" pitchFamily="34" charset="0"/>
              </a:rPr>
              <a:t>ti</a:t>
            </a:r>
            <a:r>
              <a:rPr lang="en-US" sz="2400" dirty="0">
                <a:latin typeface="Arial" pitchFamily="34" charset="0"/>
                <a:cs typeface="Arial" pitchFamily="34" charset="0"/>
              </a:rPr>
              <a:t> </a:t>
            </a:r>
            <a:r>
              <a:rPr lang="en-US" sz="2400" dirty="0" err="1">
                <a:latin typeface="Arial" pitchFamily="34" charset="0"/>
                <a:cs typeface="Arial" pitchFamily="34" charset="0"/>
              </a:rPr>
              <a:t>thể</a:t>
            </a:r>
            <a:endParaRPr lang="en-US" sz="2400" dirty="0">
              <a:latin typeface="Arial" pitchFamily="34" charset="0"/>
              <a:cs typeface="Arial" pitchFamily="34" charset="0"/>
            </a:endParaRPr>
          </a:p>
          <a:p>
            <a:pPr marL="342900" indent="-342900" algn="just">
              <a:lnSpc>
                <a:spcPct val="150000"/>
              </a:lnSpc>
              <a:buFont typeface="Arial" pitchFamily="34" charset="0"/>
              <a:buChar char="•"/>
            </a:pPr>
            <a:r>
              <a:rPr lang="en-US" sz="2400" dirty="0" err="1">
                <a:latin typeface="Arial" pitchFamily="34" charset="0"/>
                <a:cs typeface="Arial" pitchFamily="34" charset="0"/>
              </a:rPr>
              <a:t>Năng</a:t>
            </a:r>
            <a:r>
              <a:rPr lang="en-US" sz="2400" dirty="0">
                <a:latin typeface="Arial" pitchFamily="34" charset="0"/>
                <a:cs typeface="Arial" pitchFamily="34" charset="0"/>
              </a:rPr>
              <a:t> </a:t>
            </a:r>
            <a:r>
              <a:rPr lang="en-US" sz="2400" dirty="0" err="1">
                <a:latin typeface="Arial" pitchFamily="34" charset="0"/>
                <a:cs typeface="Arial" pitchFamily="34" charset="0"/>
              </a:rPr>
              <a:t>lượng</a:t>
            </a:r>
            <a:r>
              <a:rPr lang="en-US" sz="2400" dirty="0">
                <a:latin typeface="Arial" pitchFamily="34" charset="0"/>
                <a:cs typeface="Arial" pitchFamily="34" charset="0"/>
              </a:rPr>
              <a:t> </a:t>
            </a:r>
            <a:r>
              <a:rPr lang="en-US" sz="2400" dirty="0" err="1">
                <a:latin typeface="Arial" pitchFamily="34" charset="0"/>
                <a:cs typeface="Arial" pitchFamily="34" charset="0"/>
              </a:rPr>
              <a:t>tạo</a:t>
            </a:r>
            <a:r>
              <a:rPr lang="en-US" sz="2400" dirty="0">
                <a:latin typeface="Arial" pitchFamily="34" charset="0"/>
                <a:cs typeface="Arial" pitchFamily="34" charset="0"/>
              </a:rPr>
              <a:t> </a:t>
            </a:r>
            <a:r>
              <a:rPr lang="en-US" sz="2400" dirty="0" err="1">
                <a:latin typeface="Arial" pitchFamily="34" charset="0"/>
                <a:cs typeface="Arial" pitchFamily="34" charset="0"/>
              </a:rPr>
              <a:t>ra</a:t>
            </a:r>
            <a:r>
              <a:rPr lang="en-US" sz="2400" dirty="0">
                <a:latin typeface="Arial" pitchFamily="34" charset="0"/>
                <a:cs typeface="Arial" pitchFamily="34" charset="0"/>
              </a:rPr>
              <a:t> </a:t>
            </a:r>
            <a:r>
              <a:rPr lang="en-US" sz="2400" dirty="0" err="1">
                <a:latin typeface="Arial" pitchFamily="34" charset="0"/>
                <a:cs typeface="Arial" pitchFamily="34" charset="0"/>
              </a:rPr>
              <a:t>từ</a:t>
            </a:r>
            <a:r>
              <a:rPr lang="en-US" sz="2400" dirty="0">
                <a:latin typeface="Arial" pitchFamily="34" charset="0"/>
                <a:cs typeface="Arial" pitchFamily="34" charset="0"/>
              </a:rPr>
              <a:t> </a:t>
            </a:r>
            <a:r>
              <a:rPr lang="en-US" sz="2400" dirty="0" err="1">
                <a:latin typeface="Arial" pitchFamily="34" charset="0"/>
                <a:cs typeface="Arial" pitchFamily="34" charset="0"/>
              </a:rPr>
              <a:t>quá</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oxy </a:t>
            </a:r>
            <a:r>
              <a:rPr lang="en-US" sz="2400" dirty="0" err="1">
                <a:latin typeface="Arial" pitchFamily="34" charset="0"/>
                <a:cs typeface="Arial" pitchFamily="34" charset="0"/>
              </a:rPr>
              <a:t>hóa</a:t>
            </a:r>
            <a:r>
              <a:rPr lang="en-US" sz="2400" dirty="0">
                <a:latin typeface="Arial" pitchFamily="34" charset="0"/>
                <a:cs typeface="Arial" pitchFamily="34" charset="0"/>
              </a:rPr>
              <a:t> acid </a:t>
            </a:r>
            <a:r>
              <a:rPr lang="en-US" sz="2400" dirty="0" err="1">
                <a:latin typeface="Arial" pitchFamily="34" charset="0"/>
                <a:cs typeface="Arial" pitchFamily="34" charset="0"/>
              </a:rPr>
              <a:t>béo</a:t>
            </a:r>
            <a:endParaRPr lang="en-US" sz="2400" dirty="0">
              <a:latin typeface="Arial" pitchFamily="34" charset="0"/>
              <a:cs typeface="Arial" pitchFamily="34" charset="0"/>
            </a:endParaRPr>
          </a:p>
          <a:p>
            <a:pPr marL="342900" indent="-342900" algn="just">
              <a:lnSpc>
                <a:spcPct val="150000"/>
              </a:lnSpc>
              <a:buFont typeface="Arial" pitchFamily="34" charset="0"/>
              <a:buChar char="•"/>
            </a:pPr>
            <a:r>
              <a:rPr lang="en-US" sz="2400" dirty="0" err="1">
                <a:latin typeface="Arial" pitchFamily="34" charset="0"/>
                <a:cs typeface="Arial" pitchFamily="34" charset="0"/>
              </a:rPr>
              <a:t>Điều</a:t>
            </a:r>
            <a:r>
              <a:rPr lang="en-US" sz="2400" dirty="0">
                <a:latin typeface="Arial" pitchFamily="34" charset="0"/>
                <a:cs typeface="Arial" pitchFamily="34" charset="0"/>
              </a:rPr>
              <a:t> </a:t>
            </a:r>
            <a:r>
              <a:rPr lang="en-US" sz="2400" dirty="0" err="1">
                <a:latin typeface="Arial" pitchFamily="34" charset="0"/>
                <a:cs typeface="Arial" pitchFamily="34" charset="0"/>
              </a:rPr>
              <a:t>hòa</a:t>
            </a:r>
            <a:r>
              <a:rPr lang="en-US" sz="2400" dirty="0">
                <a:latin typeface="Arial" pitchFamily="34" charset="0"/>
                <a:cs typeface="Arial" pitchFamily="34" charset="0"/>
              </a:rPr>
              <a:t> </a:t>
            </a:r>
            <a:r>
              <a:rPr lang="en-US" sz="2400" dirty="0" err="1">
                <a:latin typeface="Arial" pitchFamily="34" charset="0"/>
                <a:cs typeface="Arial" pitchFamily="34" charset="0"/>
              </a:rPr>
              <a:t>quá</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oxy </a:t>
            </a:r>
            <a:r>
              <a:rPr lang="en-US" sz="2400" dirty="0" err="1">
                <a:latin typeface="Arial" pitchFamily="34" charset="0"/>
                <a:cs typeface="Arial" pitchFamily="34" charset="0"/>
              </a:rPr>
              <a:t>hóa</a:t>
            </a:r>
            <a:r>
              <a:rPr lang="en-US" sz="2400" dirty="0">
                <a:latin typeface="Arial" pitchFamily="34" charset="0"/>
                <a:cs typeface="Arial" pitchFamily="34" charset="0"/>
              </a:rPr>
              <a:t> acid </a:t>
            </a:r>
            <a:r>
              <a:rPr lang="en-US" sz="2400" dirty="0" err="1">
                <a:latin typeface="Arial" pitchFamily="34" charset="0"/>
                <a:cs typeface="Arial" pitchFamily="34" charset="0"/>
              </a:rPr>
              <a:t>béo</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853580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52400"/>
            <a:ext cx="5105400" cy="487362"/>
          </a:xfrm>
        </p:spPr>
        <p:txBody>
          <a:bodyPr>
            <a:normAutofit fontScale="90000"/>
          </a:bodyPr>
          <a:lstStyle/>
          <a:p>
            <a:r>
              <a:rPr lang="en-US" sz="3600" b="1" dirty="0">
                <a:latin typeface="Arial" pitchFamily="34" charset="0"/>
                <a:cs typeface="Arial" pitchFamily="34" charset="0"/>
              </a:rPr>
              <a:t>OXY HÓA CHẤT BÉO</a:t>
            </a:r>
            <a:endParaRPr lang="en-US" sz="36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695486"/>
            <a:ext cx="7924800" cy="5629114"/>
          </a:xfrm>
          <a:prstGeom prst="rect">
            <a:avLst/>
          </a:prstGeom>
        </p:spPr>
      </p:pic>
    </p:spTree>
    <p:extLst>
      <p:ext uri="{BB962C8B-B14F-4D97-AF65-F5344CB8AC3E}">
        <p14:creationId xmlns:p14="http://schemas.microsoft.com/office/powerpoint/2010/main" val="3473391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362200" y="152400"/>
            <a:ext cx="5105400" cy="487362"/>
          </a:xfrm>
          <a:prstGeom prst="rect">
            <a:avLst/>
          </a:prstGeom>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a:latin typeface="Arial" pitchFamily="34" charset="0"/>
                <a:cs typeface="Arial" pitchFamily="34" charset="0"/>
              </a:rPr>
              <a:t>OXY HÓA CHẤT BÉO</a:t>
            </a:r>
            <a:endParaRPr lang="en-US" sz="36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302" y="639762"/>
            <a:ext cx="8144999" cy="6120798"/>
          </a:xfrm>
          <a:prstGeom prst="rect">
            <a:avLst/>
          </a:prstGeom>
        </p:spPr>
      </p:pic>
    </p:spTree>
    <p:extLst>
      <p:ext uri="{BB962C8B-B14F-4D97-AF65-F5344CB8AC3E}">
        <p14:creationId xmlns:p14="http://schemas.microsoft.com/office/powerpoint/2010/main" val="290194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853" y="0"/>
            <a:ext cx="5334000" cy="733586"/>
          </a:xfrm>
        </p:spPr>
        <p:txBody>
          <a:bodyPr>
            <a:normAutofit fontScale="90000"/>
          </a:bodyPr>
          <a:lstStyle/>
          <a:p>
            <a:r>
              <a:rPr lang="en-US" sz="3200" b="1" dirty="0">
                <a:latin typeface="Arial" pitchFamily="34" charset="0"/>
                <a:cs typeface="Arial" pitchFamily="34" charset="0"/>
              </a:rPr>
              <a:t>SINH TỔNG HỢP CHẤT BÉO</a:t>
            </a:r>
            <a:endParaRPr lang="en-US" sz="32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447" y="2514600"/>
            <a:ext cx="3276600" cy="4067499"/>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665" y="2387216"/>
            <a:ext cx="2346504" cy="4452379"/>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45181" y="2387216"/>
            <a:ext cx="3926484" cy="4424534"/>
          </a:xfrm>
          <a:prstGeom prst="rect">
            <a:avLst/>
          </a:prstGeom>
        </p:spPr>
      </p:pic>
      <p:cxnSp>
        <p:nvCxnSpPr>
          <p:cNvPr id="12" name="Straight Arrow Connector 11"/>
          <p:cNvCxnSpPr/>
          <p:nvPr/>
        </p:nvCxnSpPr>
        <p:spPr>
          <a:xfrm flipH="1">
            <a:off x="1524000" y="671593"/>
            <a:ext cx="3062854" cy="108100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4" name="Straight Arrow Connector 3"/>
          <p:cNvCxnSpPr>
            <a:endCxn id="14" idx="0"/>
          </p:cNvCxnSpPr>
          <p:nvPr/>
        </p:nvCxnSpPr>
        <p:spPr>
          <a:xfrm flipH="1">
            <a:off x="3597290" y="671593"/>
            <a:ext cx="989563" cy="109847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p:nvPr/>
        </p:nvCxnSpPr>
        <p:spPr>
          <a:xfrm>
            <a:off x="4586853" y="671593"/>
            <a:ext cx="823347" cy="108100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1" name="Straight Arrow Connector 10"/>
          <p:cNvCxnSpPr/>
          <p:nvPr/>
        </p:nvCxnSpPr>
        <p:spPr>
          <a:xfrm>
            <a:off x="4586853" y="671593"/>
            <a:ext cx="2880747" cy="112791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3" name="TextBox 12"/>
          <p:cNvSpPr txBox="1"/>
          <p:nvPr/>
        </p:nvSpPr>
        <p:spPr>
          <a:xfrm>
            <a:off x="782451" y="1754307"/>
            <a:ext cx="1483098" cy="461665"/>
          </a:xfrm>
          <a:prstGeom prst="rect">
            <a:avLst/>
          </a:prstGeom>
          <a:noFill/>
        </p:spPr>
        <p:txBody>
          <a:bodyPr wrap="none" rtlCol="0">
            <a:spAutoFit/>
          </a:bodyPr>
          <a:lstStyle/>
          <a:p>
            <a:r>
              <a:rPr lang="en-US" sz="2400" b="1" dirty="0">
                <a:latin typeface="Arial" pitchFamily="34" charset="0"/>
                <a:cs typeface="Arial" pitchFamily="34" charset="0"/>
              </a:rPr>
              <a:t>Acid </a:t>
            </a:r>
            <a:r>
              <a:rPr lang="en-US" sz="2400" b="1" dirty="0" err="1">
                <a:latin typeface="Arial" pitchFamily="34" charset="0"/>
                <a:cs typeface="Arial" pitchFamily="34" charset="0"/>
              </a:rPr>
              <a:t>béo</a:t>
            </a:r>
            <a:endParaRPr lang="en-US" sz="2400" b="1" dirty="0">
              <a:latin typeface="Arial" pitchFamily="34" charset="0"/>
              <a:cs typeface="Arial" pitchFamily="34" charset="0"/>
            </a:endParaRPr>
          </a:p>
        </p:txBody>
      </p:sp>
      <p:sp>
        <p:nvSpPr>
          <p:cNvPr id="14" name="TextBox 13"/>
          <p:cNvSpPr txBox="1"/>
          <p:nvPr/>
        </p:nvSpPr>
        <p:spPr>
          <a:xfrm>
            <a:off x="2384938" y="1770068"/>
            <a:ext cx="2424703" cy="461665"/>
          </a:xfrm>
          <a:prstGeom prst="rect">
            <a:avLst/>
          </a:prstGeom>
          <a:noFill/>
        </p:spPr>
        <p:txBody>
          <a:bodyPr wrap="none" rtlCol="0">
            <a:spAutoFit/>
          </a:bodyPr>
          <a:lstStyle/>
          <a:p>
            <a:r>
              <a:rPr lang="en-US" sz="2400" b="1" dirty="0">
                <a:latin typeface="Arial" pitchFamily="34" charset="0"/>
                <a:cs typeface="Arial" pitchFamily="34" charset="0"/>
              </a:rPr>
              <a:t>Triacylglycerol </a:t>
            </a:r>
          </a:p>
        </p:txBody>
      </p:sp>
      <p:sp>
        <p:nvSpPr>
          <p:cNvPr id="15" name="TextBox 14"/>
          <p:cNvSpPr txBox="1"/>
          <p:nvPr/>
        </p:nvSpPr>
        <p:spPr>
          <a:xfrm>
            <a:off x="4800600" y="1799510"/>
            <a:ext cx="2209800" cy="461665"/>
          </a:xfrm>
          <a:prstGeom prst="rect">
            <a:avLst/>
          </a:prstGeom>
          <a:noFill/>
        </p:spPr>
        <p:txBody>
          <a:bodyPr wrap="square" rtlCol="0">
            <a:spAutoFit/>
          </a:bodyPr>
          <a:lstStyle/>
          <a:p>
            <a:r>
              <a:rPr lang="en-US" sz="2400" b="1" dirty="0">
                <a:latin typeface="Arial" pitchFamily="34" charset="0"/>
                <a:cs typeface="Arial" pitchFamily="34" charset="0"/>
              </a:rPr>
              <a:t>Phospholipid</a:t>
            </a:r>
          </a:p>
        </p:txBody>
      </p:sp>
      <p:sp>
        <p:nvSpPr>
          <p:cNvPr id="16" name="TextBox 15"/>
          <p:cNvSpPr txBox="1"/>
          <p:nvPr/>
        </p:nvSpPr>
        <p:spPr>
          <a:xfrm>
            <a:off x="6994158" y="1799510"/>
            <a:ext cx="1962397" cy="461665"/>
          </a:xfrm>
          <a:prstGeom prst="rect">
            <a:avLst/>
          </a:prstGeom>
          <a:noFill/>
        </p:spPr>
        <p:txBody>
          <a:bodyPr wrap="none" rtlCol="0">
            <a:spAutoFit/>
          </a:bodyPr>
          <a:lstStyle/>
          <a:p>
            <a:r>
              <a:rPr lang="en-US" sz="2400" b="1" dirty="0">
                <a:latin typeface="Arial" pitchFamily="34" charset="0"/>
                <a:cs typeface="Arial" pitchFamily="34" charset="0"/>
              </a:rPr>
              <a:t>Cholesterol </a:t>
            </a:r>
          </a:p>
        </p:txBody>
      </p:sp>
    </p:spTree>
    <p:extLst>
      <p:ext uri="{BB962C8B-B14F-4D97-AF65-F5344CB8AC3E}">
        <p14:creationId xmlns:p14="http://schemas.microsoft.com/office/powerpoint/2010/main" val="2325854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759"/>
            <a:ext cx="2514600" cy="685800"/>
          </a:xfrm>
        </p:spPr>
        <p:txBody>
          <a:bodyPr>
            <a:normAutofit fontScale="90000"/>
          </a:bodyPr>
          <a:lstStyle/>
          <a:p>
            <a:r>
              <a:rPr lang="en-US" b="1" dirty="0">
                <a:latin typeface="Arial" pitchFamily="34" charset="0"/>
                <a:cs typeface="Arial" pitchFamily="34" charset="0"/>
              </a:rPr>
              <a:t>BÀI TẬP</a:t>
            </a:r>
          </a:p>
        </p:txBody>
      </p:sp>
      <p:sp>
        <p:nvSpPr>
          <p:cNvPr id="3" name="Content Placeholder 2"/>
          <p:cNvSpPr>
            <a:spLocks noGrp="1"/>
          </p:cNvSpPr>
          <p:nvPr>
            <p:ph idx="1"/>
          </p:nvPr>
        </p:nvSpPr>
        <p:spPr>
          <a:xfrm>
            <a:off x="152400" y="609600"/>
            <a:ext cx="8991600" cy="6096000"/>
          </a:xfrm>
        </p:spPr>
        <p:txBody>
          <a:bodyPr>
            <a:noAutofit/>
          </a:bodyPr>
          <a:lstStyle/>
          <a:p>
            <a:pPr marL="0" lvl="0" indent="0" algn="just">
              <a:lnSpc>
                <a:spcPct val="170000"/>
              </a:lnSpc>
              <a:buNone/>
            </a:pPr>
            <a:r>
              <a:rPr lang="en-US" sz="2400" b="1" dirty="0">
                <a:solidFill>
                  <a:srgbClr val="FF0000"/>
                </a:solidFill>
                <a:latin typeface="Arial" pitchFamily="34" charset="0"/>
                <a:cs typeface="Arial" pitchFamily="34" charset="0"/>
              </a:rPr>
              <a:t>BÀI 1</a:t>
            </a:r>
          </a:p>
          <a:p>
            <a:pPr marL="0" indent="0" algn="just">
              <a:lnSpc>
                <a:spcPct val="170000"/>
              </a:lnSpc>
              <a:buNone/>
            </a:pPr>
            <a:r>
              <a:rPr lang="en-US" sz="2000" dirty="0" err="1">
                <a:latin typeface="Arial" pitchFamily="34" charset="0"/>
                <a:cs typeface="Arial" pitchFamily="34" charset="0"/>
              </a:rPr>
              <a:t>Triacylglycerols</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trữ</a:t>
            </a:r>
            <a:r>
              <a:rPr lang="en-US" sz="2000" dirty="0">
                <a:latin typeface="Arial" pitchFamily="34" charset="0"/>
                <a:cs typeface="Arial" pitchFamily="34" charset="0"/>
              </a:rPr>
              <a:t> </a:t>
            </a:r>
            <a:r>
              <a:rPr lang="en-US" sz="2000" dirty="0" err="1">
                <a:latin typeface="Arial" pitchFamily="34" charset="0"/>
                <a:cs typeface="Arial" pitchFamily="34" charset="0"/>
              </a:rPr>
              <a:t>giàu</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lượng</a:t>
            </a:r>
            <a:endParaRPr lang="en-US" sz="2000" dirty="0">
              <a:latin typeface="Arial" pitchFamily="34" charset="0"/>
              <a:cs typeface="Arial" pitchFamily="34" charset="0"/>
            </a:endParaRPr>
          </a:p>
          <a:p>
            <a:pPr algn="just">
              <a:lnSpc>
                <a:spcPct val="170000"/>
              </a:lnSpc>
            </a:pPr>
            <a:r>
              <a:rPr lang="en-US" sz="2000" dirty="0">
                <a:latin typeface="Arial" pitchFamily="34" charset="0"/>
                <a:cs typeface="Arial" pitchFamily="34" charset="0"/>
              </a:rPr>
              <a:t>a) </a:t>
            </a:r>
            <a:r>
              <a:rPr lang="en-US" sz="2000" dirty="0" err="1">
                <a:latin typeface="Arial" pitchFamily="34" charset="0"/>
                <a:cs typeface="Arial" pitchFamily="34" charset="0"/>
              </a:rPr>
              <a:t>Nếu</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trưởng</a:t>
            </a:r>
            <a:r>
              <a:rPr lang="en-US" sz="2000" dirty="0">
                <a:latin typeface="Arial" pitchFamily="34" charset="0"/>
                <a:cs typeface="Arial" pitchFamily="34" charset="0"/>
              </a:rPr>
              <a:t> </a:t>
            </a:r>
            <a:r>
              <a:rPr lang="en-US" sz="2000" dirty="0" err="1">
                <a:latin typeface="Arial" pitchFamily="34" charset="0"/>
                <a:cs typeface="Arial" pitchFamily="34" charset="0"/>
              </a:rPr>
              <a:t>thành</a:t>
            </a:r>
            <a:r>
              <a:rPr lang="en-US" sz="2000" dirty="0">
                <a:latin typeface="Arial" pitchFamily="34" charset="0"/>
                <a:cs typeface="Arial" pitchFamily="34" charset="0"/>
              </a:rPr>
              <a:t> </a:t>
            </a:r>
            <a:r>
              <a:rPr lang="en-US" sz="2000" dirty="0" err="1">
                <a:latin typeface="Arial" pitchFamily="34" charset="0"/>
                <a:cs typeface="Arial" pitchFamily="34" charset="0"/>
              </a:rPr>
              <a:t>nặng</a:t>
            </a:r>
            <a:r>
              <a:rPr lang="en-US" sz="2000" dirty="0">
                <a:latin typeface="Arial" pitchFamily="34" charset="0"/>
                <a:cs typeface="Arial" pitchFamily="34" charset="0"/>
              </a:rPr>
              <a:t> 70 kg </a:t>
            </a:r>
            <a:r>
              <a:rPr lang="en-US" sz="2000" dirty="0" err="1">
                <a:latin typeface="Arial" pitchFamily="34" charset="0"/>
                <a:cs typeface="Arial" pitchFamily="34" charset="0"/>
              </a:rPr>
              <a:t>có</a:t>
            </a:r>
            <a:r>
              <a:rPr lang="en-US" sz="2000" dirty="0">
                <a:latin typeface="Arial" pitchFamily="34" charset="0"/>
                <a:cs typeface="Arial" pitchFamily="34" charset="0"/>
              </a:rPr>
              <a:t> 15% </a:t>
            </a:r>
            <a:r>
              <a:rPr lang="en-US" sz="2000" dirty="0" err="1">
                <a:latin typeface="Arial" pitchFamily="34" charset="0"/>
                <a:cs typeface="Arial" pitchFamily="34" charset="0"/>
              </a:rPr>
              <a:t>là</a:t>
            </a:r>
            <a:r>
              <a:rPr lang="en-US" sz="2000" dirty="0">
                <a:latin typeface="Arial" pitchFamily="34" charset="0"/>
                <a:cs typeface="Arial" pitchFamily="34" charset="0"/>
              </a:rPr>
              <a:t> triacylglycerol </a:t>
            </a:r>
            <a:r>
              <a:rPr lang="en-US" sz="2000" dirty="0" err="1">
                <a:latin typeface="Arial" pitchFamily="34" charset="0"/>
                <a:cs typeface="Arial" pitchFamily="34" charset="0"/>
              </a:rPr>
              <a:t>thì</a:t>
            </a:r>
            <a:r>
              <a:rPr lang="en-US" sz="2000" dirty="0">
                <a:latin typeface="Arial" pitchFamily="34" charset="0"/>
                <a:cs typeface="Arial" pitchFamily="34" charset="0"/>
              </a:rPr>
              <a:t> </a:t>
            </a:r>
            <a:r>
              <a:rPr lang="en-US" sz="2000" dirty="0" err="1">
                <a:latin typeface="Arial" pitchFamily="34" charset="0"/>
                <a:cs typeface="Arial" pitchFamily="34" charset="0"/>
              </a:rPr>
              <a:t>tổng</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trữ</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sẽ</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bao</a:t>
            </a:r>
            <a:r>
              <a:rPr lang="en-US" sz="2000" dirty="0">
                <a:latin typeface="Arial" pitchFamily="34" charset="0"/>
                <a:cs typeface="Arial" pitchFamily="34" charset="0"/>
              </a:rPr>
              <a:t> </a:t>
            </a:r>
            <a:r>
              <a:rPr lang="en-US" sz="2000" dirty="0" err="1">
                <a:latin typeface="Arial" pitchFamily="34" charset="0"/>
                <a:cs typeface="Arial" pitchFamily="34" charset="0"/>
              </a:rPr>
              <a:t>nhiêu</a:t>
            </a:r>
            <a:r>
              <a:rPr lang="en-US" sz="2000" dirty="0">
                <a:latin typeface="Arial" pitchFamily="34" charset="0"/>
                <a:cs typeface="Arial" pitchFamily="34" charset="0"/>
              </a:rPr>
              <a:t>? (</a:t>
            </a:r>
            <a:r>
              <a:rPr lang="en-US" sz="2000" dirty="0" err="1">
                <a:latin typeface="Arial" pitchFamily="34" charset="0"/>
                <a:cs typeface="Arial" pitchFamily="34" charset="0"/>
              </a:rPr>
              <a:t>biết</a:t>
            </a:r>
            <a:r>
              <a:rPr lang="en-US" sz="2000" dirty="0">
                <a:latin typeface="Arial" pitchFamily="34" charset="0"/>
                <a:cs typeface="Arial" pitchFamily="34" charset="0"/>
              </a:rPr>
              <a:t> 1 kcal = 4.18 kJ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trữ</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triacylglycerol </a:t>
            </a:r>
            <a:r>
              <a:rPr lang="en-US" sz="2000" dirty="0" err="1">
                <a:latin typeface="Arial" pitchFamily="34" charset="0"/>
                <a:cs typeface="Arial" pitchFamily="34" charset="0"/>
              </a:rPr>
              <a:t>là</a:t>
            </a:r>
            <a:r>
              <a:rPr lang="en-US" sz="2000" dirty="0">
                <a:latin typeface="Arial" pitchFamily="34" charset="0"/>
                <a:cs typeface="Arial" pitchFamily="34" charset="0"/>
              </a:rPr>
              <a:t> 38 kJ/g)</a:t>
            </a:r>
          </a:p>
          <a:p>
            <a:pPr algn="just">
              <a:lnSpc>
                <a:spcPct val="170000"/>
              </a:lnSpc>
            </a:pPr>
            <a:r>
              <a:rPr lang="en-US" sz="2000" dirty="0">
                <a:latin typeface="Arial" pitchFamily="34" charset="0"/>
                <a:cs typeface="Arial" pitchFamily="34" charset="0"/>
              </a:rPr>
              <a:t>b) </a:t>
            </a:r>
            <a:r>
              <a:rPr lang="en-US" sz="2000" dirty="0" err="1">
                <a:latin typeface="Arial" pitchFamily="34" charset="0"/>
                <a:cs typeface="Arial" pitchFamily="34" charset="0"/>
              </a:rPr>
              <a:t>Nếu</a:t>
            </a:r>
            <a:r>
              <a:rPr lang="en-US" sz="2000" dirty="0">
                <a:latin typeface="Arial" pitchFamily="34" charset="0"/>
                <a:cs typeface="Arial" pitchFamily="34" charset="0"/>
              </a:rPr>
              <a:t> </a:t>
            </a:r>
            <a:r>
              <a:rPr lang="en-US" sz="2000" dirty="0" err="1">
                <a:latin typeface="Arial" pitchFamily="34" charset="0"/>
                <a:cs typeface="Arial" pitchFamily="34" charset="0"/>
              </a:rPr>
              <a:t>nhu</a:t>
            </a:r>
            <a:r>
              <a:rPr lang="en-US" sz="2000" dirty="0">
                <a:latin typeface="Arial" pitchFamily="34" charset="0"/>
                <a:cs typeface="Arial" pitchFamily="34" charset="0"/>
              </a:rPr>
              <a:t> </a:t>
            </a:r>
            <a:r>
              <a:rPr lang="en-US" sz="2000" dirty="0" err="1">
                <a:latin typeface="Arial" pitchFamily="34" charset="0"/>
                <a:cs typeface="Arial" pitchFamily="34" charset="0"/>
              </a:rPr>
              <a:t>cầu</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bản</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cần</a:t>
            </a:r>
            <a:r>
              <a:rPr lang="en-US" sz="2000" dirty="0">
                <a:latin typeface="Arial" pitchFamily="34" charset="0"/>
                <a:cs typeface="Arial" pitchFamily="34" charset="0"/>
              </a:rPr>
              <a:t> </a:t>
            </a:r>
            <a:r>
              <a:rPr lang="en-US" sz="2000" dirty="0" err="1">
                <a:latin typeface="Arial" pitchFamily="34" charset="0"/>
                <a:cs typeface="Arial" pitchFamily="34" charset="0"/>
              </a:rPr>
              <a:t>khoảng</a:t>
            </a:r>
            <a:r>
              <a:rPr lang="en-US" sz="2000" dirty="0">
                <a:latin typeface="Arial" pitchFamily="34" charset="0"/>
                <a:cs typeface="Arial" pitchFamily="34" charset="0"/>
              </a:rPr>
              <a:t> 8,400 kJ/</a:t>
            </a:r>
            <a:r>
              <a:rPr lang="en-US" sz="2000" dirty="0" err="1">
                <a:latin typeface="Arial" pitchFamily="34" charset="0"/>
                <a:cs typeface="Arial" pitchFamily="34" charset="0"/>
              </a:rPr>
              <a:t>ngày</a:t>
            </a:r>
            <a:r>
              <a:rPr lang="en-US" sz="2000" dirty="0">
                <a:latin typeface="Arial" pitchFamily="34" charset="0"/>
                <a:cs typeface="Arial" pitchFamily="34" charset="0"/>
              </a:rPr>
              <a:t> (2,000 kcal/</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en-US" sz="2000" dirty="0" err="1">
                <a:latin typeface="Arial" pitchFamily="34" charset="0"/>
                <a:cs typeface="Arial" pitchFamily="34" charset="0"/>
              </a:rPr>
              <a:t>thì</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chịu</a:t>
            </a:r>
            <a:r>
              <a:rPr lang="en-US" sz="2000" dirty="0">
                <a:latin typeface="Arial" pitchFamily="34" charset="0"/>
                <a:cs typeface="Arial" pitchFamily="34" charset="0"/>
              </a:rPr>
              <a:t> </a:t>
            </a:r>
            <a:r>
              <a:rPr lang="en-US" sz="2000" dirty="0" err="1">
                <a:latin typeface="Arial" pitchFamily="34" charset="0"/>
                <a:cs typeface="Arial" pitchFamily="34" charset="0"/>
              </a:rPr>
              <a:t>đựng</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bao</a:t>
            </a:r>
            <a:r>
              <a:rPr lang="en-US" sz="2000" dirty="0">
                <a:latin typeface="Arial" pitchFamily="34" charset="0"/>
                <a:cs typeface="Arial" pitchFamily="34" charset="0"/>
              </a:rPr>
              <a:t> </a:t>
            </a:r>
            <a:r>
              <a:rPr lang="en-US" sz="2000" dirty="0" err="1">
                <a:latin typeface="Arial" pitchFamily="34" charset="0"/>
                <a:cs typeface="Arial" pitchFamily="34" charset="0"/>
              </a:rPr>
              <a:t>lâu</a:t>
            </a:r>
            <a:r>
              <a:rPr lang="en-US" sz="2000" dirty="0">
                <a:latin typeface="Arial" pitchFamily="34" charset="0"/>
                <a:cs typeface="Arial" pitchFamily="34" charset="0"/>
              </a:rPr>
              <a:t> </a:t>
            </a:r>
            <a:r>
              <a:rPr lang="en-US" sz="2000" dirty="0" err="1">
                <a:latin typeface="Arial" pitchFamily="34" charset="0"/>
                <a:cs typeface="Arial" pitchFamily="34" charset="0"/>
              </a:rPr>
              <a:t>giả</a:t>
            </a:r>
            <a:r>
              <a:rPr lang="en-US" sz="2000" dirty="0">
                <a:latin typeface="Arial" pitchFamily="34" charset="0"/>
                <a:cs typeface="Arial" pitchFamily="34" charset="0"/>
              </a:rPr>
              <a:t> </a:t>
            </a:r>
            <a:r>
              <a:rPr lang="en-US" sz="2000" dirty="0" err="1">
                <a:latin typeface="Arial" pitchFamily="34" charset="0"/>
                <a:cs typeface="Arial" pitchFamily="34" charset="0"/>
              </a:rPr>
              <a:t>sử</a:t>
            </a:r>
            <a:r>
              <a:rPr lang="en-US" sz="2000" dirty="0">
                <a:latin typeface="Arial" pitchFamily="34" charset="0"/>
                <a:cs typeface="Arial" pitchFamily="34" charset="0"/>
              </a:rPr>
              <a:t> </a:t>
            </a:r>
            <a:r>
              <a:rPr lang="en-US" sz="2000" dirty="0" err="1">
                <a:latin typeface="Arial" pitchFamily="34" charset="0"/>
                <a:cs typeface="Arial" pitchFamily="34" charset="0"/>
              </a:rPr>
              <a:t>rằng</a:t>
            </a:r>
            <a:r>
              <a:rPr lang="en-US" sz="2000" dirty="0">
                <a:latin typeface="Arial" pitchFamily="34" charset="0"/>
                <a:cs typeface="Arial" pitchFamily="34" charset="0"/>
              </a:rPr>
              <a:t> </a:t>
            </a:r>
            <a:r>
              <a:rPr lang="en-US" sz="2000" dirty="0" err="1">
                <a:latin typeface="Arial" pitchFamily="34" charset="0"/>
                <a:cs typeface="Arial" pitchFamily="34" charset="0"/>
              </a:rPr>
              <a:t>nguồn</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duy</a:t>
            </a:r>
            <a:r>
              <a:rPr lang="en-US" sz="2000" dirty="0">
                <a:latin typeface="Arial" pitchFamily="34" charset="0"/>
                <a:cs typeface="Arial" pitchFamily="34" charset="0"/>
              </a:rPr>
              <a:t> </a:t>
            </a:r>
            <a:r>
              <a:rPr lang="en-US" sz="2000" dirty="0" err="1">
                <a:latin typeface="Arial" pitchFamily="34" charset="0"/>
                <a:cs typeface="Arial" pitchFamily="34" charset="0"/>
              </a:rPr>
              <a:t>nhất</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cơ</a:t>
            </a:r>
            <a:r>
              <a:rPr lang="en-US" sz="2000" dirty="0">
                <a:latin typeface="Arial" pitchFamily="34" charset="0"/>
                <a:cs typeface="Arial" pitchFamily="34" charset="0"/>
              </a:rPr>
              <a:t> </a:t>
            </a:r>
            <a:r>
              <a:rPr lang="en-US" sz="2000" dirty="0" err="1">
                <a:latin typeface="Arial" pitchFamily="34" charset="0"/>
                <a:cs typeface="Arial" pitchFamily="34" charset="0"/>
              </a:rPr>
              <a:t>thể</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lấy</a:t>
            </a:r>
            <a:r>
              <a:rPr lang="en-US" sz="2000" dirty="0">
                <a:latin typeface="Arial" pitchFamily="34" charset="0"/>
                <a:cs typeface="Arial" pitchFamily="34" charset="0"/>
              </a:rPr>
              <a:t> </a:t>
            </a:r>
            <a:r>
              <a:rPr lang="en-US" sz="2000" dirty="0" err="1">
                <a:latin typeface="Arial" pitchFamily="34" charset="0"/>
                <a:cs typeface="Arial" pitchFamily="34" charset="0"/>
              </a:rPr>
              <a:t>từ</a:t>
            </a:r>
            <a:r>
              <a:rPr lang="en-US" sz="2000" dirty="0">
                <a:latin typeface="Arial" pitchFamily="34" charset="0"/>
                <a:cs typeface="Arial" pitchFamily="34" charset="0"/>
              </a:rPr>
              <a:t> </a:t>
            </a:r>
            <a:r>
              <a:rPr lang="en-US" sz="2000" dirty="0" err="1">
                <a:latin typeface="Arial" pitchFamily="34" charset="0"/>
                <a:cs typeface="Arial" pitchFamily="34" charset="0"/>
              </a:rPr>
              <a:t>oxi</a:t>
            </a:r>
            <a:r>
              <a:rPr lang="en-US" sz="2000" dirty="0">
                <a:latin typeface="Arial" pitchFamily="34" charset="0"/>
                <a:cs typeface="Arial" pitchFamily="34" charset="0"/>
              </a:rPr>
              <a:t> </a:t>
            </a:r>
            <a:r>
              <a:rPr lang="en-US" sz="2000" dirty="0" err="1">
                <a:latin typeface="Arial" pitchFamily="34" charset="0"/>
                <a:cs typeface="Arial" pitchFamily="34" charset="0"/>
              </a:rPr>
              <a:t>hóa</a:t>
            </a:r>
            <a:r>
              <a:rPr lang="en-US" sz="2000" dirty="0">
                <a:latin typeface="Arial" pitchFamily="34" charset="0"/>
                <a:cs typeface="Arial" pitchFamily="34" charset="0"/>
              </a:rPr>
              <a:t> acid </a:t>
            </a:r>
            <a:r>
              <a:rPr lang="en-US" sz="2000" dirty="0" err="1">
                <a:latin typeface="Arial" pitchFamily="34" charset="0"/>
                <a:cs typeface="Arial" pitchFamily="34" charset="0"/>
              </a:rPr>
              <a:t>béo</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triacylglycerol?</a:t>
            </a:r>
          </a:p>
          <a:p>
            <a:pPr algn="just">
              <a:lnSpc>
                <a:spcPct val="170000"/>
              </a:lnSpc>
            </a:pPr>
            <a:r>
              <a:rPr lang="en-US" sz="2000" dirty="0">
                <a:latin typeface="Arial" pitchFamily="34" charset="0"/>
                <a:cs typeface="Arial" pitchFamily="34" charset="0"/>
              </a:rPr>
              <a:t>c) </a:t>
            </a:r>
            <a:r>
              <a:rPr lang="en-US" sz="2000" dirty="0" err="1">
                <a:latin typeface="Arial" pitchFamily="34" charset="0"/>
                <a:cs typeface="Arial" pitchFamily="34" charset="0"/>
              </a:rPr>
              <a:t>Khối</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đó</a:t>
            </a:r>
            <a:r>
              <a:rPr lang="en-US" sz="2000" dirty="0">
                <a:latin typeface="Arial" pitchFamily="34" charset="0"/>
                <a:cs typeface="Arial" pitchFamily="34" charset="0"/>
              </a:rPr>
              <a:t> </a:t>
            </a:r>
            <a:r>
              <a:rPr lang="en-US" sz="2000" dirty="0" err="1">
                <a:latin typeface="Arial" pitchFamily="34" charset="0"/>
                <a:cs typeface="Arial" pitchFamily="34" charset="0"/>
              </a:rPr>
              <a:t>sẽ</a:t>
            </a:r>
            <a:r>
              <a:rPr lang="en-US" sz="2000" dirty="0">
                <a:latin typeface="Arial" pitchFamily="34" charset="0"/>
                <a:cs typeface="Arial" pitchFamily="34" charset="0"/>
              </a:rPr>
              <a:t> </a:t>
            </a:r>
            <a:r>
              <a:rPr lang="en-US" sz="2000" dirty="0" err="1">
                <a:latin typeface="Arial" pitchFamily="34" charset="0"/>
                <a:cs typeface="Arial" pitchFamily="34" charset="0"/>
              </a:rPr>
              <a:t>giảm</a:t>
            </a:r>
            <a:r>
              <a:rPr lang="en-US" sz="2000" dirty="0">
                <a:latin typeface="Arial" pitchFamily="34" charset="0"/>
                <a:cs typeface="Arial" pitchFamily="34" charset="0"/>
              </a:rPr>
              <a:t> </a:t>
            </a:r>
            <a:r>
              <a:rPr lang="en-US" sz="2000" dirty="0" err="1">
                <a:latin typeface="Arial" pitchFamily="34" charset="0"/>
                <a:cs typeface="Arial" pitchFamily="34" charset="0"/>
              </a:rPr>
              <a:t>bao</a:t>
            </a:r>
            <a:r>
              <a:rPr lang="en-US" sz="2000" dirty="0">
                <a:latin typeface="Arial" pitchFamily="34" charset="0"/>
                <a:cs typeface="Arial" pitchFamily="34" charset="0"/>
              </a:rPr>
              <a:t> </a:t>
            </a:r>
            <a:r>
              <a:rPr lang="en-US" sz="2000" dirty="0" err="1">
                <a:latin typeface="Arial" pitchFamily="34" charset="0"/>
                <a:cs typeface="Arial" pitchFamily="34" charset="0"/>
              </a:rPr>
              <a:t>nhiêu</a:t>
            </a:r>
            <a:r>
              <a:rPr lang="en-US" sz="2000" dirty="0">
                <a:latin typeface="Arial" pitchFamily="34" charset="0"/>
                <a:cs typeface="Arial" pitchFamily="34" charset="0"/>
              </a:rPr>
              <a:t> </a:t>
            </a:r>
            <a:r>
              <a:rPr lang="en-US" sz="2000" dirty="0" err="1">
                <a:latin typeface="Arial" pitchFamily="34" charset="0"/>
                <a:cs typeface="Arial" pitchFamily="34" charset="0"/>
              </a:rPr>
              <a:t>một</a:t>
            </a:r>
            <a:r>
              <a:rPr lang="en-US" sz="2000" dirty="0">
                <a:latin typeface="Arial" pitchFamily="34" charset="0"/>
                <a:cs typeface="Arial" pitchFamily="34" charset="0"/>
              </a:rPr>
              <a:t> </a:t>
            </a:r>
            <a:r>
              <a:rPr lang="en-US" sz="2000" dirty="0" err="1">
                <a:latin typeface="Arial" pitchFamily="34" charset="0"/>
                <a:cs typeface="Arial" pitchFamily="34" charset="0"/>
              </a:rPr>
              <a:t>ngày</a:t>
            </a:r>
            <a:r>
              <a:rPr lang="en-US" sz="2000" dirty="0">
                <a:latin typeface="Arial" pitchFamily="34" charset="0"/>
                <a:cs typeface="Arial" pitchFamily="34" charset="0"/>
              </a:rPr>
              <a:t> </a:t>
            </a:r>
            <a:r>
              <a:rPr lang="en-US" sz="2000" dirty="0" err="1">
                <a:latin typeface="Arial" pitchFamily="34" charset="0"/>
                <a:cs typeface="Arial" pitchFamily="34" charset="0"/>
              </a:rPr>
              <a:t>nếu</a:t>
            </a:r>
            <a:r>
              <a:rPr lang="en-US" sz="2000" dirty="0">
                <a:latin typeface="Arial" pitchFamily="34" charset="0"/>
                <a:cs typeface="Arial" pitchFamily="34" charset="0"/>
              </a:rPr>
              <a:t> </a:t>
            </a:r>
            <a:r>
              <a:rPr lang="en-US" sz="2000" dirty="0" err="1">
                <a:latin typeface="Arial" pitchFamily="34" charset="0"/>
                <a:cs typeface="Arial" pitchFamily="34" charset="0"/>
              </a:rPr>
              <a:t>chỉ</a:t>
            </a:r>
            <a:r>
              <a:rPr lang="en-US" sz="2000" dirty="0">
                <a:latin typeface="Arial" pitchFamily="34" charset="0"/>
                <a:cs typeface="Arial" pitchFamily="34" charset="0"/>
              </a:rPr>
              <a:t> </a:t>
            </a:r>
            <a:r>
              <a:rPr lang="en-US" sz="2000" dirty="0" err="1">
                <a:latin typeface="Arial" pitchFamily="34" charset="0"/>
                <a:cs typeface="Arial" pitchFamily="34" charset="0"/>
              </a:rPr>
              <a:t>dùng</a:t>
            </a:r>
            <a:r>
              <a:rPr lang="en-US" sz="2000" dirty="0">
                <a:latin typeface="Arial" pitchFamily="34" charset="0"/>
                <a:cs typeface="Arial" pitchFamily="34" charset="0"/>
              </a:rPr>
              <a:t> </a:t>
            </a:r>
            <a:r>
              <a:rPr lang="en-US" sz="2000" dirty="0" err="1">
                <a:latin typeface="Arial" pitchFamily="34" charset="0"/>
                <a:cs typeface="Arial" pitchFamily="34" charset="0"/>
              </a:rPr>
              <a:t>nguồn</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từ</a:t>
            </a:r>
            <a:r>
              <a:rPr lang="en-US" sz="2000" dirty="0">
                <a:latin typeface="Arial" pitchFamily="34" charset="0"/>
                <a:cs typeface="Arial" pitchFamily="34" charset="0"/>
              </a:rPr>
              <a:t> triacylglycerol </a:t>
            </a:r>
            <a:r>
              <a:rPr lang="en-US" sz="2000" dirty="0" err="1">
                <a:latin typeface="Arial" pitchFamily="34" charset="0"/>
                <a:cs typeface="Arial" pitchFamily="34" charset="0"/>
              </a:rPr>
              <a:t>dự</a:t>
            </a:r>
            <a:r>
              <a:rPr lang="en-US" sz="2000" dirty="0">
                <a:latin typeface="Arial" pitchFamily="34" charset="0"/>
                <a:cs typeface="Arial" pitchFamily="34" charset="0"/>
              </a:rPr>
              <a:t> </a:t>
            </a:r>
            <a:r>
              <a:rPr lang="en-US" sz="2000" dirty="0" err="1">
                <a:latin typeface="Arial" pitchFamily="34" charset="0"/>
                <a:cs typeface="Arial" pitchFamily="34" charset="0"/>
              </a:rPr>
              <a:t>trữ</a:t>
            </a:r>
            <a:r>
              <a:rPr lang="en-US" sz="2000" dirty="0">
                <a:latin typeface="Arial" pitchFamily="34" charset="0"/>
                <a:cs typeface="Arial" pitchFamily="34" charset="0"/>
              </a:rPr>
              <a:t> </a:t>
            </a:r>
            <a:r>
              <a:rPr lang="en-US" sz="2000" dirty="0" err="1">
                <a:latin typeface="Arial" pitchFamily="34" charset="0"/>
                <a:cs typeface="Arial" pitchFamily="34" charset="0"/>
              </a:rPr>
              <a:t>này</a:t>
            </a:r>
            <a:r>
              <a:rPr lang="en-US" sz="2000" dirty="0">
                <a:latin typeface="Arial" pitchFamily="34" charset="0"/>
                <a:cs typeface="Arial" pitchFamily="34" charset="0"/>
              </a:rPr>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70674" y="-308221"/>
            <a:ext cx="2241137" cy="1383761"/>
          </a:xfrm>
          <a:prstGeom prst="rect">
            <a:avLst/>
          </a:prstGeom>
        </p:spPr>
      </p:pic>
    </p:spTree>
    <p:extLst>
      <p:ext uri="{BB962C8B-B14F-4D97-AF65-F5344CB8AC3E}">
        <p14:creationId xmlns:p14="http://schemas.microsoft.com/office/powerpoint/2010/main" val="3581874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534400" cy="4525963"/>
          </a:xfrm>
        </p:spPr>
        <p:txBody>
          <a:bodyPr>
            <a:normAutofit/>
          </a:bodyPr>
          <a:lstStyle/>
          <a:p>
            <a:pPr marL="0" lvl="0" indent="0">
              <a:buNone/>
            </a:pPr>
            <a:r>
              <a:rPr lang="en-US" sz="2800" b="1" dirty="0">
                <a:solidFill>
                  <a:srgbClr val="FF0000"/>
                </a:solidFill>
                <a:latin typeface="Arial" pitchFamily="34" charset="0"/>
                <a:cs typeface="Arial" pitchFamily="34" charset="0"/>
              </a:rPr>
              <a:t>BÀI 2</a:t>
            </a:r>
          </a:p>
          <a:p>
            <a:pPr marL="0" indent="0" algn="just">
              <a:lnSpc>
                <a:spcPct val="150000"/>
              </a:lnSpc>
              <a:buNone/>
            </a:pPr>
            <a:r>
              <a:rPr lang="en-US" sz="2400" dirty="0" err="1">
                <a:latin typeface="Arial" pitchFamily="34" charset="0"/>
                <a:cs typeface="Arial" pitchFamily="34" charset="0"/>
              </a:rPr>
              <a:t>Bao</a:t>
            </a:r>
            <a:r>
              <a:rPr lang="en-US" sz="2400" dirty="0">
                <a:latin typeface="Arial" pitchFamily="34" charset="0"/>
                <a:cs typeface="Arial" pitchFamily="34" charset="0"/>
              </a:rPr>
              <a:t> </a:t>
            </a:r>
            <a:r>
              <a:rPr lang="en-US" sz="2400" dirty="0" err="1">
                <a:latin typeface="Arial" pitchFamily="34" charset="0"/>
                <a:cs typeface="Arial" pitchFamily="34" charset="0"/>
              </a:rPr>
              <a:t>nhiêu</a:t>
            </a:r>
            <a:r>
              <a:rPr lang="en-US" sz="2400" dirty="0">
                <a:latin typeface="Arial" pitchFamily="34" charset="0"/>
                <a:cs typeface="Arial" pitchFamily="34" charset="0"/>
              </a:rPr>
              <a:t> </a:t>
            </a:r>
            <a:r>
              <a:rPr lang="en-US" sz="2400" dirty="0" err="1">
                <a:latin typeface="Arial" pitchFamily="34" charset="0"/>
                <a:cs typeface="Arial" pitchFamily="34" charset="0"/>
              </a:rPr>
              <a:t>vòng</a:t>
            </a:r>
            <a:r>
              <a:rPr lang="en-US" sz="2400" dirty="0">
                <a:latin typeface="Arial" pitchFamily="34" charset="0"/>
                <a:cs typeface="Arial" pitchFamily="34" charset="0"/>
              </a:rPr>
              <a:t> </a:t>
            </a:r>
            <a:r>
              <a:rPr lang="en-US" sz="2400" dirty="0" err="1">
                <a:latin typeface="Arial" pitchFamily="34" charset="0"/>
                <a:cs typeface="Arial" pitchFamily="34" charset="0"/>
              </a:rPr>
              <a:t>oxi</a:t>
            </a:r>
            <a:r>
              <a:rPr lang="en-US" sz="2400" dirty="0">
                <a:latin typeface="Arial" pitchFamily="34" charset="0"/>
                <a:cs typeface="Arial" pitchFamily="34" charset="0"/>
              </a:rPr>
              <a:t> </a:t>
            </a:r>
            <a:r>
              <a:rPr lang="en-US" sz="2400" dirty="0" err="1">
                <a:latin typeface="Arial" pitchFamily="34" charset="0"/>
                <a:cs typeface="Arial" pitchFamily="34" charset="0"/>
              </a:rPr>
              <a:t>hóa</a:t>
            </a:r>
            <a:r>
              <a:rPr lang="en-US" sz="2400" dirty="0">
                <a:latin typeface="Arial" pitchFamily="34" charset="0"/>
                <a:cs typeface="Arial" pitchFamily="34" charset="0"/>
              </a:rPr>
              <a:t> </a:t>
            </a:r>
            <a:r>
              <a:rPr lang="en-US" sz="2400" dirty="0" err="1">
                <a:latin typeface="Arial" pitchFamily="34" charset="0"/>
                <a:cs typeface="Arial" pitchFamily="34" charset="0"/>
              </a:rPr>
              <a:t>cần</a:t>
            </a:r>
            <a:r>
              <a:rPr lang="en-US" sz="2400" dirty="0">
                <a:latin typeface="Arial" pitchFamily="34" charset="0"/>
                <a:cs typeface="Arial" pitchFamily="34" charset="0"/>
              </a:rPr>
              <a:t> </a:t>
            </a:r>
            <a:r>
              <a:rPr lang="en-US" sz="2400" dirty="0" err="1">
                <a:latin typeface="Arial" pitchFamily="34" charset="0"/>
                <a:cs typeface="Arial" pitchFamily="34" charset="0"/>
              </a:rPr>
              <a:t>để</a:t>
            </a:r>
            <a:r>
              <a:rPr lang="en-US" sz="2400" dirty="0">
                <a:latin typeface="Arial" pitchFamily="34" charset="0"/>
                <a:cs typeface="Arial" pitchFamily="34" charset="0"/>
              </a:rPr>
              <a:t> </a:t>
            </a:r>
            <a:r>
              <a:rPr lang="en-US" sz="2400" dirty="0" err="1">
                <a:latin typeface="Arial" pitchFamily="34" charset="0"/>
                <a:cs typeface="Arial" pitchFamily="34" charset="0"/>
              </a:rPr>
              <a:t>hoàn</a:t>
            </a:r>
            <a:r>
              <a:rPr lang="en-US" sz="2400" dirty="0">
                <a:latin typeface="Arial" pitchFamily="34" charset="0"/>
                <a:cs typeface="Arial" pitchFamily="34" charset="0"/>
              </a:rPr>
              <a:t> </a:t>
            </a:r>
            <a:r>
              <a:rPr lang="en-US" sz="2400" dirty="0" err="1">
                <a:latin typeface="Arial" pitchFamily="34" charset="0"/>
                <a:cs typeface="Arial" pitchFamily="34" charset="0"/>
              </a:rPr>
              <a:t>toàn</a:t>
            </a:r>
            <a:r>
              <a:rPr lang="en-US" sz="2400" dirty="0">
                <a:latin typeface="Arial" pitchFamily="34" charset="0"/>
                <a:cs typeface="Arial" pitchFamily="34" charset="0"/>
              </a:rPr>
              <a:t> oxy </a:t>
            </a:r>
            <a:r>
              <a:rPr lang="en-US" sz="2400" dirty="0" err="1">
                <a:latin typeface="Arial" pitchFamily="34" charset="0"/>
                <a:cs typeface="Arial" pitchFamily="34" charset="0"/>
              </a:rPr>
              <a:t>hoá</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oleic acid </a:t>
            </a:r>
            <a:r>
              <a:rPr lang="en-US" sz="2400" dirty="0" err="1">
                <a:latin typeface="Arial" pitchFamily="34" charset="0"/>
                <a:cs typeface="Arial" pitchFamily="34" charset="0"/>
              </a:rPr>
              <a:t>hoạt</a:t>
            </a:r>
            <a:r>
              <a:rPr lang="en-US" sz="2400" dirty="0">
                <a:latin typeface="Arial" pitchFamily="34" charset="0"/>
                <a:cs typeface="Arial" pitchFamily="34" charset="0"/>
              </a:rPr>
              <a:t> </a:t>
            </a:r>
            <a:r>
              <a:rPr lang="en-US" sz="2400" dirty="0" err="1">
                <a:latin typeface="Arial" pitchFamily="34" charset="0"/>
                <a:cs typeface="Arial" pitchFamily="34" charset="0"/>
              </a:rPr>
              <a:t>hóa</a:t>
            </a:r>
            <a:r>
              <a:rPr lang="en-US" sz="2400" dirty="0">
                <a:latin typeface="Arial" pitchFamily="34" charset="0"/>
                <a:cs typeface="Arial" pitchFamily="34" charset="0"/>
              </a:rPr>
              <a:t> 18:1(</a:t>
            </a:r>
            <a:r>
              <a:rPr lang="en-US" sz="2400" dirty="0">
                <a:latin typeface="Arial" pitchFamily="34" charset="0"/>
                <a:cs typeface="Arial" pitchFamily="34" charset="0"/>
                <a:sym typeface="Symbol"/>
              </a:rPr>
              <a:t></a:t>
            </a:r>
            <a:r>
              <a:rPr lang="en-US" sz="2400" baseline="30000" dirty="0">
                <a:latin typeface="Arial" pitchFamily="34" charset="0"/>
                <a:cs typeface="Arial" pitchFamily="34" charset="0"/>
              </a:rPr>
              <a:t>9</a:t>
            </a:r>
            <a:r>
              <a:rPr lang="en-US" sz="2400" dirty="0">
                <a:latin typeface="Arial" pitchFamily="34" charset="0"/>
                <a:cs typeface="Arial" pitchFamily="34" charset="0"/>
              </a:rPr>
              <a:t>)?</a:t>
            </a:r>
          </a:p>
          <a:p>
            <a:pPr marL="0" indent="0">
              <a:buNone/>
            </a:pPr>
            <a:endParaRPr lang="en-US" sz="2400" dirty="0">
              <a:latin typeface="Arial" pitchFamily="34" charset="0"/>
              <a:cs typeface="Arial" pitchFamily="34" charset="0"/>
            </a:endParaRPr>
          </a:p>
          <a:p>
            <a:pPr marL="0" indent="0">
              <a:buNone/>
            </a:pPr>
            <a:endParaRPr lang="en-US" sz="2400" dirty="0">
              <a:latin typeface="Arial" pitchFamily="34" charset="0"/>
              <a:cs typeface="Arial" pitchFamily="34" charset="0"/>
            </a:endParaRPr>
          </a:p>
          <a:p>
            <a:pPr marL="0" lvl="0" indent="0">
              <a:buNone/>
            </a:pPr>
            <a:r>
              <a:rPr lang="en-US" sz="2800" b="1" dirty="0">
                <a:solidFill>
                  <a:srgbClr val="FF0000"/>
                </a:solidFill>
                <a:latin typeface="Arial" pitchFamily="34" charset="0"/>
                <a:cs typeface="Arial" pitchFamily="34" charset="0"/>
              </a:rPr>
              <a:t>BÀI 3</a:t>
            </a:r>
          </a:p>
          <a:p>
            <a:pPr marL="0" indent="0" algn="just">
              <a:lnSpc>
                <a:spcPct val="150000"/>
              </a:lnSpc>
              <a:buNone/>
            </a:pPr>
            <a:r>
              <a:rPr lang="en-US" sz="2400" dirty="0" err="1">
                <a:latin typeface="Arial" pitchFamily="34" charset="0"/>
                <a:cs typeface="Arial" pitchFamily="34" charset="0"/>
              </a:rPr>
              <a:t>Sản</a:t>
            </a:r>
            <a:r>
              <a:rPr lang="en-US" sz="2400" dirty="0">
                <a:latin typeface="Arial" pitchFamily="34" charset="0"/>
                <a:cs typeface="Arial" pitchFamily="34" charset="0"/>
              </a:rPr>
              <a:t> </a:t>
            </a:r>
            <a:r>
              <a:rPr lang="en-US" sz="2400" dirty="0" err="1">
                <a:latin typeface="Arial" pitchFamily="34" charset="0"/>
                <a:cs typeface="Arial" pitchFamily="34" charset="0"/>
              </a:rPr>
              <a:t>phẩm</a:t>
            </a:r>
            <a:r>
              <a:rPr lang="en-US" sz="2400" dirty="0">
                <a:latin typeface="Arial" pitchFamily="34" charset="0"/>
                <a:cs typeface="Arial" pitchFamily="34" charset="0"/>
              </a:rPr>
              <a:t> </a:t>
            </a:r>
            <a:r>
              <a:rPr lang="en-US" sz="2400" dirty="0" err="1">
                <a:latin typeface="Arial" pitchFamily="34" charset="0"/>
                <a:cs typeface="Arial" pitchFamily="34" charset="0"/>
              </a:rPr>
              <a:t>trực</a:t>
            </a:r>
            <a:r>
              <a:rPr lang="en-US" sz="2400" dirty="0">
                <a:latin typeface="Arial" pitchFamily="34" charset="0"/>
                <a:cs typeface="Arial" pitchFamily="34" charset="0"/>
              </a:rPr>
              <a:t> </a:t>
            </a:r>
            <a:r>
              <a:rPr lang="en-US" sz="2400" dirty="0" err="1">
                <a:latin typeface="Arial" pitchFamily="34" charset="0"/>
                <a:cs typeface="Arial" pitchFamily="34" charset="0"/>
              </a:rPr>
              <a:t>tiếp</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quá</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oxi</a:t>
            </a:r>
            <a:r>
              <a:rPr lang="en-US" sz="2400" dirty="0">
                <a:latin typeface="Arial" pitchFamily="34" charset="0"/>
                <a:cs typeface="Arial" pitchFamily="34" charset="0"/>
              </a:rPr>
              <a:t> </a:t>
            </a:r>
            <a:r>
              <a:rPr lang="en-US" sz="2400" dirty="0" err="1">
                <a:latin typeface="Arial" pitchFamily="34" charset="0"/>
                <a:cs typeface="Arial" pitchFamily="34" charset="0"/>
              </a:rPr>
              <a:t>hóa</a:t>
            </a:r>
            <a:r>
              <a:rPr lang="en-US" sz="2400" dirty="0">
                <a:latin typeface="Arial" pitchFamily="34" charset="0"/>
                <a:cs typeface="Arial" pitchFamily="34" charset="0"/>
              </a:rPr>
              <a:t> </a:t>
            </a:r>
            <a:r>
              <a:rPr lang="en-US" sz="2400" dirty="0" err="1">
                <a:latin typeface="Arial" pitchFamily="34" charset="0"/>
                <a:cs typeface="Arial" pitchFamily="34" charset="0"/>
              </a:rPr>
              <a:t>một</a:t>
            </a:r>
            <a:r>
              <a:rPr lang="en-US" sz="2400" dirty="0">
                <a:latin typeface="Arial" pitchFamily="34" charset="0"/>
                <a:cs typeface="Arial" pitchFamily="34" charset="0"/>
              </a:rPr>
              <a:t> acid </a:t>
            </a:r>
            <a:r>
              <a:rPr lang="en-US" sz="2400" dirty="0" err="1">
                <a:latin typeface="Arial" pitchFamily="34" charset="0"/>
                <a:cs typeface="Arial" pitchFamily="34" charset="0"/>
              </a:rPr>
              <a:t>béo</a:t>
            </a:r>
            <a:r>
              <a:rPr lang="en-US" sz="2400" dirty="0">
                <a:latin typeface="Arial" pitchFamily="34" charset="0"/>
                <a:cs typeface="Arial" pitchFamily="34" charset="0"/>
              </a:rPr>
              <a:t> </a:t>
            </a:r>
            <a:r>
              <a:rPr lang="en-US" sz="2400" dirty="0" err="1">
                <a:latin typeface="Arial" pitchFamily="34" charset="0"/>
                <a:cs typeface="Arial" pitchFamily="34" charset="0"/>
              </a:rPr>
              <a:t>bão</a:t>
            </a:r>
            <a:r>
              <a:rPr lang="en-US" sz="2400" dirty="0">
                <a:latin typeface="Arial" pitchFamily="34" charset="0"/>
                <a:cs typeface="Arial" pitchFamily="34" charset="0"/>
              </a:rPr>
              <a:t> </a:t>
            </a:r>
            <a:r>
              <a:rPr lang="en-US" sz="2400" dirty="0" err="1">
                <a:latin typeface="Arial" pitchFamily="34" charset="0"/>
                <a:cs typeface="Arial" pitchFamily="34" charset="0"/>
              </a:rPr>
              <a:t>hòa</a:t>
            </a:r>
            <a:r>
              <a:rPr lang="en-US" sz="2400" dirty="0">
                <a:latin typeface="Arial" pitchFamily="34" charset="0"/>
                <a:cs typeface="Arial" pitchFamily="34" charset="0"/>
              </a:rPr>
              <a:t> </a:t>
            </a:r>
            <a:r>
              <a:rPr lang="en-US" sz="2400" dirty="0" err="1">
                <a:latin typeface="Arial" pitchFamily="34" charset="0"/>
                <a:cs typeface="Arial" pitchFamily="34" charset="0"/>
              </a:rPr>
              <a:t>hoàn</a:t>
            </a:r>
            <a:r>
              <a:rPr lang="en-US" sz="2400" dirty="0">
                <a:latin typeface="Arial" pitchFamily="34" charset="0"/>
                <a:cs typeface="Arial" pitchFamily="34" charset="0"/>
              </a:rPr>
              <a:t> </a:t>
            </a:r>
            <a:r>
              <a:rPr lang="en-US" sz="2400" dirty="0" err="1">
                <a:latin typeface="Arial" pitchFamily="34" charset="0"/>
                <a:cs typeface="Arial" pitchFamily="34" charset="0"/>
              </a:rPr>
              <a:t>toàn</a:t>
            </a:r>
            <a:r>
              <a:rPr lang="en-US" sz="2400" dirty="0">
                <a:latin typeface="Arial" pitchFamily="34" charset="0"/>
                <a:cs typeface="Arial" pitchFamily="34" charset="0"/>
              </a:rPr>
              <a:t>, </a:t>
            </a:r>
            <a:r>
              <a:rPr lang="en-US" sz="2400" dirty="0" err="1">
                <a:latin typeface="Arial" pitchFamily="34" charset="0"/>
                <a:cs typeface="Arial" pitchFamily="34" charset="0"/>
              </a:rPr>
              <a:t>mạch</a:t>
            </a:r>
            <a:r>
              <a:rPr lang="en-US" sz="2400" dirty="0">
                <a:latin typeface="Arial" pitchFamily="34" charset="0"/>
                <a:cs typeface="Arial" pitchFamily="34" charset="0"/>
              </a:rPr>
              <a:t> </a:t>
            </a:r>
            <a:r>
              <a:rPr lang="en-US" sz="2400" dirty="0" err="1">
                <a:latin typeface="Arial" pitchFamily="34" charset="0"/>
                <a:cs typeface="Arial" pitchFamily="34" charset="0"/>
              </a:rPr>
              <a:t>thẳng</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11 carbon </a:t>
            </a:r>
            <a:r>
              <a:rPr lang="en-US" sz="2400" dirty="0" err="1">
                <a:latin typeface="Arial" pitchFamily="34" charset="0"/>
                <a:cs typeface="Arial" pitchFamily="34" charset="0"/>
              </a:rPr>
              <a:t>là</a:t>
            </a:r>
            <a:r>
              <a:rPr lang="en-US" sz="2400" dirty="0">
                <a:latin typeface="Arial" pitchFamily="34" charset="0"/>
                <a:cs typeface="Arial" pitchFamily="34" charset="0"/>
              </a:rPr>
              <a:t> </a:t>
            </a:r>
            <a:r>
              <a:rPr lang="en-US" sz="2400" dirty="0" err="1">
                <a:latin typeface="Arial" pitchFamily="34" charset="0"/>
                <a:cs typeface="Arial" pitchFamily="34" charset="0"/>
              </a:rPr>
              <a:t>gì</a:t>
            </a:r>
            <a:r>
              <a:rPr lang="en-US" sz="2400" dirty="0">
                <a:latin typeface="Arial" pitchFamily="34" charset="0"/>
                <a:cs typeface="Arial" pitchFamily="34" charset="0"/>
              </a:rPr>
              <a:t>?</a:t>
            </a:r>
          </a:p>
        </p:txBody>
      </p:sp>
      <p:sp>
        <p:nvSpPr>
          <p:cNvPr id="4" name="Title 1"/>
          <p:cNvSpPr txBox="1">
            <a:spLocks/>
          </p:cNvSpPr>
          <p:nvPr/>
        </p:nvSpPr>
        <p:spPr>
          <a:xfrm>
            <a:off x="457200" y="40759"/>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70674" y="-308221"/>
            <a:ext cx="2241137" cy="1383761"/>
          </a:xfrm>
          <a:prstGeom prst="rect">
            <a:avLst/>
          </a:prstGeom>
        </p:spPr>
      </p:pic>
    </p:spTree>
    <p:extLst>
      <p:ext uri="{BB962C8B-B14F-4D97-AF65-F5344CB8AC3E}">
        <p14:creationId xmlns:p14="http://schemas.microsoft.com/office/powerpoint/2010/main" val="2924731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9156" y="726559"/>
            <a:ext cx="8534400" cy="3886200"/>
          </a:xfrm>
        </p:spPr>
        <p:txBody>
          <a:bodyPr>
            <a:normAutofit fontScale="92500"/>
          </a:bodyPr>
          <a:lstStyle/>
          <a:p>
            <a:pPr marL="0" lvl="0" indent="0">
              <a:buNone/>
            </a:pPr>
            <a:r>
              <a:rPr lang="en-US" sz="2800" b="1" dirty="0">
                <a:solidFill>
                  <a:srgbClr val="FF0000"/>
                </a:solidFill>
                <a:latin typeface="Arial" pitchFamily="34" charset="0"/>
                <a:cs typeface="Arial" pitchFamily="34" charset="0"/>
              </a:rPr>
              <a:t>BÀI 4</a:t>
            </a:r>
          </a:p>
          <a:p>
            <a:pPr marL="0" indent="0" algn="just">
              <a:lnSpc>
                <a:spcPct val="150000"/>
              </a:lnSpc>
              <a:buNone/>
            </a:pPr>
            <a:r>
              <a:rPr lang="vi-VN" sz="2400" dirty="0">
                <a:latin typeface="Arial" pitchFamily="34" charset="0"/>
                <a:cs typeface="Arial" pitchFamily="34" charset="0"/>
              </a:rPr>
              <a:t>Trái với truyền thuyết, lạc đà không trữ nước trong bứu của mình, mà dự trữ mỡ. Làm sao mà lượng mỡ dự trữ này lại có thể được dùng như nguồn nước </a:t>
            </a:r>
            <a:r>
              <a:rPr lang="vi-VN" sz="2400">
                <a:latin typeface="Arial" pitchFamily="34" charset="0"/>
                <a:cs typeface="Arial" pitchFamily="34" charset="0"/>
              </a:rPr>
              <a:t>cho </a:t>
            </a:r>
            <a:r>
              <a:rPr lang="en-US" sz="2400">
                <a:latin typeface="Arial" pitchFamily="34" charset="0"/>
                <a:cs typeface="Arial" pitchFamily="34" charset="0"/>
              </a:rPr>
              <a:t>l</a:t>
            </a:r>
            <a:r>
              <a:rPr lang="vi-VN" sz="2400">
                <a:latin typeface="Arial" pitchFamily="34" charset="0"/>
                <a:cs typeface="Arial" pitchFamily="34" charset="0"/>
              </a:rPr>
              <a:t>ạc </a:t>
            </a:r>
            <a:r>
              <a:rPr lang="en-US" sz="2400">
                <a:latin typeface="Arial" pitchFamily="34" charset="0"/>
                <a:cs typeface="Arial" pitchFamily="34" charset="0"/>
              </a:rPr>
              <a:t>đà</a:t>
            </a:r>
            <a:r>
              <a:rPr lang="vi-VN" sz="2400">
                <a:latin typeface="Arial" pitchFamily="34" charset="0"/>
                <a:cs typeface="Arial" pitchFamily="34" charset="0"/>
              </a:rPr>
              <a:t>? </a:t>
            </a:r>
            <a:r>
              <a:rPr lang="vi-VN" sz="2400" dirty="0">
                <a:latin typeface="Arial" pitchFamily="34" charset="0"/>
                <a:cs typeface="Arial" pitchFamily="34" charset="0"/>
              </a:rPr>
              <a:t>Tính toán lượng nước (theo đơn vị lit) mà một con lạc đà có thể sản xuất từ 1.0 kg mỡ. Để cho đơn giản, cho rằng toàn bộ lượng mỡ dự trữ chỉ chứa tripalmitoylglycerol.</a:t>
            </a:r>
            <a:r>
              <a:rPr lang="en-US" sz="2400" dirty="0">
                <a:latin typeface="Arial" pitchFamily="34" charset="0"/>
                <a:cs typeface="Arial" pitchFamily="34" charset="0"/>
              </a:rPr>
              <a:t> </a:t>
            </a:r>
            <a:r>
              <a:rPr lang="en-US" sz="2400" dirty="0" err="1">
                <a:latin typeface="Arial" pitchFamily="34" charset="0"/>
                <a:cs typeface="Arial" pitchFamily="34" charset="0"/>
              </a:rPr>
              <a:t>Biết</a:t>
            </a:r>
            <a:r>
              <a:rPr lang="en-US" sz="2400" dirty="0">
                <a:latin typeface="Arial" pitchFamily="34" charset="0"/>
                <a:cs typeface="Arial" pitchFamily="34" charset="0"/>
              </a:rPr>
              <a:t> T</a:t>
            </a:r>
            <a:r>
              <a:rPr lang="vi-VN" sz="2400" dirty="0">
                <a:latin typeface="Arial" pitchFamily="34" charset="0"/>
                <a:cs typeface="Arial" pitchFamily="34" charset="0"/>
              </a:rPr>
              <a:t>ripalmit</a:t>
            </a:r>
            <a:r>
              <a:rPr lang="en-US" sz="2400" dirty="0" err="1">
                <a:latin typeface="Arial" pitchFamily="34" charset="0"/>
                <a:cs typeface="Arial" pitchFamily="34" charset="0"/>
              </a:rPr>
              <a:t>oin</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M=885g/</a:t>
            </a:r>
            <a:r>
              <a:rPr lang="en-US" sz="2400" dirty="0" err="1">
                <a:latin typeface="Arial" pitchFamily="34" charset="0"/>
                <a:cs typeface="Arial" pitchFamily="34" charset="0"/>
              </a:rPr>
              <a:t>mol</a:t>
            </a:r>
            <a:endParaRPr lang="en-US" sz="2400" dirty="0"/>
          </a:p>
        </p:txBody>
      </p:sp>
      <p:sp>
        <p:nvSpPr>
          <p:cNvPr id="4" name="Title 1"/>
          <p:cNvSpPr txBox="1">
            <a:spLocks/>
          </p:cNvSpPr>
          <p:nvPr/>
        </p:nvSpPr>
        <p:spPr>
          <a:xfrm>
            <a:off x="457200" y="40759"/>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70674" y="-308221"/>
            <a:ext cx="2241137" cy="1383761"/>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48000"/>
          <a:stretch/>
        </p:blipFill>
        <p:spPr>
          <a:xfrm>
            <a:off x="5411258" y="5529819"/>
            <a:ext cx="3359112" cy="990600"/>
          </a:xfrm>
          <a:prstGeom prst="rect">
            <a:avLst/>
          </a:prstGeom>
        </p:spPr>
      </p:pic>
      <p:pic>
        <p:nvPicPr>
          <p:cNvPr id="6" name="Picture 5">
            <a:extLst>
              <a:ext uri="{FF2B5EF4-FFF2-40B4-BE49-F238E27FC236}">
                <a16:creationId xmlns:a16="http://schemas.microsoft.com/office/drawing/2014/main" id="{2474F7BD-3DCA-4993-A414-7A72139A0C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339" y="4419600"/>
            <a:ext cx="7747862" cy="762000"/>
          </a:xfrm>
          <a:prstGeom prst="rect">
            <a:avLst/>
          </a:prstGeom>
        </p:spPr>
      </p:pic>
      <p:pic>
        <p:nvPicPr>
          <p:cNvPr id="7" name="Picture 6">
            <a:extLst>
              <a:ext uri="{FF2B5EF4-FFF2-40B4-BE49-F238E27FC236}">
                <a16:creationId xmlns:a16="http://schemas.microsoft.com/office/drawing/2014/main" id="{5B19D24C-F17B-409D-8048-BBDBF6EE39FE}"/>
              </a:ext>
            </a:extLst>
          </p:cNvPr>
          <p:cNvPicPr>
            <a:picLocks noChangeAspect="1"/>
          </p:cNvPicPr>
          <p:nvPr/>
        </p:nvPicPr>
        <p:blipFill rotWithShape="1">
          <a:blip r:embed="rId3">
            <a:extLst>
              <a:ext uri="{28A0092B-C50C-407E-A947-70E740481C1C}">
                <a14:useLocalDpi xmlns:a14="http://schemas.microsoft.com/office/drawing/2010/main" val="0"/>
              </a:ext>
            </a:extLst>
          </a:blip>
          <a:srcRect b="48000"/>
          <a:stretch/>
        </p:blipFill>
        <p:spPr>
          <a:xfrm>
            <a:off x="0" y="5638800"/>
            <a:ext cx="3359112" cy="990600"/>
          </a:xfrm>
          <a:prstGeom prst="rect">
            <a:avLst/>
          </a:prstGeom>
        </p:spPr>
      </p:pic>
    </p:spTree>
    <p:extLst>
      <p:ext uri="{BB962C8B-B14F-4D97-AF65-F5344CB8AC3E}">
        <p14:creationId xmlns:p14="http://schemas.microsoft.com/office/powerpoint/2010/main" val="2057521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26558"/>
            <a:ext cx="8784956" cy="6131441"/>
          </a:xfrm>
        </p:spPr>
        <p:txBody>
          <a:bodyPr>
            <a:normAutofit lnSpcReduction="10000"/>
          </a:bodyPr>
          <a:lstStyle/>
          <a:p>
            <a:pPr marL="0" lvl="0" indent="0">
              <a:buNone/>
            </a:pPr>
            <a:r>
              <a:rPr lang="en-US" sz="2800" b="1" dirty="0">
                <a:solidFill>
                  <a:srgbClr val="FF0000"/>
                </a:solidFill>
                <a:latin typeface="Arial" pitchFamily="34" charset="0"/>
                <a:cs typeface="Arial" pitchFamily="34" charset="0"/>
              </a:rPr>
              <a:t>BÀI 5</a:t>
            </a:r>
          </a:p>
          <a:p>
            <a:pPr marL="0" indent="0" algn="just">
              <a:lnSpc>
                <a:spcPct val="150000"/>
              </a:lnSpc>
              <a:buNone/>
            </a:pPr>
            <a:r>
              <a:rPr lang="vi-VN" sz="2400" dirty="0">
                <a:latin typeface="Arial" pitchFamily="34" charset="0"/>
                <a:cs typeface="Arial" pitchFamily="34" charset="0"/>
              </a:rPr>
              <a:t>Một vài vi sinh vật trong chi </a:t>
            </a:r>
            <a:r>
              <a:rPr lang="vi-VN" sz="2400" i="1" dirty="0">
                <a:latin typeface="Arial" pitchFamily="34" charset="0"/>
                <a:cs typeface="Arial" pitchFamily="34" charset="0"/>
              </a:rPr>
              <a:t>Nocardia</a:t>
            </a:r>
            <a:r>
              <a:rPr lang="vi-VN" sz="2400" dirty="0">
                <a:latin typeface="Arial" pitchFamily="34" charset="0"/>
                <a:cs typeface="Arial" pitchFamily="34" charset="0"/>
              </a:rPr>
              <a:t> và </a:t>
            </a:r>
            <a:r>
              <a:rPr lang="vi-VN" sz="2400" i="1" dirty="0">
                <a:latin typeface="Arial" pitchFamily="34" charset="0"/>
                <a:cs typeface="Arial" pitchFamily="34" charset="0"/>
              </a:rPr>
              <a:t>Pseudomonas</a:t>
            </a:r>
            <a:r>
              <a:rPr lang="vi-VN" sz="2400" dirty="0">
                <a:latin typeface="Arial" pitchFamily="34" charset="0"/>
                <a:cs typeface="Arial" pitchFamily="34" charset="0"/>
              </a:rPr>
              <a:t>  có thể phát triển trong môi trường có hydrocarbon là nguồn năng lượng duy nhất. Những vi khuẩn này oxi hóa hydrocarbon aliphatic mạch thẳng, chẳng hạng như octane, để tạo thành carboxylic acid liên hợp của nó, như phản ứng sau:</a:t>
            </a:r>
            <a:endParaRPr lang="en-US" sz="2400" dirty="0">
              <a:latin typeface="Arial" pitchFamily="34" charset="0"/>
              <a:cs typeface="Arial" pitchFamily="34" charset="0"/>
            </a:endParaRPr>
          </a:p>
          <a:p>
            <a:pPr marL="0" indent="0" algn="just">
              <a:lnSpc>
                <a:spcPct val="150000"/>
              </a:lnSpc>
              <a:buNone/>
            </a:pPr>
            <a:endParaRPr lang="en-US" sz="2400" dirty="0">
              <a:latin typeface="Arial" pitchFamily="34" charset="0"/>
              <a:cs typeface="Arial" pitchFamily="34" charset="0"/>
            </a:endParaRPr>
          </a:p>
          <a:p>
            <a:pPr marL="0" indent="0" algn="just">
              <a:lnSpc>
                <a:spcPct val="150000"/>
              </a:lnSpc>
              <a:buNone/>
            </a:pPr>
            <a:endParaRPr lang="en-US" sz="2400" dirty="0">
              <a:latin typeface="Arial" pitchFamily="34" charset="0"/>
              <a:cs typeface="Arial" pitchFamily="34" charset="0"/>
            </a:endParaRPr>
          </a:p>
          <a:p>
            <a:pPr marL="0" indent="0" algn="just">
              <a:lnSpc>
                <a:spcPct val="150000"/>
              </a:lnSpc>
              <a:buNone/>
            </a:pPr>
            <a:r>
              <a:rPr lang="en-US" sz="2400" dirty="0" err="1">
                <a:latin typeface="Arial" pitchFamily="34" charset="0"/>
                <a:cs typeface="Arial" pitchFamily="34" charset="0"/>
              </a:rPr>
              <a:t>Làm</a:t>
            </a:r>
            <a:r>
              <a:rPr lang="en-US" sz="2400" dirty="0">
                <a:latin typeface="Arial" pitchFamily="34" charset="0"/>
                <a:cs typeface="Arial" pitchFamily="34" charset="0"/>
              </a:rPr>
              <a:t> </a:t>
            </a:r>
            <a:r>
              <a:rPr lang="en-US" sz="2400" dirty="0" err="1">
                <a:latin typeface="Arial" pitchFamily="34" charset="0"/>
                <a:cs typeface="Arial" pitchFamily="34" charset="0"/>
              </a:rPr>
              <a:t>thế</a:t>
            </a:r>
            <a:r>
              <a:rPr lang="en-US" sz="2400" dirty="0">
                <a:latin typeface="Arial" pitchFamily="34" charset="0"/>
                <a:cs typeface="Arial" pitchFamily="34" charset="0"/>
              </a:rPr>
              <a:t> </a:t>
            </a:r>
            <a:r>
              <a:rPr lang="en-US" sz="2400" dirty="0" err="1">
                <a:latin typeface="Arial" pitchFamily="34" charset="0"/>
                <a:cs typeface="Arial" pitchFamily="34" charset="0"/>
              </a:rPr>
              <a:t>nào</a:t>
            </a:r>
            <a:r>
              <a:rPr lang="en-US" sz="2400" dirty="0">
                <a:latin typeface="Arial" pitchFamily="34" charset="0"/>
                <a:cs typeface="Arial" pitchFamily="34" charset="0"/>
              </a:rPr>
              <a:t> </a:t>
            </a:r>
            <a:r>
              <a:rPr lang="en-US" sz="2400" dirty="0" err="1">
                <a:latin typeface="Arial" pitchFamily="34" charset="0"/>
                <a:cs typeface="Arial" pitchFamily="34" charset="0"/>
              </a:rPr>
              <a:t>mà</a:t>
            </a:r>
            <a:r>
              <a:rPr lang="en-US" sz="2400" dirty="0">
                <a:latin typeface="Arial" pitchFamily="34" charset="0"/>
                <a:cs typeface="Arial" pitchFamily="34" charset="0"/>
              </a:rPr>
              <a:t> </a:t>
            </a:r>
            <a:r>
              <a:rPr lang="en-US" sz="2400" dirty="0" err="1">
                <a:latin typeface="Arial" pitchFamily="34" charset="0"/>
                <a:cs typeface="Arial" pitchFamily="34" charset="0"/>
              </a:rPr>
              <a:t>những</a:t>
            </a:r>
            <a:r>
              <a:rPr lang="en-US" sz="2400" dirty="0">
                <a:latin typeface="Arial" pitchFamily="34" charset="0"/>
                <a:cs typeface="Arial" pitchFamily="34" charset="0"/>
              </a:rPr>
              <a:t> vi </a:t>
            </a:r>
            <a:r>
              <a:rPr lang="en-US" sz="2400" dirty="0" err="1">
                <a:latin typeface="Arial" pitchFamily="34" charset="0"/>
                <a:cs typeface="Arial" pitchFamily="34" charset="0"/>
              </a:rPr>
              <a:t>khuẩn</a:t>
            </a:r>
            <a:r>
              <a:rPr lang="en-US" sz="2400" dirty="0">
                <a:latin typeface="Arial" pitchFamily="34" charset="0"/>
                <a:cs typeface="Arial" pitchFamily="34" charset="0"/>
              </a:rPr>
              <a:t> </a:t>
            </a:r>
            <a:r>
              <a:rPr lang="en-US" sz="2400" dirty="0" err="1">
                <a:latin typeface="Arial" pitchFamily="34" charset="0"/>
                <a:cs typeface="Arial" pitchFamily="34" charset="0"/>
              </a:rPr>
              <a:t>này</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dùng</a:t>
            </a:r>
            <a:r>
              <a:rPr lang="en-US" sz="2400" dirty="0">
                <a:latin typeface="Arial" pitchFamily="34" charset="0"/>
                <a:cs typeface="Arial" pitchFamily="34" charset="0"/>
              </a:rPr>
              <a:t> </a:t>
            </a:r>
            <a:r>
              <a:rPr lang="en-US" sz="2400" dirty="0" err="1">
                <a:latin typeface="Arial" pitchFamily="34" charset="0"/>
                <a:cs typeface="Arial" pitchFamily="34" charset="0"/>
              </a:rPr>
              <a:t>để</a:t>
            </a:r>
            <a:r>
              <a:rPr lang="en-US" sz="2400" dirty="0">
                <a:latin typeface="Arial" pitchFamily="34" charset="0"/>
                <a:cs typeface="Arial" pitchFamily="34" charset="0"/>
              </a:rPr>
              <a:t> </a:t>
            </a:r>
            <a:r>
              <a:rPr lang="en-US" sz="2400" dirty="0" err="1">
                <a:latin typeface="Arial" pitchFamily="34" charset="0"/>
                <a:cs typeface="Arial" pitchFamily="34" charset="0"/>
              </a:rPr>
              <a:t>làm</a:t>
            </a:r>
            <a:r>
              <a:rPr lang="en-US" sz="2400" dirty="0">
                <a:latin typeface="Arial" pitchFamily="34" charset="0"/>
                <a:cs typeface="Arial" pitchFamily="34" charset="0"/>
              </a:rPr>
              <a:t> </a:t>
            </a:r>
            <a:r>
              <a:rPr lang="en-US" sz="2400" dirty="0" err="1">
                <a:latin typeface="Arial" pitchFamily="34" charset="0"/>
                <a:cs typeface="Arial" pitchFamily="34" charset="0"/>
              </a:rPr>
              <a:t>sạch</a:t>
            </a:r>
            <a:r>
              <a:rPr lang="en-US" sz="2400" dirty="0">
                <a:latin typeface="Arial" pitchFamily="34" charset="0"/>
                <a:cs typeface="Arial" pitchFamily="34" charset="0"/>
              </a:rPr>
              <a:t> </a:t>
            </a:r>
            <a:r>
              <a:rPr lang="en-US" sz="2400" dirty="0" err="1">
                <a:latin typeface="Arial" pitchFamily="34" charset="0"/>
                <a:cs typeface="Arial" pitchFamily="34" charset="0"/>
              </a:rPr>
              <a:t>những</a:t>
            </a:r>
            <a:r>
              <a:rPr lang="en-US" sz="2400" dirty="0">
                <a:latin typeface="Arial" pitchFamily="34" charset="0"/>
                <a:cs typeface="Arial" pitchFamily="34" charset="0"/>
              </a:rPr>
              <a:t> </a:t>
            </a:r>
            <a:r>
              <a:rPr lang="en-US" sz="2400" dirty="0" err="1">
                <a:latin typeface="Arial" pitchFamily="34" charset="0"/>
                <a:cs typeface="Arial" pitchFamily="34" charset="0"/>
              </a:rPr>
              <a:t>sự</a:t>
            </a:r>
            <a:r>
              <a:rPr lang="en-US" sz="2400" dirty="0">
                <a:latin typeface="Arial" pitchFamily="34" charset="0"/>
                <a:cs typeface="Arial" pitchFamily="34" charset="0"/>
              </a:rPr>
              <a:t> </a:t>
            </a:r>
            <a:r>
              <a:rPr lang="en-US" sz="2400" dirty="0" err="1">
                <a:latin typeface="Arial" pitchFamily="34" charset="0"/>
                <a:cs typeface="Arial" pitchFamily="34" charset="0"/>
              </a:rPr>
              <a:t>cố</a:t>
            </a:r>
            <a:r>
              <a:rPr lang="en-US" sz="2400" dirty="0">
                <a:latin typeface="Arial" pitchFamily="34" charset="0"/>
                <a:cs typeface="Arial" pitchFamily="34" charset="0"/>
              </a:rPr>
              <a:t> </a:t>
            </a:r>
            <a:r>
              <a:rPr lang="en-US" sz="2400" dirty="0" err="1">
                <a:latin typeface="Arial" pitchFamily="34" charset="0"/>
                <a:cs typeface="Arial" pitchFamily="34" charset="0"/>
              </a:rPr>
              <a:t>tràn</a:t>
            </a:r>
            <a:r>
              <a:rPr lang="en-US" sz="2400" dirty="0">
                <a:latin typeface="Arial" pitchFamily="34" charset="0"/>
                <a:cs typeface="Arial" pitchFamily="34" charset="0"/>
              </a:rPr>
              <a:t> </a:t>
            </a:r>
            <a:r>
              <a:rPr lang="en-US" sz="2400" dirty="0" err="1">
                <a:latin typeface="Arial" pitchFamily="34" charset="0"/>
                <a:cs typeface="Arial" pitchFamily="34" charset="0"/>
              </a:rPr>
              <a:t>dầu</a:t>
            </a:r>
            <a:r>
              <a:rPr lang="en-US" sz="2400" dirty="0">
                <a:latin typeface="Arial" pitchFamily="34" charset="0"/>
                <a:cs typeface="Arial" pitchFamily="34" charset="0"/>
              </a:rPr>
              <a:t>? </a:t>
            </a:r>
            <a:r>
              <a:rPr lang="en-US" sz="2400" dirty="0" err="1">
                <a:latin typeface="Arial" pitchFamily="34" charset="0"/>
                <a:cs typeface="Arial" pitchFamily="34" charset="0"/>
              </a:rPr>
              <a:t>Đâu</a:t>
            </a:r>
            <a:r>
              <a:rPr lang="en-US" sz="2400" dirty="0">
                <a:latin typeface="Arial" pitchFamily="34" charset="0"/>
                <a:cs typeface="Arial" pitchFamily="34" charset="0"/>
              </a:rPr>
              <a:t> </a:t>
            </a:r>
            <a:r>
              <a:rPr lang="en-US" sz="2400" dirty="0" err="1">
                <a:latin typeface="Arial" pitchFamily="34" charset="0"/>
                <a:cs typeface="Arial" pitchFamily="34" charset="0"/>
              </a:rPr>
              <a:t>là</a:t>
            </a:r>
            <a:r>
              <a:rPr lang="en-US" sz="2400" dirty="0">
                <a:latin typeface="Arial" pitchFamily="34" charset="0"/>
                <a:cs typeface="Arial" pitchFamily="34" charset="0"/>
              </a:rPr>
              <a:t> </a:t>
            </a:r>
            <a:r>
              <a:rPr lang="en-US" sz="2400" dirty="0" err="1">
                <a:latin typeface="Arial" pitchFamily="34" charset="0"/>
                <a:cs typeface="Arial" pitchFamily="34" charset="0"/>
              </a:rPr>
              <a:t>những</a:t>
            </a:r>
            <a:r>
              <a:rPr lang="en-US" sz="2400" dirty="0">
                <a:latin typeface="Arial" pitchFamily="34" charset="0"/>
                <a:cs typeface="Arial" pitchFamily="34" charset="0"/>
              </a:rPr>
              <a:t> </a:t>
            </a:r>
            <a:r>
              <a:rPr lang="en-US" sz="2400" dirty="0" err="1">
                <a:latin typeface="Arial" pitchFamily="34" charset="0"/>
                <a:cs typeface="Arial" pitchFamily="34" charset="0"/>
              </a:rPr>
              <a:t>yếu</a:t>
            </a:r>
            <a:r>
              <a:rPr lang="en-US" sz="2400" dirty="0">
                <a:latin typeface="Arial" pitchFamily="34" charset="0"/>
                <a:cs typeface="Arial" pitchFamily="34" charset="0"/>
              </a:rPr>
              <a:t> </a:t>
            </a:r>
            <a:r>
              <a:rPr lang="en-US" sz="2400" dirty="0" err="1">
                <a:latin typeface="Arial" pitchFamily="34" charset="0"/>
                <a:cs typeface="Arial" pitchFamily="34" charset="0"/>
              </a:rPr>
              <a:t>tố</a:t>
            </a:r>
            <a:r>
              <a:rPr lang="en-US" sz="2400" dirty="0">
                <a:latin typeface="Arial" pitchFamily="34" charset="0"/>
                <a:cs typeface="Arial" pitchFamily="34" charset="0"/>
              </a:rPr>
              <a:t> </a:t>
            </a:r>
            <a:r>
              <a:rPr lang="en-US" sz="2400" dirty="0" err="1">
                <a:latin typeface="Arial" pitchFamily="34" charset="0"/>
                <a:cs typeface="Arial" pitchFamily="34" charset="0"/>
              </a:rPr>
              <a:t>giới</a:t>
            </a:r>
            <a:r>
              <a:rPr lang="en-US" sz="2400" dirty="0">
                <a:latin typeface="Arial" pitchFamily="34" charset="0"/>
                <a:cs typeface="Arial" pitchFamily="34" charset="0"/>
              </a:rPr>
              <a:t> </a:t>
            </a:r>
            <a:r>
              <a:rPr lang="en-US" sz="2400" dirty="0" err="1">
                <a:latin typeface="Arial" pitchFamily="34" charset="0"/>
                <a:cs typeface="Arial" pitchFamily="34" charset="0"/>
              </a:rPr>
              <a:t>hạn</a:t>
            </a:r>
            <a:r>
              <a:rPr lang="en-US" sz="2400" dirty="0">
                <a:latin typeface="Arial" pitchFamily="34" charset="0"/>
                <a:cs typeface="Arial" pitchFamily="34" charset="0"/>
              </a:rPr>
              <a:t> </a:t>
            </a:r>
            <a:r>
              <a:rPr lang="en-US" sz="2400" dirty="0" err="1">
                <a:latin typeface="Arial" pitchFamily="34" charset="0"/>
                <a:cs typeface="Arial" pitchFamily="34" charset="0"/>
              </a:rPr>
              <a:t>cho</a:t>
            </a:r>
            <a:r>
              <a:rPr lang="en-US" sz="2400" dirty="0">
                <a:latin typeface="Arial" pitchFamily="34" charset="0"/>
                <a:cs typeface="Arial" pitchFamily="34" charset="0"/>
              </a:rPr>
              <a:t> </a:t>
            </a:r>
            <a:r>
              <a:rPr lang="en-US" sz="2400" dirty="0" err="1">
                <a:latin typeface="Arial" pitchFamily="34" charset="0"/>
                <a:cs typeface="Arial" pitchFamily="34" charset="0"/>
              </a:rPr>
              <a:t>sự</a:t>
            </a:r>
            <a:r>
              <a:rPr lang="en-US" sz="2400" dirty="0">
                <a:latin typeface="Arial" pitchFamily="34" charset="0"/>
                <a:cs typeface="Arial" pitchFamily="34" charset="0"/>
              </a:rPr>
              <a:t> </a:t>
            </a:r>
            <a:r>
              <a:rPr lang="en-US" sz="2400" dirty="0" err="1">
                <a:latin typeface="Arial" pitchFamily="34" charset="0"/>
                <a:cs typeface="Arial" pitchFamily="34" charset="0"/>
              </a:rPr>
              <a:t>hiệu</a:t>
            </a:r>
            <a:r>
              <a:rPr lang="en-US" sz="2400" dirty="0">
                <a:latin typeface="Arial" pitchFamily="34" charset="0"/>
                <a:cs typeface="Arial" pitchFamily="34" charset="0"/>
              </a:rPr>
              <a:t> </a:t>
            </a:r>
            <a:r>
              <a:rPr lang="en-US" sz="2400" dirty="0" err="1">
                <a:latin typeface="Arial" pitchFamily="34" charset="0"/>
                <a:cs typeface="Arial" pitchFamily="34" charset="0"/>
              </a:rPr>
              <a:t>quả</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quá</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này</a:t>
            </a:r>
            <a:r>
              <a:rPr lang="en-US" sz="2400" dirty="0">
                <a:latin typeface="Arial" pitchFamily="34" charset="0"/>
                <a:cs typeface="Arial" pitchFamily="34" charset="0"/>
              </a:rPr>
              <a:t>?</a:t>
            </a:r>
          </a:p>
        </p:txBody>
      </p:sp>
      <p:sp>
        <p:nvSpPr>
          <p:cNvPr id="4" name="Title 1"/>
          <p:cNvSpPr txBox="1">
            <a:spLocks/>
          </p:cNvSpPr>
          <p:nvPr/>
        </p:nvSpPr>
        <p:spPr>
          <a:xfrm>
            <a:off x="457200" y="40759"/>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70674" y="-308221"/>
            <a:ext cx="2241137" cy="1383761"/>
          </a:xfrm>
          <a:prstGeom prst="rect">
            <a:avLst/>
          </a:prstGeom>
        </p:spPr>
      </p:pic>
      <p:pic>
        <p:nvPicPr>
          <p:cNvPr id="6" name="Picture 5"/>
          <p:cNvPicPr/>
          <p:nvPr/>
        </p:nvPicPr>
        <p:blipFill>
          <a:blip r:embed="rId3"/>
          <a:stretch>
            <a:fillRect/>
          </a:stretch>
        </p:blipFill>
        <p:spPr>
          <a:xfrm>
            <a:off x="463658" y="3962400"/>
            <a:ext cx="7927584" cy="990600"/>
          </a:xfrm>
          <a:prstGeom prst="rect">
            <a:avLst/>
          </a:prstGeom>
        </p:spPr>
      </p:pic>
    </p:spTree>
    <p:extLst>
      <p:ext uri="{BB962C8B-B14F-4D97-AF65-F5344CB8AC3E}">
        <p14:creationId xmlns:p14="http://schemas.microsoft.com/office/powerpoint/2010/main" val="3817222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26558"/>
            <a:ext cx="8784956" cy="6131441"/>
          </a:xfrm>
        </p:spPr>
        <p:txBody>
          <a:bodyPr>
            <a:normAutofit fontScale="92500"/>
          </a:bodyPr>
          <a:lstStyle/>
          <a:p>
            <a:pPr marL="0" lvl="0" indent="0">
              <a:buNone/>
            </a:pPr>
            <a:r>
              <a:rPr lang="en-US" sz="2800" b="1" dirty="0">
                <a:solidFill>
                  <a:srgbClr val="FF0000"/>
                </a:solidFill>
                <a:latin typeface="Arial" pitchFamily="34" charset="0"/>
                <a:cs typeface="Arial" pitchFamily="34" charset="0"/>
              </a:rPr>
              <a:t>BÀI 6</a:t>
            </a:r>
          </a:p>
          <a:p>
            <a:pPr marL="0" indent="0" algn="just">
              <a:lnSpc>
                <a:spcPct val="150000"/>
              </a:lnSpc>
              <a:buNone/>
            </a:pPr>
            <a:r>
              <a:rPr lang="vi-VN" sz="2400" dirty="0">
                <a:latin typeface="Arial" pitchFamily="34" charset="0"/>
                <a:cs typeface="Arial" pitchFamily="34" charset="0"/>
              </a:rPr>
              <a:t>Khi acetyl-CoA được tạo ra trong suốt quá trình </a:t>
            </a:r>
            <a:r>
              <a:rPr lang="el-GR" sz="2400" dirty="0">
                <a:latin typeface="Arial" pitchFamily="34" charset="0"/>
                <a:cs typeface="Arial" pitchFamily="34" charset="0"/>
              </a:rPr>
              <a:t>β </a:t>
            </a:r>
            <a:r>
              <a:rPr lang="vi-VN" sz="2400" dirty="0">
                <a:latin typeface="Arial" pitchFamily="34" charset="0"/>
                <a:cs typeface="Arial" pitchFamily="34" charset="0"/>
              </a:rPr>
              <a:t>oxi hóa trong gan vượt quá khả năng của chu trình citric acid (TCA), sự vượt ngưỡng acetyl-CoA tạo ra các thể ketone như acetone, acetoacetate, và D-</a:t>
            </a:r>
            <a:r>
              <a:rPr lang="el-GR" sz="2400" dirty="0">
                <a:latin typeface="Arial" pitchFamily="34" charset="0"/>
                <a:cs typeface="Arial" pitchFamily="34" charset="0"/>
              </a:rPr>
              <a:t>β-</a:t>
            </a:r>
            <a:r>
              <a:rPr lang="vi-VN" sz="2400" dirty="0">
                <a:latin typeface="Arial" pitchFamily="34" charset="0"/>
                <a:cs typeface="Arial" pitchFamily="34" charset="0"/>
              </a:rPr>
              <a:t>hydroxybutyrate. Điều này xảy ra rất nghiêm trọng, không thể kiểm soát được ở những người bị bệnh tiểu đường, bởi vì các mô không thể sử dụng được glucose, buộc các mô phải oxi hóa một lượng lớn acid béo thay thế. Mặc dù acetyl-CoA không độc, ti thể phải chuyển đổi acetyl-CoA thành thể ketone.</a:t>
            </a:r>
          </a:p>
          <a:p>
            <a:pPr marL="0" indent="0" algn="just">
              <a:lnSpc>
                <a:spcPct val="150000"/>
              </a:lnSpc>
              <a:buNone/>
            </a:pPr>
            <a:r>
              <a:rPr lang="vi-VN" sz="2400" dirty="0">
                <a:latin typeface="Arial" pitchFamily="34" charset="0"/>
                <a:cs typeface="Arial" pitchFamily="34" charset="0"/>
              </a:rPr>
              <a:t>Vấn đề nào sẽ xuất hiện nếu acetyl-CoA không được chuyển đổi sang những thể ketone? Làm cách nào mà chuyển sang thể ketone giúp giải quyết vấn đề này? </a:t>
            </a:r>
          </a:p>
        </p:txBody>
      </p:sp>
      <p:sp>
        <p:nvSpPr>
          <p:cNvPr id="4" name="Title 1"/>
          <p:cNvSpPr txBox="1">
            <a:spLocks/>
          </p:cNvSpPr>
          <p:nvPr/>
        </p:nvSpPr>
        <p:spPr>
          <a:xfrm>
            <a:off x="457200" y="40759"/>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70674" y="-308221"/>
            <a:ext cx="2241137" cy="1383761"/>
          </a:xfrm>
          <a:prstGeom prst="rect">
            <a:avLst/>
          </a:prstGeom>
        </p:spPr>
      </p:pic>
    </p:spTree>
    <p:extLst>
      <p:ext uri="{BB962C8B-B14F-4D97-AF65-F5344CB8AC3E}">
        <p14:creationId xmlns:p14="http://schemas.microsoft.com/office/powerpoint/2010/main" val="4072872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759" y="104892"/>
            <a:ext cx="2971800" cy="756042"/>
          </a:xfrm>
        </p:spPr>
        <p:txBody>
          <a:bodyPr>
            <a:noAutofit/>
          </a:bodyPr>
          <a:lstStyle/>
          <a:p>
            <a:pPr algn="l"/>
            <a:r>
              <a:rPr lang="en-US" sz="3400" b="1" dirty="0">
                <a:latin typeface="Arial" pitchFamily="34" charset="0"/>
                <a:cs typeface="Arial" pitchFamily="34" charset="0"/>
              </a:rPr>
              <a:t>AMINO ACID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714" y="228599"/>
            <a:ext cx="2019025" cy="31052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3733800"/>
            <a:ext cx="3541580" cy="29568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4" descr="http://www.nutridesk.com.au/picture/upload/image/Amino%20Acid%203D%20Balls%20PDWik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0959" y="391695"/>
            <a:ext cx="3143200" cy="1755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2839" y="3733800"/>
            <a:ext cx="4144719" cy="29568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3" name="Straight Arrow Connector 12"/>
          <p:cNvCxnSpPr/>
          <p:nvPr/>
        </p:nvCxnSpPr>
        <p:spPr>
          <a:xfrm flipH="1">
            <a:off x="4522839" y="992136"/>
            <a:ext cx="1055616" cy="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p:nvPr/>
        </p:nvCxnSpPr>
        <p:spPr>
          <a:xfrm flipH="1">
            <a:off x="3581400" y="992136"/>
            <a:ext cx="1997055" cy="230684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0" name="Straight Arrow Connector 19"/>
          <p:cNvCxnSpPr/>
          <p:nvPr/>
        </p:nvCxnSpPr>
        <p:spPr>
          <a:xfrm>
            <a:off x="5578455" y="992136"/>
            <a:ext cx="1016743" cy="2341666"/>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27" name="TextBox 26"/>
          <p:cNvSpPr txBox="1"/>
          <p:nvPr/>
        </p:nvSpPr>
        <p:spPr>
          <a:xfrm>
            <a:off x="2263740" y="799975"/>
            <a:ext cx="2433743" cy="369332"/>
          </a:xfrm>
          <a:prstGeom prst="rect">
            <a:avLst/>
          </a:prstGeom>
          <a:noFill/>
        </p:spPr>
        <p:txBody>
          <a:bodyPr wrap="none" rtlCol="0">
            <a:spAutoFit/>
          </a:bodyPr>
          <a:lstStyle/>
          <a:p>
            <a:r>
              <a:rPr lang="en-US" b="1" dirty="0">
                <a:latin typeface="Arial" pitchFamily="34" charset="0"/>
                <a:cs typeface="Arial" pitchFamily="34" charset="0"/>
              </a:rPr>
              <a:t>SINH TỔNG HỢP AA</a:t>
            </a:r>
          </a:p>
        </p:txBody>
      </p:sp>
      <p:sp>
        <p:nvSpPr>
          <p:cNvPr id="30" name="TextBox 29"/>
          <p:cNvSpPr txBox="1"/>
          <p:nvPr/>
        </p:nvSpPr>
        <p:spPr>
          <a:xfrm>
            <a:off x="2297327" y="3308866"/>
            <a:ext cx="1625253" cy="369332"/>
          </a:xfrm>
          <a:prstGeom prst="rect">
            <a:avLst/>
          </a:prstGeom>
          <a:noFill/>
        </p:spPr>
        <p:txBody>
          <a:bodyPr wrap="none" rtlCol="0">
            <a:spAutoFit/>
          </a:bodyPr>
          <a:lstStyle/>
          <a:p>
            <a:r>
              <a:rPr lang="en-US" b="1" dirty="0">
                <a:latin typeface="Arial" pitchFamily="34" charset="0"/>
                <a:cs typeface="Arial" pitchFamily="34" charset="0"/>
              </a:rPr>
              <a:t>OXY HÓA AA</a:t>
            </a:r>
          </a:p>
        </p:txBody>
      </p:sp>
      <p:sp>
        <p:nvSpPr>
          <p:cNvPr id="33" name="TextBox 32"/>
          <p:cNvSpPr txBox="1"/>
          <p:nvPr/>
        </p:nvSpPr>
        <p:spPr>
          <a:xfrm>
            <a:off x="5480524" y="3298984"/>
            <a:ext cx="2172390" cy="369332"/>
          </a:xfrm>
          <a:prstGeom prst="rect">
            <a:avLst/>
          </a:prstGeom>
          <a:noFill/>
        </p:spPr>
        <p:txBody>
          <a:bodyPr wrap="none" rtlCol="0">
            <a:spAutoFit/>
          </a:bodyPr>
          <a:lstStyle/>
          <a:p>
            <a:r>
              <a:rPr lang="en-US" b="1" dirty="0">
                <a:latin typeface="Arial" pitchFamily="34" charset="0"/>
                <a:cs typeface="Arial" pitchFamily="34" charset="0"/>
              </a:rPr>
              <a:t>CHU TRÌNH UREA</a:t>
            </a:r>
          </a:p>
        </p:txBody>
      </p:sp>
    </p:spTree>
    <p:extLst>
      <p:ext uri="{BB962C8B-B14F-4D97-AF65-F5344CB8AC3E}">
        <p14:creationId xmlns:p14="http://schemas.microsoft.com/office/powerpoint/2010/main" val="2879296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7620000" cy="639762"/>
          </a:xfrm>
        </p:spPr>
        <p:txBody>
          <a:bodyPr>
            <a:normAutofit/>
          </a:bodyPr>
          <a:lstStyle/>
          <a:p>
            <a:r>
              <a:rPr lang="en-US" sz="3200" b="1" dirty="0">
                <a:latin typeface="Arial" pitchFamily="34" charset="0"/>
                <a:cs typeface="Arial" pitchFamily="34" charset="0"/>
              </a:rPr>
              <a:t>TỔNG HỢP AMINO ACID</a:t>
            </a:r>
          </a:p>
        </p:txBody>
      </p:sp>
      <p:sp>
        <p:nvSpPr>
          <p:cNvPr id="3" name="Content Placeholder 2"/>
          <p:cNvSpPr>
            <a:spLocks noGrp="1"/>
          </p:cNvSpPr>
          <p:nvPr>
            <p:ph idx="1"/>
          </p:nvPr>
        </p:nvSpPr>
        <p:spPr>
          <a:xfrm>
            <a:off x="3581400" y="762000"/>
            <a:ext cx="5410200" cy="5943599"/>
          </a:xfrm>
        </p:spPr>
        <p:txBody>
          <a:bodyPr>
            <a:normAutofit lnSpcReduction="10000"/>
          </a:bodyPr>
          <a:lstStyle/>
          <a:p>
            <a:pPr>
              <a:lnSpc>
                <a:spcPct val="150000"/>
              </a:lnSpc>
            </a:pP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bao</a:t>
            </a:r>
            <a:r>
              <a:rPr lang="en-US" sz="2800" dirty="0">
                <a:latin typeface="Arial" pitchFamily="34" charset="0"/>
                <a:cs typeface="Arial" pitchFamily="34" charset="0"/>
              </a:rPr>
              <a:t> </a:t>
            </a:r>
            <a:r>
              <a:rPr lang="en-US" sz="2800" dirty="0" err="1">
                <a:latin typeface="Arial" pitchFamily="34" charset="0"/>
                <a:cs typeface="Arial" pitchFamily="34" charset="0"/>
              </a:rPr>
              <a:t>nhiêu</a:t>
            </a:r>
            <a:r>
              <a:rPr lang="en-US" sz="2800" dirty="0">
                <a:latin typeface="Arial" pitchFamily="34" charset="0"/>
                <a:cs typeface="Arial" pitchFamily="34" charset="0"/>
              </a:rPr>
              <a:t> </a:t>
            </a:r>
            <a:r>
              <a:rPr lang="en-US" sz="2800" dirty="0" err="1">
                <a:latin typeface="Arial" pitchFamily="34" charset="0"/>
                <a:cs typeface="Arial" pitchFamily="34" charset="0"/>
              </a:rPr>
              <a:t>aa</a:t>
            </a:r>
            <a:r>
              <a:rPr lang="en-US" sz="2800" dirty="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a:latin typeface="Arial" pitchFamily="34" charset="0"/>
                <a:cs typeface="Arial" pitchFamily="34" charset="0"/>
              </a:rPr>
              <a:t>vật</a:t>
            </a:r>
            <a:r>
              <a:rPr lang="en-US" sz="2800" dirty="0">
                <a:latin typeface="Arial" pitchFamily="34" charset="0"/>
                <a:cs typeface="Arial" pitchFamily="34" charset="0"/>
              </a:rPr>
              <a:t> </a:t>
            </a:r>
            <a:r>
              <a:rPr lang="en-US" sz="2800" dirty="0" err="1">
                <a:latin typeface="Arial" pitchFamily="34" charset="0"/>
                <a:cs typeface="Arial" pitchFamily="34" charset="0"/>
              </a:rPr>
              <a:t>tổng</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được</a:t>
            </a:r>
            <a:r>
              <a:rPr lang="en-US" sz="2800" dirty="0">
                <a:latin typeface="Arial" pitchFamily="34" charset="0"/>
                <a:cs typeface="Arial" pitchFamily="34" charset="0"/>
              </a:rPr>
              <a:t> </a:t>
            </a:r>
            <a:r>
              <a:rPr lang="en-US" sz="2800" dirty="0" err="1">
                <a:latin typeface="Arial" pitchFamily="34" charset="0"/>
                <a:cs typeface="Arial" pitchFamily="34" charset="0"/>
              </a:rPr>
              <a:t>bao</a:t>
            </a:r>
            <a:r>
              <a:rPr lang="en-US" sz="2800" dirty="0">
                <a:latin typeface="Arial" pitchFamily="34" charset="0"/>
                <a:cs typeface="Arial" pitchFamily="34" charset="0"/>
              </a:rPr>
              <a:t> </a:t>
            </a:r>
            <a:r>
              <a:rPr lang="en-US" sz="2800" dirty="0" err="1">
                <a:latin typeface="Arial" pitchFamily="34" charset="0"/>
                <a:cs typeface="Arial" pitchFamily="34" charset="0"/>
              </a:rPr>
              <a:t>nhiêu</a:t>
            </a:r>
            <a:r>
              <a:rPr lang="en-US" sz="2800" dirty="0">
                <a:latin typeface="Arial" pitchFamily="34" charset="0"/>
                <a:cs typeface="Arial" pitchFamily="34" charset="0"/>
              </a:rPr>
              <a:t> </a:t>
            </a:r>
            <a:r>
              <a:rPr lang="en-US" sz="2800" dirty="0" err="1">
                <a:latin typeface="Arial" pitchFamily="34" charset="0"/>
                <a:cs typeface="Arial" pitchFamily="34" charset="0"/>
              </a:rPr>
              <a:t>aa</a:t>
            </a:r>
            <a:r>
              <a:rPr lang="en-US" sz="2800" dirty="0">
                <a:latin typeface="Arial" pitchFamily="34" charset="0"/>
                <a:cs typeface="Arial" pitchFamily="34" charset="0"/>
              </a:rPr>
              <a:t>?</a:t>
            </a:r>
          </a:p>
          <a:p>
            <a:pPr>
              <a:lnSpc>
                <a:spcPct val="150000"/>
              </a:lnSpc>
            </a:pPr>
            <a:r>
              <a:rPr lang="en-US" sz="2800" dirty="0">
                <a:latin typeface="Arial" pitchFamily="34" charset="0"/>
                <a:cs typeface="Arial" pitchFamily="34" charset="0"/>
              </a:rPr>
              <a:t>N</a:t>
            </a:r>
            <a:r>
              <a:rPr lang="vi-VN" sz="2800" dirty="0">
                <a:latin typeface="Arial" pitchFamily="34" charset="0"/>
                <a:cs typeface="Arial" pitchFamily="34" charset="0"/>
              </a:rPr>
              <a:t>guồn gốc </a:t>
            </a:r>
            <a:r>
              <a:rPr lang="en-US" sz="2800" dirty="0" err="1">
                <a:latin typeface="Arial" pitchFamily="34" charset="0"/>
                <a:cs typeface="Arial" pitchFamily="34" charset="0"/>
              </a:rPr>
              <a:t>aa</a:t>
            </a:r>
            <a:r>
              <a:rPr lang="en-US" sz="2800" dirty="0">
                <a:latin typeface="Arial" pitchFamily="34" charset="0"/>
                <a:cs typeface="Arial" pitchFamily="34" charset="0"/>
              </a:rPr>
              <a:t>? </a:t>
            </a:r>
          </a:p>
          <a:p>
            <a:pPr>
              <a:lnSpc>
                <a:spcPct val="150000"/>
              </a:lnSpc>
            </a:pPr>
            <a:r>
              <a:rPr lang="vi-VN" sz="2800" dirty="0">
                <a:latin typeface="Arial" pitchFamily="34" charset="0"/>
                <a:cs typeface="Arial" pitchFamily="34" charset="0"/>
              </a:rPr>
              <a:t>N được đưa vào các amino acid thông qua</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chất</a:t>
            </a:r>
            <a:r>
              <a:rPr lang="en-US" sz="2800" dirty="0">
                <a:latin typeface="Arial" pitchFamily="34" charset="0"/>
                <a:cs typeface="Arial" pitchFamily="34" charset="0"/>
              </a:rPr>
              <a:t> </a:t>
            </a:r>
            <a:r>
              <a:rPr lang="en-US" sz="2800" dirty="0" err="1">
                <a:latin typeface="Arial" pitchFamily="34" charset="0"/>
                <a:cs typeface="Arial" pitchFamily="34" charset="0"/>
              </a:rPr>
              <a:t>nào</a:t>
            </a:r>
            <a:r>
              <a:rPr lang="en-US" sz="2800" dirty="0">
                <a:latin typeface="Arial" pitchFamily="34" charset="0"/>
                <a:cs typeface="Arial" pitchFamily="34" charset="0"/>
              </a:rPr>
              <a:t>?</a:t>
            </a:r>
          </a:p>
          <a:p>
            <a:pPr>
              <a:lnSpc>
                <a:spcPct val="150000"/>
              </a:lnSpc>
            </a:pPr>
            <a:r>
              <a:rPr lang="en-US" sz="2800" dirty="0" err="1">
                <a:latin typeface="Arial" pitchFamily="34" charset="0"/>
                <a:cs typeface="Arial" pitchFamily="34" charset="0"/>
              </a:rPr>
              <a:t>Sinh</a:t>
            </a:r>
            <a:r>
              <a:rPr lang="en-US" sz="2800" dirty="0">
                <a:latin typeface="Arial" pitchFamily="34" charset="0"/>
                <a:cs typeface="Arial" pitchFamily="34" charset="0"/>
              </a:rPr>
              <a:t> </a:t>
            </a:r>
            <a:r>
              <a:rPr lang="en-US" sz="2800" dirty="0" err="1">
                <a:latin typeface="Arial" pitchFamily="34" charset="0"/>
                <a:cs typeface="Arial" pitchFamily="34" charset="0"/>
              </a:rPr>
              <a:t>tổng</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b="1" dirty="0" err="1">
                <a:latin typeface="Arial" pitchFamily="34" charset="0"/>
                <a:cs typeface="Arial" pitchFamily="34" charset="0"/>
              </a:rPr>
              <a:t>các</a:t>
            </a:r>
            <a:r>
              <a:rPr lang="en-US" sz="2800" b="1" dirty="0">
                <a:latin typeface="Arial" pitchFamily="34" charset="0"/>
                <a:cs typeface="Arial" pitchFamily="34" charset="0"/>
              </a:rPr>
              <a:t> </a:t>
            </a:r>
            <a:r>
              <a:rPr lang="en-US" sz="2800" b="1" dirty="0" err="1">
                <a:latin typeface="Arial" pitchFamily="34" charset="0"/>
                <a:cs typeface="Arial" pitchFamily="34" charset="0"/>
              </a:rPr>
              <a:t>aa</a:t>
            </a:r>
            <a:r>
              <a:rPr lang="en-US" sz="2800" b="1" dirty="0">
                <a:latin typeface="Arial" pitchFamily="34" charset="0"/>
                <a:cs typeface="Arial" pitchFamily="34" charset="0"/>
              </a:rPr>
              <a:t> </a:t>
            </a:r>
            <a:r>
              <a:rPr lang="en-US" sz="2800" b="1" dirty="0" err="1">
                <a:latin typeface="Arial" pitchFamily="34" charset="0"/>
                <a:cs typeface="Arial" pitchFamily="34" charset="0"/>
              </a:rPr>
              <a:t>không</a:t>
            </a:r>
            <a:r>
              <a:rPr lang="en-US" sz="2800" b="1" dirty="0">
                <a:latin typeface="Arial" pitchFamily="34" charset="0"/>
                <a:cs typeface="Arial" pitchFamily="34" charset="0"/>
              </a:rPr>
              <a:t> </a:t>
            </a:r>
            <a:r>
              <a:rPr lang="en-US" sz="2800" b="1" dirty="0" err="1">
                <a:latin typeface="Arial" pitchFamily="34" charset="0"/>
                <a:cs typeface="Arial" pitchFamily="34" charset="0"/>
              </a:rPr>
              <a:t>thiết</a:t>
            </a:r>
            <a:r>
              <a:rPr lang="en-US" sz="2800" b="1" dirty="0">
                <a:latin typeface="Arial" pitchFamily="34" charset="0"/>
                <a:cs typeface="Arial" pitchFamily="34" charset="0"/>
              </a:rPr>
              <a:t> </a:t>
            </a:r>
            <a:r>
              <a:rPr lang="en-US" sz="2800" b="1" dirty="0" err="1">
                <a:latin typeface="Arial" pitchFamily="34" charset="0"/>
                <a:cs typeface="Arial" pitchFamily="34" charset="0"/>
              </a:rPr>
              <a:t>yếu</a:t>
            </a:r>
            <a:endParaRPr lang="en-US" sz="2800" b="1" dirty="0">
              <a:latin typeface="Arial" pitchFamily="34" charset="0"/>
              <a:cs typeface="Arial" pitchFamily="34" charset="0"/>
            </a:endParaRPr>
          </a:p>
          <a:p>
            <a:pPr>
              <a:lnSpc>
                <a:spcPct val="150000"/>
              </a:lnSpc>
            </a:pPr>
            <a:r>
              <a:rPr lang="vi-VN" sz="2800" dirty="0"/>
              <a:t>Sinh tổng hơp </a:t>
            </a:r>
            <a:r>
              <a:rPr lang="vi-VN" sz="2800" b="1" dirty="0"/>
              <a:t>các aa thiết yếu</a:t>
            </a:r>
            <a:r>
              <a:rPr lang="vi-VN" sz="2800" dirty="0"/>
              <a:t> </a:t>
            </a:r>
            <a:endParaRPr lang="en-US" sz="2800" dirty="0">
              <a:latin typeface="Arial" pitchFamily="34" charset="0"/>
              <a:cs typeface="Arial"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965" y="914400"/>
            <a:ext cx="3275235" cy="54599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56141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 y="152400"/>
            <a:ext cx="8915400" cy="6696575"/>
          </a:xfrm>
        </p:spPr>
      </p:pic>
    </p:spTree>
    <p:extLst>
      <p:ext uri="{BB962C8B-B14F-4D97-AF65-F5344CB8AC3E}">
        <p14:creationId xmlns:p14="http://schemas.microsoft.com/office/powerpoint/2010/main" val="843550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7045" y="914400"/>
            <a:ext cx="2993570"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itle 1"/>
          <p:cNvSpPr>
            <a:spLocks noGrp="1"/>
          </p:cNvSpPr>
          <p:nvPr>
            <p:ph type="title"/>
          </p:nvPr>
        </p:nvSpPr>
        <p:spPr>
          <a:xfrm>
            <a:off x="762000" y="3110"/>
            <a:ext cx="7848600" cy="755780"/>
          </a:xfrm>
        </p:spPr>
        <p:txBody>
          <a:bodyPr>
            <a:normAutofit/>
          </a:bodyPr>
          <a:lstStyle/>
          <a:p>
            <a:r>
              <a:rPr lang="en-US" sz="3200" b="1" dirty="0">
                <a:latin typeface="Arial" pitchFamily="34" charset="0"/>
                <a:cs typeface="Arial" pitchFamily="34" charset="0"/>
              </a:rPr>
              <a:t>OXY HÓA AMINO ACID</a:t>
            </a:r>
          </a:p>
        </p:txBody>
      </p:sp>
      <p:sp>
        <p:nvSpPr>
          <p:cNvPr id="6" name="Content Placeholder 2"/>
          <p:cNvSpPr txBox="1">
            <a:spLocks/>
          </p:cNvSpPr>
          <p:nvPr/>
        </p:nvSpPr>
        <p:spPr>
          <a:xfrm>
            <a:off x="3276600" y="685800"/>
            <a:ext cx="5715000" cy="6172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70000"/>
              </a:lnSpc>
            </a:pPr>
            <a:r>
              <a:rPr lang="en-US" sz="2200" dirty="0" err="1">
                <a:latin typeface="Arial" pitchFamily="34" charset="0"/>
                <a:cs typeface="Arial" pitchFamily="34" charset="0"/>
              </a:rPr>
              <a:t>Khi</a:t>
            </a:r>
            <a:r>
              <a:rPr lang="en-US" sz="2200" dirty="0">
                <a:latin typeface="Arial" pitchFamily="34" charset="0"/>
                <a:cs typeface="Arial" pitchFamily="34" charset="0"/>
              </a:rPr>
              <a:t> </a:t>
            </a:r>
            <a:r>
              <a:rPr lang="en-US" sz="2200" dirty="0" err="1">
                <a:latin typeface="Arial" pitchFamily="34" charset="0"/>
                <a:cs typeface="Arial" pitchFamily="34" charset="0"/>
              </a:rPr>
              <a:t>nào</a:t>
            </a:r>
            <a:r>
              <a:rPr lang="en-US" sz="2200" dirty="0">
                <a:latin typeface="Arial" pitchFamily="34" charset="0"/>
                <a:cs typeface="Arial" pitchFamily="34" charset="0"/>
              </a:rPr>
              <a:t> </a:t>
            </a:r>
            <a:r>
              <a:rPr lang="en-US" sz="2200" dirty="0" err="1">
                <a:latin typeface="Arial" pitchFamily="34" charset="0"/>
                <a:cs typeface="Arial" pitchFamily="34" charset="0"/>
              </a:rPr>
              <a:t>xảy</a:t>
            </a:r>
            <a:r>
              <a:rPr lang="en-US" sz="2200" dirty="0">
                <a:latin typeface="Arial" pitchFamily="34" charset="0"/>
                <a:cs typeface="Arial" pitchFamily="34" charset="0"/>
              </a:rPr>
              <a:t> </a:t>
            </a:r>
            <a:r>
              <a:rPr lang="en-US" sz="2200" dirty="0" err="1">
                <a:latin typeface="Arial" pitchFamily="34" charset="0"/>
                <a:cs typeface="Arial" pitchFamily="34" charset="0"/>
              </a:rPr>
              <a:t>ra</a:t>
            </a:r>
            <a:r>
              <a:rPr lang="en-US" sz="2200" dirty="0">
                <a:latin typeface="Arial" pitchFamily="34" charset="0"/>
                <a:cs typeface="Arial" pitchFamily="34" charset="0"/>
              </a:rPr>
              <a:t> </a:t>
            </a:r>
            <a:r>
              <a:rPr lang="en-US" sz="2200" dirty="0" err="1">
                <a:latin typeface="Arial" pitchFamily="34" charset="0"/>
                <a:cs typeface="Arial" pitchFamily="34" charset="0"/>
              </a:rPr>
              <a:t>quá</a:t>
            </a:r>
            <a:r>
              <a:rPr lang="en-US" sz="2200" dirty="0">
                <a:latin typeface="Arial" pitchFamily="34" charset="0"/>
                <a:cs typeface="Arial" pitchFamily="34" charset="0"/>
              </a:rPr>
              <a:t> </a:t>
            </a:r>
            <a:r>
              <a:rPr lang="en-US" sz="2200" dirty="0" err="1">
                <a:latin typeface="Arial" pitchFamily="34" charset="0"/>
                <a:cs typeface="Arial" pitchFamily="34" charset="0"/>
              </a:rPr>
              <a:t>trình</a:t>
            </a:r>
            <a:r>
              <a:rPr lang="en-US" sz="2200" dirty="0">
                <a:latin typeface="Arial" pitchFamily="34" charset="0"/>
                <a:cs typeface="Arial" pitchFamily="34" charset="0"/>
              </a:rPr>
              <a:t> oxy </a:t>
            </a:r>
            <a:r>
              <a:rPr lang="en-US" sz="2200" dirty="0" err="1">
                <a:latin typeface="Arial" pitchFamily="34" charset="0"/>
                <a:cs typeface="Arial" pitchFamily="34" charset="0"/>
              </a:rPr>
              <a:t>hóa</a:t>
            </a:r>
            <a:r>
              <a:rPr lang="en-US" sz="2200" dirty="0">
                <a:latin typeface="Arial" pitchFamily="34" charset="0"/>
                <a:cs typeface="Arial" pitchFamily="34" charset="0"/>
              </a:rPr>
              <a:t> </a:t>
            </a:r>
            <a:r>
              <a:rPr lang="en-US" sz="2200" dirty="0" err="1">
                <a:latin typeface="Arial" pitchFamily="34" charset="0"/>
                <a:cs typeface="Arial" pitchFamily="34" charset="0"/>
              </a:rPr>
              <a:t>aa</a:t>
            </a:r>
            <a:r>
              <a:rPr lang="en-US" sz="2200" dirty="0">
                <a:latin typeface="Arial" pitchFamily="34" charset="0"/>
                <a:cs typeface="Arial" pitchFamily="34" charset="0"/>
              </a:rPr>
              <a:t>? </a:t>
            </a:r>
            <a:r>
              <a:rPr lang="en-US" sz="2200" dirty="0" err="1">
                <a:latin typeface="Arial" pitchFamily="34" charset="0"/>
                <a:cs typeface="Arial" pitchFamily="34" charset="0"/>
              </a:rPr>
              <a:t>Nơi</a:t>
            </a:r>
            <a:r>
              <a:rPr lang="en-US" sz="2200" dirty="0">
                <a:latin typeface="Arial" pitchFamily="34" charset="0"/>
                <a:cs typeface="Arial" pitchFamily="34" charset="0"/>
              </a:rPr>
              <a:t> </a:t>
            </a:r>
            <a:r>
              <a:rPr lang="en-US" sz="2200" dirty="0" err="1">
                <a:latin typeface="Arial" pitchFamily="34" charset="0"/>
                <a:cs typeface="Arial" pitchFamily="34" charset="0"/>
              </a:rPr>
              <a:t>xảy</a:t>
            </a:r>
            <a:r>
              <a:rPr lang="en-US" sz="2200" dirty="0">
                <a:latin typeface="Arial" pitchFamily="34" charset="0"/>
                <a:cs typeface="Arial" pitchFamily="34" charset="0"/>
              </a:rPr>
              <a:t> </a:t>
            </a:r>
            <a:r>
              <a:rPr lang="en-US" sz="2200" dirty="0" err="1">
                <a:latin typeface="Arial" pitchFamily="34" charset="0"/>
                <a:cs typeface="Arial" pitchFamily="34" charset="0"/>
              </a:rPr>
              <a:t>ra</a:t>
            </a:r>
            <a:r>
              <a:rPr lang="en-US" sz="2200" dirty="0">
                <a:latin typeface="Arial" pitchFamily="34" charset="0"/>
                <a:cs typeface="Arial" pitchFamily="34" charset="0"/>
              </a:rPr>
              <a:t> </a:t>
            </a:r>
            <a:r>
              <a:rPr lang="en-US" sz="2200" dirty="0" err="1">
                <a:latin typeface="Arial" pitchFamily="34" charset="0"/>
                <a:cs typeface="Arial" pitchFamily="34" charset="0"/>
              </a:rPr>
              <a:t>quá</a:t>
            </a:r>
            <a:r>
              <a:rPr lang="en-US" sz="2200" dirty="0">
                <a:latin typeface="Arial" pitchFamily="34" charset="0"/>
                <a:cs typeface="Arial" pitchFamily="34" charset="0"/>
              </a:rPr>
              <a:t> </a:t>
            </a:r>
            <a:r>
              <a:rPr lang="en-US" sz="2200" dirty="0" err="1">
                <a:latin typeface="Arial" pitchFamily="34" charset="0"/>
                <a:cs typeface="Arial" pitchFamily="34" charset="0"/>
              </a:rPr>
              <a:t>trình</a:t>
            </a:r>
            <a:r>
              <a:rPr lang="en-US" sz="2200" dirty="0">
                <a:latin typeface="Arial" pitchFamily="34" charset="0"/>
                <a:cs typeface="Arial" pitchFamily="34" charset="0"/>
              </a:rPr>
              <a:t> oxy </a:t>
            </a:r>
            <a:r>
              <a:rPr lang="en-US" sz="2200" dirty="0" err="1">
                <a:latin typeface="Arial" pitchFamily="34" charset="0"/>
                <a:cs typeface="Arial" pitchFamily="34" charset="0"/>
              </a:rPr>
              <a:t>hóa</a:t>
            </a:r>
            <a:r>
              <a:rPr lang="en-US" sz="2200" dirty="0">
                <a:latin typeface="Arial" pitchFamily="34" charset="0"/>
                <a:cs typeface="Arial" pitchFamily="34" charset="0"/>
              </a:rPr>
              <a:t> </a:t>
            </a:r>
            <a:r>
              <a:rPr lang="en-US" sz="2200" dirty="0" err="1">
                <a:latin typeface="Arial" pitchFamily="34" charset="0"/>
                <a:cs typeface="Arial" pitchFamily="34" charset="0"/>
              </a:rPr>
              <a:t>aa</a:t>
            </a:r>
            <a:r>
              <a:rPr lang="en-US" sz="2200" dirty="0">
                <a:latin typeface="Arial" pitchFamily="34" charset="0"/>
                <a:cs typeface="Arial" pitchFamily="34" charset="0"/>
              </a:rPr>
              <a:t>?</a:t>
            </a:r>
          </a:p>
          <a:p>
            <a:pPr algn="just">
              <a:lnSpc>
                <a:spcPct val="170000"/>
              </a:lnSpc>
            </a:pPr>
            <a:r>
              <a:rPr lang="en-US" sz="2200" dirty="0">
                <a:latin typeface="Arial" pitchFamily="34" charset="0"/>
                <a:cs typeface="Arial" pitchFamily="34" charset="0"/>
              </a:rPr>
              <a:t>Con </a:t>
            </a:r>
            <a:r>
              <a:rPr lang="en-US" sz="2200" dirty="0" err="1">
                <a:latin typeface="Arial" pitchFamily="34" charset="0"/>
                <a:cs typeface="Arial" pitchFamily="34" charset="0"/>
              </a:rPr>
              <a:t>đường</a:t>
            </a:r>
            <a:r>
              <a:rPr lang="en-US" sz="2200" dirty="0">
                <a:latin typeface="Arial" pitchFamily="34" charset="0"/>
                <a:cs typeface="Arial" pitchFamily="34" charset="0"/>
              </a:rPr>
              <a:t> </a:t>
            </a:r>
            <a:r>
              <a:rPr lang="en-US" sz="2200" dirty="0" err="1">
                <a:latin typeface="Arial" pitchFamily="34" charset="0"/>
                <a:cs typeface="Arial" pitchFamily="34" charset="0"/>
              </a:rPr>
              <a:t>chuyển</a:t>
            </a:r>
            <a:r>
              <a:rPr lang="en-US" sz="2200" dirty="0">
                <a:latin typeface="Arial" pitchFamily="34" charset="0"/>
                <a:cs typeface="Arial" pitchFamily="34" charset="0"/>
              </a:rPr>
              <a:t> </a:t>
            </a:r>
            <a:r>
              <a:rPr lang="en-US" sz="2200" dirty="0" err="1">
                <a:latin typeface="Arial" pitchFamily="34" charset="0"/>
                <a:cs typeface="Arial" pitchFamily="34" charset="0"/>
              </a:rPr>
              <a:t>hóa</a:t>
            </a:r>
            <a:r>
              <a:rPr lang="en-US" sz="2200" dirty="0">
                <a:latin typeface="Arial" pitchFamily="34" charset="0"/>
                <a:cs typeface="Arial" pitchFamily="34" charset="0"/>
              </a:rPr>
              <a:t> </a:t>
            </a:r>
            <a:r>
              <a:rPr lang="en-US" sz="2200" dirty="0" err="1">
                <a:latin typeface="Arial" pitchFamily="34" charset="0"/>
                <a:cs typeface="Arial" pitchFamily="34" charset="0"/>
              </a:rPr>
              <a:t>aa</a:t>
            </a:r>
            <a:r>
              <a:rPr lang="en-US" sz="2200" dirty="0">
                <a:latin typeface="Arial" pitchFamily="34" charset="0"/>
                <a:cs typeface="Arial" pitchFamily="34" charset="0"/>
              </a:rPr>
              <a:t>?</a:t>
            </a:r>
          </a:p>
          <a:p>
            <a:pPr algn="just">
              <a:lnSpc>
                <a:spcPct val="170000"/>
              </a:lnSpc>
            </a:pPr>
            <a:r>
              <a:rPr lang="en-US" sz="2200" dirty="0" err="1">
                <a:latin typeface="Arial" pitchFamily="34" charset="0"/>
                <a:cs typeface="Arial" pitchFamily="34" charset="0"/>
              </a:rPr>
              <a:t>Aa</a:t>
            </a:r>
            <a:r>
              <a:rPr lang="en-US" sz="2200" dirty="0">
                <a:latin typeface="Arial" pitchFamily="34" charset="0"/>
                <a:cs typeface="Arial" pitchFamily="34" charset="0"/>
              </a:rPr>
              <a:t> </a:t>
            </a:r>
            <a:r>
              <a:rPr lang="en-US" sz="2200" dirty="0" err="1">
                <a:latin typeface="Arial" pitchFamily="34" charset="0"/>
                <a:cs typeface="Arial" pitchFamily="34" charset="0"/>
              </a:rPr>
              <a:t>mất</a:t>
            </a:r>
            <a:r>
              <a:rPr lang="en-US" sz="2200" dirty="0">
                <a:latin typeface="Arial" pitchFamily="34" charset="0"/>
                <a:cs typeface="Arial" pitchFamily="34" charset="0"/>
              </a:rPr>
              <a:t> </a:t>
            </a:r>
            <a:r>
              <a:rPr lang="en-US" sz="2200" b="1" dirty="0" err="1">
                <a:latin typeface="Arial" pitchFamily="34" charset="0"/>
                <a:cs typeface="Arial" pitchFamily="34" charset="0"/>
              </a:rPr>
              <a:t>nhóm</a:t>
            </a:r>
            <a:r>
              <a:rPr lang="en-US" sz="2200" b="1" dirty="0">
                <a:latin typeface="Arial" pitchFamily="34" charset="0"/>
                <a:cs typeface="Arial" pitchFamily="34" charset="0"/>
              </a:rPr>
              <a:t> -NH</a:t>
            </a:r>
            <a:r>
              <a:rPr lang="en-US" sz="2200" b="1" baseline="-25000" dirty="0">
                <a:latin typeface="Arial" pitchFamily="34" charset="0"/>
                <a:cs typeface="Arial" pitchFamily="34" charset="0"/>
              </a:rPr>
              <a:t>2</a:t>
            </a:r>
            <a:r>
              <a:rPr lang="en-US" sz="2200" b="1" dirty="0">
                <a:latin typeface="Arial" pitchFamily="34" charset="0"/>
                <a:cs typeface="Arial" pitchFamily="34" charset="0"/>
              </a:rPr>
              <a:t> </a:t>
            </a:r>
            <a:r>
              <a:rPr lang="en-US" sz="2200" dirty="0" err="1">
                <a:latin typeface="Arial" pitchFamily="34" charset="0"/>
                <a:cs typeface="Arial" pitchFamily="34" charset="0"/>
              </a:rPr>
              <a:t>trở</a:t>
            </a:r>
            <a:r>
              <a:rPr lang="en-US" sz="2200" dirty="0">
                <a:latin typeface="Arial" pitchFamily="34" charset="0"/>
                <a:cs typeface="Arial" pitchFamily="34" charset="0"/>
              </a:rPr>
              <a:t> </a:t>
            </a:r>
            <a:r>
              <a:rPr lang="en-US" sz="2200" dirty="0" err="1">
                <a:latin typeface="Arial" pitchFamily="34" charset="0"/>
                <a:cs typeface="Arial" pitchFamily="34" charset="0"/>
              </a:rPr>
              <a:t>thành</a:t>
            </a:r>
            <a:r>
              <a:rPr lang="en-US" sz="2200" dirty="0">
                <a:latin typeface="Arial" pitchFamily="34" charset="0"/>
                <a:cs typeface="Arial" pitchFamily="34" charset="0"/>
              </a:rPr>
              <a:t> </a:t>
            </a:r>
            <a:r>
              <a:rPr lang="en-US" sz="2200" dirty="0" err="1">
                <a:latin typeface="Arial" pitchFamily="34" charset="0"/>
                <a:cs typeface="Arial" pitchFamily="34" charset="0"/>
              </a:rPr>
              <a:t>các</a:t>
            </a:r>
            <a:r>
              <a:rPr lang="en-US" sz="2200" dirty="0">
                <a:latin typeface="Arial" pitchFamily="34" charset="0"/>
                <a:cs typeface="Arial" pitchFamily="34" charset="0"/>
              </a:rPr>
              <a:t> </a:t>
            </a:r>
            <a:r>
              <a:rPr lang="el-GR" sz="2200" b="1" dirty="0">
                <a:latin typeface="Arial" pitchFamily="34" charset="0"/>
                <a:cs typeface="Arial" pitchFamily="34" charset="0"/>
              </a:rPr>
              <a:t>α-</a:t>
            </a:r>
            <a:r>
              <a:rPr lang="en-US" sz="2200" b="1" dirty="0" err="1">
                <a:latin typeface="Arial" pitchFamily="34" charset="0"/>
                <a:cs typeface="Arial" pitchFamily="34" charset="0"/>
              </a:rPr>
              <a:t>keto</a:t>
            </a:r>
            <a:r>
              <a:rPr lang="en-US" sz="2200" b="1" dirty="0">
                <a:latin typeface="Arial" pitchFamily="34" charset="0"/>
                <a:cs typeface="Arial" pitchFamily="34" charset="0"/>
              </a:rPr>
              <a:t> acid </a:t>
            </a:r>
            <a:r>
              <a:rPr lang="en-US" sz="2200" dirty="0" err="1">
                <a:latin typeface="Arial" pitchFamily="34" charset="0"/>
                <a:cs typeface="Arial" pitchFamily="34" charset="0"/>
              </a:rPr>
              <a:t>nhờ</a:t>
            </a:r>
            <a:r>
              <a:rPr lang="en-US" sz="2200" dirty="0">
                <a:latin typeface="Arial" pitchFamily="34" charset="0"/>
                <a:cs typeface="Arial" pitchFamily="34" charset="0"/>
              </a:rPr>
              <a:t> </a:t>
            </a:r>
            <a:r>
              <a:rPr lang="en-US" sz="2200" dirty="0" err="1">
                <a:latin typeface="Arial" pitchFamily="34" charset="0"/>
                <a:cs typeface="Arial" pitchFamily="34" charset="0"/>
              </a:rPr>
              <a:t>vào</a:t>
            </a:r>
            <a:r>
              <a:rPr lang="en-US" sz="2200" dirty="0">
                <a:latin typeface="Arial" pitchFamily="34" charset="0"/>
                <a:cs typeface="Arial" pitchFamily="34" charset="0"/>
              </a:rPr>
              <a:t> </a:t>
            </a:r>
            <a:r>
              <a:rPr lang="en-US" sz="2200" b="1" dirty="0">
                <a:latin typeface="Arial" pitchFamily="34" charset="0"/>
                <a:cs typeface="Arial" pitchFamily="34" charset="0"/>
              </a:rPr>
              <a:t>enzyme</a:t>
            </a:r>
            <a:r>
              <a:rPr lang="en-US" sz="2200" dirty="0">
                <a:latin typeface="Arial" pitchFamily="34" charset="0"/>
                <a:cs typeface="Arial" pitchFamily="34" charset="0"/>
              </a:rPr>
              <a:t> </a:t>
            </a:r>
            <a:r>
              <a:rPr lang="en-US" sz="2200" dirty="0" err="1">
                <a:latin typeface="Arial" pitchFamily="34" charset="0"/>
                <a:cs typeface="Arial" pitchFamily="34" charset="0"/>
              </a:rPr>
              <a:t>gì</a:t>
            </a:r>
            <a:r>
              <a:rPr lang="en-US" sz="2200" dirty="0">
                <a:latin typeface="Arial" pitchFamily="34" charset="0"/>
                <a:cs typeface="Arial" pitchFamily="34" charset="0"/>
              </a:rPr>
              <a:t>? cofactor </a:t>
            </a:r>
            <a:r>
              <a:rPr lang="en-US" sz="2200" dirty="0" err="1">
                <a:latin typeface="Arial" pitchFamily="34" charset="0"/>
                <a:cs typeface="Arial" pitchFamily="34" charset="0"/>
              </a:rPr>
              <a:t>là</a:t>
            </a:r>
            <a:r>
              <a:rPr lang="en-US" sz="2200" dirty="0">
                <a:latin typeface="Arial" pitchFamily="34" charset="0"/>
                <a:cs typeface="Arial" pitchFamily="34" charset="0"/>
              </a:rPr>
              <a:t> </a:t>
            </a:r>
            <a:r>
              <a:rPr lang="en-US" sz="2200" dirty="0" err="1">
                <a:latin typeface="Arial" pitchFamily="34" charset="0"/>
                <a:cs typeface="Arial" pitchFamily="34" charset="0"/>
              </a:rPr>
              <a:t>gì</a:t>
            </a:r>
            <a:r>
              <a:rPr lang="en-US" sz="2200" dirty="0">
                <a:latin typeface="Arial" pitchFamily="34" charset="0"/>
                <a:cs typeface="Arial" pitchFamily="34" charset="0"/>
              </a:rPr>
              <a:t>?</a:t>
            </a:r>
          </a:p>
          <a:p>
            <a:pPr algn="just">
              <a:lnSpc>
                <a:spcPct val="170000"/>
              </a:lnSpc>
            </a:pPr>
            <a:r>
              <a:rPr lang="vi-VN" sz="2200" b="1" dirty="0">
                <a:latin typeface="Arial" pitchFamily="34" charset="0"/>
                <a:cs typeface="Arial" pitchFamily="34" charset="0"/>
              </a:rPr>
              <a:t>Glutamate (Glu) và glutamine (Gln) </a:t>
            </a:r>
            <a:r>
              <a:rPr lang="vi-VN" sz="2200" dirty="0">
                <a:latin typeface="Arial" pitchFamily="34" charset="0"/>
                <a:cs typeface="Arial" pitchFamily="34" charset="0"/>
              </a:rPr>
              <a:t>đóng vai trò đặc biệ</a:t>
            </a:r>
            <a:r>
              <a:rPr lang="en-US" sz="2200" dirty="0">
                <a:latin typeface="Arial" pitchFamily="34" charset="0"/>
                <a:cs typeface="Arial" pitchFamily="34" charset="0"/>
              </a:rPr>
              <a:t>t </a:t>
            </a:r>
            <a:r>
              <a:rPr lang="en-US" sz="2200" dirty="0" err="1">
                <a:latin typeface="Arial" pitchFamily="34" charset="0"/>
                <a:cs typeface="Arial" pitchFamily="34" charset="0"/>
              </a:rPr>
              <a:t>gì</a:t>
            </a:r>
            <a:r>
              <a:rPr lang="en-US" sz="2200" dirty="0">
                <a:latin typeface="Arial" pitchFamily="34" charset="0"/>
                <a:cs typeface="Arial" pitchFamily="34" charset="0"/>
              </a:rPr>
              <a:t>?</a:t>
            </a:r>
          </a:p>
          <a:p>
            <a:pPr algn="just">
              <a:lnSpc>
                <a:spcPct val="170000"/>
              </a:lnSpc>
            </a:pPr>
            <a:r>
              <a:rPr lang="vi-VN" sz="2200" b="1" dirty="0">
                <a:latin typeface="Arial" pitchFamily="34" charset="0"/>
                <a:cs typeface="Arial" pitchFamily="34" charset="0"/>
              </a:rPr>
              <a:t>NH</a:t>
            </a:r>
            <a:r>
              <a:rPr lang="vi-VN" sz="2200" b="1" baseline="-25000" dirty="0">
                <a:latin typeface="Arial" pitchFamily="34" charset="0"/>
                <a:cs typeface="Arial" pitchFamily="34" charset="0"/>
              </a:rPr>
              <a:t>4</a:t>
            </a:r>
            <a:r>
              <a:rPr lang="vi-VN" sz="2200" b="1" baseline="30000" dirty="0">
                <a:latin typeface="Arial" pitchFamily="34" charset="0"/>
                <a:cs typeface="Arial" pitchFamily="34" charset="0"/>
              </a:rPr>
              <a:t>+</a:t>
            </a:r>
            <a:r>
              <a:rPr lang="vi-VN" sz="2200" b="1" dirty="0">
                <a:latin typeface="Arial" pitchFamily="34" charset="0"/>
                <a:cs typeface="Arial" pitchFamily="34" charset="0"/>
              </a:rPr>
              <a:t> </a:t>
            </a:r>
            <a:r>
              <a:rPr lang="vi-VN" sz="2200" dirty="0">
                <a:latin typeface="Arial" pitchFamily="34" charset="0"/>
                <a:cs typeface="Arial" pitchFamily="34" charset="0"/>
              </a:rPr>
              <a:t>hình thành từ các tế bào khác được chuyển đến gan dưới</a:t>
            </a:r>
            <a:r>
              <a:rPr lang="en-US" sz="2200" dirty="0">
                <a:latin typeface="Arial" pitchFamily="34" charset="0"/>
                <a:cs typeface="Arial" pitchFamily="34" charset="0"/>
              </a:rPr>
              <a:t> </a:t>
            </a:r>
            <a:r>
              <a:rPr lang="vi-VN" sz="2200" dirty="0">
                <a:latin typeface="Arial" pitchFamily="34" charset="0"/>
                <a:cs typeface="Arial" pitchFamily="34" charset="0"/>
              </a:rPr>
              <a:t>dạng </a:t>
            </a:r>
            <a:r>
              <a:rPr lang="en-US" sz="2200" dirty="0" err="1">
                <a:latin typeface="Arial" pitchFamily="34" charset="0"/>
                <a:cs typeface="Arial" pitchFamily="34" charset="0"/>
              </a:rPr>
              <a:t>gì</a:t>
            </a:r>
            <a:r>
              <a:rPr lang="en-US" sz="2200" dirty="0">
                <a:latin typeface="Arial" pitchFamily="34" charset="0"/>
                <a:cs typeface="Arial" pitchFamily="34" charset="0"/>
              </a:rPr>
              <a:t>?</a:t>
            </a:r>
          </a:p>
          <a:p>
            <a:pPr algn="just">
              <a:lnSpc>
                <a:spcPct val="170000"/>
              </a:lnSpc>
            </a:pPr>
            <a:r>
              <a:rPr lang="en-US" sz="2200" dirty="0">
                <a:latin typeface="Arial" pitchFamily="34" charset="0"/>
                <a:cs typeface="Arial" pitchFamily="34" charset="0"/>
              </a:rPr>
              <a:t>C</a:t>
            </a:r>
            <a:r>
              <a:rPr lang="vi-VN" sz="2200" dirty="0">
                <a:latin typeface="Arial" pitchFamily="34" charset="0"/>
                <a:cs typeface="Arial" pitchFamily="34" charset="0"/>
              </a:rPr>
              <a:t>hu trình </a:t>
            </a:r>
            <a:r>
              <a:rPr lang="vi-VN" sz="2200" b="1" dirty="0">
                <a:latin typeface="Arial" pitchFamily="34" charset="0"/>
                <a:cs typeface="Arial" pitchFamily="34" charset="0"/>
              </a:rPr>
              <a:t>glucose-alanine</a:t>
            </a:r>
            <a:endParaRPr lang="en-US" sz="2200" b="1" dirty="0">
              <a:latin typeface="Arial" pitchFamily="34" charset="0"/>
              <a:cs typeface="Arial" pitchFamily="34" charset="0"/>
            </a:endParaRPr>
          </a:p>
        </p:txBody>
      </p:sp>
    </p:spTree>
    <p:extLst>
      <p:ext uri="{BB962C8B-B14F-4D97-AF65-F5344CB8AC3E}">
        <p14:creationId xmlns:p14="http://schemas.microsoft.com/office/powerpoint/2010/main" val="205154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749"/>
            <a:ext cx="9171645" cy="6850251"/>
          </a:xfrm>
        </p:spPr>
      </p:pic>
    </p:spTree>
    <p:extLst>
      <p:ext uri="{BB962C8B-B14F-4D97-AF65-F5344CB8AC3E}">
        <p14:creationId xmlns:p14="http://schemas.microsoft.com/office/powerpoint/2010/main" val="1111288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39762"/>
          </a:xfrm>
        </p:spPr>
        <p:txBody>
          <a:bodyPr>
            <a:noAutofit/>
          </a:bodyPr>
          <a:lstStyle/>
          <a:p>
            <a:r>
              <a:rPr lang="en-US" sz="2800" b="1" dirty="0">
                <a:latin typeface="Arial" pitchFamily="34" charset="0"/>
                <a:cs typeface="Arial" pitchFamily="34" charset="0"/>
              </a:rPr>
              <a:t>CÁC CON ĐƯỜNG PHÂN GIẢI AMINO ACID</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5800" y="533400"/>
            <a:ext cx="7772400" cy="6231388"/>
          </a:xfrm>
        </p:spPr>
      </p:pic>
    </p:spTree>
    <p:extLst>
      <p:ext uri="{BB962C8B-B14F-4D97-AF65-F5344CB8AC3E}">
        <p14:creationId xmlns:p14="http://schemas.microsoft.com/office/powerpoint/2010/main" val="2387119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661"/>
            <a:ext cx="4114800" cy="944562"/>
          </a:xfrm>
        </p:spPr>
        <p:txBody>
          <a:bodyPr>
            <a:normAutofit/>
          </a:bodyPr>
          <a:lstStyle/>
          <a:p>
            <a:r>
              <a:rPr lang="en-US" sz="3200" b="1" dirty="0">
                <a:latin typeface="Arial" pitchFamily="34" charset="0"/>
                <a:cs typeface="Arial" pitchFamily="34" charset="0"/>
              </a:rPr>
              <a:t>CHU TRÌNH UREA</a:t>
            </a:r>
          </a:p>
        </p:txBody>
      </p:sp>
      <p:sp>
        <p:nvSpPr>
          <p:cNvPr id="3" name="Content Placeholder 2"/>
          <p:cNvSpPr>
            <a:spLocks noGrp="1"/>
          </p:cNvSpPr>
          <p:nvPr>
            <p:ph idx="1"/>
          </p:nvPr>
        </p:nvSpPr>
        <p:spPr>
          <a:xfrm>
            <a:off x="118188" y="4191000"/>
            <a:ext cx="8991600" cy="2514600"/>
          </a:xfrm>
        </p:spPr>
        <p:txBody>
          <a:bodyPr numCol="2">
            <a:noAutofit/>
          </a:bodyPr>
          <a:lstStyle/>
          <a:p>
            <a:pPr marL="466725" indent="-242888" algn="just"/>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dạng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tiết</a:t>
            </a:r>
            <a:r>
              <a:rPr lang="en-US" sz="2400" dirty="0">
                <a:latin typeface="Arial" pitchFamily="34" charset="0"/>
                <a:cs typeface="Arial" pitchFamily="34" charset="0"/>
              </a:rPr>
              <a:t> </a:t>
            </a:r>
            <a:r>
              <a:rPr lang="en-US" sz="2400" dirty="0" err="1">
                <a:latin typeface="Arial" pitchFamily="34" charset="0"/>
                <a:cs typeface="Arial" pitchFamily="34" charset="0"/>
              </a:rPr>
              <a:t>đạm</a:t>
            </a:r>
            <a:endParaRPr lang="en-US" sz="2400" dirty="0">
              <a:latin typeface="Arial" pitchFamily="34" charset="0"/>
              <a:cs typeface="Arial" pitchFamily="34" charset="0"/>
            </a:endParaRPr>
          </a:p>
          <a:p>
            <a:pPr marL="466725" indent="-242888" algn="just"/>
            <a:r>
              <a:rPr lang="en-US" sz="2400" dirty="0" err="1">
                <a:latin typeface="Arial" pitchFamily="34" charset="0"/>
                <a:cs typeface="Arial" pitchFamily="34" charset="0"/>
              </a:rPr>
              <a:t>Vị</a:t>
            </a:r>
            <a:r>
              <a:rPr lang="en-US" sz="2400" dirty="0">
                <a:latin typeface="Arial" pitchFamily="34" charset="0"/>
                <a:cs typeface="Arial" pitchFamily="34" charset="0"/>
              </a:rPr>
              <a:t> </a:t>
            </a:r>
            <a:r>
              <a:rPr lang="en-US" sz="2400" dirty="0" err="1">
                <a:latin typeface="Arial" pitchFamily="34" charset="0"/>
                <a:cs typeface="Arial" pitchFamily="34" charset="0"/>
              </a:rPr>
              <a:t>trí</a:t>
            </a:r>
            <a:r>
              <a:rPr lang="en-US" sz="2400" dirty="0">
                <a:latin typeface="Arial" pitchFamily="34" charset="0"/>
                <a:cs typeface="Arial" pitchFamily="34" charset="0"/>
              </a:rPr>
              <a:t> </a:t>
            </a:r>
            <a:r>
              <a:rPr lang="en-US" sz="2400" dirty="0" err="1">
                <a:latin typeface="Arial" pitchFamily="34" charset="0"/>
                <a:cs typeface="Arial" pitchFamily="34" charset="0"/>
              </a:rPr>
              <a:t>xảy</a:t>
            </a:r>
            <a:r>
              <a:rPr lang="en-US" sz="2400" dirty="0">
                <a:latin typeface="Arial" pitchFamily="34" charset="0"/>
                <a:cs typeface="Arial" pitchFamily="34" charset="0"/>
              </a:rPr>
              <a:t> </a:t>
            </a:r>
            <a:r>
              <a:rPr lang="en-US" sz="2400" dirty="0" err="1">
                <a:latin typeface="Arial" pitchFamily="34" charset="0"/>
                <a:cs typeface="Arial" pitchFamily="34" charset="0"/>
              </a:rPr>
              <a:t>ra</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chu</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urea</a:t>
            </a:r>
          </a:p>
          <a:p>
            <a:pPr marL="466725" indent="-242888" algn="just"/>
            <a:r>
              <a:rPr lang="en-US" sz="2400" dirty="0" err="1">
                <a:latin typeface="Arial" pitchFamily="34" charset="0"/>
                <a:cs typeface="Arial" pitchFamily="34" charset="0"/>
              </a:rPr>
              <a:t>Chất</a:t>
            </a:r>
            <a:r>
              <a:rPr lang="en-US" sz="2400" dirty="0">
                <a:latin typeface="Arial" pitchFamily="34" charset="0"/>
                <a:cs typeface="Arial" pitchFamily="34" charset="0"/>
              </a:rPr>
              <a:t> </a:t>
            </a:r>
            <a:r>
              <a:rPr lang="en-US" sz="2400" dirty="0" err="1">
                <a:latin typeface="Arial" pitchFamily="34" charset="0"/>
                <a:cs typeface="Arial" pitchFamily="34" charset="0"/>
              </a:rPr>
              <a:t>mang</a:t>
            </a:r>
            <a:r>
              <a:rPr lang="en-US" sz="2400" dirty="0">
                <a:latin typeface="Arial" pitchFamily="34" charset="0"/>
                <a:cs typeface="Arial" pitchFamily="34" charset="0"/>
              </a:rPr>
              <a:t> </a:t>
            </a:r>
            <a:r>
              <a:rPr lang="en-US" sz="2400" dirty="0" err="1">
                <a:latin typeface="Arial" pitchFamily="34" charset="0"/>
                <a:cs typeface="Arial" pitchFamily="34" charset="0"/>
              </a:rPr>
              <a:t>nhóm</a:t>
            </a:r>
            <a:r>
              <a:rPr lang="en-US" sz="2400" dirty="0">
                <a:latin typeface="Arial" pitchFamily="34" charset="0"/>
                <a:cs typeface="Arial" pitchFamily="34" charset="0"/>
              </a:rPr>
              <a:t> amino </a:t>
            </a:r>
            <a:r>
              <a:rPr lang="en-US" sz="2400" dirty="0" err="1">
                <a:latin typeface="Arial" pitchFamily="34" charset="0"/>
                <a:cs typeface="Arial" pitchFamily="34" charset="0"/>
              </a:rPr>
              <a:t>vào</a:t>
            </a:r>
            <a:r>
              <a:rPr lang="en-US" sz="2400" dirty="0">
                <a:latin typeface="Arial" pitchFamily="34" charset="0"/>
                <a:cs typeface="Arial" pitchFamily="34" charset="0"/>
              </a:rPr>
              <a:t> </a:t>
            </a:r>
            <a:r>
              <a:rPr lang="en-US" sz="2400" dirty="0" err="1">
                <a:latin typeface="Arial" pitchFamily="34" charset="0"/>
                <a:cs typeface="Arial" pitchFamily="34" charset="0"/>
              </a:rPr>
              <a:t>chu</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urea? </a:t>
            </a:r>
            <a:r>
              <a:rPr lang="en-US" sz="2400" dirty="0" err="1">
                <a:latin typeface="Arial" pitchFamily="34" charset="0"/>
                <a:cs typeface="Arial" pitchFamily="34" charset="0"/>
              </a:rPr>
              <a:t>Trải</a:t>
            </a:r>
            <a:r>
              <a:rPr lang="en-US" sz="2400" dirty="0">
                <a:latin typeface="Arial" pitchFamily="34" charset="0"/>
                <a:cs typeface="Arial" pitchFamily="34" charset="0"/>
              </a:rPr>
              <a:t> qua  </a:t>
            </a:r>
            <a:r>
              <a:rPr lang="en-US" sz="2400" dirty="0" err="1">
                <a:latin typeface="Arial" pitchFamily="34" charset="0"/>
                <a:cs typeface="Arial" pitchFamily="34" charset="0"/>
              </a:rPr>
              <a:t>bao</a:t>
            </a:r>
            <a:r>
              <a:rPr lang="en-US" sz="2400" dirty="0">
                <a:latin typeface="Arial" pitchFamily="34" charset="0"/>
                <a:cs typeface="Arial" pitchFamily="34" charset="0"/>
              </a:rPr>
              <a:t> </a:t>
            </a:r>
            <a:r>
              <a:rPr lang="en-US" sz="2400" dirty="0" err="1">
                <a:latin typeface="Arial" pitchFamily="34" charset="0"/>
                <a:cs typeface="Arial" pitchFamily="34" charset="0"/>
              </a:rPr>
              <a:t>nhiêu</a:t>
            </a:r>
            <a:r>
              <a:rPr lang="en-US" sz="2400" dirty="0">
                <a:latin typeface="Arial" pitchFamily="34" charset="0"/>
                <a:cs typeface="Arial" pitchFamily="34" charset="0"/>
              </a:rPr>
              <a:t> </a:t>
            </a:r>
            <a:r>
              <a:rPr lang="en-US" sz="2400" dirty="0" err="1">
                <a:latin typeface="Arial" pitchFamily="34" charset="0"/>
                <a:cs typeface="Arial" pitchFamily="34" charset="0"/>
              </a:rPr>
              <a:t>phản</a:t>
            </a:r>
            <a:r>
              <a:rPr lang="en-US" sz="2400" dirty="0">
                <a:latin typeface="Arial" pitchFamily="34" charset="0"/>
                <a:cs typeface="Arial" pitchFamily="34" charset="0"/>
              </a:rPr>
              <a:t> </a:t>
            </a:r>
            <a:r>
              <a:rPr lang="en-US" sz="2400" dirty="0" err="1">
                <a:latin typeface="Arial" pitchFamily="34" charset="0"/>
                <a:cs typeface="Arial" pitchFamily="34" charset="0"/>
              </a:rPr>
              <a:t>ứng</a:t>
            </a:r>
            <a:r>
              <a:rPr lang="en-US" sz="2400" dirty="0">
                <a:latin typeface="Arial" pitchFamily="34" charset="0"/>
                <a:cs typeface="Arial" pitchFamily="34" charset="0"/>
              </a:rPr>
              <a:t>? </a:t>
            </a:r>
          </a:p>
          <a:p>
            <a:pPr marL="466725" indent="-242888" algn="just"/>
            <a:r>
              <a:rPr lang="vi-VN" sz="2400" dirty="0">
                <a:latin typeface="Arial" pitchFamily="34" charset="0"/>
                <a:cs typeface="Arial" pitchFamily="34" charset="0"/>
              </a:rPr>
              <a:t>Chu trình urea </a:t>
            </a:r>
            <a:r>
              <a:rPr lang="en-US" sz="2400" dirty="0" err="1">
                <a:latin typeface="Arial" pitchFamily="34" charset="0"/>
                <a:cs typeface="Arial" pitchFamily="34" charset="0"/>
              </a:rPr>
              <a:t>gồm</a:t>
            </a:r>
            <a:r>
              <a:rPr lang="en-US" sz="2400" dirty="0">
                <a:latin typeface="Arial" pitchFamily="34" charset="0"/>
                <a:cs typeface="Arial" pitchFamily="34" charset="0"/>
              </a:rPr>
              <a:t> </a:t>
            </a:r>
            <a:r>
              <a:rPr lang="en-US" sz="2400" dirty="0" err="1">
                <a:latin typeface="Arial" pitchFamily="34" charset="0"/>
                <a:cs typeface="Arial" pitchFamily="34" charset="0"/>
              </a:rPr>
              <a:t>mấy</a:t>
            </a:r>
            <a:r>
              <a:rPr lang="en-US" sz="2400" dirty="0">
                <a:latin typeface="Arial" pitchFamily="34" charset="0"/>
                <a:cs typeface="Arial" pitchFamily="34" charset="0"/>
              </a:rPr>
              <a:t> </a:t>
            </a:r>
            <a:r>
              <a:rPr lang="en-US" sz="2400" dirty="0" err="1">
                <a:latin typeface="Arial" pitchFamily="34" charset="0"/>
                <a:cs typeface="Arial" pitchFamily="34" charset="0"/>
              </a:rPr>
              <a:t>giai</a:t>
            </a:r>
            <a:r>
              <a:rPr lang="en-US" sz="2400" dirty="0">
                <a:latin typeface="Arial" pitchFamily="34" charset="0"/>
                <a:cs typeface="Arial" pitchFamily="34" charset="0"/>
              </a:rPr>
              <a:t> </a:t>
            </a:r>
            <a:r>
              <a:rPr lang="en-US" sz="2400" dirty="0" err="1">
                <a:latin typeface="Arial" pitchFamily="34" charset="0"/>
                <a:cs typeface="Arial" pitchFamily="34" charset="0"/>
              </a:rPr>
              <a:t>đoạn</a:t>
            </a:r>
            <a:r>
              <a:rPr lang="en-US" sz="2400" dirty="0">
                <a:latin typeface="Arial" pitchFamily="34" charset="0"/>
                <a:cs typeface="Arial" pitchFamily="34" charset="0"/>
              </a:rPr>
              <a:t>?</a:t>
            </a:r>
          </a:p>
          <a:p>
            <a:pPr marL="466725" indent="-242888" algn="just"/>
            <a:r>
              <a:rPr lang="en-US" sz="2400" dirty="0">
                <a:latin typeface="Arial" pitchFamily="34" charset="0"/>
                <a:cs typeface="Arial" pitchFamily="34" charset="0"/>
              </a:rPr>
              <a:t>Chu </a:t>
            </a:r>
            <a:r>
              <a:rPr lang="en-US" sz="2400" dirty="0" err="1">
                <a:latin typeface="Arial" pitchFamily="34" charset="0"/>
                <a:cs typeface="Arial" pitchFamily="34" charset="0"/>
              </a:rPr>
              <a:t>trình</a:t>
            </a:r>
            <a:r>
              <a:rPr lang="en-US" sz="2400" dirty="0">
                <a:latin typeface="Arial" pitchFamily="34" charset="0"/>
                <a:cs typeface="Arial" pitchFamily="34" charset="0"/>
              </a:rPr>
              <a:t> urea </a:t>
            </a:r>
            <a:r>
              <a:rPr lang="en-US" sz="2400" dirty="0" err="1">
                <a:latin typeface="Arial" pitchFamily="34" charset="0"/>
                <a:cs typeface="Arial" pitchFamily="34" charset="0"/>
              </a:rPr>
              <a:t>liên</a:t>
            </a:r>
            <a:r>
              <a:rPr lang="en-US" sz="2400" dirty="0">
                <a:latin typeface="Arial" pitchFamily="34" charset="0"/>
                <a:cs typeface="Arial" pitchFamily="34" charset="0"/>
              </a:rPr>
              <a:t> </a:t>
            </a:r>
            <a:r>
              <a:rPr lang="en-US" sz="2400" dirty="0" err="1">
                <a:latin typeface="Arial" pitchFamily="34" charset="0"/>
                <a:cs typeface="Arial" pitchFamily="34" charset="0"/>
              </a:rPr>
              <a:t>thông</a:t>
            </a:r>
            <a:r>
              <a:rPr lang="en-US" sz="2400" dirty="0">
                <a:latin typeface="Arial" pitchFamily="34" charset="0"/>
                <a:cs typeface="Arial" pitchFamily="34" charset="0"/>
              </a:rPr>
              <a:t> </a:t>
            </a:r>
            <a:r>
              <a:rPr lang="en-US" sz="2400" dirty="0" err="1">
                <a:latin typeface="Arial" pitchFamily="34" charset="0"/>
                <a:cs typeface="Arial" pitchFamily="34" charset="0"/>
              </a:rPr>
              <a:t>với</a:t>
            </a:r>
            <a:r>
              <a:rPr lang="en-US" sz="2400" dirty="0">
                <a:latin typeface="Arial" pitchFamily="34" charset="0"/>
                <a:cs typeface="Arial" pitchFamily="34" charset="0"/>
              </a:rPr>
              <a:t> </a:t>
            </a:r>
            <a:r>
              <a:rPr lang="en-US" sz="2400" dirty="0" err="1">
                <a:latin typeface="Arial" pitchFamily="34" charset="0"/>
                <a:cs typeface="Arial" pitchFamily="34" charset="0"/>
              </a:rPr>
              <a:t>chu</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Krebs qua </a:t>
            </a:r>
            <a:r>
              <a:rPr lang="en-US" sz="2400" dirty="0" err="1">
                <a:latin typeface="Arial" pitchFamily="34" charset="0"/>
                <a:cs typeface="Arial" pitchFamily="34" charset="0"/>
              </a:rPr>
              <a:t>chất</a:t>
            </a:r>
            <a:r>
              <a:rPr lang="en-US" sz="2400" dirty="0">
                <a:latin typeface="Arial" pitchFamily="34" charset="0"/>
                <a:cs typeface="Arial" pitchFamily="34" charset="0"/>
              </a:rPr>
              <a:t> </a:t>
            </a:r>
            <a:r>
              <a:rPr lang="en-US" sz="2400" dirty="0" err="1">
                <a:latin typeface="Arial" pitchFamily="34" charset="0"/>
                <a:cs typeface="Arial" pitchFamily="34" charset="0"/>
              </a:rPr>
              <a:t>gì</a:t>
            </a:r>
            <a:r>
              <a:rPr lang="en-US" sz="2400" dirty="0">
                <a:latin typeface="Arial" pitchFamily="34" charset="0"/>
                <a:cs typeface="Arial" pitchFamily="34" charset="0"/>
              </a:rPr>
              <a:t>?</a:t>
            </a:r>
          </a:p>
          <a:p>
            <a:pPr marL="466725" indent="-242888" algn="just"/>
            <a:r>
              <a:rPr lang="en-US" sz="2400" dirty="0" err="1">
                <a:latin typeface="Arial" pitchFamily="34" charset="0"/>
                <a:cs typeface="Arial" pitchFamily="34" charset="0"/>
              </a:rPr>
              <a:t>Năng</a:t>
            </a:r>
            <a:r>
              <a:rPr lang="en-US" sz="2400" dirty="0">
                <a:latin typeface="Arial" pitchFamily="34" charset="0"/>
                <a:cs typeface="Arial" pitchFamily="34" charset="0"/>
              </a:rPr>
              <a:t> </a:t>
            </a:r>
            <a:r>
              <a:rPr lang="en-US" sz="2400" dirty="0" err="1">
                <a:latin typeface="Arial" pitchFamily="34" charset="0"/>
                <a:cs typeface="Arial" pitchFamily="34" charset="0"/>
              </a:rPr>
              <a:t>lượng</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sự</a:t>
            </a:r>
            <a:r>
              <a:rPr lang="en-US" sz="2400" dirty="0">
                <a:latin typeface="Arial" pitchFamily="34" charset="0"/>
                <a:cs typeface="Arial" pitchFamily="34" charset="0"/>
              </a:rPr>
              <a:t> </a:t>
            </a:r>
            <a:r>
              <a:rPr lang="en-US" sz="2400" dirty="0" err="1">
                <a:latin typeface="Arial" pitchFamily="34" charset="0"/>
                <a:cs typeface="Arial" pitchFamily="34" charset="0"/>
              </a:rPr>
              <a:t>tổng</a:t>
            </a:r>
            <a:r>
              <a:rPr lang="en-US" sz="2400" dirty="0">
                <a:latin typeface="Arial" pitchFamily="34" charset="0"/>
                <a:cs typeface="Arial" pitchFamily="34" charset="0"/>
              </a:rPr>
              <a:t> </a:t>
            </a:r>
            <a:r>
              <a:rPr lang="en-US" sz="2400" dirty="0" err="1">
                <a:latin typeface="Arial" pitchFamily="34" charset="0"/>
                <a:cs typeface="Arial" pitchFamily="34" charset="0"/>
              </a:rPr>
              <a:t>hợp</a:t>
            </a:r>
            <a:r>
              <a:rPr lang="en-US" sz="2400" dirty="0">
                <a:latin typeface="Arial" pitchFamily="34" charset="0"/>
                <a:cs typeface="Arial" pitchFamily="34" charset="0"/>
              </a:rPr>
              <a:t> urea</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609600"/>
            <a:ext cx="6705600" cy="3505200"/>
          </a:xfrm>
          <a:prstGeom prst="rect">
            <a:avLst/>
          </a:prstGeom>
        </p:spPr>
      </p:pic>
    </p:spTree>
    <p:extLst>
      <p:ext uri="{BB962C8B-B14F-4D97-AF65-F5344CB8AC3E}">
        <p14:creationId xmlns:p14="http://schemas.microsoft.com/office/powerpoint/2010/main" val="3075602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14" name="Content Placeholder 1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691" y="-23018"/>
            <a:ext cx="9113309" cy="6881018"/>
          </a:xfrm>
        </p:spPr>
      </p:pic>
    </p:spTree>
    <p:extLst>
      <p:ext uri="{BB962C8B-B14F-4D97-AF65-F5344CB8AC3E}">
        <p14:creationId xmlns:p14="http://schemas.microsoft.com/office/powerpoint/2010/main" val="14516936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2514600" cy="685800"/>
          </a:xfrm>
        </p:spPr>
        <p:txBody>
          <a:bodyPr>
            <a:normAutofit fontScale="90000"/>
          </a:bodyPr>
          <a:lstStyle/>
          <a:p>
            <a:r>
              <a:rPr lang="en-US" b="1" dirty="0">
                <a:latin typeface="Arial" pitchFamily="34" charset="0"/>
                <a:cs typeface="Arial" pitchFamily="34" charset="0"/>
              </a:rPr>
              <a:t>BÀI TẬP</a:t>
            </a:r>
          </a:p>
        </p:txBody>
      </p:sp>
      <p:sp>
        <p:nvSpPr>
          <p:cNvPr id="3" name="Content Placeholder 2"/>
          <p:cNvSpPr>
            <a:spLocks noGrp="1"/>
          </p:cNvSpPr>
          <p:nvPr>
            <p:ph idx="1"/>
          </p:nvPr>
        </p:nvSpPr>
        <p:spPr>
          <a:xfrm>
            <a:off x="457200" y="990600"/>
            <a:ext cx="8458200" cy="2362199"/>
          </a:xfrm>
        </p:spPr>
        <p:txBody>
          <a:bodyPr>
            <a:normAutofit/>
          </a:bodyPr>
          <a:lstStyle/>
          <a:p>
            <a:pPr marL="0" lvl="0" indent="0">
              <a:buNone/>
            </a:pPr>
            <a:r>
              <a:rPr lang="en-US" sz="2800" b="1" dirty="0">
                <a:solidFill>
                  <a:srgbClr val="FF0000"/>
                </a:solidFill>
                <a:latin typeface="Arial" pitchFamily="34" charset="0"/>
                <a:cs typeface="Arial" pitchFamily="34" charset="0"/>
              </a:rPr>
              <a:t>BÀI 1</a:t>
            </a:r>
          </a:p>
          <a:p>
            <a:pPr marL="0" lvl="0" indent="0" algn="just">
              <a:lnSpc>
                <a:spcPct val="150000"/>
              </a:lnSpc>
              <a:buNone/>
            </a:pPr>
            <a:r>
              <a:rPr lang="en-US" sz="2400" dirty="0" err="1">
                <a:latin typeface="Arial" pitchFamily="34" charset="0"/>
                <a:cs typeface="Arial" pitchFamily="34" charset="0"/>
              </a:rPr>
              <a:t>Hãy</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tên</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cấu</a:t>
            </a:r>
            <a:r>
              <a:rPr lang="en-US" sz="2400" dirty="0">
                <a:latin typeface="Arial" pitchFamily="34" charset="0"/>
                <a:cs typeface="Arial" pitchFamily="34" charset="0"/>
              </a:rPr>
              <a:t> </a:t>
            </a:r>
            <a:r>
              <a:rPr lang="en-US" sz="2400" dirty="0" err="1">
                <a:latin typeface="Arial" pitchFamily="34" charset="0"/>
                <a:cs typeface="Arial" pitchFamily="34" charset="0"/>
              </a:rPr>
              <a:t>trúc</a:t>
            </a:r>
            <a:r>
              <a:rPr lang="en-US" sz="2400" dirty="0">
                <a:latin typeface="Arial" pitchFamily="34" charset="0"/>
                <a:cs typeface="Arial" pitchFamily="34" charset="0"/>
              </a:rPr>
              <a:t> </a:t>
            </a:r>
            <a:r>
              <a:rPr lang="en-US" sz="2400" dirty="0" err="1">
                <a:latin typeface="Arial" pitchFamily="34" charset="0"/>
                <a:cs typeface="Arial" pitchFamily="34" charset="0"/>
              </a:rPr>
              <a:t>dạng</a:t>
            </a:r>
            <a:r>
              <a:rPr lang="en-US" sz="2400" dirty="0">
                <a:latin typeface="Arial" pitchFamily="34" charset="0"/>
                <a:cs typeface="Arial" pitchFamily="34" charset="0"/>
              </a:rPr>
              <a:t> </a:t>
            </a:r>
            <a:r>
              <a:rPr lang="el-GR" sz="2400" dirty="0">
                <a:latin typeface="Arial" pitchFamily="34" charset="0"/>
                <a:cs typeface="Arial" pitchFamily="34" charset="0"/>
              </a:rPr>
              <a:t>α</a:t>
            </a:r>
            <a:r>
              <a:rPr lang="en-US" sz="2400" dirty="0">
                <a:latin typeface="Arial" pitchFamily="34" charset="0"/>
                <a:cs typeface="Arial" pitchFamily="34" charset="0"/>
              </a:rPr>
              <a:t>-</a:t>
            </a:r>
            <a:r>
              <a:rPr lang="en-US" sz="2400" dirty="0" err="1">
                <a:latin typeface="Arial" pitchFamily="34" charset="0"/>
                <a:cs typeface="Arial" pitchFamily="34" charset="0"/>
              </a:rPr>
              <a:t>keto</a:t>
            </a:r>
            <a:r>
              <a:rPr lang="en-US" sz="2400" dirty="0">
                <a:latin typeface="Arial" pitchFamily="34" charset="0"/>
                <a:cs typeface="Arial" pitchFamily="34" charset="0"/>
              </a:rPr>
              <a:t> acid </a:t>
            </a:r>
            <a:r>
              <a:rPr lang="en-US" sz="2400" dirty="0" err="1">
                <a:latin typeface="Arial" pitchFamily="34" charset="0"/>
                <a:cs typeface="Arial" pitchFamily="34" charset="0"/>
              </a:rPr>
              <a:t>của</a:t>
            </a:r>
            <a:r>
              <a:rPr lang="en-US" sz="2400" dirty="0">
                <a:latin typeface="Arial" pitchFamily="34" charset="0"/>
                <a:cs typeface="Arial" pitchFamily="34" charset="0"/>
              </a:rPr>
              <a:t> Asp, </a:t>
            </a:r>
            <a:r>
              <a:rPr lang="en-US" sz="2400" dirty="0" err="1">
                <a:latin typeface="Arial" pitchFamily="34" charset="0"/>
                <a:cs typeface="Arial" pitchFamily="34" charset="0"/>
              </a:rPr>
              <a:t>Glu</a:t>
            </a:r>
            <a:r>
              <a:rPr lang="en-US" sz="2400" dirty="0">
                <a:latin typeface="Arial" pitchFamily="34" charset="0"/>
                <a:cs typeface="Arial" pitchFamily="34" charset="0"/>
              </a:rPr>
              <a:t>, </a:t>
            </a:r>
            <a:r>
              <a:rPr lang="en-US" sz="2400" dirty="0" err="1">
                <a:latin typeface="Arial" pitchFamily="34" charset="0"/>
                <a:cs typeface="Arial" pitchFamily="34" charset="0"/>
              </a:rPr>
              <a:t>Ala</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Phe</a:t>
            </a:r>
            <a:r>
              <a:rPr lang="en-US" sz="2400" dirty="0">
                <a:latin typeface="Arial" pitchFamily="34" charset="0"/>
                <a:cs typeface="Arial" pitchFamily="34" charset="0"/>
              </a:rPr>
              <a:t> </a:t>
            </a:r>
            <a:r>
              <a:rPr lang="en-US" sz="2400" dirty="0" err="1">
                <a:latin typeface="Arial" pitchFamily="34" charset="0"/>
                <a:cs typeface="Arial" pitchFamily="34" charset="0"/>
              </a:rPr>
              <a:t>sau</a:t>
            </a:r>
            <a:r>
              <a:rPr lang="en-US" sz="2400" dirty="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bị</a:t>
            </a:r>
            <a:r>
              <a:rPr lang="en-US" sz="2400" dirty="0">
                <a:latin typeface="Arial" pitchFamily="34" charset="0"/>
                <a:cs typeface="Arial" pitchFamily="34" charset="0"/>
              </a:rPr>
              <a:t> oxy </a:t>
            </a:r>
            <a:r>
              <a:rPr lang="en-US" sz="2400" dirty="0" err="1">
                <a:latin typeface="Arial" pitchFamily="34" charset="0"/>
                <a:cs typeface="Arial" pitchFamily="34" charset="0"/>
              </a:rPr>
              <a:t>hóa</a:t>
            </a:r>
            <a:r>
              <a:rPr lang="en-US" sz="2400" dirty="0">
                <a:latin typeface="Arial" pitchFamily="34" charset="0"/>
                <a:cs typeface="Arial" pitchFamily="34" charset="0"/>
              </a:rPr>
              <a:t> </a:t>
            </a:r>
            <a:r>
              <a:rPr lang="en-US" sz="2400" dirty="0" err="1">
                <a:latin typeface="Arial" pitchFamily="34" charset="0"/>
                <a:cs typeface="Arial" pitchFamily="34" charset="0"/>
              </a:rPr>
              <a:t>loại</a:t>
            </a:r>
            <a:r>
              <a:rPr lang="en-US" sz="2400" dirty="0">
                <a:latin typeface="Arial" pitchFamily="34" charset="0"/>
                <a:cs typeface="Arial" pitchFamily="34" charset="0"/>
              </a:rPr>
              <a:t> </a:t>
            </a:r>
            <a:r>
              <a:rPr lang="en-US" sz="2400" dirty="0" err="1">
                <a:latin typeface="Arial" pitchFamily="34" charset="0"/>
                <a:cs typeface="Arial" pitchFamily="34" charset="0"/>
              </a:rPr>
              <a:t>nhóm</a:t>
            </a:r>
            <a:r>
              <a:rPr lang="en-US" sz="2400" dirty="0">
                <a:latin typeface="Arial" pitchFamily="34" charset="0"/>
                <a:cs typeface="Arial" pitchFamily="34" charset="0"/>
              </a:rPr>
              <a:t> amino </a:t>
            </a:r>
            <a:r>
              <a:rPr lang="en-US" sz="2400" dirty="0" err="1">
                <a:latin typeface="Arial" pitchFamily="34" charset="0"/>
                <a:cs typeface="Arial" pitchFamily="34" charset="0"/>
              </a:rPr>
              <a:t>bởi</a:t>
            </a:r>
            <a:r>
              <a:rPr lang="en-US" sz="2400" dirty="0">
                <a:latin typeface="Arial" pitchFamily="34" charset="0"/>
                <a:cs typeface="Arial" pitchFamily="34" charset="0"/>
              </a:rPr>
              <a:t> </a:t>
            </a:r>
            <a:r>
              <a:rPr lang="en-US" sz="2400" dirty="0" err="1">
                <a:latin typeface="Arial" pitchFamily="34" charset="0"/>
                <a:cs typeface="Arial" pitchFamily="34" charset="0"/>
              </a:rPr>
              <a:t>enzym</a:t>
            </a:r>
            <a:r>
              <a:rPr lang="en-US" sz="2400" dirty="0">
                <a:latin typeface="Arial" pitchFamily="34" charset="0"/>
                <a:cs typeface="Arial" pitchFamily="34" charset="0"/>
              </a:rPr>
              <a:t> transaminase.</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3124200"/>
            <a:ext cx="5562600" cy="3581400"/>
          </a:xfrm>
          <a:prstGeom prst="rect">
            <a:avLst/>
          </a:prstGeom>
        </p:spPr>
      </p:pic>
    </p:spTree>
    <p:extLst>
      <p:ext uri="{BB962C8B-B14F-4D97-AF65-F5344CB8AC3E}">
        <p14:creationId xmlns:p14="http://schemas.microsoft.com/office/powerpoint/2010/main" val="261291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7" name="Content Placeholder 2"/>
          <p:cNvSpPr txBox="1">
            <a:spLocks/>
          </p:cNvSpPr>
          <p:nvPr/>
        </p:nvSpPr>
        <p:spPr>
          <a:xfrm>
            <a:off x="255722" y="844659"/>
            <a:ext cx="8458200" cy="166994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2</a:t>
            </a:r>
          </a:p>
          <a:p>
            <a:pPr marL="0" indent="0" algn="just">
              <a:lnSpc>
                <a:spcPct val="150000"/>
              </a:lnSpc>
              <a:buNone/>
            </a:pPr>
            <a:r>
              <a:rPr lang="vi-VN" sz="2400" dirty="0"/>
              <a:t>Nếu chế độ ăn toàn Ala và không có Asp liệu cơ thể người có thể có triệu chứng bệnh suy giảm Asp không</a:t>
            </a:r>
            <a:r>
              <a:rPr lang="en-US" sz="2400" dirty="0">
                <a:latin typeface="Arial" pitchFamily="34" charset="0"/>
                <a:cs typeface="Arial" pitchFamily="34" charset="0"/>
              </a:rPr>
              <a:t>?</a:t>
            </a:r>
            <a:r>
              <a:rPr lang="vi-VN" sz="2400" dirty="0">
                <a:latin typeface="Arial" pitchFamily="34" charset="0"/>
                <a:cs typeface="Arial" pitchFamily="34" charset="0"/>
              </a:rPr>
              <a:t> </a:t>
            </a:r>
            <a:r>
              <a:rPr lang="vi-VN" sz="2400" dirty="0"/>
              <a:t>Giải thích?</a:t>
            </a:r>
          </a:p>
        </p:txBody>
      </p:sp>
    </p:spTree>
    <p:extLst>
      <p:ext uri="{BB962C8B-B14F-4D97-AF65-F5344CB8AC3E}">
        <p14:creationId xmlns:p14="http://schemas.microsoft.com/office/powerpoint/2010/main" val="3450577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7" name="Content Placeholder 2"/>
          <p:cNvSpPr txBox="1">
            <a:spLocks/>
          </p:cNvSpPr>
          <p:nvPr/>
        </p:nvSpPr>
        <p:spPr>
          <a:xfrm>
            <a:off x="255722" y="844658"/>
            <a:ext cx="8888278" cy="578474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3</a:t>
            </a:r>
          </a:p>
          <a:p>
            <a:pPr marL="0" indent="0" algn="just">
              <a:lnSpc>
                <a:spcPct val="150000"/>
              </a:lnSpc>
              <a:buNone/>
            </a:pPr>
            <a:r>
              <a:rPr lang="vi-VN" sz="2200" dirty="0">
                <a:latin typeface="Arial" pitchFamily="34" charset="0"/>
                <a:cs typeface="Arial" pitchFamily="34" charset="0"/>
              </a:rPr>
              <a:t>Cho phân tử </a:t>
            </a:r>
            <a:r>
              <a:rPr lang="en-US" sz="2200" dirty="0">
                <a:latin typeface="Arial" pitchFamily="34" charset="0"/>
                <a:cs typeface="Arial" pitchFamily="34" charset="0"/>
              </a:rPr>
              <a:t>G</a:t>
            </a:r>
            <a:r>
              <a:rPr lang="vi-VN" sz="2200" dirty="0">
                <a:latin typeface="Arial" pitchFamily="34" charset="0"/>
                <a:cs typeface="Arial" pitchFamily="34" charset="0"/>
              </a:rPr>
              <a:t>lutamate (Glu) được đánh dấu đồng vị phóng xạ </a:t>
            </a:r>
            <a:r>
              <a:rPr lang="vi-VN" sz="2200" baseline="30000" dirty="0">
                <a:latin typeface="Arial" pitchFamily="34" charset="0"/>
                <a:cs typeface="Arial" pitchFamily="34" charset="0"/>
              </a:rPr>
              <a:t>15</a:t>
            </a:r>
            <a:r>
              <a:rPr lang="vi-VN" sz="2200" dirty="0">
                <a:latin typeface="Arial" pitchFamily="34" charset="0"/>
                <a:cs typeface="Arial" pitchFamily="34" charset="0"/>
              </a:rPr>
              <a:t>N như hình bên đây. Nếu phân tử Glu bị đánh dấu này đi vào chu trình phân hủy oxy hóa amino acid ở gan chuột thì những chất sau đây, chất nào sẽ bị đánh dấu đồng vị phóng xạ? Xác định vị trí của đồng vị đó trên cấu trúc?</a:t>
            </a:r>
          </a:p>
          <a:p>
            <a:pPr marL="0" indent="0" algn="just">
              <a:lnSpc>
                <a:spcPct val="150000"/>
              </a:lnSpc>
              <a:buNone/>
            </a:pPr>
            <a:r>
              <a:rPr lang="vi-VN" sz="2200" dirty="0">
                <a:latin typeface="Arial" pitchFamily="34" charset="0"/>
                <a:cs typeface="Arial" pitchFamily="34" charset="0"/>
              </a:rPr>
              <a:t>(a) urea; </a:t>
            </a:r>
          </a:p>
          <a:p>
            <a:pPr marL="0" indent="0" algn="just">
              <a:lnSpc>
                <a:spcPct val="150000"/>
              </a:lnSpc>
              <a:buNone/>
            </a:pPr>
            <a:r>
              <a:rPr lang="vi-VN" sz="2200" dirty="0">
                <a:latin typeface="Arial" pitchFamily="34" charset="0"/>
                <a:cs typeface="Arial" pitchFamily="34" charset="0"/>
              </a:rPr>
              <a:t>(b) arginine; </a:t>
            </a:r>
          </a:p>
          <a:p>
            <a:pPr marL="0" indent="0" algn="just">
              <a:lnSpc>
                <a:spcPct val="150000"/>
              </a:lnSpc>
              <a:buNone/>
            </a:pPr>
            <a:r>
              <a:rPr lang="vi-VN" sz="2200" dirty="0">
                <a:latin typeface="Arial" pitchFamily="34" charset="0"/>
                <a:cs typeface="Arial" pitchFamily="34" charset="0"/>
              </a:rPr>
              <a:t>(c) citrulline; </a:t>
            </a:r>
          </a:p>
          <a:p>
            <a:pPr marL="0" indent="0" algn="just">
              <a:lnSpc>
                <a:spcPct val="150000"/>
              </a:lnSpc>
              <a:buNone/>
            </a:pPr>
            <a:r>
              <a:rPr lang="vi-VN" sz="2200" dirty="0">
                <a:latin typeface="Arial" pitchFamily="34" charset="0"/>
                <a:cs typeface="Arial" pitchFamily="34" charset="0"/>
              </a:rPr>
              <a:t>(d) ornithine </a:t>
            </a:r>
          </a:p>
          <a:p>
            <a:pPr marL="0" indent="0" algn="just">
              <a:lnSpc>
                <a:spcPct val="150000"/>
              </a:lnSpc>
              <a:buNone/>
            </a:pPr>
            <a:r>
              <a:rPr lang="vi-VN" sz="2200" dirty="0">
                <a:latin typeface="Arial" pitchFamily="34" charset="0"/>
                <a:cs typeface="Arial" pitchFamily="34" charset="0"/>
              </a:rPr>
              <a:t>(e) asparate </a:t>
            </a:r>
            <a:endParaRPr lang="vi-VN" sz="2400" dirty="0">
              <a:latin typeface="Arial" pitchFamily="34" charset="0"/>
              <a:cs typeface="Arial" pitchFamily="34" charset="0"/>
            </a:endParaRPr>
          </a:p>
          <a:p>
            <a:endParaRPr lang="en-US" sz="2400" dirty="0">
              <a:latin typeface="Arial" pitchFamily="34" charset="0"/>
              <a:cs typeface="Arial" pitchFamily="34" charset="0"/>
            </a:endParaRPr>
          </a:p>
        </p:txBody>
      </p:sp>
    </p:spTree>
    <p:extLst>
      <p:ext uri="{BB962C8B-B14F-4D97-AF65-F5344CB8AC3E}">
        <p14:creationId xmlns:p14="http://schemas.microsoft.com/office/powerpoint/2010/main" val="32922443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14" y="-30998"/>
            <a:ext cx="9185329" cy="6888997"/>
          </a:xfrm>
        </p:spPr>
      </p:pic>
    </p:spTree>
    <p:extLst>
      <p:ext uri="{BB962C8B-B14F-4D97-AF65-F5344CB8AC3E}">
        <p14:creationId xmlns:p14="http://schemas.microsoft.com/office/powerpoint/2010/main" val="38038147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2" name="Content Placeholder 1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3247" y="33580"/>
            <a:ext cx="8991600" cy="6743700"/>
          </a:xfrm>
        </p:spPr>
      </p:pic>
    </p:spTree>
    <p:extLst>
      <p:ext uri="{BB962C8B-B14F-4D97-AF65-F5344CB8AC3E}">
        <p14:creationId xmlns:p14="http://schemas.microsoft.com/office/powerpoint/2010/main" val="33443398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7" y="-208698"/>
            <a:ext cx="2241137" cy="1383761"/>
          </a:xfrm>
          <a:prstGeom prst="rect">
            <a:avLst/>
          </a:prstGeom>
        </p:spPr>
      </p:pic>
      <p:sp>
        <p:nvSpPr>
          <p:cNvPr id="7" name="Content Placeholder 2"/>
          <p:cNvSpPr txBox="1">
            <a:spLocks/>
          </p:cNvSpPr>
          <p:nvPr/>
        </p:nvSpPr>
        <p:spPr>
          <a:xfrm>
            <a:off x="214392" y="776260"/>
            <a:ext cx="8853407" cy="2203342"/>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4</a:t>
            </a:r>
          </a:p>
          <a:p>
            <a:pPr marL="0" indent="0" algn="just">
              <a:lnSpc>
                <a:spcPct val="150000"/>
              </a:lnSpc>
              <a:buNone/>
            </a:pPr>
            <a:r>
              <a:rPr lang="vi-VN" sz="2400" dirty="0"/>
              <a:t>Tại sao </a:t>
            </a:r>
            <a:r>
              <a:rPr lang="en-US" sz="2400" b="1" dirty="0">
                <a:latin typeface="Arial" pitchFamily="34" charset="0"/>
                <a:cs typeface="Arial" pitchFamily="34" charset="0"/>
              </a:rPr>
              <a:t>A</a:t>
            </a:r>
            <a:r>
              <a:rPr lang="vi-VN" sz="2400" b="1" dirty="0"/>
              <a:t>sparate aminotransferase </a:t>
            </a:r>
            <a:r>
              <a:rPr lang="vi-VN" sz="2400" dirty="0"/>
              <a:t>có hoạt tính enzyme cao hơn tất cả các enzyme cùng loại aminotransferase trong tế bào gan động vật</a:t>
            </a:r>
            <a:r>
              <a:rPr lang="en-US" sz="2400" dirty="0"/>
              <a:t> </a:t>
            </a:r>
            <a:r>
              <a:rPr lang="vi-VN" sz="2400" dirty="0"/>
              <a:t>?</a:t>
            </a:r>
            <a:endParaRPr lang="en-US" sz="2400" dirty="0"/>
          </a:p>
          <a:p>
            <a:pPr marL="0" indent="0" algn="just">
              <a:lnSpc>
                <a:spcPct val="150000"/>
              </a:lnSpc>
              <a:buNone/>
            </a:pPr>
            <a:endParaRPr lang="vi-VN" sz="2400" dirty="0"/>
          </a:p>
          <a:p>
            <a:endParaRPr lang="en-US" sz="2800" dirty="0"/>
          </a:p>
        </p:txBody>
      </p:sp>
    </p:spTree>
    <p:extLst>
      <p:ext uri="{BB962C8B-B14F-4D97-AF65-F5344CB8AC3E}">
        <p14:creationId xmlns:p14="http://schemas.microsoft.com/office/powerpoint/2010/main" val="3396432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838200"/>
            <a:ext cx="8458200" cy="3508653"/>
          </a:xfrm>
          <a:prstGeom prst="rect">
            <a:avLst/>
          </a:prstGeom>
        </p:spPr>
        <p:txBody>
          <a:bodyPr wrap="square">
            <a:spAutoFit/>
          </a:bodyPr>
          <a:lstStyle/>
          <a:p>
            <a:pPr algn="just">
              <a:lnSpc>
                <a:spcPct val="150000"/>
              </a:lnSpc>
            </a:pPr>
            <a:r>
              <a:rPr lang="en-US" sz="2800" b="1" dirty="0">
                <a:solidFill>
                  <a:srgbClr val="FF0000"/>
                </a:solidFill>
                <a:latin typeface="Arial" pitchFamily="34" charset="0"/>
                <a:cs typeface="Arial" pitchFamily="34" charset="0"/>
              </a:rPr>
              <a:t>BÀI 5</a:t>
            </a:r>
          </a:p>
          <a:p>
            <a:pPr algn="just">
              <a:lnSpc>
                <a:spcPct val="150000"/>
              </a:lnSpc>
            </a:pPr>
            <a:r>
              <a:rPr lang="vi-VN" sz="2400" dirty="0">
                <a:latin typeface="Arial" pitchFamily="34" charset="0"/>
                <a:cs typeface="Arial" pitchFamily="34" charset="0"/>
              </a:rPr>
              <a:t>Đối với người bình thường, trong máu tất cả các aminoacid đều cần thiết để sinh tổng hợp protein của cơ thể, tuy nhiên, yêu cầu nồng độ mỗi aminoacid lại không giống nhau. Vì sao alanine và glutamine là 2 amino acid có nồng độ cao hơn nhiều so với các amino acid khác?</a:t>
            </a:r>
            <a:endParaRPr lang="en-US" sz="2400" dirty="0">
              <a:latin typeface="Arial" pitchFamily="34" charset="0"/>
              <a:cs typeface="Arial" pitchFamily="34" charset="0"/>
            </a:endParaRPr>
          </a:p>
        </p:txBody>
      </p:sp>
      <p:sp>
        <p:nvSpPr>
          <p:cNvPr id="6"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3" name="Content Placeholder 2">
            <a:extLst>
              <a:ext uri="{FF2B5EF4-FFF2-40B4-BE49-F238E27FC236}">
                <a16:creationId xmlns:a16="http://schemas.microsoft.com/office/drawing/2014/main" id="{E30F2E25-292B-4905-BD6C-3A6594EEADB5}"/>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964998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6016" y="383659"/>
            <a:ext cx="8809495" cy="4293483"/>
          </a:xfrm>
          <a:prstGeom prst="rect">
            <a:avLst/>
          </a:prstGeom>
        </p:spPr>
        <p:txBody>
          <a:bodyPr wrap="square">
            <a:spAutoFit/>
          </a:bodyPr>
          <a:lstStyle/>
          <a:p>
            <a:pPr algn="just">
              <a:lnSpc>
                <a:spcPct val="150000"/>
              </a:lnSpc>
            </a:pPr>
            <a:r>
              <a:rPr lang="en-US" sz="2800" b="1" dirty="0">
                <a:solidFill>
                  <a:srgbClr val="FF0000"/>
                </a:solidFill>
                <a:latin typeface="Arial" pitchFamily="34" charset="0"/>
                <a:cs typeface="Arial" pitchFamily="34" charset="0"/>
              </a:rPr>
              <a:t>BÀI 6</a:t>
            </a:r>
          </a:p>
          <a:p>
            <a:pPr algn="just">
              <a:lnSpc>
                <a:spcPct val="150000"/>
              </a:lnSpc>
            </a:pPr>
            <a:r>
              <a:rPr lang="vi-VN" sz="2200" dirty="0"/>
              <a:t>Có hai con đường chuyển hóa aspartate thành asparagine, cả hai đều sử dụng năng lượng ATP. Ở vi khuẩn, asparagine synthetase sử dụng nhóm NH</a:t>
            </a:r>
            <a:r>
              <a:rPr lang="vi-VN" sz="2200" baseline="-25000" dirty="0"/>
              <a:t>4</a:t>
            </a:r>
            <a:r>
              <a:rPr lang="vi-VN" sz="2200" baseline="30000" dirty="0"/>
              <a:t>+</a:t>
            </a:r>
            <a:r>
              <a:rPr lang="vi-VN" sz="2200" dirty="0"/>
              <a:t> như một chất cho nitơ. Ở động vật hữu nhũ, asparagine synthetase sử dụng  glutamine làm chất cho nitơ. Trong hai con đường chuyển hóa trên, con đường chuyển hóa ở động vật cần nhiều ATP hơn (cho sự tổng hợp glutamine), nhưng tại sao động vật hữu nhũ lại sử dụng con đường này? </a:t>
            </a:r>
            <a:endParaRPr lang="en-US" sz="2200" dirty="0"/>
          </a:p>
        </p:txBody>
      </p:sp>
      <p:sp>
        <p:nvSpPr>
          <p:cNvPr id="6" name="Title 1"/>
          <p:cNvSpPr txBox="1">
            <a:spLocks/>
          </p:cNvSpPr>
          <p:nvPr/>
        </p:nvSpPr>
        <p:spPr>
          <a:xfrm>
            <a:off x="762000" y="40759"/>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243644">
            <a:off x="7255177" y="-460621"/>
            <a:ext cx="2241137" cy="1383761"/>
          </a:xfrm>
          <a:prstGeom prst="rect">
            <a:avLst/>
          </a:prstGeom>
        </p:spPr>
      </p:pic>
      <p:sp>
        <p:nvSpPr>
          <p:cNvPr id="3" name="Content Placeholder 2">
            <a:extLst>
              <a:ext uri="{FF2B5EF4-FFF2-40B4-BE49-F238E27FC236}">
                <a16:creationId xmlns:a16="http://schemas.microsoft.com/office/drawing/2014/main" id="{09771698-E332-40FA-9E49-364010223656}"/>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1086768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682190"/>
            <a:ext cx="8763000" cy="1846659"/>
          </a:xfrm>
          <a:prstGeom prst="rect">
            <a:avLst/>
          </a:prstGeom>
        </p:spPr>
        <p:txBody>
          <a:bodyPr wrap="square">
            <a:spAutoFit/>
          </a:bodyPr>
          <a:lstStyle/>
          <a:p>
            <a:pPr algn="just">
              <a:lnSpc>
                <a:spcPct val="150000"/>
              </a:lnSpc>
            </a:pPr>
            <a:r>
              <a:rPr lang="en-US" sz="2800" b="1" dirty="0">
                <a:solidFill>
                  <a:srgbClr val="FF0000"/>
                </a:solidFill>
                <a:latin typeface="Arial" pitchFamily="34" charset="0"/>
                <a:cs typeface="Arial" pitchFamily="34" charset="0"/>
              </a:rPr>
              <a:t>BÀI 7</a:t>
            </a:r>
          </a:p>
          <a:p>
            <a:pPr algn="just">
              <a:lnSpc>
                <a:spcPct val="150000"/>
              </a:lnSpc>
            </a:pPr>
            <a:r>
              <a:rPr lang="vi-VN" sz="2400" dirty="0"/>
              <a:t>Sản phẩm bài tiết đạm của lưỡng cư </a:t>
            </a:r>
            <a:r>
              <a:rPr lang="en-US" sz="2400" dirty="0"/>
              <a:t>(</a:t>
            </a:r>
            <a:r>
              <a:rPr lang="vi-VN" sz="2400" dirty="0"/>
              <a:t>vừa sống trên cạn vừa sống dưới nước</a:t>
            </a:r>
            <a:r>
              <a:rPr lang="en-US" sz="2400" dirty="0"/>
              <a:t>) </a:t>
            </a:r>
            <a:r>
              <a:rPr lang="vi-VN" sz="2400" dirty="0"/>
              <a:t>là urea hay ammoniac</a:t>
            </a:r>
            <a:r>
              <a:rPr lang="en-US" sz="2400" dirty="0">
                <a:latin typeface="Arial (Body)"/>
              </a:rPr>
              <a:t>?</a:t>
            </a:r>
            <a:endParaRPr lang="en-US" sz="2400" b="1" dirty="0">
              <a:solidFill>
                <a:srgbClr val="FF0000"/>
              </a:solidFill>
              <a:latin typeface="Arial (Body)"/>
              <a:cs typeface="Arial" pitchFamily="34" charset="0"/>
            </a:endParaRPr>
          </a:p>
        </p:txBody>
      </p:sp>
      <p:sp>
        <p:nvSpPr>
          <p:cNvPr id="6"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7" y="-384421"/>
            <a:ext cx="2241137" cy="138376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720" y="2438554"/>
            <a:ext cx="6772759" cy="4419446"/>
          </a:xfrm>
          <a:prstGeom prst="rect">
            <a:avLst/>
          </a:prstGeom>
        </p:spPr>
      </p:pic>
    </p:spTree>
    <p:extLst>
      <p:ext uri="{BB962C8B-B14F-4D97-AF65-F5344CB8AC3E}">
        <p14:creationId xmlns:p14="http://schemas.microsoft.com/office/powerpoint/2010/main" val="410486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838200"/>
            <a:ext cx="8458200" cy="1292662"/>
          </a:xfrm>
          <a:prstGeom prst="rect">
            <a:avLst/>
          </a:prstGeom>
        </p:spPr>
        <p:txBody>
          <a:bodyPr wrap="square">
            <a:spAutoFit/>
          </a:bodyPr>
          <a:lstStyle/>
          <a:p>
            <a:pPr algn="just">
              <a:lnSpc>
                <a:spcPct val="150000"/>
              </a:lnSpc>
            </a:pPr>
            <a:r>
              <a:rPr lang="en-US" sz="2800" b="1" dirty="0">
                <a:solidFill>
                  <a:srgbClr val="FF0000"/>
                </a:solidFill>
                <a:latin typeface="Arial" pitchFamily="34" charset="0"/>
                <a:cs typeface="Arial" pitchFamily="34" charset="0"/>
              </a:rPr>
              <a:t>BÀI 8</a:t>
            </a:r>
          </a:p>
          <a:p>
            <a:pPr algn="just">
              <a:lnSpc>
                <a:spcPct val="150000"/>
              </a:lnSpc>
            </a:pPr>
            <a:r>
              <a:rPr lang="vi-VN" sz="2400" dirty="0">
                <a:latin typeface="Arial" pitchFamily="34" charset="0"/>
                <a:cs typeface="Arial" pitchFamily="34" charset="0"/>
              </a:rPr>
              <a:t>Vì sao sự tổng hợp urea xảy ra mạnh hơn khi cơ thể bị đói?</a:t>
            </a:r>
            <a:endParaRPr lang="en-US" sz="2400" dirty="0">
              <a:latin typeface="Arial" pitchFamily="34" charset="0"/>
              <a:cs typeface="Arial" pitchFamily="34" charset="0"/>
            </a:endParaRPr>
          </a:p>
        </p:txBody>
      </p:sp>
      <p:sp>
        <p:nvSpPr>
          <p:cNvPr id="6"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3" name="Content Placeholder 2">
            <a:extLst>
              <a:ext uri="{FF2B5EF4-FFF2-40B4-BE49-F238E27FC236}">
                <a16:creationId xmlns:a16="http://schemas.microsoft.com/office/drawing/2014/main" id="{7C7DD468-8310-4155-B843-E93B6BC8518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256246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 y="536059"/>
            <a:ext cx="8763000" cy="6694140"/>
          </a:xfrm>
          <a:prstGeom prst="rect">
            <a:avLst/>
          </a:prstGeom>
        </p:spPr>
        <p:txBody>
          <a:bodyPr wrap="square">
            <a:spAutoFit/>
          </a:bodyPr>
          <a:lstStyle/>
          <a:p>
            <a:pPr algn="just">
              <a:lnSpc>
                <a:spcPct val="150000"/>
              </a:lnSpc>
            </a:pPr>
            <a:r>
              <a:rPr lang="en-US" sz="2800" b="1" dirty="0">
                <a:solidFill>
                  <a:srgbClr val="FF0000"/>
                </a:solidFill>
                <a:latin typeface="Arial" pitchFamily="34" charset="0"/>
                <a:cs typeface="Arial" pitchFamily="34" charset="0"/>
              </a:rPr>
              <a:t>BÀI 9</a:t>
            </a:r>
          </a:p>
          <a:p>
            <a:pPr lvl="0" algn="just">
              <a:lnSpc>
                <a:spcPct val="150000"/>
              </a:lnSpc>
            </a:pPr>
            <a:r>
              <a:rPr lang="en-US" sz="1900" dirty="0" err="1">
                <a:latin typeface="Arial (Body)"/>
              </a:rPr>
              <a:t>Trong</a:t>
            </a:r>
            <a:r>
              <a:rPr lang="en-US" sz="1900" dirty="0">
                <a:latin typeface="Arial (Body)"/>
              </a:rPr>
              <a:t> </a:t>
            </a:r>
            <a:r>
              <a:rPr lang="en-US" sz="1900" dirty="0" err="1">
                <a:latin typeface="Arial (Body)"/>
              </a:rPr>
              <a:t>một</a:t>
            </a:r>
            <a:r>
              <a:rPr lang="en-US" sz="1900" dirty="0">
                <a:latin typeface="Arial (Body)"/>
              </a:rPr>
              <a:t> </a:t>
            </a:r>
            <a:r>
              <a:rPr lang="en-US" sz="1900" dirty="0" err="1">
                <a:latin typeface="Arial (Body)"/>
              </a:rPr>
              <a:t>nghiên</a:t>
            </a:r>
            <a:r>
              <a:rPr lang="en-US" sz="1900" dirty="0">
                <a:latin typeface="Arial (Body)"/>
              </a:rPr>
              <a:t> </a:t>
            </a:r>
            <a:r>
              <a:rPr lang="en-US" sz="1900" dirty="0" err="1">
                <a:latin typeface="Arial (Body)"/>
              </a:rPr>
              <a:t>cứu</a:t>
            </a:r>
            <a:r>
              <a:rPr lang="en-US" sz="1900" dirty="0">
                <a:latin typeface="Arial (Body)"/>
              </a:rPr>
              <a:t>, </a:t>
            </a:r>
            <a:r>
              <a:rPr lang="en-US" sz="1900" dirty="0" err="1">
                <a:latin typeface="Arial (Body)"/>
              </a:rPr>
              <a:t>mèo</a:t>
            </a:r>
            <a:r>
              <a:rPr lang="en-US" sz="1900" dirty="0">
                <a:latin typeface="Arial (Body)"/>
              </a:rPr>
              <a:t> </a:t>
            </a:r>
            <a:r>
              <a:rPr lang="en-US" sz="1900" dirty="0" err="1">
                <a:latin typeface="Arial (Body)"/>
              </a:rPr>
              <a:t>được</a:t>
            </a:r>
            <a:r>
              <a:rPr lang="en-US" sz="1900" dirty="0">
                <a:latin typeface="Arial (Body)"/>
              </a:rPr>
              <a:t> </a:t>
            </a:r>
            <a:r>
              <a:rPr lang="en-US" sz="1900" dirty="0" err="1">
                <a:latin typeface="Arial (Body)"/>
              </a:rPr>
              <a:t>cho</a:t>
            </a:r>
            <a:r>
              <a:rPr lang="en-US" sz="1900" dirty="0">
                <a:latin typeface="Arial (Body)"/>
              </a:rPr>
              <a:t> </a:t>
            </a:r>
            <a:r>
              <a:rPr lang="en-US" sz="1900" dirty="0" err="1">
                <a:latin typeface="Arial (Body)"/>
              </a:rPr>
              <a:t>nhịn</a:t>
            </a:r>
            <a:r>
              <a:rPr lang="en-US" sz="1900" dirty="0">
                <a:latin typeface="Arial (Body)"/>
              </a:rPr>
              <a:t> </a:t>
            </a:r>
            <a:r>
              <a:rPr lang="en-US" sz="1900" dirty="0" err="1">
                <a:latin typeface="Arial (Body)"/>
              </a:rPr>
              <a:t>đói</a:t>
            </a:r>
            <a:r>
              <a:rPr lang="en-US" sz="1900" dirty="0">
                <a:latin typeface="Arial (Body)"/>
              </a:rPr>
              <a:t> qua </a:t>
            </a:r>
            <a:r>
              <a:rPr lang="en-US" sz="1900" dirty="0" err="1">
                <a:latin typeface="Arial (Body)"/>
              </a:rPr>
              <a:t>đêm</a:t>
            </a:r>
            <a:r>
              <a:rPr lang="en-US" sz="1900" dirty="0">
                <a:latin typeface="Arial (Body)"/>
              </a:rPr>
              <a:t> </a:t>
            </a:r>
            <a:r>
              <a:rPr lang="en-US" sz="1900" dirty="0" err="1">
                <a:latin typeface="Arial (Body)"/>
              </a:rPr>
              <a:t>sau</a:t>
            </a:r>
            <a:r>
              <a:rPr lang="en-US" sz="1900" dirty="0">
                <a:latin typeface="Arial (Body)"/>
              </a:rPr>
              <a:t> </a:t>
            </a:r>
            <a:r>
              <a:rPr lang="en-US" sz="1900" dirty="0" err="1">
                <a:latin typeface="Arial (Body)"/>
              </a:rPr>
              <a:t>đó</a:t>
            </a:r>
            <a:r>
              <a:rPr lang="en-US" sz="1900" dirty="0">
                <a:latin typeface="Arial (Body)"/>
              </a:rPr>
              <a:t> </a:t>
            </a:r>
            <a:r>
              <a:rPr lang="en-US" sz="1900" dirty="0" err="1">
                <a:latin typeface="Arial (Body)"/>
              </a:rPr>
              <a:t>được</a:t>
            </a:r>
            <a:r>
              <a:rPr lang="en-US" sz="1900" dirty="0">
                <a:latin typeface="Arial (Body)"/>
              </a:rPr>
              <a:t> </a:t>
            </a:r>
            <a:r>
              <a:rPr lang="en-US" sz="1900" dirty="0" err="1">
                <a:latin typeface="Arial (Body)"/>
              </a:rPr>
              <a:t>cho</a:t>
            </a:r>
            <a:r>
              <a:rPr lang="en-US" sz="1900" dirty="0">
                <a:latin typeface="Arial (Body)"/>
              </a:rPr>
              <a:t> </a:t>
            </a:r>
            <a:r>
              <a:rPr lang="en-US" sz="1900" dirty="0" err="1">
                <a:latin typeface="Arial (Body)"/>
              </a:rPr>
              <a:t>một</a:t>
            </a:r>
            <a:r>
              <a:rPr lang="en-US" sz="1900" dirty="0">
                <a:latin typeface="Arial (Body)"/>
              </a:rPr>
              <a:t> </a:t>
            </a:r>
            <a:r>
              <a:rPr lang="en-US" sz="1900" dirty="0" err="1">
                <a:latin typeface="Arial (Body)"/>
              </a:rPr>
              <a:t>bữa</a:t>
            </a:r>
            <a:r>
              <a:rPr lang="en-US" sz="1900" dirty="0">
                <a:latin typeface="Arial (Body)"/>
              </a:rPr>
              <a:t> </a:t>
            </a:r>
            <a:r>
              <a:rPr lang="en-US" sz="1900" dirty="0" err="1">
                <a:latin typeface="Arial (Body)"/>
              </a:rPr>
              <a:t>ăn</a:t>
            </a:r>
            <a:r>
              <a:rPr lang="en-US" sz="1900" dirty="0">
                <a:latin typeface="Arial (Body)"/>
              </a:rPr>
              <a:t> </a:t>
            </a:r>
            <a:r>
              <a:rPr lang="en-US" sz="1900" dirty="0" err="1">
                <a:latin typeface="Arial (Body)"/>
              </a:rPr>
              <a:t>đầy</a:t>
            </a:r>
            <a:r>
              <a:rPr lang="en-US" sz="1900" dirty="0">
                <a:latin typeface="Arial (Body)"/>
              </a:rPr>
              <a:t> </a:t>
            </a:r>
            <a:r>
              <a:rPr lang="en-US" sz="1900" dirty="0" err="1">
                <a:latin typeface="Arial (Body)"/>
              </a:rPr>
              <a:t>đủ</a:t>
            </a:r>
            <a:r>
              <a:rPr lang="en-US" sz="1900" dirty="0">
                <a:latin typeface="Arial (Body)"/>
              </a:rPr>
              <a:t> </a:t>
            </a:r>
            <a:r>
              <a:rPr lang="en-US" sz="1900" dirty="0" err="1">
                <a:latin typeface="Arial (Body)"/>
              </a:rPr>
              <a:t>tất</a:t>
            </a:r>
            <a:r>
              <a:rPr lang="en-US" sz="1900" dirty="0">
                <a:latin typeface="Arial (Body)"/>
              </a:rPr>
              <a:t> </a:t>
            </a:r>
            <a:r>
              <a:rPr lang="en-US" sz="1900" dirty="0" err="1">
                <a:latin typeface="Arial (Body)"/>
              </a:rPr>
              <a:t>cả</a:t>
            </a:r>
            <a:r>
              <a:rPr lang="en-US" sz="1900" dirty="0">
                <a:latin typeface="Arial (Body)"/>
              </a:rPr>
              <a:t> </a:t>
            </a:r>
            <a:r>
              <a:rPr lang="en-US" sz="1900" dirty="0" err="1">
                <a:latin typeface="Arial (Body)"/>
              </a:rPr>
              <a:t>các</a:t>
            </a:r>
            <a:r>
              <a:rPr lang="en-US" sz="1900" dirty="0">
                <a:latin typeface="Arial (Body)"/>
              </a:rPr>
              <a:t> amino acid, </a:t>
            </a:r>
            <a:r>
              <a:rPr lang="en-US" sz="1900" dirty="0" err="1">
                <a:latin typeface="Arial (Body)"/>
              </a:rPr>
              <a:t>ngoại</a:t>
            </a:r>
            <a:r>
              <a:rPr lang="en-US" sz="1900" dirty="0">
                <a:latin typeface="Arial (Body)"/>
              </a:rPr>
              <a:t> </a:t>
            </a:r>
            <a:r>
              <a:rPr lang="en-US" sz="1900" dirty="0" err="1">
                <a:latin typeface="Arial (Body)"/>
              </a:rPr>
              <a:t>trừ</a:t>
            </a:r>
            <a:r>
              <a:rPr lang="en-US" sz="1900" dirty="0">
                <a:latin typeface="Arial (Body)"/>
              </a:rPr>
              <a:t> arginine. </a:t>
            </a:r>
            <a:r>
              <a:rPr lang="en-US" sz="1900" dirty="0" err="1">
                <a:latin typeface="Arial (Body)"/>
              </a:rPr>
              <a:t>Trong</a:t>
            </a:r>
            <a:r>
              <a:rPr lang="en-US" sz="1900" dirty="0">
                <a:latin typeface="Arial (Body)"/>
              </a:rPr>
              <a:t> </a:t>
            </a:r>
            <a:r>
              <a:rPr lang="en-US" sz="1900" dirty="0" err="1">
                <a:latin typeface="Arial (Body)"/>
              </a:rPr>
              <a:t>vòng</a:t>
            </a:r>
            <a:r>
              <a:rPr lang="en-US" sz="1900" dirty="0">
                <a:latin typeface="Arial (Body)"/>
              </a:rPr>
              <a:t> 2 </a:t>
            </a:r>
            <a:r>
              <a:rPr lang="en-US" sz="1900" dirty="0" err="1">
                <a:latin typeface="Arial (Body)"/>
              </a:rPr>
              <a:t>giờ</a:t>
            </a:r>
            <a:r>
              <a:rPr lang="en-US" sz="1900" dirty="0">
                <a:latin typeface="Arial (Body)"/>
              </a:rPr>
              <a:t>, </a:t>
            </a:r>
            <a:r>
              <a:rPr lang="en-US" sz="1900" dirty="0" err="1">
                <a:latin typeface="Arial (Body)"/>
              </a:rPr>
              <a:t>nồng</a:t>
            </a:r>
            <a:r>
              <a:rPr lang="en-US" sz="1900" dirty="0">
                <a:latin typeface="Arial (Body)"/>
              </a:rPr>
              <a:t> </a:t>
            </a:r>
            <a:r>
              <a:rPr lang="en-US" sz="1900" dirty="0" err="1">
                <a:latin typeface="Arial (Body)"/>
              </a:rPr>
              <a:t>độ</a:t>
            </a:r>
            <a:r>
              <a:rPr lang="en-US" sz="1900" dirty="0">
                <a:latin typeface="Arial (Body)"/>
              </a:rPr>
              <a:t> NH</a:t>
            </a:r>
            <a:r>
              <a:rPr lang="en-US" sz="1900" baseline="-25000" dirty="0">
                <a:latin typeface="Arial (Body)"/>
              </a:rPr>
              <a:t>4</a:t>
            </a:r>
            <a:r>
              <a:rPr lang="en-US" sz="1900" baseline="30000" dirty="0">
                <a:latin typeface="Arial (Body)"/>
              </a:rPr>
              <a:t>+</a:t>
            </a:r>
            <a:r>
              <a:rPr lang="en-US" sz="1900" dirty="0">
                <a:latin typeface="Arial (Body)"/>
              </a:rPr>
              <a:t> </a:t>
            </a:r>
            <a:r>
              <a:rPr lang="en-US" sz="1900" dirty="0" err="1">
                <a:latin typeface="Arial (Body)"/>
              </a:rPr>
              <a:t>trong</a:t>
            </a:r>
            <a:r>
              <a:rPr lang="en-US" sz="1900" dirty="0">
                <a:latin typeface="Arial (Body)"/>
              </a:rPr>
              <a:t> </a:t>
            </a:r>
            <a:r>
              <a:rPr lang="en-US" sz="1900" dirty="0" err="1">
                <a:latin typeface="Arial (Body)"/>
              </a:rPr>
              <a:t>máu</a:t>
            </a:r>
            <a:r>
              <a:rPr lang="en-US" sz="1900" dirty="0">
                <a:latin typeface="Arial (Body)"/>
              </a:rPr>
              <a:t> </a:t>
            </a:r>
            <a:r>
              <a:rPr lang="en-US" sz="1900" dirty="0" err="1">
                <a:latin typeface="Arial (Body)"/>
              </a:rPr>
              <a:t>tăng</a:t>
            </a:r>
            <a:r>
              <a:rPr lang="en-US" sz="1900" dirty="0">
                <a:latin typeface="Arial (Body)"/>
              </a:rPr>
              <a:t> </a:t>
            </a:r>
            <a:r>
              <a:rPr lang="en-US" sz="1900" dirty="0" err="1">
                <a:latin typeface="Arial (Body)"/>
              </a:rPr>
              <a:t>từ</a:t>
            </a:r>
            <a:r>
              <a:rPr lang="en-US" sz="1900" dirty="0">
                <a:latin typeface="Arial (Body)"/>
              </a:rPr>
              <a:t> </a:t>
            </a:r>
            <a:r>
              <a:rPr lang="en-US" sz="1900" dirty="0" err="1">
                <a:latin typeface="Arial (Body)"/>
              </a:rPr>
              <a:t>mức</a:t>
            </a:r>
            <a:r>
              <a:rPr lang="en-US" sz="1900" dirty="0">
                <a:latin typeface="Arial (Body)"/>
              </a:rPr>
              <a:t> </a:t>
            </a:r>
            <a:r>
              <a:rPr lang="en-US" sz="1900" dirty="0" err="1">
                <a:latin typeface="Arial (Body)"/>
              </a:rPr>
              <a:t>bình</a:t>
            </a:r>
            <a:r>
              <a:rPr lang="en-US" sz="1900" dirty="0">
                <a:latin typeface="Arial (Body)"/>
              </a:rPr>
              <a:t> </a:t>
            </a:r>
            <a:r>
              <a:rPr lang="en-US" sz="1900" dirty="0" err="1">
                <a:latin typeface="Arial (Body)"/>
              </a:rPr>
              <a:t>thường</a:t>
            </a:r>
            <a:r>
              <a:rPr lang="en-US" sz="1900" dirty="0">
                <a:latin typeface="Arial (Body)"/>
              </a:rPr>
              <a:t> </a:t>
            </a:r>
            <a:r>
              <a:rPr lang="en-US" sz="1900" dirty="0" err="1">
                <a:latin typeface="Arial (Body)"/>
              </a:rPr>
              <a:t>từ</a:t>
            </a:r>
            <a:r>
              <a:rPr lang="en-US" sz="1900" dirty="0">
                <a:latin typeface="Arial (Body)"/>
              </a:rPr>
              <a:t> 18 mg/L </a:t>
            </a:r>
            <a:r>
              <a:rPr lang="en-US" sz="1900" dirty="0" err="1">
                <a:latin typeface="Arial (Body)"/>
              </a:rPr>
              <a:t>đến</a:t>
            </a:r>
            <a:r>
              <a:rPr lang="en-US" sz="1900" dirty="0">
                <a:latin typeface="Arial (Body)"/>
              </a:rPr>
              <a:t> 140 mg/L, </a:t>
            </a:r>
            <a:r>
              <a:rPr lang="en-US" sz="1900" dirty="0" err="1">
                <a:latin typeface="Arial (Body)"/>
              </a:rPr>
              <a:t>và</a:t>
            </a:r>
            <a:r>
              <a:rPr lang="en-US" sz="1900" dirty="0">
                <a:latin typeface="Arial (Body)"/>
              </a:rPr>
              <a:t> </a:t>
            </a:r>
            <a:r>
              <a:rPr lang="en-US" sz="1900" dirty="0" err="1">
                <a:latin typeface="Arial (Body)"/>
              </a:rPr>
              <a:t>mèo</a:t>
            </a:r>
            <a:r>
              <a:rPr lang="en-US" sz="1900" dirty="0">
                <a:latin typeface="Arial (Body)"/>
              </a:rPr>
              <a:t> </a:t>
            </a:r>
            <a:r>
              <a:rPr lang="en-US" sz="1900" dirty="0" err="1">
                <a:latin typeface="Arial (Body)"/>
              </a:rPr>
              <a:t>có</a:t>
            </a:r>
            <a:r>
              <a:rPr lang="en-US" sz="1900" dirty="0">
                <a:latin typeface="Arial (Body)"/>
              </a:rPr>
              <a:t> </a:t>
            </a:r>
            <a:r>
              <a:rPr lang="en-US" sz="1900" dirty="0" err="1">
                <a:latin typeface="Arial (Body)"/>
              </a:rPr>
              <a:t>các</a:t>
            </a:r>
            <a:r>
              <a:rPr lang="en-US" sz="1900" dirty="0">
                <a:latin typeface="Arial (Body)"/>
              </a:rPr>
              <a:t> </a:t>
            </a:r>
            <a:r>
              <a:rPr lang="en-US" sz="1900" dirty="0" err="1">
                <a:latin typeface="Arial (Body)"/>
              </a:rPr>
              <a:t>triệu</a:t>
            </a:r>
            <a:r>
              <a:rPr lang="en-US" sz="1900" dirty="0">
                <a:latin typeface="Arial (Body)"/>
              </a:rPr>
              <a:t> </a:t>
            </a:r>
            <a:r>
              <a:rPr lang="en-US" sz="1900" dirty="0" err="1">
                <a:latin typeface="Arial (Body)"/>
              </a:rPr>
              <a:t>chứng</a:t>
            </a:r>
            <a:r>
              <a:rPr lang="en-US" sz="1900" dirty="0">
                <a:latin typeface="Arial (Body)"/>
              </a:rPr>
              <a:t> </a:t>
            </a:r>
            <a:r>
              <a:rPr lang="en-US" sz="1900" dirty="0" err="1">
                <a:latin typeface="Arial (Body)"/>
              </a:rPr>
              <a:t>lâm</a:t>
            </a:r>
            <a:r>
              <a:rPr lang="en-US" sz="1900" dirty="0">
                <a:latin typeface="Arial (Body)"/>
              </a:rPr>
              <a:t> </a:t>
            </a:r>
            <a:r>
              <a:rPr lang="en-US" sz="1900" dirty="0" err="1">
                <a:latin typeface="Arial (Body)"/>
              </a:rPr>
              <a:t>sàng</a:t>
            </a:r>
            <a:r>
              <a:rPr lang="en-US" sz="1900" dirty="0">
                <a:latin typeface="Arial (Body)"/>
              </a:rPr>
              <a:t> </a:t>
            </a:r>
            <a:r>
              <a:rPr lang="en-US" sz="1900" dirty="0" err="1">
                <a:latin typeface="Arial (Body)"/>
              </a:rPr>
              <a:t>gây</a:t>
            </a:r>
            <a:r>
              <a:rPr lang="en-US" sz="1900" dirty="0">
                <a:latin typeface="Arial (Body)"/>
              </a:rPr>
              <a:t> </a:t>
            </a:r>
            <a:r>
              <a:rPr lang="en-US" sz="1900" dirty="0" err="1">
                <a:latin typeface="Arial (Body)"/>
              </a:rPr>
              <a:t>ra</a:t>
            </a:r>
            <a:r>
              <a:rPr lang="en-US" sz="1900" dirty="0">
                <a:latin typeface="Arial (Body)"/>
              </a:rPr>
              <a:t> </a:t>
            </a:r>
            <a:r>
              <a:rPr lang="en-US" sz="1900" dirty="0" err="1">
                <a:latin typeface="Arial (Body)"/>
              </a:rPr>
              <a:t>bởi</a:t>
            </a:r>
            <a:r>
              <a:rPr lang="en-US" sz="1900" dirty="0">
                <a:latin typeface="Arial (Body)"/>
              </a:rPr>
              <a:t> </a:t>
            </a:r>
            <a:r>
              <a:rPr lang="en-US" sz="1900" dirty="0" err="1">
                <a:latin typeface="Arial (Body)"/>
              </a:rPr>
              <a:t>độc</a:t>
            </a:r>
            <a:r>
              <a:rPr lang="en-US" sz="1900" dirty="0">
                <a:latin typeface="Arial (Body)"/>
              </a:rPr>
              <a:t> </a:t>
            </a:r>
            <a:r>
              <a:rPr lang="en-US" sz="1900" dirty="0" err="1">
                <a:latin typeface="Arial (Body)"/>
              </a:rPr>
              <a:t>tính</a:t>
            </a:r>
            <a:r>
              <a:rPr lang="en-US" sz="1900" dirty="0">
                <a:latin typeface="Arial (Body)"/>
              </a:rPr>
              <a:t> </a:t>
            </a:r>
            <a:r>
              <a:rPr lang="en-US" sz="1900" dirty="0" err="1">
                <a:latin typeface="Arial (Body)"/>
              </a:rPr>
              <a:t>của</a:t>
            </a:r>
            <a:r>
              <a:rPr lang="en-US" sz="1900" dirty="0">
                <a:latin typeface="Arial (Body)"/>
              </a:rPr>
              <a:t> ammonia. </a:t>
            </a:r>
            <a:r>
              <a:rPr lang="en-US" sz="1900" dirty="0" err="1">
                <a:latin typeface="Arial (Body)"/>
              </a:rPr>
              <a:t>Trong</a:t>
            </a:r>
            <a:r>
              <a:rPr lang="en-US" sz="1900" dirty="0">
                <a:latin typeface="Arial (Body)"/>
              </a:rPr>
              <a:t> </a:t>
            </a:r>
            <a:r>
              <a:rPr lang="en-US" sz="1900" dirty="0" err="1">
                <a:latin typeface="Arial (Body)"/>
              </a:rPr>
              <a:t>thí</a:t>
            </a:r>
            <a:r>
              <a:rPr lang="en-US" sz="1900" dirty="0">
                <a:latin typeface="Arial (Body)"/>
              </a:rPr>
              <a:t> </a:t>
            </a:r>
            <a:r>
              <a:rPr lang="en-US" sz="1900" dirty="0" err="1">
                <a:latin typeface="Arial (Body)"/>
              </a:rPr>
              <a:t>nghiệm</a:t>
            </a:r>
            <a:r>
              <a:rPr lang="en-US" sz="1900" dirty="0">
                <a:latin typeface="Arial (Body)"/>
              </a:rPr>
              <a:t> </a:t>
            </a:r>
            <a:r>
              <a:rPr lang="en-US" sz="1900" dirty="0" err="1">
                <a:latin typeface="Arial (Body)"/>
              </a:rPr>
              <a:t>đối</a:t>
            </a:r>
            <a:r>
              <a:rPr lang="en-US" sz="1900" dirty="0">
                <a:latin typeface="Arial (Body)"/>
              </a:rPr>
              <a:t> </a:t>
            </a:r>
            <a:r>
              <a:rPr lang="en-US" sz="1900" dirty="0" err="1">
                <a:latin typeface="Arial (Body)"/>
              </a:rPr>
              <a:t>chứng</a:t>
            </a:r>
            <a:r>
              <a:rPr lang="en-US" sz="1900" dirty="0">
                <a:latin typeface="Arial (Body)"/>
              </a:rPr>
              <a:t>, </a:t>
            </a:r>
            <a:r>
              <a:rPr lang="en-US" sz="1900" dirty="0" err="1">
                <a:latin typeface="Arial (Body)"/>
              </a:rPr>
              <a:t>mèo</a:t>
            </a:r>
            <a:r>
              <a:rPr lang="en-US" sz="1900" dirty="0">
                <a:latin typeface="Arial (Body)"/>
              </a:rPr>
              <a:t> </a:t>
            </a:r>
            <a:r>
              <a:rPr lang="en-US" sz="1900" dirty="0" err="1">
                <a:latin typeface="Arial (Body)"/>
              </a:rPr>
              <a:t>được</a:t>
            </a:r>
            <a:r>
              <a:rPr lang="en-US" sz="1900" dirty="0">
                <a:latin typeface="Arial (Body)"/>
              </a:rPr>
              <a:t> </a:t>
            </a:r>
            <a:r>
              <a:rPr lang="en-US" sz="1900" dirty="0" err="1">
                <a:latin typeface="Arial (Body)"/>
              </a:rPr>
              <a:t>cho</a:t>
            </a:r>
            <a:r>
              <a:rPr lang="en-US" sz="1900" dirty="0">
                <a:latin typeface="Arial (Body)"/>
              </a:rPr>
              <a:t> </a:t>
            </a:r>
            <a:r>
              <a:rPr lang="en-US" sz="1900" dirty="0" err="1">
                <a:latin typeface="Arial (Body)"/>
              </a:rPr>
              <a:t>nhịn</a:t>
            </a:r>
            <a:r>
              <a:rPr lang="en-US" sz="1900" dirty="0">
                <a:latin typeface="Arial (Body)"/>
              </a:rPr>
              <a:t> </a:t>
            </a:r>
            <a:r>
              <a:rPr lang="en-US" sz="1900" dirty="0" err="1">
                <a:latin typeface="Arial (Body)"/>
              </a:rPr>
              <a:t>đói</a:t>
            </a:r>
            <a:r>
              <a:rPr lang="en-US" sz="1900" dirty="0">
                <a:latin typeface="Arial (Body)"/>
              </a:rPr>
              <a:t> qua </a:t>
            </a:r>
            <a:r>
              <a:rPr lang="en-US" sz="1900" dirty="0" err="1">
                <a:latin typeface="Arial (Body)"/>
              </a:rPr>
              <a:t>đêm</a:t>
            </a:r>
            <a:r>
              <a:rPr lang="en-US" sz="1900" dirty="0">
                <a:latin typeface="Arial (Body)"/>
              </a:rPr>
              <a:t> </a:t>
            </a:r>
            <a:r>
              <a:rPr lang="en-US" sz="1900" dirty="0" err="1">
                <a:latin typeface="Arial (Body)"/>
              </a:rPr>
              <a:t>rồi</a:t>
            </a:r>
            <a:r>
              <a:rPr lang="en-US" sz="1900" dirty="0">
                <a:latin typeface="Arial (Body)"/>
              </a:rPr>
              <a:t> </a:t>
            </a:r>
            <a:r>
              <a:rPr lang="en-US" sz="1900" dirty="0" err="1">
                <a:latin typeface="Arial (Body)"/>
              </a:rPr>
              <a:t>được</a:t>
            </a:r>
            <a:r>
              <a:rPr lang="en-US" sz="1900" dirty="0">
                <a:latin typeface="Arial (Body)"/>
              </a:rPr>
              <a:t> </a:t>
            </a:r>
            <a:r>
              <a:rPr lang="en-US" sz="1900" dirty="0" err="1">
                <a:latin typeface="Arial (Body)"/>
              </a:rPr>
              <a:t>cho</a:t>
            </a:r>
            <a:r>
              <a:rPr lang="en-US" sz="1900" dirty="0">
                <a:latin typeface="Arial (Body)"/>
              </a:rPr>
              <a:t> </a:t>
            </a:r>
            <a:r>
              <a:rPr lang="en-US" sz="1900" dirty="0" err="1">
                <a:latin typeface="Arial (Body)"/>
              </a:rPr>
              <a:t>ăn</a:t>
            </a:r>
            <a:r>
              <a:rPr lang="en-US" sz="1900" dirty="0">
                <a:latin typeface="Arial (Body)"/>
              </a:rPr>
              <a:t> </a:t>
            </a:r>
            <a:r>
              <a:rPr lang="en-US" sz="1900" dirty="0" err="1">
                <a:latin typeface="Arial (Body)"/>
              </a:rPr>
              <a:t>thức</a:t>
            </a:r>
            <a:r>
              <a:rPr lang="en-US" sz="1900" dirty="0">
                <a:latin typeface="Arial (Body)"/>
              </a:rPr>
              <a:t> </a:t>
            </a:r>
            <a:r>
              <a:rPr lang="en-US" sz="1900" dirty="0" err="1">
                <a:latin typeface="Arial (Body)"/>
              </a:rPr>
              <a:t>ăn</a:t>
            </a:r>
            <a:r>
              <a:rPr lang="en-US" sz="1900" dirty="0">
                <a:latin typeface="Arial (Body)"/>
              </a:rPr>
              <a:t> </a:t>
            </a:r>
            <a:r>
              <a:rPr lang="en-US" sz="1900" dirty="0" err="1">
                <a:latin typeface="Arial (Body)"/>
              </a:rPr>
              <a:t>đầy</a:t>
            </a:r>
            <a:r>
              <a:rPr lang="en-US" sz="1900" dirty="0">
                <a:latin typeface="Arial (Body)"/>
              </a:rPr>
              <a:t> </a:t>
            </a:r>
            <a:r>
              <a:rPr lang="en-US" sz="1900" dirty="0" err="1">
                <a:latin typeface="Arial (Body)"/>
              </a:rPr>
              <a:t>đủ</a:t>
            </a:r>
            <a:r>
              <a:rPr lang="en-US" sz="1900" dirty="0">
                <a:latin typeface="Arial (Body)"/>
              </a:rPr>
              <a:t> </a:t>
            </a:r>
            <a:r>
              <a:rPr lang="en-US" sz="1900" dirty="0" err="1">
                <a:latin typeface="Arial (Body)"/>
              </a:rPr>
              <a:t>các</a:t>
            </a:r>
            <a:r>
              <a:rPr lang="en-US" sz="1900" dirty="0">
                <a:latin typeface="Arial (Body)"/>
              </a:rPr>
              <a:t> amino acid </a:t>
            </a:r>
            <a:r>
              <a:rPr lang="en-US" sz="1900" dirty="0" err="1">
                <a:latin typeface="Arial (Body)"/>
              </a:rPr>
              <a:t>hoặc</a:t>
            </a:r>
            <a:r>
              <a:rPr lang="en-US" sz="1900" dirty="0">
                <a:latin typeface="Arial (Body)"/>
              </a:rPr>
              <a:t> </a:t>
            </a:r>
            <a:r>
              <a:rPr lang="en-US" sz="1900" dirty="0" err="1">
                <a:latin typeface="Arial (Body)"/>
              </a:rPr>
              <a:t>thức</a:t>
            </a:r>
            <a:r>
              <a:rPr lang="en-US" sz="1900" dirty="0">
                <a:latin typeface="Arial (Body)"/>
              </a:rPr>
              <a:t> </a:t>
            </a:r>
            <a:r>
              <a:rPr lang="en-US" sz="1900" dirty="0" err="1">
                <a:latin typeface="Arial (Body)"/>
              </a:rPr>
              <a:t>ăn</a:t>
            </a:r>
            <a:r>
              <a:rPr lang="en-US" sz="1900" dirty="0">
                <a:latin typeface="Arial (Body)"/>
              </a:rPr>
              <a:t> </a:t>
            </a:r>
            <a:r>
              <a:rPr lang="en-US" sz="1900" dirty="0" err="1">
                <a:latin typeface="Arial (Body)"/>
              </a:rPr>
              <a:t>đầy</a:t>
            </a:r>
            <a:r>
              <a:rPr lang="en-US" sz="1900" dirty="0">
                <a:latin typeface="Arial (Body)"/>
              </a:rPr>
              <a:t> </a:t>
            </a:r>
            <a:r>
              <a:rPr lang="en-US" sz="1900" dirty="0" err="1">
                <a:latin typeface="Arial (Body)"/>
              </a:rPr>
              <a:t>đủ</a:t>
            </a:r>
            <a:r>
              <a:rPr lang="en-US" sz="1900" dirty="0">
                <a:latin typeface="Arial (Body)"/>
              </a:rPr>
              <a:t> </a:t>
            </a:r>
            <a:r>
              <a:rPr lang="en-US" sz="1900" dirty="0" err="1">
                <a:latin typeface="Arial (Body)"/>
              </a:rPr>
              <a:t>các</a:t>
            </a:r>
            <a:r>
              <a:rPr lang="en-US" sz="1900" dirty="0">
                <a:latin typeface="Arial (Body)"/>
              </a:rPr>
              <a:t> amino acid </a:t>
            </a:r>
            <a:r>
              <a:rPr lang="en-US" sz="1900" dirty="0" err="1">
                <a:latin typeface="Arial (Body)"/>
              </a:rPr>
              <a:t>nhưng</a:t>
            </a:r>
            <a:r>
              <a:rPr lang="en-US" sz="1900" dirty="0">
                <a:latin typeface="Arial (Body)"/>
              </a:rPr>
              <a:t> </a:t>
            </a:r>
            <a:r>
              <a:rPr lang="en-US" sz="1900" dirty="0" err="1">
                <a:latin typeface="Arial (Body)"/>
              </a:rPr>
              <a:t>có</a:t>
            </a:r>
            <a:r>
              <a:rPr lang="en-US" sz="1900" dirty="0">
                <a:latin typeface="Arial (Body)"/>
              </a:rPr>
              <a:t> arginine </a:t>
            </a:r>
            <a:r>
              <a:rPr lang="en-US" sz="1900" dirty="0" err="1">
                <a:latin typeface="Arial (Body)"/>
              </a:rPr>
              <a:t>được</a:t>
            </a:r>
            <a:r>
              <a:rPr lang="en-US" sz="1900" dirty="0">
                <a:latin typeface="Arial (Body)"/>
              </a:rPr>
              <a:t> </a:t>
            </a:r>
            <a:r>
              <a:rPr lang="en-US" sz="1900" dirty="0" err="1">
                <a:latin typeface="Arial (Body)"/>
              </a:rPr>
              <a:t>thay</a:t>
            </a:r>
            <a:r>
              <a:rPr lang="en-US" sz="1900" dirty="0">
                <a:latin typeface="Arial (Body)"/>
              </a:rPr>
              <a:t> </a:t>
            </a:r>
            <a:r>
              <a:rPr lang="en-US" sz="1900" dirty="0" err="1">
                <a:latin typeface="Arial (Body)"/>
              </a:rPr>
              <a:t>thế</a:t>
            </a:r>
            <a:r>
              <a:rPr lang="en-US" sz="1900" dirty="0">
                <a:latin typeface="Arial (Body)"/>
              </a:rPr>
              <a:t> </a:t>
            </a:r>
            <a:r>
              <a:rPr lang="en-US" sz="1900" dirty="0" err="1">
                <a:latin typeface="Arial (Body)"/>
              </a:rPr>
              <a:t>bằng</a:t>
            </a:r>
            <a:r>
              <a:rPr lang="en-US" sz="1900" dirty="0">
                <a:latin typeface="Arial (Body)"/>
              </a:rPr>
              <a:t> ornithine </a:t>
            </a:r>
            <a:r>
              <a:rPr lang="en-US" sz="1900" dirty="0" err="1">
                <a:latin typeface="Arial (Body)"/>
              </a:rPr>
              <a:t>thì</a:t>
            </a:r>
            <a:r>
              <a:rPr lang="en-US" sz="1900" dirty="0">
                <a:latin typeface="Arial (Body)"/>
              </a:rPr>
              <a:t> </a:t>
            </a:r>
            <a:r>
              <a:rPr lang="en-US" sz="1900" dirty="0" err="1">
                <a:latin typeface="Arial (Body)"/>
              </a:rPr>
              <a:t>lại</a:t>
            </a:r>
            <a:r>
              <a:rPr lang="en-US" sz="1900" dirty="0">
                <a:latin typeface="Arial (Body)"/>
              </a:rPr>
              <a:t> </a:t>
            </a:r>
            <a:r>
              <a:rPr lang="en-US" sz="1900" dirty="0" err="1">
                <a:latin typeface="Arial (Body)"/>
              </a:rPr>
              <a:t>không</a:t>
            </a:r>
            <a:r>
              <a:rPr lang="en-US" sz="1900" dirty="0">
                <a:latin typeface="Arial (Body)"/>
              </a:rPr>
              <a:t> </a:t>
            </a:r>
            <a:r>
              <a:rPr lang="en-US" sz="1900" dirty="0" err="1">
                <a:latin typeface="Arial (Body)"/>
              </a:rPr>
              <a:t>có</a:t>
            </a:r>
            <a:r>
              <a:rPr lang="en-US" sz="1900" dirty="0">
                <a:latin typeface="Arial (Body)"/>
              </a:rPr>
              <a:t> </a:t>
            </a:r>
            <a:r>
              <a:rPr lang="en-US" sz="1900" dirty="0" err="1">
                <a:latin typeface="Arial (Body)"/>
              </a:rPr>
              <a:t>triệu</a:t>
            </a:r>
            <a:r>
              <a:rPr lang="en-US" sz="1900" dirty="0">
                <a:latin typeface="Arial (Body)"/>
              </a:rPr>
              <a:t> </a:t>
            </a:r>
            <a:r>
              <a:rPr lang="en-US" sz="1900" dirty="0" err="1">
                <a:latin typeface="Arial (Body)"/>
              </a:rPr>
              <a:t>chứng</a:t>
            </a:r>
            <a:r>
              <a:rPr lang="en-US" sz="1900" dirty="0">
                <a:latin typeface="Arial (Body)"/>
              </a:rPr>
              <a:t> </a:t>
            </a:r>
            <a:r>
              <a:rPr lang="en-US" sz="1900" dirty="0" err="1">
                <a:latin typeface="Arial (Body)"/>
              </a:rPr>
              <a:t>lâm</a:t>
            </a:r>
            <a:r>
              <a:rPr lang="en-US" sz="1900" dirty="0">
                <a:latin typeface="Arial (Body)"/>
              </a:rPr>
              <a:t> </a:t>
            </a:r>
            <a:r>
              <a:rPr lang="en-US" sz="1900" dirty="0" err="1">
                <a:latin typeface="Arial (Body)"/>
              </a:rPr>
              <a:t>sàng</a:t>
            </a:r>
            <a:r>
              <a:rPr lang="en-US" sz="1900" dirty="0">
                <a:latin typeface="Arial (Body)"/>
              </a:rPr>
              <a:t> </a:t>
            </a:r>
            <a:r>
              <a:rPr lang="en-US" sz="1900" dirty="0" err="1">
                <a:latin typeface="Arial (Body)"/>
              </a:rPr>
              <a:t>bất</a:t>
            </a:r>
            <a:r>
              <a:rPr lang="en-US" sz="1900" dirty="0">
                <a:latin typeface="Arial (Body)"/>
              </a:rPr>
              <a:t> </a:t>
            </a:r>
            <a:r>
              <a:rPr lang="en-US" sz="1900" dirty="0" err="1">
                <a:latin typeface="Arial (Body)"/>
              </a:rPr>
              <a:t>thường</a:t>
            </a:r>
            <a:r>
              <a:rPr lang="en-US" sz="1900" dirty="0">
                <a:latin typeface="Arial (Body)"/>
              </a:rPr>
              <a:t> </a:t>
            </a:r>
            <a:r>
              <a:rPr lang="en-US" sz="1900" dirty="0" err="1">
                <a:latin typeface="Arial (Body)"/>
              </a:rPr>
              <a:t>trên</a:t>
            </a:r>
            <a:r>
              <a:rPr lang="en-US" sz="1900" dirty="0">
                <a:latin typeface="Arial (Body)"/>
              </a:rPr>
              <a:t>.</a:t>
            </a:r>
          </a:p>
          <a:p>
            <a:pPr lvl="0" algn="just">
              <a:lnSpc>
                <a:spcPct val="150000"/>
              </a:lnSpc>
            </a:pPr>
            <a:r>
              <a:rPr lang="en-US" sz="1900" dirty="0">
                <a:latin typeface="Arial (Body)"/>
              </a:rPr>
              <a:t>a. Ý </a:t>
            </a:r>
            <a:r>
              <a:rPr lang="en-US" sz="1900" dirty="0" err="1">
                <a:latin typeface="Arial (Body)"/>
              </a:rPr>
              <a:t>nghĩa</a:t>
            </a:r>
            <a:r>
              <a:rPr lang="en-US" sz="1900" dirty="0">
                <a:latin typeface="Arial (Body)"/>
              </a:rPr>
              <a:t> </a:t>
            </a:r>
            <a:r>
              <a:rPr lang="en-US" sz="1900" dirty="0" err="1">
                <a:latin typeface="Arial (Body)"/>
              </a:rPr>
              <a:t>của</a:t>
            </a:r>
            <a:r>
              <a:rPr lang="en-US" sz="1900" dirty="0">
                <a:latin typeface="Arial (Body)"/>
              </a:rPr>
              <a:t> </a:t>
            </a:r>
            <a:r>
              <a:rPr lang="en-US" sz="1900" dirty="0" err="1">
                <a:latin typeface="Arial (Body)"/>
              </a:rPr>
              <a:t>việc</a:t>
            </a:r>
            <a:r>
              <a:rPr lang="en-US" sz="1900" dirty="0">
                <a:latin typeface="Arial (Body)"/>
              </a:rPr>
              <a:t> </a:t>
            </a:r>
            <a:r>
              <a:rPr lang="en-US" sz="1900" dirty="0" err="1">
                <a:latin typeface="Arial (Body)"/>
              </a:rPr>
              <a:t>cho</a:t>
            </a:r>
            <a:r>
              <a:rPr lang="en-US" sz="1900" dirty="0">
                <a:latin typeface="Arial (Body)"/>
              </a:rPr>
              <a:t> </a:t>
            </a:r>
            <a:r>
              <a:rPr lang="en-US" sz="1900" dirty="0" err="1">
                <a:latin typeface="Arial (Body)"/>
              </a:rPr>
              <a:t>mèo</a:t>
            </a:r>
            <a:r>
              <a:rPr lang="en-US" sz="1900" dirty="0">
                <a:latin typeface="Arial (Body)"/>
              </a:rPr>
              <a:t> </a:t>
            </a:r>
            <a:r>
              <a:rPr lang="en-US" sz="1900" dirty="0" err="1">
                <a:latin typeface="Arial (Body)"/>
              </a:rPr>
              <a:t>nhịn</a:t>
            </a:r>
            <a:r>
              <a:rPr lang="en-US" sz="1900" dirty="0">
                <a:latin typeface="Arial (Body)"/>
              </a:rPr>
              <a:t> </a:t>
            </a:r>
            <a:r>
              <a:rPr lang="en-US" sz="1900" dirty="0" err="1">
                <a:latin typeface="Arial (Body)"/>
              </a:rPr>
              <a:t>đói</a:t>
            </a:r>
            <a:r>
              <a:rPr lang="en-US" sz="1900" dirty="0">
                <a:latin typeface="Arial (Body)"/>
              </a:rPr>
              <a:t> </a:t>
            </a:r>
            <a:r>
              <a:rPr lang="en-US" sz="1900" dirty="0" err="1">
                <a:latin typeface="Arial (Body)"/>
              </a:rPr>
              <a:t>trong</a:t>
            </a:r>
            <a:r>
              <a:rPr lang="en-US" sz="1900" dirty="0">
                <a:latin typeface="Arial (Body)"/>
              </a:rPr>
              <a:t> </a:t>
            </a:r>
            <a:r>
              <a:rPr lang="en-US" sz="1900" dirty="0" err="1">
                <a:latin typeface="Arial (Body)"/>
              </a:rPr>
              <a:t>thí</a:t>
            </a:r>
            <a:r>
              <a:rPr lang="en-US" sz="1900" dirty="0">
                <a:latin typeface="Arial (Body)"/>
              </a:rPr>
              <a:t> </a:t>
            </a:r>
            <a:r>
              <a:rPr lang="en-US" sz="1900" dirty="0" err="1">
                <a:latin typeface="Arial (Body)"/>
              </a:rPr>
              <a:t>nghiệm</a:t>
            </a:r>
            <a:r>
              <a:rPr lang="en-US" sz="1900" dirty="0">
                <a:latin typeface="Arial (Body)"/>
              </a:rPr>
              <a:t> </a:t>
            </a:r>
            <a:r>
              <a:rPr lang="en-US" sz="1900" dirty="0" err="1">
                <a:latin typeface="Arial (Body)"/>
              </a:rPr>
              <a:t>này</a:t>
            </a:r>
            <a:r>
              <a:rPr lang="en-US" sz="1900" dirty="0">
                <a:latin typeface="Arial (Body)"/>
              </a:rPr>
              <a:t> </a:t>
            </a:r>
            <a:r>
              <a:rPr lang="en-US" sz="1900" dirty="0" err="1">
                <a:latin typeface="Arial (Body)"/>
              </a:rPr>
              <a:t>là</a:t>
            </a:r>
            <a:r>
              <a:rPr lang="en-US" sz="1900" dirty="0">
                <a:latin typeface="Arial (Body)"/>
              </a:rPr>
              <a:t> </a:t>
            </a:r>
            <a:r>
              <a:rPr lang="en-US" sz="1900" dirty="0" err="1">
                <a:latin typeface="Arial (Body)"/>
              </a:rPr>
              <a:t>gì</a:t>
            </a:r>
            <a:r>
              <a:rPr lang="en-US" sz="1900" dirty="0">
                <a:latin typeface="Arial (Body)"/>
              </a:rPr>
              <a:t>?</a:t>
            </a:r>
          </a:p>
          <a:p>
            <a:pPr lvl="0" algn="just">
              <a:lnSpc>
                <a:spcPct val="150000"/>
              </a:lnSpc>
            </a:pPr>
            <a:r>
              <a:rPr lang="en-US" sz="1900" dirty="0">
                <a:latin typeface="Arial (Body)"/>
              </a:rPr>
              <a:t>b. </a:t>
            </a:r>
            <a:r>
              <a:rPr lang="en-US" sz="1900" dirty="0" err="1">
                <a:latin typeface="Arial (Body)"/>
              </a:rPr>
              <a:t>Vì</a:t>
            </a:r>
            <a:r>
              <a:rPr lang="en-US" sz="1900" dirty="0">
                <a:latin typeface="Arial (Body)"/>
              </a:rPr>
              <a:t> </a:t>
            </a:r>
            <a:r>
              <a:rPr lang="en-US" sz="1900" dirty="0" err="1">
                <a:latin typeface="Arial (Body)"/>
              </a:rPr>
              <a:t>sao</a:t>
            </a:r>
            <a:r>
              <a:rPr lang="en-US" sz="1900" dirty="0">
                <a:latin typeface="Arial (Body)"/>
              </a:rPr>
              <a:t> </a:t>
            </a:r>
            <a:r>
              <a:rPr lang="en-US" sz="1900" dirty="0" err="1">
                <a:latin typeface="Arial (Body)"/>
              </a:rPr>
              <a:t>nồng</a:t>
            </a:r>
            <a:r>
              <a:rPr lang="en-US" sz="1900" dirty="0">
                <a:latin typeface="Arial (Body)"/>
              </a:rPr>
              <a:t> </a:t>
            </a:r>
            <a:r>
              <a:rPr lang="en-US" sz="1900" dirty="0" err="1">
                <a:latin typeface="Arial (Body)"/>
              </a:rPr>
              <a:t>độ</a:t>
            </a:r>
            <a:r>
              <a:rPr lang="en-US" sz="1900" dirty="0">
                <a:latin typeface="Arial (Body)"/>
              </a:rPr>
              <a:t> ammonia </a:t>
            </a:r>
            <a:r>
              <a:rPr lang="en-US" sz="1900" dirty="0" err="1">
                <a:latin typeface="Arial (Body)"/>
              </a:rPr>
              <a:t>tăng</a:t>
            </a:r>
            <a:r>
              <a:rPr lang="en-US" sz="1900" dirty="0">
                <a:latin typeface="Arial (Body)"/>
              </a:rPr>
              <a:t> </a:t>
            </a:r>
            <a:r>
              <a:rPr lang="en-US" sz="1900" dirty="0" err="1">
                <a:latin typeface="Arial (Body)"/>
              </a:rPr>
              <a:t>lên</a:t>
            </a:r>
            <a:r>
              <a:rPr lang="en-US" sz="1900" dirty="0">
                <a:latin typeface="Arial (Body)"/>
              </a:rPr>
              <a:t> </a:t>
            </a:r>
            <a:r>
              <a:rPr lang="en-US" sz="1900" dirty="0" err="1">
                <a:latin typeface="Arial (Body)"/>
              </a:rPr>
              <a:t>trong</a:t>
            </a:r>
            <a:r>
              <a:rPr lang="en-US" sz="1900" dirty="0">
                <a:latin typeface="Arial (Body)"/>
              </a:rPr>
              <a:t> </a:t>
            </a:r>
            <a:r>
              <a:rPr lang="en-US" sz="1900" dirty="0" err="1">
                <a:latin typeface="Arial (Body)"/>
              </a:rPr>
              <a:t>nhóm</a:t>
            </a:r>
            <a:r>
              <a:rPr lang="en-US" sz="1900" dirty="0">
                <a:latin typeface="Arial (Body)"/>
              </a:rPr>
              <a:t> </a:t>
            </a:r>
            <a:r>
              <a:rPr lang="en-US" sz="1900" dirty="0" err="1">
                <a:latin typeface="Arial (Body)"/>
              </a:rPr>
              <a:t>mèo</a:t>
            </a:r>
            <a:r>
              <a:rPr lang="en-US" sz="1900" dirty="0">
                <a:latin typeface="Arial (Body)"/>
              </a:rPr>
              <a:t> </a:t>
            </a:r>
            <a:r>
              <a:rPr lang="en-US" sz="1900" dirty="0" err="1">
                <a:latin typeface="Arial (Body)"/>
              </a:rPr>
              <a:t>thí</a:t>
            </a:r>
            <a:r>
              <a:rPr lang="en-US" sz="1900" dirty="0">
                <a:latin typeface="Arial (Body)"/>
              </a:rPr>
              <a:t> </a:t>
            </a:r>
            <a:r>
              <a:rPr lang="en-US" sz="1900" dirty="0" err="1">
                <a:latin typeface="Arial (Body)"/>
              </a:rPr>
              <a:t>nghiệm</a:t>
            </a:r>
            <a:r>
              <a:rPr lang="en-US" sz="1900" dirty="0">
                <a:latin typeface="Arial (Body)"/>
              </a:rPr>
              <a:t>? </a:t>
            </a:r>
            <a:r>
              <a:rPr lang="en-US" sz="1900" dirty="0" err="1">
                <a:latin typeface="Arial (Body)"/>
              </a:rPr>
              <a:t>Tại</a:t>
            </a:r>
            <a:r>
              <a:rPr lang="en-US" sz="1900" dirty="0">
                <a:latin typeface="Arial (Body)"/>
              </a:rPr>
              <a:t> </a:t>
            </a:r>
            <a:r>
              <a:rPr lang="en-US" sz="1900" dirty="0" err="1">
                <a:latin typeface="Arial (Body)"/>
              </a:rPr>
              <a:t>sao</a:t>
            </a:r>
            <a:r>
              <a:rPr lang="en-US" sz="1900" dirty="0">
                <a:latin typeface="Arial (Body)"/>
              </a:rPr>
              <a:t> </a:t>
            </a:r>
            <a:r>
              <a:rPr lang="en-US" sz="1900" dirty="0" err="1">
                <a:latin typeface="Arial (Body)"/>
              </a:rPr>
              <a:t>sự</a:t>
            </a:r>
            <a:r>
              <a:rPr lang="en-US" sz="1900" dirty="0">
                <a:latin typeface="Arial (Body)"/>
              </a:rPr>
              <a:t> </a:t>
            </a:r>
            <a:r>
              <a:rPr lang="en-US" sz="1900" dirty="0" err="1">
                <a:latin typeface="Arial (Body)"/>
              </a:rPr>
              <a:t>vắng</a:t>
            </a:r>
            <a:r>
              <a:rPr lang="en-US" sz="1900" dirty="0">
                <a:latin typeface="Arial (Body)"/>
              </a:rPr>
              <a:t> </a:t>
            </a:r>
            <a:r>
              <a:rPr lang="en-US" sz="1900" dirty="0" err="1">
                <a:latin typeface="Arial (Body)"/>
              </a:rPr>
              <a:t>mặt</a:t>
            </a:r>
            <a:r>
              <a:rPr lang="en-US" sz="1900" dirty="0">
                <a:latin typeface="Arial (Body)"/>
              </a:rPr>
              <a:t> </a:t>
            </a:r>
            <a:r>
              <a:rPr lang="en-US" sz="1900" dirty="0" err="1">
                <a:latin typeface="Arial (Body)"/>
              </a:rPr>
              <a:t>của</a:t>
            </a:r>
            <a:r>
              <a:rPr lang="en-US" sz="1900" dirty="0">
                <a:latin typeface="Arial (Body)"/>
              </a:rPr>
              <a:t> arginine </a:t>
            </a:r>
            <a:r>
              <a:rPr lang="en-US" sz="1900" dirty="0" err="1">
                <a:latin typeface="Arial (Body)"/>
              </a:rPr>
              <a:t>dẫn</a:t>
            </a:r>
            <a:r>
              <a:rPr lang="en-US" sz="1900" dirty="0">
                <a:latin typeface="Arial (Body)"/>
              </a:rPr>
              <a:t> </a:t>
            </a:r>
            <a:r>
              <a:rPr lang="en-US" sz="1900" dirty="0" err="1">
                <a:latin typeface="Arial (Body)"/>
              </a:rPr>
              <a:t>đến</a:t>
            </a:r>
            <a:r>
              <a:rPr lang="en-US" sz="1900" dirty="0">
                <a:latin typeface="Arial (Body)"/>
              </a:rPr>
              <a:t> </a:t>
            </a:r>
            <a:r>
              <a:rPr lang="en-US" sz="1900" dirty="0" err="1">
                <a:latin typeface="Arial (Body)"/>
              </a:rPr>
              <a:t>các</a:t>
            </a:r>
            <a:r>
              <a:rPr lang="en-US" sz="1900" dirty="0">
                <a:latin typeface="Arial (Body)"/>
              </a:rPr>
              <a:t> </a:t>
            </a:r>
            <a:r>
              <a:rPr lang="en-US" sz="1900" dirty="0" err="1">
                <a:latin typeface="Arial (Body)"/>
              </a:rPr>
              <a:t>triệu</a:t>
            </a:r>
            <a:r>
              <a:rPr lang="en-US" sz="1900" dirty="0">
                <a:latin typeface="Arial (Body)"/>
              </a:rPr>
              <a:t> </a:t>
            </a:r>
            <a:r>
              <a:rPr lang="en-US" sz="1900" dirty="0" err="1">
                <a:latin typeface="Arial (Body)"/>
              </a:rPr>
              <a:t>chứng</a:t>
            </a:r>
            <a:r>
              <a:rPr lang="en-US" sz="1900" dirty="0">
                <a:latin typeface="Arial (Body)"/>
              </a:rPr>
              <a:t> </a:t>
            </a:r>
            <a:r>
              <a:rPr lang="en-US" sz="1900" dirty="0" err="1">
                <a:latin typeface="Arial (Body)"/>
              </a:rPr>
              <a:t>lâm</a:t>
            </a:r>
            <a:r>
              <a:rPr lang="en-US" sz="1900" dirty="0">
                <a:latin typeface="Arial (Body)"/>
              </a:rPr>
              <a:t> </a:t>
            </a:r>
            <a:r>
              <a:rPr lang="en-US" sz="1900" dirty="0" err="1">
                <a:latin typeface="Arial (Body)"/>
              </a:rPr>
              <a:t>sàng</a:t>
            </a:r>
            <a:r>
              <a:rPr lang="en-US" sz="1900" dirty="0">
                <a:latin typeface="Arial (Body)"/>
              </a:rPr>
              <a:t> </a:t>
            </a:r>
            <a:r>
              <a:rPr lang="en-US" sz="1900" dirty="0" err="1">
                <a:latin typeface="Arial (Body)"/>
              </a:rPr>
              <a:t>gây</a:t>
            </a:r>
            <a:r>
              <a:rPr lang="en-US" sz="1900" dirty="0">
                <a:latin typeface="Arial (Body)"/>
              </a:rPr>
              <a:t> </a:t>
            </a:r>
            <a:r>
              <a:rPr lang="en-US" sz="1900" dirty="0" err="1">
                <a:latin typeface="Arial (Body)"/>
              </a:rPr>
              <a:t>ra</a:t>
            </a:r>
            <a:r>
              <a:rPr lang="en-US" sz="1900" dirty="0">
                <a:latin typeface="Arial (Body)"/>
              </a:rPr>
              <a:t> </a:t>
            </a:r>
            <a:r>
              <a:rPr lang="en-US" sz="1900" dirty="0" err="1">
                <a:latin typeface="Arial (Body)"/>
              </a:rPr>
              <a:t>bởi</a:t>
            </a:r>
            <a:r>
              <a:rPr lang="en-US" sz="1900" dirty="0">
                <a:latin typeface="Arial (Body)"/>
              </a:rPr>
              <a:t> </a:t>
            </a:r>
            <a:r>
              <a:rPr lang="en-US" sz="1900" dirty="0" err="1">
                <a:latin typeface="Arial (Body)"/>
              </a:rPr>
              <a:t>độc</a:t>
            </a:r>
            <a:r>
              <a:rPr lang="en-US" sz="1900" dirty="0">
                <a:latin typeface="Arial (Body)"/>
              </a:rPr>
              <a:t> </a:t>
            </a:r>
            <a:r>
              <a:rPr lang="en-US" sz="1900" dirty="0" err="1">
                <a:latin typeface="Arial (Body)"/>
              </a:rPr>
              <a:t>tính</a:t>
            </a:r>
            <a:r>
              <a:rPr lang="en-US" sz="1900" dirty="0">
                <a:latin typeface="Arial (Body)"/>
              </a:rPr>
              <a:t> </a:t>
            </a:r>
            <a:r>
              <a:rPr lang="en-US" sz="1900" dirty="0" err="1">
                <a:latin typeface="Arial (Body)"/>
              </a:rPr>
              <a:t>của</a:t>
            </a:r>
            <a:r>
              <a:rPr lang="en-US" sz="1900" dirty="0">
                <a:latin typeface="Arial (Body)"/>
              </a:rPr>
              <a:t> ammonia ở </a:t>
            </a:r>
            <a:r>
              <a:rPr lang="en-US" sz="1900" dirty="0" err="1">
                <a:latin typeface="Arial (Body)"/>
              </a:rPr>
              <a:t>mèo</a:t>
            </a:r>
            <a:r>
              <a:rPr lang="en-US" sz="1900" dirty="0">
                <a:latin typeface="Arial (Body)"/>
              </a:rPr>
              <a:t>? </a:t>
            </a:r>
          </a:p>
          <a:p>
            <a:pPr algn="just">
              <a:lnSpc>
                <a:spcPct val="150000"/>
              </a:lnSpc>
            </a:pPr>
            <a:r>
              <a:rPr lang="en-US" sz="1900" dirty="0">
                <a:latin typeface="Arial (Body)"/>
              </a:rPr>
              <a:t>c. </a:t>
            </a:r>
            <a:r>
              <a:rPr lang="en-US" sz="1900" dirty="0" err="1">
                <a:latin typeface="Arial (Body)"/>
              </a:rPr>
              <a:t>Tại</a:t>
            </a:r>
            <a:r>
              <a:rPr lang="en-US" sz="1900" dirty="0">
                <a:latin typeface="Arial (Body)"/>
              </a:rPr>
              <a:t> </a:t>
            </a:r>
            <a:r>
              <a:rPr lang="en-US" sz="1900" dirty="0" err="1">
                <a:latin typeface="Arial (Body)"/>
              </a:rPr>
              <a:t>sao</a:t>
            </a:r>
            <a:r>
              <a:rPr lang="en-US" sz="1900" dirty="0">
                <a:latin typeface="Arial (Body)"/>
              </a:rPr>
              <a:t> ornithine </a:t>
            </a:r>
            <a:r>
              <a:rPr lang="en-US" sz="1900" dirty="0" err="1">
                <a:latin typeface="Arial (Body)"/>
              </a:rPr>
              <a:t>có</a:t>
            </a:r>
            <a:r>
              <a:rPr lang="en-US" sz="1900" dirty="0">
                <a:latin typeface="Arial (Body)"/>
              </a:rPr>
              <a:t> </a:t>
            </a:r>
            <a:r>
              <a:rPr lang="en-US" sz="1900" dirty="0" err="1">
                <a:latin typeface="Arial (Body)"/>
              </a:rPr>
              <a:t>thể</a:t>
            </a:r>
            <a:r>
              <a:rPr lang="en-US" sz="1900" dirty="0">
                <a:latin typeface="Arial (Body)"/>
              </a:rPr>
              <a:t> </a:t>
            </a:r>
            <a:r>
              <a:rPr lang="en-US" sz="1900" dirty="0" err="1">
                <a:latin typeface="Arial (Body)"/>
              </a:rPr>
              <a:t>thay</a:t>
            </a:r>
            <a:r>
              <a:rPr lang="en-US" sz="1900" dirty="0">
                <a:latin typeface="Arial (Body)"/>
              </a:rPr>
              <a:t> </a:t>
            </a:r>
            <a:r>
              <a:rPr lang="en-US" sz="1900" dirty="0" err="1">
                <a:latin typeface="Arial (Body)"/>
              </a:rPr>
              <a:t>thế</a:t>
            </a:r>
            <a:r>
              <a:rPr lang="en-US" sz="1900" dirty="0">
                <a:latin typeface="Arial (Body)"/>
              </a:rPr>
              <a:t> </a:t>
            </a:r>
            <a:r>
              <a:rPr lang="en-US" sz="1900" dirty="0" err="1">
                <a:latin typeface="Arial (Body)"/>
              </a:rPr>
              <a:t>cho</a:t>
            </a:r>
            <a:r>
              <a:rPr lang="en-US" sz="1900" dirty="0">
                <a:latin typeface="Arial (Body)"/>
              </a:rPr>
              <a:t> arginine?</a:t>
            </a:r>
            <a:endParaRPr lang="en-US" sz="1900" dirty="0">
              <a:solidFill>
                <a:srgbClr val="FF0000"/>
              </a:solidFill>
              <a:latin typeface="Arial (Body)"/>
              <a:cs typeface="Arial" pitchFamily="34" charset="0"/>
            </a:endParaRPr>
          </a:p>
        </p:txBody>
      </p:sp>
      <p:sp>
        <p:nvSpPr>
          <p:cNvPr id="6" name="Title 1"/>
          <p:cNvSpPr txBox="1">
            <a:spLocks/>
          </p:cNvSpPr>
          <p:nvPr/>
        </p:nvSpPr>
        <p:spPr>
          <a:xfrm>
            <a:off x="457200" y="4076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5" y="-308220"/>
            <a:ext cx="2241137" cy="1383761"/>
          </a:xfrm>
          <a:prstGeom prst="rect">
            <a:avLst/>
          </a:prstGeom>
        </p:spPr>
      </p:pic>
    </p:spTree>
    <p:extLst>
      <p:ext uri="{BB962C8B-B14F-4D97-AF65-F5344CB8AC3E}">
        <p14:creationId xmlns:p14="http://schemas.microsoft.com/office/powerpoint/2010/main" val="23702749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4061" y="685800"/>
            <a:ext cx="8458200" cy="3508653"/>
          </a:xfrm>
          <a:prstGeom prst="rect">
            <a:avLst/>
          </a:prstGeom>
        </p:spPr>
        <p:txBody>
          <a:bodyPr wrap="square">
            <a:spAutoFit/>
          </a:bodyPr>
          <a:lstStyle/>
          <a:p>
            <a:pPr algn="just">
              <a:lnSpc>
                <a:spcPct val="150000"/>
              </a:lnSpc>
            </a:pPr>
            <a:r>
              <a:rPr lang="en-US" sz="2800" b="1" dirty="0">
                <a:solidFill>
                  <a:srgbClr val="FF0000"/>
                </a:solidFill>
                <a:latin typeface="Arial" pitchFamily="34" charset="0"/>
                <a:cs typeface="Arial" pitchFamily="34" charset="0"/>
              </a:rPr>
              <a:t>BÀI 10</a:t>
            </a:r>
          </a:p>
          <a:p>
            <a:pPr algn="just">
              <a:lnSpc>
                <a:spcPct val="150000"/>
              </a:lnSpc>
            </a:pPr>
            <a:r>
              <a:rPr lang="vi-VN" sz="2400" dirty="0">
                <a:latin typeface="Arial" pitchFamily="34" charset="0"/>
                <a:cs typeface="Arial" pitchFamily="34" charset="0"/>
              </a:rPr>
              <a:t>Ở vi khuẩn, các amino acid được liệt kê dưới đây có nguồn gốc trực tiếp hoặc gián tiếp từ </a:t>
            </a:r>
            <a:r>
              <a:rPr lang="vi-VN" sz="2400" b="1" dirty="0">
                <a:latin typeface="Arial" pitchFamily="34" charset="0"/>
                <a:cs typeface="Arial" pitchFamily="34" charset="0"/>
              </a:rPr>
              <a:t>serin</a:t>
            </a:r>
            <a:r>
              <a:rPr lang="vi-VN" sz="2400" dirty="0">
                <a:latin typeface="Arial" pitchFamily="34" charset="0"/>
                <a:cs typeface="Arial" pitchFamily="34" charset="0"/>
              </a:rPr>
              <a:t>e, </a:t>
            </a:r>
            <a:r>
              <a:rPr lang="vi-VN" sz="2400" b="1" dirty="0">
                <a:latin typeface="Arial" pitchFamily="34" charset="0"/>
                <a:cs typeface="Arial" pitchFamily="34" charset="0"/>
              </a:rPr>
              <a:t>alanine</a:t>
            </a:r>
            <a:r>
              <a:rPr lang="vi-VN" sz="2400" dirty="0">
                <a:latin typeface="Arial" pitchFamily="34" charset="0"/>
                <a:cs typeface="Arial" pitchFamily="34" charset="0"/>
              </a:rPr>
              <a:t>, </a:t>
            </a:r>
            <a:r>
              <a:rPr lang="vi-VN" sz="2400" b="1" dirty="0">
                <a:latin typeface="Arial" pitchFamily="34" charset="0"/>
                <a:cs typeface="Arial" pitchFamily="34" charset="0"/>
              </a:rPr>
              <a:t>aspartate</a:t>
            </a:r>
            <a:r>
              <a:rPr lang="vi-VN" sz="2400" dirty="0">
                <a:latin typeface="Arial" pitchFamily="34" charset="0"/>
                <a:cs typeface="Arial" pitchFamily="34" charset="0"/>
              </a:rPr>
              <a:t>, </a:t>
            </a:r>
            <a:r>
              <a:rPr lang="vi-VN" sz="2400" b="1" dirty="0">
                <a:latin typeface="Arial" pitchFamily="34" charset="0"/>
                <a:cs typeface="Arial" pitchFamily="34" charset="0"/>
              </a:rPr>
              <a:t>glutamate</a:t>
            </a:r>
            <a:r>
              <a:rPr lang="vi-VN" sz="2400" dirty="0">
                <a:latin typeface="Arial" pitchFamily="34" charset="0"/>
                <a:cs typeface="Arial" pitchFamily="34" charset="0"/>
              </a:rPr>
              <a:t>, hoặc </a:t>
            </a:r>
            <a:r>
              <a:rPr lang="vi-VN" sz="2400" b="1" dirty="0">
                <a:latin typeface="Arial" pitchFamily="34" charset="0"/>
                <a:cs typeface="Arial" pitchFamily="34" charset="0"/>
              </a:rPr>
              <a:t>chorismate</a:t>
            </a:r>
            <a:r>
              <a:rPr lang="vi-VN" sz="2400" dirty="0">
                <a:latin typeface="Arial" pitchFamily="34" charset="0"/>
                <a:cs typeface="Arial" pitchFamily="34" charset="0"/>
              </a:rPr>
              <a:t>. Hãy chỉ ra chất nào trong số 5 chất trên là tiền chất cung cấp khung carbon cho các amino acid sau</a:t>
            </a:r>
            <a:endParaRPr lang="en-US" sz="2400" dirty="0">
              <a:latin typeface="Arial" pitchFamily="34" charset="0"/>
              <a:cs typeface="Arial" pitchFamily="34" charset="0"/>
            </a:endParaRPr>
          </a:p>
        </p:txBody>
      </p:sp>
      <p:sp>
        <p:nvSpPr>
          <p:cNvPr id="6" name="Title 1"/>
          <p:cNvSpPr txBox="1">
            <a:spLocks/>
          </p:cNvSpPr>
          <p:nvPr/>
        </p:nvSpPr>
        <p:spPr>
          <a:xfrm>
            <a:off x="533400" y="103322"/>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2" name="Rectangle 1"/>
          <p:cNvSpPr/>
          <p:nvPr/>
        </p:nvSpPr>
        <p:spPr>
          <a:xfrm>
            <a:off x="381000" y="3991803"/>
            <a:ext cx="8474990" cy="2862322"/>
          </a:xfrm>
          <a:prstGeom prst="rect">
            <a:avLst/>
          </a:prstGeom>
        </p:spPr>
        <p:txBody>
          <a:bodyPr wrap="square" numCol="2">
            <a:spAutoFit/>
          </a:bodyPr>
          <a:lstStyle/>
          <a:p>
            <a:pPr>
              <a:lnSpc>
                <a:spcPct val="150000"/>
              </a:lnSpc>
            </a:pPr>
            <a:r>
              <a:rPr lang="en-US" sz="2400" dirty="0">
                <a:latin typeface="Arial (Body)"/>
              </a:rPr>
              <a:t>Asparagine </a:t>
            </a:r>
          </a:p>
          <a:p>
            <a:pPr>
              <a:lnSpc>
                <a:spcPct val="150000"/>
              </a:lnSpc>
            </a:pPr>
            <a:r>
              <a:rPr lang="en-US" sz="2400" dirty="0">
                <a:latin typeface="Arial (Body)"/>
              </a:rPr>
              <a:t>Tryptophan </a:t>
            </a:r>
          </a:p>
          <a:p>
            <a:pPr>
              <a:lnSpc>
                <a:spcPct val="150000"/>
              </a:lnSpc>
            </a:pPr>
            <a:r>
              <a:rPr lang="en-US" sz="2400" dirty="0">
                <a:latin typeface="Arial (Body)"/>
              </a:rPr>
              <a:t>Glycine </a:t>
            </a:r>
          </a:p>
          <a:p>
            <a:pPr>
              <a:lnSpc>
                <a:spcPct val="150000"/>
              </a:lnSpc>
            </a:pPr>
            <a:r>
              <a:rPr lang="en-US" sz="2400" dirty="0">
                <a:latin typeface="Arial (Body)"/>
              </a:rPr>
              <a:t>Methionine </a:t>
            </a:r>
          </a:p>
          <a:p>
            <a:pPr>
              <a:lnSpc>
                <a:spcPct val="150000"/>
              </a:lnSpc>
            </a:pPr>
            <a:r>
              <a:rPr lang="en-US" sz="2400" dirty="0">
                <a:latin typeface="Arial (Body)"/>
              </a:rPr>
              <a:t>Threonine </a:t>
            </a:r>
          </a:p>
          <a:p>
            <a:pPr>
              <a:lnSpc>
                <a:spcPct val="150000"/>
              </a:lnSpc>
            </a:pPr>
            <a:r>
              <a:rPr lang="en-US" sz="2400" dirty="0">
                <a:latin typeface="Arial (Body)"/>
              </a:rPr>
              <a:t>Cysteine </a:t>
            </a:r>
          </a:p>
          <a:p>
            <a:pPr>
              <a:lnSpc>
                <a:spcPct val="150000"/>
              </a:lnSpc>
            </a:pPr>
            <a:r>
              <a:rPr lang="en-US" sz="2400" dirty="0" err="1">
                <a:latin typeface="Arial (Body)"/>
              </a:rPr>
              <a:t>Proline</a:t>
            </a:r>
            <a:r>
              <a:rPr lang="en-US" sz="2400" dirty="0">
                <a:latin typeface="Arial (Body)"/>
              </a:rPr>
              <a:t> </a:t>
            </a:r>
          </a:p>
          <a:p>
            <a:pPr>
              <a:lnSpc>
                <a:spcPct val="150000"/>
              </a:lnSpc>
            </a:pPr>
            <a:r>
              <a:rPr lang="en-US" sz="2400" dirty="0">
                <a:latin typeface="Arial (Body)"/>
              </a:rPr>
              <a:t>Isoleucine</a:t>
            </a:r>
          </a:p>
          <a:p>
            <a:pPr>
              <a:lnSpc>
                <a:spcPct val="150000"/>
              </a:lnSpc>
            </a:pPr>
            <a:r>
              <a:rPr lang="en-US" sz="2400" dirty="0" err="1">
                <a:latin typeface="Arial (Body)"/>
              </a:rPr>
              <a:t>henylalanine</a:t>
            </a:r>
            <a:r>
              <a:rPr lang="en-US" sz="2400" dirty="0">
                <a:latin typeface="Arial (Body)"/>
              </a:rPr>
              <a:t> </a:t>
            </a:r>
          </a:p>
          <a:p>
            <a:pPr>
              <a:lnSpc>
                <a:spcPct val="150000"/>
              </a:lnSpc>
            </a:pPr>
            <a:r>
              <a:rPr lang="en-US" sz="2400" dirty="0">
                <a:latin typeface="Arial (Body)"/>
              </a:rPr>
              <a:t>Lysine </a:t>
            </a:r>
          </a:p>
        </p:txBody>
      </p:sp>
    </p:spTree>
    <p:extLst>
      <p:ext uri="{BB962C8B-B14F-4D97-AF65-F5344CB8AC3E}">
        <p14:creationId xmlns:p14="http://schemas.microsoft.com/office/powerpoint/2010/main" val="2680219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19" y="1143000"/>
            <a:ext cx="2498165" cy="2514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4776" y="1179262"/>
            <a:ext cx="2456299" cy="22497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itle 1"/>
          <p:cNvSpPr>
            <a:spLocks noGrp="1"/>
          </p:cNvSpPr>
          <p:nvPr>
            <p:ph type="title"/>
          </p:nvPr>
        </p:nvSpPr>
        <p:spPr>
          <a:xfrm>
            <a:off x="3048000" y="0"/>
            <a:ext cx="3048000" cy="756042"/>
          </a:xfrm>
        </p:spPr>
        <p:txBody>
          <a:bodyPr>
            <a:noAutofit/>
          </a:bodyPr>
          <a:lstStyle/>
          <a:p>
            <a:pPr algn="l"/>
            <a:r>
              <a:rPr lang="en-US" sz="3400" b="1">
                <a:latin typeface="Arial" pitchFamily="34" charset="0"/>
                <a:cs typeface="Arial" pitchFamily="34" charset="0"/>
              </a:rPr>
              <a:t>NUCLEOTIDE</a:t>
            </a:r>
            <a:endParaRPr lang="en-US" sz="3400" b="1" dirty="0">
              <a:latin typeface="Arial" pitchFamily="34" charset="0"/>
              <a:cs typeface="Arial" pitchFamily="34" charset="0"/>
            </a:endParaRPr>
          </a:p>
        </p:txBody>
      </p:sp>
      <p:cxnSp>
        <p:nvCxnSpPr>
          <p:cNvPr id="12" name="Straight Arrow Connector 11"/>
          <p:cNvCxnSpPr>
            <a:cxnSpLocks/>
            <a:stCxn id="10" idx="1"/>
          </p:cNvCxnSpPr>
          <p:nvPr/>
        </p:nvCxnSpPr>
        <p:spPr>
          <a:xfrm flipH="1">
            <a:off x="1307294" y="378021"/>
            <a:ext cx="1740706" cy="307779"/>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4" name="TextBox 13"/>
          <p:cNvSpPr txBox="1"/>
          <p:nvPr/>
        </p:nvSpPr>
        <p:spPr>
          <a:xfrm>
            <a:off x="552119" y="705173"/>
            <a:ext cx="1510350" cy="400110"/>
          </a:xfrm>
          <a:prstGeom prst="rect">
            <a:avLst/>
          </a:prstGeom>
          <a:noFill/>
        </p:spPr>
        <p:txBody>
          <a:bodyPr wrap="none" rtlCol="0">
            <a:spAutoFit/>
          </a:bodyPr>
          <a:lstStyle/>
          <a:p>
            <a:r>
              <a:rPr lang="vi-VN" sz="2000" b="1" dirty="0"/>
              <a:t>PHÂN GIẢI</a:t>
            </a:r>
            <a:endParaRPr lang="en-US" sz="2000" b="1" dirty="0"/>
          </a:p>
        </p:txBody>
      </p:sp>
      <p:cxnSp>
        <p:nvCxnSpPr>
          <p:cNvPr id="16" name="Straight Arrow Connector 15"/>
          <p:cNvCxnSpPr>
            <a:cxnSpLocks/>
            <a:stCxn id="10" idx="3"/>
            <a:endCxn id="17" idx="0"/>
          </p:cNvCxnSpPr>
          <p:nvPr/>
        </p:nvCxnSpPr>
        <p:spPr>
          <a:xfrm>
            <a:off x="6096000" y="378021"/>
            <a:ext cx="1622838" cy="35793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17" name="TextBox 16"/>
          <p:cNvSpPr txBox="1"/>
          <p:nvPr/>
        </p:nvSpPr>
        <p:spPr>
          <a:xfrm>
            <a:off x="6932405" y="735951"/>
            <a:ext cx="1572866" cy="400110"/>
          </a:xfrm>
          <a:prstGeom prst="rect">
            <a:avLst/>
          </a:prstGeom>
          <a:noFill/>
        </p:spPr>
        <p:txBody>
          <a:bodyPr wrap="none" rtlCol="0">
            <a:spAutoFit/>
          </a:bodyPr>
          <a:lstStyle/>
          <a:p>
            <a:r>
              <a:rPr lang="vi-VN" sz="2000" b="1" dirty="0"/>
              <a:t>TỔNG HỢP</a:t>
            </a:r>
            <a:endParaRPr lang="en-US" sz="2000" b="1" dirty="0"/>
          </a:p>
        </p:txBody>
      </p:sp>
      <p:sp>
        <p:nvSpPr>
          <p:cNvPr id="20" name="TextBox 19"/>
          <p:cNvSpPr txBox="1"/>
          <p:nvPr/>
        </p:nvSpPr>
        <p:spPr>
          <a:xfrm>
            <a:off x="2642377" y="905228"/>
            <a:ext cx="3962399" cy="1107996"/>
          </a:xfrm>
          <a:prstGeom prst="rect">
            <a:avLst/>
          </a:prstGeom>
          <a:noFill/>
        </p:spPr>
        <p:txBody>
          <a:bodyPr wrap="square" rtlCol="0">
            <a:spAutoFit/>
          </a:bodyPr>
          <a:lstStyle/>
          <a:p>
            <a:pPr marL="285750" indent="-285750">
              <a:buFont typeface="Arial" pitchFamily="34" charset="0"/>
              <a:buChar char="•"/>
            </a:pPr>
            <a:r>
              <a:rPr lang="vi-VN" sz="2200" dirty="0"/>
              <a:t>Định nghĩa - Đơn vị cấu tạo </a:t>
            </a:r>
            <a:r>
              <a:rPr lang="vi-VN" sz="2200"/>
              <a:t>Nucleic a</a:t>
            </a:r>
            <a:r>
              <a:rPr lang="en-US" sz="2200">
                <a:latin typeface="Arial" panose="020B0604020202020204" pitchFamily="34" charset="0"/>
                <a:cs typeface="Arial" panose="020B0604020202020204" pitchFamily="34" charset="0"/>
              </a:rPr>
              <a:t>ci</a:t>
            </a:r>
            <a:r>
              <a:rPr lang="vi-VN" sz="2200"/>
              <a:t>d</a:t>
            </a:r>
            <a:endParaRPr lang="vi-VN" sz="2200" dirty="0"/>
          </a:p>
          <a:p>
            <a:pPr marL="285750" indent="-285750">
              <a:buFont typeface="Arial" pitchFamily="34" charset="0"/>
              <a:buChar char="•"/>
            </a:pPr>
            <a:r>
              <a:rPr lang="vi-VN" sz="2200" dirty="0"/>
              <a:t>Cấu tạo RNA và DNA</a:t>
            </a:r>
          </a:p>
        </p:txBody>
      </p:sp>
      <p:sp>
        <p:nvSpPr>
          <p:cNvPr id="21" name="Rectangle 20"/>
          <p:cNvSpPr/>
          <p:nvPr/>
        </p:nvSpPr>
        <p:spPr>
          <a:xfrm>
            <a:off x="6268888" y="4191000"/>
            <a:ext cx="2819400" cy="2462213"/>
          </a:xfrm>
          <a:prstGeom prst="rect">
            <a:avLst/>
          </a:prstGeom>
        </p:spPr>
        <p:txBody>
          <a:bodyPr wrap="square">
            <a:spAutoFit/>
          </a:bodyPr>
          <a:lstStyle/>
          <a:p>
            <a:pPr marL="107950" indent="-107950" algn="just">
              <a:buFont typeface="Arial" pitchFamily="34" charset="0"/>
              <a:buChar char="•"/>
            </a:pPr>
            <a:r>
              <a:rPr lang="vi-VN" sz="2200" dirty="0"/>
              <a:t>Ý nghĩa sinh học của sinh tổng </a:t>
            </a:r>
            <a:r>
              <a:rPr lang="vi-VN" sz="2200"/>
              <a:t>hợp nucleoti</a:t>
            </a:r>
            <a:r>
              <a:rPr lang="en-US" sz="2200">
                <a:latin typeface="Arial" panose="020B0604020202020204" pitchFamily="34" charset="0"/>
                <a:cs typeface="Arial" panose="020B0604020202020204" pitchFamily="34" charset="0"/>
              </a:rPr>
              <a:t>d</a:t>
            </a:r>
            <a:r>
              <a:rPr lang="vi-VN" sz="2200"/>
              <a:t>e</a:t>
            </a:r>
            <a:endParaRPr lang="vi-VN" sz="2200" dirty="0"/>
          </a:p>
          <a:p>
            <a:pPr marL="107950" indent="-107950" algn="just">
              <a:buFont typeface="Arial" pitchFamily="34" charset="0"/>
              <a:buChar char="•"/>
            </a:pPr>
            <a:r>
              <a:rPr lang="vi-VN" sz="2200" dirty="0"/>
              <a:t>Con đường sinh tổng hợp nucleotide</a:t>
            </a:r>
          </a:p>
          <a:p>
            <a:pPr marL="107950" indent="-107950" algn="just">
              <a:buFont typeface="Arial" pitchFamily="34" charset="0"/>
              <a:buChar char="•"/>
            </a:pPr>
            <a:r>
              <a:rPr lang="vi-VN" sz="2200" dirty="0"/>
              <a:t>Sinh tổng hợp puridine, pyrimidine</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3200" y="2154767"/>
            <a:ext cx="3673096" cy="20362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3" name="Rectangle 22"/>
          <p:cNvSpPr/>
          <p:nvPr/>
        </p:nvSpPr>
        <p:spPr>
          <a:xfrm>
            <a:off x="78219" y="4212956"/>
            <a:ext cx="2819400" cy="2462213"/>
          </a:xfrm>
          <a:prstGeom prst="rect">
            <a:avLst/>
          </a:prstGeom>
        </p:spPr>
        <p:txBody>
          <a:bodyPr wrap="square">
            <a:spAutoFit/>
          </a:bodyPr>
          <a:lstStyle/>
          <a:p>
            <a:pPr marL="107950" indent="-107950" algn="just">
              <a:buFont typeface="Arial" pitchFamily="34" charset="0"/>
              <a:buChar char="•"/>
            </a:pPr>
            <a:r>
              <a:rPr lang="vi-VN" sz="2200" dirty="0"/>
              <a:t>DNA và RNA bị phân hủy bởi những dạng enzyme gì? Sản phẩm của mỗi phản ứng?</a:t>
            </a:r>
          </a:p>
          <a:p>
            <a:pPr marL="107950" indent="-107950" algn="just">
              <a:buFont typeface="Arial" pitchFamily="34" charset="0"/>
              <a:buChar char="•"/>
            </a:pPr>
            <a:r>
              <a:rPr lang="vi-VN" sz="2200" dirty="0"/>
              <a:t>Phân giải puridine, pyrimidine</a:t>
            </a:r>
          </a:p>
        </p:txBody>
      </p:sp>
      <p:cxnSp>
        <p:nvCxnSpPr>
          <p:cNvPr id="25" name="Straight Arrow Connector 24"/>
          <p:cNvCxnSpPr>
            <a:stCxn id="5" idx="2"/>
          </p:cNvCxnSpPr>
          <p:nvPr/>
        </p:nvCxnSpPr>
        <p:spPr>
          <a:xfrm flipH="1">
            <a:off x="1327301" y="3657600"/>
            <a:ext cx="1" cy="5334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7" name="Straight Arrow Connector 26"/>
          <p:cNvCxnSpPr>
            <a:stCxn id="8" idx="2"/>
          </p:cNvCxnSpPr>
          <p:nvPr/>
        </p:nvCxnSpPr>
        <p:spPr>
          <a:xfrm flipH="1">
            <a:off x="7832925" y="3429000"/>
            <a:ext cx="1" cy="6096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546783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P spid="20" grpId="0"/>
      <p:bldP spid="21" grpId="0"/>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7" name="Content Placeholder 2"/>
          <p:cNvSpPr txBox="1">
            <a:spLocks/>
          </p:cNvSpPr>
          <p:nvPr/>
        </p:nvSpPr>
        <p:spPr>
          <a:xfrm>
            <a:off x="255722" y="732449"/>
            <a:ext cx="8735878" cy="174614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a:t>
            </a:r>
            <a:r>
              <a:rPr lang="vi-VN" sz="2800" b="1" dirty="0">
                <a:solidFill>
                  <a:srgbClr val="FF0000"/>
                </a:solidFill>
                <a:latin typeface="Arial" pitchFamily="34" charset="0"/>
                <a:cs typeface="Arial" pitchFamily="34" charset="0"/>
              </a:rPr>
              <a:t>1</a:t>
            </a:r>
            <a:endParaRPr lang="en-US" sz="2800" b="1" dirty="0">
              <a:solidFill>
                <a:srgbClr val="FF0000"/>
              </a:solidFill>
              <a:latin typeface="Arial" pitchFamily="34" charset="0"/>
              <a:cs typeface="Arial" pitchFamily="34" charset="0"/>
            </a:endParaRPr>
          </a:p>
          <a:p>
            <a:pPr marL="0" indent="0" algn="just">
              <a:lnSpc>
                <a:spcPct val="150000"/>
              </a:lnSpc>
              <a:buNone/>
            </a:pPr>
            <a:r>
              <a:rPr lang="vi-VN" sz="2400" dirty="0"/>
              <a:t>DNA bị phân hủy bởi những dạng enzyme gì? Sản phẩm của mỗi phản ứng?</a:t>
            </a:r>
          </a:p>
        </p:txBody>
      </p:sp>
    </p:spTree>
    <p:extLst>
      <p:ext uri="{BB962C8B-B14F-4D97-AF65-F5344CB8AC3E}">
        <p14:creationId xmlns:p14="http://schemas.microsoft.com/office/powerpoint/2010/main" val="6144822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8600" y="15240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a:latin typeface="Arial" pitchFamily="34" charset="0"/>
                <a:cs typeface="Arial" pitchFamily="34" charset="0"/>
              </a:rPr>
              <a:t>BÀI TẬP</a:t>
            </a:r>
            <a:endParaRPr lang="en-US" b="1" dirty="0">
              <a:latin typeface="Arial" pitchFamily="34" charset="0"/>
              <a:cs typeface="Arial"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6" y="-155821"/>
            <a:ext cx="2241137" cy="1383761"/>
          </a:xfrm>
          <a:prstGeom prst="rect">
            <a:avLst/>
          </a:prstGeom>
        </p:spPr>
      </p:pic>
      <p:sp>
        <p:nvSpPr>
          <p:cNvPr id="7" name="Content Placeholder 2"/>
          <p:cNvSpPr txBox="1">
            <a:spLocks/>
          </p:cNvSpPr>
          <p:nvPr/>
        </p:nvSpPr>
        <p:spPr>
          <a:xfrm>
            <a:off x="255722" y="732449"/>
            <a:ext cx="8735878" cy="124875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a:t>
            </a:r>
            <a:r>
              <a:rPr lang="vi-VN" sz="2800" b="1" dirty="0">
                <a:solidFill>
                  <a:srgbClr val="FF0000"/>
                </a:solidFill>
                <a:latin typeface="Arial" pitchFamily="34" charset="0"/>
                <a:cs typeface="Arial" pitchFamily="34" charset="0"/>
              </a:rPr>
              <a:t>2</a:t>
            </a:r>
            <a:endParaRPr lang="en-US" sz="2800" b="1" dirty="0">
              <a:solidFill>
                <a:srgbClr val="FF0000"/>
              </a:solidFill>
              <a:latin typeface="Arial" pitchFamily="34" charset="0"/>
              <a:cs typeface="Arial" pitchFamily="34" charset="0"/>
            </a:endParaRPr>
          </a:p>
          <a:p>
            <a:pPr marL="0" indent="0" algn="just">
              <a:lnSpc>
                <a:spcPct val="150000"/>
              </a:lnSpc>
              <a:buNone/>
            </a:pPr>
            <a:r>
              <a:rPr lang="vi-VN" sz="2400" dirty="0"/>
              <a:t>Sản phẩm phân hủy của các nucleotide là gì?</a:t>
            </a:r>
          </a:p>
        </p:txBody>
      </p:sp>
    </p:spTree>
    <p:extLst>
      <p:ext uri="{BB962C8B-B14F-4D97-AF65-F5344CB8AC3E}">
        <p14:creationId xmlns:p14="http://schemas.microsoft.com/office/powerpoint/2010/main" val="20690199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9200" y="82658"/>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7" y="-317186"/>
            <a:ext cx="2241137" cy="1383761"/>
          </a:xfrm>
          <a:prstGeom prst="rect">
            <a:avLst/>
          </a:prstGeom>
        </p:spPr>
      </p:pic>
      <p:sp>
        <p:nvSpPr>
          <p:cNvPr id="7" name="Content Placeholder 2"/>
          <p:cNvSpPr txBox="1">
            <a:spLocks/>
          </p:cNvSpPr>
          <p:nvPr/>
        </p:nvSpPr>
        <p:spPr>
          <a:xfrm>
            <a:off x="255722" y="571084"/>
            <a:ext cx="8735878" cy="174614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a:t>
            </a:r>
            <a:r>
              <a:rPr lang="vi-VN" sz="2800" b="1" dirty="0">
                <a:solidFill>
                  <a:srgbClr val="FF0000"/>
                </a:solidFill>
                <a:latin typeface="Arial" pitchFamily="34" charset="0"/>
                <a:cs typeface="Arial" pitchFamily="34" charset="0"/>
              </a:rPr>
              <a:t>3</a:t>
            </a:r>
            <a:endParaRPr lang="en-US" sz="2800" b="1" dirty="0">
              <a:solidFill>
                <a:srgbClr val="FF0000"/>
              </a:solidFill>
              <a:latin typeface="Arial" pitchFamily="34" charset="0"/>
              <a:cs typeface="Arial" pitchFamily="34" charset="0"/>
            </a:endParaRPr>
          </a:p>
          <a:p>
            <a:pPr marL="0" indent="0" algn="just">
              <a:lnSpc>
                <a:spcPct val="150000"/>
              </a:lnSpc>
              <a:buNone/>
            </a:pPr>
            <a:r>
              <a:rPr lang="vi-VN" sz="2400" dirty="0"/>
              <a:t>Nucleotide có nhân </a:t>
            </a:r>
            <a:r>
              <a:rPr lang="vi-VN" sz="2400" b="1" dirty="0"/>
              <a:t>purine</a:t>
            </a:r>
            <a:r>
              <a:rPr lang="vi-VN" sz="2400" dirty="0"/>
              <a:t> được tổng hợp như thế nào? Hãy chỉ ra nguồn gốc của mỗi nguyên tử trong nhân purine?</a:t>
            </a:r>
          </a:p>
        </p:txBody>
      </p:sp>
    </p:spTree>
    <p:extLst>
      <p:ext uri="{BB962C8B-B14F-4D97-AF65-F5344CB8AC3E}">
        <p14:creationId xmlns:p14="http://schemas.microsoft.com/office/powerpoint/2010/main" val="42270380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9200" y="82658"/>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255177" y="-317186"/>
            <a:ext cx="2241137" cy="1383761"/>
          </a:xfrm>
          <a:prstGeom prst="rect">
            <a:avLst/>
          </a:prstGeom>
        </p:spPr>
      </p:pic>
      <p:sp>
        <p:nvSpPr>
          <p:cNvPr id="7" name="Content Placeholder 2"/>
          <p:cNvSpPr txBox="1">
            <a:spLocks/>
          </p:cNvSpPr>
          <p:nvPr/>
        </p:nvSpPr>
        <p:spPr>
          <a:xfrm>
            <a:off x="228600" y="614766"/>
            <a:ext cx="8278678" cy="220334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a:t>
            </a:r>
            <a:r>
              <a:rPr lang="vi-VN" sz="2800" b="1" dirty="0">
                <a:solidFill>
                  <a:srgbClr val="FF0000"/>
                </a:solidFill>
                <a:latin typeface="Arial" pitchFamily="34" charset="0"/>
                <a:cs typeface="Arial" pitchFamily="34" charset="0"/>
              </a:rPr>
              <a:t>4</a:t>
            </a:r>
            <a:endParaRPr lang="en-US" sz="2800" b="1" dirty="0">
              <a:solidFill>
                <a:srgbClr val="FF0000"/>
              </a:solidFill>
              <a:latin typeface="Arial" pitchFamily="34" charset="0"/>
              <a:cs typeface="Arial" pitchFamily="34" charset="0"/>
            </a:endParaRPr>
          </a:p>
          <a:p>
            <a:pPr marL="0" indent="0" algn="just">
              <a:lnSpc>
                <a:spcPct val="150000"/>
              </a:lnSpc>
              <a:buNone/>
            </a:pPr>
            <a:r>
              <a:rPr lang="vi-VN" sz="2400" dirty="0"/>
              <a:t>Nucleotide có nhân </a:t>
            </a:r>
            <a:r>
              <a:rPr lang="vi-VN" sz="2400" b="1" dirty="0"/>
              <a:t>pyrimidine</a:t>
            </a:r>
            <a:r>
              <a:rPr lang="vi-VN" sz="2400" dirty="0"/>
              <a:t> được tổng hợp như thế nào? Hãy chỉ ra nguồn gốc của mỗi nguyên tử trong nhân </a:t>
            </a:r>
            <a:r>
              <a:rPr lang="vi-VN" sz="2400" b="1" dirty="0"/>
              <a:t>pyrimidine</a:t>
            </a:r>
            <a:r>
              <a:rPr lang="vi-VN" sz="2400" dirty="0"/>
              <a:t>. </a:t>
            </a:r>
          </a:p>
        </p:txBody>
      </p:sp>
    </p:spTree>
    <p:extLst>
      <p:ext uri="{BB962C8B-B14F-4D97-AF65-F5344CB8AC3E}">
        <p14:creationId xmlns:p14="http://schemas.microsoft.com/office/powerpoint/2010/main" val="37055482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43000" y="0"/>
            <a:ext cx="2514600" cy="6858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a:latin typeface="Arial" pitchFamily="34" charset="0"/>
                <a:cs typeface="Arial" pitchFamily="34" charset="0"/>
              </a:rPr>
              <a:t>BÀI TẬP</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3644">
            <a:off x="7340912" y="-172956"/>
            <a:ext cx="2139424" cy="1320960"/>
          </a:xfrm>
          <a:prstGeom prst="rect">
            <a:avLst/>
          </a:prstGeom>
        </p:spPr>
      </p:pic>
      <p:sp>
        <p:nvSpPr>
          <p:cNvPr id="7" name="Content Placeholder 2"/>
          <p:cNvSpPr txBox="1">
            <a:spLocks/>
          </p:cNvSpPr>
          <p:nvPr/>
        </p:nvSpPr>
        <p:spPr>
          <a:xfrm>
            <a:off x="281554" y="692877"/>
            <a:ext cx="8735878" cy="342192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800" b="1" dirty="0">
                <a:solidFill>
                  <a:srgbClr val="FF0000"/>
                </a:solidFill>
                <a:latin typeface="Arial" pitchFamily="34" charset="0"/>
                <a:cs typeface="Arial" pitchFamily="34" charset="0"/>
              </a:rPr>
              <a:t>BÀI </a:t>
            </a:r>
            <a:r>
              <a:rPr lang="vi-VN" sz="2800" b="1" dirty="0">
                <a:solidFill>
                  <a:srgbClr val="FF0000"/>
                </a:solidFill>
                <a:latin typeface="Arial" pitchFamily="34" charset="0"/>
                <a:cs typeface="Arial" pitchFamily="34" charset="0"/>
              </a:rPr>
              <a:t>6</a:t>
            </a:r>
            <a:endParaRPr lang="en-US" sz="2800" b="1" dirty="0">
              <a:solidFill>
                <a:srgbClr val="FF0000"/>
              </a:solidFill>
              <a:latin typeface="Arial" pitchFamily="34" charset="0"/>
              <a:cs typeface="Arial" pitchFamily="34" charset="0"/>
            </a:endParaRPr>
          </a:p>
          <a:p>
            <a:pPr marL="0" indent="0" algn="just">
              <a:lnSpc>
                <a:spcPct val="150000"/>
              </a:lnSpc>
              <a:buNone/>
            </a:pPr>
            <a:r>
              <a:rPr lang="vi-VN" sz="2400" dirty="0"/>
              <a:t>Hãy viết phản ứng được xúc tác bởi </a:t>
            </a:r>
            <a:r>
              <a:rPr lang="vi-VN" sz="2400" b="1" dirty="0"/>
              <a:t>thymidylate synthase </a:t>
            </a:r>
            <a:r>
              <a:rPr lang="vi-VN" sz="2400" dirty="0"/>
              <a:t>và giải thích vì sao các thuốc hóa trị liệu </a:t>
            </a:r>
            <a:r>
              <a:rPr lang="vi-VN" sz="2400" b="1" dirty="0"/>
              <a:t>5-fluorouracil and methotrexate </a:t>
            </a:r>
            <a:r>
              <a:rPr lang="vi-VN" sz="2400" dirty="0"/>
              <a:t>có thể </a:t>
            </a:r>
            <a:r>
              <a:rPr lang="vi-VN" sz="2400" b="1" dirty="0"/>
              <a:t>ức chế sự tổng hợp dTMP</a:t>
            </a:r>
            <a:r>
              <a:rPr lang="vi-VN" sz="2400" dirty="0"/>
              <a:t>? Ngoài tác động ức chế sự tổng hợp dTMP, </a:t>
            </a:r>
            <a:r>
              <a:rPr lang="vi-VN" sz="2400" b="1" dirty="0"/>
              <a:t>methotrexate còn ức chế sự tổng hợp của nucleotide nào khác</a:t>
            </a:r>
            <a:r>
              <a:rPr lang="vi-VN" sz="2400" dirty="0"/>
              <a:t>? Giải thích</a:t>
            </a:r>
          </a:p>
        </p:txBody>
      </p:sp>
    </p:spTree>
    <p:extLst>
      <p:ext uri="{BB962C8B-B14F-4D97-AF65-F5344CB8AC3E}">
        <p14:creationId xmlns:p14="http://schemas.microsoft.com/office/powerpoint/2010/main" val="10485757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1720</TotalTime>
  <Words>2463</Words>
  <Application>Microsoft Office PowerPoint</Application>
  <PresentationFormat>On-screen Show (4:3)</PresentationFormat>
  <Paragraphs>171</Paragraphs>
  <Slides>37</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Arial (Body)</vt:lpstr>
      <vt:lpstr>Calibri</vt:lpstr>
      <vt:lpstr>Office Theme</vt:lpstr>
      <vt:lpstr>SINH HÓA CƠ SỞ</vt:lpstr>
      <vt:lpstr>PowerPoint Presentation</vt:lpstr>
      <vt:lpstr>OXY HÓA CHẤT BÉO SINH TỔNG HỢP CHẤT BÉO</vt:lpstr>
      <vt:lpstr>OXY HÓA CHẤT BÉO</vt:lpstr>
      <vt:lpstr>PowerPoint Presentation</vt:lpstr>
      <vt:lpstr>SINH TỔNG HỢP CHẤT BÉO</vt:lpstr>
      <vt:lpstr>BÀI TẬP</vt:lpstr>
      <vt:lpstr>PowerPoint Presentation</vt:lpstr>
      <vt:lpstr>PowerPoint Presentation</vt:lpstr>
      <vt:lpstr>PowerPoint Presentation</vt:lpstr>
      <vt:lpstr>PowerPoint Presentation</vt:lpstr>
      <vt:lpstr>AMINO ACID</vt:lpstr>
      <vt:lpstr>TỔNG HỢP AMINO ACID</vt:lpstr>
      <vt:lpstr>PowerPoint Presentation</vt:lpstr>
      <vt:lpstr>OXY HÓA AMINO ACID</vt:lpstr>
      <vt:lpstr>PowerPoint Presentation</vt:lpstr>
      <vt:lpstr>CÁC CON ĐƯỜNG PHÂN GIẢI AMINO ACID</vt:lpstr>
      <vt:lpstr>CHU TRÌNH UREA</vt:lpstr>
      <vt:lpstr>PowerPoint Presentation</vt:lpstr>
      <vt:lpstr>BÀI TẬP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NUCLEOTIDE</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 HONG</dc:creator>
  <cp:lastModifiedBy>Hoang Minh Pham</cp:lastModifiedBy>
  <cp:revision>154</cp:revision>
  <dcterms:created xsi:type="dcterms:W3CDTF">2019-12-12T08:30:12Z</dcterms:created>
  <dcterms:modified xsi:type="dcterms:W3CDTF">2019-12-23T05:00:04Z</dcterms:modified>
</cp:coreProperties>
</file>