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heme/theme2.xml" ContentType="application/vnd.openxmlformats-officedocument.theme+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1.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notesSlides/notesSlide2.xml" ContentType="application/vnd.openxmlformats-officedocument.presentationml.notesSlide+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notesSlides/notesSlide3.xml" ContentType="application/vnd.openxmlformats-officedocument.presentationml.notesSlide+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4.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notesSlides/notesSlide5.xml" ContentType="application/vnd.openxmlformats-officedocument.presentationml.notesSlide+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notesSlides/notesSlide6.xml" ContentType="application/vnd.openxmlformats-officedocument.presentationml.notesSlide+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notesSlides/notesSlide7.xml" ContentType="application/vnd.openxmlformats-officedocument.presentationml.notesSlide+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notesSlides/notesSlide8.xml" ContentType="application/vnd.openxmlformats-officedocument.presentationml.notesSlide+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notesSlides/notesSlide9.xml" ContentType="application/vnd.openxmlformats-officedocument.presentationml.notesSlide+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notesSlides/notesSlide10.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notesSlides/notesSlide11.xml" ContentType="application/vnd.openxmlformats-officedocument.presentationml.notesSlide+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notesSlides/notesSlide12.xml" ContentType="application/vnd.openxmlformats-officedocument.presentationml.notesSlide+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notesSlides/notesSlide13.xml" ContentType="application/vnd.openxmlformats-officedocument.presentationml.notesSlide+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notesSlides/notesSlide14.xml" ContentType="application/vnd.openxmlformats-officedocument.presentationml.notesSlide+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notesSlides/notesSlide15.xml" ContentType="application/vnd.openxmlformats-officedocument.presentationml.notesSlide+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notesSlides/notesSlide16.xml" ContentType="application/vnd.openxmlformats-officedocument.presentationml.notesSlide+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notesSlides/notesSlide17.xml" ContentType="application/vnd.openxmlformats-officedocument.presentationml.notesSlide+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notesSlides/notesSlide18.xml" ContentType="application/vnd.openxmlformats-officedocument.presentationml.notesSlide+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notesSlides/notesSlide19.xml" ContentType="application/vnd.openxmlformats-officedocument.presentationml.notesSlide+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notesSlides/notesSlide20.xml" ContentType="application/vnd.openxmlformats-officedocument.presentationml.notesSlide+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5" r:id="rId19"/>
    <p:sldId id="276" r:id="rId20"/>
    <p:sldId id="277" r:id="rId21"/>
    <p:sldId id="278"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390" autoAdjust="0"/>
  </p:normalViewPr>
  <p:slideViewPr>
    <p:cSldViewPr>
      <p:cViewPr varScale="1">
        <p:scale>
          <a:sx n="59" d="100"/>
          <a:sy n="59" d="100"/>
        </p:scale>
        <p:origin x="-1638"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808E59-4E67-416C-9E59-376DC36037DF}" type="datetimeFigureOut">
              <a:rPr lang="en-US" smtClean="0"/>
              <a:t>3/17/2015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0F1964-E1D3-4E11-9CAD-263B45291A4F}" type="slidenum">
              <a:rPr lang="en-US" smtClean="0"/>
              <a:t>‹#›</a:t>
            </a:fld>
            <a:endParaRPr lang="en-US"/>
          </a:p>
        </p:txBody>
      </p:sp>
    </p:spTree>
    <p:extLst>
      <p:ext uri="{BB962C8B-B14F-4D97-AF65-F5344CB8AC3E}">
        <p14:creationId xmlns:p14="http://schemas.microsoft.com/office/powerpoint/2010/main" val="2259741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Trong </a:t>
            </a:r>
            <a:r>
              <a:rPr lang="en-US" baseline="0" smtClean="0"/>
              <a:t>bai hoc truoc ta da xem xet cau truc du lieu danh sach, trong bai hoc nay ta tiep tuc tim hieu 2 cau truc du lieu pho bien khac, cung dua tren cau truc danh sach la cau ngan xep va hang doi.</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a:t>
            </a:fld>
            <a:endParaRPr lang="en-US"/>
          </a:p>
        </p:txBody>
      </p:sp>
    </p:spTree>
    <p:extLst>
      <p:ext uri="{BB962C8B-B14F-4D97-AF65-F5344CB8AC3E}">
        <p14:creationId xmlns:p14="http://schemas.microsoft.com/office/powerpoint/2010/main" val="1160006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Một ví dụ thực tế khác của ngăn xếp là hộp C sủi, những viên C sủi cuối cùng được xếp vào lọ sẽ nằm ở trên, và ta phải lấy những viên này ra trước mới có thể lấy được viên được xếp vào trước đó (nằm ở dưới) </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2</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t>Việc bổ sung một phần tử vào Stack tương đương với việc</a:t>
            </a:r>
            <a:r>
              <a:rPr lang="en-US" smtClean="0"/>
              <a:t>…</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3</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latin typeface="Courier New" pitchFamily="49" charset="0"/>
                <a:cs typeface="Courier New" pitchFamily="49" charset="0"/>
              </a:rPr>
              <a:t>// Top lưu chỉ số phẩn tử cuối trong Stack (đỉnh stack)</a:t>
            </a: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mtClean="0">
                <a:latin typeface="Courier New" pitchFamily="49" charset="0"/>
                <a:cs typeface="Courier New" pitchFamily="49" charset="0"/>
              </a:rPr>
              <a:t>StackInit </a:t>
            </a:r>
            <a:r>
              <a:rPr lang="vi-VN" smtClean="0">
                <a:latin typeface="Courier New" pitchFamily="49" charset="0"/>
                <a:cs typeface="Courier New" pitchFamily="49" charset="0"/>
              </a:rPr>
              <a:t>// Khởi tạo Stack rỗng</a:t>
            </a:r>
            <a:br>
              <a:rPr lang="vi-VN" smtClean="0">
                <a:latin typeface="Courier New" pitchFamily="49" charset="0"/>
                <a:cs typeface="Courier New" pitchFamily="49" charset="0"/>
              </a:rPr>
            </a:br>
            <a:r>
              <a:rPr lang="vi-VN" smtClean="0">
                <a:latin typeface="Courier New" pitchFamily="49" charset="0"/>
                <a:cs typeface="Courier New" pitchFamily="49" charset="0"/>
              </a:rPr>
              <a:t>void Push(int V) {  //Đẩy một giá trị V vào Stack</a:t>
            </a: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latin typeface="Courier New" pitchFamily="49" charset="0"/>
                <a:cs typeface="Courier New" pitchFamily="49" charset="0"/>
              </a:rPr>
              <a:t>// Stack đã đầy thì không thêm lấy được</a:t>
            </a: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latin typeface="Courier New" pitchFamily="49" charset="0"/>
                <a:cs typeface="Courier New" pitchFamily="49" charset="0"/>
              </a:rPr>
              <a:t>Pop() { // Lấy một giá trị ra khỏi Stack</a:t>
            </a: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latin typeface="Courier New" pitchFamily="49" charset="0"/>
                <a:cs typeface="Courier New" pitchFamily="49" charset="0"/>
              </a:rPr>
              <a:t>// Stack đang rỗng thì không lấy được</a:t>
            </a: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latin typeface="Courier New" pitchFamily="49" charset="0"/>
                <a:cs typeface="Courier New" pitchFamily="49" charset="0"/>
              </a:rPr>
              <a:t>{Lấy phần tử cuối ra khỏi mảng}</a:t>
            </a:r>
            <a:br>
              <a:rPr lang="vi-VN" smtClean="0">
                <a:latin typeface="Courier New" pitchFamily="49" charset="0"/>
                <a:cs typeface="Courier New" pitchFamily="49" charset="0"/>
              </a:rPr>
            </a:br>
            <a:endParaRPr lang="en-US" smtClean="0">
              <a:latin typeface="Courier New" pitchFamily="49" charset="0"/>
              <a:cs typeface="Courier New" pitchFamily="49"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latin typeface="Courier New" pitchFamily="49" charset="0"/>
                <a:cs typeface="Courier New" pitchFamily="49" charset="0"/>
              </a:rPr>
              <a:t/>
            </a:r>
            <a:br>
              <a:rPr lang="vi-VN" smtClean="0">
                <a:latin typeface="Courier New" pitchFamily="49" charset="0"/>
                <a:cs typeface="Courier New" pitchFamily="49" charset="0"/>
              </a:rPr>
            </a:br>
            <a:endParaRPr lang="en-US" smtClean="0">
              <a:latin typeface="Courier New" pitchFamily="49" charset="0"/>
              <a:cs typeface="Courier New" pitchFamily="49" charset="0"/>
            </a:endParaRPr>
          </a:p>
          <a:p>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4</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t>Stack bị tràn khi vùng không gian nhớ dùng cho các biến động không còn đủ để thêm một phần tử mới</a:t>
            </a:r>
            <a:r>
              <a:rPr lang="en-US" smtClean="0"/>
              <a:t>, tuy nhiên</a:t>
            </a:r>
            <a:r>
              <a:rPr lang="en-US" baseline="0" smtClean="0"/>
              <a:t> </a:t>
            </a:r>
            <a:r>
              <a:rPr lang="vi-VN" smtClean="0">
                <a:latin typeface="Corbel" pitchFamily="34" charset="0"/>
              </a:rPr>
              <a:t>không gian bộ nhớ dùng cho các biến động thường rất lớn nên cài đặt dưới đây</a:t>
            </a:r>
            <a:endParaRPr lang="en-US" smtClean="0">
              <a:latin typeface="Corbel" pitchFamily="34" charset="0"/>
            </a:endParaRPr>
          </a:p>
          <a:p>
            <a:pPr marL="0" indent="0">
              <a:buFontTx/>
              <a:buNone/>
            </a:pPr>
            <a:r>
              <a:rPr lang="vi-VN" smtClean="0"/>
              <a:t>Top; // Con trỏ đỉnh Stack</a:t>
            </a:r>
            <a:endParaRPr lang="en-US" smtClean="0"/>
          </a:p>
          <a:p>
            <a:pPr marL="0" indent="0">
              <a:buFontTx/>
              <a:buNone/>
            </a:pPr>
            <a:r>
              <a:rPr lang="vi-VN" smtClean="0"/>
              <a:t>Push(int V) { // Đẩy giá trị V vào Stack ⇔ thêm nút mới chứa V và nối nút đó vào danh sách</a:t>
            </a:r>
            <a:endParaRPr lang="en-US" smtClean="0"/>
          </a:p>
          <a:p>
            <a:pPr marL="0" marR="0" indent="0" algn="l" defTabSz="914400" rtl="0" eaLnBrk="1" fontAlgn="auto" latinLnBrk="0" hangingPunct="1">
              <a:lnSpc>
                <a:spcPct val="100000"/>
              </a:lnSpc>
              <a:spcBef>
                <a:spcPts val="0"/>
              </a:spcBef>
              <a:spcAft>
                <a:spcPts val="0"/>
              </a:spcAft>
              <a:buClrTx/>
              <a:buSzTx/>
              <a:buFontTx/>
              <a:buNone/>
              <a:tabLst/>
              <a:defRPr/>
            </a:pPr>
            <a:r>
              <a:rPr lang="vi-VN" smtClean="0"/>
              <a:t>P-&gt;next = Top; Top := P; // Móc nút đó vào danh sách</a:t>
            </a:r>
            <a:br>
              <a:rPr lang="vi-VN" smtClean="0"/>
            </a:br>
            <a:r>
              <a:rPr lang="vi-VN" smtClean="0"/>
              <a:t>TNode * P := Top-&gt;next; </a:t>
            </a:r>
            <a:r>
              <a:rPr lang="en-US" smtClean="0">
                <a:sym typeface="Wingdings" pitchFamily="2" charset="2"/>
              </a:rPr>
              <a:t> </a:t>
            </a:r>
            <a:r>
              <a:rPr lang="vi-VN" smtClean="0"/>
              <a:t>// Giữ lại nút tiếp theo Top (nút được đẩy vào danh sách trước nút Top)</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5</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Ta xét</a:t>
            </a:r>
            <a:r>
              <a:rPr lang="en-US" baseline="0" smtClean="0"/>
              <a:t> một ví dụ sử dụng đến cấu trúc ngăn xếp. Xét bài toán đổi số nguyên từ hệ thập phân sang hệ nhị phân. </a:t>
            </a:r>
          </a:p>
          <a:p>
            <a:r>
              <a:rPr lang="en-US" baseline="0" smtClean="0"/>
              <a:t>Trong chương trình toán học phổ thông, ta đã biết thuật toán này như sau:</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6</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7</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 Các</a:t>
            </a:r>
            <a:r>
              <a:rPr lang="en-US" baseline="0" smtClean="0"/>
              <a:t> phép push, pop là phép đẩy vào stack và lấy ra khỏi stack như mô tả trước đó</a:t>
            </a:r>
          </a:p>
          <a:p>
            <a:r>
              <a:rPr lang="en-US" smtClean="0"/>
              <a:t>- để</a:t>
            </a:r>
            <a:r>
              <a:rPr lang="en-US" baseline="0" smtClean="0"/>
              <a:t> kiểm tra stack không rỗng, check Top!=0 với cài đặt bằng mảng hoạc Top!=NULL với cài đặt bằng danh sách liên kết</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8</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 và</a:t>
            </a:r>
            <a:r>
              <a:rPr lang="en-US" baseline="0" smtClean="0"/>
              <a:t> rất nhiều ví  dụ khác, sinh viên có thể tham khảo những ứng dụng này ở tài liệu khác, ở đây ta xem xét thêm một vi dụ thú vị ứng dụng mô hình stack là bài toán sắp xếp ga tàu ở nhà ga</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9</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Bài</a:t>
            </a:r>
            <a:r>
              <a:rPr lang="en-US" baseline="0" smtClean="0"/>
              <a:t> toán được phát biểu như sau</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10</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smtClean="0">
                <a:solidFill>
                  <a:schemeClr val="tx1"/>
                </a:solidFill>
                <a:effectLst/>
                <a:latin typeface="+mn-lt"/>
                <a:ea typeface="+mn-ea"/>
                <a:cs typeface="+mn-cs"/>
              </a:rPr>
              <a:t>Như hình vẽ, ta thấy, đường ray tránh B có mô hình của một stack: toa nào vào sau thì phải ra trước, vì vậy có thể dùng cấu trúc stack để mô tả đường tránh này. Việc viết mã lênh giải quyết bài toán ta coi như bài tập </a:t>
            </a:r>
            <a:r>
              <a:rPr lang="vi-VN" sz="1200" b="0" i="0" kern="1200" smtClean="0">
                <a:solidFill>
                  <a:schemeClr val="tx1"/>
                </a:solidFill>
                <a:effectLst/>
                <a:latin typeface="+mn-lt"/>
                <a:ea typeface="+mn-ea"/>
                <a:cs typeface="+mn-cs"/>
              </a:rPr>
              <a:t/>
            </a:r>
            <a:br>
              <a:rPr lang="vi-VN" sz="1200" b="0" i="0" kern="1200" smtClean="0">
                <a:solidFill>
                  <a:schemeClr val="tx1"/>
                </a:solidFill>
                <a:effectLst/>
                <a:latin typeface="+mn-lt"/>
                <a:ea typeface="+mn-ea"/>
                <a:cs typeface="+mn-cs"/>
              </a:rPr>
            </a:br>
            <a:r>
              <a:rPr lang="vi-VN" sz="1200" b="0" i="0" kern="1200" smtClean="0">
                <a:solidFill>
                  <a:schemeClr val="tx1"/>
                </a:solidFill>
                <a:effectLst/>
                <a:latin typeface="+mn-lt"/>
                <a:ea typeface="+mn-ea"/>
                <a:cs typeface="+mn-cs"/>
              </a:rPr>
              <a:t/>
            </a:r>
            <a:br>
              <a:rPr lang="vi-VN" sz="1200" b="0" i="0" kern="1200" smtClean="0">
                <a:solidFill>
                  <a:schemeClr val="tx1"/>
                </a:solidFill>
                <a:effectLst/>
                <a:latin typeface="+mn-lt"/>
                <a:ea typeface="+mn-ea"/>
                <a:cs typeface="+mn-cs"/>
              </a:rPr>
            </a:br>
            <a:r>
              <a:rPr lang="vi-VN" sz="1200" b="0" i="0" u="none" strike="noStrike" kern="1200" smtClean="0">
                <a:solidFill>
                  <a:schemeClr val="tx1"/>
                </a:solidFill>
                <a:effectLst/>
                <a:latin typeface="+mn-lt"/>
                <a:ea typeface="+mn-ea"/>
                <a:cs typeface="+mn-cs"/>
              </a:rPr>
              <a:t>Bài toán có thể được mở rộng với nhiều đường tránh B</a:t>
            </a:r>
            <a:r>
              <a:rPr lang="vi-VN" sz="1200" b="0" i="0" u="none" strike="noStrike" kern="1200" baseline="-25000" smtClean="0">
                <a:solidFill>
                  <a:schemeClr val="tx1"/>
                </a:solidFill>
                <a:effectLst/>
                <a:latin typeface="+mn-lt"/>
                <a:ea typeface="+mn-ea"/>
                <a:cs typeface="+mn-cs"/>
              </a:rPr>
              <a:t>1</a:t>
            </a:r>
            <a:r>
              <a:rPr lang="vi-VN" sz="1200" b="0" i="0" u="none" strike="noStrike" kern="1200" smtClean="0">
                <a:solidFill>
                  <a:schemeClr val="tx1"/>
                </a:solidFill>
                <a:effectLst/>
                <a:latin typeface="+mn-lt"/>
                <a:ea typeface="+mn-ea"/>
                <a:cs typeface="+mn-cs"/>
              </a:rPr>
              <a:t>, B</a:t>
            </a:r>
            <a:r>
              <a:rPr lang="vi-VN" sz="1200" b="0" i="0" u="none" strike="noStrike" kern="1200" baseline="-25000" smtClean="0">
                <a:solidFill>
                  <a:schemeClr val="tx1"/>
                </a:solidFill>
                <a:effectLst/>
                <a:latin typeface="+mn-lt"/>
                <a:ea typeface="+mn-ea"/>
                <a:cs typeface="+mn-cs"/>
              </a:rPr>
              <a:t>2</a:t>
            </a:r>
            <a:r>
              <a:rPr lang="vi-VN" sz="1200" b="0" i="0" u="none" strike="noStrike" kern="1200" smtClean="0">
                <a:solidFill>
                  <a:schemeClr val="tx1"/>
                </a:solidFill>
                <a:effectLst/>
                <a:latin typeface="+mn-lt"/>
                <a:ea typeface="+mn-ea"/>
                <a:cs typeface="+mn-cs"/>
              </a:rPr>
              <a:t> ... B</a:t>
            </a:r>
            <a:r>
              <a:rPr lang="vi-VN" sz="1200" b="0" i="0" u="none" strike="noStrike" kern="1200" baseline="-25000" smtClean="0">
                <a:solidFill>
                  <a:schemeClr val="tx1"/>
                </a:solidFill>
                <a:effectLst/>
                <a:latin typeface="+mn-lt"/>
                <a:ea typeface="+mn-ea"/>
                <a:cs typeface="+mn-cs"/>
              </a:rPr>
              <a:t>k</a:t>
            </a:r>
            <a:r>
              <a:rPr lang="vi-VN" sz="1200" b="0" i="0" u="none" strike="noStrike" kern="1200" smtClean="0">
                <a:solidFill>
                  <a:schemeClr val="tx1"/>
                </a:solidFill>
                <a:effectLst/>
                <a:latin typeface="+mn-lt"/>
                <a:ea typeface="+mn-ea"/>
                <a:cs typeface="+mn-cs"/>
              </a:rPr>
              <a:t>.</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11</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12</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latin typeface="Corbel" pitchFamily="34" charset="0"/>
              </a:rPr>
              <a:t>Khi mô tả Queue bằng mảng, </a:t>
            </a:r>
            <a:r>
              <a:rPr lang="en-US" smtClean="0">
                <a:latin typeface="Corbel" pitchFamily="34" charset="0"/>
              </a:rPr>
              <a:t>\</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13</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smtClean="0">
                <a:latin typeface="Courier New" pitchFamily="49" charset="0"/>
                <a:cs typeface="Courier New" pitchFamily="49" charset="0"/>
              </a:rPr>
              <a:t>QueueInit { // Khởi tạo Queue rỗng</a:t>
            </a:r>
            <a:endParaRPr lang="en-US" sz="1200" smtClean="0">
              <a:latin typeface="Courier New" pitchFamily="49" charset="0"/>
              <a:cs typeface="Courier New" pitchFamily="49" charset="0"/>
            </a:endParaRPr>
          </a:p>
          <a:p>
            <a:r>
              <a:rPr lang="vi-VN" sz="1200" smtClean="0">
                <a:latin typeface="Courier New" pitchFamily="49" charset="0"/>
                <a:cs typeface="Courier New" pitchFamily="49" charset="0"/>
              </a:rPr>
              <a:t>Push(int V) {  //Đẩy một giá trị V vào Queue</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14</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Do đó</a:t>
            </a:r>
            <a:r>
              <a:rPr lang="en-US" baseline="0" smtClean="0"/>
              <a:t> queue cài bằng mảng kích thước tối đa 10000 phần tử như tren chỉ chịu được đúng 10000 lần đẩy phần tử vào queue, bất kể có bao nhiêu phần tử đc lấy ra</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15</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marR="0" lvl="1" indent="0" algn="l" defTabSz="914400" rtl="0" eaLnBrk="1" fontAlgn="base" latinLnBrk="0" hangingPunct="1">
              <a:lnSpc>
                <a:spcPct val="100000"/>
              </a:lnSpc>
              <a:spcBef>
                <a:spcPts val="0"/>
              </a:spcBef>
              <a:spcAft>
                <a:spcPts val="0"/>
              </a:spcAft>
              <a:buClrTx/>
              <a:buSzTx/>
              <a:buFontTx/>
              <a:buNone/>
              <a:tabLst/>
              <a:defRPr/>
            </a:pPr>
            <a:r>
              <a:rPr lang="vi-VN" smtClean="0">
                <a:latin typeface="Corbel" pitchFamily="34" charset="0"/>
              </a:rPr>
              <a:t>Dịch chỉ sổ theo vòng có nghĩa là khi chỉ số đạt đến giá trị cuối cùng thì cho nó chạy lại từ đầu.</a:t>
            </a:r>
            <a:endParaRPr lang="en-US" smtClean="0">
              <a:latin typeface="Corbel" pitchFamily="34" charset="0"/>
            </a:endParaRPr>
          </a:p>
          <a:p>
            <a:pPr lvl="1" fontAlgn="base"/>
            <a:endParaRPr lang="en-US" smtClean="0">
              <a:latin typeface="Corbel" pitchFamily="34" charset="0"/>
            </a:endParaRPr>
          </a:p>
        </p:txBody>
      </p:sp>
      <p:sp>
        <p:nvSpPr>
          <p:cNvPr id="4" name="Slide Number Placeholder 3"/>
          <p:cNvSpPr>
            <a:spLocks noGrp="1"/>
          </p:cNvSpPr>
          <p:nvPr>
            <p:ph type="sldNum" sz="quarter" idx="10"/>
          </p:nvPr>
        </p:nvSpPr>
        <p:spPr/>
        <p:txBody>
          <a:bodyPr/>
          <a:lstStyle/>
          <a:p>
            <a:fld id="{BA0F1964-E1D3-4E11-9CAD-263B45291A4F}" type="slidenum">
              <a:rPr lang="en-US" smtClean="0"/>
              <a:t>16</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Để</a:t>
            </a:r>
            <a:r>
              <a:rPr lang="en-US" baseline="0" smtClean="0"/>
              <a:t> tiện cho việc kiểm tra queue tràn (trong thao tác thêm phần tử vào) hay trống (trong thao tác lấy ra), trong cài đặt, ta đưa thêm biến n chứa số phân tử thực tế đang có trong hàng đợi. </a:t>
            </a:r>
            <a:r>
              <a:rPr lang="en-US" sz="1200" kern="1200" smtClean="0">
                <a:solidFill>
                  <a:schemeClr val="tx1"/>
                </a:solidFill>
                <a:effectLst/>
                <a:latin typeface="+mn-lt"/>
                <a:ea typeface="+mn-ea"/>
                <a:cs typeface="+mn-cs"/>
              </a:rPr>
              <a:t>(Ở đây dùng thêm biến n cho dễ hình</a:t>
            </a:r>
            <a:r>
              <a:rPr lang="en-US" sz="1200" kern="1200" baseline="0" smtClean="0">
                <a:solidFill>
                  <a:schemeClr val="tx1"/>
                </a:solidFill>
                <a:effectLst/>
                <a:latin typeface="+mn-lt"/>
                <a:ea typeface="+mn-ea"/>
                <a:cs typeface="+mn-cs"/>
              </a:rPr>
              <a:t> dung </a:t>
            </a:r>
            <a:r>
              <a:rPr lang="en-US" sz="1200" kern="1200" smtClean="0">
                <a:solidFill>
                  <a:schemeClr val="tx1"/>
                </a:solidFill>
                <a:effectLst/>
                <a:latin typeface="+mn-lt"/>
                <a:ea typeface="+mn-ea"/>
                <a:cs typeface="+mn-cs"/>
              </a:rPr>
              <a:t>còn trên thực tế chỉ cần hai biến Front và Rear là ta có thể kiểm tra được Queue tràn hay cạn rồi).</a:t>
            </a:r>
            <a:r>
              <a:rPr lang="en-US" sz="1200" kern="1200" baseline="0" smtClean="0">
                <a:solidFill>
                  <a:schemeClr val="tx1"/>
                </a:solidFill>
                <a:effectLst/>
                <a:latin typeface="+mn-lt"/>
                <a:ea typeface="+mn-ea"/>
                <a:cs typeface="+mn-cs"/>
              </a:rPr>
              <a:t> </a:t>
            </a:r>
            <a:r>
              <a:rPr lang="en-US" sz="1200" b="1" smtClean="0">
                <a:latin typeface="Courier New" pitchFamily="49" charset="0"/>
                <a:cs typeface="Courier New" pitchFamily="49" charset="0"/>
              </a:rPr>
              <a:t>Rear = (Rear+1) % max; tuong duong voi: Rear +=</a:t>
            </a:r>
            <a:r>
              <a:rPr lang="en-US" sz="1200" b="1" baseline="0" smtClean="0">
                <a:latin typeface="Courier New" pitchFamily="49" charset="0"/>
                <a:cs typeface="Courier New" pitchFamily="49" charset="0"/>
              </a:rPr>
              <a:t> 1; if (Rear&gt;=max) Rear = 0;</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17</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err="1" smtClean="0">
                <a:solidFill>
                  <a:schemeClr val="tx1"/>
                </a:solidFill>
                <a:effectLst/>
                <a:latin typeface="+mn-lt"/>
                <a:ea typeface="+mn-ea"/>
                <a:cs typeface="+mn-cs"/>
              </a:rPr>
              <a:t>Tương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tự</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như</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cài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đặt</a:t>
            </a:r>
            <a:r>
              <a:rPr lang="en-US" sz="1200" kern="1200" dirty="0" smtClean="0">
                <a:solidFill>
                  <a:schemeClr val="tx1"/>
                </a:solidFill>
                <a:effectLst/>
                <a:latin typeface="+mn-lt"/>
                <a:ea typeface="+mn-ea"/>
                <a:cs typeface="+mn-cs"/>
              </a:rPr>
              <a:t> Stack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kiểu</a:t>
            </a:r>
            <a:r>
              <a:rPr lang="en-US" sz="1200" kern="1200" dirty="0" smtClean="0">
                <a:solidFill>
                  <a:schemeClr val="tx1"/>
                </a:solidFill>
                <a:effectLst/>
                <a:latin typeface="+mn-lt"/>
                <a:ea typeface="+mn-ea"/>
                <a:cs typeface="+mn-cs"/>
              </a:rPr>
              <a:t> LIFO, ta </a:t>
            </a:r>
            <a:r>
              <a:rPr lang="en-US" sz="1200" kern="1200" dirty="0" err="1" smtClean="0">
                <a:solidFill>
                  <a:schemeClr val="tx1"/>
                </a:solidFill>
                <a:effectLst/>
                <a:latin typeface="+mn-lt"/>
                <a:ea typeface="+mn-ea"/>
                <a:cs typeface="+mn-cs"/>
              </a:rPr>
              <a:t>cũng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không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tra</a:t>
            </a:r>
            <a:r>
              <a:rPr lang="en-US" sz="1200" kern="1200" dirty="0" smtClean="0">
                <a:solidFill>
                  <a:schemeClr val="tx1"/>
                </a:solidFill>
                <a:effectLst/>
                <a:latin typeface="+mn-lt"/>
                <a:ea typeface="+mn-ea"/>
                <a:cs typeface="+mn-cs"/>
              </a:rPr>
              <a:t> Queue </a:t>
            </a:r>
            <a:r>
              <a:rPr lang="en-US" sz="1200" kern="1200" dirty="0" err="1" smtClean="0">
                <a:solidFill>
                  <a:schemeClr val="tx1"/>
                </a:solidFill>
                <a:effectLst/>
                <a:latin typeface="+mn-lt"/>
                <a:ea typeface="+mn-ea"/>
                <a:cs typeface="+mn-cs"/>
              </a:rPr>
              <a:t>tràn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trong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trường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hợp</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mô</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tả</a:t>
            </a:r>
            <a:r>
              <a:rPr lang="en-US" sz="1200" kern="1200" dirty="0" smtClean="0">
                <a:solidFill>
                  <a:schemeClr val="tx1"/>
                </a:solidFill>
                <a:effectLst/>
                <a:latin typeface="+mn-lt"/>
                <a:ea typeface="+mn-ea"/>
                <a:cs typeface="+mn-cs"/>
              </a:rPr>
              <a:t> Queue </a:t>
            </a:r>
            <a:r>
              <a:rPr lang="en-US" sz="1200" kern="1200" dirty="0" err="1" smtClean="0">
                <a:solidFill>
                  <a:schemeClr val="tx1"/>
                </a:solidFill>
                <a:effectLst/>
                <a:latin typeface="+mn-lt"/>
                <a:ea typeface="+mn-ea"/>
                <a:cs typeface="+mn-cs"/>
              </a:rPr>
              <a:t>bằng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danh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sách</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nối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đơn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kiểu</a:t>
            </a:r>
            <a:r>
              <a:rPr lang="en-US" sz="1200" kern="1200" dirty="0" smtClean="0">
                <a:solidFill>
                  <a:schemeClr val="tx1"/>
                </a:solidFill>
                <a:effectLst/>
                <a:latin typeface="+mn-lt"/>
                <a:ea typeface="+mn-ea"/>
                <a:cs typeface="+mn-cs"/>
              </a:rPr>
              <a:t> FIFO</a:t>
            </a:r>
            <a:endParaRPr lang="en-US" dirty="0" smtClean="0"/>
          </a:p>
          <a:p>
            <a:pPr rtl="0"/>
            <a:endParaRPr lang="vi-VN" sz="1200" b="0" i="0" kern="1200" dirty="0" smtClean="0">
              <a:solidFill>
                <a:schemeClr val="tx1"/>
              </a:solidFill>
              <a:effectLst/>
              <a:latin typeface="+mn-lt"/>
              <a:ea typeface="+mn-ea"/>
              <a:cs typeface="+mn-cs"/>
            </a:endParaRPr>
          </a:p>
          <a:p>
            <a:pPr rtl="0"/>
            <a:r>
              <a:rPr lang="vi-VN" sz="1200" b="0" i="0" u="none" strike="noStrike" kern="1200" dirty="0" smtClean="0">
                <a:solidFill>
                  <a:schemeClr val="tx1"/>
                </a:solidFill>
                <a:effectLst/>
                <a:latin typeface="+mn-lt"/>
                <a:ea typeface="+mn-ea"/>
                <a:cs typeface="+mn-cs"/>
              </a:rPr>
              <a:t>else Rear-&gt;next = P; // Móc nút đó vào danh sách</a:t>
            </a:r>
            <a:endParaRPr lang="vi-VN" sz="1200" b="0" i="0" kern="1200" dirty="0" smtClean="0">
              <a:solidFill>
                <a:schemeClr val="tx1"/>
              </a:solidFill>
              <a:effectLst/>
              <a:latin typeface="+mn-lt"/>
              <a:ea typeface="+mn-ea"/>
              <a:cs typeface="+mn-cs"/>
            </a:endParaRPr>
          </a:p>
          <a:p>
            <a:pPr rtl="0"/>
            <a:r>
              <a:rPr lang="vi-VN" sz="1200" b="0" i="0" u="none" strike="noStrike" kern="1200" dirty="0" smtClean="0">
                <a:solidFill>
                  <a:schemeClr val="tx1"/>
                </a:solidFill>
                <a:effectLst/>
                <a:latin typeface="+mn-lt"/>
                <a:ea typeface="+mn-ea"/>
                <a:cs typeface="+mn-cs"/>
              </a:rPr>
              <a:t>Rear = P; // Nút mới trở thành nút cuối, cập nhật lại con trỏ Rear</a:t>
            </a:r>
            <a:endParaRPr lang="en-US" sz="1200" b="0" i="0" u="none" strike="noStrike" kern="1200" dirty="0" smtClean="0">
              <a:solidFill>
                <a:schemeClr val="tx1"/>
              </a:solidFill>
              <a:effectLst/>
              <a:latin typeface="+mn-lt"/>
              <a:ea typeface="+mn-ea"/>
              <a:cs typeface="+mn-cs"/>
            </a:endParaRPr>
          </a:p>
          <a:p>
            <a:pPr rtl="0"/>
            <a:endParaRPr lang="en-US" sz="1200" b="0" i="0" u="none" strike="noStrike" kern="1200" dirty="0" smtClean="0">
              <a:solidFill>
                <a:schemeClr val="tx1"/>
              </a:solidFill>
              <a:effectLst/>
              <a:latin typeface="+mn-lt"/>
              <a:ea typeface="+mn-ea"/>
              <a:cs typeface="+mn-cs"/>
            </a:endParaRPr>
          </a:p>
          <a:p>
            <a:pPr rtl="0"/>
            <a:r>
              <a:rPr lang="en-US" sz="1200" b="0" i="0" u="none" strike="noStrike" kern="1200" dirty="0" err="1" smtClean="0">
                <a:solidFill>
                  <a:schemeClr val="tx1"/>
                </a:solidFill>
                <a:effectLst/>
                <a:latin typeface="+mn-lt"/>
                <a:ea typeface="+mn-ea"/>
                <a:cs typeface="+mn-cs"/>
              </a:rPr>
              <a:t>TNode</a:t>
            </a:r>
            <a:r>
              <a:rPr lang="en-US" sz="1200" b="0" i="0" u="none" strike="noStrike" kern="1200" dirty="0" smtClean="0">
                <a:solidFill>
                  <a:schemeClr val="tx1"/>
                </a:solidFill>
                <a:effectLst/>
                <a:latin typeface="+mn-lt"/>
                <a:ea typeface="+mn-ea"/>
                <a:cs typeface="+mn-cs"/>
              </a:rPr>
              <a:t> * P := Top-&gt;next; // </a:t>
            </a:r>
            <a:r>
              <a:rPr lang="en-US" sz="1200" b="0" i="0" u="none" strike="noStrike" kern="1200" dirty="0" err="1" smtClean="0">
                <a:solidFill>
                  <a:schemeClr val="tx1"/>
                </a:solidFill>
                <a:effectLst/>
                <a:latin typeface="+mn-lt"/>
                <a:ea typeface="+mn-ea"/>
                <a:cs typeface="+mn-cs"/>
              </a:rPr>
              <a:t>Giữ</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lại</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nút</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tiếp</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theo</a:t>
            </a:r>
            <a:r>
              <a:rPr lang="en-US" sz="1200" b="0" i="0" u="none" strike="noStrike" kern="1200" dirty="0" smtClean="0">
                <a:solidFill>
                  <a:schemeClr val="tx1"/>
                </a:solidFill>
                <a:effectLst/>
                <a:latin typeface="+mn-lt"/>
                <a:ea typeface="+mn-ea"/>
                <a:cs typeface="+mn-cs"/>
              </a:rPr>
              <a:t> Front </a:t>
            </a:r>
            <a:endParaRPr lang="en-US" sz="1200" b="0" i="0"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free(Front); // </a:t>
            </a:r>
            <a:r>
              <a:rPr lang="en-US" sz="1200" b="0" i="0" u="none" strike="noStrike" kern="1200" dirty="0" err="1" smtClean="0">
                <a:solidFill>
                  <a:schemeClr val="tx1"/>
                </a:solidFill>
                <a:effectLst/>
                <a:latin typeface="+mn-lt"/>
                <a:ea typeface="+mn-ea"/>
                <a:cs typeface="+mn-cs"/>
              </a:rPr>
              <a:t>Giải</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phóng</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bộ</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nhớ</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cấp</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cho</a:t>
            </a:r>
            <a:r>
              <a:rPr lang="en-US" sz="1200" b="0" i="0" u="none" strike="noStrike" kern="1200" dirty="0" smtClean="0">
                <a:solidFill>
                  <a:schemeClr val="tx1"/>
                </a:solidFill>
                <a:effectLst/>
                <a:latin typeface="+mn-lt"/>
                <a:ea typeface="+mn-ea"/>
                <a:cs typeface="+mn-cs"/>
              </a:rPr>
              <a:t> Front</a:t>
            </a:r>
            <a:endParaRPr lang="en-US" sz="1200" b="0" i="0" kern="1200" dirty="0" smtClean="0">
              <a:solidFill>
                <a:schemeClr val="tx1"/>
              </a:solidFill>
              <a:effectLst/>
              <a:latin typeface="+mn-lt"/>
              <a:ea typeface="+mn-ea"/>
              <a:cs typeface="+mn-cs"/>
            </a:endParaRPr>
          </a:p>
          <a:p>
            <a:pPr rtl="0"/>
            <a:r>
              <a:rPr lang="en-US" sz="1200" b="0" i="0" u="none" strike="noStrike" kern="1200" dirty="0" smtClean="0">
                <a:solidFill>
                  <a:schemeClr val="tx1"/>
                </a:solidFill>
                <a:effectLst/>
                <a:latin typeface="+mn-lt"/>
                <a:ea typeface="+mn-ea"/>
                <a:cs typeface="+mn-cs"/>
              </a:rPr>
              <a:t>Front := P; // </a:t>
            </a:r>
            <a:r>
              <a:rPr lang="en-US" sz="1200" b="0" i="0" u="none" strike="noStrike" kern="1200" dirty="0" err="1" smtClean="0">
                <a:solidFill>
                  <a:schemeClr val="tx1"/>
                </a:solidFill>
                <a:effectLst/>
                <a:latin typeface="+mn-lt"/>
                <a:ea typeface="+mn-ea"/>
                <a:cs typeface="+mn-cs"/>
              </a:rPr>
              <a:t>cập</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nhật</a:t>
            </a:r>
            <a:r>
              <a:rPr lang="en-US" sz="1200" b="0" i="0" u="none" strike="noStrike" kern="1200" dirty="0" smtClean="0">
                <a:solidFill>
                  <a:schemeClr val="tx1"/>
                </a:solidFill>
                <a:effectLst/>
                <a:latin typeface="+mn-lt"/>
                <a:ea typeface="+mn-ea"/>
                <a:cs typeface="+mn-cs"/>
              </a:rPr>
              <a:t> </a:t>
            </a:r>
            <a:r>
              <a:rPr lang="en-US" sz="1200" b="0" i="0" u="none" strike="noStrike" kern="1200" dirty="0" err="1" smtClean="0">
                <a:solidFill>
                  <a:schemeClr val="tx1"/>
                </a:solidFill>
                <a:effectLst/>
                <a:latin typeface="+mn-lt"/>
                <a:ea typeface="+mn-ea"/>
                <a:cs typeface="+mn-cs"/>
              </a:rPr>
              <a:t>lại</a:t>
            </a:r>
            <a:r>
              <a:rPr lang="en-US" sz="1200" b="0" i="0" u="none" strike="noStrike" kern="1200" dirty="0" smtClean="0">
                <a:solidFill>
                  <a:schemeClr val="tx1"/>
                </a:solidFill>
                <a:effectLst/>
                <a:latin typeface="+mn-lt"/>
                <a:ea typeface="+mn-ea"/>
                <a:cs typeface="+mn-cs"/>
              </a:rPr>
              <a:t> Front </a:t>
            </a:r>
            <a:r>
              <a:rPr lang="en-US" sz="1200" b="0" i="0" u="none" strike="noStrike" kern="1200" dirty="0" err="1" smtClean="0">
                <a:solidFill>
                  <a:schemeClr val="tx1"/>
                </a:solidFill>
                <a:effectLst/>
                <a:latin typeface="+mn-lt"/>
                <a:ea typeface="+mn-ea"/>
                <a:cs typeface="+mn-cs"/>
              </a:rPr>
              <a:t>mới</a:t>
            </a:r>
            <a:endParaRPr lang="en-US" sz="1200" b="0" i="0" kern="1200" dirty="0" smtClean="0">
              <a:solidFill>
                <a:schemeClr val="tx1"/>
              </a:solidFill>
              <a:effectLst/>
              <a:latin typeface="+mn-lt"/>
              <a:ea typeface="+mn-ea"/>
              <a:cs typeface="+mn-cs"/>
            </a:endParaRPr>
          </a:p>
          <a:p>
            <a:r>
              <a:rPr lang="en-US" dirty="0" smtClean="0"/>
              <a:t/>
            </a:r>
            <a:br>
              <a:rPr lang="en-US" dirty="0" smtClean="0"/>
            </a:br>
            <a:endParaRPr lang="vi-VN"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A0F1964-E1D3-4E11-9CAD-263B45291A4F}" type="slidenum">
              <a:rPr lang="en-US" smtClean="0"/>
              <a:t>18</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t>Cũng giống như ngăn xếp, cấu trúc dữ liệu hàng đợi là cấu trúc cơ bản được sử dụng rất rộng dãi trong việc giải quyết các bài toán tin học, cũng như làm cơ sở cho nhiều cấu trúc và thuật toán khác</a:t>
            </a:r>
            <a:endParaRPr lang="en-US" smtClean="0"/>
          </a:p>
          <a:p>
            <a:endParaRPr lang="en-US"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mtClean="0"/>
              <a:t>Chi</a:t>
            </a:r>
            <a:r>
              <a:rPr lang="en-US" baseline="0" smtClean="0"/>
              <a:t> tiết về các ứng dụng này của hàng đợi sinh viên có thể tự xem ở các tài liệu khác. Ở đây ta xem xét thêm một vi dụ thú vị ứng dụng mô hình hàng là bài toán sắp xếp ga tàu ở nhà ga</a:t>
            </a:r>
            <a:endParaRPr lang="en-US" smtClean="0"/>
          </a:p>
          <a:p>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19</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Đây</a:t>
            </a:r>
            <a:r>
              <a:rPr lang="en-US" baseline="0" smtClean="0"/>
              <a:t> chính là bài toán ta đã phát biểu trong phần ví dụ về stack, chỉ khác hình dạng của đường tránh B</a:t>
            </a:r>
            <a:endParaRPr lang="en-US"/>
          </a:p>
        </p:txBody>
      </p:sp>
      <p:sp>
        <p:nvSpPr>
          <p:cNvPr id="4" name="Slide Number Placeholder 3"/>
          <p:cNvSpPr>
            <a:spLocks noGrp="1"/>
          </p:cNvSpPr>
          <p:nvPr>
            <p:ph type="sldNum" sz="quarter" idx="10"/>
          </p:nvPr>
        </p:nvSpPr>
        <p:spPr/>
        <p:txBody>
          <a:bodyPr/>
          <a:lstStyle/>
          <a:p>
            <a:fld id="{BA0F1964-E1D3-4E11-9CAD-263B45291A4F}" type="slidenum">
              <a:rPr lang="en-US" smtClean="0"/>
              <a:t>20</a:t>
            </a:fld>
            <a:endParaRPr lang="en-US"/>
          </a:p>
        </p:txBody>
      </p:sp>
    </p:spTree>
    <p:extLst>
      <p:ext uri="{BB962C8B-B14F-4D97-AF65-F5344CB8AC3E}">
        <p14:creationId xmlns:p14="http://schemas.microsoft.com/office/powerpoint/2010/main" val="20463380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z="1200" b="0" i="0" u="none" strike="noStrike" kern="1200" dirty="0" smtClean="0">
                <a:solidFill>
                  <a:schemeClr val="tx1"/>
                </a:solidFill>
                <a:effectLst/>
                <a:latin typeface="+mn-lt"/>
                <a:ea typeface="+mn-ea"/>
                <a:cs typeface="+mn-cs"/>
              </a:rPr>
              <a:t>Như hình vẽ, ta thấy, đường ray tránh B có mô hình của một </a:t>
            </a:r>
            <a:r>
              <a:rPr lang="en-US" sz="1200" b="0" i="0" u="none" strike="noStrike" kern="1200" dirty="0" err="1" smtClean="0">
                <a:solidFill>
                  <a:schemeClr val="tx1"/>
                </a:solidFill>
                <a:effectLst/>
                <a:latin typeface="+mn-lt"/>
                <a:ea typeface="+mn-ea"/>
                <a:cs typeface="+mn-cs"/>
              </a:rPr>
              <a:t>hàng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đợi</a:t>
            </a:r>
            <a:r>
              <a:rPr lang="vi-VN" sz="1200" b="0" i="0" u="none" strike="noStrike" kern="1200" dirty="0" smtClean="0">
                <a:solidFill>
                  <a:schemeClr val="tx1"/>
                </a:solidFill>
                <a:effectLst/>
                <a:latin typeface="+mn-lt"/>
                <a:ea typeface="+mn-ea"/>
                <a:cs typeface="+mn-cs"/>
              </a:rPr>
              <a:t>: toa nào vào </a:t>
            </a:r>
            <a:r>
              <a:rPr lang="en-US" sz="1200" b="0" i="0" u="none" strike="noStrike" kern="1200" dirty="0" err="1" smtClean="0">
                <a:solidFill>
                  <a:schemeClr val="tx1"/>
                </a:solidFill>
                <a:effectLst/>
                <a:latin typeface="+mn-lt"/>
                <a:ea typeface="+mn-ea"/>
                <a:cs typeface="+mn-cs"/>
              </a:rPr>
              <a:t>trước</a:t>
            </a:r>
            <a:r>
              <a:rPr lang="en-US" sz="1200" b="0" i="0" u="none" strike="noStrike" kern="1200" baseline="0" dirty="0" smtClean="0">
                <a:solidFill>
                  <a:schemeClr val="tx1"/>
                </a:solidFill>
                <a:effectLst/>
                <a:latin typeface="+mn-lt"/>
                <a:ea typeface="+mn-ea"/>
                <a:cs typeface="+mn-cs"/>
              </a:rPr>
              <a:t> </a:t>
            </a:r>
            <a:r>
              <a:rPr lang="vi-VN" sz="1200" b="0" i="0" u="none" strike="noStrike" kern="1200" dirty="0" smtClean="0">
                <a:solidFill>
                  <a:schemeClr val="tx1"/>
                </a:solidFill>
                <a:effectLst/>
                <a:latin typeface="+mn-lt"/>
                <a:ea typeface="+mn-ea"/>
                <a:cs typeface="+mn-cs"/>
              </a:rPr>
              <a:t>thì phải ra trước, vì vậy có thể dùng cấu trúc </a:t>
            </a:r>
            <a:r>
              <a:rPr lang="en-US" sz="1200" b="0" i="0" u="none" strike="noStrike" kern="1200" dirty="0" smtClean="0">
                <a:solidFill>
                  <a:schemeClr val="tx1"/>
                </a:solidFill>
                <a:effectLst/>
                <a:latin typeface="+mn-lt"/>
                <a:ea typeface="+mn-ea"/>
                <a:cs typeface="+mn-cs"/>
              </a:rPr>
              <a:t>queue</a:t>
            </a:r>
            <a:r>
              <a:rPr lang="en-US" sz="1200" b="0" i="0" u="none" strike="noStrike" kern="1200" baseline="0" dirty="0" smtClean="0">
                <a:solidFill>
                  <a:schemeClr val="tx1"/>
                </a:solidFill>
                <a:effectLst/>
                <a:latin typeface="+mn-lt"/>
                <a:ea typeface="+mn-ea"/>
                <a:cs typeface="+mn-cs"/>
              </a:rPr>
              <a:t> </a:t>
            </a:r>
            <a:r>
              <a:rPr lang="vi-VN" sz="1200" b="0" i="0" u="none" strike="noStrike" kern="1200" dirty="0" smtClean="0">
                <a:solidFill>
                  <a:schemeClr val="tx1"/>
                </a:solidFill>
                <a:effectLst/>
                <a:latin typeface="+mn-lt"/>
                <a:ea typeface="+mn-ea"/>
                <a:cs typeface="+mn-cs"/>
              </a:rPr>
              <a:t>để mô tả đường tránh này. Việc viết mã lênh giải quyết bài toán ta coi như bài tập </a:t>
            </a:r>
            <a:r>
              <a:rPr lang="vi-VN" sz="1200" b="0" i="0" kern="1200" dirty="0" smtClean="0">
                <a:solidFill>
                  <a:schemeClr val="tx1"/>
                </a:solidFill>
                <a:effectLst/>
                <a:latin typeface="+mn-lt"/>
                <a:ea typeface="+mn-ea"/>
                <a:cs typeface="+mn-cs"/>
              </a:rPr>
              <a:t/>
            </a:r>
            <a:br>
              <a:rPr lang="vi-VN" sz="1200" b="0" i="0" kern="1200" dirty="0" smtClean="0">
                <a:solidFill>
                  <a:schemeClr val="tx1"/>
                </a:solidFill>
                <a:effectLst/>
                <a:latin typeface="+mn-lt"/>
                <a:ea typeface="+mn-ea"/>
                <a:cs typeface="+mn-cs"/>
              </a:rPr>
            </a:br>
            <a:r>
              <a:rPr lang="vi-VN" sz="1200" b="0" i="0" kern="1200" dirty="0" smtClean="0">
                <a:solidFill>
                  <a:schemeClr val="tx1"/>
                </a:solidFill>
                <a:effectLst/>
                <a:latin typeface="+mn-lt"/>
                <a:ea typeface="+mn-ea"/>
                <a:cs typeface="+mn-cs"/>
              </a:rPr>
              <a:t/>
            </a:r>
            <a:br>
              <a:rPr lang="vi-VN" sz="1200" b="0" i="0" kern="1200" dirty="0" smtClean="0">
                <a:solidFill>
                  <a:schemeClr val="tx1"/>
                </a:solidFill>
                <a:effectLst/>
                <a:latin typeface="+mn-lt"/>
                <a:ea typeface="+mn-ea"/>
                <a:cs typeface="+mn-cs"/>
              </a:rPr>
            </a:br>
            <a:r>
              <a:rPr lang="vi-VN" sz="1200" b="0" i="0" u="none" strike="noStrike" kern="1200" dirty="0" smtClean="0">
                <a:solidFill>
                  <a:schemeClr val="tx1"/>
                </a:solidFill>
                <a:effectLst/>
                <a:latin typeface="+mn-lt"/>
                <a:ea typeface="+mn-ea"/>
                <a:cs typeface="+mn-cs"/>
              </a:rPr>
              <a:t>Bài toán có thể được mở rộng với nhiều đường tránh B</a:t>
            </a:r>
            <a:r>
              <a:rPr lang="vi-VN" sz="1200" b="0" i="0" u="none" strike="noStrike" kern="1200" baseline="-25000" dirty="0" smtClean="0">
                <a:solidFill>
                  <a:schemeClr val="tx1"/>
                </a:solidFill>
                <a:effectLst/>
                <a:latin typeface="+mn-lt"/>
                <a:ea typeface="+mn-ea"/>
                <a:cs typeface="+mn-cs"/>
              </a:rPr>
              <a:t>1</a:t>
            </a:r>
            <a:r>
              <a:rPr lang="vi-VN" sz="1200" b="0" i="0" u="none" strike="noStrike" kern="1200" dirty="0" smtClean="0">
                <a:solidFill>
                  <a:schemeClr val="tx1"/>
                </a:solidFill>
                <a:effectLst/>
                <a:latin typeface="+mn-lt"/>
                <a:ea typeface="+mn-ea"/>
                <a:cs typeface="+mn-cs"/>
              </a:rPr>
              <a:t>, B</a:t>
            </a:r>
            <a:r>
              <a:rPr lang="vi-VN" sz="1200" b="0" i="0" u="none" strike="noStrike" kern="1200" baseline="-25000" dirty="0" smtClean="0">
                <a:solidFill>
                  <a:schemeClr val="tx1"/>
                </a:solidFill>
                <a:effectLst/>
                <a:latin typeface="+mn-lt"/>
                <a:ea typeface="+mn-ea"/>
                <a:cs typeface="+mn-cs"/>
              </a:rPr>
              <a:t>2</a:t>
            </a:r>
            <a:r>
              <a:rPr lang="vi-VN" sz="1200" b="0" i="0" u="none" strike="noStrike" kern="1200" dirty="0" smtClean="0">
                <a:solidFill>
                  <a:schemeClr val="tx1"/>
                </a:solidFill>
                <a:effectLst/>
                <a:latin typeface="+mn-lt"/>
                <a:ea typeface="+mn-ea"/>
                <a:cs typeface="+mn-cs"/>
              </a:rPr>
              <a:t> ... B</a:t>
            </a:r>
            <a:r>
              <a:rPr lang="vi-VN" sz="1200" b="0" i="0" u="none" strike="noStrike" kern="1200" baseline="-25000" dirty="0" smtClean="0">
                <a:solidFill>
                  <a:schemeClr val="tx1"/>
                </a:solidFill>
                <a:effectLst/>
                <a:latin typeface="+mn-lt"/>
                <a:ea typeface="+mn-ea"/>
                <a:cs typeface="+mn-cs"/>
              </a:rPr>
              <a:t>k</a:t>
            </a:r>
            <a:r>
              <a:rPr lang="vi-VN" sz="1200" b="0" i="0" u="none" strike="noStrike" kern="1200" dirty="0" smtClean="0">
                <a:solidFill>
                  <a:schemeClr val="tx1"/>
                </a:solidFill>
                <a:effectLst/>
                <a:latin typeface="+mn-lt"/>
                <a:ea typeface="+mn-ea"/>
                <a:cs typeface="+mn-cs"/>
              </a:rPr>
              <a:t>.</a:t>
            </a:r>
            <a:endParaRPr lang="en-US" sz="1200" b="0" i="0" u="none" strike="noStrike" kern="1200" dirty="0" smtClean="0">
              <a:solidFill>
                <a:schemeClr val="tx1"/>
              </a:solidFill>
              <a:effectLst/>
              <a:latin typeface="+mn-lt"/>
              <a:ea typeface="+mn-ea"/>
              <a:cs typeface="+mn-cs"/>
            </a:endParaRPr>
          </a:p>
          <a:p>
            <a:r>
              <a:rPr lang="en-US" sz="1200" b="0" i="0" u="none" strike="noStrike" kern="1200" dirty="0" smtClean="0">
                <a:solidFill>
                  <a:schemeClr val="tx1"/>
                </a:solidFill>
                <a:effectLst/>
                <a:latin typeface="+mn-lt"/>
                <a:ea typeface="+mn-ea"/>
                <a:cs typeface="+mn-cs"/>
              </a:rPr>
              <a:t>Ta </a:t>
            </a:r>
            <a:r>
              <a:rPr lang="en-US" sz="1200" b="0" i="0" u="none" strike="noStrike" kern="1200" dirty="0" err="1" smtClean="0">
                <a:solidFill>
                  <a:schemeClr val="tx1"/>
                </a:solidFill>
                <a:effectLst/>
                <a:latin typeface="+mn-lt"/>
                <a:ea typeface="+mn-ea"/>
                <a:cs typeface="+mn-cs"/>
              </a:rPr>
              <a:t>kết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thúc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bài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học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về</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ngăn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xếp</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và</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hàng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đợi</a:t>
            </a:r>
            <a:r>
              <a:rPr lang="en-US" sz="1200" b="0" i="0" u="none" strike="noStrike" kern="1200" baseline="0" dirty="0" smtClean="0">
                <a:solidFill>
                  <a:schemeClr val="tx1"/>
                </a:solidFill>
                <a:effectLst/>
                <a:latin typeface="+mn-lt"/>
                <a:ea typeface="+mn-ea"/>
                <a:cs typeface="+mn-cs"/>
              </a:rPr>
              <a:t> ở </a:t>
            </a:r>
            <a:r>
              <a:rPr lang="en-US" sz="1200" b="0" i="0" u="none" strike="noStrike" kern="1200" baseline="0" dirty="0" err="1" smtClean="0">
                <a:solidFill>
                  <a:schemeClr val="tx1"/>
                </a:solidFill>
                <a:effectLst/>
                <a:latin typeface="+mn-lt"/>
                <a:ea typeface="+mn-ea"/>
                <a:cs typeface="+mn-cs"/>
              </a:rPr>
              <a:t>đây</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Cũng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giống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như</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cấu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trúc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danh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sách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ngăn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xếp</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và</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hàng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đợi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là</a:t>
            </a:r>
            <a:r>
              <a:rPr lang="en-US" sz="1200" b="0" i="0" u="none" strike="noStrike" kern="1200" baseline="0" dirty="0" smtClean="0">
                <a:solidFill>
                  <a:schemeClr val="tx1"/>
                </a:solidFill>
                <a:effectLst/>
                <a:latin typeface="+mn-lt"/>
                <a:ea typeface="+mn-ea"/>
                <a:cs typeface="+mn-cs"/>
              </a:rPr>
              <a:t> 2 </a:t>
            </a:r>
            <a:r>
              <a:rPr lang="en-US" sz="1200" b="0" i="0" u="none" strike="noStrike" kern="1200" baseline="0" dirty="0" err="1" smtClean="0">
                <a:solidFill>
                  <a:schemeClr val="tx1"/>
                </a:solidFill>
                <a:effectLst/>
                <a:latin typeface="+mn-lt"/>
                <a:ea typeface="+mn-ea"/>
                <a:cs typeface="+mn-cs"/>
              </a:rPr>
              <a:t>cấu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trúc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dữ</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liệu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cơ</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bản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và</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được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ứng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dụng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rất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rộng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rãi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Việc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cài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đặt</a:t>
            </a:r>
            <a:r>
              <a:rPr lang="en-US" sz="1200" b="0" i="0" u="none" strike="noStrike" kern="1200" baseline="0" dirty="0" smtClean="0">
                <a:solidFill>
                  <a:schemeClr val="tx1"/>
                </a:solidFill>
                <a:effectLst/>
                <a:latin typeface="+mn-lt"/>
                <a:ea typeface="+mn-ea"/>
                <a:cs typeface="+mn-cs"/>
              </a:rPr>
              <a:t> 2 </a:t>
            </a:r>
            <a:r>
              <a:rPr lang="en-US" sz="1200" b="0" i="0" u="none" strike="noStrike" kern="1200" baseline="0" dirty="0" err="1" smtClean="0">
                <a:solidFill>
                  <a:schemeClr val="tx1"/>
                </a:solidFill>
                <a:effectLst/>
                <a:latin typeface="+mn-lt"/>
                <a:ea typeface="+mn-ea"/>
                <a:cs typeface="+mn-cs"/>
              </a:rPr>
              <a:t>cấu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trúc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này</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bằng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danh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sách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liên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kết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tương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đối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đơn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giản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và</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tự</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nhiên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hơn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cũng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như</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sử</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dụng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bộ</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nhớ</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linh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hoạt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hơn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tận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dụng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được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những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phân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đoạn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nhỏ</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của</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bộ</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nhớ</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bị</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phân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mảnh</a:t>
            </a:r>
            <a:r>
              <a:rPr lang="en-US" sz="1200" b="0" i="0" u="none" strike="noStrike" kern="1200" baseline="0" dirty="0" smtClean="0">
                <a:solidFill>
                  <a:schemeClr val="tx1"/>
                </a:solidFill>
                <a:effectLst/>
                <a:latin typeface="+mn-lt"/>
                <a:ea typeface="+mn-ea"/>
                <a:cs typeface="+mn-cs"/>
              </a:rPr>
              <a:t>) so </a:t>
            </a:r>
            <a:r>
              <a:rPr lang="en-US" sz="1200" b="0" i="0" u="none" strike="noStrike" kern="1200" baseline="0" dirty="0" err="1" smtClean="0">
                <a:solidFill>
                  <a:schemeClr val="tx1"/>
                </a:solidFill>
                <a:effectLst/>
                <a:latin typeface="+mn-lt"/>
                <a:ea typeface="+mn-ea"/>
                <a:cs typeface="+mn-cs"/>
              </a:rPr>
              <a:t>với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cài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đặt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bằng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mảng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tuy</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nhiên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lại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phát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sinh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thêm</a:t>
            </a:r>
            <a:r>
              <a:rPr lang="en-US" sz="1200" b="0" i="0" u="none" strike="noStrike" kern="1200" baseline="0" dirty="0" smtClean="0">
                <a:solidFill>
                  <a:schemeClr val="tx1"/>
                </a:solidFill>
                <a:effectLst/>
                <a:latin typeface="+mn-lt"/>
                <a:ea typeface="+mn-ea"/>
                <a:cs typeface="+mn-cs"/>
              </a:rPr>
              <a:t> ô </a:t>
            </a:r>
            <a:r>
              <a:rPr lang="en-US" sz="1200" b="0" i="0" u="none" strike="noStrike" kern="1200" baseline="0" dirty="0" err="1" smtClean="0">
                <a:solidFill>
                  <a:schemeClr val="tx1"/>
                </a:solidFill>
                <a:effectLst/>
                <a:latin typeface="+mn-lt"/>
                <a:ea typeface="+mn-ea"/>
                <a:cs typeface="+mn-cs"/>
              </a:rPr>
              <a:t>nhớ</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chứa</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các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liên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kết</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Sinh</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viên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cần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nắm</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rõ</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ưu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nhược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điểm</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của</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chúng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để</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sử</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dụng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hiệu</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quả</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trong</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các</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bài</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toán</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cụ</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thể</a:t>
            </a:r>
            <a:r>
              <a:rPr lang="en-US" sz="1200" b="0" i="0" u="none" strike="noStrike" kern="1200" baseline="0" dirty="0" smtClean="0">
                <a:solidFill>
                  <a:schemeClr val="tx1"/>
                </a:solidFill>
                <a:effectLst/>
                <a:latin typeface="+mn-lt"/>
                <a:ea typeface="+mn-ea"/>
                <a:cs typeface="+mn-cs"/>
              </a:rPr>
              <a:t>.</a:t>
            </a:r>
          </a:p>
        </p:txBody>
      </p:sp>
      <p:sp>
        <p:nvSpPr>
          <p:cNvPr id="4" name="Slide Number Placeholder 3"/>
          <p:cNvSpPr>
            <a:spLocks noGrp="1"/>
          </p:cNvSpPr>
          <p:nvPr>
            <p:ph type="sldNum" sz="quarter" idx="10"/>
          </p:nvPr>
        </p:nvSpPr>
        <p:spPr/>
        <p:txBody>
          <a:bodyPr/>
          <a:lstStyle/>
          <a:p>
            <a:fld id="{BA0F1964-E1D3-4E11-9CAD-263B45291A4F}" type="slidenum">
              <a:rPr lang="en-US" smtClean="0"/>
              <a:t>21</a:t>
            </a:fld>
            <a:endParaRPr lang="en-US"/>
          </a:p>
        </p:txBody>
      </p:sp>
    </p:spTree>
    <p:extLst>
      <p:ext uri="{BB962C8B-B14F-4D97-AF65-F5344CB8AC3E}">
        <p14:creationId xmlns:p14="http://schemas.microsoft.com/office/powerpoint/2010/main" val="2046338001"/>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0.xml"/><Relationship Id="rId7" Type="http://schemas.openxmlformats.org/officeDocument/2006/relationships/tags" Target="../tags/tag14.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tags" Target="../tags/tag13.xml"/><Relationship Id="rId5" Type="http://schemas.openxmlformats.org/officeDocument/2006/relationships/tags" Target="../tags/tag12.xml"/><Relationship Id="rId4" Type="http://schemas.openxmlformats.org/officeDocument/2006/relationships/tags" Target="../tags/tag1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slideMaster" Target="../slideMasters/slideMaster1.xml"/><Relationship Id="rId5" Type="http://schemas.openxmlformats.org/officeDocument/2006/relationships/tags" Target="../tags/tag19.xml"/><Relationship Id="rId4" Type="http://schemas.openxmlformats.org/officeDocument/2006/relationships/tags" Target="../tags/tag18.xml"/></Relationships>
</file>

<file path=ppt/slideLayouts/_rels/slideLayout3.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22.xml"/><Relationship Id="rId7" Type="http://schemas.openxmlformats.org/officeDocument/2006/relationships/tags" Target="../tags/tag26.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tags" Target="../tags/tag25.xml"/><Relationship Id="rId5" Type="http://schemas.openxmlformats.org/officeDocument/2006/relationships/tags" Target="../tags/tag24.xml"/><Relationship Id="rId4" Type="http://schemas.openxmlformats.org/officeDocument/2006/relationships/tags" Target="../tags/tag23.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slideMaster" Target="../slideMasters/slideMaster1.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40.xml"/><Relationship Id="rId3" Type="http://schemas.openxmlformats.org/officeDocument/2006/relationships/tags" Target="../tags/tag35.xml"/><Relationship Id="rId7" Type="http://schemas.openxmlformats.org/officeDocument/2006/relationships/tags" Target="../tags/tag39.xm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5" Type="http://schemas.openxmlformats.org/officeDocument/2006/relationships/tags" Target="../tags/tag37.xml"/><Relationship Id="rId4" Type="http://schemas.openxmlformats.org/officeDocument/2006/relationships/tags" Target="../tags/tag36.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55.xml"/><Relationship Id="rId3" Type="http://schemas.openxmlformats.org/officeDocument/2006/relationships/tags" Target="../tags/tag50.xml"/><Relationship Id="rId7" Type="http://schemas.openxmlformats.org/officeDocument/2006/relationships/tags" Target="../tags/tag54.xml"/><Relationship Id="rId2" Type="http://schemas.openxmlformats.org/officeDocument/2006/relationships/tags" Target="../tags/tag49.xml"/><Relationship Id="rId1" Type="http://schemas.openxmlformats.org/officeDocument/2006/relationships/tags" Target="../tags/tag48.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9"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5" Type="http://schemas.openxmlformats.org/officeDocument/2006/relationships/tags" Target="../tags/tag60.xml"/><Relationship Id="rId4" Type="http://schemas.openxmlformats.org/officeDocument/2006/relationships/tags" Target="../tags/tag59.xml"/><Relationship Id="rId9"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slideMaster" Target="../slideMasters/slideMaster1.xml"/><Relationship Id="rId5" Type="http://schemas.openxmlformats.org/officeDocument/2006/relationships/tags" Target="../tags/tag68.xml"/><Relationship Id="rId4" Type="http://schemas.openxmlformats.org/officeDocument/2006/relationships/tags" Target="../tags/tag67.xml"/></Relationships>
</file>

<file path=ppt/slideLayouts/_rels/slideLayout1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71.xml"/><Relationship Id="rId7" Type="http://schemas.openxmlformats.org/officeDocument/2006/relationships/tags" Target="../tags/tag75.xml"/><Relationship Id="rId2" Type="http://schemas.openxmlformats.org/officeDocument/2006/relationships/tags" Target="../tags/tag70.xml"/><Relationship Id="rId1" Type="http://schemas.openxmlformats.org/officeDocument/2006/relationships/tags" Target="../tags/tag69.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custDataLst>
              <p:tags r:id="rId2"/>
            </p:custDataLst>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custDataLst>
              <p:tags r:id="rId3"/>
            </p:custDataLst>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custDataLst>
              <p:tags r:id="rId4"/>
            </p:custDataLst>
          </p:nvPr>
        </p:nvSpPr>
        <p:spPr/>
        <p:txBody>
          <a:bodyPr/>
          <a:lstStyle/>
          <a:p>
            <a:fld id="{A7556A3A-2401-4C3A-8BD9-9A39ACBF5415}" type="datetime1">
              <a:rPr lang="en-US" smtClean="0"/>
              <a:t>3/17/2015</a:t>
            </a:fld>
            <a:endParaRPr lang="en-US"/>
          </a:p>
        </p:txBody>
      </p:sp>
      <p:sp>
        <p:nvSpPr>
          <p:cNvPr id="5" name="Footer Placeholder 4"/>
          <p:cNvSpPr>
            <a:spLocks noGrp="1"/>
          </p:cNvSpPr>
          <p:nvPr>
            <p:ph type="ftr" sz="quarter" idx="11"/>
            <p:custDataLst>
              <p:tags r:id="rId5"/>
            </p:custDataLst>
          </p:nvPr>
        </p:nvSpPr>
        <p:spPr/>
        <p:txBody>
          <a:bodyPr/>
          <a:lstStyle/>
          <a:p>
            <a:endParaRPr lang="en-US"/>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a:t>
            </a:fld>
            <a:endParaRPr lang="en-US"/>
          </a:p>
        </p:txBody>
      </p:sp>
      <p:sp>
        <p:nvSpPr>
          <p:cNvPr id="10" name="Rectangle 9"/>
          <p:cNvSpPr/>
          <p:nvPr>
            <p:custDataLst>
              <p:tags r:id="rId7"/>
            </p:custDataLst>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DEA64949-9DB0-4179-9B3B-3B8049874CD2}" type="datetime1">
              <a:rPr lang="en-US" smtClean="0"/>
              <a:t>3/17/2015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custDataLst>
              <p:tags r:id="rId1"/>
            </p:custDataLst>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custDataLst>
              <p:tags r:id="rId2"/>
            </p:custDataLst>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custDataLst>
              <p:tags r:id="rId3"/>
            </p:custDataLst>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4"/>
            </p:custDataLst>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custDataLst>
              <p:tags r:id="rId5"/>
            </p:custDataLst>
          </p:nvPr>
        </p:nvSpPr>
        <p:spPr/>
        <p:txBody>
          <a:bodyPr/>
          <a:lstStyle/>
          <a:p>
            <a:fld id="{3BAA427B-5EF4-470B-B75E-ED3B24A90D62}" type="datetime1">
              <a:rPr lang="en-US" smtClean="0"/>
              <a:t>3/17/2015</a:t>
            </a:fld>
            <a:endParaRPr lang="en-US"/>
          </a:p>
        </p:txBody>
      </p:sp>
      <p:sp>
        <p:nvSpPr>
          <p:cNvPr id="5" name="Footer Placeholder 4"/>
          <p:cNvSpPr>
            <a:spLocks noGrp="1"/>
          </p:cNvSpPr>
          <p:nvPr>
            <p:ph type="ftr" sz="quarter" idx="11"/>
            <p:custDataLst>
              <p:tags r:id="rId6"/>
            </p:custDataLst>
          </p:nvPr>
        </p:nvSpPr>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D10CC9F3-4611-4E0E-AF12-AA21BFAB7C52}"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custDataLst>
              <p:tags r:id="rId2"/>
            </p:custDataLst>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custDataLst>
              <p:tags r:id="rId3"/>
            </p:custDataLst>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custDataLst>
              <p:tags r:id="rId4"/>
            </p:custDataLst>
          </p:nvPr>
        </p:nvSpPr>
        <p:spPr/>
        <p:txBody>
          <a:bodyPr/>
          <a:lstStyle/>
          <a:p>
            <a:fld id="{B9AA0D21-3A22-4A30-A874-384DF03DBE94}" type="datetime1">
              <a:rPr lang="en-US" smtClean="0"/>
              <a:t>3/17/2015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custDataLst>
              <p:tags r:id="rId2"/>
            </p:custDataLst>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custDataLst>
              <p:tags r:id="rId3"/>
            </p:custDataLst>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custDataLst>
              <p:tags r:id="rId4"/>
            </p:custDataLst>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custDataLst>
              <p:tags r:id="rId5"/>
            </p:custDataLst>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custDataLst>
              <p:tags r:id="rId6"/>
            </p:custDataLst>
          </p:nvPr>
        </p:nvSpPr>
        <p:spPr/>
        <p:txBody>
          <a:bodyPr/>
          <a:lstStyle/>
          <a:p>
            <a:fld id="{78128062-AFA1-4C6A-A09D-9D4F17957D2D}" type="datetime1">
              <a:rPr lang="en-US" smtClean="0"/>
              <a:t>3/17/2015</a:t>
            </a:fld>
            <a:endParaRPr lang="en-US"/>
          </a:p>
        </p:txBody>
      </p:sp>
      <p:sp>
        <p:nvSpPr>
          <p:cNvPr id="8" name="Footer Placeholder 7"/>
          <p:cNvSpPr>
            <a:spLocks noGrp="1"/>
          </p:cNvSpPr>
          <p:nvPr>
            <p:ph type="ftr" sz="quarter" idx="11"/>
            <p:custDataLst>
              <p:tags r:id="rId7"/>
            </p:custDataLst>
          </p:nvPr>
        </p:nvSpPr>
        <p:spPr/>
        <p:txBody>
          <a:bodyPr/>
          <a:lstStyle/>
          <a:p>
            <a:endParaRPr lang="en-US"/>
          </a:p>
        </p:txBody>
      </p:sp>
      <p:sp>
        <p:nvSpPr>
          <p:cNvPr id="9" name="Slide Number Placeholder 8"/>
          <p:cNvSpPr>
            <a:spLocks noGrp="1"/>
          </p:cNvSpPr>
          <p:nvPr>
            <p:ph type="sldNum" sz="quarter" idx="12"/>
            <p:custDataLst>
              <p:tags r:id="rId8"/>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custDataLst>
              <p:tags r:id="rId2"/>
            </p:custDataLst>
          </p:nvPr>
        </p:nvSpPr>
        <p:spPr/>
        <p:txBody>
          <a:bodyPr/>
          <a:lstStyle/>
          <a:p>
            <a:fld id="{4958F3C9-8658-49E3-9A18-1CFA7C028A17}" type="datetime1">
              <a:rPr lang="en-US" smtClean="0"/>
              <a:t>3/17/2015</a:t>
            </a:fld>
            <a:endParaRPr lang="en-US"/>
          </a:p>
        </p:txBody>
      </p:sp>
      <p:sp>
        <p:nvSpPr>
          <p:cNvPr id="4" name="Footer Placeholder 3"/>
          <p:cNvSpPr>
            <a:spLocks noGrp="1"/>
          </p:cNvSpPr>
          <p:nvPr>
            <p:ph type="ftr" sz="quarter" idx="11"/>
            <p:custDataLst>
              <p:tags r:id="rId3"/>
            </p:custDataLst>
          </p:nvPr>
        </p:nvSpPr>
        <p:spPr/>
        <p:txBody>
          <a:bodyPr/>
          <a:lstStyle/>
          <a:p>
            <a:endParaRPr lang="en-US"/>
          </a:p>
        </p:txBody>
      </p:sp>
      <p:sp>
        <p:nvSpPr>
          <p:cNvPr id="5" name="Slide Number Placeholder 4"/>
          <p:cNvSpPr>
            <a:spLocks noGrp="1"/>
          </p:cNvSpPr>
          <p:nvPr>
            <p:ph type="sldNum" sz="quarter" idx="12"/>
            <p:custDataLst>
              <p:tags r:id="rId4"/>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p:txBody>
          <a:bodyPr/>
          <a:lstStyle/>
          <a:p>
            <a:fld id="{AC195FD3-3D85-4371-98A4-B31DCE473E8E}" type="datetime1">
              <a:rPr lang="en-US" smtClean="0"/>
              <a:t>3/17/2015</a:t>
            </a:fld>
            <a:endParaRPr lang="en-US"/>
          </a:p>
        </p:txBody>
      </p:sp>
      <p:sp>
        <p:nvSpPr>
          <p:cNvPr id="3" name="Footer Placeholder 2"/>
          <p:cNvSpPr>
            <a:spLocks noGrp="1"/>
          </p:cNvSpPr>
          <p:nvPr>
            <p:ph type="ftr" sz="quarter" idx="11"/>
            <p:custDataLst>
              <p:tags r:id="rId2"/>
            </p:custDataLst>
          </p:nvPr>
        </p:nvSpPr>
        <p:spPr/>
        <p:txBody>
          <a:bodyPr/>
          <a:lstStyle/>
          <a:p>
            <a:endParaRPr lang="en-US"/>
          </a:p>
        </p:txBody>
      </p:sp>
      <p:sp>
        <p:nvSpPr>
          <p:cNvPr id="4" name="Slide Number Placeholder 3"/>
          <p:cNvSpPr>
            <a:spLocks noGrp="1"/>
          </p:cNvSpPr>
          <p:nvPr>
            <p:ph type="sldNum" sz="quarter" idx="12"/>
            <p:custDataLst>
              <p:tags r:id="rId3"/>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custDataLst>
              <p:tags r:id="rId2"/>
            </p:custDataLst>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custDataLst>
              <p:tags r:id="rId3"/>
            </p:custDataLst>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p:txBody>
          <a:bodyPr/>
          <a:lstStyle/>
          <a:p>
            <a:fld id="{B9A09812-E40B-4CB1-AF74-480892E1FDAE}" type="datetime1">
              <a:rPr lang="en-US" smtClean="0"/>
              <a:t>3/17/2015</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D10CC9F3-4611-4E0E-AF12-AA21BFAB7C52}" type="slidenum">
              <a:rPr lang="en-US" smtClean="0"/>
              <a:t>‹#›</a:t>
            </a:fld>
            <a:endParaRPr lang="en-US"/>
          </a:p>
        </p:txBody>
      </p:sp>
      <p:sp>
        <p:nvSpPr>
          <p:cNvPr id="12" name="Rectangle 11"/>
          <p:cNvSpPr/>
          <p:nvPr>
            <p:custDataLst>
              <p:tags r:id="rId7"/>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8"/>
            </p:custDataLst>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custDataLst>
              <p:tags r:id="rId2"/>
            </p:custDataLst>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custDataLst>
              <p:tags r:id="rId3"/>
            </p:custDataLst>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custDataLst>
              <p:tags r:id="rId4"/>
            </p:custDataLst>
          </p:nvPr>
        </p:nvSpPr>
        <p:spPr>
          <a:xfrm>
            <a:off x="164592" y="1170432"/>
            <a:ext cx="2523744" cy="201168"/>
          </a:xfrm>
        </p:spPr>
        <p:txBody>
          <a:bodyPr/>
          <a:lstStyle/>
          <a:p>
            <a:fld id="{EEF92C62-839B-485A-A20E-5CB2A81396CF}" type="datetime1">
              <a:rPr lang="en-US" smtClean="0"/>
              <a:t>3/17/2015</a:t>
            </a:fld>
            <a:endParaRPr lang="en-US"/>
          </a:p>
        </p:txBody>
      </p:sp>
      <p:sp>
        <p:nvSpPr>
          <p:cNvPr id="11" name="Rectangle 10"/>
          <p:cNvSpPr/>
          <p:nvPr>
            <p:custDataLst>
              <p:tags r:id="rId5"/>
            </p:custDataLst>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custDataLst>
              <p:tags r:id="rId6"/>
            </p:custDataLst>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custDataLst>
              <p:tags r:id="rId7"/>
            </p:custDataLst>
          </p:nvPr>
        </p:nvSpPr>
        <p:spPr>
          <a:xfrm>
            <a:off x="3035808" y="1170432"/>
            <a:ext cx="5193792" cy="201168"/>
          </a:xfrm>
        </p:spPr>
        <p:txBody>
          <a:bodyPr/>
          <a:lstStyle>
            <a:lvl1pPr>
              <a:defRPr>
                <a:solidFill>
                  <a:schemeClr val="bg1">
                    <a:shade val="50000"/>
                  </a:schemeClr>
                </a:solidFill>
              </a:defRPr>
            </a:lvl1pPr>
          </a:lstStyle>
          <a:p>
            <a:endParaRPr lang="en-US"/>
          </a:p>
        </p:txBody>
      </p:sp>
      <p:sp>
        <p:nvSpPr>
          <p:cNvPr id="7" name="Slide Number Placeholder 6"/>
          <p:cNvSpPr>
            <a:spLocks noGrp="1"/>
          </p:cNvSpPr>
          <p:nvPr>
            <p:ph type="sldNum" sz="quarter" idx="12"/>
            <p:custDataLst>
              <p:tags r:id="rId8"/>
            </p:custDataLst>
          </p:nvPr>
        </p:nvSpPr>
        <p:spPr>
          <a:xfrm>
            <a:off x="8339328" y="1170432"/>
            <a:ext cx="733864" cy="201168"/>
          </a:xfrm>
        </p:spPr>
        <p:txBody>
          <a:bodyPr/>
          <a:lstStyle/>
          <a:p>
            <a:fld id="{D10CC9F3-4611-4E0E-AF12-AA21BFAB7C52}"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2"/>
            </p:custDataLst>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3"/>
            </p:custDataLst>
          </p:nvPr>
        </p:nvSpPr>
        <p:spPr/>
        <p:txBody>
          <a:bodyPr/>
          <a:lstStyle/>
          <a:p>
            <a:fld id="{D1FD5E03-E72C-4D4F-8B66-8510CAA77BAF}" type="datetime1">
              <a:rPr lang="en-US" smtClean="0"/>
              <a:t>3/17/2015</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D10CC9F3-4611-4E0E-AF12-AA21BFAB7C5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custDataLst>
              <p:tags r:id="rId1"/>
            </p:custDataLst>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custDataLst>
              <p:tags r:id="rId2"/>
            </p:custDataLst>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custDataLst>
              <p:tags r:id="rId3"/>
            </p:custDataLs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custDataLst>
              <p:tags r:id="rId4"/>
            </p:custDataLst>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custDataLst>
              <p:tags r:id="rId5"/>
            </p:custDataLst>
          </p:nvPr>
        </p:nvSpPr>
        <p:spPr/>
        <p:txBody>
          <a:bodyPr/>
          <a:lstStyle/>
          <a:p>
            <a:fld id="{F5FDCFAF-8BA7-490D-A901-A43FCAD9A730}" type="datetime1">
              <a:rPr lang="en-US" smtClean="0"/>
              <a:t>3/17/2015</a:t>
            </a:fld>
            <a:endParaRPr lang="en-US"/>
          </a:p>
        </p:txBody>
      </p:sp>
      <p:sp>
        <p:nvSpPr>
          <p:cNvPr id="5" name="Footer Placeholder 4"/>
          <p:cNvSpPr>
            <a:spLocks noGrp="1"/>
          </p:cNvSpPr>
          <p:nvPr>
            <p:ph type="ftr" sz="quarter" idx="11"/>
            <p:custDataLst>
              <p:tags r:id="rId6"/>
            </p:custDataLst>
          </p:nvPr>
        </p:nvSpPr>
        <p:spPr>
          <a:xfrm>
            <a:off x="2640597" y="6377459"/>
            <a:ext cx="3836404" cy="365125"/>
          </a:xfrm>
        </p:spPr>
        <p:txBody>
          <a:bodyPr/>
          <a:lstStyle/>
          <a:p>
            <a:endParaRPr lang="en-US"/>
          </a:p>
        </p:txBody>
      </p:sp>
      <p:sp>
        <p:nvSpPr>
          <p:cNvPr id="6" name="Slide Number Placeholder 5"/>
          <p:cNvSpPr>
            <a:spLocks noGrp="1"/>
          </p:cNvSpPr>
          <p:nvPr>
            <p:ph type="sldNum" sz="quarter" idx="12"/>
            <p:custDataLst>
              <p:tags r:id="rId7"/>
            </p:custDataLst>
          </p:nvPr>
        </p:nvSpPr>
        <p:spPr/>
        <p:txBody>
          <a:bodyPr/>
          <a:lstStyle/>
          <a:p>
            <a:fld id="{D10CC9F3-4611-4E0E-AF12-AA21BFAB7C5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tags" Target="../tags/tag7.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custDataLst>
              <p:tags r:id="rId13"/>
            </p:custDataLst>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custDataLst>
              <p:tags r:id="rId14"/>
            </p:custDataLst>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custDataLst>
              <p:tags r:id="rId15"/>
            </p:custDataLst>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custDataLst>
              <p:tags r:id="rId16"/>
            </p:custDataLst>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custDataLst>
              <p:tags r:id="rId17"/>
            </p:custDataLst>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715962B4-71EB-4212-95D3-FF3F1C12199D}" type="datetime1">
              <a:rPr lang="en-US" smtClean="0"/>
              <a:t>3/17/2015</a:t>
            </a:fld>
            <a:endParaRPr lang="en-US"/>
          </a:p>
        </p:txBody>
      </p:sp>
      <p:sp>
        <p:nvSpPr>
          <p:cNvPr id="5" name="Footer Placeholder 4"/>
          <p:cNvSpPr>
            <a:spLocks noGrp="1"/>
          </p:cNvSpPr>
          <p:nvPr>
            <p:ph type="ftr" sz="quarter" idx="3"/>
            <p:custDataLst>
              <p:tags r:id="rId18"/>
            </p:custDataLst>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US"/>
          </a:p>
        </p:txBody>
      </p:sp>
      <p:sp>
        <p:nvSpPr>
          <p:cNvPr id="6" name="Slide Number Placeholder 5"/>
          <p:cNvSpPr>
            <a:spLocks noGrp="1"/>
          </p:cNvSpPr>
          <p:nvPr>
            <p:ph type="sldNum" sz="quarter" idx="4"/>
            <p:custDataLst>
              <p:tags r:id="rId19"/>
            </p:custDataLst>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D10CC9F3-4611-4E0E-AF12-AA21BFAB7C52}"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81.xml"/><Relationship Id="rId7"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6" Type="http://schemas.openxmlformats.org/officeDocument/2006/relationships/tags" Target="../tags/tag84.xml"/><Relationship Id="rId5" Type="http://schemas.openxmlformats.org/officeDocument/2006/relationships/tags" Target="../tags/tag83.xml"/><Relationship Id="rId4" Type="http://schemas.openxmlformats.org/officeDocument/2006/relationships/tags" Target="../tags/tag82.xml"/><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tags" Target="../tags/tag85.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88.xml"/></Relationships>
</file>

<file path=ppt/slides/_rels/slide4.xml.rels><?xml version="1.0" encoding="UTF-8" standalone="yes"?>
<Relationships xmlns="http://schemas.openxmlformats.org/package/2006/relationships"><Relationship Id="rId8" Type="http://schemas.openxmlformats.org/officeDocument/2006/relationships/notesSlide" Target="../notesSlides/notesSlide4.xml"/><Relationship Id="rId3" Type="http://schemas.openxmlformats.org/officeDocument/2006/relationships/tags" Target="../tags/tag91.xml"/><Relationship Id="rId7" Type="http://schemas.openxmlformats.org/officeDocument/2006/relationships/slideLayout" Target="../slideLayouts/slideLayout2.xml"/><Relationship Id="rId2" Type="http://schemas.openxmlformats.org/officeDocument/2006/relationships/tags" Target="../tags/tag90.xml"/><Relationship Id="rId1" Type="http://schemas.openxmlformats.org/officeDocument/2006/relationships/tags" Target="../tags/tag89.xml"/><Relationship Id="rId6" Type="http://schemas.openxmlformats.org/officeDocument/2006/relationships/tags" Target="../tags/tag94.xml"/><Relationship Id="rId5" Type="http://schemas.openxmlformats.org/officeDocument/2006/relationships/tags" Target="../tags/tag93.xml"/><Relationship Id="rId4" Type="http://schemas.openxmlformats.org/officeDocument/2006/relationships/tags" Target="../tags/tag92.xml"/></Relationships>
</file>

<file path=ppt/slides/_rels/slide5.xml.rels><?xml version="1.0" encoding="UTF-8" standalone="yes"?>
<Relationships xmlns="http://schemas.openxmlformats.org/package/2006/relationships"><Relationship Id="rId8" Type="http://schemas.openxmlformats.org/officeDocument/2006/relationships/notesSlide" Target="../notesSlides/notesSlide5.xml"/><Relationship Id="rId3" Type="http://schemas.openxmlformats.org/officeDocument/2006/relationships/tags" Target="../tags/tag97.xml"/><Relationship Id="rId7" Type="http://schemas.openxmlformats.org/officeDocument/2006/relationships/slideLayout" Target="../slideLayouts/slideLayout2.xml"/><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tags" Target="../tags/tag100.xml"/><Relationship Id="rId5" Type="http://schemas.openxmlformats.org/officeDocument/2006/relationships/tags" Target="../tags/tag99.xml"/><Relationship Id="rId4" Type="http://schemas.openxmlformats.org/officeDocument/2006/relationships/tags" Target="../tags/tag98.xml"/></Relationships>
</file>

<file path=ppt/slides/_rels/slide6.xml.rels><?xml version="1.0" encoding="UTF-8" standalone="yes"?>
<Relationships xmlns="http://schemas.openxmlformats.org/package/2006/relationships"><Relationship Id="rId3" Type="http://schemas.openxmlformats.org/officeDocument/2006/relationships/tags" Target="../tags/tag103.xml"/><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104.xml"/></Relationships>
</file>

<file path=ppt/slides/_rels/slide7.xml.rels><?xml version="1.0" encoding="UTF-8" standalone="yes"?>
<Relationships xmlns="http://schemas.openxmlformats.org/package/2006/relationships"><Relationship Id="rId3" Type="http://schemas.openxmlformats.org/officeDocument/2006/relationships/tags" Target="../tags/tag107.xml"/><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notesSlide" Target="../notesSlides/notesSlide7.xml"/><Relationship Id="rId5" Type="http://schemas.openxmlformats.org/officeDocument/2006/relationships/slideLayout" Target="../slideLayouts/slideLayout2.xml"/><Relationship Id="rId4" Type="http://schemas.openxmlformats.org/officeDocument/2006/relationships/tags" Target="../tags/tag108.xml"/></Relationships>
</file>

<file path=ppt/slides/_rels/slide8.xml.rels><?xml version="1.0" encoding="UTF-8" standalone="yes"?>
<Relationships xmlns="http://schemas.openxmlformats.org/package/2006/relationships"><Relationship Id="rId3" Type="http://schemas.openxmlformats.org/officeDocument/2006/relationships/tags" Target="../tags/tag111.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notesSlide" Target="../notesSlides/notesSlide8.xml"/><Relationship Id="rId5" Type="http://schemas.openxmlformats.org/officeDocument/2006/relationships/slideLayout" Target="../slideLayouts/slideLayout2.xml"/><Relationship Id="rId4" Type="http://schemas.openxmlformats.org/officeDocument/2006/relationships/tags" Target="../tags/tag112.xml"/></Relationships>
</file>

<file path=ppt/slides/_rels/slide9.xml.rels><?xml version="1.0" encoding="UTF-8" standalone="yes"?>
<Relationships xmlns="http://schemas.openxmlformats.org/package/2006/relationships"><Relationship Id="rId3" Type="http://schemas.openxmlformats.org/officeDocument/2006/relationships/tags" Target="../tags/tag115.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notesSlide" Target="../notesSlides/notesSlide9.xml"/><Relationship Id="rId5" Type="http://schemas.openxmlformats.org/officeDocument/2006/relationships/slideLayout" Target="../slideLayouts/slideLayout2.xml"/><Relationship Id="rId4" Type="http://schemas.openxmlformats.org/officeDocument/2006/relationships/tags" Target="../tags/tag116.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19.xml"/><Relationship Id="rId7" Type="http://schemas.openxmlformats.org/officeDocument/2006/relationships/notesSlide" Target="../notesSlides/notesSlide10.xml"/><Relationship Id="rId2" Type="http://schemas.openxmlformats.org/officeDocument/2006/relationships/tags" Target="../tags/tag118.xml"/><Relationship Id="rId1" Type="http://schemas.openxmlformats.org/officeDocument/2006/relationships/tags" Target="../tags/tag117.xml"/><Relationship Id="rId6" Type="http://schemas.openxmlformats.org/officeDocument/2006/relationships/slideLayout" Target="../slideLayouts/slideLayout2.xml"/><Relationship Id="rId5" Type="http://schemas.openxmlformats.org/officeDocument/2006/relationships/tags" Target="../tags/tag121.xml"/><Relationship Id="rId4" Type="http://schemas.openxmlformats.org/officeDocument/2006/relationships/tags" Target="../tags/tag120.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124.xml"/><Relationship Id="rId7" Type="http://schemas.openxmlformats.org/officeDocument/2006/relationships/notesSlide" Target="../notesSlides/notesSlide11.xml"/><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slideLayout" Target="../slideLayouts/slideLayout2.xml"/><Relationship Id="rId5" Type="http://schemas.openxmlformats.org/officeDocument/2006/relationships/tags" Target="../tags/tag126.xml"/><Relationship Id="rId4" Type="http://schemas.openxmlformats.org/officeDocument/2006/relationships/tags" Target="../tags/tag125.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129.xml"/><Relationship Id="rId7" Type="http://schemas.openxmlformats.org/officeDocument/2006/relationships/tags" Target="../tags/tag133.xml"/><Relationship Id="rId2" Type="http://schemas.openxmlformats.org/officeDocument/2006/relationships/tags" Target="../tags/tag128.xml"/><Relationship Id="rId1" Type="http://schemas.openxmlformats.org/officeDocument/2006/relationships/tags" Target="../tags/tag127.xml"/><Relationship Id="rId6" Type="http://schemas.openxmlformats.org/officeDocument/2006/relationships/tags" Target="../tags/tag132.xml"/><Relationship Id="rId5" Type="http://schemas.openxmlformats.org/officeDocument/2006/relationships/tags" Target="../tags/tag131.xml"/><Relationship Id="rId10" Type="http://schemas.openxmlformats.org/officeDocument/2006/relationships/image" Target="../media/image4.png"/><Relationship Id="rId4" Type="http://schemas.openxmlformats.org/officeDocument/2006/relationships/tags" Target="../tags/tag130.xml"/><Relationship Id="rId9"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tags" Target="../tags/tag136.xml"/><Relationship Id="rId2" Type="http://schemas.openxmlformats.org/officeDocument/2006/relationships/tags" Target="../tags/tag135.xml"/><Relationship Id="rId1" Type="http://schemas.openxmlformats.org/officeDocument/2006/relationships/tags" Target="../tags/tag134.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137.xml"/></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14.xml"/><Relationship Id="rId3" Type="http://schemas.openxmlformats.org/officeDocument/2006/relationships/tags" Target="../tags/tag140.xml"/><Relationship Id="rId7" Type="http://schemas.openxmlformats.org/officeDocument/2006/relationships/slideLayout" Target="../slideLayouts/slideLayout2.xml"/><Relationship Id="rId2" Type="http://schemas.openxmlformats.org/officeDocument/2006/relationships/tags" Target="../tags/tag139.xml"/><Relationship Id="rId1" Type="http://schemas.openxmlformats.org/officeDocument/2006/relationships/tags" Target="../tags/tag138.xml"/><Relationship Id="rId6" Type="http://schemas.openxmlformats.org/officeDocument/2006/relationships/tags" Target="../tags/tag143.xml"/><Relationship Id="rId5" Type="http://schemas.openxmlformats.org/officeDocument/2006/relationships/tags" Target="../tags/tag142.xml"/><Relationship Id="rId4" Type="http://schemas.openxmlformats.org/officeDocument/2006/relationships/tags" Target="../tags/tag141.xml"/></Relationships>
</file>

<file path=ppt/slides/_rels/slide15.xml.rels><?xml version="1.0" encoding="UTF-8" standalone="yes"?>
<Relationships xmlns="http://schemas.openxmlformats.org/package/2006/relationships"><Relationship Id="rId3" Type="http://schemas.openxmlformats.org/officeDocument/2006/relationships/tags" Target="../tags/tag146.xml"/><Relationship Id="rId2" Type="http://schemas.openxmlformats.org/officeDocument/2006/relationships/tags" Target="../tags/tag145.xml"/><Relationship Id="rId1" Type="http://schemas.openxmlformats.org/officeDocument/2006/relationships/tags" Target="../tags/tag144.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147.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6.xml"/><Relationship Id="rId3" Type="http://schemas.openxmlformats.org/officeDocument/2006/relationships/tags" Target="../tags/tag150.xml"/><Relationship Id="rId7" Type="http://schemas.openxmlformats.org/officeDocument/2006/relationships/slideLayout" Target="../slideLayouts/slideLayout2.xml"/><Relationship Id="rId2" Type="http://schemas.openxmlformats.org/officeDocument/2006/relationships/tags" Target="../tags/tag149.xml"/><Relationship Id="rId1" Type="http://schemas.openxmlformats.org/officeDocument/2006/relationships/tags" Target="../tags/tag148.xml"/><Relationship Id="rId6" Type="http://schemas.openxmlformats.org/officeDocument/2006/relationships/tags" Target="../tags/tag153.xml"/><Relationship Id="rId5" Type="http://schemas.openxmlformats.org/officeDocument/2006/relationships/tags" Target="../tags/tag152.xml"/><Relationship Id="rId4" Type="http://schemas.openxmlformats.org/officeDocument/2006/relationships/tags" Target="../tags/tag151.xml"/><Relationship Id="rId9"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notesSlide" Target="../notesSlides/notesSlide17.xml"/><Relationship Id="rId3" Type="http://schemas.openxmlformats.org/officeDocument/2006/relationships/tags" Target="../tags/tag156.xml"/><Relationship Id="rId7" Type="http://schemas.openxmlformats.org/officeDocument/2006/relationships/slideLayout" Target="../slideLayouts/slideLayout2.xml"/><Relationship Id="rId2" Type="http://schemas.openxmlformats.org/officeDocument/2006/relationships/tags" Target="../tags/tag155.xml"/><Relationship Id="rId1" Type="http://schemas.openxmlformats.org/officeDocument/2006/relationships/tags" Target="../tags/tag154.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tags" Target="../tags/tag157.xml"/></Relationships>
</file>

<file path=ppt/slides/_rels/slide18.xml.rels><?xml version="1.0" encoding="UTF-8" standalone="yes"?>
<Relationships xmlns="http://schemas.openxmlformats.org/package/2006/relationships"><Relationship Id="rId3" Type="http://schemas.openxmlformats.org/officeDocument/2006/relationships/tags" Target="../tags/tag162.xml"/><Relationship Id="rId7" Type="http://schemas.openxmlformats.org/officeDocument/2006/relationships/notesSlide" Target="../notesSlides/notesSlide18.xml"/><Relationship Id="rId2" Type="http://schemas.openxmlformats.org/officeDocument/2006/relationships/tags" Target="../tags/tag161.xml"/><Relationship Id="rId1" Type="http://schemas.openxmlformats.org/officeDocument/2006/relationships/tags" Target="../tags/tag160.xml"/><Relationship Id="rId6" Type="http://schemas.openxmlformats.org/officeDocument/2006/relationships/slideLayout" Target="../slideLayouts/slideLayout2.xml"/><Relationship Id="rId5" Type="http://schemas.openxmlformats.org/officeDocument/2006/relationships/tags" Target="../tags/tag164.xml"/><Relationship Id="rId4" Type="http://schemas.openxmlformats.org/officeDocument/2006/relationships/tags" Target="../tags/tag163.xml"/></Relationships>
</file>

<file path=ppt/slides/_rels/slide19.xml.rels><?xml version="1.0" encoding="UTF-8" standalone="yes"?>
<Relationships xmlns="http://schemas.openxmlformats.org/package/2006/relationships"><Relationship Id="rId3" Type="http://schemas.openxmlformats.org/officeDocument/2006/relationships/tags" Target="../tags/tag167.xml"/><Relationship Id="rId2" Type="http://schemas.openxmlformats.org/officeDocument/2006/relationships/tags" Target="../tags/tag166.xml"/><Relationship Id="rId1" Type="http://schemas.openxmlformats.org/officeDocument/2006/relationships/tags" Target="../tags/tag165.xml"/><Relationship Id="rId6" Type="http://schemas.openxmlformats.org/officeDocument/2006/relationships/notesSlide" Target="../notesSlides/notesSlide19.xml"/><Relationship Id="rId5" Type="http://schemas.openxmlformats.org/officeDocument/2006/relationships/slideLayout" Target="../slideLayouts/slideLayout2.xml"/><Relationship Id="rId4" Type="http://schemas.openxmlformats.org/officeDocument/2006/relationships/tags" Target="../tags/tag168.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171.xml"/><Relationship Id="rId7" Type="http://schemas.openxmlformats.org/officeDocument/2006/relationships/notesSlide" Target="../notesSlides/notesSlide20.xml"/><Relationship Id="rId2" Type="http://schemas.openxmlformats.org/officeDocument/2006/relationships/tags" Target="../tags/tag170.xml"/><Relationship Id="rId1" Type="http://schemas.openxmlformats.org/officeDocument/2006/relationships/tags" Target="../tags/tag169.xml"/><Relationship Id="rId6" Type="http://schemas.openxmlformats.org/officeDocument/2006/relationships/slideLayout" Target="../slideLayouts/slideLayout2.xml"/><Relationship Id="rId5" Type="http://schemas.openxmlformats.org/officeDocument/2006/relationships/tags" Target="../tags/tag173.xml"/><Relationship Id="rId4" Type="http://schemas.openxmlformats.org/officeDocument/2006/relationships/tags" Target="../tags/tag172.xml"/></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tags" Target="../tags/tag176.xml"/><Relationship Id="rId7" Type="http://schemas.openxmlformats.org/officeDocument/2006/relationships/notesSlide" Target="../notesSlides/notesSlide21.xml"/><Relationship Id="rId2" Type="http://schemas.openxmlformats.org/officeDocument/2006/relationships/tags" Target="../tags/tag175.xml"/><Relationship Id="rId1" Type="http://schemas.openxmlformats.org/officeDocument/2006/relationships/tags" Target="../tags/tag174.xml"/><Relationship Id="rId6" Type="http://schemas.openxmlformats.org/officeDocument/2006/relationships/slideLayout" Target="../slideLayouts/slideLayout2.xml"/><Relationship Id="rId5" Type="http://schemas.openxmlformats.org/officeDocument/2006/relationships/tags" Target="../tags/tag178.xml"/><Relationship Id="rId4" Type="http://schemas.openxmlformats.org/officeDocument/2006/relationships/tags" Target="../tags/tag17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2"/>
            </p:custDataLst>
          </p:nvPr>
        </p:nvSpPr>
        <p:spPr/>
        <p:txBody>
          <a:bodyPr/>
          <a:lstStyle/>
          <a:p>
            <a:r>
              <a:rPr lang="en-US" dirty="0" err="1" smtClean="0"/>
              <a:t>Bài</a:t>
            </a:r>
            <a:r>
              <a:rPr lang="en-US" dirty="0" smtClean="0"/>
              <a:t> 5. </a:t>
            </a:r>
            <a:r>
              <a:rPr lang="en-US" dirty="0" err="1"/>
              <a:t>Ngăn</a:t>
            </a:r>
            <a:r>
              <a:rPr lang="en-US" dirty="0"/>
              <a:t> </a:t>
            </a:r>
            <a:r>
              <a:rPr lang="en-US" dirty="0" err="1"/>
              <a:t>xếp</a:t>
            </a:r>
            <a:r>
              <a:rPr lang="en-US" dirty="0"/>
              <a:t> </a:t>
            </a:r>
            <a:r>
              <a:rPr lang="en-US" dirty="0" err="1"/>
              <a:t>và</a:t>
            </a:r>
            <a:r>
              <a:rPr lang="en-US" dirty="0"/>
              <a:t> </a:t>
            </a:r>
            <a:r>
              <a:rPr lang="en-US" dirty="0" err="1"/>
              <a:t>hàng</a:t>
            </a:r>
            <a:r>
              <a:rPr lang="en-US" dirty="0"/>
              <a:t> </a:t>
            </a:r>
            <a:r>
              <a:rPr lang="en-US" dirty="0" err="1"/>
              <a:t>đợi</a:t>
            </a:r>
            <a:endParaRPr lang="en-US" dirty="0"/>
          </a:p>
        </p:txBody>
      </p:sp>
      <p:sp>
        <p:nvSpPr>
          <p:cNvPr id="3" name="Subtitle 2"/>
          <p:cNvSpPr>
            <a:spLocks noGrp="1"/>
          </p:cNvSpPr>
          <p:nvPr>
            <p:ph type="subTitle" idx="1"/>
            <p:custDataLst>
              <p:tags r:id="rId3"/>
            </p:custDataLst>
          </p:nvPr>
        </p:nvSpPr>
        <p:spPr/>
        <p:txBody>
          <a:bodyPr/>
          <a:lstStyle/>
          <a:p>
            <a:endParaRPr lang="en-US" dirty="0"/>
          </a:p>
        </p:txBody>
      </p:sp>
    </p:spTree>
    <p:custDataLst>
      <p:tags r:id="rId1"/>
    </p:custDataLst>
    <p:extLst>
      <p:ext uri="{BB962C8B-B14F-4D97-AF65-F5344CB8AC3E}">
        <p14:creationId xmlns:p14="http://schemas.microsoft.com/office/powerpoint/2010/main" val="15192316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lstStyle/>
          <a:p>
            <a:r>
              <a:rPr lang="en-US" smtClean="0"/>
              <a:t>5.1.Ngăn xếp (Stack)</a:t>
            </a:r>
            <a:endParaRPr lang="en-US"/>
          </a:p>
        </p:txBody>
      </p:sp>
      <p:sp>
        <p:nvSpPr>
          <p:cNvPr id="3" name="Content Placeholder 2"/>
          <p:cNvSpPr>
            <a:spLocks noGrp="1"/>
          </p:cNvSpPr>
          <p:nvPr>
            <p:ph idx="1"/>
            <p:custDataLst>
              <p:tags r:id="rId3"/>
            </p:custDataLst>
          </p:nvPr>
        </p:nvSpPr>
        <p:spPr>
          <a:xfrm>
            <a:off x="304800" y="1600200"/>
            <a:ext cx="5715000" cy="2209800"/>
          </a:xfrm>
        </p:spPr>
        <p:txBody>
          <a:bodyPr>
            <a:normAutofit fontScale="85000" lnSpcReduction="20000"/>
          </a:bodyPr>
          <a:lstStyle/>
          <a:p>
            <a:r>
              <a:rPr lang="en-US"/>
              <a:t>Ngăn xếp là một kiểu danh sách được trang bị hai phép </a:t>
            </a:r>
            <a:r>
              <a:rPr lang="en-US" smtClean="0"/>
              <a:t>toán:</a:t>
            </a:r>
          </a:p>
          <a:p>
            <a:pPr lvl="1"/>
            <a:r>
              <a:rPr lang="en-US"/>
              <a:t>b</a:t>
            </a:r>
            <a:r>
              <a:rPr lang="en-US" smtClean="0"/>
              <a:t>ổ </a:t>
            </a:r>
            <a:r>
              <a:rPr lang="en-US"/>
              <a:t>sung một phần tử vào </a:t>
            </a:r>
            <a:r>
              <a:rPr lang="en-US" b="1"/>
              <a:t>cuối</a:t>
            </a:r>
            <a:r>
              <a:rPr lang="en-US"/>
              <a:t> </a:t>
            </a:r>
            <a:r>
              <a:rPr lang="en-US" b="1"/>
              <a:t>danh </a:t>
            </a:r>
            <a:r>
              <a:rPr lang="en-US" b="1" smtClean="0"/>
              <a:t>sách</a:t>
            </a:r>
          </a:p>
          <a:p>
            <a:pPr lvl="1"/>
            <a:r>
              <a:rPr lang="en-US" smtClean="0"/>
              <a:t>loại </a:t>
            </a:r>
            <a:r>
              <a:rPr lang="en-US"/>
              <a:t>bỏ một phần tử cũng ở </a:t>
            </a:r>
            <a:r>
              <a:rPr lang="en-US" b="1"/>
              <a:t>cuối</a:t>
            </a:r>
            <a:r>
              <a:rPr lang="en-US"/>
              <a:t> </a:t>
            </a:r>
            <a:r>
              <a:rPr lang="en-US" b="1"/>
              <a:t>danh </a:t>
            </a:r>
            <a:r>
              <a:rPr lang="en-US" b="1" smtClean="0"/>
              <a:t>sách</a:t>
            </a:r>
          </a:p>
          <a:p>
            <a:endParaRPr lang="en-US"/>
          </a:p>
        </p:txBody>
      </p:sp>
      <p:pic>
        <p:nvPicPr>
          <p:cNvPr id="4" name="Content Placeholder 3"/>
          <p:cNvPicPr>
            <a:picLocks noChangeAspect="1"/>
          </p:cNvPicPr>
          <p:nvPr>
            <p:custDataLst>
              <p:tags r:id="rId4"/>
            </p:custDataLst>
          </p:nvPr>
        </p:nvPicPr>
        <p:blipFill>
          <a:blip r:embed="rId9">
            <a:extLst>
              <a:ext uri="{28A0092B-C50C-407E-A947-70E740481C1C}">
                <a14:useLocalDpi xmlns:a14="http://schemas.microsoft.com/office/drawing/2010/main" val="0"/>
              </a:ext>
            </a:extLst>
          </a:blip>
          <a:stretch>
            <a:fillRect/>
          </a:stretch>
        </p:blipFill>
        <p:spPr>
          <a:xfrm>
            <a:off x="5943600" y="1545022"/>
            <a:ext cx="3180875" cy="2286000"/>
          </a:xfrm>
          <a:prstGeom prst="rect">
            <a:avLst/>
          </a:prstGeom>
        </p:spPr>
      </p:pic>
      <p:sp>
        <p:nvSpPr>
          <p:cNvPr id="5" name="Content Placeholder 2"/>
          <p:cNvSpPr txBox="1">
            <a:spLocks/>
          </p:cNvSpPr>
          <p:nvPr>
            <p:custDataLst>
              <p:tags r:id="rId5"/>
            </p:custDataLst>
          </p:nvPr>
        </p:nvSpPr>
        <p:spPr>
          <a:xfrm>
            <a:off x="152400" y="4038600"/>
            <a:ext cx="8534400" cy="2971800"/>
          </a:xfrm>
          <a:prstGeom prst="rect">
            <a:avLst/>
          </a:prstGeom>
        </p:spPr>
        <p:txBody>
          <a:bodyPr vert="horz" lIns="54864" tIns="91440" rtlCol="0">
            <a:normAutofit fontScale="85000" lnSpcReduction="1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r>
              <a:rPr lang="en-US" smtClean="0"/>
              <a:t>Có thể hình dung ngăn xếp như hình ảnh một chồng đĩa, đĩa nào được đặt vào chồng sau cùng sẽ nằm trên tất cả các đĩa khác và sẽ được lấy ra đầu tiên. </a:t>
            </a:r>
          </a:p>
          <a:p>
            <a:r>
              <a:rPr lang="en-US" smtClean="0"/>
              <a:t>Vì nguyên tắc “vào sau ra trước” đó, Stack còn có tên gọi là danh sách kiểu </a:t>
            </a:r>
            <a:r>
              <a:rPr lang="en-US" b="1" smtClean="0"/>
              <a:t>LIFO </a:t>
            </a:r>
            <a:r>
              <a:rPr lang="en-US" smtClean="0"/>
              <a:t>(Last In First Out) </a:t>
            </a:r>
          </a:p>
          <a:p>
            <a:r>
              <a:rPr lang="en-US" smtClean="0"/>
              <a:t>Vị trí cuối danh sách được gọi là đỉnh (</a:t>
            </a:r>
            <a:r>
              <a:rPr lang="en-US" b="1" smtClean="0"/>
              <a:t>top</a:t>
            </a:r>
            <a:r>
              <a:rPr lang="en-US" smtClean="0"/>
              <a:t>) của Stack.</a:t>
            </a:r>
            <a:endParaRPr lang="en-US"/>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2</a:t>
            </a:fld>
            <a:endParaRPr lang="en-US"/>
          </a:p>
        </p:txBody>
      </p:sp>
    </p:spTree>
    <p:custDataLst>
      <p:tags r:id="rId1"/>
    </p:custDataLst>
    <p:extLst>
      <p:ext uri="{BB962C8B-B14F-4D97-AF65-F5344CB8AC3E}">
        <p14:creationId xmlns:p14="http://schemas.microsoft.com/office/powerpoint/2010/main" val="40131553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5.1.1. Biểu diễn ngăn xếp bằng mảng</a:t>
            </a:r>
            <a:endParaRPr lang="en-US"/>
          </a:p>
        </p:txBody>
      </p:sp>
      <p:sp>
        <p:nvSpPr>
          <p:cNvPr id="3" name="Content Placeholder 2"/>
          <p:cNvSpPr>
            <a:spLocks noGrp="1"/>
          </p:cNvSpPr>
          <p:nvPr>
            <p:ph idx="1"/>
            <p:custDataLst>
              <p:tags r:id="rId3"/>
            </p:custDataLst>
          </p:nvPr>
        </p:nvSpPr>
        <p:spPr>
          <a:xfrm>
            <a:off x="304800" y="1600200"/>
            <a:ext cx="8534400" cy="5029200"/>
          </a:xfrm>
        </p:spPr>
        <p:txBody>
          <a:bodyPr>
            <a:normAutofit/>
          </a:bodyPr>
          <a:lstStyle/>
          <a:p>
            <a:pPr fontAlgn="base"/>
            <a:r>
              <a:rPr lang="vi-VN">
                <a:latin typeface="Corbel" pitchFamily="34" charset="0"/>
                <a:ea typeface="Arial Unicode MS" pitchFamily="34" charset="-128"/>
                <a:cs typeface="Arial Unicode MS" pitchFamily="34" charset="-128"/>
              </a:rPr>
              <a:t>Khi mô tả Stack bằng </a:t>
            </a:r>
            <a:r>
              <a:rPr lang="vi-VN" smtClean="0">
                <a:latin typeface="Corbel" pitchFamily="34" charset="0"/>
                <a:ea typeface="Arial Unicode MS" pitchFamily="34" charset="-128"/>
                <a:cs typeface="Arial Unicode MS" pitchFamily="34" charset="-128"/>
              </a:rPr>
              <a:t>mảng:</a:t>
            </a:r>
            <a:endParaRPr lang="en-US" smtClean="0">
              <a:latin typeface="Corbel" pitchFamily="34" charset="0"/>
              <a:ea typeface="Arial Unicode MS" pitchFamily="34" charset="-128"/>
              <a:cs typeface="Arial Unicode MS" pitchFamily="34" charset="-128"/>
            </a:endParaRPr>
          </a:p>
          <a:p>
            <a:pPr lvl="1" fontAlgn="base"/>
            <a:r>
              <a:rPr lang="en-US" smtClean="0">
                <a:latin typeface="Corbel" pitchFamily="34" charset="0"/>
                <a:ea typeface="Arial Unicode MS" pitchFamily="34" charset="-128"/>
                <a:cs typeface="Arial Unicode MS" pitchFamily="34" charset="-128"/>
              </a:rPr>
              <a:t>B</a:t>
            </a:r>
            <a:r>
              <a:rPr lang="vi-VN" smtClean="0">
                <a:latin typeface="Corbel" pitchFamily="34" charset="0"/>
                <a:ea typeface="Arial Unicode MS" pitchFamily="34" charset="-128"/>
                <a:cs typeface="Arial Unicode MS" pitchFamily="34" charset="-128"/>
              </a:rPr>
              <a:t>ổ </a:t>
            </a:r>
            <a:r>
              <a:rPr lang="vi-VN">
                <a:latin typeface="Corbel" pitchFamily="34" charset="0"/>
                <a:ea typeface="Arial Unicode MS" pitchFamily="34" charset="-128"/>
                <a:cs typeface="Arial Unicode MS" pitchFamily="34" charset="-128"/>
              </a:rPr>
              <a:t>sung một phần tử vào Stack </a:t>
            </a:r>
            <a:r>
              <a:rPr lang="en-US" smtClean="0">
                <a:latin typeface="Corbel" pitchFamily="34" charset="0"/>
                <a:ea typeface="Arial Unicode MS" pitchFamily="34" charset="-128"/>
                <a:cs typeface="Arial Unicode MS" pitchFamily="34" charset="-128"/>
              </a:rPr>
              <a:t> ~ </a:t>
            </a:r>
            <a:r>
              <a:rPr lang="vi-VN" smtClean="0">
                <a:latin typeface="Corbel" pitchFamily="34" charset="0"/>
                <a:ea typeface="Arial Unicode MS" pitchFamily="34" charset="-128"/>
                <a:cs typeface="Arial Unicode MS" pitchFamily="34" charset="-128"/>
              </a:rPr>
              <a:t>thêm </a:t>
            </a:r>
            <a:r>
              <a:rPr lang="vi-VN">
                <a:latin typeface="Corbel" pitchFamily="34" charset="0"/>
                <a:ea typeface="Arial Unicode MS" pitchFamily="34" charset="-128"/>
                <a:cs typeface="Arial Unicode MS" pitchFamily="34" charset="-128"/>
              </a:rPr>
              <a:t>một phần tử vào cuối mảng. </a:t>
            </a:r>
          </a:p>
          <a:p>
            <a:pPr lvl="1" fontAlgn="base"/>
            <a:r>
              <a:rPr lang="en-US" smtClean="0">
                <a:latin typeface="Corbel" pitchFamily="34" charset="0"/>
                <a:ea typeface="Arial Unicode MS" pitchFamily="34" charset="-128"/>
                <a:cs typeface="Arial Unicode MS" pitchFamily="34" charset="-128"/>
              </a:rPr>
              <a:t>L</a:t>
            </a:r>
            <a:r>
              <a:rPr lang="vi-VN" smtClean="0">
                <a:latin typeface="Corbel" pitchFamily="34" charset="0"/>
                <a:ea typeface="Arial Unicode MS" pitchFamily="34" charset="-128"/>
                <a:cs typeface="Arial Unicode MS" pitchFamily="34" charset="-128"/>
              </a:rPr>
              <a:t>oại </a:t>
            </a:r>
            <a:r>
              <a:rPr lang="vi-VN">
                <a:latin typeface="Corbel" pitchFamily="34" charset="0"/>
                <a:ea typeface="Arial Unicode MS" pitchFamily="34" charset="-128"/>
                <a:cs typeface="Arial Unicode MS" pitchFamily="34" charset="-128"/>
              </a:rPr>
              <a:t>bỏ một phần tử khỏi Stack </a:t>
            </a:r>
            <a:r>
              <a:rPr lang="en-US" smtClean="0">
                <a:latin typeface="Corbel" pitchFamily="34" charset="0"/>
                <a:ea typeface="Arial Unicode MS" pitchFamily="34" charset="-128"/>
                <a:cs typeface="Arial Unicode MS" pitchFamily="34" charset="-128"/>
              </a:rPr>
              <a:t>~ </a:t>
            </a:r>
            <a:r>
              <a:rPr lang="vi-VN" smtClean="0">
                <a:latin typeface="Corbel" pitchFamily="34" charset="0"/>
                <a:ea typeface="Arial Unicode MS" pitchFamily="34" charset="-128"/>
                <a:cs typeface="Arial Unicode MS" pitchFamily="34" charset="-128"/>
              </a:rPr>
              <a:t>loại </a:t>
            </a:r>
            <a:r>
              <a:rPr lang="vi-VN">
                <a:latin typeface="Corbel" pitchFamily="34" charset="0"/>
                <a:ea typeface="Arial Unicode MS" pitchFamily="34" charset="-128"/>
                <a:cs typeface="Arial Unicode MS" pitchFamily="34" charset="-128"/>
              </a:rPr>
              <a:t>bỏ một phần tử ở cuối mảng.</a:t>
            </a:r>
          </a:p>
          <a:p>
            <a:pPr lvl="1" fontAlgn="base"/>
            <a:r>
              <a:rPr lang="vi-VN">
                <a:latin typeface="Corbel" pitchFamily="34" charset="0"/>
                <a:ea typeface="Arial Unicode MS" pitchFamily="34" charset="-128"/>
                <a:cs typeface="Arial Unicode MS" pitchFamily="34" charset="-128"/>
              </a:rPr>
              <a:t>Stack bị tràn khi bổ sung vào mảng đã đầy</a:t>
            </a:r>
          </a:p>
          <a:p>
            <a:pPr lvl="1" fontAlgn="base"/>
            <a:r>
              <a:rPr lang="vi-VN">
                <a:latin typeface="Corbel" pitchFamily="34" charset="0"/>
                <a:ea typeface="Arial Unicode MS" pitchFamily="34" charset="-128"/>
                <a:cs typeface="Arial Unicode MS" pitchFamily="34" charset="-128"/>
              </a:rPr>
              <a:t>Stack là rỗng khi số phần tử thực sự đang chứa trong mảng = 0.</a:t>
            </a:r>
          </a:p>
          <a:p>
            <a:pPr marL="118872" indent="0">
              <a:buNone/>
            </a:pPr>
            <a:r>
              <a:rPr lang="vi-VN"/>
              <a:t/>
            </a:r>
            <a:br>
              <a:rPr lang="vi-VN"/>
            </a:br>
            <a:endParaRPr lang="en-US"/>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3</a:t>
            </a:fld>
            <a:endParaRPr lang="en-US"/>
          </a:p>
        </p:txBody>
      </p:sp>
    </p:spTree>
    <p:custDataLst>
      <p:tags r:id="rId1"/>
    </p:custDataLst>
    <p:extLst>
      <p:ext uri="{BB962C8B-B14F-4D97-AF65-F5344CB8AC3E}">
        <p14:creationId xmlns:p14="http://schemas.microsoft.com/office/powerpoint/2010/main" val="18221448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5.1.1. Biểu diễn ngăn xếp bằng mảng</a:t>
            </a:r>
            <a:endParaRPr lang="en-US"/>
          </a:p>
        </p:txBody>
      </p:sp>
      <p:sp>
        <p:nvSpPr>
          <p:cNvPr id="3" name="Content Placeholder 2"/>
          <p:cNvSpPr>
            <a:spLocks noGrp="1"/>
          </p:cNvSpPr>
          <p:nvPr>
            <p:ph idx="1"/>
            <p:custDataLst>
              <p:tags r:id="rId3"/>
            </p:custDataLst>
          </p:nvPr>
        </p:nvSpPr>
        <p:spPr>
          <a:xfrm>
            <a:off x="0" y="1575319"/>
            <a:ext cx="4495800" cy="4267200"/>
          </a:xfrm>
        </p:spPr>
        <p:txBody>
          <a:bodyPr>
            <a:noAutofit/>
          </a:bodyPr>
          <a:lstStyle/>
          <a:p>
            <a:pPr marL="118872" indent="0">
              <a:buNone/>
            </a:pPr>
            <a:r>
              <a:rPr lang="vi-VN" sz="1800" dirty="0">
                <a:latin typeface="Courier New" pitchFamily="49" charset="0"/>
                <a:cs typeface="Courier New" pitchFamily="49" charset="0"/>
              </a:rPr>
              <a:t>#define max = 10000</a:t>
            </a:r>
            <a:br>
              <a:rPr lang="vi-VN" sz="1800" dirty="0">
                <a:latin typeface="Courier New" pitchFamily="49" charset="0"/>
                <a:cs typeface="Courier New" pitchFamily="49" charset="0"/>
              </a:rPr>
            </a:br>
            <a:r>
              <a:rPr lang="vi-VN" sz="1800" dirty="0">
                <a:latin typeface="Courier New" pitchFamily="49" charset="0"/>
                <a:cs typeface="Courier New" pitchFamily="49" charset="0"/>
              </a:rPr>
              <a:t>int Stack[max];</a:t>
            </a:r>
            <a:br>
              <a:rPr lang="vi-VN" sz="1800" dirty="0">
                <a:latin typeface="Courier New" pitchFamily="49" charset="0"/>
                <a:cs typeface="Courier New" pitchFamily="49" charset="0"/>
              </a:rPr>
            </a:br>
            <a:r>
              <a:rPr lang="vi-VN" sz="1800" dirty="0">
                <a:latin typeface="Courier New" pitchFamily="49" charset="0"/>
                <a:cs typeface="Courier New" pitchFamily="49" charset="0"/>
              </a:rPr>
              <a:t>int Top; </a:t>
            </a:r>
            <a:endParaRPr lang="en-US" sz="1800" dirty="0" smtClean="0">
              <a:latin typeface="Courier New" pitchFamily="49" charset="0"/>
              <a:cs typeface="Courier New" pitchFamily="49" charset="0"/>
            </a:endParaRPr>
          </a:p>
          <a:p>
            <a:pPr marL="118872" indent="0">
              <a:buNone/>
            </a:pPr>
            <a:r>
              <a:rPr lang="vi-VN" sz="700" dirty="0">
                <a:latin typeface="Courier New" pitchFamily="49" charset="0"/>
                <a:cs typeface="Courier New" pitchFamily="49" charset="0"/>
              </a:rPr>
              <a:t/>
            </a:r>
            <a:br>
              <a:rPr lang="vi-VN" sz="700" dirty="0">
                <a:latin typeface="Courier New" pitchFamily="49" charset="0"/>
                <a:cs typeface="Courier New" pitchFamily="49" charset="0"/>
              </a:rPr>
            </a:br>
            <a:r>
              <a:rPr lang="vi-VN" sz="1800" dirty="0">
                <a:latin typeface="Courier New" pitchFamily="49" charset="0"/>
                <a:cs typeface="Courier New" pitchFamily="49" charset="0"/>
              </a:rPr>
              <a:t>void </a:t>
            </a:r>
            <a:r>
              <a:rPr lang="vi-VN" sz="1800" b="1" dirty="0" smtClean="0">
                <a:latin typeface="Courier New" pitchFamily="49" charset="0"/>
                <a:cs typeface="Courier New" pitchFamily="49" charset="0"/>
              </a:rPr>
              <a:t>StackInit</a:t>
            </a:r>
            <a:r>
              <a:rPr lang="en-US"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r>
              <a:rPr lang="vi-VN" sz="1800" dirty="0">
                <a:latin typeface="Courier New" pitchFamily="49" charset="0"/>
                <a:cs typeface="Courier New" pitchFamily="49" charset="0"/>
              </a:rPr>
              <a:t>{ </a:t>
            </a:r>
            <a:endParaRPr lang="en-US" sz="1800" dirty="0" smtClean="0">
              <a:latin typeface="Courier New" pitchFamily="49" charset="0"/>
              <a:cs typeface="Courier New" pitchFamily="49" charset="0"/>
            </a:endParaRPr>
          </a:p>
          <a:p>
            <a:pPr marL="118872" indent="0">
              <a:buNone/>
            </a:pPr>
            <a:r>
              <a:rPr lang="en-US" sz="1800" dirty="0">
                <a:latin typeface="Courier New" pitchFamily="49" charset="0"/>
                <a:cs typeface="Courier New" pitchFamily="49" charset="0"/>
              </a:rPr>
              <a:t> </a:t>
            </a: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Top </a:t>
            </a:r>
            <a:r>
              <a:rPr lang="vi-VN" sz="1800" dirty="0">
                <a:latin typeface="Courier New" pitchFamily="49" charset="0"/>
                <a:cs typeface="Courier New" pitchFamily="49" charset="0"/>
              </a:rPr>
              <a:t>= 0</a:t>
            </a:r>
            <a:r>
              <a:rPr lang="vi-VN" sz="1800" dirty="0" smtClean="0">
                <a:latin typeface="Courier New" pitchFamily="49" charset="0"/>
                <a:cs typeface="Courier New" pitchFamily="49" charset="0"/>
              </a:rPr>
              <a:t>;</a:t>
            </a:r>
            <a:r>
              <a:rPr lang="en-US" sz="1800" dirty="0" smtClean="0">
                <a:latin typeface="Courier New" pitchFamily="49" charset="0"/>
                <a:cs typeface="Courier New" pitchFamily="49" charset="0"/>
              </a:rPr>
              <a:t> </a:t>
            </a:r>
          </a:p>
          <a:p>
            <a:pPr marL="118872" indent="0">
              <a:buNone/>
            </a:pPr>
            <a:r>
              <a:rPr lang="vi-VN" sz="1800" dirty="0" smtClean="0">
                <a:latin typeface="Courier New" pitchFamily="49" charset="0"/>
                <a:cs typeface="Courier New" pitchFamily="49" charset="0"/>
              </a:rPr>
              <a:t>}</a:t>
            </a:r>
            <a:r>
              <a:rPr lang="vi-VN" sz="1800" dirty="0">
                <a:latin typeface="Courier New" pitchFamily="49" charset="0"/>
                <a:cs typeface="Courier New" pitchFamily="49" charset="0"/>
              </a:rPr>
              <a:t/>
            </a:r>
            <a:br>
              <a:rPr lang="vi-VN" sz="1800" dirty="0">
                <a:latin typeface="Courier New" pitchFamily="49" charset="0"/>
                <a:cs typeface="Courier New" pitchFamily="49" charset="0"/>
              </a:rPr>
            </a:br>
            <a:r>
              <a:rPr lang="vi-VN" sz="700" dirty="0">
                <a:latin typeface="Courier New" pitchFamily="49" charset="0"/>
                <a:cs typeface="Courier New" pitchFamily="49" charset="0"/>
              </a:rPr>
              <a:t/>
            </a:r>
            <a:br>
              <a:rPr lang="vi-VN" sz="700" dirty="0">
                <a:latin typeface="Courier New" pitchFamily="49" charset="0"/>
                <a:cs typeface="Courier New" pitchFamily="49" charset="0"/>
              </a:rPr>
            </a:br>
            <a:r>
              <a:rPr lang="vi-VN" sz="1800" dirty="0">
                <a:latin typeface="Courier New" pitchFamily="49" charset="0"/>
                <a:cs typeface="Courier New" pitchFamily="49" charset="0"/>
              </a:rPr>
              <a:t>void </a:t>
            </a:r>
            <a:r>
              <a:rPr lang="vi-VN" sz="1800" b="1" dirty="0">
                <a:latin typeface="Courier New" pitchFamily="49" charset="0"/>
                <a:cs typeface="Courier New" pitchFamily="49" charset="0"/>
              </a:rPr>
              <a:t>Push</a:t>
            </a:r>
            <a:r>
              <a:rPr lang="vi-VN" sz="1800" dirty="0">
                <a:latin typeface="Courier New" pitchFamily="49" charset="0"/>
                <a:cs typeface="Courier New" pitchFamily="49" charset="0"/>
              </a:rPr>
              <a:t>(int V) { </a:t>
            </a:r>
            <a:br>
              <a:rPr lang="vi-VN" sz="1800" dirty="0">
                <a:latin typeface="Courier New" pitchFamily="49" charset="0"/>
                <a:cs typeface="Courier New" pitchFamily="49" charset="0"/>
              </a:rPr>
            </a:b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if </a:t>
            </a:r>
            <a:r>
              <a:rPr lang="vi-VN" sz="1800" dirty="0">
                <a:latin typeface="Courier New" pitchFamily="49" charset="0"/>
                <a:cs typeface="Courier New" pitchFamily="49" charset="0"/>
              </a:rPr>
              <a:t>(Top &gt;= max-1) </a:t>
            </a:r>
            <a:endParaRPr lang="en-US" sz="1800" dirty="0" smtClean="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print</a:t>
            </a:r>
            <a:r>
              <a:rPr lang="en-AU" sz="1800" dirty="0" smtClean="0">
                <a:latin typeface="Courier New" pitchFamily="49" charset="0"/>
                <a:cs typeface="Courier New" pitchFamily="49" charset="0"/>
              </a:rPr>
              <a:t>f</a:t>
            </a:r>
            <a:r>
              <a:rPr lang="vi-VN" sz="1800" dirty="0" smtClean="0">
                <a:latin typeface="Courier New" pitchFamily="49" charset="0"/>
                <a:cs typeface="Courier New" pitchFamily="49" charset="0"/>
              </a:rPr>
              <a:t>(</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Stack </a:t>
            </a:r>
            <a:r>
              <a:rPr lang="vi-VN" sz="1800" dirty="0">
                <a:latin typeface="Courier New" pitchFamily="49" charset="0"/>
                <a:cs typeface="Courier New" pitchFamily="49" charset="0"/>
              </a:rPr>
              <a:t>is </a:t>
            </a:r>
            <a:r>
              <a:rPr lang="vi-VN" sz="1800" dirty="0" smtClean="0">
                <a:latin typeface="Courier New" pitchFamily="49" charset="0"/>
                <a:cs typeface="Courier New" pitchFamily="49" charset="0"/>
              </a:rPr>
              <a:t>full</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endParaRPr lang="vi-VN"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else </a:t>
            </a:r>
            <a:r>
              <a:rPr lang="vi-VN"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Top++;</a:t>
            </a:r>
            <a:r>
              <a:rPr lang="en-US" sz="1800" dirty="0" smtClean="0">
                <a:latin typeface="Courier New" pitchFamily="49" charset="0"/>
                <a:cs typeface="Courier New" pitchFamily="49" charset="0"/>
              </a:rPr>
              <a:t> </a:t>
            </a:r>
          </a:p>
          <a:p>
            <a:pPr marL="118872" indent="0">
              <a:buNone/>
            </a:pPr>
            <a:r>
              <a:rPr lang="en-US" sz="1800" dirty="0">
                <a:latin typeface="Courier New" pitchFamily="49" charset="0"/>
                <a:cs typeface="Courier New" pitchFamily="49" charset="0"/>
              </a:rPr>
              <a:t> </a:t>
            </a: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Stack[Top</a:t>
            </a:r>
            <a:r>
              <a:rPr lang="vi-VN" sz="1800" dirty="0">
                <a:latin typeface="Courier New" pitchFamily="49" charset="0"/>
                <a:cs typeface="Courier New" pitchFamily="49" charset="0"/>
              </a:rPr>
              <a:t>] = V; </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endParaRPr lang="vi-VN" sz="1800" dirty="0">
              <a:latin typeface="Courier New" pitchFamily="49" charset="0"/>
              <a:cs typeface="Courier New" pitchFamily="49" charset="0"/>
            </a:endParaRPr>
          </a:p>
          <a:p>
            <a:pPr marL="118872" indent="0">
              <a:buNone/>
            </a:pPr>
            <a:r>
              <a:rPr lang="vi-VN" sz="1800" dirty="0" smtClean="0">
                <a:latin typeface="Courier New" pitchFamily="49" charset="0"/>
                <a:cs typeface="Courier New" pitchFamily="49" charset="0"/>
              </a:rPr>
              <a:t>}</a:t>
            </a:r>
            <a:endParaRPr lang="vi-VN" sz="1600" dirty="0">
              <a:latin typeface="Courier New" pitchFamily="49" charset="0"/>
              <a:cs typeface="Courier New" pitchFamily="49" charset="0"/>
            </a:endParaRPr>
          </a:p>
        </p:txBody>
      </p:sp>
      <p:sp>
        <p:nvSpPr>
          <p:cNvPr id="4" name="Content Placeholder 2"/>
          <p:cNvSpPr txBox="1">
            <a:spLocks/>
          </p:cNvSpPr>
          <p:nvPr>
            <p:custDataLst>
              <p:tags r:id="rId4"/>
            </p:custDataLst>
          </p:nvPr>
        </p:nvSpPr>
        <p:spPr>
          <a:xfrm>
            <a:off x="4267200" y="2667000"/>
            <a:ext cx="4648200" cy="35814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Font typeface="Wingdings 2"/>
              <a:buNone/>
            </a:pPr>
            <a:r>
              <a:rPr lang="vi-VN" sz="600" dirty="0" smtClean="0">
                <a:latin typeface="Courier New" pitchFamily="49" charset="0"/>
                <a:cs typeface="Courier New" pitchFamily="49" charset="0"/>
              </a:rPr>
              <a:t/>
            </a:r>
            <a:br>
              <a:rPr lang="vi-VN" sz="600" dirty="0" smtClean="0">
                <a:latin typeface="Courier New" pitchFamily="49" charset="0"/>
                <a:cs typeface="Courier New" pitchFamily="49" charset="0"/>
              </a:rPr>
            </a:br>
            <a:r>
              <a:rPr lang="vi-VN" sz="1800" dirty="0" smtClean="0">
                <a:latin typeface="Courier New" pitchFamily="49" charset="0"/>
                <a:cs typeface="Courier New" pitchFamily="49" charset="0"/>
              </a:rPr>
              <a:t>int </a:t>
            </a:r>
            <a:r>
              <a:rPr lang="vi-VN" sz="1800" b="1" dirty="0" smtClean="0">
                <a:latin typeface="Courier New" pitchFamily="49" charset="0"/>
                <a:cs typeface="Courier New" pitchFamily="49" charset="0"/>
              </a:rPr>
              <a:t>Pop</a:t>
            </a:r>
            <a:r>
              <a:rPr lang="vi-VN" sz="1800" dirty="0" smtClean="0">
                <a:latin typeface="Courier New" pitchFamily="49" charset="0"/>
                <a:cs typeface="Courier New" pitchFamily="49" charset="0"/>
              </a:rPr>
              <a:t>() {</a:t>
            </a:r>
            <a:br>
              <a:rPr lang="vi-VN" sz="1800" dirty="0" smtClean="0">
                <a:latin typeface="Courier New" pitchFamily="49" charset="0"/>
                <a:cs typeface="Courier New" pitchFamily="49" charset="0"/>
              </a:rPr>
            </a:b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if (Top == 0) {</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print</a:t>
            </a:r>
            <a:r>
              <a:rPr lang="en-AU" sz="1800" dirty="0" smtClean="0">
                <a:latin typeface="Courier New" pitchFamily="49" charset="0"/>
                <a:cs typeface="Courier New" pitchFamily="49" charset="0"/>
              </a:rPr>
              <a:t>f</a:t>
            </a:r>
            <a:r>
              <a:rPr lang="vi-VN" sz="1800" dirty="0" smtClean="0">
                <a:latin typeface="Courier New" pitchFamily="49" charset="0"/>
                <a:cs typeface="Courier New" pitchFamily="49" charset="0"/>
              </a:rPr>
              <a:t>(</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Stack is empty</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return -1;</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else {</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int res = Stack[Top];</a:t>
            </a:r>
            <a:r>
              <a:rPr lang="en-US" sz="1800" dirty="0" smtClean="0">
                <a:latin typeface="Courier New" pitchFamily="49" charset="0"/>
                <a:cs typeface="Courier New" pitchFamily="49" charset="0"/>
              </a:rPr>
              <a:t> </a:t>
            </a:r>
          </a:p>
          <a:p>
            <a:pPr marL="118872" indent="0">
              <a:buFont typeface="Wingdings 2"/>
              <a:buNone/>
            </a:pPr>
            <a:r>
              <a:rPr lang="en-US" sz="1800" dirty="0">
                <a:latin typeface="Courier New" pitchFamily="49" charset="0"/>
                <a:cs typeface="Courier New" pitchFamily="49" charset="0"/>
              </a:rPr>
              <a:t> </a:t>
            </a: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Top--; </a:t>
            </a:r>
            <a:endParaRPr lang="en-US" sz="1800" dirty="0" smtClean="0">
              <a:latin typeface="Courier New" pitchFamily="49" charset="0"/>
              <a:cs typeface="Courier New" pitchFamily="49" charset="0"/>
            </a:endParaRP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return res;</a:t>
            </a:r>
          </a:p>
          <a:p>
            <a:pPr marL="118872" indent="0">
              <a:buFont typeface="Wingdings 2"/>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p>
          <a:p>
            <a:pPr marL="118872" indent="0">
              <a:buFont typeface="Wingdings 2"/>
              <a:buNone/>
            </a:pPr>
            <a:r>
              <a:rPr lang="vi-VN" sz="1800" dirty="0" smtClean="0">
                <a:latin typeface="Courier New" pitchFamily="49" charset="0"/>
                <a:cs typeface="Courier New" pitchFamily="49" charset="0"/>
              </a:rPr>
              <a:t>}</a:t>
            </a:r>
            <a:endParaRPr lang="vi-VN" sz="1600" dirty="0">
              <a:latin typeface="Courier New" pitchFamily="49" charset="0"/>
              <a:cs typeface="Courier New" pitchFamily="49" charset="0"/>
            </a:endParaRPr>
          </a:p>
        </p:txBody>
      </p:sp>
      <p:sp>
        <p:nvSpPr>
          <p:cNvPr id="5" name="TextBox 4"/>
          <p:cNvSpPr txBox="1"/>
          <p:nvPr>
            <p:custDataLst>
              <p:tags r:id="rId5"/>
            </p:custDataLst>
          </p:nvPr>
        </p:nvSpPr>
        <p:spPr>
          <a:xfrm>
            <a:off x="228600" y="5874603"/>
            <a:ext cx="5334000" cy="830997"/>
          </a:xfrm>
          <a:prstGeom prst="rect">
            <a:avLst/>
          </a:prstGeom>
          <a:noFill/>
        </p:spPr>
        <p:txBody>
          <a:bodyPr wrap="square" rtlCol="0">
            <a:spAutoFit/>
          </a:bodyPr>
          <a:lstStyle/>
          <a:p>
            <a:r>
              <a:rPr lang="vi-VN" sz="2400" dirty="0">
                <a:latin typeface="Corbel" pitchFamily="34" charset="0"/>
              </a:rPr>
              <a:t>Độ phức tạp tính toán của các thao tác </a:t>
            </a:r>
            <a:r>
              <a:rPr lang="en-US" sz="2400" dirty="0" smtClean="0">
                <a:latin typeface="Corbel" pitchFamily="34" charset="0"/>
              </a:rPr>
              <a:t>I</a:t>
            </a:r>
            <a:r>
              <a:rPr lang="vi-VN" sz="2400" dirty="0" smtClean="0">
                <a:latin typeface="Corbel" pitchFamily="34" charset="0"/>
              </a:rPr>
              <a:t>nit</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ush</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op </a:t>
            </a:r>
            <a:r>
              <a:rPr lang="vi-VN" sz="2400" dirty="0">
                <a:latin typeface="Corbel" pitchFamily="34" charset="0"/>
              </a:rPr>
              <a:t>đểu là </a:t>
            </a:r>
            <a:r>
              <a:rPr lang="el-GR" sz="2400" dirty="0">
                <a:latin typeface="Corbel" pitchFamily="34" charset="0"/>
              </a:rPr>
              <a:t>Θ(1)</a:t>
            </a:r>
            <a:endParaRPr lang="en-US" sz="2400" dirty="0">
              <a:latin typeface="Corbel" pitchFamily="34" charset="0"/>
            </a:endParaRPr>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4</a:t>
            </a:fld>
            <a:endParaRPr lang="en-US"/>
          </a:p>
        </p:txBody>
      </p:sp>
    </p:spTree>
    <p:custDataLst>
      <p:tags r:id="rId1"/>
    </p:custDataLst>
    <p:extLst>
      <p:ext uri="{BB962C8B-B14F-4D97-AF65-F5344CB8AC3E}">
        <p14:creationId xmlns:p14="http://schemas.microsoft.com/office/powerpoint/2010/main" val="25357241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5.1.2. Biểu diễn ngăn xếp bằng </a:t>
            </a:r>
            <a:r>
              <a:rPr lang="en-US"/>
              <a:t>danh sách nối đơn kiểu LIFO</a:t>
            </a:r>
          </a:p>
        </p:txBody>
      </p:sp>
      <p:sp>
        <p:nvSpPr>
          <p:cNvPr id="3" name="Content Placeholder 2"/>
          <p:cNvSpPr>
            <a:spLocks noGrp="1"/>
          </p:cNvSpPr>
          <p:nvPr>
            <p:ph idx="1"/>
            <p:custDataLst>
              <p:tags r:id="rId3"/>
            </p:custDataLst>
          </p:nvPr>
        </p:nvSpPr>
        <p:spPr>
          <a:xfrm>
            <a:off x="304800" y="1447800"/>
            <a:ext cx="8534400" cy="914400"/>
          </a:xfrm>
        </p:spPr>
        <p:txBody>
          <a:bodyPr>
            <a:normAutofit lnSpcReduction="10000"/>
          </a:bodyPr>
          <a:lstStyle/>
          <a:p>
            <a:pPr fontAlgn="base"/>
            <a:r>
              <a:rPr lang="vi-VN" sz="2800">
                <a:latin typeface="Corbel" pitchFamily="34" charset="0"/>
              </a:rPr>
              <a:t>Khi cài đặt Stack bằng danh sách nối đơn kiểu </a:t>
            </a:r>
            <a:r>
              <a:rPr lang="vi-VN" sz="2800" smtClean="0">
                <a:latin typeface="Corbel" pitchFamily="34" charset="0"/>
              </a:rPr>
              <a:t>LIFO</a:t>
            </a:r>
            <a:r>
              <a:rPr lang="en-US" sz="2800" smtClean="0">
                <a:latin typeface="Corbel" pitchFamily="34" charset="0"/>
              </a:rPr>
              <a:t>, </a:t>
            </a:r>
            <a:r>
              <a:rPr lang="vi-VN" sz="2800" smtClean="0">
                <a:latin typeface="Corbel" pitchFamily="34" charset="0"/>
              </a:rPr>
              <a:t>ta </a:t>
            </a:r>
            <a:r>
              <a:rPr lang="vi-VN" sz="2800">
                <a:latin typeface="Corbel" pitchFamily="34" charset="0"/>
              </a:rPr>
              <a:t>bỏ qua việc kiểm tra Stack tràn.</a:t>
            </a:r>
            <a:endParaRPr lang="en-US" smtClean="0">
              <a:latin typeface="Corbel" pitchFamily="34" charset="0"/>
              <a:ea typeface="Arial Unicode MS" pitchFamily="34" charset="-128"/>
              <a:cs typeface="Arial Unicode MS" pitchFamily="34" charset="-128"/>
            </a:endParaRPr>
          </a:p>
        </p:txBody>
      </p:sp>
      <p:sp>
        <p:nvSpPr>
          <p:cNvPr id="4" name="TextBox 3"/>
          <p:cNvSpPr txBox="1"/>
          <p:nvPr>
            <p:custDataLst>
              <p:tags r:id="rId4"/>
            </p:custDataLst>
          </p:nvPr>
        </p:nvSpPr>
        <p:spPr>
          <a:xfrm>
            <a:off x="228600" y="2286000"/>
            <a:ext cx="4419600" cy="4708981"/>
          </a:xfrm>
          <a:prstGeom prst="rect">
            <a:avLst/>
          </a:prstGeom>
          <a:noFill/>
        </p:spPr>
        <p:txBody>
          <a:bodyPr wrap="square" rtlCol="0">
            <a:spAutoFit/>
          </a:bodyPr>
          <a:lstStyle/>
          <a:p>
            <a:r>
              <a:rPr lang="vi-VN" sz="2000">
                <a:latin typeface="Courier New" pitchFamily="49" charset="0"/>
                <a:cs typeface="Courier New" pitchFamily="49" charset="0"/>
              </a:rPr>
              <a:t>typedef </a:t>
            </a:r>
            <a:r>
              <a:rPr lang="vi-VN" sz="2000" smtClean="0">
                <a:latin typeface="Courier New" pitchFamily="49" charset="0"/>
                <a:cs typeface="Courier New" pitchFamily="49" charset="0"/>
              </a:rPr>
              <a:t>struct</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node {</a:t>
            </a:r>
            <a:endParaRPr lang="en-US" sz="200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int data;</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TNode *</a:t>
            </a:r>
            <a:r>
              <a:rPr lang="vi-VN" sz="2000">
                <a:latin typeface="Courier New" pitchFamily="49" charset="0"/>
                <a:cs typeface="Courier New" pitchFamily="49" charset="0"/>
              </a:rPr>
              <a:t>next;     </a:t>
            </a:r>
            <a:br>
              <a:rPr lang="vi-VN" sz="2000">
                <a:latin typeface="Courier New" pitchFamily="49" charset="0"/>
                <a:cs typeface="Courier New" pitchFamily="49" charset="0"/>
              </a:rPr>
            </a:br>
            <a:r>
              <a:rPr lang="vi-VN" sz="2000">
                <a:latin typeface="Courier New" pitchFamily="49" charset="0"/>
                <a:cs typeface="Courier New" pitchFamily="49" charset="0"/>
              </a:rPr>
              <a:t>} TNode; </a:t>
            </a:r>
            <a:r>
              <a:rPr lang="vi-VN" sz="600">
                <a:latin typeface="Courier New" pitchFamily="49" charset="0"/>
                <a:cs typeface="Courier New" pitchFamily="49" charset="0"/>
              </a:rPr>
              <a:t/>
            </a:r>
            <a:br>
              <a:rPr lang="vi-VN" sz="600">
                <a:latin typeface="Courier New" pitchFamily="49" charset="0"/>
                <a:cs typeface="Courier New" pitchFamily="49" charset="0"/>
              </a:rPr>
            </a:br>
            <a:r>
              <a:rPr lang="vi-VN" sz="2000">
                <a:latin typeface="Courier New" pitchFamily="49" charset="0"/>
                <a:cs typeface="Courier New" pitchFamily="49" charset="0"/>
              </a:rPr>
              <a:t>TNode * Top; </a:t>
            </a:r>
            <a:r>
              <a:rPr lang="vi-VN" sz="600">
                <a:latin typeface="Courier New" pitchFamily="49" charset="0"/>
                <a:cs typeface="Courier New" pitchFamily="49" charset="0"/>
              </a:rPr>
              <a:t/>
            </a:r>
            <a:br>
              <a:rPr lang="vi-VN" sz="600">
                <a:latin typeface="Courier New" pitchFamily="49" charset="0"/>
                <a:cs typeface="Courier New" pitchFamily="49" charset="0"/>
              </a:rPr>
            </a:br>
            <a:r>
              <a:rPr lang="vi-VN" sz="2000">
                <a:latin typeface="Courier New" pitchFamily="49" charset="0"/>
                <a:cs typeface="Courier New" pitchFamily="49" charset="0"/>
              </a:rPr>
              <a:t>void </a:t>
            </a:r>
            <a:r>
              <a:rPr lang="vi-VN" sz="2000" b="1" smtClean="0">
                <a:latin typeface="Courier New" pitchFamily="49" charset="0"/>
                <a:cs typeface="Courier New" pitchFamily="49" charset="0"/>
              </a:rPr>
              <a:t>StackInit</a:t>
            </a:r>
            <a:r>
              <a:rPr lang="en-US" sz="2000" smtClean="0">
                <a:latin typeface="Courier New" pitchFamily="49" charset="0"/>
                <a:cs typeface="Courier New" pitchFamily="49" charset="0"/>
              </a:rPr>
              <a:t>()</a:t>
            </a:r>
            <a:r>
              <a:rPr lang="vi-VN" sz="2000" smtClean="0">
                <a:latin typeface="Courier New" pitchFamily="49" charset="0"/>
                <a:cs typeface="Courier New" pitchFamily="49" charset="0"/>
              </a:rPr>
              <a:t> {</a:t>
            </a:r>
            <a:br>
              <a:rPr lang="vi-VN" sz="2000" smtClean="0">
                <a:latin typeface="Courier New" pitchFamily="49" charset="0"/>
                <a:cs typeface="Courier New" pitchFamily="49" charset="0"/>
              </a:rPr>
            </a:b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Top </a:t>
            </a:r>
            <a:r>
              <a:rPr lang="vi-VN" sz="2000">
                <a:latin typeface="Courier New" pitchFamily="49" charset="0"/>
                <a:cs typeface="Courier New" pitchFamily="49" charset="0"/>
              </a:rPr>
              <a:t>= NULL;</a:t>
            </a:r>
          </a:p>
          <a:p>
            <a:r>
              <a:rPr lang="vi-VN" sz="2000" smtClean="0">
                <a:latin typeface="Courier New" pitchFamily="49" charset="0"/>
                <a:cs typeface="Courier New" pitchFamily="49" charset="0"/>
              </a:rPr>
              <a:t>}</a:t>
            </a:r>
            <a:endParaRPr lang="en-US" sz="600" smtClean="0">
              <a:latin typeface="Courier New" pitchFamily="49" charset="0"/>
              <a:cs typeface="Courier New" pitchFamily="49" charset="0"/>
            </a:endParaRPr>
          </a:p>
          <a:p>
            <a:r>
              <a:rPr lang="vi-VN" sz="2000">
                <a:latin typeface="Courier New" pitchFamily="49" charset="0"/>
                <a:cs typeface="Courier New" pitchFamily="49" charset="0"/>
              </a:rPr>
              <a:t>void </a:t>
            </a:r>
            <a:r>
              <a:rPr lang="vi-VN" sz="2000" b="1">
                <a:latin typeface="Courier New" pitchFamily="49" charset="0"/>
                <a:cs typeface="Courier New" pitchFamily="49" charset="0"/>
              </a:rPr>
              <a:t>Push</a:t>
            </a:r>
            <a:r>
              <a:rPr lang="vi-VN" sz="2000">
                <a:latin typeface="Courier New" pitchFamily="49" charset="0"/>
                <a:cs typeface="Courier New" pitchFamily="49" charset="0"/>
              </a:rPr>
              <a:t>(int V) {</a:t>
            </a:r>
            <a:endParaRPr lang="en-US" sz="200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TNode </a:t>
            </a:r>
            <a:r>
              <a:rPr lang="vi-VN" sz="2000">
                <a:latin typeface="Courier New" pitchFamily="49" charset="0"/>
                <a:cs typeface="Courier New" pitchFamily="49" charset="0"/>
              </a:rPr>
              <a:t>* P = (TNode *) malloc(sizeof(TNode));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P-</a:t>
            </a:r>
            <a:r>
              <a:rPr lang="vi-VN" sz="2000">
                <a:latin typeface="Courier New" pitchFamily="49" charset="0"/>
                <a:cs typeface="Courier New" pitchFamily="49" charset="0"/>
              </a:rPr>
              <a:t>&gt;data = V;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P-</a:t>
            </a:r>
            <a:r>
              <a:rPr lang="vi-VN" sz="2000">
                <a:latin typeface="Courier New" pitchFamily="49" charset="0"/>
                <a:cs typeface="Courier New" pitchFamily="49" charset="0"/>
              </a:rPr>
              <a:t>&gt;next = Top; </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Top = </a:t>
            </a:r>
            <a:r>
              <a:rPr lang="vi-VN" sz="2000">
                <a:latin typeface="Courier New" pitchFamily="49" charset="0"/>
                <a:cs typeface="Courier New" pitchFamily="49" charset="0"/>
              </a:rPr>
              <a:t>P</a:t>
            </a:r>
            <a:r>
              <a:rPr lang="vi-VN" sz="2000" smtClean="0">
                <a:latin typeface="Courier New" pitchFamily="49" charset="0"/>
                <a:cs typeface="Courier New" pitchFamily="49" charset="0"/>
              </a:rPr>
              <a:t>;</a:t>
            </a:r>
            <a:endParaRPr lang="en-US" sz="2000" smtClean="0">
              <a:latin typeface="Courier New" pitchFamily="49" charset="0"/>
              <a:cs typeface="Courier New" pitchFamily="49" charset="0"/>
            </a:endParaRPr>
          </a:p>
          <a:p>
            <a:r>
              <a:rPr lang="vi-VN" sz="2000" smtClean="0">
                <a:latin typeface="Courier New" pitchFamily="49" charset="0"/>
                <a:cs typeface="Courier New" pitchFamily="49" charset="0"/>
              </a:rPr>
              <a:t>}</a:t>
            </a:r>
            <a:endParaRPr lang="en-US" sz="2000">
              <a:latin typeface="Courier New" pitchFamily="49" charset="0"/>
              <a:cs typeface="Courier New" pitchFamily="49" charset="0"/>
            </a:endParaRPr>
          </a:p>
        </p:txBody>
      </p:sp>
      <p:sp>
        <p:nvSpPr>
          <p:cNvPr id="6" name="TextBox 5"/>
          <p:cNvSpPr txBox="1"/>
          <p:nvPr>
            <p:custDataLst>
              <p:tags r:id="rId5"/>
            </p:custDataLst>
          </p:nvPr>
        </p:nvSpPr>
        <p:spPr>
          <a:xfrm>
            <a:off x="4800600" y="2667000"/>
            <a:ext cx="4572000" cy="4093428"/>
          </a:xfrm>
          <a:prstGeom prst="rect">
            <a:avLst/>
          </a:prstGeom>
          <a:noFill/>
        </p:spPr>
        <p:txBody>
          <a:bodyPr wrap="square" rtlCol="0">
            <a:spAutoFit/>
          </a:bodyPr>
          <a:lstStyle/>
          <a:p>
            <a:r>
              <a:rPr lang="vi-VN" sz="2000">
                <a:latin typeface="Courier New" pitchFamily="49" charset="0"/>
                <a:cs typeface="Courier New" pitchFamily="49" charset="0"/>
              </a:rPr>
              <a:t>int </a:t>
            </a:r>
            <a:r>
              <a:rPr lang="vi-VN" sz="2000" b="1">
                <a:latin typeface="Courier New" pitchFamily="49" charset="0"/>
                <a:cs typeface="Courier New" pitchFamily="49" charset="0"/>
              </a:rPr>
              <a:t>Pop</a:t>
            </a:r>
            <a:r>
              <a:rPr lang="vi-VN" sz="2000">
                <a:latin typeface="Courier New" pitchFamily="49" charset="0"/>
                <a:cs typeface="Courier New" pitchFamily="49" charset="0"/>
              </a:rPr>
              <a:t>() </a:t>
            </a:r>
            <a:r>
              <a:rPr lang="vi-VN" sz="2000" smtClean="0">
                <a:latin typeface="Courier New" pitchFamily="49" charset="0"/>
                <a:cs typeface="Courier New" pitchFamily="49" charset="0"/>
              </a:rPr>
              <a:t>{</a:t>
            </a:r>
            <a:endParaRPr lang="en-US" sz="2000" smtClean="0">
              <a:latin typeface="Courier New" pitchFamily="49" charset="0"/>
              <a:cs typeface="Courier New" pitchFamily="49" charset="0"/>
            </a:endParaRPr>
          </a:p>
          <a:p>
            <a:r>
              <a:rPr lang="vi-VN" sz="2000" smtClean="0">
                <a:latin typeface="Courier New" pitchFamily="49" charset="0"/>
                <a:cs typeface="Courier New" pitchFamily="49" charset="0"/>
              </a:rPr>
              <a:t>if </a:t>
            </a:r>
            <a:r>
              <a:rPr lang="vi-VN" sz="2000">
                <a:latin typeface="Courier New" pitchFamily="49" charset="0"/>
                <a:cs typeface="Courier New" pitchFamily="49" charset="0"/>
              </a:rPr>
              <a:t>(Top == NULL) {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print</a:t>
            </a:r>
            <a:r>
              <a:rPr lang="vi-VN" sz="2000">
                <a:latin typeface="Courier New" pitchFamily="49" charset="0"/>
                <a:cs typeface="Courier New" pitchFamily="49" charset="0"/>
              </a:rPr>
              <a:t>('Stack is empty');</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return -1;</a:t>
            </a:r>
            <a:endParaRPr lang="vi-VN" sz="2000">
              <a:latin typeface="Courier New" pitchFamily="49" charset="0"/>
              <a:cs typeface="Courier New" pitchFamily="49" charset="0"/>
            </a:endParaRPr>
          </a:p>
          <a:p>
            <a:r>
              <a:rPr lang="vi-VN" sz="2000">
                <a:latin typeface="Courier New" pitchFamily="49" charset="0"/>
                <a:cs typeface="Courier New" pitchFamily="49" charset="0"/>
              </a:rPr>
              <a:t>}</a:t>
            </a:r>
          </a:p>
          <a:p>
            <a:r>
              <a:rPr lang="vi-VN" sz="2000">
                <a:latin typeface="Courier New" pitchFamily="49" charset="0"/>
                <a:cs typeface="Courier New" pitchFamily="49" charset="0"/>
              </a:rPr>
              <a:t>else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int </a:t>
            </a:r>
            <a:r>
              <a:rPr lang="vi-VN" sz="2000">
                <a:latin typeface="Courier New" pitchFamily="49" charset="0"/>
                <a:cs typeface="Courier New" pitchFamily="49" charset="0"/>
              </a:rPr>
              <a:t>res = Top-&gt;data;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TNode </a:t>
            </a:r>
            <a:r>
              <a:rPr lang="vi-VN" sz="2000">
                <a:latin typeface="Courier New" pitchFamily="49" charset="0"/>
                <a:cs typeface="Courier New" pitchFamily="49" charset="0"/>
              </a:rPr>
              <a:t>* P </a:t>
            </a:r>
            <a:r>
              <a:rPr lang="vi-VN" sz="2000" smtClean="0">
                <a:latin typeface="Courier New" pitchFamily="49" charset="0"/>
                <a:cs typeface="Courier New" pitchFamily="49" charset="0"/>
              </a:rPr>
              <a:t>= </a:t>
            </a:r>
            <a:r>
              <a:rPr lang="vi-VN" sz="2000">
                <a:latin typeface="Courier New" pitchFamily="49" charset="0"/>
                <a:cs typeface="Courier New" pitchFamily="49" charset="0"/>
              </a:rPr>
              <a:t>Top-&gt;next; </a:t>
            </a:r>
            <a:endParaRPr lang="vi-VN" sz="2000" smtClean="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free(Top);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Top = </a:t>
            </a:r>
            <a:r>
              <a:rPr lang="vi-VN" sz="2000">
                <a:latin typeface="Courier New" pitchFamily="49" charset="0"/>
                <a:cs typeface="Courier New" pitchFamily="49" charset="0"/>
              </a:rPr>
              <a:t>P; </a:t>
            </a:r>
            <a:endParaRPr lang="en-US" sz="2000" smtClean="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return </a:t>
            </a:r>
            <a:r>
              <a:rPr lang="vi-VN" sz="2000">
                <a:latin typeface="Courier New" pitchFamily="49" charset="0"/>
                <a:cs typeface="Courier New" pitchFamily="49" charset="0"/>
              </a:rPr>
              <a:t>res;</a:t>
            </a:r>
          </a:p>
          <a:p>
            <a:r>
              <a:rPr lang="vi-VN" sz="2000">
                <a:latin typeface="Courier New" pitchFamily="49" charset="0"/>
                <a:cs typeface="Courier New" pitchFamily="49" charset="0"/>
              </a:rPr>
              <a:t>}</a:t>
            </a:r>
          </a:p>
          <a:p>
            <a:r>
              <a:rPr lang="vi-VN" sz="2000">
                <a:latin typeface="Courier New" pitchFamily="49" charset="0"/>
                <a:cs typeface="Courier New" pitchFamily="49" charset="0"/>
              </a:rPr>
              <a:t>}</a:t>
            </a:r>
            <a:endParaRPr lang="en-US" sz="2000">
              <a:latin typeface="Courier New" pitchFamily="49" charset="0"/>
              <a:cs typeface="Courier New" pitchFamily="49" charset="0"/>
            </a:endParaRPr>
          </a:p>
        </p:txBody>
      </p:sp>
      <p:sp>
        <p:nvSpPr>
          <p:cNvPr id="5" name="Slide Number Placeholder 4"/>
          <p:cNvSpPr>
            <a:spLocks noGrp="1"/>
          </p:cNvSpPr>
          <p:nvPr>
            <p:ph type="sldNum" sz="quarter" idx="12"/>
            <p:custDataLst>
              <p:tags r:id="rId6"/>
            </p:custDataLst>
          </p:nvPr>
        </p:nvSpPr>
        <p:spPr/>
        <p:txBody>
          <a:bodyPr/>
          <a:lstStyle/>
          <a:p>
            <a:fld id="{D10CC9F3-4611-4E0E-AF12-AA21BFAB7C52}" type="slidenum">
              <a:rPr lang="en-US" smtClean="0"/>
              <a:t>5</a:t>
            </a:fld>
            <a:endParaRPr lang="en-US"/>
          </a:p>
        </p:txBody>
      </p:sp>
    </p:spTree>
    <p:custDataLst>
      <p:tags r:id="rId1"/>
    </p:custDataLst>
    <p:extLst>
      <p:ext uri="{BB962C8B-B14F-4D97-AF65-F5344CB8AC3E}">
        <p14:creationId xmlns:p14="http://schemas.microsoft.com/office/powerpoint/2010/main" val="16516064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ứng dụng</a:t>
            </a:r>
            <a:endParaRPr lang="en-US"/>
          </a:p>
        </p:txBody>
      </p:sp>
      <p:sp>
        <p:nvSpPr>
          <p:cNvPr id="3" name="Content Placeholder 2"/>
          <p:cNvSpPr>
            <a:spLocks noGrp="1"/>
          </p:cNvSpPr>
          <p:nvPr>
            <p:ph idx="1"/>
            <p:custDataLst>
              <p:tags r:id="rId3"/>
            </p:custDataLst>
          </p:nvPr>
        </p:nvSpPr>
        <p:spPr>
          <a:xfrm>
            <a:off x="304800" y="1600200"/>
            <a:ext cx="8534400" cy="5029200"/>
          </a:xfrm>
        </p:spPr>
        <p:txBody>
          <a:bodyPr>
            <a:normAutofit fontScale="92500" lnSpcReduction="20000"/>
          </a:bodyPr>
          <a:lstStyle/>
          <a:p>
            <a:pPr fontAlgn="base"/>
            <a:r>
              <a:rPr lang="en-US"/>
              <a:t>Đổi số nguyên </a:t>
            </a:r>
            <a:r>
              <a:rPr lang="en-US" smtClean="0"/>
              <a:t>từ hệ </a:t>
            </a:r>
            <a:r>
              <a:rPr lang="en-US"/>
              <a:t>thập phân sang hệ nhị </a:t>
            </a:r>
            <a:r>
              <a:rPr lang="en-US" smtClean="0"/>
              <a:t>phân. </a:t>
            </a:r>
            <a:r>
              <a:rPr lang="en-US"/>
              <a:t>Ví dụ 23</a:t>
            </a:r>
            <a:r>
              <a:rPr lang="en-US" baseline="-25000"/>
              <a:t>10</a:t>
            </a:r>
            <a:r>
              <a:rPr lang="en-US"/>
              <a:t> = </a:t>
            </a:r>
            <a:r>
              <a:rPr lang="en-US" b="1"/>
              <a:t>10111</a:t>
            </a:r>
            <a:r>
              <a:rPr lang="en-US" baseline="-25000"/>
              <a:t>2</a:t>
            </a:r>
            <a:endParaRPr lang="en-US">
              <a:latin typeface="Corbel" pitchFamily="34" charset="0"/>
              <a:ea typeface="Arial Unicode MS" pitchFamily="34" charset="-128"/>
              <a:cs typeface="Arial Unicode MS" pitchFamily="34" charset="-128"/>
            </a:endParaRPr>
          </a:p>
          <a:p>
            <a:pPr fontAlgn="base"/>
            <a:r>
              <a:rPr lang="en-US"/>
              <a:t>Thuật toán</a:t>
            </a:r>
          </a:p>
          <a:p>
            <a:pPr marL="971550" lvl="1" indent="-514350" fontAlgn="base">
              <a:buFont typeface="+mj-lt"/>
              <a:buAutoNum type="arabicPeriod"/>
            </a:pPr>
            <a:r>
              <a:rPr lang="en-US" smtClean="0">
                <a:latin typeface="Corbel" pitchFamily="34" charset="0"/>
                <a:ea typeface="Arial Unicode MS" pitchFamily="34" charset="-128"/>
                <a:cs typeface="Arial Unicode MS" pitchFamily="34" charset="-128"/>
              </a:rPr>
              <a:t>Input số n</a:t>
            </a:r>
            <a:r>
              <a:rPr lang="vi-VN" smtClean="0">
                <a:latin typeface="Corbel" pitchFamily="34" charset="0"/>
                <a:ea typeface="Arial Unicode MS" pitchFamily="34" charset="-128"/>
                <a:cs typeface="Arial Unicode MS" pitchFamily="34" charset="-128"/>
              </a:rPr>
              <a:t> </a:t>
            </a:r>
            <a:endParaRPr lang="en-US" smtClean="0">
              <a:latin typeface="Corbel" pitchFamily="34" charset="0"/>
              <a:ea typeface="Arial Unicode MS" pitchFamily="34" charset="-128"/>
              <a:cs typeface="Arial Unicode MS" pitchFamily="34" charset="-128"/>
            </a:endParaRPr>
          </a:p>
          <a:p>
            <a:pPr marL="971550" lvl="1" indent="-514350" fontAlgn="base">
              <a:buFont typeface="+mj-lt"/>
              <a:buAutoNum type="arabicPeriod"/>
            </a:pPr>
            <a:r>
              <a:rPr lang="en-US" smtClean="0">
                <a:latin typeface="Corbel" pitchFamily="34" charset="0"/>
                <a:ea typeface="Arial Unicode MS" pitchFamily="34" charset="-128"/>
                <a:cs typeface="Arial Unicode MS" pitchFamily="34" charset="-128"/>
              </a:rPr>
              <a:t>Nếu n=0 nhảy đến bước 4, nếu không thực hiện bước 3</a:t>
            </a:r>
          </a:p>
          <a:p>
            <a:pPr marL="971550" lvl="1" indent="-514350" fontAlgn="base">
              <a:buFont typeface="+mj-lt"/>
              <a:buAutoNum type="arabicPeriod"/>
            </a:pPr>
            <a:r>
              <a:rPr lang="pt-BR" smtClean="0"/>
              <a:t>In </a:t>
            </a:r>
            <a:r>
              <a:rPr lang="pt-BR"/>
              <a:t>số dư của n khi chia cho 2 (d = n%2) và gán n = </a:t>
            </a:r>
            <a:r>
              <a:rPr lang="pt-BR" smtClean="0"/>
              <a:t>n/2</a:t>
            </a:r>
          </a:p>
          <a:p>
            <a:pPr marL="971550" lvl="1" indent="-514350" fontAlgn="base">
              <a:buFont typeface="+mj-lt"/>
              <a:buAutoNum type="arabicPeriod"/>
            </a:pPr>
            <a:r>
              <a:rPr lang="pt-BR" smtClean="0">
                <a:latin typeface="Corbel" pitchFamily="34" charset="0"/>
                <a:ea typeface="Arial Unicode MS" pitchFamily="34" charset="-128"/>
                <a:cs typeface="Arial Unicode MS" pitchFamily="34" charset="-128"/>
              </a:rPr>
              <a:t>Kết thúc</a:t>
            </a:r>
          </a:p>
          <a:p>
            <a:pPr marL="678942" indent="-514350" fontAlgn="base"/>
            <a:r>
              <a:rPr lang="vi-VN">
                <a:latin typeface="Corbel" pitchFamily="34" charset="0"/>
              </a:rPr>
              <a:t>Tuy nhiên với thuật toán như vậy thứ tự các chữ số trong hệ nhị phân </a:t>
            </a:r>
            <a:r>
              <a:rPr lang="vi-VN" b="1">
                <a:latin typeface="Corbel" pitchFamily="34" charset="0"/>
              </a:rPr>
              <a:t>bị </a:t>
            </a:r>
            <a:r>
              <a:rPr lang="vi-VN" b="1" smtClean="0">
                <a:latin typeface="Corbel" pitchFamily="34" charset="0"/>
              </a:rPr>
              <a:t>ngược</a:t>
            </a:r>
            <a:r>
              <a:rPr lang="en-US" smtClean="0">
                <a:latin typeface="Corbel" pitchFamily="34" charset="0"/>
              </a:rPr>
              <a:t>. Thật vậy:</a:t>
            </a:r>
            <a:endParaRPr lang="vi-VN">
              <a:latin typeface="Corbel" pitchFamily="34" charset="0"/>
            </a:endParaRPr>
          </a:p>
          <a:p>
            <a:pPr marL="118872" indent="0">
              <a:buNone/>
            </a:pPr>
            <a:r>
              <a:rPr lang="vi-VN"/>
              <a:t/>
            </a:r>
            <a:br>
              <a:rPr lang="vi-VN"/>
            </a:br>
            <a:endParaRPr lang="en-US"/>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6</a:t>
            </a:fld>
            <a:endParaRPr lang="en-US"/>
          </a:p>
        </p:txBody>
      </p:sp>
    </p:spTree>
    <p:custDataLst>
      <p:tags r:id="rId1"/>
    </p:custDataLst>
    <p:extLst>
      <p:ext uri="{BB962C8B-B14F-4D97-AF65-F5344CB8AC3E}">
        <p14:creationId xmlns:p14="http://schemas.microsoft.com/office/powerpoint/2010/main" val="42170220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a:t>
            </a:r>
            <a:r>
              <a:rPr lang="en-US"/>
              <a:t>ứng dụng</a:t>
            </a:r>
          </a:p>
        </p:txBody>
      </p:sp>
      <p:sp>
        <p:nvSpPr>
          <p:cNvPr id="3" name="Content Placeholder 2"/>
          <p:cNvSpPr>
            <a:spLocks noGrp="1"/>
          </p:cNvSpPr>
          <p:nvPr>
            <p:ph idx="1"/>
            <p:custDataLst>
              <p:tags r:id="rId3"/>
            </p:custDataLst>
          </p:nvPr>
        </p:nvSpPr>
        <p:spPr>
          <a:xfrm>
            <a:off x="228600" y="1676400"/>
            <a:ext cx="8763000" cy="4953000"/>
          </a:xfrm>
        </p:spPr>
        <p:txBody>
          <a:bodyPr>
            <a:normAutofit fontScale="92500" lnSpcReduction="20000"/>
          </a:bodyPr>
          <a:lstStyle/>
          <a:p>
            <a:pPr fontAlgn="base"/>
            <a:r>
              <a:rPr lang="en-US" smtClean="0"/>
              <a:t>Ví dụ đổi số n = 23 sang hệ nhị phân, theo thuật toán trên:</a:t>
            </a:r>
          </a:p>
          <a:p>
            <a:pPr marL="411480" lvl="1" indent="0" fontAlgn="base">
              <a:buNone/>
            </a:pPr>
            <a:r>
              <a:rPr lang="en-US" smtClean="0"/>
              <a:t>n=23 ≠ 0, in ra 23 % </a:t>
            </a:r>
            <a:r>
              <a:rPr lang="en-US"/>
              <a:t>2 = </a:t>
            </a:r>
            <a:r>
              <a:rPr lang="en-US" b="1" smtClean="0"/>
              <a:t>1</a:t>
            </a:r>
            <a:r>
              <a:rPr lang="en-US" smtClean="0"/>
              <a:t>,  gán n = 23/2 =11</a:t>
            </a:r>
            <a:r>
              <a:rPr lang="en-US"/>
              <a:t/>
            </a:r>
            <a:br>
              <a:rPr lang="en-US"/>
            </a:br>
            <a:r>
              <a:rPr lang="en-US"/>
              <a:t>n=</a:t>
            </a:r>
            <a:r>
              <a:rPr lang="en-US" smtClean="0"/>
              <a:t>11 </a:t>
            </a:r>
            <a:r>
              <a:rPr lang="en-US"/>
              <a:t>≠ 0, </a:t>
            </a:r>
            <a:r>
              <a:rPr lang="en-US" smtClean="0"/>
              <a:t>in ra 11 % </a:t>
            </a:r>
            <a:r>
              <a:rPr lang="en-US"/>
              <a:t>2 = </a:t>
            </a:r>
            <a:r>
              <a:rPr lang="en-US" b="1" smtClean="0"/>
              <a:t>1</a:t>
            </a:r>
            <a:r>
              <a:rPr lang="en-US" smtClean="0"/>
              <a:t>, gán n = 11/2 = 5</a:t>
            </a:r>
          </a:p>
          <a:p>
            <a:pPr marL="411480" lvl="1" indent="0" fontAlgn="base">
              <a:buNone/>
            </a:pPr>
            <a:r>
              <a:rPr lang="en-US"/>
              <a:t>n=</a:t>
            </a:r>
            <a:r>
              <a:rPr lang="en-US" smtClean="0"/>
              <a:t>5 </a:t>
            </a:r>
            <a:r>
              <a:rPr lang="en-US"/>
              <a:t>≠ 0, in ra </a:t>
            </a:r>
            <a:r>
              <a:rPr lang="en-US" smtClean="0"/>
              <a:t>5 </a:t>
            </a:r>
            <a:r>
              <a:rPr lang="en-US"/>
              <a:t>% 2 = </a:t>
            </a:r>
            <a:r>
              <a:rPr lang="en-US" b="1"/>
              <a:t>1</a:t>
            </a:r>
            <a:r>
              <a:rPr lang="en-US"/>
              <a:t>, gán n = </a:t>
            </a:r>
            <a:r>
              <a:rPr lang="en-US" smtClean="0"/>
              <a:t>5/2 </a:t>
            </a:r>
            <a:r>
              <a:rPr lang="en-US"/>
              <a:t>= </a:t>
            </a:r>
            <a:r>
              <a:rPr lang="en-US" smtClean="0"/>
              <a:t>2</a:t>
            </a:r>
            <a:r>
              <a:rPr lang="en-US"/>
              <a:t/>
            </a:r>
            <a:br>
              <a:rPr lang="en-US"/>
            </a:br>
            <a:r>
              <a:rPr lang="en-US"/>
              <a:t>n=</a:t>
            </a:r>
            <a:r>
              <a:rPr lang="en-US" smtClean="0"/>
              <a:t>2 </a:t>
            </a:r>
            <a:r>
              <a:rPr lang="en-US"/>
              <a:t>≠ 0, in ra </a:t>
            </a:r>
            <a:r>
              <a:rPr lang="en-US" smtClean="0"/>
              <a:t>2 </a:t>
            </a:r>
            <a:r>
              <a:rPr lang="en-US"/>
              <a:t>% 2 = </a:t>
            </a:r>
            <a:r>
              <a:rPr lang="en-US" b="1" smtClean="0"/>
              <a:t>0</a:t>
            </a:r>
            <a:r>
              <a:rPr lang="en-US" smtClean="0"/>
              <a:t>, </a:t>
            </a:r>
            <a:r>
              <a:rPr lang="en-US"/>
              <a:t>gán n = </a:t>
            </a:r>
            <a:r>
              <a:rPr lang="en-US" smtClean="0"/>
              <a:t>2/2 </a:t>
            </a:r>
            <a:r>
              <a:rPr lang="en-US"/>
              <a:t>= </a:t>
            </a:r>
            <a:r>
              <a:rPr lang="en-US" smtClean="0"/>
              <a:t>1</a:t>
            </a:r>
            <a:r>
              <a:rPr lang="en-US"/>
              <a:t/>
            </a:r>
            <a:br>
              <a:rPr lang="en-US"/>
            </a:br>
            <a:r>
              <a:rPr lang="en-US"/>
              <a:t>n=</a:t>
            </a:r>
            <a:r>
              <a:rPr lang="en-US" smtClean="0"/>
              <a:t>1 </a:t>
            </a:r>
            <a:r>
              <a:rPr lang="en-US"/>
              <a:t>≠ 0, in ra </a:t>
            </a:r>
            <a:r>
              <a:rPr lang="en-US" smtClean="0"/>
              <a:t>1 </a:t>
            </a:r>
            <a:r>
              <a:rPr lang="en-US"/>
              <a:t>% 2 = </a:t>
            </a:r>
            <a:r>
              <a:rPr lang="en-US" b="1"/>
              <a:t>1</a:t>
            </a:r>
            <a:r>
              <a:rPr lang="en-US"/>
              <a:t>, gán n = </a:t>
            </a:r>
            <a:r>
              <a:rPr lang="en-US" smtClean="0"/>
              <a:t>1/2 </a:t>
            </a:r>
            <a:r>
              <a:rPr lang="en-US"/>
              <a:t>= </a:t>
            </a:r>
            <a:r>
              <a:rPr lang="en-US" smtClean="0"/>
              <a:t>0</a:t>
            </a:r>
          </a:p>
          <a:p>
            <a:pPr marL="411480" lvl="1" indent="0" fontAlgn="base">
              <a:buNone/>
            </a:pPr>
            <a:r>
              <a:rPr lang="en-US" smtClean="0"/>
              <a:t>n=0, thuật toán kết thúc, ta thu được dãy chữ số </a:t>
            </a:r>
            <a:r>
              <a:rPr lang="en-US" b="1" smtClean="0"/>
              <a:t>11101</a:t>
            </a:r>
          </a:p>
          <a:p>
            <a:pPr marL="576072" indent="-457200" fontAlgn="base"/>
            <a:r>
              <a:rPr lang="en-US" smtClean="0"/>
              <a:t>Mà trên thực tế </a:t>
            </a:r>
            <a:r>
              <a:rPr lang="en-US"/>
              <a:t>23</a:t>
            </a:r>
            <a:r>
              <a:rPr lang="en-US" baseline="-25000"/>
              <a:t>10</a:t>
            </a:r>
            <a:r>
              <a:rPr lang="en-US"/>
              <a:t> = </a:t>
            </a:r>
            <a:r>
              <a:rPr lang="en-US" b="1" smtClean="0"/>
              <a:t>10111</a:t>
            </a:r>
            <a:r>
              <a:rPr lang="en-US" baseline="-25000" smtClean="0"/>
              <a:t>2</a:t>
            </a:r>
            <a:endParaRPr lang="en-US" smtClean="0">
              <a:latin typeface="Corbel" pitchFamily="34" charset="0"/>
              <a:ea typeface="Arial Unicode MS" pitchFamily="34" charset="-128"/>
              <a:cs typeface="Arial Unicode MS" pitchFamily="34" charset="-128"/>
            </a:endParaRPr>
          </a:p>
          <a:p>
            <a:pPr marL="576072" indent="-457200" fontAlgn="base"/>
            <a:r>
              <a:rPr lang="en-US" smtClean="0"/>
              <a:t>Để giải quyết tình trạng thứ tự ngược, ta có thể lợi dụng tính chất vào sau, ra trước của ngăn xếp</a:t>
            </a:r>
            <a:br>
              <a:rPr lang="en-US" smtClean="0"/>
            </a:br>
            <a:r>
              <a:rPr lang="vi-VN"/>
              <a:t/>
            </a:r>
            <a:br>
              <a:rPr lang="vi-VN"/>
            </a:br>
            <a:endParaRPr lang="en-US"/>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7</a:t>
            </a:fld>
            <a:endParaRPr lang="en-US"/>
          </a:p>
        </p:txBody>
      </p:sp>
    </p:spTree>
    <p:custDataLst>
      <p:tags r:id="rId1"/>
    </p:custDataLst>
    <p:extLst>
      <p:ext uri="{BB962C8B-B14F-4D97-AF65-F5344CB8AC3E}">
        <p14:creationId xmlns:p14="http://schemas.microsoft.com/office/powerpoint/2010/main" val="29963576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a:t>
            </a:r>
            <a:r>
              <a:rPr lang="en-US"/>
              <a:t>ứng dụng</a:t>
            </a:r>
          </a:p>
        </p:txBody>
      </p:sp>
      <p:sp>
        <p:nvSpPr>
          <p:cNvPr id="3" name="Content Placeholder 2"/>
          <p:cNvSpPr>
            <a:spLocks noGrp="1"/>
          </p:cNvSpPr>
          <p:nvPr>
            <p:ph idx="1"/>
            <p:custDataLst>
              <p:tags r:id="rId3"/>
            </p:custDataLst>
          </p:nvPr>
        </p:nvSpPr>
        <p:spPr>
          <a:xfrm>
            <a:off x="228600" y="1676400"/>
            <a:ext cx="8763000" cy="4953000"/>
          </a:xfrm>
        </p:spPr>
        <p:txBody>
          <a:bodyPr>
            <a:normAutofit/>
          </a:bodyPr>
          <a:lstStyle/>
          <a:p>
            <a:pPr fontAlgn="base"/>
            <a:r>
              <a:rPr lang="en-US" dirty="0" err="1" smtClean="0"/>
              <a:t>Hàm</a:t>
            </a:r>
            <a:r>
              <a:rPr lang="en-US" dirty="0" smtClean="0"/>
              <a:t> in </a:t>
            </a:r>
            <a:r>
              <a:rPr lang="en-US" dirty="0" err="1" smtClean="0"/>
              <a:t>số</a:t>
            </a:r>
            <a:r>
              <a:rPr lang="en-US" dirty="0" smtClean="0"/>
              <a:t> n ở </a:t>
            </a:r>
            <a:r>
              <a:rPr lang="en-US" dirty="0" err="1" smtClean="0"/>
              <a:t>dạng</a:t>
            </a:r>
            <a:r>
              <a:rPr lang="en-US" dirty="0" smtClean="0"/>
              <a:t> </a:t>
            </a:r>
            <a:r>
              <a:rPr lang="en-US" dirty="0" err="1" smtClean="0"/>
              <a:t>nhị</a:t>
            </a:r>
            <a:r>
              <a:rPr lang="en-US" dirty="0" smtClean="0"/>
              <a:t> </a:t>
            </a:r>
            <a:r>
              <a:rPr lang="en-US" dirty="0" err="1" smtClean="0"/>
              <a:t>phân</a:t>
            </a:r>
            <a:endParaRPr lang="en-US" dirty="0" smtClean="0"/>
          </a:p>
          <a:p>
            <a:pPr marL="118872" indent="0" fontAlgn="base">
              <a:buNone/>
            </a:pPr>
            <a:r>
              <a:rPr lang="en-US" sz="2400" dirty="0" smtClean="0">
                <a:latin typeface="Courier New" pitchFamily="49" charset="0"/>
                <a:cs typeface="Courier New" pitchFamily="49" charset="0"/>
              </a:rPr>
              <a:t>void </a:t>
            </a:r>
            <a:r>
              <a:rPr lang="en-US" sz="2400" dirty="0" err="1" smtClean="0">
                <a:latin typeface="Courier New" pitchFamily="49" charset="0"/>
                <a:cs typeface="Courier New" pitchFamily="49" charset="0"/>
              </a:rPr>
              <a:t>outputInBinary</a:t>
            </a:r>
            <a:r>
              <a:rPr lang="en-US" sz="2400" dirty="0" smtClean="0">
                <a:latin typeface="Courier New" pitchFamily="49" charset="0"/>
                <a:cs typeface="Courier New" pitchFamily="49" charset="0"/>
              </a:rPr>
              <a:t>(</a:t>
            </a:r>
            <a:r>
              <a:rPr lang="en-US" sz="2400" dirty="0" err="1" smtClean="0">
                <a:latin typeface="Courier New" pitchFamily="49" charset="0"/>
                <a:cs typeface="Courier New" pitchFamily="49" charset="0"/>
              </a:rPr>
              <a:t>int</a:t>
            </a:r>
            <a:r>
              <a:rPr lang="en-US" sz="2400" dirty="0" smtClean="0">
                <a:latin typeface="Courier New" pitchFamily="49" charset="0"/>
                <a:cs typeface="Courier New" pitchFamily="49" charset="0"/>
              </a:rPr>
              <a:t> n</a:t>
            </a:r>
            <a:r>
              <a:rPr lang="en-US" sz="2400" dirty="0">
                <a:latin typeface="Courier New" pitchFamily="49" charset="0"/>
                <a:cs typeface="Courier New" pitchFamily="49" charset="0"/>
              </a:rPr>
              <a:t>) </a:t>
            </a:r>
            <a:r>
              <a:rPr lang="en-US" sz="2400" dirty="0" smtClean="0">
                <a:latin typeface="Courier New" pitchFamily="49" charset="0"/>
                <a:cs typeface="Courier New" pitchFamily="49" charset="0"/>
              </a:rPr>
              <a:t>{</a:t>
            </a:r>
          </a:p>
          <a:p>
            <a:pPr marL="118872" indent="0" fontAlgn="base">
              <a:buNone/>
            </a:pPr>
            <a:r>
              <a:rPr lang="en-US" sz="2400" dirty="0" smtClean="0">
                <a:latin typeface="Courier New" pitchFamily="49" charset="0"/>
                <a:cs typeface="Courier New" pitchFamily="49" charset="0"/>
              </a:rPr>
              <a:t>   while (n </a:t>
            </a:r>
            <a:r>
              <a:rPr lang="en-US" sz="2400" dirty="0">
                <a:latin typeface="Courier New" pitchFamily="49" charset="0"/>
                <a:cs typeface="Courier New" pitchFamily="49" charset="0"/>
              </a:rPr>
              <a:t>&gt; </a:t>
            </a:r>
            <a:r>
              <a:rPr lang="en-US" sz="2400" dirty="0" smtClean="0">
                <a:latin typeface="Courier New" pitchFamily="49" charset="0"/>
                <a:cs typeface="Courier New" pitchFamily="49" charset="0"/>
              </a:rPr>
              <a:t>0) {</a:t>
            </a:r>
          </a:p>
          <a:p>
            <a:pPr marL="118872" indent="0" fontAlgn="base">
              <a:buNone/>
            </a:pPr>
            <a:r>
              <a:rPr lang="en-US" sz="2400" dirty="0" smtClean="0">
                <a:latin typeface="Courier New" pitchFamily="49" charset="0"/>
                <a:cs typeface="Courier New" pitchFamily="49" charset="0"/>
              </a:rPr>
              <a:t>      </a:t>
            </a:r>
            <a:r>
              <a:rPr lang="en-US" sz="2400" dirty="0" err="1" smtClean="0">
                <a:latin typeface="Courier New" pitchFamily="49" charset="0"/>
                <a:cs typeface="Courier New" pitchFamily="49" charset="0"/>
              </a:rPr>
              <a:t>int</a:t>
            </a:r>
            <a:r>
              <a:rPr lang="en-US" sz="2400" dirty="0" smtClean="0">
                <a:latin typeface="Courier New" pitchFamily="49" charset="0"/>
                <a:cs typeface="Courier New" pitchFamily="49" charset="0"/>
              </a:rPr>
              <a:t> </a:t>
            </a:r>
            <a:r>
              <a:rPr lang="en-US" sz="2400" dirty="0">
                <a:latin typeface="Courier New" pitchFamily="49" charset="0"/>
                <a:cs typeface="Courier New" pitchFamily="49" charset="0"/>
              </a:rPr>
              <a:t>bit = n </a:t>
            </a:r>
            <a:r>
              <a:rPr lang="en-US" sz="2400" i="1" dirty="0" smtClean="0">
                <a:latin typeface="Courier New" pitchFamily="49" charset="0"/>
                <a:cs typeface="Courier New" pitchFamily="49" charset="0"/>
              </a:rPr>
              <a:t>%</a:t>
            </a:r>
            <a:r>
              <a:rPr lang="en-US" sz="2400" dirty="0" smtClean="0">
                <a:latin typeface="Courier New" pitchFamily="49" charset="0"/>
                <a:cs typeface="Courier New" pitchFamily="49" charset="0"/>
              </a:rPr>
              <a:t> 2;</a:t>
            </a:r>
          </a:p>
          <a:p>
            <a:pPr marL="118872" indent="0" fontAlgn="base">
              <a:buNone/>
            </a:pPr>
            <a:r>
              <a:rPr lang="en-US" sz="2400" dirty="0" smtClean="0">
                <a:latin typeface="Courier New" pitchFamily="49" charset="0"/>
                <a:cs typeface="Courier New" pitchFamily="49" charset="0"/>
              </a:rPr>
              <a:t>      push(bit); // </a:t>
            </a:r>
            <a:r>
              <a:rPr lang="en-US" sz="2400" dirty="0" err="1" smtClean="0">
                <a:latin typeface="Courier New" pitchFamily="49" charset="0"/>
                <a:cs typeface="Courier New" pitchFamily="49" charset="0"/>
              </a:rPr>
              <a:t>đẩy</a:t>
            </a:r>
            <a:r>
              <a:rPr lang="en-US" sz="2400" dirty="0" smtClean="0">
                <a:latin typeface="Courier New" pitchFamily="49" charset="0"/>
                <a:cs typeface="Courier New" pitchFamily="49" charset="0"/>
              </a:rPr>
              <a:t> </a:t>
            </a:r>
            <a:r>
              <a:rPr lang="en-US" sz="2400" dirty="0" err="1" smtClean="0">
                <a:latin typeface="Courier New" pitchFamily="49" charset="0"/>
                <a:cs typeface="Courier New" pitchFamily="49" charset="0"/>
              </a:rPr>
              <a:t>vào</a:t>
            </a:r>
            <a:r>
              <a:rPr lang="en-US" sz="2400" dirty="0" smtClean="0">
                <a:latin typeface="Courier New" pitchFamily="49" charset="0"/>
                <a:cs typeface="Courier New" pitchFamily="49" charset="0"/>
              </a:rPr>
              <a:t> stack</a:t>
            </a:r>
          </a:p>
          <a:p>
            <a:pPr marL="118872" indent="0" fontAlgn="base">
              <a:buNone/>
            </a:pPr>
            <a:r>
              <a:rPr lang="en-US" sz="2400" dirty="0" smtClean="0">
                <a:latin typeface="Courier New" pitchFamily="49" charset="0"/>
                <a:cs typeface="Courier New" pitchFamily="49" charset="0"/>
              </a:rPr>
              <a:t>      n </a:t>
            </a:r>
            <a:r>
              <a:rPr lang="en-US" sz="2400" dirty="0">
                <a:latin typeface="Courier New" pitchFamily="49" charset="0"/>
                <a:cs typeface="Courier New" pitchFamily="49" charset="0"/>
              </a:rPr>
              <a:t>= </a:t>
            </a:r>
            <a:r>
              <a:rPr lang="en-US" sz="2400" dirty="0" smtClean="0">
                <a:latin typeface="Courier New" pitchFamily="49" charset="0"/>
                <a:cs typeface="Courier New" pitchFamily="49" charset="0"/>
              </a:rPr>
              <a:t>n </a:t>
            </a:r>
            <a:r>
              <a:rPr lang="en-US" sz="2400" dirty="0">
                <a:latin typeface="Courier New" pitchFamily="49" charset="0"/>
                <a:cs typeface="Courier New" pitchFamily="49" charset="0"/>
              </a:rPr>
              <a:t>/ </a:t>
            </a:r>
            <a:r>
              <a:rPr lang="en-US" sz="2400" dirty="0" smtClean="0">
                <a:latin typeface="Courier New" pitchFamily="49" charset="0"/>
                <a:cs typeface="Courier New" pitchFamily="49" charset="0"/>
              </a:rPr>
              <a:t>2; </a:t>
            </a:r>
          </a:p>
          <a:p>
            <a:pPr marL="118872" indent="0" fontAlgn="base">
              <a:buNone/>
            </a:pPr>
            <a:r>
              <a:rPr lang="en-US" sz="2400" dirty="0" smtClean="0">
                <a:latin typeface="Courier New" pitchFamily="49" charset="0"/>
                <a:cs typeface="Courier New" pitchFamily="49" charset="0"/>
              </a:rPr>
              <a:t>}</a:t>
            </a:r>
          </a:p>
          <a:p>
            <a:pPr marL="118872" indent="0" fontAlgn="base">
              <a:buNone/>
            </a:pPr>
            <a:r>
              <a:rPr lang="en-US" sz="2400" dirty="0" smtClean="0">
                <a:latin typeface="Courier New" pitchFamily="49" charset="0"/>
                <a:cs typeface="Courier New" pitchFamily="49" charset="0"/>
              </a:rPr>
              <a:t>while &lt;stack </a:t>
            </a:r>
            <a:r>
              <a:rPr lang="en-US" sz="2400" i="1" dirty="0" err="1" smtClean="0">
                <a:latin typeface="Courier New" pitchFamily="49" charset="0"/>
                <a:cs typeface="Courier New" pitchFamily="49" charset="0"/>
              </a:rPr>
              <a:t>không</a:t>
            </a:r>
            <a:r>
              <a:rPr lang="en-US" sz="2400" i="1" dirty="0" smtClean="0">
                <a:latin typeface="Courier New" pitchFamily="49" charset="0"/>
                <a:cs typeface="Courier New" pitchFamily="49" charset="0"/>
              </a:rPr>
              <a:t> </a:t>
            </a:r>
            <a:r>
              <a:rPr lang="en-US" sz="2400" i="1" dirty="0" err="1" smtClean="0">
                <a:latin typeface="Courier New" pitchFamily="49" charset="0"/>
                <a:cs typeface="Courier New" pitchFamily="49" charset="0"/>
              </a:rPr>
              <a:t>rỗng</a:t>
            </a:r>
            <a:r>
              <a:rPr lang="en-US" sz="2400" i="1" dirty="0" smtClean="0">
                <a:latin typeface="Courier New" pitchFamily="49" charset="0"/>
                <a:cs typeface="Courier New" pitchFamily="49" charset="0"/>
              </a:rPr>
              <a:t>&gt; {</a:t>
            </a:r>
          </a:p>
          <a:p>
            <a:pPr marL="118872" indent="0" fontAlgn="base">
              <a:buNone/>
            </a:pPr>
            <a:r>
              <a:rPr lang="en-US" sz="2400" dirty="0" smtClean="0">
                <a:latin typeface="Courier New" pitchFamily="49" charset="0"/>
                <a:cs typeface="Courier New" pitchFamily="49" charset="0"/>
              </a:rPr>
              <a:t>	</a:t>
            </a:r>
            <a:r>
              <a:rPr lang="en-US" sz="2400" dirty="0" err="1" smtClean="0">
                <a:latin typeface="Courier New" pitchFamily="49" charset="0"/>
                <a:cs typeface="Courier New" pitchFamily="49" charset="0"/>
              </a:rPr>
              <a:t>printf</a:t>
            </a:r>
            <a:r>
              <a:rPr lang="en-US" sz="2400" dirty="0" smtClean="0">
                <a:latin typeface="Courier New" pitchFamily="49" charset="0"/>
                <a:cs typeface="Courier New" pitchFamily="49" charset="0"/>
              </a:rPr>
              <a:t>(“%</a:t>
            </a:r>
            <a:r>
              <a:rPr lang="en-US" sz="2400" dirty="0" err="1" smtClean="0">
                <a:latin typeface="Courier New" pitchFamily="49" charset="0"/>
                <a:cs typeface="Courier New" pitchFamily="49" charset="0"/>
              </a:rPr>
              <a:t>d”,pop</a:t>
            </a:r>
            <a:r>
              <a:rPr lang="en-US" sz="2400" dirty="0" smtClean="0">
                <a:latin typeface="Courier New" pitchFamily="49" charset="0"/>
                <a:cs typeface="Courier New" pitchFamily="49" charset="0"/>
              </a:rPr>
              <a:t>()); // </a:t>
            </a:r>
            <a:r>
              <a:rPr lang="en-US" sz="2400" dirty="0" err="1" smtClean="0">
                <a:latin typeface="Courier New" pitchFamily="49" charset="0"/>
                <a:cs typeface="Courier New" pitchFamily="49" charset="0"/>
              </a:rPr>
              <a:t>lấy</a:t>
            </a:r>
            <a:r>
              <a:rPr lang="en-US" sz="2400" dirty="0" smtClean="0">
                <a:latin typeface="Courier New" pitchFamily="49" charset="0"/>
                <a:cs typeface="Courier New" pitchFamily="49" charset="0"/>
              </a:rPr>
              <a:t> </a:t>
            </a:r>
            <a:r>
              <a:rPr lang="en-US" sz="2400" dirty="0" err="1" smtClean="0">
                <a:latin typeface="Courier New" pitchFamily="49" charset="0"/>
                <a:cs typeface="Courier New" pitchFamily="49" charset="0"/>
              </a:rPr>
              <a:t>ra</a:t>
            </a:r>
            <a:r>
              <a:rPr lang="en-US" sz="2400" dirty="0" smtClean="0">
                <a:latin typeface="Courier New" pitchFamily="49" charset="0"/>
                <a:cs typeface="Courier New" pitchFamily="49" charset="0"/>
              </a:rPr>
              <a:t> </a:t>
            </a:r>
            <a:r>
              <a:rPr lang="en-US" sz="2400" dirty="0" err="1" smtClean="0">
                <a:latin typeface="Courier New" pitchFamily="49" charset="0"/>
                <a:cs typeface="Courier New" pitchFamily="49" charset="0"/>
              </a:rPr>
              <a:t>khỏi</a:t>
            </a:r>
            <a:r>
              <a:rPr lang="en-US" sz="2400" dirty="0" smtClean="0">
                <a:latin typeface="Courier New" pitchFamily="49" charset="0"/>
                <a:cs typeface="Courier New" pitchFamily="49" charset="0"/>
              </a:rPr>
              <a:t> stack</a:t>
            </a:r>
          </a:p>
          <a:p>
            <a:pPr marL="118872" indent="0" fontAlgn="base">
              <a:buNone/>
            </a:pPr>
            <a:r>
              <a:rPr lang="en-US" sz="2400" dirty="0" smtClean="0">
                <a:latin typeface="Courier New" pitchFamily="49" charset="0"/>
                <a:cs typeface="Courier New" pitchFamily="49" charset="0"/>
              </a:rPr>
              <a:t>}</a:t>
            </a:r>
            <a:r>
              <a:rPr lang="vi-VN" dirty="0"/>
              <a:t/>
            </a:r>
            <a:br>
              <a:rPr lang="vi-VN" dirty="0"/>
            </a:br>
            <a:endParaRPr lang="en-US" dirty="0"/>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8</a:t>
            </a:fld>
            <a:endParaRPr lang="en-US"/>
          </a:p>
        </p:txBody>
      </p:sp>
    </p:spTree>
    <p:custDataLst>
      <p:tags r:id="rId1"/>
    </p:custDataLst>
    <p:extLst>
      <p:ext uri="{BB962C8B-B14F-4D97-AF65-F5344CB8AC3E}">
        <p14:creationId xmlns:p14="http://schemas.microsoft.com/office/powerpoint/2010/main" val="27292600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a:t>
            </a:r>
            <a:r>
              <a:rPr lang="en-US"/>
              <a:t>ứng dụng</a:t>
            </a:r>
          </a:p>
        </p:txBody>
      </p:sp>
      <p:sp>
        <p:nvSpPr>
          <p:cNvPr id="3" name="Content Placeholder 2"/>
          <p:cNvSpPr>
            <a:spLocks noGrp="1"/>
          </p:cNvSpPr>
          <p:nvPr>
            <p:ph idx="1"/>
            <p:custDataLst>
              <p:tags r:id="rId3"/>
            </p:custDataLst>
          </p:nvPr>
        </p:nvSpPr>
        <p:spPr>
          <a:xfrm>
            <a:off x="228600" y="1676400"/>
            <a:ext cx="8763000" cy="4953000"/>
          </a:xfrm>
        </p:spPr>
        <p:txBody>
          <a:bodyPr>
            <a:normAutofit lnSpcReduction="10000"/>
          </a:bodyPr>
          <a:lstStyle/>
          <a:p>
            <a:pPr fontAlgn="base"/>
            <a:r>
              <a:rPr lang="en-US" smtClean="0"/>
              <a:t>Có thể dùng cơ chế stack để khử đệ quy cho tất cả các hàm đệ quy</a:t>
            </a:r>
          </a:p>
          <a:p>
            <a:pPr fontAlgn="base"/>
            <a:r>
              <a:rPr lang="en-US" smtClean="0"/>
              <a:t>Bài toán tháp Hà Nội: mỗi cọc trong số 3 cọc đều có mô hình của một stack</a:t>
            </a:r>
          </a:p>
          <a:p>
            <a:pPr fontAlgn="base"/>
            <a:r>
              <a:rPr lang="en-US" smtClean="0"/>
              <a:t>Stack có thể được dùng để phân tích và tính giá trị của biểu thức đại số, vi dụ: (2 </a:t>
            </a:r>
            <a:r>
              <a:rPr lang="en-US"/>
              <a:t>* </a:t>
            </a:r>
            <a:r>
              <a:rPr lang="en-US" smtClean="0"/>
              <a:t>5 </a:t>
            </a:r>
            <a:r>
              <a:rPr lang="en-US"/>
              <a:t>- </a:t>
            </a:r>
            <a:r>
              <a:rPr lang="en-US" smtClean="0"/>
              <a:t>1 </a:t>
            </a:r>
            <a:r>
              <a:rPr lang="en-US"/>
              <a:t>* </a:t>
            </a:r>
            <a:r>
              <a:rPr lang="en-US" smtClean="0"/>
              <a:t>2) </a:t>
            </a:r>
            <a:r>
              <a:rPr lang="en-US"/>
              <a:t>/ (11 - 9</a:t>
            </a:r>
            <a:r>
              <a:rPr lang="en-US" smtClean="0"/>
              <a:t>)  (kết quả: 4), hoặc đổi ký pháp trung tố thành hậu tố (kết quả: </a:t>
            </a:r>
            <a:r>
              <a:rPr lang="en-US"/>
              <a:t> </a:t>
            </a:r>
            <a:r>
              <a:rPr lang="en-US" smtClean="0"/>
              <a:t>2 5 * 1 2 * - 11 </a:t>
            </a:r>
            <a:r>
              <a:rPr lang="en-US"/>
              <a:t>9 - </a:t>
            </a:r>
            <a:r>
              <a:rPr lang="en-US" smtClean="0"/>
              <a:t>/)</a:t>
            </a:r>
          </a:p>
          <a:p>
            <a:pPr fontAlgn="base"/>
            <a:r>
              <a:rPr lang="en-US" smtClean="0"/>
              <a:t>Bài toán tìm kiếm theo chiều sâu trên đồ thị</a:t>
            </a:r>
          </a:p>
          <a:p>
            <a:pPr fontAlgn="base"/>
            <a:r>
              <a:rPr lang="en-US" smtClean="0"/>
              <a:t>...</a:t>
            </a:r>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9</a:t>
            </a:fld>
            <a:endParaRPr lang="en-US"/>
          </a:p>
        </p:txBody>
      </p:sp>
    </p:spTree>
    <p:custDataLst>
      <p:tags r:id="rId1"/>
    </p:custDataLst>
    <p:extLst>
      <p:ext uri="{BB962C8B-B14F-4D97-AF65-F5344CB8AC3E}">
        <p14:creationId xmlns:p14="http://schemas.microsoft.com/office/powerpoint/2010/main" val="41981376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a:t>
            </a:r>
            <a:r>
              <a:rPr lang="en-US"/>
              <a:t>ứng dụng</a:t>
            </a:r>
          </a:p>
        </p:txBody>
      </p:sp>
      <p:sp>
        <p:nvSpPr>
          <p:cNvPr id="3" name="Content Placeholder 2"/>
          <p:cNvSpPr>
            <a:spLocks noGrp="1"/>
          </p:cNvSpPr>
          <p:nvPr>
            <p:ph idx="1"/>
            <p:custDataLst>
              <p:tags r:id="rId3"/>
            </p:custDataLst>
          </p:nvPr>
        </p:nvSpPr>
        <p:spPr>
          <a:xfrm>
            <a:off x="228600" y="3581400"/>
            <a:ext cx="8763000" cy="3048000"/>
          </a:xfrm>
        </p:spPr>
        <p:txBody>
          <a:bodyPr>
            <a:normAutofit fontScale="85000" lnSpcReduction="20000"/>
          </a:bodyPr>
          <a:lstStyle/>
          <a:p>
            <a:pPr fontAlgn="base"/>
            <a:r>
              <a:rPr lang="vi-VN">
                <a:latin typeface="Corbel" pitchFamily="34" charset="0"/>
              </a:rPr>
              <a:t>Một đoàn tàu chứa n toa tàu đánh số từ 1 đến n đang nằm trên đường ray </a:t>
            </a:r>
            <a:r>
              <a:rPr lang="vi-VN" smtClean="0">
                <a:latin typeface="Corbel" pitchFamily="34" charset="0"/>
              </a:rPr>
              <a:t>A</a:t>
            </a:r>
            <a:r>
              <a:rPr lang="en-US" smtClean="0">
                <a:latin typeface="Corbel" pitchFamily="34" charset="0"/>
              </a:rPr>
              <a:t>. D</a:t>
            </a:r>
            <a:r>
              <a:rPr lang="vi-VN" smtClean="0">
                <a:latin typeface="Corbel" pitchFamily="34" charset="0"/>
              </a:rPr>
              <a:t>o </a:t>
            </a:r>
            <a:r>
              <a:rPr lang="vi-VN">
                <a:latin typeface="Corbel" pitchFamily="34" charset="0"/>
              </a:rPr>
              <a:t>nhu cầu vận chuyển, người ta muốn sắp xếp lại các toa tàu theo một thứ tự nào đó và chuyển đoàn tàu </a:t>
            </a:r>
            <a:r>
              <a:rPr lang="vi-VN" smtClean="0">
                <a:latin typeface="Corbel" pitchFamily="34" charset="0"/>
              </a:rPr>
              <a:t>v</a:t>
            </a:r>
            <a:r>
              <a:rPr lang="en-US" smtClean="0">
                <a:latin typeface="Corbel" pitchFamily="34" charset="0"/>
              </a:rPr>
              <a:t>ớ</a:t>
            </a:r>
            <a:r>
              <a:rPr lang="vi-VN" smtClean="0">
                <a:latin typeface="Corbel" pitchFamily="34" charset="0"/>
              </a:rPr>
              <a:t>i </a:t>
            </a:r>
            <a:r>
              <a:rPr lang="vi-VN">
                <a:latin typeface="Corbel" pitchFamily="34" charset="0"/>
              </a:rPr>
              <a:t>thứ tự toa mới qua đường ray </a:t>
            </a:r>
            <a:r>
              <a:rPr lang="vi-VN" smtClean="0">
                <a:latin typeface="Corbel" pitchFamily="34" charset="0"/>
              </a:rPr>
              <a:t>C</a:t>
            </a:r>
            <a:r>
              <a:rPr lang="en-US" smtClean="0">
                <a:latin typeface="Corbel" pitchFamily="34" charset="0"/>
              </a:rPr>
              <a:t>. </a:t>
            </a:r>
            <a:r>
              <a:rPr lang="en-US">
                <a:latin typeface="Corbel" pitchFamily="34" charset="0"/>
              </a:rPr>
              <a:t>Thứ tự mới này sẽ là một hoán vị của (1, 2, …, n</a:t>
            </a:r>
            <a:r>
              <a:rPr lang="en-US" smtClean="0">
                <a:latin typeface="Corbel" pitchFamily="34" charset="0"/>
              </a:rPr>
              <a:t>). </a:t>
            </a:r>
            <a:r>
              <a:rPr lang="vi-VN">
                <a:latin typeface="Corbel" pitchFamily="34" charset="0"/>
              </a:rPr>
              <a:t>Quy tắc chuyển như sau: chỉ được đưa các toa tàu chạy theo đường ray theo hướng mũi tên, có thể dùng đoạn đường ray B (dường tránh) để chứa tạm các toa tàu trong quá trình di chuyển</a:t>
            </a:r>
            <a:r>
              <a:rPr lang="vi-VN" smtClean="0">
                <a:latin typeface="Corbel" pitchFamily="34" charset="0"/>
              </a:rPr>
              <a:t>.</a:t>
            </a:r>
            <a:endParaRPr lang="en-US" smtClean="0">
              <a:latin typeface="Corbel" pitchFamily="34" charset="0"/>
            </a:endParaRPr>
          </a:p>
          <a:p>
            <a:pPr fontAlgn="base"/>
            <a:endParaRPr lang="en-US" smtClean="0">
              <a:latin typeface="Corbel" pitchFamily="34" charset="0"/>
            </a:endParaRPr>
          </a:p>
        </p:txBody>
      </p:sp>
      <p:pic>
        <p:nvPicPr>
          <p:cNvPr id="5" name="Picture 4"/>
          <p:cNvPicPr/>
          <p:nvPr>
            <p:custDataLst>
              <p:tags r:id="rId4"/>
            </p:custDataLst>
          </p:nvPr>
        </p:nvPicPr>
        <p:blipFill>
          <a:blip r:embed="rId8"/>
          <a:stretch>
            <a:fillRect/>
          </a:stretch>
        </p:blipFill>
        <p:spPr>
          <a:xfrm>
            <a:off x="1524000" y="1524000"/>
            <a:ext cx="6858000" cy="2140927"/>
          </a:xfrm>
          <a:prstGeom prst="rect">
            <a:avLst/>
          </a:prstGeom>
        </p:spPr>
      </p:pic>
      <p:sp>
        <p:nvSpPr>
          <p:cNvPr id="4" name="Slide Number Placeholder 3"/>
          <p:cNvSpPr>
            <a:spLocks noGrp="1"/>
          </p:cNvSpPr>
          <p:nvPr>
            <p:ph type="sldNum" sz="quarter" idx="12"/>
            <p:custDataLst>
              <p:tags r:id="rId5"/>
            </p:custDataLst>
          </p:nvPr>
        </p:nvSpPr>
        <p:spPr/>
        <p:txBody>
          <a:bodyPr/>
          <a:lstStyle/>
          <a:p>
            <a:fld id="{D10CC9F3-4611-4E0E-AF12-AA21BFAB7C52}" type="slidenum">
              <a:rPr lang="en-US" smtClean="0"/>
              <a:t>10</a:t>
            </a:fld>
            <a:endParaRPr lang="en-US"/>
          </a:p>
        </p:txBody>
      </p:sp>
    </p:spTree>
    <p:custDataLst>
      <p:tags r:id="rId1"/>
    </p:custDataLst>
    <p:extLst>
      <p:ext uri="{BB962C8B-B14F-4D97-AF65-F5344CB8AC3E}">
        <p14:creationId xmlns:p14="http://schemas.microsoft.com/office/powerpoint/2010/main" val="7400455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5.1.3. Ngăn xếp – </a:t>
            </a:r>
            <a:r>
              <a:rPr lang="en-US"/>
              <a:t>ứng dụng</a:t>
            </a:r>
          </a:p>
        </p:txBody>
      </p:sp>
      <p:sp>
        <p:nvSpPr>
          <p:cNvPr id="3" name="Content Placeholder 2"/>
          <p:cNvSpPr>
            <a:spLocks noGrp="1"/>
          </p:cNvSpPr>
          <p:nvPr>
            <p:ph idx="1"/>
            <p:custDataLst>
              <p:tags r:id="rId3"/>
            </p:custDataLst>
          </p:nvPr>
        </p:nvSpPr>
        <p:spPr>
          <a:xfrm>
            <a:off x="228600" y="3581400"/>
            <a:ext cx="8763000" cy="3048000"/>
          </a:xfrm>
        </p:spPr>
        <p:txBody>
          <a:bodyPr>
            <a:normAutofit fontScale="85000" lnSpcReduction="20000"/>
          </a:bodyPr>
          <a:lstStyle/>
          <a:p>
            <a:pPr fontAlgn="base"/>
            <a:r>
              <a:rPr lang="vi-VN"/>
              <a:t>Bài toán đặt ra là nhập vào thứ tự mới cần có của các toa tàu, cho biết có phương án chuyển hay không, và nếu có hãy đưa ra cách </a:t>
            </a:r>
            <a:r>
              <a:rPr lang="vi-VN" smtClean="0"/>
              <a:t>chuyển</a:t>
            </a:r>
            <a:r>
              <a:rPr lang="vi-VN" smtClean="0">
                <a:latin typeface="Corbel" pitchFamily="34" charset="0"/>
              </a:rPr>
              <a:t>.</a:t>
            </a:r>
            <a:endParaRPr lang="en-US" smtClean="0">
              <a:latin typeface="Corbel" pitchFamily="34" charset="0"/>
            </a:endParaRPr>
          </a:p>
          <a:p>
            <a:pPr fontAlgn="base"/>
            <a:r>
              <a:rPr lang="en-US"/>
              <a:t>Ví dụ: n = 4; Thứ tự cần có (1, 4, 3, 2)</a:t>
            </a:r>
            <a:br>
              <a:rPr lang="en-US"/>
            </a:br>
            <a:r>
              <a:rPr lang="en-US" smtClean="0"/>
              <a:t>1)A→C</a:t>
            </a:r>
            <a:r>
              <a:rPr lang="en-US"/>
              <a:t>; </a:t>
            </a:r>
            <a:r>
              <a:rPr lang="en-US" smtClean="0"/>
              <a:t>2)A→B</a:t>
            </a:r>
            <a:r>
              <a:rPr lang="en-US"/>
              <a:t>; </a:t>
            </a:r>
            <a:r>
              <a:rPr lang="en-US" smtClean="0"/>
              <a:t>3)A→B</a:t>
            </a:r>
            <a:r>
              <a:rPr lang="en-US"/>
              <a:t>; </a:t>
            </a:r>
            <a:r>
              <a:rPr lang="en-US" smtClean="0"/>
              <a:t>4)A→C</a:t>
            </a:r>
            <a:r>
              <a:rPr lang="en-US"/>
              <a:t>; </a:t>
            </a:r>
            <a:r>
              <a:rPr lang="en-US" smtClean="0"/>
              <a:t>5)B→C</a:t>
            </a:r>
            <a:r>
              <a:rPr lang="en-US"/>
              <a:t>; </a:t>
            </a:r>
            <a:r>
              <a:rPr lang="en-US" smtClean="0"/>
              <a:t>6)B→C</a:t>
            </a:r>
          </a:p>
          <a:p>
            <a:pPr fontAlgn="base"/>
            <a:r>
              <a:rPr lang="en-US" smtClean="0">
                <a:latin typeface="Corbel" pitchFamily="34" charset="0"/>
              </a:rPr>
              <a:t>Hoặc </a:t>
            </a:r>
            <a:r>
              <a:rPr lang="vi-VN" smtClean="0">
                <a:latin typeface="Corbel" pitchFamily="34" charset="0"/>
              </a:rPr>
              <a:t>tổng </a:t>
            </a:r>
            <a:r>
              <a:rPr lang="vi-VN">
                <a:latin typeface="Corbel" pitchFamily="34" charset="0"/>
              </a:rPr>
              <a:t>quát </a:t>
            </a:r>
            <a:r>
              <a:rPr lang="vi-VN" smtClean="0">
                <a:latin typeface="Corbel" pitchFamily="34" charset="0"/>
              </a:rPr>
              <a:t>hơn</a:t>
            </a:r>
            <a:r>
              <a:rPr lang="en-US" smtClean="0">
                <a:latin typeface="Corbel" pitchFamily="34" charset="0"/>
              </a:rPr>
              <a:t>:</a:t>
            </a:r>
            <a:r>
              <a:rPr lang="vi-VN" smtClean="0">
                <a:latin typeface="Corbel" pitchFamily="34" charset="0"/>
              </a:rPr>
              <a:t>liệt </a:t>
            </a:r>
            <a:r>
              <a:rPr lang="vi-VN">
                <a:latin typeface="Corbel" pitchFamily="34" charset="0"/>
              </a:rPr>
              <a:t>kê tất cả các hoán vị của thứ tự các toa có thể tạo thành trên đoạn đường ray C với luật di chuyển như trên</a:t>
            </a:r>
            <a:endParaRPr lang="en-US">
              <a:latin typeface="Corbel" pitchFamily="34" charset="0"/>
            </a:endParaRPr>
          </a:p>
          <a:p>
            <a:pPr fontAlgn="base"/>
            <a:endParaRPr lang="en-US" smtClean="0">
              <a:latin typeface="Corbel" pitchFamily="34" charset="0"/>
            </a:endParaRPr>
          </a:p>
        </p:txBody>
      </p:sp>
      <p:pic>
        <p:nvPicPr>
          <p:cNvPr id="5" name="Picture 4"/>
          <p:cNvPicPr/>
          <p:nvPr>
            <p:custDataLst>
              <p:tags r:id="rId4"/>
            </p:custDataLst>
          </p:nvPr>
        </p:nvPicPr>
        <p:blipFill>
          <a:blip r:embed="rId8"/>
          <a:stretch>
            <a:fillRect/>
          </a:stretch>
        </p:blipFill>
        <p:spPr>
          <a:xfrm>
            <a:off x="1524000" y="1524000"/>
            <a:ext cx="6858000" cy="2140927"/>
          </a:xfrm>
          <a:prstGeom prst="rect">
            <a:avLst/>
          </a:prstGeom>
        </p:spPr>
      </p:pic>
      <p:sp>
        <p:nvSpPr>
          <p:cNvPr id="4" name="Slide Number Placeholder 3"/>
          <p:cNvSpPr>
            <a:spLocks noGrp="1"/>
          </p:cNvSpPr>
          <p:nvPr>
            <p:ph type="sldNum" sz="quarter" idx="12"/>
            <p:custDataLst>
              <p:tags r:id="rId5"/>
            </p:custDataLst>
          </p:nvPr>
        </p:nvSpPr>
        <p:spPr/>
        <p:txBody>
          <a:bodyPr/>
          <a:lstStyle/>
          <a:p>
            <a:fld id="{D10CC9F3-4611-4E0E-AF12-AA21BFAB7C52}" type="slidenum">
              <a:rPr lang="en-US" smtClean="0"/>
              <a:t>11</a:t>
            </a:fld>
            <a:endParaRPr lang="en-US"/>
          </a:p>
        </p:txBody>
      </p:sp>
    </p:spTree>
    <p:custDataLst>
      <p:tags r:id="rId1"/>
    </p:custDataLst>
    <p:extLst>
      <p:ext uri="{BB962C8B-B14F-4D97-AF65-F5344CB8AC3E}">
        <p14:creationId xmlns:p14="http://schemas.microsoft.com/office/powerpoint/2010/main" val="14470745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5.2. Hàng đợi (Queue)</a:t>
            </a:r>
            <a:endParaRPr lang="en-US"/>
          </a:p>
        </p:txBody>
      </p:sp>
      <p:sp>
        <p:nvSpPr>
          <p:cNvPr id="3" name="Content Placeholder 2"/>
          <p:cNvSpPr>
            <a:spLocks noGrp="1"/>
          </p:cNvSpPr>
          <p:nvPr>
            <p:ph idx="1"/>
            <p:custDataLst>
              <p:tags r:id="rId3"/>
            </p:custDataLst>
          </p:nvPr>
        </p:nvSpPr>
        <p:spPr>
          <a:xfrm>
            <a:off x="228600" y="1524000"/>
            <a:ext cx="5257800" cy="2667000"/>
          </a:xfrm>
        </p:spPr>
        <p:txBody>
          <a:bodyPr>
            <a:normAutofit fontScale="92500" lnSpcReduction="20000"/>
          </a:bodyPr>
          <a:lstStyle/>
          <a:p>
            <a:pPr fontAlgn="base"/>
            <a:r>
              <a:rPr lang="vi-VN">
                <a:latin typeface="Corbel" pitchFamily="34" charset="0"/>
              </a:rPr>
              <a:t>Hàng đợi là một kiểu danh sách được trang bị hai phép </a:t>
            </a:r>
            <a:r>
              <a:rPr lang="vi-VN" smtClean="0">
                <a:latin typeface="Corbel" pitchFamily="34" charset="0"/>
              </a:rPr>
              <a:t>toán</a:t>
            </a:r>
            <a:r>
              <a:rPr lang="en-US" smtClean="0">
                <a:latin typeface="Corbel" pitchFamily="34" charset="0"/>
              </a:rPr>
              <a:t>:</a:t>
            </a:r>
            <a:r>
              <a:rPr lang="vi-VN" smtClean="0">
                <a:latin typeface="Corbel" pitchFamily="34" charset="0"/>
              </a:rPr>
              <a:t> </a:t>
            </a:r>
            <a:endParaRPr lang="en-US" smtClean="0">
              <a:latin typeface="Corbel" pitchFamily="34" charset="0"/>
            </a:endParaRPr>
          </a:p>
          <a:p>
            <a:pPr lvl="1" fontAlgn="base"/>
            <a:r>
              <a:rPr lang="vi-VN" smtClean="0">
                <a:latin typeface="Corbel" pitchFamily="34" charset="0"/>
              </a:rPr>
              <a:t>bổ </a:t>
            </a:r>
            <a:r>
              <a:rPr lang="vi-VN">
                <a:latin typeface="Corbel" pitchFamily="34" charset="0"/>
              </a:rPr>
              <a:t>sung một phần tử vào </a:t>
            </a:r>
            <a:r>
              <a:rPr lang="vi-VN" b="1">
                <a:latin typeface="Corbel" pitchFamily="34" charset="0"/>
              </a:rPr>
              <a:t>cuối danh sách </a:t>
            </a:r>
            <a:r>
              <a:rPr lang="vi-VN">
                <a:latin typeface="Corbel" pitchFamily="34" charset="0"/>
              </a:rPr>
              <a:t>(</a:t>
            </a:r>
            <a:r>
              <a:rPr lang="vi-VN" smtClean="0">
                <a:latin typeface="Corbel" pitchFamily="34" charset="0"/>
              </a:rPr>
              <a:t>Rear)</a:t>
            </a:r>
            <a:endParaRPr lang="en-US" smtClean="0">
              <a:latin typeface="Corbel" pitchFamily="34" charset="0"/>
            </a:endParaRPr>
          </a:p>
          <a:p>
            <a:pPr lvl="1" fontAlgn="base"/>
            <a:r>
              <a:rPr lang="vi-VN" smtClean="0">
                <a:latin typeface="Corbel" pitchFamily="34" charset="0"/>
              </a:rPr>
              <a:t>loại </a:t>
            </a:r>
            <a:r>
              <a:rPr lang="vi-VN">
                <a:latin typeface="Corbel" pitchFamily="34" charset="0"/>
              </a:rPr>
              <a:t>bỏ một phần tử ở </a:t>
            </a:r>
            <a:r>
              <a:rPr lang="vi-VN" b="1">
                <a:latin typeface="Corbel" pitchFamily="34" charset="0"/>
              </a:rPr>
              <a:t>đầu danh sách </a:t>
            </a:r>
            <a:r>
              <a:rPr lang="vi-VN">
                <a:latin typeface="Corbel" pitchFamily="34" charset="0"/>
              </a:rPr>
              <a:t>(Front</a:t>
            </a:r>
            <a:r>
              <a:rPr lang="vi-VN" smtClean="0">
                <a:latin typeface="Corbel" pitchFamily="34" charset="0"/>
              </a:rPr>
              <a:t>)</a:t>
            </a:r>
            <a:endParaRPr lang="en-US" smtClean="0">
              <a:latin typeface="Corbel" pitchFamily="34" charset="0"/>
            </a:endParaRPr>
          </a:p>
        </p:txBody>
      </p:sp>
      <p:sp>
        <p:nvSpPr>
          <p:cNvPr id="4" name="Content Placeholder 2"/>
          <p:cNvSpPr txBox="1">
            <a:spLocks/>
          </p:cNvSpPr>
          <p:nvPr>
            <p:custDataLst>
              <p:tags r:id="rId4"/>
            </p:custDataLst>
          </p:nvPr>
        </p:nvSpPr>
        <p:spPr>
          <a:xfrm>
            <a:off x="152400" y="4254954"/>
            <a:ext cx="8763000" cy="2526846"/>
          </a:xfrm>
          <a:prstGeom prst="rect">
            <a:avLst/>
          </a:prstGeom>
        </p:spPr>
        <p:txBody>
          <a:bodyPr vert="horz" lIns="54864" tIns="91440" rtlCol="0">
            <a:normAutofit fontScale="92500" lnSpcReduction="20000"/>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fontAlgn="base"/>
            <a:r>
              <a:rPr lang="vi-VN" smtClean="0">
                <a:latin typeface="Corbel" pitchFamily="34" charset="0"/>
              </a:rPr>
              <a:t>Có thể hình dung hàng đợi như một đoàn người xếp hàng mua vé: Người nào xếp hàng trước sẽ được mua vé trước và ra khỏi hàng để nhường vị trí cho người xếp hàng ngay phía sau. </a:t>
            </a:r>
            <a:endParaRPr lang="en-US" smtClean="0">
              <a:latin typeface="Corbel" pitchFamily="34" charset="0"/>
            </a:endParaRPr>
          </a:p>
          <a:p>
            <a:pPr fontAlgn="base"/>
            <a:r>
              <a:rPr lang="vi-VN" smtClean="0">
                <a:latin typeface="Corbel" pitchFamily="34" charset="0"/>
              </a:rPr>
              <a:t>Vì nguyên tắc “vào trước ra trước” đó, Queue còn có tên gọi là danh sách kiểu </a:t>
            </a:r>
            <a:r>
              <a:rPr lang="vi-VN" b="1" smtClean="0">
                <a:latin typeface="Corbel" pitchFamily="34" charset="0"/>
              </a:rPr>
              <a:t>FIFO</a:t>
            </a:r>
            <a:r>
              <a:rPr lang="vi-VN" smtClean="0">
                <a:latin typeface="Corbel" pitchFamily="34" charset="0"/>
              </a:rPr>
              <a:t> (First In First Out).</a:t>
            </a:r>
            <a:endParaRPr lang="en-US" smtClean="0">
              <a:latin typeface="Corbel" pitchFamily="34" charset="0"/>
            </a:endParaRPr>
          </a:p>
        </p:txBody>
      </p:sp>
      <p:sp>
        <p:nvSpPr>
          <p:cNvPr id="6" name="Slide Number Placeholder 5"/>
          <p:cNvSpPr>
            <a:spLocks noGrp="1"/>
          </p:cNvSpPr>
          <p:nvPr>
            <p:ph type="sldNum" sz="quarter" idx="12"/>
            <p:custDataLst>
              <p:tags r:id="rId5"/>
            </p:custDataLst>
          </p:nvPr>
        </p:nvSpPr>
        <p:spPr/>
        <p:txBody>
          <a:bodyPr/>
          <a:lstStyle/>
          <a:p>
            <a:fld id="{D10CC9F3-4611-4E0E-AF12-AA21BFAB7C52}" type="slidenum">
              <a:rPr lang="en-US" smtClean="0"/>
              <a:t>12</a:t>
            </a:fld>
            <a:endParaRPr lang="en-US"/>
          </a:p>
        </p:txBody>
      </p:sp>
      <p:grpSp>
        <p:nvGrpSpPr>
          <p:cNvPr id="11" name="Group 10"/>
          <p:cNvGrpSpPr/>
          <p:nvPr>
            <p:custDataLst>
              <p:tags r:id="rId6"/>
            </p:custDataLst>
          </p:nvPr>
        </p:nvGrpSpPr>
        <p:grpSpPr>
          <a:xfrm>
            <a:off x="5360012" y="1619015"/>
            <a:ext cx="3631588" cy="2343385"/>
            <a:chOff x="5360012" y="1619015"/>
            <a:chExt cx="3631588" cy="2343385"/>
          </a:xfrm>
        </p:grpSpPr>
        <p:pic>
          <p:nvPicPr>
            <p:cNvPr id="5" name="Picture 4"/>
            <p:cNvPicPr>
              <a:picLocks noChangeAspect="1"/>
            </p:cNvPicPr>
            <p:nvPr>
              <p:custDataLst>
                <p:tags r:id="rId7"/>
              </p:custDataLst>
            </p:nvPr>
          </p:nvPicPr>
          <p:blipFill>
            <a:blip r:embed="rId10">
              <a:extLst>
                <a:ext uri="{28A0092B-C50C-407E-A947-70E740481C1C}">
                  <a14:useLocalDpi xmlns:a14="http://schemas.microsoft.com/office/drawing/2010/main" val="0"/>
                </a:ext>
              </a:extLst>
            </a:blip>
            <a:stretch>
              <a:fillRect/>
            </a:stretch>
          </p:blipFill>
          <p:spPr>
            <a:xfrm rot="10800000">
              <a:off x="5410200" y="1619015"/>
              <a:ext cx="3581400" cy="2343385"/>
            </a:xfrm>
            <a:prstGeom prst="rect">
              <a:avLst/>
            </a:prstGeom>
          </p:spPr>
        </p:pic>
        <p:sp>
          <p:nvSpPr>
            <p:cNvPr id="7" name="TextBox 6"/>
            <p:cNvSpPr txBox="1"/>
            <p:nvPr/>
          </p:nvSpPr>
          <p:spPr>
            <a:xfrm>
              <a:off x="8043905" y="2362200"/>
              <a:ext cx="947695" cy="369332"/>
            </a:xfrm>
            <a:prstGeom prst="rect">
              <a:avLst/>
            </a:prstGeom>
            <a:solidFill>
              <a:schemeClr val="bg1"/>
            </a:solidFill>
          </p:spPr>
          <p:txBody>
            <a:bodyPr wrap="none" rtlCol="0">
              <a:spAutoFit/>
            </a:bodyPr>
            <a:lstStyle/>
            <a:p>
              <a:r>
                <a:rPr lang="en-US" smtClean="0"/>
                <a:t>Bổ sung</a:t>
              </a:r>
              <a:endParaRPr lang="en-US"/>
            </a:p>
          </p:txBody>
        </p:sp>
        <p:sp>
          <p:nvSpPr>
            <p:cNvPr id="8" name="TextBox 7"/>
            <p:cNvSpPr txBox="1"/>
            <p:nvPr/>
          </p:nvSpPr>
          <p:spPr>
            <a:xfrm>
              <a:off x="7307323" y="3178202"/>
              <a:ext cx="736582" cy="369332"/>
            </a:xfrm>
            <a:prstGeom prst="rect">
              <a:avLst/>
            </a:prstGeom>
            <a:solidFill>
              <a:schemeClr val="bg1"/>
            </a:solidFill>
          </p:spPr>
          <p:txBody>
            <a:bodyPr wrap="square" rtlCol="0">
              <a:spAutoFit/>
            </a:bodyPr>
            <a:lstStyle/>
            <a:p>
              <a:r>
                <a:rPr lang="en-US" smtClean="0"/>
                <a:t>Cuối</a:t>
              </a:r>
              <a:endParaRPr lang="en-US"/>
            </a:p>
          </p:txBody>
        </p:sp>
        <p:sp>
          <p:nvSpPr>
            <p:cNvPr id="9" name="TextBox 8"/>
            <p:cNvSpPr txBox="1"/>
            <p:nvPr/>
          </p:nvSpPr>
          <p:spPr>
            <a:xfrm>
              <a:off x="6324600" y="3178202"/>
              <a:ext cx="736582" cy="369332"/>
            </a:xfrm>
            <a:prstGeom prst="rect">
              <a:avLst/>
            </a:prstGeom>
            <a:solidFill>
              <a:schemeClr val="bg1"/>
            </a:solidFill>
          </p:spPr>
          <p:txBody>
            <a:bodyPr wrap="square" rtlCol="0">
              <a:spAutoFit/>
            </a:bodyPr>
            <a:lstStyle/>
            <a:p>
              <a:r>
                <a:rPr lang="en-US" smtClean="0"/>
                <a:t>Đầu</a:t>
              </a:r>
              <a:endParaRPr lang="en-US"/>
            </a:p>
          </p:txBody>
        </p:sp>
        <p:sp>
          <p:nvSpPr>
            <p:cNvPr id="10" name="TextBox 9"/>
            <p:cNvSpPr txBox="1"/>
            <p:nvPr/>
          </p:nvSpPr>
          <p:spPr>
            <a:xfrm>
              <a:off x="5360012" y="2791937"/>
              <a:ext cx="1100052" cy="369332"/>
            </a:xfrm>
            <a:prstGeom prst="rect">
              <a:avLst/>
            </a:prstGeom>
            <a:solidFill>
              <a:schemeClr val="bg1"/>
            </a:solidFill>
          </p:spPr>
          <p:txBody>
            <a:bodyPr wrap="square" rtlCol="0">
              <a:spAutoFit/>
            </a:bodyPr>
            <a:lstStyle/>
            <a:p>
              <a:r>
                <a:rPr lang="en-US" smtClean="0"/>
                <a:t>Loại bỏ</a:t>
              </a:r>
              <a:endParaRPr lang="en-US"/>
            </a:p>
          </p:txBody>
        </p:sp>
      </p:grpSp>
    </p:spTree>
    <p:custDataLst>
      <p:tags r:id="rId1"/>
    </p:custDataLst>
    <p:extLst>
      <p:ext uri="{BB962C8B-B14F-4D97-AF65-F5344CB8AC3E}">
        <p14:creationId xmlns:p14="http://schemas.microsoft.com/office/powerpoint/2010/main" val="15610910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5.2.1. Mô tả hàng đợi bằng mảng</a:t>
            </a:r>
            <a:endParaRPr lang="en-US"/>
          </a:p>
        </p:txBody>
      </p:sp>
      <p:sp>
        <p:nvSpPr>
          <p:cNvPr id="3" name="Content Placeholder 2"/>
          <p:cNvSpPr>
            <a:spLocks noGrp="1"/>
          </p:cNvSpPr>
          <p:nvPr>
            <p:ph idx="1"/>
            <p:custDataLst>
              <p:tags r:id="rId3"/>
            </p:custDataLst>
          </p:nvPr>
        </p:nvSpPr>
        <p:spPr>
          <a:xfrm>
            <a:off x="228600" y="1676400"/>
            <a:ext cx="8763000" cy="4953000"/>
          </a:xfrm>
        </p:spPr>
        <p:txBody>
          <a:bodyPr>
            <a:normAutofit fontScale="92500" lnSpcReduction="20000"/>
          </a:bodyPr>
          <a:lstStyle/>
          <a:p>
            <a:pPr fontAlgn="base"/>
            <a:r>
              <a:rPr lang="vi-VN">
                <a:latin typeface="Corbel" pitchFamily="34" charset="0"/>
              </a:rPr>
              <a:t>Khi mô tả Queue bằng mảng, </a:t>
            </a:r>
            <a:r>
              <a:rPr lang="vi-VN" smtClean="0">
                <a:latin typeface="Corbel" pitchFamily="34" charset="0"/>
              </a:rPr>
              <a:t>ta có hai chỉ số Front và Rear</a:t>
            </a:r>
            <a:r>
              <a:rPr lang="en-US" smtClean="0">
                <a:latin typeface="Corbel" pitchFamily="34" charset="0"/>
              </a:rPr>
              <a:t> </a:t>
            </a:r>
            <a:r>
              <a:rPr lang="vi-VN" smtClean="0">
                <a:latin typeface="Corbel" pitchFamily="34" charset="0"/>
              </a:rPr>
              <a:t>lưu chỉ số phần tử đầu </a:t>
            </a:r>
            <a:r>
              <a:rPr lang="en-US" smtClean="0">
                <a:latin typeface="Corbel" pitchFamily="34" charset="0"/>
              </a:rPr>
              <a:t>và </a:t>
            </a:r>
            <a:r>
              <a:rPr lang="vi-VN" smtClean="0">
                <a:latin typeface="Corbel" pitchFamily="34" charset="0"/>
              </a:rPr>
              <a:t>chỉ số cuối Queue, khởi tạo Queue rỗng: Front = 1 và Rear = 0;</a:t>
            </a:r>
            <a:endParaRPr lang="en-US" smtClean="0">
              <a:latin typeface="Corbel" pitchFamily="34" charset="0"/>
            </a:endParaRPr>
          </a:p>
          <a:p>
            <a:pPr lvl="1"/>
            <a:r>
              <a:rPr lang="en-US" smtClean="0">
                <a:latin typeface="Corbel" pitchFamily="34" charset="0"/>
              </a:rPr>
              <a:t>Để </a:t>
            </a:r>
            <a:r>
              <a:rPr lang="en-US">
                <a:latin typeface="Corbel" pitchFamily="34" charset="0"/>
              </a:rPr>
              <a:t>thêm một phần tử vào Queue, ta tăng Rear lên 1 và đưa giá trị đó vào phần tử thứ Rear.</a:t>
            </a:r>
          </a:p>
          <a:p>
            <a:pPr lvl="1"/>
            <a:r>
              <a:rPr lang="en-US">
                <a:latin typeface="Corbel" pitchFamily="34" charset="0"/>
              </a:rPr>
              <a:t>Để loại một phần tử khỏi Queue, ta lấy giá </a:t>
            </a:r>
            <a:r>
              <a:rPr lang="en-US" smtClean="0">
                <a:latin typeface="Corbel" pitchFamily="34" charset="0"/>
              </a:rPr>
              <a:t>trị ở </a:t>
            </a:r>
            <a:r>
              <a:rPr lang="en-US">
                <a:latin typeface="Corbel" pitchFamily="34" charset="0"/>
              </a:rPr>
              <a:t>vị trí Front và tăng Front lên 1.</a:t>
            </a:r>
          </a:p>
          <a:p>
            <a:pPr lvl="1"/>
            <a:r>
              <a:rPr lang="en-US">
                <a:latin typeface="Corbel" pitchFamily="34" charset="0"/>
              </a:rPr>
              <a:t>Khi Rear tăng lên hết khoảng chỉ số của mảng thì mảng đã đầy, không thể đẩy thêm phần tử vào nữa.</a:t>
            </a:r>
          </a:p>
          <a:p>
            <a:pPr lvl="1"/>
            <a:r>
              <a:rPr lang="en-US">
                <a:latin typeface="Corbel" pitchFamily="34" charset="0"/>
              </a:rPr>
              <a:t>Khi Front &gt; Rear thì tức là Queue đang </a:t>
            </a:r>
            <a:r>
              <a:rPr lang="en-US" smtClean="0">
                <a:latin typeface="Corbel" pitchFamily="34" charset="0"/>
              </a:rPr>
              <a:t>rỗng</a:t>
            </a:r>
          </a:p>
          <a:p>
            <a:r>
              <a:rPr lang="vi-VN">
                <a:latin typeface="Corbel" pitchFamily="34" charset="0"/>
              </a:rPr>
              <a:t>Như vậy chỉ một phần của mảng từ vị trí Front tới Rear được sử dụng làm Queue</a:t>
            </a:r>
            <a:r>
              <a:rPr lang="vi-VN"/>
              <a:t>.</a:t>
            </a:r>
            <a:endParaRPr lang="en-US">
              <a:latin typeface="Corbel" pitchFamily="34" charset="0"/>
            </a:endParaRPr>
          </a:p>
          <a:p>
            <a:pPr fontAlgn="base"/>
            <a:endParaRPr lang="en-US"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13</a:t>
            </a:fld>
            <a:endParaRPr lang="en-US"/>
          </a:p>
        </p:txBody>
      </p:sp>
    </p:spTree>
    <p:custDataLst>
      <p:tags r:id="rId1"/>
    </p:custDataLst>
    <p:extLst>
      <p:ext uri="{BB962C8B-B14F-4D97-AF65-F5344CB8AC3E}">
        <p14:creationId xmlns:p14="http://schemas.microsoft.com/office/powerpoint/2010/main" val="24557018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5.2.1. Mô tả hàng đợi bằng mảng</a:t>
            </a:r>
            <a:endParaRPr lang="en-US"/>
          </a:p>
        </p:txBody>
      </p:sp>
      <p:sp>
        <p:nvSpPr>
          <p:cNvPr id="3" name="Content Placeholder 2"/>
          <p:cNvSpPr>
            <a:spLocks noGrp="1"/>
          </p:cNvSpPr>
          <p:nvPr>
            <p:ph idx="1"/>
            <p:custDataLst>
              <p:tags r:id="rId3"/>
            </p:custDataLst>
          </p:nvPr>
        </p:nvSpPr>
        <p:spPr>
          <a:xfrm>
            <a:off x="228600" y="1524000"/>
            <a:ext cx="4495800" cy="4267200"/>
          </a:xfrm>
        </p:spPr>
        <p:txBody>
          <a:bodyPr>
            <a:noAutofit/>
          </a:bodyPr>
          <a:lstStyle/>
          <a:p>
            <a:pPr marL="118872" indent="0">
              <a:buNone/>
            </a:pPr>
            <a:r>
              <a:rPr lang="fr-FR" sz="1800" dirty="0">
                <a:latin typeface="Courier New" pitchFamily="49" charset="0"/>
                <a:cs typeface="Courier New" pitchFamily="49" charset="0"/>
              </a:rPr>
              <a:t>#</a:t>
            </a:r>
            <a:r>
              <a:rPr lang="fr-FR" sz="1800" dirty="0" err="1">
                <a:latin typeface="Courier New" pitchFamily="49" charset="0"/>
                <a:cs typeface="Courier New" pitchFamily="49" charset="0"/>
              </a:rPr>
              <a:t>define</a:t>
            </a:r>
            <a:r>
              <a:rPr lang="fr-FR" sz="1800" dirty="0">
                <a:latin typeface="Courier New" pitchFamily="49" charset="0"/>
                <a:cs typeface="Courier New" pitchFamily="49" charset="0"/>
              </a:rPr>
              <a:t> max = 10000</a:t>
            </a:r>
            <a:br>
              <a:rPr lang="fr-FR" sz="1800" dirty="0">
                <a:latin typeface="Courier New" pitchFamily="49" charset="0"/>
                <a:cs typeface="Courier New" pitchFamily="49" charset="0"/>
              </a:rPr>
            </a:br>
            <a:r>
              <a:rPr lang="fr-FR" sz="1800" dirty="0" err="1">
                <a:latin typeface="Courier New" pitchFamily="49" charset="0"/>
                <a:cs typeface="Courier New" pitchFamily="49" charset="0"/>
              </a:rPr>
              <a:t>int</a:t>
            </a:r>
            <a:r>
              <a:rPr lang="fr-FR" sz="1800" dirty="0">
                <a:latin typeface="Courier New" pitchFamily="49" charset="0"/>
                <a:cs typeface="Courier New" pitchFamily="49" charset="0"/>
              </a:rPr>
              <a:t> Queue[max];</a:t>
            </a:r>
            <a:br>
              <a:rPr lang="fr-FR" sz="1800" dirty="0">
                <a:latin typeface="Courier New" pitchFamily="49" charset="0"/>
                <a:cs typeface="Courier New" pitchFamily="49" charset="0"/>
              </a:rPr>
            </a:br>
            <a:r>
              <a:rPr lang="fr-FR" sz="1800" dirty="0" err="1">
                <a:latin typeface="Courier New" pitchFamily="49" charset="0"/>
                <a:cs typeface="Courier New" pitchFamily="49" charset="0"/>
              </a:rPr>
              <a:t>int</a:t>
            </a:r>
            <a:r>
              <a:rPr lang="fr-FR" sz="1800" dirty="0">
                <a:latin typeface="Courier New" pitchFamily="49" charset="0"/>
                <a:cs typeface="Courier New" pitchFamily="49" charset="0"/>
              </a:rPr>
              <a:t> Front, </a:t>
            </a:r>
            <a:r>
              <a:rPr lang="fr-FR" sz="1800" dirty="0" err="1">
                <a:latin typeface="Courier New" pitchFamily="49" charset="0"/>
                <a:cs typeface="Courier New" pitchFamily="49" charset="0"/>
              </a:rPr>
              <a:t>Rear</a:t>
            </a:r>
            <a:r>
              <a:rPr lang="fr-FR" sz="1800" dirty="0">
                <a:latin typeface="Courier New" pitchFamily="49" charset="0"/>
                <a:cs typeface="Courier New" pitchFamily="49" charset="0"/>
              </a:rPr>
              <a:t>;</a:t>
            </a:r>
            <a:r>
              <a:rPr lang="vi-VN" sz="1800" dirty="0">
                <a:latin typeface="Courier New" pitchFamily="49" charset="0"/>
                <a:cs typeface="Courier New" pitchFamily="49" charset="0"/>
              </a:rPr>
              <a:t> </a:t>
            </a:r>
            <a:endParaRPr lang="en-US" sz="1800" dirty="0">
              <a:latin typeface="Courier New" pitchFamily="49" charset="0"/>
              <a:cs typeface="Courier New" pitchFamily="49" charset="0"/>
            </a:endParaRPr>
          </a:p>
          <a:p>
            <a:pPr marL="118872" indent="0">
              <a:buNone/>
            </a:pPr>
            <a:r>
              <a:rPr lang="vi-VN" sz="700" dirty="0">
                <a:latin typeface="Courier New" pitchFamily="49" charset="0"/>
                <a:cs typeface="Courier New" pitchFamily="49" charset="0"/>
              </a:rPr>
              <a:t/>
            </a:r>
            <a:br>
              <a:rPr lang="vi-VN" sz="700" dirty="0">
                <a:latin typeface="Courier New" pitchFamily="49" charset="0"/>
                <a:cs typeface="Courier New" pitchFamily="49" charset="0"/>
              </a:rPr>
            </a:br>
            <a:r>
              <a:rPr lang="vi-VN" sz="1800" dirty="0">
                <a:latin typeface="Courier New" pitchFamily="49" charset="0"/>
                <a:cs typeface="Courier New" pitchFamily="49" charset="0"/>
              </a:rPr>
              <a:t>void </a:t>
            </a:r>
            <a:r>
              <a:rPr lang="vi-VN" sz="1800" b="1" dirty="0">
                <a:latin typeface="Courier New" pitchFamily="49" charset="0"/>
                <a:cs typeface="Courier New" pitchFamily="49" charset="0"/>
              </a:rPr>
              <a:t>QueueInit</a:t>
            </a:r>
            <a:r>
              <a:rPr lang="vi-VN" sz="1800" dirty="0">
                <a:latin typeface="Courier New" pitchFamily="49" charset="0"/>
                <a:cs typeface="Courier New" pitchFamily="49" charset="0"/>
              </a:rPr>
              <a:t> { </a:t>
            </a:r>
            <a:br>
              <a:rPr lang="vi-VN" sz="1800" dirty="0">
                <a:latin typeface="Courier New" pitchFamily="49" charset="0"/>
                <a:cs typeface="Courier New" pitchFamily="49" charset="0"/>
              </a:rPr>
            </a:b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Front = </a:t>
            </a:r>
            <a:r>
              <a:rPr lang="vi-VN" sz="1800" dirty="0">
                <a:latin typeface="Courier New" pitchFamily="49" charset="0"/>
                <a:cs typeface="Courier New" pitchFamily="49" charset="0"/>
              </a:rPr>
              <a:t>1; Rear </a:t>
            </a:r>
            <a:r>
              <a:rPr lang="vi-VN" sz="1800" dirty="0" smtClean="0">
                <a:latin typeface="Courier New" pitchFamily="49" charset="0"/>
                <a:cs typeface="Courier New" pitchFamily="49" charset="0"/>
              </a:rPr>
              <a:t>= </a:t>
            </a:r>
            <a:r>
              <a:rPr lang="vi-VN" sz="1800" dirty="0">
                <a:latin typeface="Courier New" pitchFamily="49" charset="0"/>
                <a:cs typeface="Courier New" pitchFamily="49" charset="0"/>
              </a:rPr>
              <a:t>0;</a:t>
            </a:r>
          </a:p>
          <a:p>
            <a:pPr marL="118872" indent="0">
              <a:buNone/>
            </a:pPr>
            <a:r>
              <a:rPr lang="vi-VN" sz="1800" dirty="0">
                <a:latin typeface="Courier New" pitchFamily="49" charset="0"/>
                <a:cs typeface="Courier New" pitchFamily="49" charset="0"/>
              </a:rPr>
              <a:t>}</a:t>
            </a:r>
            <a:br>
              <a:rPr lang="vi-VN" sz="1800" dirty="0">
                <a:latin typeface="Courier New" pitchFamily="49" charset="0"/>
                <a:cs typeface="Courier New" pitchFamily="49" charset="0"/>
              </a:rPr>
            </a:br>
            <a:r>
              <a:rPr lang="vi-VN" sz="600" dirty="0">
                <a:latin typeface="Courier New" pitchFamily="49" charset="0"/>
                <a:cs typeface="Courier New" pitchFamily="49" charset="0"/>
              </a:rPr>
              <a:t/>
            </a:r>
            <a:br>
              <a:rPr lang="vi-VN" sz="600" dirty="0">
                <a:latin typeface="Courier New" pitchFamily="49" charset="0"/>
                <a:cs typeface="Courier New" pitchFamily="49" charset="0"/>
              </a:rPr>
            </a:br>
            <a:r>
              <a:rPr lang="vi-VN" sz="1800" dirty="0">
                <a:latin typeface="Courier New" pitchFamily="49" charset="0"/>
                <a:cs typeface="Courier New" pitchFamily="49" charset="0"/>
              </a:rPr>
              <a:t>void </a:t>
            </a:r>
            <a:r>
              <a:rPr lang="vi-VN" sz="1800" b="1" dirty="0">
                <a:latin typeface="Courier New" pitchFamily="49" charset="0"/>
                <a:cs typeface="Courier New" pitchFamily="49" charset="0"/>
              </a:rPr>
              <a:t>Push</a:t>
            </a:r>
            <a:r>
              <a:rPr lang="vi-VN" sz="1800" dirty="0">
                <a:latin typeface="Courier New" pitchFamily="49" charset="0"/>
                <a:cs typeface="Courier New" pitchFamily="49" charset="0"/>
              </a:rPr>
              <a:t>(int V) {  </a:t>
            </a:r>
            <a:br>
              <a:rPr lang="vi-VN" sz="1800" dirty="0">
                <a:latin typeface="Courier New" pitchFamily="49" charset="0"/>
                <a:cs typeface="Courier New" pitchFamily="49" charset="0"/>
              </a:rPr>
            </a:b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if </a:t>
            </a:r>
            <a:r>
              <a:rPr lang="vi-VN" sz="1800" dirty="0">
                <a:latin typeface="Courier New" pitchFamily="49" charset="0"/>
                <a:cs typeface="Courier New" pitchFamily="49" charset="0"/>
              </a:rPr>
              <a:t>(Rear &gt;= </a:t>
            </a:r>
            <a:r>
              <a:rPr lang="vi-VN" sz="1800" dirty="0" smtClean="0">
                <a:latin typeface="Courier New" pitchFamily="49" charset="0"/>
                <a:cs typeface="Courier New" pitchFamily="49" charset="0"/>
              </a:rPr>
              <a:t>max-1)</a:t>
            </a:r>
            <a:endParaRPr lang="en-US" sz="1800" dirty="0" smtClean="0">
              <a:latin typeface="Courier New" pitchFamily="49" charset="0"/>
              <a:cs typeface="Courier New" pitchFamily="49" charset="0"/>
            </a:endParaRPr>
          </a:p>
          <a:p>
            <a:pPr marL="118872" indent="0">
              <a:buNone/>
            </a:pPr>
            <a:r>
              <a:rPr lang="en-US" sz="1800" dirty="0">
                <a:latin typeface="Courier New" pitchFamily="49" charset="0"/>
                <a:cs typeface="Courier New" pitchFamily="49" charset="0"/>
              </a:rPr>
              <a:t> </a:t>
            </a: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print</a:t>
            </a:r>
            <a:r>
              <a:rPr lang="en-AU" sz="1800" dirty="0" smtClean="0">
                <a:latin typeface="Courier New" pitchFamily="49" charset="0"/>
                <a:cs typeface="Courier New" pitchFamily="49" charset="0"/>
              </a:rPr>
              <a:t>f</a:t>
            </a:r>
            <a:r>
              <a:rPr lang="vi-VN" sz="1800" dirty="0" smtClean="0">
                <a:latin typeface="Courier New" pitchFamily="49" charset="0"/>
                <a:cs typeface="Courier New" pitchFamily="49" charset="0"/>
              </a:rPr>
              <a:t>(</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Queue </a:t>
            </a:r>
            <a:r>
              <a:rPr lang="vi-VN" sz="1800" dirty="0">
                <a:latin typeface="Courier New" pitchFamily="49" charset="0"/>
                <a:cs typeface="Courier New" pitchFamily="49" charset="0"/>
              </a:rPr>
              <a:t>is </a:t>
            </a:r>
            <a:r>
              <a:rPr lang="vi-VN" sz="1800" dirty="0" smtClean="0">
                <a:latin typeface="Courier New" pitchFamily="49" charset="0"/>
                <a:cs typeface="Courier New" pitchFamily="49" charset="0"/>
              </a:rPr>
              <a:t>full</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endParaRPr lang="vi-VN"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else </a:t>
            </a:r>
            <a:r>
              <a:rPr lang="vi-VN"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Rear</a:t>
            </a:r>
            <a:r>
              <a:rPr lang="vi-VN" sz="1800" dirty="0">
                <a:latin typeface="Courier New" pitchFamily="49" charset="0"/>
                <a:cs typeface="Courier New" pitchFamily="49" charset="0"/>
              </a:rPr>
              <a:t>++; </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Queue[Rear</a:t>
            </a:r>
            <a:r>
              <a:rPr lang="vi-VN" sz="1800" dirty="0">
                <a:latin typeface="Courier New" pitchFamily="49" charset="0"/>
                <a:cs typeface="Courier New" pitchFamily="49" charset="0"/>
              </a:rPr>
              <a:t>] = V; </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endParaRPr lang="vi-VN" sz="1800" dirty="0">
              <a:latin typeface="Courier New" pitchFamily="49" charset="0"/>
              <a:cs typeface="Courier New" pitchFamily="49" charset="0"/>
            </a:endParaRPr>
          </a:p>
          <a:p>
            <a:pPr marL="118872" indent="0">
              <a:buNone/>
            </a:pPr>
            <a:r>
              <a:rPr lang="vi-VN" sz="1800" dirty="0">
                <a:latin typeface="Courier New" pitchFamily="49" charset="0"/>
                <a:cs typeface="Courier New" pitchFamily="49" charset="0"/>
              </a:rPr>
              <a:t>}</a:t>
            </a:r>
          </a:p>
        </p:txBody>
      </p:sp>
      <p:sp>
        <p:nvSpPr>
          <p:cNvPr id="4" name="Content Placeholder 2"/>
          <p:cNvSpPr txBox="1">
            <a:spLocks/>
          </p:cNvSpPr>
          <p:nvPr>
            <p:custDataLst>
              <p:tags r:id="rId4"/>
            </p:custDataLst>
          </p:nvPr>
        </p:nvSpPr>
        <p:spPr>
          <a:xfrm>
            <a:off x="4572000" y="1676400"/>
            <a:ext cx="4572000" cy="3581400"/>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None/>
            </a:pPr>
            <a:r>
              <a:rPr lang="vi-VN" sz="600" dirty="0" smtClean="0">
                <a:latin typeface="Courier New" pitchFamily="49" charset="0"/>
                <a:cs typeface="Courier New" pitchFamily="49" charset="0"/>
              </a:rPr>
              <a:t/>
            </a:r>
            <a:br>
              <a:rPr lang="vi-VN" sz="600" dirty="0" smtClean="0">
                <a:latin typeface="Courier New" pitchFamily="49" charset="0"/>
                <a:cs typeface="Courier New" pitchFamily="49" charset="0"/>
              </a:rPr>
            </a:br>
            <a:r>
              <a:rPr lang="vi-VN" sz="1800" dirty="0">
                <a:latin typeface="Courier New" pitchFamily="49" charset="0"/>
                <a:cs typeface="Courier New" pitchFamily="49" charset="0"/>
              </a:rPr>
              <a:t>int </a:t>
            </a:r>
            <a:r>
              <a:rPr lang="vi-VN" sz="1800" b="1" dirty="0">
                <a:latin typeface="Courier New" pitchFamily="49" charset="0"/>
                <a:cs typeface="Courier New" pitchFamily="49" charset="0"/>
              </a:rPr>
              <a:t>Pop</a:t>
            </a:r>
            <a:r>
              <a:rPr lang="vi-VN" sz="1800" dirty="0">
                <a:latin typeface="Courier New" pitchFamily="49" charset="0"/>
                <a:cs typeface="Courier New" pitchFamily="49" charset="0"/>
              </a:rPr>
              <a:t>() { </a:t>
            </a:r>
            <a:br>
              <a:rPr lang="vi-VN" sz="1800" dirty="0">
                <a:latin typeface="Courier New" pitchFamily="49" charset="0"/>
                <a:cs typeface="Courier New" pitchFamily="49" charset="0"/>
              </a:rPr>
            </a:b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if </a:t>
            </a:r>
            <a:r>
              <a:rPr lang="vi-VN" sz="1800" dirty="0">
                <a:latin typeface="Courier New" pitchFamily="49" charset="0"/>
                <a:cs typeface="Courier New" pitchFamily="49" charset="0"/>
              </a:rPr>
              <a:t>(Front &gt; Rear) {</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print</a:t>
            </a:r>
            <a:r>
              <a:rPr lang="en-AU" sz="1800" dirty="0" smtClean="0">
                <a:latin typeface="Courier New" pitchFamily="49" charset="0"/>
                <a:cs typeface="Courier New" pitchFamily="49" charset="0"/>
              </a:rPr>
              <a:t>f</a:t>
            </a:r>
            <a:r>
              <a:rPr lang="vi-VN" sz="1800" dirty="0" smtClean="0">
                <a:latin typeface="Courier New" pitchFamily="49" charset="0"/>
                <a:cs typeface="Courier New" pitchFamily="49" charset="0"/>
              </a:rPr>
              <a:t>(</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Queue </a:t>
            </a:r>
            <a:r>
              <a:rPr lang="vi-VN" sz="1800" dirty="0">
                <a:latin typeface="Courier New" pitchFamily="49" charset="0"/>
                <a:cs typeface="Courier New" pitchFamily="49" charset="0"/>
              </a:rPr>
              <a:t>is </a:t>
            </a:r>
            <a:r>
              <a:rPr lang="vi-VN" sz="1800" dirty="0" smtClean="0">
                <a:latin typeface="Courier New" pitchFamily="49" charset="0"/>
                <a:cs typeface="Courier New" pitchFamily="49" charset="0"/>
              </a:rPr>
              <a:t>empty</a:t>
            </a:r>
            <a:r>
              <a:rPr lang="en-AU"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endParaRPr lang="vi-VN"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return </a:t>
            </a:r>
            <a:r>
              <a:rPr lang="vi-VN" sz="1800" dirty="0">
                <a:latin typeface="Courier New" pitchFamily="49" charset="0"/>
                <a:cs typeface="Courier New" pitchFamily="49" charset="0"/>
              </a:rPr>
              <a:t>-1;</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endParaRPr lang="vi-VN"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else </a:t>
            </a:r>
            <a:r>
              <a:rPr lang="vi-VN"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int </a:t>
            </a:r>
            <a:r>
              <a:rPr lang="vi-VN" sz="1800" dirty="0">
                <a:latin typeface="Courier New" pitchFamily="49" charset="0"/>
                <a:cs typeface="Courier New" pitchFamily="49" charset="0"/>
              </a:rPr>
              <a:t>res = Queue[Front];</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Front</a:t>
            </a:r>
            <a:r>
              <a:rPr lang="vi-VN"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return </a:t>
            </a:r>
            <a:r>
              <a:rPr lang="vi-VN" sz="1800" dirty="0">
                <a:latin typeface="Courier New" pitchFamily="49" charset="0"/>
                <a:cs typeface="Courier New" pitchFamily="49" charset="0"/>
              </a:rPr>
              <a:t>res; </a:t>
            </a:r>
          </a:p>
          <a:p>
            <a:pPr marL="118872" indent="0">
              <a:buNone/>
            </a:pPr>
            <a:r>
              <a:rPr lang="en-US" sz="1800" dirty="0" smtClean="0">
                <a:latin typeface="Courier New" pitchFamily="49" charset="0"/>
                <a:cs typeface="Courier New" pitchFamily="49" charset="0"/>
              </a:rPr>
              <a:t>   </a:t>
            </a:r>
            <a:r>
              <a:rPr lang="vi-VN" sz="1800" dirty="0" smtClean="0">
                <a:latin typeface="Courier New" pitchFamily="49" charset="0"/>
                <a:cs typeface="Courier New" pitchFamily="49" charset="0"/>
              </a:rPr>
              <a:t>}</a:t>
            </a:r>
            <a:endParaRPr lang="vi-VN" sz="1800" dirty="0">
              <a:latin typeface="Courier New" pitchFamily="49" charset="0"/>
              <a:cs typeface="Courier New" pitchFamily="49" charset="0"/>
            </a:endParaRPr>
          </a:p>
          <a:p>
            <a:pPr marL="118872" indent="0">
              <a:buNone/>
            </a:pPr>
            <a:r>
              <a:rPr lang="vi-VN" sz="1800" dirty="0">
                <a:latin typeface="Courier New" pitchFamily="49" charset="0"/>
                <a:cs typeface="Courier New" pitchFamily="49" charset="0"/>
              </a:rPr>
              <a:t>}</a:t>
            </a:r>
          </a:p>
        </p:txBody>
      </p:sp>
      <p:sp>
        <p:nvSpPr>
          <p:cNvPr id="5" name="TextBox 4"/>
          <p:cNvSpPr txBox="1"/>
          <p:nvPr>
            <p:custDataLst>
              <p:tags r:id="rId5"/>
            </p:custDataLst>
          </p:nvPr>
        </p:nvSpPr>
        <p:spPr>
          <a:xfrm>
            <a:off x="228600" y="5874603"/>
            <a:ext cx="8763000" cy="461665"/>
          </a:xfrm>
          <a:prstGeom prst="rect">
            <a:avLst/>
          </a:prstGeom>
          <a:noFill/>
        </p:spPr>
        <p:txBody>
          <a:bodyPr wrap="square" rtlCol="0">
            <a:spAutoFit/>
          </a:bodyPr>
          <a:lstStyle/>
          <a:p>
            <a:r>
              <a:rPr lang="vi-VN" sz="2400" dirty="0">
                <a:latin typeface="Corbel" pitchFamily="34" charset="0"/>
              </a:rPr>
              <a:t>Độ phức tạp tính toán của các thao tác </a:t>
            </a:r>
            <a:r>
              <a:rPr lang="en-US" sz="2400" dirty="0" smtClean="0">
                <a:latin typeface="Corbel" pitchFamily="34" charset="0"/>
              </a:rPr>
              <a:t>I</a:t>
            </a:r>
            <a:r>
              <a:rPr lang="vi-VN" sz="2400" dirty="0" smtClean="0">
                <a:latin typeface="Corbel" pitchFamily="34" charset="0"/>
              </a:rPr>
              <a:t>nit</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ush</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op </a:t>
            </a:r>
            <a:r>
              <a:rPr lang="vi-VN" sz="2400" dirty="0">
                <a:latin typeface="Corbel" pitchFamily="34" charset="0"/>
              </a:rPr>
              <a:t>đểu là </a:t>
            </a:r>
            <a:r>
              <a:rPr lang="el-GR" sz="2400" dirty="0">
                <a:latin typeface="Corbel" pitchFamily="34" charset="0"/>
              </a:rPr>
              <a:t>Θ(1)</a:t>
            </a:r>
            <a:endParaRPr lang="en-US" sz="2400" dirty="0">
              <a:latin typeface="Corbel" pitchFamily="34" charset="0"/>
            </a:endParaRPr>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14</a:t>
            </a:fld>
            <a:endParaRPr lang="en-US"/>
          </a:p>
        </p:txBody>
      </p:sp>
    </p:spTree>
    <p:custDataLst>
      <p:tags r:id="rId1"/>
    </p:custDataLst>
    <p:extLst>
      <p:ext uri="{BB962C8B-B14F-4D97-AF65-F5344CB8AC3E}">
        <p14:creationId xmlns:p14="http://schemas.microsoft.com/office/powerpoint/2010/main" val="38566135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5.2.1. Mô tả hàng đợi bằng mảng</a:t>
            </a:r>
            <a:endParaRPr lang="en-US"/>
          </a:p>
        </p:txBody>
      </p:sp>
      <p:sp>
        <p:nvSpPr>
          <p:cNvPr id="3" name="Content Placeholder 2"/>
          <p:cNvSpPr>
            <a:spLocks noGrp="1"/>
          </p:cNvSpPr>
          <p:nvPr>
            <p:ph idx="1"/>
            <p:custDataLst>
              <p:tags r:id="rId3"/>
            </p:custDataLst>
          </p:nvPr>
        </p:nvSpPr>
        <p:spPr>
          <a:xfrm>
            <a:off x="228600" y="1676400"/>
            <a:ext cx="8763000" cy="4953000"/>
          </a:xfrm>
        </p:spPr>
        <p:txBody>
          <a:bodyPr>
            <a:normAutofit lnSpcReduction="10000"/>
          </a:bodyPr>
          <a:lstStyle/>
          <a:p>
            <a:pPr fontAlgn="base"/>
            <a:r>
              <a:rPr lang="en-US" smtClean="0">
                <a:latin typeface="Corbel" pitchFamily="34" charset="0"/>
              </a:rPr>
              <a:t>Nhược điểm:</a:t>
            </a:r>
          </a:p>
          <a:p>
            <a:pPr lvl="1" fontAlgn="base"/>
            <a:r>
              <a:rPr lang="en-US" smtClean="0">
                <a:latin typeface="Corbel" pitchFamily="34" charset="0"/>
              </a:rPr>
              <a:t>Trong cách cài đặt bằng mảng ta thấy các chỉ số Rear và Front chỉ tăng lên chứ không giảm đi, kể cả khi lấy các phần tử ra khỏi hàng đợi: </a:t>
            </a:r>
            <a:r>
              <a:rPr lang="en-US"/>
              <a:t>Chỉ có các phần tử từ vị trí Front tới Rear là thuộc Queue, các phần tử từ vị trí 1 tới Front - 1 bị lãng phí</a:t>
            </a:r>
            <a:endParaRPr lang="en-US" smtClean="0">
              <a:latin typeface="Corbel" pitchFamily="34" charset="0"/>
            </a:endParaRPr>
          </a:p>
          <a:p>
            <a:pPr lvl="1" fontAlgn="base"/>
            <a:r>
              <a:rPr lang="en-US" smtClean="0">
                <a:latin typeface="Corbel" pitchFamily="34" charset="0"/>
              </a:rPr>
              <a:t>Nhược điểm này không có khi cài đặt ngăn xếp (vì chỉ số Top trong ngăn xếp tăng rồi lại giảm trong các thao tác thêm vào/lấy ra)</a:t>
            </a:r>
          </a:p>
          <a:p>
            <a:pPr fontAlgn="base"/>
            <a:r>
              <a:rPr lang="en-US" smtClean="0">
                <a:latin typeface="Corbel" pitchFamily="34" charset="0"/>
              </a:rPr>
              <a:t>Để khắc phục nhược điểm này: biểu diễn bằng danh sách vòng</a:t>
            </a:r>
            <a:endParaRPr lang="en-US">
              <a:latin typeface="Corbel" pitchFamily="34" charset="0"/>
            </a:endParaRPr>
          </a:p>
          <a:p>
            <a:pPr fontAlgn="base"/>
            <a:endParaRPr lang="en-US"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15</a:t>
            </a:fld>
            <a:endParaRPr lang="en-US"/>
          </a:p>
        </p:txBody>
      </p:sp>
    </p:spTree>
    <p:custDataLst>
      <p:tags r:id="rId1"/>
    </p:custDataLst>
    <p:extLst>
      <p:ext uri="{BB962C8B-B14F-4D97-AF65-F5344CB8AC3E}">
        <p14:creationId xmlns:p14="http://schemas.microsoft.com/office/powerpoint/2010/main" val="211660604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5.2.2. Mô tả hàng đợi danh sách vòng</a:t>
            </a:r>
            <a:endParaRPr lang="en-US"/>
          </a:p>
        </p:txBody>
      </p:sp>
      <p:sp>
        <p:nvSpPr>
          <p:cNvPr id="3" name="Content Placeholder 2"/>
          <p:cNvSpPr>
            <a:spLocks noGrp="1"/>
          </p:cNvSpPr>
          <p:nvPr>
            <p:ph idx="1"/>
            <p:custDataLst>
              <p:tags r:id="rId3"/>
            </p:custDataLst>
          </p:nvPr>
        </p:nvSpPr>
        <p:spPr>
          <a:xfrm>
            <a:off x="0" y="3846786"/>
            <a:ext cx="8991600" cy="2858814"/>
          </a:xfrm>
        </p:spPr>
        <p:txBody>
          <a:bodyPr>
            <a:normAutofit fontScale="85000" lnSpcReduction="20000"/>
          </a:bodyPr>
          <a:lstStyle/>
          <a:p>
            <a:pPr lvl="1" fontAlgn="base"/>
            <a:r>
              <a:rPr lang="en-US">
                <a:latin typeface="Corbel" pitchFamily="34" charset="0"/>
              </a:rPr>
              <a:t>C</a:t>
            </a:r>
            <a:r>
              <a:rPr lang="vi-VN">
                <a:latin typeface="Corbel" pitchFamily="34" charset="0"/>
              </a:rPr>
              <a:t>oi như các phần tử của mảng được xếp quanh vòng theo một hướng nào </a:t>
            </a:r>
            <a:r>
              <a:rPr lang="vi-VN" smtClean="0">
                <a:latin typeface="Corbel" pitchFamily="34" charset="0"/>
              </a:rPr>
              <a:t>đó</a:t>
            </a:r>
            <a:endParaRPr lang="en-US" smtClean="0">
              <a:latin typeface="Corbel" pitchFamily="34" charset="0"/>
            </a:endParaRPr>
          </a:p>
          <a:p>
            <a:pPr lvl="1" fontAlgn="base"/>
            <a:r>
              <a:rPr lang="en-US" smtClean="0">
                <a:latin typeface="Corbel" pitchFamily="34" charset="0"/>
              </a:rPr>
              <a:t>Các </a:t>
            </a:r>
            <a:r>
              <a:rPr lang="en-US">
                <a:latin typeface="Corbel" pitchFamily="34" charset="0"/>
              </a:rPr>
              <a:t>phần tử nằm trên phần cung tròn từ vị trí Front tới vị trí Rear là các phần tử của Queue</a:t>
            </a:r>
            <a:r>
              <a:rPr lang="en-US" smtClean="0">
                <a:latin typeface="Corbel" pitchFamily="34" charset="0"/>
              </a:rPr>
              <a:t>.</a:t>
            </a:r>
          </a:p>
          <a:p>
            <a:pPr lvl="1" fontAlgn="base"/>
            <a:r>
              <a:rPr lang="en-US" smtClean="0">
                <a:latin typeface="Corbel" pitchFamily="34" charset="0"/>
              </a:rPr>
              <a:t>T</a:t>
            </a:r>
            <a:r>
              <a:rPr lang="vi-VN" smtClean="0">
                <a:latin typeface="Corbel" pitchFamily="34" charset="0"/>
              </a:rPr>
              <a:t>hêm </a:t>
            </a:r>
            <a:r>
              <a:rPr lang="vi-VN">
                <a:latin typeface="Corbel" pitchFamily="34" charset="0"/>
              </a:rPr>
              <a:t>một phần tử vào </a:t>
            </a:r>
            <a:r>
              <a:rPr lang="vi-VN" smtClean="0">
                <a:latin typeface="Corbel" pitchFamily="34" charset="0"/>
              </a:rPr>
              <a:t>Queue</a:t>
            </a:r>
            <a:r>
              <a:rPr lang="en-US" smtClean="0">
                <a:latin typeface="Corbel" pitchFamily="34" charset="0"/>
              </a:rPr>
              <a:t>: </a:t>
            </a:r>
            <a:r>
              <a:rPr lang="vi-VN" smtClean="0">
                <a:latin typeface="Corbel" pitchFamily="34" charset="0"/>
              </a:rPr>
              <a:t>dịch </a:t>
            </a:r>
            <a:r>
              <a:rPr lang="vi-VN">
                <a:latin typeface="Corbel" pitchFamily="34" charset="0"/>
              </a:rPr>
              <a:t>chỉ số Rear theo vòng một vị trí rồi đặt giá trị mới vào </a:t>
            </a:r>
            <a:r>
              <a:rPr lang="vi-VN" smtClean="0">
                <a:latin typeface="Corbel" pitchFamily="34" charset="0"/>
              </a:rPr>
              <a:t>đó</a:t>
            </a:r>
            <a:endParaRPr lang="en-US" smtClean="0">
              <a:latin typeface="Corbel" pitchFamily="34" charset="0"/>
            </a:endParaRPr>
          </a:p>
          <a:p>
            <a:pPr lvl="1" fontAlgn="base"/>
            <a:r>
              <a:rPr lang="en-US" smtClean="0">
                <a:latin typeface="Corbel" pitchFamily="34" charset="0"/>
              </a:rPr>
              <a:t>L</a:t>
            </a:r>
            <a:r>
              <a:rPr lang="vi-VN" smtClean="0">
                <a:latin typeface="Corbel" pitchFamily="34" charset="0"/>
              </a:rPr>
              <a:t>oại </a:t>
            </a:r>
            <a:r>
              <a:rPr lang="vi-VN">
                <a:latin typeface="Corbel" pitchFamily="34" charset="0"/>
              </a:rPr>
              <a:t>bỏ một phần tử trong </a:t>
            </a:r>
            <a:r>
              <a:rPr lang="vi-VN" smtClean="0">
                <a:latin typeface="Corbel" pitchFamily="34" charset="0"/>
              </a:rPr>
              <a:t>Queue</a:t>
            </a:r>
            <a:r>
              <a:rPr lang="en-US" smtClean="0">
                <a:latin typeface="Corbel" pitchFamily="34" charset="0"/>
              </a:rPr>
              <a:t>: </a:t>
            </a:r>
            <a:r>
              <a:rPr lang="vi-VN" smtClean="0">
                <a:latin typeface="Corbel" pitchFamily="34" charset="0"/>
              </a:rPr>
              <a:t>lấy </a:t>
            </a:r>
            <a:r>
              <a:rPr lang="vi-VN">
                <a:latin typeface="Corbel" pitchFamily="34" charset="0"/>
              </a:rPr>
              <a:t>ra phần tử tại vị trí Front rồi dịch chỉ số Front theo </a:t>
            </a:r>
            <a:r>
              <a:rPr lang="vi-VN" smtClean="0">
                <a:latin typeface="Corbel" pitchFamily="34" charset="0"/>
              </a:rPr>
              <a:t>vòng</a:t>
            </a:r>
            <a:endParaRPr lang="en-US" smtClean="0">
              <a:latin typeface="Corbel" pitchFamily="34" charset="0"/>
            </a:endParaRPr>
          </a:p>
          <a:p>
            <a:pPr fontAlgn="base"/>
            <a:endParaRPr lang="en-US" smtClean="0">
              <a:latin typeface="Corbel" pitchFamily="34" charset="0"/>
            </a:endParaRPr>
          </a:p>
        </p:txBody>
      </p:sp>
      <p:pic>
        <p:nvPicPr>
          <p:cNvPr id="4" name="Picture 3"/>
          <p:cNvPicPr/>
          <p:nvPr>
            <p:custDataLst>
              <p:tags r:id="rId4"/>
            </p:custDataLst>
          </p:nvPr>
        </p:nvPicPr>
        <p:blipFill>
          <a:blip r:embed="rId9"/>
          <a:stretch>
            <a:fillRect/>
          </a:stretch>
        </p:blipFill>
        <p:spPr>
          <a:xfrm>
            <a:off x="4594900" y="1600200"/>
            <a:ext cx="4262080" cy="2209800"/>
          </a:xfrm>
          <a:prstGeom prst="rect">
            <a:avLst/>
          </a:prstGeom>
        </p:spPr>
      </p:pic>
      <p:sp>
        <p:nvSpPr>
          <p:cNvPr id="5" name="TextBox 4"/>
          <p:cNvSpPr txBox="1"/>
          <p:nvPr>
            <p:custDataLst>
              <p:tags r:id="rId5"/>
            </p:custDataLst>
          </p:nvPr>
        </p:nvSpPr>
        <p:spPr>
          <a:xfrm>
            <a:off x="152400" y="1600200"/>
            <a:ext cx="4343400" cy="2523768"/>
          </a:xfrm>
          <a:prstGeom prst="rect">
            <a:avLst/>
          </a:prstGeom>
          <a:noFill/>
        </p:spPr>
        <p:txBody>
          <a:bodyPr wrap="square" rtlCol="0">
            <a:spAutoFit/>
          </a:bodyPr>
          <a:lstStyle/>
          <a:p>
            <a:r>
              <a:rPr lang="en-US" sz="2800" smtClean="0">
                <a:latin typeface="Corbel" pitchFamily="34" charset="0"/>
              </a:rPr>
              <a:t>Danh sách vòng biểu diễn hàng đợi có thể cài đặt bằng mảng hoặc danh sách liên kết. Ở đây ta xét phép cài đặt bằng mảng:</a:t>
            </a:r>
          </a:p>
          <a:p>
            <a:endParaRPr lang="en-US"/>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16</a:t>
            </a:fld>
            <a:endParaRPr lang="en-US"/>
          </a:p>
        </p:txBody>
      </p:sp>
    </p:spTree>
    <p:custDataLst>
      <p:tags r:id="rId1"/>
    </p:custDataLst>
    <p:extLst>
      <p:ext uri="{BB962C8B-B14F-4D97-AF65-F5344CB8AC3E}">
        <p14:creationId xmlns:p14="http://schemas.microsoft.com/office/powerpoint/2010/main" val="34823961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5.2.2. </a:t>
            </a:r>
            <a:r>
              <a:rPr lang="en-US"/>
              <a:t>Mô tả hàng đợi danh sách vòng</a:t>
            </a:r>
          </a:p>
        </p:txBody>
      </p:sp>
      <p:sp>
        <p:nvSpPr>
          <p:cNvPr id="3" name="Content Placeholder 2"/>
          <p:cNvSpPr>
            <a:spLocks noGrp="1"/>
          </p:cNvSpPr>
          <p:nvPr>
            <p:ph idx="1"/>
            <p:custDataLst>
              <p:tags r:id="rId3"/>
            </p:custDataLst>
          </p:nvPr>
        </p:nvSpPr>
        <p:spPr>
          <a:xfrm>
            <a:off x="228600" y="1523999"/>
            <a:ext cx="4495800" cy="4696369"/>
          </a:xfrm>
        </p:spPr>
        <p:txBody>
          <a:bodyPr>
            <a:noAutofit/>
          </a:bodyPr>
          <a:lstStyle/>
          <a:p>
            <a:pPr marL="118872" indent="0">
              <a:buNone/>
            </a:pPr>
            <a:r>
              <a:rPr lang="fr-FR" sz="1800" dirty="0">
                <a:latin typeface="Courier New" pitchFamily="49" charset="0"/>
                <a:cs typeface="Courier New" pitchFamily="49" charset="0"/>
              </a:rPr>
              <a:t>#</a:t>
            </a:r>
            <a:r>
              <a:rPr lang="fr-FR" sz="1800" dirty="0" err="1">
                <a:latin typeface="Courier New" pitchFamily="49" charset="0"/>
                <a:cs typeface="Courier New" pitchFamily="49" charset="0"/>
              </a:rPr>
              <a:t>define</a:t>
            </a:r>
            <a:r>
              <a:rPr lang="fr-FR" sz="1800" dirty="0">
                <a:latin typeface="Courier New" pitchFamily="49" charset="0"/>
                <a:cs typeface="Courier New" pitchFamily="49" charset="0"/>
              </a:rPr>
              <a:t> max = 10000</a:t>
            </a:r>
            <a:br>
              <a:rPr lang="fr-FR" sz="1800" dirty="0">
                <a:latin typeface="Courier New" pitchFamily="49" charset="0"/>
                <a:cs typeface="Courier New" pitchFamily="49" charset="0"/>
              </a:rPr>
            </a:br>
            <a:r>
              <a:rPr lang="fr-FR" sz="1800" dirty="0" err="1">
                <a:latin typeface="Courier New" pitchFamily="49" charset="0"/>
                <a:cs typeface="Courier New" pitchFamily="49" charset="0"/>
              </a:rPr>
              <a:t>int</a:t>
            </a:r>
            <a:r>
              <a:rPr lang="fr-FR" sz="1800" dirty="0">
                <a:latin typeface="Courier New" pitchFamily="49" charset="0"/>
                <a:cs typeface="Courier New" pitchFamily="49" charset="0"/>
              </a:rPr>
              <a:t> Queue[max];</a:t>
            </a:r>
            <a:br>
              <a:rPr lang="fr-FR" sz="1800" dirty="0">
                <a:latin typeface="Courier New" pitchFamily="49" charset="0"/>
                <a:cs typeface="Courier New" pitchFamily="49" charset="0"/>
              </a:rPr>
            </a:br>
            <a:r>
              <a:rPr lang="fr-FR" sz="1800" dirty="0" err="1">
                <a:latin typeface="Courier New" pitchFamily="49" charset="0"/>
                <a:cs typeface="Courier New" pitchFamily="49" charset="0"/>
              </a:rPr>
              <a:t>int</a:t>
            </a:r>
            <a:r>
              <a:rPr lang="fr-FR" sz="1800" dirty="0">
                <a:latin typeface="Courier New" pitchFamily="49" charset="0"/>
                <a:cs typeface="Courier New" pitchFamily="49" charset="0"/>
              </a:rPr>
              <a:t> Front, </a:t>
            </a:r>
            <a:r>
              <a:rPr lang="fr-FR" sz="1800" dirty="0" err="1" smtClean="0">
                <a:latin typeface="Courier New" pitchFamily="49" charset="0"/>
                <a:cs typeface="Courier New" pitchFamily="49" charset="0"/>
              </a:rPr>
              <a:t>Rear</a:t>
            </a:r>
            <a:r>
              <a:rPr lang="en-US" sz="1800" dirty="0"/>
              <a:t> , </a:t>
            </a:r>
            <a:r>
              <a:rPr lang="en-US" sz="1800" dirty="0" smtClean="0"/>
              <a:t> </a:t>
            </a:r>
            <a:r>
              <a:rPr lang="en-US" sz="1800" dirty="0" err="1" smtClean="0"/>
              <a:t>i</a:t>
            </a:r>
            <a:r>
              <a:rPr lang="en-US" sz="1800" dirty="0"/>
              <a:t>, n</a:t>
            </a:r>
            <a:r>
              <a:rPr lang="fr-FR" sz="1800" dirty="0" smtClean="0">
                <a:latin typeface="Courier New" pitchFamily="49" charset="0"/>
                <a:cs typeface="Courier New" pitchFamily="49" charset="0"/>
              </a:rPr>
              <a:t>;</a:t>
            </a:r>
            <a:r>
              <a:rPr lang="vi-VN" sz="1800" dirty="0" smtClean="0">
                <a:latin typeface="Courier New" pitchFamily="49" charset="0"/>
                <a:cs typeface="Courier New" pitchFamily="49" charset="0"/>
              </a:rPr>
              <a:t> </a:t>
            </a:r>
            <a:endParaRPr lang="en-US" sz="1800" dirty="0" smtClean="0">
              <a:latin typeface="Courier New" pitchFamily="49" charset="0"/>
              <a:cs typeface="Courier New" pitchFamily="49" charset="0"/>
            </a:endParaRPr>
          </a:p>
          <a:p>
            <a:pPr marL="118872" indent="0">
              <a:buNone/>
            </a:pPr>
            <a:r>
              <a:rPr lang="vi-VN" sz="600" dirty="0">
                <a:latin typeface="Courier New" pitchFamily="49" charset="0"/>
                <a:cs typeface="Courier New" pitchFamily="49" charset="0"/>
              </a:rPr>
              <a:t/>
            </a:r>
            <a:br>
              <a:rPr lang="vi-VN" sz="600" dirty="0">
                <a:latin typeface="Courier New" pitchFamily="49" charset="0"/>
                <a:cs typeface="Courier New" pitchFamily="49" charset="0"/>
              </a:rPr>
            </a:br>
            <a:r>
              <a:rPr lang="vi-VN" sz="1800" dirty="0">
                <a:latin typeface="Courier New" pitchFamily="49" charset="0"/>
                <a:cs typeface="Courier New" pitchFamily="49" charset="0"/>
              </a:rPr>
              <a:t>void QueueInit { </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n </a:t>
            </a:r>
            <a:r>
              <a:rPr lang="en-US" sz="1800" dirty="0">
                <a:latin typeface="Courier New" pitchFamily="49" charset="0"/>
                <a:cs typeface="Courier New" pitchFamily="49" charset="0"/>
              </a:rPr>
              <a:t>= Front = 0; </a:t>
            </a:r>
          </a:p>
          <a:p>
            <a:pPr marL="118872" indent="0">
              <a:buNone/>
            </a:pPr>
            <a:r>
              <a:rPr lang="en-US" sz="1800" dirty="0" smtClean="0">
                <a:latin typeface="Courier New" pitchFamily="49" charset="0"/>
                <a:cs typeface="Courier New" pitchFamily="49" charset="0"/>
              </a:rPr>
              <a:t>   Rear </a:t>
            </a:r>
            <a:r>
              <a:rPr lang="en-US" sz="1800" dirty="0">
                <a:latin typeface="Courier New" pitchFamily="49" charset="0"/>
                <a:cs typeface="Courier New" pitchFamily="49" charset="0"/>
              </a:rPr>
              <a:t>= max - 1;</a:t>
            </a:r>
          </a:p>
          <a:p>
            <a:pPr marL="118872" indent="0">
              <a:buNone/>
            </a:pPr>
            <a:r>
              <a:rPr lang="vi-VN" sz="1800" dirty="0" smtClean="0">
                <a:latin typeface="Courier New" pitchFamily="49" charset="0"/>
                <a:cs typeface="Courier New" pitchFamily="49" charset="0"/>
              </a:rPr>
              <a:t>}</a:t>
            </a:r>
            <a:endParaRPr lang="en-US" sz="1800" dirty="0">
              <a:latin typeface="Courier New" pitchFamily="49" charset="0"/>
              <a:cs typeface="Courier New" pitchFamily="49" charset="0"/>
            </a:endParaRPr>
          </a:p>
          <a:p>
            <a:pPr marL="118872" indent="0">
              <a:buNone/>
            </a:pPr>
            <a:r>
              <a:rPr lang="vi-VN" sz="600" dirty="0">
                <a:latin typeface="Courier New" pitchFamily="49" charset="0"/>
                <a:cs typeface="Courier New" pitchFamily="49" charset="0"/>
              </a:rPr>
              <a:t/>
            </a:r>
            <a:br>
              <a:rPr lang="vi-VN" sz="600" dirty="0">
                <a:latin typeface="Courier New" pitchFamily="49" charset="0"/>
                <a:cs typeface="Courier New" pitchFamily="49" charset="0"/>
              </a:rPr>
            </a:br>
            <a:r>
              <a:rPr lang="vi-VN" sz="1800" dirty="0">
                <a:latin typeface="Courier New" pitchFamily="49" charset="0"/>
                <a:cs typeface="Courier New" pitchFamily="49" charset="0"/>
              </a:rPr>
              <a:t>void Push(int V) {  </a:t>
            </a:r>
            <a:br>
              <a:rPr lang="vi-VN" sz="1800" dirty="0">
                <a:latin typeface="Courier New" pitchFamily="49" charset="0"/>
                <a:cs typeface="Courier New" pitchFamily="49" charset="0"/>
              </a:rPr>
            </a:br>
            <a:r>
              <a:rPr lang="en-US" sz="1800" dirty="0" smtClean="0">
                <a:latin typeface="Courier New" pitchFamily="49" charset="0"/>
                <a:cs typeface="Courier New" pitchFamily="49" charset="0"/>
              </a:rPr>
              <a:t>   if </a:t>
            </a:r>
            <a:r>
              <a:rPr lang="en-US" sz="1800" dirty="0">
                <a:latin typeface="Courier New" pitchFamily="49" charset="0"/>
                <a:cs typeface="Courier New" pitchFamily="49" charset="0"/>
              </a:rPr>
              <a:t>(</a:t>
            </a:r>
            <a:r>
              <a:rPr lang="en-US" sz="1800" dirty="0" smtClean="0">
                <a:latin typeface="Courier New" pitchFamily="49" charset="0"/>
                <a:cs typeface="Courier New" pitchFamily="49" charset="0"/>
              </a:rPr>
              <a:t>n&gt;=max</a:t>
            </a:r>
            <a:r>
              <a:rPr lang="en-US" sz="1800" dirty="0">
                <a:latin typeface="Courier New" pitchFamily="49" charset="0"/>
                <a:cs typeface="Courier New" pitchFamily="49" charset="0"/>
              </a:rPr>
              <a:t>) </a:t>
            </a:r>
          </a:p>
          <a:p>
            <a:pPr marL="118872" indent="0">
              <a:buNone/>
            </a:pPr>
            <a:r>
              <a:rPr lang="en-US" sz="1800" dirty="0" smtClean="0">
                <a:latin typeface="Courier New" pitchFamily="49" charset="0"/>
                <a:cs typeface="Courier New" pitchFamily="49" charset="0"/>
              </a:rPr>
              <a:t>      </a:t>
            </a:r>
            <a:r>
              <a:rPr lang="en-US" sz="1800" dirty="0" err="1" smtClean="0">
                <a:latin typeface="Courier New" pitchFamily="49" charset="0"/>
                <a:cs typeface="Courier New" pitchFamily="49" charset="0"/>
              </a:rPr>
              <a:t>printf</a:t>
            </a:r>
            <a:r>
              <a:rPr lang="en-US" sz="1800" dirty="0" smtClean="0">
                <a:latin typeface="Courier New" pitchFamily="49" charset="0"/>
                <a:cs typeface="Courier New" pitchFamily="49" charset="0"/>
              </a:rPr>
              <a:t>(“Queue’s full”);</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else </a:t>
            </a:r>
            <a:r>
              <a:rPr lang="en-US"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r>
              <a:rPr lang="en-US" sz="1800" b="1" dirty="0" smtClean="0">
                <a:latin typeface="Courier New" pitchFamily="49" charset="0"/>
                <a:cs typeface="Courier New" pitchFamily="49" charset="0"/>
              </a:rPr>
              <a:t>Rear </a:t>
            </a:r>
            <a:r>
              <a:rPr lang="en-US" sz="1800" b="1" dirty="0">
                <a:latin typeface="Courier New" pitchFamily="49" charset="0"/>
                <a:cs typeface="Courier New" pitchFamily="49" charset="0"/>
              </a:rPr>
              <a:t>= (</a:t>
            </a:r>
            <a:r>
              <a:rPr lang="en-US" sz="1800" b="1" dirty="0" smtClean="0">
                <a:latin typeface="Courier New" pitchFamily="49" charset="0"/>
                <a:cs typeface="Courier New" pitchFamily="49" charset="0"/>
              </a:rPr>
              <a:t>Rear+1</a:t>
            </a:r>
            <a:r>
              <a:rPr lang="en-US" sz="1800" b="1" dirty="0">
                <a:latin typeface="Courier New" pitchFamily="49" charset="0"/>
                <a:cs typeface="Courier New" pitchFamily="49" charset="0"/>
              </a:rPr>
              <a:t>) % max</a:t>
            </a:r>
            <a:r>
              <a:rPr lang="en-US" sz="1800" dirty="0">
                <a:latin typeface="Courier New" pitchFamily="49" charset="0"/>
                <a:cs typeface="Courier New" pitchFamily="49" charset="0"/>
              </a:rPr>
              <a:t>; </a:t>
            </a:r>
          </a:p>
          <a:p>
            <a:pPr marL="118872" indent="0">
              <a:buNone/>
            </a:pPr>
            <a:r>
              <a:rPr lang="en-US" sz="1800" dirty="0" smtClean="0">
                <a:latin typeface="Courier New" pitchFamily="49" charset="0"/>
                <a:cs typeface="Courier New" pitchFamily="49" charset="0"/>
              </a:rPr>
              <a:t>      Queue[Rear</a:t>
            </a:r>
            <a:r>
              <a:rPr lang="en-US" sz="1800" dirty="0">
                <a:latin typeface="Courier New" pitchFamily="49" charset="0"/>
                <a:cs typeface="Courier New" pitchFamily="49" charset="0"/>
              </a:rPr>
              <a:t>] = V;</a:t>
            </a:r>
          </a:p>
          <a:p>
            <a:pPr marL="118872" indent="0">
              <a:buNone/>
            </a:pPr>
            <a:r>
              <a:rPr lang="en-US" sz="1800" dirty="0" smtClean="0">
                <a:latin typeface="Courier New" pitchFamily="49" charset="0"/>
                <a:cs typeface="Courier New" pitchFamily="49" charset="0"/>
              </a:rPr>
              <a:t>      n</a:t>
            </a:r>
            <a:r>
              <a:rPr lang="en-US" sz="1800" dirty="0">
                <a:latin typeface="Courier New" pitchFamily="49" charset="0"/>
                <a:cs typeface="Courier New" pitchFamily="49" charset="0"/>
              </a:rPr>
              <a:t>++;</a:t>
            </a:r>
          </a:p>
          <a:p>
            <a:pPr marL="118872" indent="0">
              <a:buNone/>
            </a:pPr>
            <a:r>
              <a:rPr lang="en-US" sz="1800" dirty="0" smtClean="0">
                <a:latin typeface="Courier New" pitchFamily="49" charset="0"/>
                <a:cs typeface="Courier New" pitchFamily="49" charset="0"/>
              </a:rPr>
              <a:t>   }</a:t>
            </a:r>
            <a:endParaRPr lang="en-US" sz="1800" dirty="0">
              <a:latin typeface="Courier New" pitchFamily="49" charset="0"/>
              <a:cs typeface="Courier New" pitchFamily="49" charset="0"/>
            </a:endParaRPr>
          </a:p>
          <a:p>
            <a:pPr marL="118872" indent="0">
              <a:buNone/>
            </a:pPr>
            <a:r>
              <a:rPr lang="vi-VN" sz="1800" dirty="0" smtClean="0">
                <a:latin typeface="Courier New" pitchFamily="49" charset="0"/>
                <a:cs typeface="Courier New" pitchFamily="49" charset="0"/>
              </a:rPr>
              <a:t>}</a:t>
            </a:r>
            <a:endParaRPr lang="vi-VN" sz="1800" dirty="0">
              <a:latin typeface="Courier New" pitchFamily="49" charset="0"/>
              <a:cs typeface="Courier New" pitchFamily="49" charset="0"/>
            </a:endParaRPr>
          </a:p>
        </p:txBody>
      </p:sp>
      <p:sp>
        <p:nvSpPr>
          <p:cNvPr id="4" name="Content Placeholder 2"/>
          <p:cNvSpPr txBox="1">
            <a:spLocks/>
          </p:cNvSpPr>
          <p:nvPr>
            <p:custDataLst>
              <p:tags r:id="rId4"/>
            </p:custDataLst>
          </p:nvPr>
        </p:nvSpPr>
        <p:spPr>
          <a:xfrm>
            <a:off x="4572000" y="1752600"/>
            <a:ext cx="4572000" cy="3693027"/>
          </a:xfrm>
          <a:prstGeom prst="rect">
            <a:avLst/>
          </a:prstGeom>
        </p:spPr>
        <p:txBody>
          <a:bodyPr vert="horz" lIns="54864" tIns="91440" rtlCol="0">
            <a:no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118872" indent="0">
              <a:buNone/>
            </a:pPr>
            <a:r>
              <a:rPr lang="en-US" sz="1800" dirty="0" err="1">
                <a:latin typeface="Courier New" pitchFamily="49" charset="0"/>
                <a:cs typeface="Courier New" pitchFamily="49" charset="0"/>
              </a:rPr>
              <a:t>int</a:t>
            </a:r>
            <a:r>
              <a:rPr lang="en-US" sz="1800" dirty="0">
                <a:latin typeface="Courier New" pitchFamily="49" charset="0"/>
                <a:cs typeface="Courier New" pitchFamily="49" charset="0"/>
              </a:rPr>
              <a:t> Pop() {  </a:t>
            </a:r>
            <a:br>
              <a:rPr lang="en-US" sz="1800" dirty="0">
                <a:latin typeface="Courier New" pitchFamily="49" charset="0"/>
                <a:cs typeface="Courier New" pitchFamily="49" charset="0"/>
              </a:rPr>
            </a:br>
            <a:r>
              <a:rPr lang="en-US" sz="1800" dirty="0" smtClean="0">
                <a:latin typeface="Courier New" pitchFamily="49" charset="0"/>
                <a:cs typeface="Courier New" pitchFamily="49" charset="0"/>
              </a:rPr>
              <a:t>   if </a:t>
            </a:r>
            <a:r>
              <a:rPr lang="en-US" sz="1800" dirty="0">
                <a:latin typeface="Courier New" pitchFamily="49" charset="0"/>
                <a:cs typeface="Courier New" pitchFamily="49" charset="0"/>
              </a:rPr>
              <a:t>(n == 0) {</a:t>
            </a:r>
          </a:p>
          <a:p>
            <a:pPr marL="118872" indent="0">
              <a:buNone/>
            </a:pPr>
            <a:r>
              <a:rPr lang="en-US" sz="1800" dirty="0" smtClean="0">
                <a:latin typeface="Courier New" pitchFamily="49" charset="0"/>
                <a:cs typeface="Courier New" pitchFamily="49" charset="0"/>
              </a:rPr>
              <a:t>      </a:t>
            </a:r>
            <a:r>
              <a:rPr lang="en-US" sz="1800" dirty="0" err="1" smtClean="0">
                <a:latin typeface="Courier New" pitchFamily="49" charset="0"/>
                <a:cs typeface="Courier New" pitchFamily="49" charset="0"/>
              </a:rPr>
              <a:t>printf</a:t>
            </a:r>
            <a:r>
              <a:rPr lang="en-US" sz="1800" dirty="0" smtClean="0">
                <a:latin typeface="Courier New" pitchFamily="49" charset="0"/>
                <a:cs typeface="Courier New" pitchFamily="49" charset="0"/>
              </a:rPr>
              <a:t>(“Queue </a:t>
            </a:r>
            <a:r>
              <a:rPr lang="en-US" sz="1800" dirty="0">
                <a:latin typeface="Courier New" pitchFamily="49" charset="0"/>
                <a:cs typeface="Courier New" pitchFamily="49" charset="0"/>
              </a:rPr>
              <a:t>is </a:t>
            </a:r>
            <a:r>
              <a:rPr lang="en-US" sz="1800" dirty="0" smtClean="0">
                <a:latin typeface="Courier New" pitchFamily="49" charset="0"/>
                <a:cs typeface="Courier New" pitchFamily="49" charset="0"/>
              </a:rPr>
              <a:t>Empty”);</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return </a:t>
            </a:r>
            <a:r>
              <a:rPr lang="en-US" sz="1800" dirty="0">
                <a:latin typeface="Courier New" pitchFamily="49" charset="0"/>
                <a:cs typeface="Courier New" pitchFamily="49" charset="0"/>
              </a:rPr>
              <a:t>-1;</a:t>
            </a:r>
          </a:p>
          <a:p>
            <a:pPr marL="118872" indent="0">
              <a:buNone/>
            </a:pPr>
            <a:r>
              <a:rPr lang="en-US" sz="1800" dirty="0" smtClean="0">
                <a:latin typeface="Courier New" pitchFamily="49" charset="0"/>
                <a:cs typeface="Courier New" pitchFamily="49" charset="0"/>
              </a:rPr>
              <a:t>   }</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else</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a:t>
            </a:r>
            <a:r>
              <a:rPr lang="en-US" sz="1800" dirty="0" err="1" smtClean="0">
                <a:latin typeface="Courier New" pitchFamily="49" charset="0"/>
                <a:cs typeface="Courier New" pitchFamily="49" charset="0"/>
              </a:rPr>
              <a:t>int</a:t>
            </a:r>
            <a:r>
              <a:rPr lang="en-US" sz="1800" dirty="0" smtClean="0">
                <a:latin typeface="Courier New" pitchFamily="49" charset="0"/>
                <a:cs typeface="Courier New" pitchFamily="49" charset="0"/>
              </a:rPr>
              <a:t> </a:t>
            </a:r>
            <a:r>
              <a:rPr lang="en-US" sz="1800" dirty="0">
                <a:latin typeface="Courier New" pitchFamily="49" charset="0"/>
                <a:cs typeface="Courier New" pitchFamily="49" charset="0"/>
              </a:rPr>
              <a:t>res = Queue[Front];</a:t>
            </a:r>
          </a:p>
          <a:p>
            <a:pPr marL="118872" indent="0">
              <a:buNone/>
            </a:pPr>
            <a:r>
              <a:rPr lang="en-US" sz="1800" dirty="0" smtClean="0">
                <a:latin typeface="Courier New" pitchFamily="49" charset="0"/>
                <a:cs typeface="Courier New" pitchFamily="49" charset="0"/>
              </a:rPr>
              <a:t>      </a:t>
            </a:r>
            <a:r>
              <a:rPr lang="en-US" sz="1800" b="1" dirty="0" smtClean="0">
                <a:latin typeface="Courier New" pitchFamily="49" charset="0"/>
                <a:cs typeface="Courier New" pitchFamily="49" charset="0"/>
              </a:rPr>
              <a:t>Front = </a:t>
            </a:r>
            <a:r>
              <a:rPr lang="en-US" sz="1800" b="1" dirty="0">
                <a:latin typeface="Courier New" pitchFamily="49" charset="0"/>
                <a:cs typeface="Courier New" pitchFamily="49" charset="0"/>
              </a:rPr>
              <a:t>(</a:t>
            </a:r>
            <a:r>
              <a:rPr lang="en-US" sz="1800" b="1" dirty="0" smtClean="0">
                <a:latin typeface="Courier New" pitchFamily="49" charset="0"/>
                <a:cs typeface="Courier New" pitchFamily="49" charset="0"/>
              </a:rPr>
              <a:t>Front+1)% max;</a:t>
            </a:r>
            <a:endParaRPr lang="en-US" sz="1800" b="1"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n--;</a:t>
            </a:r>
            <a:endParaRPr lang="en-US" sz="1800" dirty="0">
              <a:latin typeface="Courier New" pitchFamily="49" charset="0"/>
              <a:cs typeface="Courier New" pitchFamily="49" charset="0"/>
            </a:endParaRPr>
          </a:p>
          <a:p>
            <a:pPr marL="118872" indent="0">
              <a:buNone/>
            </a:pPr>
            <a:r>
              <a:rPr lang="en-US" sz="1800" dirty="0" smtClean="0">
                <a:latin typeface="Courier New" pitchFamily="49" charset="0"/>
                <a:cs typeface="Courier New" pitchFamily="49" charset="0"/>
              </a:rPr>
              <a:t>      return </a:t>
            </a:r>
            <a:r>
              <a:rPr lang="en-US" sz="1800" dirty="0">
                <a:latin typeface="Courier New" pitchFamily="49" charset="0"/>
                <a:cs typeface="Courier New" pitchFamily="49" charset="0"/>
              </a:rPr>
              <a:t>res;</a:t>
            </a:r>
          </a:p>
          <a:p>
            <a:pPr marL="118872" indent="0">
              <a:buNone/>
            </a:pPr>
            <a:r>
              <a:rPr lang="en-US" sz="1800" dirty="0" smtClean="0">
                <a:latin typeface="Courier New" pitchFamily="49" charset="0"/>
                <a:cs typeface="Courier New" pitchFamily="49" charset="0"/>
              </a:rPr>
              <a:t>   }</a:t>
            </a:r>
            <a:endParaRPr lang="en-US" sz="1800" dirty="0">
              <a:latin typeface="Courier New" pitchFamily="49" charset="0"/>
              <a:cs typeface="Courier New" pitchFamily="49" charset="0"/>
            </a:endParaRPr>
          </a:p>
          <a:p>
            <a:pPr marL="118872" indent="0">
              <a:buNone/>
            </a:pPr>
            <a:r>
              <a:rPr lang="en-US" sz="1800" dirty="0">
                <a:latin typeface="Courier New" pitchFamily="49" charset="0"/>
                <a:cs typeface="Courier New" pitchFamily="49" charset="0"/>
              </a:rPr>
              <a:t>}</a:t>
            </a:r>
            <a:endParaRPr lang="vi-VN" sz="1800" dirty="0">
              <a:latin typeface="Courier New" pitchFamily="49" charset="0"/>
              <a:cs typeface="Courier New" pitchFamily="49" charset="0"/>
            </a:endParaRPr>
          </a:p>
        </p:txBody>
      </p:sp>
      <p:sp>
        <p:nvSpPr>
          <p:cNvPr id="5" name="TextBox 4"/>
          <p:cNvSpPr txBox="1"/>
          <p:nvPr>
            <p:custDataLst>
              <p:tags r:id="rId5"/>
            </p:custDataLst>
          </p:nvPr>
        </p:nvSpPr>
        <p:spPr>
          <a:xfrm>
            <a:off x="223345" y="6220369"/>
            <a:ext cx="8686800" cy="461665"/>
          </a:xfrm>
          <a:prstGeom prst="rect">
            <a:avLst/>
          </a:prstGeom>
          <a:noFill/>
        </p:spPr>
        <p:txBody>
          <a:bodyPr wrap="square" rtlCol="0">
            <a:spAutoFit/>
          </a:bodyPr>
          <a:lstStyle/>
          <a:p>
            <a:r>
              <a:rPr lang="vi-VN" sz="2400" dirty="0">
                <a:latin typeface="Corbel" pitchFamily="34" charset="0"/>
              </a:rPr>
              <a:t>Độ phức tạp tính toán của các thao tác </a:t>
            </a:r>
            <a:r>
              <a:rPr lang="en-US" sz="2400" dirty="0" smtClean="0">
                <a:latin typeface="Corbel" pitchFamily="34" charset="0"/>
              </a:rPr>
              <a:t>I</a:t>
            </a:r>
            <a:r>
              <a:rPr lang="vi-VN" sz="2400" dirty="0" smtClean="0">
                <a:latin typeface="Corbel" pitchFamily="34" charset="0"/>
              </a:rPr>
              <a:t>nit</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ush</a:t>
            </a:r>
            <a:r>
              <a:rPr lang="vi-VN" sz="2400" dirty="0">
                <a:latin typeface="Corbel" pitchFamily="34" charset="0"/>
              </a:rPr>
              <a:t>, </a:t>
            </a:r>
            <a:r>
              <a:rPr lang="en-US" sz="2400" dirty="0" smtClean="0">
                <a:latin typeface="Corbel" pitchFamily="34" charset="0"/>
              </a:rPr>
              <a:t>P</a:t>
            </a:r>
            <a:r>
              <a:rPr lang="vi-VN" sz="2400" dirty="0" smtClean="0">
                <a:latin typeface="Corbel" pitchFamily="34" charset="0"/>
              </a:rPr>
              <a:t>op </a:t>
            </a:r>
            <a:r>
              <a:rPr lang="vi-VN" sz="2400" dirty="0">
                <a:latin typeface="Corbel" pitchFamily="34" charset="0"/>
              </a:rPr>
              <a:t>đểu là </a:t>
            </a:r>
            <a:r>
              <a:rPr lang="el-GR" sz="2400" dirty="0">
                <a:latin typeface="Corbel" pitchFamily="34" charset="0"/>
              </a:rPr>
              <a:t>Θ(1)</a:t>
            </a:r>
            <a:endParaRPr lang="en-US" sz="2400" dirty="0">
              <a:latin typeface="Corbel" pitchFamily="34" charset="0"/>
            </a:endParaRPr>
          </a:p>
        </p:txBody>
      </p:sp>
      <p:sp>
        <p:nvSpPr>
          <p:cNvPr id="6" name="Slide Number Placeholder 5"/>
          <p:cNvSpPr>
            <a:spLocks noGrp="1"/>
          </p:cNvSpPr>
          <p:nvPr>
            <p:ph type="sldNum" sz="quarter" idx="12"/>
            <p:custDataLst>
              <p:tags r:id="rId6"/>
            </p:custDataLst>
          </p:nvPr>
        </p:nvSpPr>
        <p:spPr/>
        <p:txBody>
          <a:bodyPr/>
          <a:lstStyle/>
          <a:p>
            <a:fld id="{D10CC9F3-4611-4E0E-AF12-AA21BFAB7C52}" type="slidenum">
              <a:rPr lang="en-US" smtClean="0"/>
              <a:t>17</a:t>
            </a:fld>
            <a:endParaRPr lang="en-US"/>
          </a:p>
        </p:txBody>
      </p:sp>
    </p:spTree>
    <p:custDataLst>
      <p:tags r:id="rId1"/>
    </p:custDataLst>
    <p:extLst>
      <p:ext uri="{BB962C8B-B14F-4D97-AF65-F5344CB8AC3E}">
        <p14:creationId xmlns:p14="http://schemas.microsoft.com/office/powerpoint/2010/main" val="405578183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fontScale="90000"/>
          </a:bodyPr>
          <a:lstStyle/>
          <a:p>
            <a:r>
              <a:rPr lang="en-US" smtClean="0"/>
              <a:t>5.2.3. </a:t>
            </a:r>
            <a:r>
              <a:rPr lang="en-US"/>
              <a:t>Mô tả hàng đợi bằng danh sách nối đơn kiểu FIFO</a:t>
            </a:r>
          </a:p>
        </p:txBody>
      </p:sp>
      <p:sp>
        <p:nvSpPr>
          <p:cNvPr id="4" name="TextBox 3"/>
          <p:cNvSpPr txBox="1"/>
          <p:nvPr>
            <p:custDataLst>
              <p:tags r:id="rId3"/>
            </p:custDataLst>
          </p:nvPr>
        </p:nvSpPr>
        <p:spPr>
          <a:xfrm>
            <a:off x="89338" y="1501914"/>
            <a:ext cx="4635062" cy="5509200"/>
          </a:xfrm>
          <a:prstGeom prst="rect">
            <a:avLst/>
          </a:prstGeom>
          <a:noFill/>
        </p:spPr>
        <p:txBody>
          <a:bodyPr wrap="square" rtlCol="0">
            <a:spAutoFit/>
          </a:bodyPr>
          <a:lstStyle/>
          <a:p>
            <a:r>
              <a:rPr lang="vi-VN" sz="2000">
                <a:latin typeface="Courier New" pitchFamily="49" charset="0"/>
                <a:cs typeface="Courier New" pitchFamily="49" charset="0"/>
              </a:rPr>
              <a:t>typedef </a:t>
            </a:r>
            <a:r>
              <a:rPr lang="vi-VN" sz="2000" smtClean="0">
                <a:latin typeface="Courier New" pitchFamily="49" charset="0"/>
                <a:cs typeface="Courier New" pitchFamily="49" charset="0"/>
              </a:rPr>
              <a:t>struct</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node {</a:t>
            </a:r>
            <a:endParaRPr lang="en-US" sz="200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int data;</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TNode *</a:t>
            </a:r>
            <a:r>
              <a:rPr lang="vi-VN" sz="2000">
                <a:latin typeface="Courier New" pitchFamily="49" charset="0"/>
                <a:cs typeface="Courier New" pitchFamily="49" charset="0"/>
              </a:rPr>
              <a:t>next;     </a:t>
            </a:r>
            <a:br>
              <a:rPr lang="vi-VN" sz="2000">
                <a:latin typeface="Courier New" pitchFamily="49" charset="0"/>
                <a:cs typeface="Courier New" pitchFamily="49" charset="0"/>
              </a:rPr>
            </a:br>
            <a:r>
              <a:rPr lang="vi-VN" sz="2000">
                <a:latin typeface="Courier New" pitchFamily="49" charset="0"/>
                <a:cs typeface="Courier New" pitchFamily="49" charset="0"/>
              </a:rPr>
              <a:t>} TNode; </a:t>
            </a:r>
            <a:endParaRPr lang="en-US" sz="600">
              <a:latin typeface="Courier New" pitchFamily="49" charset="0"/>
              <a:cs typeface="Courier New" pitchFamily="49" charset="0"/>
            </a:endParaRPr>
          </a:p>
          <a:p>
            <a:r>
              <a:rPr lang="en-US" sz="2000">
                <a:latin typeface="Courier New" pitchFamily="49" charset="0"/>
                <a:cs typeface="Courier New" pitchFamily="49" charset="0"/>
              </a:rPr>
              <a:t>TNode * Front, Rear</a:t>
            </a:r>
            <a:r>
              <a:rPr lang="en-US" sz="2000" smtClean="0">
                <a:latin typeface="Courier New" pitchFamily="49" charset="0"/>
                <a:cs typeface="Courier New" pitchFamily="49" charset="0"/>
              </a:rPr>
              <a:t>;</a:t>
            </a:r>
            <a:r>
              <a:rPr lang="vi-VN" sz="600">
                <a:latin typeface="Courier New" pitchFamily="49" charset="0"/>
                <a:cs typeface="Courier New" pitchFamily="49" charset="0"/>
              </a:rPr>
              <a:t/>
            </a:r>
            <a:br>
              <a:rPr lang="vi-VN" sz="600">
                <a:latin typeface="Courier New" pitchFamily="49" charset="0"/>
                <a:cs typeface="Courier New" pitchFamily="49" charset="0"/>
              </a:rPr>
            </a:br>
            <a:r>
              <a:rPr lang="vi-VN" sz="2000">
                <a:latin typeface="Courier New" pitchFamily="49" charset="0"/>
                <a:cs typeface="Courier New" pitchFamily="49" charset="0"/>
              </a:rPr>
              <a:t>void </a:t>
            </a:r>
            <a:r>
              <a:rPr lang="en-US" sz="2000" smtClean="0">
                <a:latin typeface="Courier New" pitchFamily="49" charset="0"/>
                <a:cs typeface="Courier New" pitchFamily="49" charset="0"/>
              </a:rPr>
              <a:t>QueueInit()</a:t>
            </a:r>
            <a:r>
              <a:rPr lang="vi-VN" sz="2000" smtClean="0">
                <a:latin typeface="Courier New" pitchFamily="49" charset="0"/>
                <a:cs typeface="Courier New" pitchFamily="49" charset="0"/>
              </a:rPr>
              <a:t>{</a:t>
            </a:r>
            <a:endParaRPr lang="en-US" sz="2000" smtClean="0">
              <a:latin typeface="Courier New" pitchFamily="49" charset="0"/>
              <a:cs typeface="Courier New" pitchFamily="49" charset="0"/>
            </a:endParaRPr>
          </a:p>
          <a:p>
            <a:r>
              <a:rPr lang="en-US" sz="2000" smtClean="0">
                <a:latin typeface="Courier New" pitchFamily="49" charset="0"/>
                <a:cs typeface="Courier New" pitchFamily="49" charset="0"/>
              </a:rPr>
              <a:t>   Front </a:t>
            </a:r>
            <a:r>
              <a:rPr lang="vi-VN" sz="2000" smtClean="0">
                <a:latin typeface="Courier New" pitchFamily="49" charset="0"/>
                <a:cs typeface="Courier New" pitchFamily="49" charset="0"/>
              </a:rPr>
              <a:t>= NULL;</a:t>
            </a:r>
          </a:p>
          <a:p>
            <a:r>
              <a:rPr lang="vi-VN" sz="2000" smtClean="0">
                <a:latin typeface="Courier New" pitchFamily="49" charset="0"/>
                <a:cs typeface="Courier New" pitchFamily="49" charset="0"/>
              </a:rPr>
              <a:t>}</a:t>
            </a:r>
            <a:endParaRPr lang="en-US" sz="2000">
              <a:latin typeface="Courier New" pitchFamily="49" charset="0"/>
              <a:cs typeface="Courier New" pitchFamily="49" charset="0"/>
            </a:endParaRPr>
          </a:p>
          <a:p>
            <a:r>
              <a:rPr lang="vi-VN" sz="2000" smtClean="0">
                <a:latin typeface="Courier New" pitchFamily="49" charset="0"/>
                <a:cs typeface="Courier New" pitchFamily="49" charset="0"/>
              </a:rPr>
              <a:t>void </a:t>
            </a:r>
            <a:r>
              <a:rPr lang="vi-VN" sz="2000">
                <a:latin typeface="Courier New" pitchFamily="49" charset="0"/>
                <a:cs typeface="Courier New" pitchFamily="49" charset="0"/>
              </a:rPr>
              <a:t>Push(int V) {</a:t>
            </a:r>
            <a:endParaRPr lang="en-US" sz="200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TNode </a:t>
            </a:r>
            <a:r>
              <a:rPr lang="vi-VN" sz="2000">
                <a:latin typeface="Courier New" pitchFamily="49" charset="0"/>
                <a:cs typeface="Courier New" pitchFamily="49" charset="0"/>
              </a:rPr>
              <a:t>* P = (TNode *) malloc(sizeof(TNode));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P-</a:t>
            </a:r>
            <a:r>
              <a:rPr lang="vi-VN" sz="2000">
                <a:latin typeface="Courier New" pitchFamily="49" charset="0"/>
                <a:cs typeface="Courier New" pitchFamily="49" charset="0"/>
              </a:rPr>
              <a:t>&gt;data = V; </a:t>
            </a:r>
            <a:endParaRPr lang="en-US" sz="2000" smtClean="0">
              <a:latin typeface="Courier New" pitchFamily="49" charset="0"/>
              <a:cs typeface="Courier New" pitchFamily="49" charset="0"/>
            </a:endParaRP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if </a:t>
            </a:r>
            <a:r>
              <a:rPr lang="vi-VN" sz="2000">
                <a:latin typeface="Courier New" pitchFamily="49" charset="0"/>
                <a:cs typeface="Courier New" pitchFamily="49" charset="0"/>
              </a:rPr>
              <a:t>(</a:t>
            </a:r>
            <a:r>
              <a:rPr lang="vi-VN" sz="2000" smtClean="0">
                <a:latin typeface="Courier New" pitchFamily="49" charset="0"/>
                <a:cs typeface="Courier New" pitchFamily="49" charset="0"/>
              </a:rPr>
              <a:t>Front==NULL</a:t>
            </a:r>
            <a:r>
              <a:rPr lang="vi-VN" sz="2000">
                <a:latin typeface="Courier New" pitchFamily="49" charset="0"/>
                <a:cs typeface="Courier New" pitchFamily="49" charset="0"/>
              </a:rPr>
              <a:t>) </a:t>
            </a:r>
            <a:endParaRPr lang="en-US" sz="2000" smtClean="0">
              <a:latin typeface="Courier New" pitchFamily="49" charset="0"/>
              <a:cs typeface="Courier New" pitchFamily="49" charset="0"/>
            </a:endParaRPr>
          </a:p>
          <a:p>
            <a:r>
              <a:rPr lang="en-US" sz="2000">
                <a:latin typeface="Courier New" pitchFamily="49" charset="0"/>
                <a:cs typeface="Courier New" pitchFamily="49" charset="0"/>
              </a:rPr>
              <a:t> </a:t>
            </a:r>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Front </a:t>
            </a:r>
            <a:r>
              <a:rPr lang="vi-VN" sz="2000">
                <a:latin typeface="Courier New" pitchFamily="49" charset="0"/>
                <a:cs typeface="Courier New" pitchFamily="49" charset="0"/>
              </a:rPr>
              <a:t>= P;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else </a:t>
            </a:r>
            <a:r>
              <a:rPr lang="vi-VN" sz="2000">
                <a:latin typeface="Courier New" pitchFamily="49" charset="0"/>
                <a:cs typeface="Courier New" pitchFamily="49" charset="0"/>
              </a:rPr>
              <a:t>Rear-&gt;next = P; </a:t>
            </a:r>
          </a:p>
          <a:p>
            <a:r>
              <a:rPr lang="en-US" sz="2000" smtClean="0">
                <a:latin typeface="Courier New" pitchFamily="49" charset="0"/>
                <a:cs typeface="Courier New" pitchFamily="49" charset="0"/>
              </a:rPr>
              <a:t>   </a:t>
            </a:r>
            <a:r>
              <a:rPr lang="vi-VN" sz="2000" smtClean="0">
                <a:latin typeface="Courier New" pitchFamily="49" charset="0"/>
                <a:cs typeface="Courier New" pitchFamily="49" charset="0"/>
              </a:rPr>
              <a:t>Rear </a:t>
            </a:r>
            <a:r>
              <a:rPr lang="vi-VN" sz="2000">
                <a:latin typeface="Courier New" pitchFamily="49" charset="0"/>
                <a:cs typeface="Courier New" pitchFamily="49" charset="0"/>
              </a:rPr>
              <a:t>= P; </a:t>
            </a:r>
          </a:p>
          <a:p>
            <a:r>
              <a:rPr lang="vi-VN" sz="2000">
                <a:latin typeface="Courier New" pitchFamily="49" charset="0"/>
                <a:cs typeface="Courier New" pitchFamily="49" charset="0"/>
              </a:rPr>
              <a:t>}</a:t>
            </a:r>
            <a:endParaRPr lang="en-US" sz="2000">
              <a:latin typeface="Courier New" pitchFamily="49" charset="0"/>
              <a:cs typeface="Courier New" pitchFamily="49" charset="0"/>
            </a:endParaRPr>
          </a:p>
        </p:txBody>
      </p:sp>
      <p:sp>
        <p:nvSpPr>
          <p:cNvPr id="6" name="TextBox 5"/>
          <p:cNvSpPr txBox="1"/>
          <p:nvPr>
            <p:custDataLst>
              <p:tags r:id="rId4"/>
            </p:custDataLst>
          </p:nvPr>
        </p:nvSpPr>
        <p:spPr>
          <a:xfrm>
            <a:off x="4114800" y="2363688"/>
            <a:ext cx="5181600" cy="3785652"/>
          </a:xfrm>
          <a:prstGeom prst="rect">
            <a:avLst/>
          </a:prstGeom>
          <a:noFill/>
        </p:spPr>
        <p:txBody>
          <a:bodyPr wrap="square" rtlCol="0">
            <a:spAutoFit/>
          </a:bodyPr>
          <a:lstStyle/>
          <a:p>
            <a:r>
              <a:rPr lang="en-US" sz="2000" dirty="0" err="1">
                <a:latin typeface="Courier New" pitchFamily="49" charset="0"/>
                <a:cs typeface="Courier New" pitchFamily="49" charset="0"/>
              </a:rPr>
              <a:t>int</a:t>
            </a:r>
            <a:r>
              <a:rPr lang="en-US" sz="2000" dirty="0">
                <a:latin typeface="Courier New" pitchFamily="49" charset="0"/>
                <a:cs typeface="Courier New" pitchFamily="49" charset="0"/>
              </a:rPr>
              <a:t> Pop() </a:t>
            </a:r>
            <a:r>
              <a:rPr lang="en-US" sz="2000" dirty="0" smtClean="0">
                <a:latin typeface="Courier New" pitchFamily="49" charset="0"/>
                <a:cs typeface="Courier New" pitchFamily="49" charset="0"/>
              </a:rPr>
              <a:t>{</a:t>
            </a:r>
          </a:p>
          <a:p>
            <a:r>
              <a:rPr lang="en-US" sz="2000" dirty="0">
                <a:latin typeface="Courier New" pitchFamily="49" charset="0"/>
                <a:cs typeface="Courier New" pitchFamily="49" charset="0"/>
              </a:rPr>
              <a:t> </a:t>
            </a:r>
            <a:r>
              <a:rPr lang="en-US" sz="2000" dirty="0" smtClean="0">
                <a:latin typeface="Courier New" pitchFamily="49" charset="0"/>
                <a:cs typeface="Courier New" pitchFamily="49" charset="0"/>
              </a:rPr>
              <a:t>  if </a:t>
            </a:r>
            <a:r>
              <a:rPr lang="en-US" sz="2000" dirty="0">
                <a:latin typeface="Courier New" pitchFamily="49" charset="0"/>
                <a:cs typeface="Courier New" pitchFamily="49" charset="0"/>
              </a:rPr>
              <a:t>(Front </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NULL) { </a:t>
            </a:r>
          </a:p>
          <a:p>
            <a:r>
              <a:rPr lang="en-US" sz="2000" dirty="0" smtClean="0">
                <a:latin typeface="Courier New" pitchFamily="49" charset="0"/>
                <a:cs typeface="Courier New" pitchFamily="49" charset="0"/>
              </a:rPr>
              <a:t>      </a:t>
            </a:r>
            <a:r>
              <a:rPr lang="en-US" sz="2000" dirty="0" err="1" smtClean="0">
                <a:latin typeface="Courier New" pitchFamily="49" charset="0"/>
                <a:cs typeface="Courier New" pitchFamily="49" charset="0"/>
              </a:rPr>
              <a:t>printf</a:t>
            </a:r>
            <a:r>
              <a:rPr lang="en-US" sz="2000" dirty="0" smtClean="0">
                <a:latin typeface="Courier New" pitchFamily="49" charset="0"/>
                <a:cs typeface="Courier New" pitchFamily="49" charset="0"/>
              </a:rPr>
              <a:t>(“Queue </a:t>
            </a:r>
            <a:r>
              <a:rPr lang="en-US" sz="2000" dirty="0">
                <a:latin typeface="Courier New" pitchFamily="49" charset="0"/>
                <a:cs typeface="Courier New" pitchFamily="49" charset="0"/>
              </a:rPr>
              <a:t>is </a:t>
            </a:r>
            <a:r>
              <a:rPr lang="en-US" sz="2000" dirty="0" smtClean="0">
                <a:latin typeface="Courier New" pitchFamily="49" charset="0"/>
                <a:cs typeface="Courier New" pitchFamily="49" charset="0"/>
              </a:rPr>
              <a:t>empty”);</a:t>
            </a:r>
            <a:endParaRPr lang="en-US" sz="2000" dirty="0">
              <a:latin typeface="Courier New" pitchFamily="49" charset="0"/>
              <a:cs typeface="Courier New" pitchFamily="49" charset="0"/>
            </a:endParaRPr>
          </a:p>
          <a:p>
            <a:r>
              <a:rPr lang="en-US" sz="2000" dirty="0" smtClean="0">
                <a:latin typeface="Courier New" pitchFamily="49" charset="0"/>
                <a:cs typeface="Courier New" pitchFamily="49" charset="0"/>
              </a:rPr>
              <a:t>      return </a:t>
            </a:r>
            <a:r>
              <a:rPr lang="en-US" sz="2000" dirty="0">
                <a:latin typeface="Courier New" pitchFamily="49" charset="0"/>
                <a:cs typeface="Courier New" pitchFamily="49" charset="0"/>
              </a:rPr>
              <a:t>-1;</a:t>
            </a:r>
          </a:p>
          <a:p>
            <a:r>
              <a:rPr lang="en-US" sz="2000" dirty="0" smtClean="0">
                <a:latin typeface="Courier New" pitchFamily="49" charset="0"/>
                <a:cs typeface="Courier New" pitchFamily="49" charset="0"/>
              </a:rPr>
              <a:t>   } else </a:t>
            </a:r>
            <a:r>
              <a:rPr lang="en-US" sz="2000" dirty="0">
                <a:latin typeface="Courier New" pitchFamily="49" charset="0"/>
                <a:cs typeface="Courier New" pitchFamily="49" charset="0"/>
              </a:rPr>
              <a:t>{</a:t>
            </a:r>
          </a:p>
          <a:p>
            <a:r>
              <a:rPr lang="en-US" sz="2000" dirty="0" smtClean="0">
                <a:latin typeface="Courier New" pitchFamily="49" charset="0"/>
                <a:cs typeface="Courier New" pitchFamily="49" charset="0"/>
              </a:rPr>
              <a:t>      </a:t>
            </a:r>
            <a:r>
              <a:rPr lang="en-US" sz="2000" dirty="0" err="1" smtClean="0">
                <a:latin typeface="Courier New" pitchFamily="49" charset="0"/>
                <a:cs typeface="Courier New" pitchFamily="49" charset="0"/>
              </a:rPr>
              <a:t>int</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res = </a:t>
            </a:r>
            <a:r>
              <a:rPr lang="en-US" sz="2000" dirty="0" smtClean="0">
                <a:latin typeface="Courier New" pitchFamily="49" charset="0"/>
                <a:cs typeface="Courier New" pitchFamily="49" charset="0"/>
              </a:rPr>
              <a:t>Front-&gt;</a:t>
            </a:r>
            <a:r>
              <a:rPr lang="en-US" sz="2000" dirty="0">
                <a:latin typeface="Courier New" pitchFamily="49" charset="0"/>
                <a:cs typeface="Courier New" pitchFamily="49" charset="0"/>
              </a:rPr>
              <a:t>data</a:t>
            </a:r>
            <a:r>
              <a:rPr lang="en-US" sz="2000" dirty="0" smtClean="0">
                <a:latin typeface="Courier New" pitchFamily="49" charset="0"/>
                <a:cs typeface="Courier New" pitchFamily="49" charset="0"/>
              </a:rPr>
              <a:t>;</a:t>
            </a:r>
            <a:endParaRPr lang="en-US" sz="2000" dirty="0">
              <a:latin typeface="Courier New" pitchFamily="49" charset="0"/>
              <a:cs typeface="Courier New" pitchFamily="49" charset="0"/>
            </a:endParaRPr>
          </a:p>
          <a:p>
            <a:r>
              <a:rPr lang="en-US" sz="2000" dirty="0" smtClean="0">
                <a:latin typeface="Courier New" pitchFamily="49" charset="0"/>
                <a:cs typeface="Courier New" pitchFamily="49" charset="0"/>
              </a:rPr>
              <a:t>      </a:t>
            </a:r>
            <a:r>
              <a:rPr lang="en-US" sz="2000" dirty="0" err="1" smtClean="0">
                <a:latin typeface="Courier New" pitchFamily="49" charset="0"/>
                <a:cs typeface="Courier New" pitchFamily="49" charset="0"/>
              </a:rPr>
              <a:t>TNode</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 P </a:t>
            </a:r>
            <a:r>
              <a:rPr lang="en-US" sz="2000" dirty="0" smtClean="0">
                <a:latin typeface="Courier New" pitchFamily="49" charset="0"/>
                <a:cs typeface="Courier New" pitchFamily="49" charset="0"/>
              </a:rPr>
              <a:t>= </a:t>
            </a:r>
            <a:r>
              <a:rPr lang="en-US" sz="2000" dirty="0">
                <a:latin typeface="Courier New" pitchFamily="49" charset="0"/>
                <a:cs typeface="Courier New" pitchFamily="49" charset="0"/>
              </a:rPr>
              <a:t>Front-&gt;next; </a:t>
            </a:r>
          </a:p>
          <a:p>
            <a:r>
              <a:rPr lang="en-US" sz="2000" dirty="0" smtClean="0">
                <a:latin typeface="Courier New" pitchFamily="49" charset="0"/>
                <a:cs typeface="Courier New" pitchFamily="49" charset="0"/>
              </a:rPr>
              <a:t>      free(Front</a:t>
            </a:r>
            <a:r>
              <a:rPr lang="en-US" sz="2000" dirty="0">
                <a:latin typeface="Courier New" pitchFamily="49" charset="0"/>
                <a:cs typeface="Courier New" pitchFamily="49" charset="0"/>
              </a:rPr>
              <a:t>); </a:t>
            </a:r>
          </a:p>
          <a:p>
            <a:r>
              <a:rPr lang="en-US" sz="2000" dirty="0" smtClean="0">
                <a:latin typeface="Courier New" pitchFamily="49" charset="0"/>
                <a:cs typeface="Courier New" pitchFamily="49" charset="0"/>
              </a:rPr>
              <a:t>      Front </a:t>
            </a:r>
            <a:r>
              <a:rPr lang="en-US" sz="2000" dirty="0">
                <a:latin typeface="Courier New" pitchFamily="49" charset="0"/>
                <a:cs typeface="Courier New" pitchFamily="49" charset="0"/>
              </a:rPr>
              <a:t>:= P; </a:t>
            </a:r>
          </a:p>
          <a:p>
            <a:r>
              <a:rPr lang="en-US" sz="2000" dirty="0" smtClean="0">
                <a:latin typeface="Courier New" pitchFamily="49" charset="0"/>
                <a:cs typeface="Courier New" pitchFamily="49" charset="0"/>
              </a:rPr>
              <a:t>      return </a:t>
            </a:r>
            <a:r>
              <a:rPr lang="en-US" sz="2000" dirty="0">
                <a:latin typeface="Courier New" pitchFamily="49" charset="0"/>
                <a:cs typeface="Courier New" pitchFamily="49" charset="0"/>
              </a:rPr>
              <a:t>res;</a:t>
            </a:r>
          </a:p>
          <a:p>
            <a:r>
              <a:rPr lang="en-US" sz="2000" dirty="0" smtClean="0">
                <a:latin typeface="Courier New" pitchFamily="49" charset="0"/>
                <a:cs typeface="Courier New" pitchFamily="49" charset="0"/>
              </a:rPr>
              <a:t>   }</a:t>
            </a:r>
            <a:endParaRPr lang="en-US" sz="2000" dirty="0">
              <a:latin typeface="Courier New" pitchFamily="49" charset="0"/>
              <a:cs typeface="Courier New" pitchFamily="49" charset="0"/>
            </a:endParaRPr>
          </a:p>
          <a:p>
            <a:r>
              <a:rPr lang="en-US" sz="2000" dirty="0">
                <a:latin typeface="Courier New" pitchFamily="49" charset="0"/>
                <a:cs typeface="Courier New" pitchFamily="49" charset="0"/>
              </a:rPr>
              <a:t>}</a:t>
            </a:r>
          </a:p>
        </p:txBody>
      </p:sp>
      <p:sp>
        <p:nvSpPr>
          <p:cNvPr id="3" name="Slide Number Placeholder 2"/>
          <p:cNvSpPr>
            <a:spLocks noGrp="1"/>
          </p:cNvSpPr>
          <p:nvPr>
            <p:ph type="sldNum" sz="quarter" idx="12"/>
            <p:custDataLst>
              <p:tags r:id="rId5"/>
            </p:custDataLst>
          </p:nvPr>
        </p:nvSpPr>
        <p:spPr/>
        <p:txBody>
          <a:bodyPr/>
          <a:lstStyle/>
          <a:p>
            <a:fld id="{D10CC9F3-4611-4E0E-AF12-AA21BFAB7C52}" type="slidenum">
              <a:rPr lang="en-US" smtClean="0"/>
              <a:t>18</a:t>
            </a:fld>
            <a:endParaRPr lang="en-US"/>
          </a:p>
        </p:txBody>
      </p:sp>
    </p:spTree>
    <p:custDataLst>
      <p:tags r:id="rId1"/>
    </p:custDataLst>
    <p:extLst>
      <p:ext uri="{BB962C8B-B14F-4D97-AF65-F5344CB8AC3E}">
        <p14:creationId xmlns:p14="http://schemas.microsoft.com/office/powerpoint/2010/main" val="11409908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smtClean="0"/>
              <a:t>5.2.4. Hàng đợi - ứng dụng</a:t>
            </a:r>
            <a:endParaRPr lang="en-US"/>
          </a:p>
        </p:txBody>
      </p:sp>
      <p:sp>
        <p:nvSpPr>
          <p:cNvPr id="3" name="Content Placeholder 2"/>
          <p:cNvSpPr>
            <a:spLocks noGrp="1"/>
          </p:cNvSpPr>
          <p:nvPr>
            <p:ph idx="1"/>
            <p:custDataLst>
              <p:tags r:id="rId3"/>
            </p:custDataLst>
          </p:nvPr>
        </p:nvSpPr>
        <p:spPr>
          <a:xfrm>
            <a:off x="228600" y="1676400"/>
            <a:ext cx="8763000" cy="4953000"/>
          </a:xfrm>
        </p:spPr>
        <p:txBody>
          <a:bodyPr>
            <a:normAutofit fontScale="85000" lnSpcReduction="20000"/>
          </a:bodyPr>
          <a:lstStyle/>
          <a:p>
            <a:pPr fontAlgn="base"/>
            <a:r>
              <a:rPr lang="en-US" dirty="0" smtClean="0">
                <a:latin typeface="Corbel" pitchFamily="34" charset="0"/>
              </a:rPr>
              <a:t>B</a:t>
            </a:r>
            <a:r>
              <a:rPr lang="vi-VN" dirty="0" smtClean="0">
                <a:latin typeface="Corbel" pitchFamily="34" charset="0"/>
              </a:rPr>
              <a:t>ài </a:t>
            </a:r>
            <a:r>
              <a:rPr lang="vi-VN" dirty="0">
                <a:latin typeface="Corbel" pitchFamily="34" charset="0"/>
              </a:rPr>
              <a:t>toán tìm kiếm theo chiều rộng trên đồ thị, </a:t>
            </a:r>
            <a:endParaRPr lang="en-US" dirty="0" smtClean="0">
              <a:latin typeface="Corbel" pitchFamily="34" charset="0"/>
            </a:endParaRPr>
          </a:p>
          <a:p>
            <a:pPr fontAlgn="base"/>
            <a:r>
              <a:rPr lang="en-US" dirty="0" smtClean="0">
                <a:latin typeface="Corbel" pitchFamily="34" charset="0"/>
              </a:rPr>
              <a:t>T</a:t>
            </a:r>
            <a:r>
              <a:rPr lang="vi-VN" dirty="0" smtClean="0">
                <a:latin typeface="Corbel" pitchFamily="34" charset="0"/>
              </a:rPr>
              <a:t>huật </a:t>
            </a:r>
            <a:r>
              <a:rPr lang="vi-VN" dirty="0">
                <a:latin typeface="Corbel" pitchFamily="34" charset="0"/>
              </a:rPr>
              <a:t>toán </a:t>
            </a:r>
            <a:r>
              <a:rPr lang="vi-VN" dirty="0" smtClean="0">
                <a:latin typeface="Corbel" pitchFamily="34" charset="0"/>
              </a:rPr>
              <a:t>loang</a:t>
            </a:r>
            <a:endParaRPr lang="en-US" dirty="0" smtClean="0">
              <a:latin typeface="Corbel" pitchFamily="34" charset="0"/>
            </a:endParaRPr>
          </a:p>
          <a:p>
            <a:pPr fontAlgn="base"/>
            <a:r>
              <a:rPr lang="en-US" dirty="0" smtClean="0">
                <a:latin typeface="Corbel" pitchFamily="34" charset="0"/>
              </a:rPr>
              <a:t>Q</a:t>
            </a:r>
            <a:r>
              <a:rPr lang="vi-VN" dirty="0" smtClean="0">
                <a:latin typeface="Corbel" pitchFamily="34" charset="0"/>
              </a:rPr>
              <a:t>ueue được </a:t>
            </a:r>
            <a:r>
              <a:rPr lang="vi-VN" dirty="0">
                <a:latin typeface="Corbel" pitchFamily="34" charset="0"/>
              </a:rPr>
              <a:t>dùng trong hầu hết các hệ điều hành để xếp thứ tự các tiến trình truy cập vào cùng một tài nguyên, </a:t>
            </a:r>
            <a:endParaRPr lang="en-US" dirty="0" smtClean="0">
              <a:latin typeface="Corbel" pitchFamily="34" charset="0"/>
            </a:endParaRPr>
          </a:p>
          <a:p>
            <a:pPr fontAlgn="base"/>
            <a:r>
              <a:rPr lang="en-US" dirty="0" smtClean="0">
                <a:latin typeface="Corbel" pitchFamily="34" charset="0"/>
              </a:rPr>
              <a:t>D</a:t>
            </a:r>
            <a:r>
              <a:rPr lang="vi-VN" dirty="0" smtClean="0">
                <a:latin typeface="Corbel" pitchFamily="34" charset="0"/>
              </a:rPr>
              <a:t>ùng </a:t>
            </a:r>
            <a:r>
              <a:rPr lang="vi-VN" dirty="0">
                <a:latin typeface="Corbel" pitchFamily="34" charset="0"/>
              </a:rPr>
              <a:t>trong hệ thống mạng để xếp hàng chờ cho các gói tin trước khi định tuyến chúng đến hướng đích,  </a:t>
            </a:r>
            <a:endParaRPr lang="en-US" dirty="0" smtClean="0">
              <a:latin typeface="Corbel" pitchFamily="34" charset="0"/>
            </a:endParaRPr>
          </a:p>
          <a:p>
            <a:pPr fontAlgn="base"/>
            <a:r>
              <a:rPr lang="en-US" dirty="0" smtClean="0">
                <a:latin typeface="Corbel" pitchFamily="34" charset="0"/>
              </a:rPr>
              <a:t>M</a:t>
            </a:r>
            <a:r>
              <a:rPr lang="vi-VN" dirty="0" smtClean="0">
                <a:latin typeface="Corbel" pitchFamily="34" charset="0"/>
              </a:rPr>
              <a:t>ột </a:t>
            </a:r>
            <a:r>
              <a:rPr lang="en-US" dirty="0" err="1" smtClean="0">
                <a:latin typeface="Corbel" pitchFamily="34" charset="0"/>
              </a:rPr>
              <a:t>biến</a:t>
            </a:r>
            <a:r>
              <a:rPr lang="en-US" dirty="0" smtClean="0">
                <a:latin typeface="Corbel" pitchFamily="34" charset="0"/>
              </a:rPr>
              <a:t> </a:t>
            </a:r>
            <a:r>
              <a:rPr lang="en-US" dirty="0" err="1" smtClean="0">
                <a:latin typeface="Corbel" pitchFamily="34" charset="0"/>
              </a:rPr>
              <a:t>thể</a:t>
            </a:r>
            <a:r>
              <a:rPr lang="en-US" dirty="0" smtClean="0">
                <a:latin typeface="Corbel" pitchFamily="34" charset="0"/>
              </a:rPr>
              <a:t> </a:t>
            </a:r>
            <a:r>
              <a:rPr lang="vi-VN" dirty="0" smtClean="0">
                <a:latin typeface="Corbel" pitchFamily="34" charset="0"/>
              </a:rPr>
              <a:t>của </a:t>
            </a:r>
            <a:r>
              <a:rPr lang="vi-VN" dirty="0">
                <a:latin typeface="Corbel" pitchFamily="34" charset="0"/>
              </a:rPr>
              <a:t>hàng đợi là hàng đợi có độ ưu tiên (priority queue hay còn gọi là heap) được dùng </a:t>
            </a:r>
            <a:endParaRPr lang="en-US" dirty="0" smtClean="0">
              <a:latin typeface="Corbel" pitchFamily="34" charset="0"/>
            </a:endParaRPr>
          </a:p>
          <a:p>
            <a:pPr lvl="1" fontAlgn="base"/>
            <a:r>
              <a:rPr lang="en-US" dirty="0" smtClean="0">
                <a:latin typeface="Corbel" pitchFamily="34" charset="0"/>
              </a:rPr>
              <a:t>T</a:t>
            </a:r>
            <a:r>
              <a:rPr lang="vi-VN" dirty="0" smtClean="0">
                <a:latin typeface="Corbel" pitchFamily="34" charset="0"/>
              </a:rPr>
              <a:t>rong </a:t>
            </a:r>
            <a:r>
              <a:rPr lang="vi-VN" dirty="0">
                <a:latin typeface="Corbel" pitchFamily="34" charset="0"/>
              </a:rPr>
              <a:t>thuật toán sắp xếp rất hiệu quả là thuật toán sắp xếp kiểu vun </a:t>
            </a:r>
            <a:r>
              <a:rPr lang="vi-VN" dirty="0" smtClean="0">
                <a:latin typeface="Corbel" pitchFamily="34" charset="0"/>
              </a:rPr>
              <a:t>đống</a:t>
            </a:r>
            <a:r>
              <a:rPr lang="en-US" dirty="0" smtClean="0">
                <a:latin typeface="Corbel" pitchFamily="34" charset="0"/>
              </a:rPr>
              <a:t> (heap sort)</a:t>
            </a:r>
            <a:r>
              <a:rPr lang="vi-VN" dirty="0" smtClean="0">
                <a:latin typeface="Corbel" pitchFamily="34" charset="0"/>
              </a:rPr>
              <a:t>, </a:t>
            </a:r>
            <a:endParaRPr lang="en-US" dirty="0" smtClean="0">
              <a:latin typeface="Corbel" pitchFamily="34" charset="0"/>
            </a:endParaRPr>
          </a:p>
          <a:p>
            <a:pPr lvl="1" fontAlgn="base"/>
            <a:r>
              <a:rPr lang="en-US" dirty="0" smtClean="0">
                <a:latin typeface="Corbel" pitchFamily="34" charset="0"/>
              </a:rPr>
              <a:t>D</a:t>
            </a:r>
            <a:r>
              <a:rPr lang="vi-VN" dirty="0" smtClean="0">
                <a:latin typeface="Corbel" pitchFamily="34" charset="0"/>
              </a:rPr>
              <a:t>ùng </a:t>
            </a:r>
            <a:r>
              <a:rPr lang="vi-VN" dirty="0">
                <a:latin typeface="Corbel" pitchFamily="34" charset="0"/>
              </a:rPr>
              <a:t>trong bài toán quản lý băng thông, </a:t>
            </a:r>
            <a:endParaRPr lang="en-US" dirty="0" smtClean="0">
              <a:latin typeface="Corbel" pitchFamily="34" charset="0"/>
            </a:endParaRPr>
          </a:p>
          <a:p>
            <a:pPr lvl="1" fontAlgn="base"/>
            <a:r>
              <a:rPr lang="en-US" dirty="0" err="1" smtClean="0">
                <a:latin typeface="Corbel" pitchFamily="34" charset="0"/>
              </a:rPr>
              <a:t>Bài</a:t>
            </a:r>
            <a:r>
              <a:rPr lang="en-US" dirty="0" smtClean="0">
                <a:latin typeface="Corbel" pitchFamily="34" charset="0"/>
              </a:rPr>
              <a:t> </a:t>
            </a:r>
            <a:r>
              <a:rPr lang="en-US" dirty="0" err="1" smtClean="0">
                <a:latin typeface="Corbel" pitchFamily="34" charset="0"/>
              </a:rPr>
              <a:t>toán</a:t>
            </a:r>
            <a:r>
              <a:rPr lang="en-US" dirty="0" smtClean="0">
                <a:latin typeface="Corbel" pitchFamily="34" charset="0"/>
              </a:rPr>
              <a:t> </a:t>
            </a:r>
            <a:r>
              <a:rPr lang="vi-VN" dirty="0" smtClean="0">
                <a:latin typeface="Corbel" pitchFamily="34" charset="0"/>
              </a:rPr>
              <a:t>tìm </a:t>
            </a:r>
            <a:r>
              <a:rPr lang="vi-VN" dirty="0">
                <a:latin typeface="Corbel" pitchFamily="34" charset="0"/>
              </a:rPr>
              <a:t>đường đi ngắn nhất trong đồ thị có trọng số, </a:t>
            </a:r>
            <a:endParaRPr lang="en-US" dirty="0" smtClean="0">
              <a:latin typeface="Corbel" pitchFamily="34" charset="0"/>
            </a:endParaRPr>
          </a:p>
          <a:p>
            <a:pPr lvl="1" fontAlgn="base"/>
            <a:r>
              <a:rPr lang="en-AU" dirty="0" smtClean="0">
                <a:latin typeface="Corbel" pitchFamily="34" charset="0"/>
              </a:rPr>
              <a:t>T</a:t>
            </a:r>
            <a:r>
              <a:rPr lang="vi-VN" dirty="0" smtClean="0">
                <a:latin typeface="Corbel" pitchFamily="34" charset="0"/>
              </a:rPr>
              <a:t>rong </a:t>
            </a:r>
            <a:r>
              <a:rPr lang="vi-VN" dirty="0">
                <a:latin typeface="Corbel" pitchFamily="34" charset="0"/>
              </a:rPr>
              <a:t>một số thuật toán mã hóa và giải mã (như thuật toán Huffman).</a:t>
            </a:r>
            <a:endParaRPr lang="en-US" dirty="0">
              <a:latin typeface="Corbel" pitchFamily="34" charset="0"/>
            </a:endParaRPr>
          </a:p>
          <a:p>
            <a:pPr fontAlgn="base"/>
            <a:endParaRPr lang="en-US" dirty="0" smtClean="0">
              <a:latin typeface="Corbel" pitchFamily="34" charset="0"/>
            </a:endParaRPr>
          </a:p>
        </p:txBody>
      </p:sp>
      <p:sp>
        <p:nvSpPr>
          <p:cNvPr id="4" name="Slide Number Placeholder 3"/>
          <p:cNvSpPr>
            <a:spLocks noGrp="1"/>
          </p:cNvSpPr>
          <p:nvPr>
            <p:ph type="sldNum" sz="quarter" idx="12"/>
            <p:custDataLst>
              <p:tags r:id="rId4"/>
            </p:custDataLst>
          </p:nvPr>
        </p:nvSpPr>
        <p:spPr/>
        <p:txBody>
          <a:bodyPr/>
          <a:lstStyle/>
          <a:p>
            <a:fld id="{D10CC9F3-4611-4E0E-AF12-AA21BFAB7C52}" type="slidenum">
              <a:rPr lang="en-US" smtClean="0"/>
              <a:t>19</a:t>
            </a:fld>
            <a:endParaRPr lang="en-US"/>
          </a:p>
        </p:txBody>
      </p:sp>
    </p:spTree>
    <p:custDataLst>
      <p:tags r:id="rId1"/>
    </p:custDataLst>
    <p:extLst>
      <p:ext uri="{BB962C8B-B14F-4D97-AF65-F5344CB8AC3E}">
        <p14:creationId xmlns:p14="http://schemas.microsoft.com/office/powerpoint/2010/main" val="16609795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a:t>5.2.4. Hàng đợi - ứng dụng</a:t>
            </a:r>
          </a:p>
        </p:txBody>
      </p:sp>
      <p:sp>
        <p:nvSpPr>
          <p:cNvPr id="3" name="Content Placeholder 2"/>
          <p:cNvSpPr>
            <a:spLocks noGrp="1"/>
          </p:cNvSpPr>
          <p:nvPr>
            <p:ph idx="1"/>
            <p:custDataLst>
              <p:tags r:id="rId3"/>
            </p:custDataLst>
          </p:nvPr>
        </p:nvSpPr>
        <p:spPr>
          <a:xfrm>
            <a:off x="228600" y="3581400"/>
            <a:ext cx="8763000" cy="3048000"/>
          </a:xfrm>
        </p:spPr>
        <p:txBody>
          <a:bodyPr>
            <a:normAutofit fontScale="85000" lnSpcReduction="20000"/>
          </a:bodyPr>
          <a:lstStyle/>
          <a:p>
            <a:pPr fontAlgn="base"/>
            <a:r>
              <a:rPr lang="vi-VN">
                <a:latin typeface="Corbel" pitchFamily="34" charset="0"/>
              </a:rPr>
              <a:t>Một đoàn tàu chứa n toa tàu đánh số từ 1 đến n đang nằm trên đường ray </a:t>
            </a:r>
            <a:r>
              <a:rPr lang="vi-VN" smtClean="0">
                <a:latin typeface="Corbel" pitchFamily="34" charset="0"/>
              </a:rPr>
              <a:t>A</a:t>
            </a:r>
            <a:r>
              <a:rPr lang="en-US" smtClean="0">
                <a:latin typeface="Corbel" pitchFamily="34" charset="0"/>
              </a:rPr>
              <a:t>. D</a:t>
            </a:r>
            <a:r>
              <a:rPr lang="vi-VN" smtClean="0">
                <a:latin typeface="Corbel" pitchFamily="34" charset="0"/>
              </a:rPr>
              <a:t>o </a:t>
            </a:r>
            <a:r>
              <a:rPr lang="vi-VN">
                <a:latin typeface="Corbel" pitchFamily="34" charset="0"/>
              </a:rPr>
              <a:t>nhu cầu vận chuyển, người ta muốn sắp xếp lại các toa tàu theo một thứ tự nào đó và chuyển đoàn tàu </a:t>
            </a:r>
            <a:r>
              <a:rPr lang="vi-VN" smtClean="0">
                <a:latin typeface="Corbel" pitchFamily="34" charset="0"/>
              </a:rPr>
              <a:t>v</a:t>
            </a:r>
            <a:r>
              <a:rPr lang="en-US" smtClean="0">
                <a:latin typeface="Corbel" pitchFamily="34" charset="0"/>
              </a:rPr>
              <a:t>ớ</a:t>
            </a:r>
            <a:r>
              <a:rPr lang="vi-VN" smtClean="0">
                <a:latin typeface="Corbel" pitchFamily="34" charset="0"/>
              </a:rPr>
              <a:t>i </a:t>
            </a:r>
            <a:r>
              <a:rPr lang="vi-VN">
                <a:latin typeface="Corbel" pitchFamily="34" charset="0"/>
              </a:rPr>
              <a:t>thứ tự toa mới qua đường ray </a:t>
            </a:r>
            <a:r>
              <a:rPr lang="vi-VN" smtClean="0">
                <a:latin typeface="Corbel" pitchFamily="34" charset="0"/>
              </a:rPr>
              <a:t>C</a:t>
            </a:r>
            <a:r>
              <a:rPr lang="en-US" smtClean="0">
                <a:latin typeface="Corbel" pitchFamily="34" charset="0"/>
              </a:rPr>
              <a:t>. </a:t>
            </a:r>
            <a:r>
              <a:rPr lang="en-US">
                <a:latin typeface="Corbel" pitchFamily="34" charset="0"/>
              </a:rPr>
              <a:t>Thứ tự mới này sẽ là một hoán vị của (1, 2, …, n</a:t>
            </a:r>
            <a:r>
              <a:rPr lang="en-US" smtClean="0">
                <a:latin typeface="Corbel" pitchFamily="34" charset="0"/>
              </a:rPr>
              <a:t>). </a:t>
            </a:r>
            <a:r>
              <a:rPr lang="vi-VN">
                <a:latin typeface="Corbel" pitchFamily="34" charset="0"/>
              </a:rPr>
              <a:t>Quy tắc chuyển như sau: chỉ được đưa các toa tàu chạy theo đường ray theo hướng mũi tên, có thể dùng đoạn đường ray B (dường tránh) để chứa tạm các toa tàu trong quá trình di chuyển</a:t>
            </a:r>
            <a:r>
              <a:rPr lang="vi-VN" smtClean="0">
                <a:latin typeface="Corbel" pitchFamily="34" charset="0"/>
              </a:rPr>
              <a:t>.</a:t>
            </a:r>
            <a:endParaRPr lang="en-US" smtClean="0">
              <a:latin typeface="Corbel" pitchFamily="34" charset="0"/>
            </a:endParaRPr>
          </a:p>
          <a:p>
            <a:pPr fontAlgn="base"/>
            <a:endParaRPr lang="en-US" smtClean="0">
              <a:latin typeface="Corbel" pitchFamily="34" charset="0"/>
            </a:endParaRPr>
          </a:p>
        </p:txBody>
      </p:sp>
      <p:pic>
        <p:nvPicPr>
          <p:cNvPr id="6" name="Picture 5"/>
          <p:cNvPicPr/>
          <p:nvPr>
            <p:custDataLst>
              <p:tags r:id="rId4"/>
            </p:custDataLst>
          </p:nvPr>
        </p:nvPicPr>
        <p:blipFill>
          <a:blip r:embed="rId8"/>
          <a:stretch>
            <a:fillRect/>
          </a:stretch>
        </p:blipFill>
        <p:spPr>
          <a:xfrm>
            <a:off x="762000" y="1730692"/>
            <a:ext cx="7766881" cy="1545908"/>
          </a:xfrm>
          <a:prstGeom prst="rect">
            <a:avLst/>
          </a:prstGeom>
        </p:spPr>
      </p:pic>
      <p:sp>
        <p:nvSpPr>
          <p:cNvPr id="4" name="Slide Number Placeholder 3"/>
          <p:cNvSpPr>
            <a:spLocks noGrp="1"/>
          </p:cNvSpPr>
          <p:nvPr>
            <p:ph type="sldNum" sz="quarter" idx="12"/>
            <p:custDataLst>
              <p:tags r:id="rId5"/>
            </p:custDataLst>
          </p:nvPr>
        </p:nvSpPr>
        <p:spPr/>
        <p:txBody>
          <a:bodyPr/>
          <a:lstStyle/>
          <a:p>
            <a:fld id="{D10CC9F3-4611-4E0E-AF12-AA21BFAB7C52}" type="slidenum">
              <a:rPr lang="en-US" smtClean="0"/>
              <a:t>20</a:t>
            </a:fld>
            <a:endParaRPr lang="en-US"/>
          </a:p>
        </p:txBody>
      </p:sp>
    </p:spTree>
    <p:custDataLst>
      <p:tags r:id="rId1"/>
    </p:custDataLst>
    <p:extLst>
      <p:ext uri="{BB962C8B-B14F-4D97-AF65-F5344CB8AC3E}">
        <p14:creationId xmlns:p14="http://schemas.microsoft.com/office/powerpoint/2010/main" val="26756920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2"/>
            </p:custDataLst>
          </p:nvPr>
        </p:nvSpPr>
        <p:spPr/>
        <p:txBody>
          <a:bodyPr>
            <a:normAutofit/>
          </a:bodyPr>
          <a:lstStyle/>
          <a:p>
            <a:r>
              <a:rPr lang="en-US"/>
              <a:t>5.2.4. Hàng đợi - ứng dụng</a:t>
            </a:r>
          </a:p>
        </p:txBody>
      </p:sp>
      <p:sp>
        <p:nvSpPr>
          <p:cNvPr id="3" name="Content Placeholder 2"/>
          <p:cNvSpPr>
            <a:spLocks noGrp="1"/>
          </p:cNvSpPr>
          <p:nvPr>
            <p:ph idx="1"/>
            <p:custDataLst>
              <p:tags r:id="rId3"/>
            </p:custDataLst>
          </p:nvPr>
        </p:nvSpPr>
        <p:spPr>
          <a:xfrm>
            <a:off x="228600" y="3581400"/>
            <a:ext cx="8763000" cy="3048000"/>
          </a:xfrm>
        </p:spPr>
        <p:txBody>
          <a:bodyPr>
            <a:normAutofit fontScale="85000" lnSpcReduction="20000"/>
          </a:bodyPr>
          <a:lstStyle/>
          <a:p>
            <a:pPr fontAlgn="base"/>
            <a:r>
              <a:rPr lang="vi-VN"/>
              <a:t>Bài toán đặt ra là nhập vào thứ tự mới cần có của các toa tàu, cho biết có phương án chuyển hay không, và nếu có hãy đưa ra cách </a:t>
            </a:r>
            <a:r>
              <a:rPr lang="vi-VN" smtClean="0"/>
              <a:t>chuyển</a:t>
            </a:r>
            <a:r>
              <a:rPr lang="vi-VN" smtClean="0">
                <a:latin typeface="Corbel" pitchFamily="34" charset="0"/>
              </a:rPr>
              <a:t>.</a:t>
            </a:r>
            <a:endParaRPr lang="en-US" smtClean="0">
              <a:latin typeface="Corbel" pitchFamily="34" charset="0"/>
            </a:endParaRPr>
          </a:p>
          <a:p>
            <a:pPr fontAlgn="base"/>
            <a:r>
              <a:rPr lang="en-US"/>
              <a:t>Ví dụ: n = 4; Thứ tự cần có (1, 4, </a:t>
            </a:r>
            <a:r>
              <a:rPr lang="en-US" smtClean="0"/>
              <a:t>2, 3)</a:t>
            </a:r>
            <a:r>
              <a:rPr lang="en-US"/>
              <a:t/>
            </a:r>
            <a:br>
              <a:rPr lang="en-US"/>
            </a:br>
            <a:r>
              <a:rPr lang="en-US" smtClean="0"/>
              <a:t>1)A→C</a:t>
            </a:r>
            <a:r>
              <a:rPr lang="en-US"/>
              <a:t>; </a:t>
            </a:r>
            <a:r>
              <a:rPr lang="en-US" smtClean="0"/>
              <a:t>2)A→B; 3)A→B; 4)A→C</a:t>
            </a:r>
            <a:r>
              <a:rPr lang="en-US"/>
              <a:t>; </a:t>
            </a:r>
            <a:r>
              <a:rPr lang="en-US" smtClean="0"/>
              <a:t>5)B→C</a:t>
            </a:r>
            <a:r>
              <a:rPr lang="en-US"/>
              <a:t>; </a:t>
            </a:r>
            <a:r>
              <a:rPr lang="en-US" smtClean="0"/>
              <a:t>6)B→C</a:t>
            </a:r>
          </a:p>
          <a:p>
            <a:pPr fontAlgn="base"/>
            <a:r>
              <a:rPr lang="en-US" smtClean="0">
                <a:latin typeface="Corbel" pitchFamily="34" charset="0"/>
              </a:rPr>
              <a:t>Hoặc </a:t>
            </a:r>
            <a:r>
              <a:rPr lang="vi-VN" smtClean="0">
                <a:latin typeface="Corbel" pitchFamily="34" charset="0"/>
              </a:rPr>
              <a:t>tổng </a:t>
            </a:r>
            <a:r>
              <a:rPr lang="vi-VN">
                <a:latin typeface="Corbel" pitchFamily="34" charset="0"/>
              </a:rPr>
              <a:t>quát </a:t>
            </a:r>
            <a:r>
              <a:rPr lang="vi-VN" smtClean="0">
                <a:latin typeface="Corbel" pitchFamily="34" charset="0"/>
              </a:rPr>
              <a:t>hơn</a:t>
            </a:r>
            <a:r>
              <a:rPr lang="en-US" smtClean="0">
                <a:latin typeface="Corbel" pitchFamily="34" charset="0"/>
              </a:rPr>
              <a:t>:</a:t>
            </a:r>
            <a:r>
              <a:rPr lang="vi-VN" smtClean="0">
                <a:latin typeface="Corbel" pitchFamily="34" charset="0"/>
              </a:rPr>
              <a:t>liệt </a:t>
            </a:r>
            <a:r>
              <a:rPr lang="vi-VN">
                <a:latin typeface="Corbel" pitchFamily="34" charset="0"/>
              </a:rPr>
              <a:t>kê tất cả các hoán vị của thứ tự các toa có thể tạo thành trên đoạn đường ray C với luật di chuyển như trên</a:t>
            </a:r>
            <a:endParaRPr lang="en-US">
              <a:latin typeface="Corbel" pitchFamily="34" charset="0"/>
            </a:endParaRPr>
          </a:p>
          <a:p>
            <a:pPr fontAlgn="base"/>
            <a:endParaRPr lang="en-US" smtClean="0">
              <a:latin typeface="Corbel" pitchFamily="34" charset="0"/>
            </a:endParaRPr>
          </a:p>
        </p:txBody>
      </p:sp>
      <p:pic>
        <p:nvPicPr>
          <p:cNvPr id="6" name="Picture 5"/>
          <p:cNvPicPr/>
          <p:nvPr>
            <p:custDataLst>
              <p:tags r:id="rId4"/>
            </p:custDataLst>
          </p:nvPr>
        </p:nvPicPr>
        <p:blipFill>
          <a:blip r:embed="rId8"/>
          <a:stretch>
            <a:fillRect/>
          </a:stretch>
        </p:blipFill>
        <p:spPr>
          <a:xfrm>
            <a:off x="762000" y="1730692"/>
            <a:ext cx="7766881" cy="1545908"/>
          </a:xfrm>
          <a:prstGeom prst="rect">
            <a:avLst/>
          </a:prstGeom>
        </p:spPr>
      </p:pic>
      <p:sp>
        <p:nvSpPr>
          <p:cNvPr id="4" name="Slide Number Placeholder 3"/>
          <p:cNvSpPr>
            <a:spLocks noGrp="1"/>
          </p:cNvSpPr>
          <p:nvPr>
            <p:ph type="sldNum" sz="quarter" idx="12"/>
            <p:custDataLst>
              <p:tags r:id="rId5"/>
            </p:custDataLst>
          </p:nvPr>
        </p:nvSpPr>
        <p:spPr/>
        <p:txBody>
          <a:bodyPr/>
          <a:lstStyle/>
          <a:p>
            <a:fld id="{D10CC9F3-4611-4E0E-AF12-AA21BFAB7C52}" type="slidenum">
              <a:rPr lang="en-US" smtClean="0"/>
              <a:t>21</a:t>
            </a:fld>
            <a:endParaRPr lang="en-US"/>
          </a:p>
        </p:txBody>
      </p:sp>
    </p:spTree>
    <p:custDataLst>
      <p:tags r:id="rId1"/>
    </p:custDataLst>
    <p:extLst>
      <p:ext uri="{BB962C8B-B14F-4D97-AF65-F5344CB8AC3E}">
        <p14:creationId xmlns:p14="http://schemas.microsoft.com/office/powerpoint/2010/main" val="107975698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ROMtlRmy8DawCbS0oej1Ul"/>
</p:tagLst>
</file>

<file path=ppt/tags/tag2.xml><?xml version="1.0" encoding="utf-8"?>
<p:tagLst xmlns:a="http://schemas.openxmlformats.org/drawingml/2006/main" xmlns:r="http://schemas.openxmlformats.org/officeDocument/2006/relationships" xmlns:p="http://schemas.openxmlformats.org/presentationml/2006/main">
  <p:tag name="DVSHAPEID" val="emZrZ8DHaKJNnAADDuUPt9"/>
</p:tagLst>
</file>

<file path=ppt/tags/tag3.xml><?xml version="1.0" encoding="utf-8"?>
<p:tagLst xmlns:a="http://schemas.openxmlformats.org/drawingml/2006/main" xmlns:r="http://schemas.openxmlformats.org/officeDocument/2006/relationships" xmlns:p="http://schemas.openxmlformats.org/presentationml/2006/main">
  <p:tag name="DVSHAPEID" val="bZwpTx1A1bVvAqtUReVqtp"/>
</p:tagLst>
</file>

<file path=ppt/tags/tag4.xml><?xml version="1.0" encoding="utf-8"?>
<p:tagLst xmlns:a="http://schemas.openxmlformats.org/drawingml/2006/main" xmlns:r="http://schemas.openxmlformats.org/officeDocument/2006/relationships" xmlns:p="http://schemas.openxmlformats.org/presentationml/2006/main">
  <p:tag name="DVSHAPEID" val="MPNiqLBP65S4b0UAe6FzJy"/>
</p:tagLst>
</file>

<file path=ppt/tags/tag5.xml><?xml version="1.0" encoding="utf-8"?>
<p:tagLst xmlns:a="http://schemas.openxmlformats.org/drawingml/2006/main" xmlns:r="http://schemas.openxmlformats.org/officeDocument/2006/relationships" xmlns:p="http://schemas.openxmlformats.org/presentationml/2006/main">
  <p:tag name="DVSHAPEID" val="SR09aJCGT2GLcHBB6gZb5P"/>
</p:tagLst>
</file>

<file path=ppt/tags/tag6.xml><?xml version="1.0" encoding="utf-8"?>
<p:tagLst xmlns:a="http://schemas.openxmlformats.org/drawingml/2006/main" xmlns:r="http://schemas.openxmlformats.org/officeDocument/2006/relationships" xmlns:p="http://schemas.openxmlformats.org/presentationml/2006/main">
  <p:tag name="DVSHAPEID" val="DvfsZh0PKTFeWVigASdqbP"/>
</p:tagLst>
</file>

<file path=ppt/tags/tag7.xml><?xml version="1.0" encoding="utf-8"?>
<p:tagLst xmlns:a="http://schemas.openxmlformats.org/drawingml/2006/main" xmlns:r="http://schemas.openxmlformats.org/officeDocument/2006/relationships" xmlns:p="http://schemas.openxmlformats.org/presentationml/2006/main">
  <p:tag name="DVSHAPEID" val="npOdYCZpAys2euUIJkF4hM"/>
</p:tagLst>
</file>

<file path=ppt/tags/tag8.xml><?xml version="1.0" encoding="utf-8"?>
<p:tagLst xmlns:a="http://schemas.openxmlformats.org/drawingml/2006/main" xmlns:r="http://schemas.openxmlformats.org/officeDocument/2006/relationships" xmlns:p="http://schemas.openxmlformats.org/presentationml/2006/main">
  <p:tag name="DVSHAPEID" val="5XKGjPG7YEEO8PELinPlj7"/>
</p:tagLst>
</file>

<file path=ppt/tags/tag9.xml><?xml version="1.0" encoding="utf-8"?>
<p:tagLst xmlns:a="http://schemas.openxmlformats.org/drawingml/2006/main" xmlns:r="http://schemas.openxmlformats.org/officeDocument/2006/relationships" xmlns:p="http://schemas.openxmlformats.org/presentationml/2006/main">
  <p:tag name="DVSHAPEID" val="LUHNmS8SK6xAjQtij9JtAN"/>
</p:tagLst>
</file>

<file path=ppt/tags/tag10.xml><?xml version="1.0" encoding="utf-8"?>
<p:tagLst xmlns:a="http://schemas.openxmlformats.org/drawingml/2006/main" xmlns:r="http://schemas.openxmlformats.org/officeDocument/2006/relationships" xmlns:p="http://schemas.openxmlformats.org/presentationml/2006/main">
  <p:tag name="DVSHAPEID" val="nql43X2ieWsYcQZvtNY5Uy"/>
</p:tagLst>
</file>

<file path=ppt/tags/tag11.xml><?xml version="1.0" encoding="utf-8"?>
<p:tagLst xmlns:a="http://schemas.openxmlformats.org/drawingml/2006/main" xmlns:r="http://schemas.openxmlformats.org/officeDocument/2006/relationships" xmlns:p="http://schemas.openxmlformats.org/presentationml/2006/main">
  <p:tag name="DVSHAPEID" val="gxwNi04GCQxXwgriOaQrRB"/>
</p:tagLst>
</file>

<file path=ppt/tags/tag12.xml><?xml version="1.0" encoding="utf-8"?>
<p:tagLst xmlns:a="http://schemas.openxmlformats.org/drawingml/2006/main" xmlns:r="http://schemas.openxmlformats.org/officeDocument/2006/relationships" xmlns:p="http://schemas.openxmlformats.org/presentationml/2006/main">
  <p:tag name="DVSHAPEID" val="7lEDiNGVuuTP9OygF1eyjC"/>
</p:tagLst>
</file>

<file path=ppt/tags/tag13.xml><?xml version="1.0" encoding="utf-8"?>
<p:tagLst xmlns:a="http://schemas.openxmlformats.org/drawingml/2006/main" xmlns:r="http://schemas.openxmlformats.org/officeDocument/2006/relationships" xmlns:p="http://schemas.openxmlformats.org/presentationml/2006/main">
  <p:tag name="DVSHAPEID" val="qejI3aZNfsGFpa9EIg0Gm2"/>
</p:tagLst>
</file>

<file path=ppt/tags/tag14.xml><?xml version="1.0" encoding="utf-8"?>
<p:tagLst xmlns:a="http://schemas.openxmlformats.org/drawingml/2006/main" xmlns:r="http://schemas.openxmlformats.org/officeDocument/2006/relationships" xmlns:p="http://schemas.openxmlformats.org/presentationml/2006/main">
  <p:tag name="DVSHAPEID" val="4G7DKyvPdjhvVqjAJvWGfr"/>
</p:tagLst>
</file>

<file path=ppt/tags/tag15.xml><?xml version="1.0" encoding="utf-8"?>
<p:tagLst xmlns:a="http://schemas.openxmlformats.org/drawingml/2006/main" xmlns:r="http://schemas.openxmlformats.org/officeDocument/2006/relationships" xmlns:p="http://schemas.openxmlformats.org/presentationml/2006/main">
  <p:tag name="DVSHAPEID" val="8too70jXxCfn9CAqqqiqem"/>
</p:tagLst>
</file>

<file path=ppt/tags/tag16.xml><?xml version="1.0" encoding="utf-8"?>
<p:tagLst xmlns:a="http://schemas.openxmlformats.org/drawingml/2006/main" xmlns:r="http://schemas.openxmlformats.org/officeDocument/2006/relationships" xmlns:p="http://schemas.openxmlformats.org/presentationml/2006/main">
  <p:tag name="DVSHAPEID" val="oUeIl7wvKFNDxDemquvgLE"/>
</p:tagLst>
</file>

<file path=ppt/tags/tag17.xml><?xml version="1.0" encoding="utf-8"?>
<p:tagLst xmlns:a="http://schemas.openxmlformats.org/drawingml/2006/main" xmlns:r="http://schemas.openxmlformats.org/officeDocument/2006/relationships" xmlns:p="http://schemas.openxmlformats.org/presentationml/2006/main">
  <p:tag name="DVSHAPEID" val="fxgHZj4voPcM5u9oFbr2SA"/>
</p:tagLst>
</file>

<file path=ppt/tags/tag18.xml><?xml version="1.0" encoding="utf-8"?>
<p:tagLst xmlns:a="http://schemas.openxmlformats.org/drawingml/2006/main" xmlns:r="http://schemas.openxmlformats.org/officeDocument/2006/relationships" xmlns:p="http://schemas.openxmlformats.org/presentationml/2006/main">
  <p:tag name="DVSHAPEID" val="Aw4Xb40OUYBKEHsE7crehY"/>
</p:tagLst>
</file>

<file path=ppt/tags/tag19.xml><?xml version="1.0" encoding="utf-8"?>
<p:tagLst xmlns:a="http://schemas.openxmlformats.org/drawingml/2006/main" xmlns:r="http://schemas.openxmlformats.org/officeDocument/2006/relationships" xmlns:p="http://schemas.openxmlformats.org/presentationml/2006/main">
  <p:tag name="DVSHAPEID" val="qLxKc2PkOJLEWJC28ZvAVd"/>
</p:tagLst>
</file>

<file path=ppt/tags/tag20.xml><?xml version="1.0" encoding="utf-8"?>
<p:tagLst xmlns:a="http://schemas.openxmlformats.org/drawingml/2006/main" xmlns:r="http://schemas.openxmlformats.org/officeDocument/2006/relationships" xmlns:p="http://schemas.openxmlformats.org/presentationml/2006/main">
  <p:tag name="DVSHAPEID" val="alQrV13eBDjC5iprRXYz9R"/>
</p:tagLst>
</file>

<file path=ppt/tags/tag21.xml><?xml version="1.0" encoding="utf-8"?>
<p:tagLst xmlns:a="http://schemas.openxmlformats.org/drawingml/2006/main" xmlns:r="http://schemas.openxmlformats.org/officeDocument/2006/relationships" xmlns:p="http://schemas.openxmlformats.org/presentationml/2006/main">
  <p:tag name="DVSHAPEID" val="YZKI154rJG3dBcTK6NgA87"/>
</p:tagLst>
</file>

<file path=ppt/tags/tag22.xml><?xml version="1.0" encoding="utf-8"?>
<p:tagLst xmlns:a="http://schemas.openxmlformats.org/drawingml/2006/main" xmlns:r="http://schemas.openxmlformats.org/officeDocument/2006/relationships" xmlns:p="http://schemas.openxmlformats.org/presentationml/2006/main">
  <p:tag name="DVSHAPEID" val="lkEjDH7xBl3jnQHcZY99UC"/>
</p:tagLst>
</file>

<file path=ppt/tags/tag23.xml><?xml version="1.0" encoding="utf-8"?>
<p:tagLst xmlns:a="http://schemas.openxmlformats.org/drawingml/2006/main" xmlns:r="http://schemas.openxmlformats.org/officeDocument/2006/relationships" xmlns:p="http://schemas.openxmlformats.org/presentationml/2006/main">
  <p:tag name="DVSHAPEID" val="zSHcx6QajzJQEq4Isnjb5H"/>
</p:tagLst>
</file>

<file path=ppt/tags/tag24.xml><?xml version="1.0" encoding="utf-8"?>
<p:tagLst xmlns:a="http://schemas.openxmlformats.org/drawingml/2006/main" xmlns:r="http://schemas.openxmlformats.org/officeDocument/2006/relationships" xmlns:p="http://schemas.openxmlformats.org/presentationml/2006/main">
  <p:tag name="DVSHAPEID" val="9hP33TOiqYcILLBq90Hq2u"/>
</p:tagLst>
</file>

<file path=ppt/tags/tag25.xml><?xml version="1.0" encoding="utf-8"?>
<p:tagLst xmlns:a="http://schemas.openxmlformats.org/drawingml/2006/main" xmlns:r="http://schemas.openxmlformats.org/officeDocument/2006/relationships" xmlns:p="http://schemas.openxmlformats.org/presentationml/2006/main">
  <p:tag name="DVSHAPEID" val="zwch8gvMPJxRIpnu3Xm08L"/>
</p:tagLst>
</file>

<file path=ppt/tags/tag26.xml><?xml version="1.0" encoding="utf-8"?>
<p:tagLst xmlns:a="http://schemas.openxmlformats.org/drawingml/2006/main" xmlns:r="http://schemas.openxmlformats.org/officeDocument/2006/relationships" xmlns:p="http://schemas.openxmlformats.org/presentationml/2006/main">
  <p:tag name="DVSHAPEID" val="DVEi62djuEFFIiQMLxND8t"/>
</p:tagLst>
</file>

<file path=ppt/tags/tag27.xml><?xml version="1.0" encoding="utf-8"?>
<p:tagLst xmlns:a="http://schemas.openxmlformats.org/drawingml/2006/main" xmlns:r="http://schemas.openxmlformats.org/officeDocument/2006/relationships" xmlns:p="http://schemas.openxmlformats.org/presentationml/2006/main">
  <p:tag name="DVSHAPEID" val="aT3b2FXJ41lOTgCPatzwfT"/>
</p:tagLst>
</file>

<file path=ppt/tags/tag28.xml><?xml version="1.0" encoding="utf-8"?>
<p:tagLst xmlns:a="http://schemas.openxmlformats.org/drawingml/2006/main" xmlns:r="http://schemas.openxmlformats.org/officeDocument/2006/relationships" xmlns:p="http://schemas.openxmlformats.org/presentationml/2006/main">
  <p:tag name="DVSHAPEID" val="b3H5DgbOdvCaLLfUZxlKAE"/>
</p:tagLst>
</file>

<file path=ppt/tags/tag29.xml><?xml version="1.0" encoding="utf-8"?>
<p:tagLst xmlns:a="http://schemas.openxmlformats.org/drawingml/2006/main" xmlns:r="http://schemas.openxmlformats.org/officeDocument/2006/relationships" xmlns:p="http://schemas.openxmlformats.org/presentationml/2006/main">
  <p:tag name="DVSHAPEID" val="jTpzaWnj4BdhHZuW1HygNQ"/>
</p:tagLst>
</file>

<file path=ppt/tags/tag30.xml><?xml version="1.0" encoding="utf-8"?>
<p:tagLst xmlns:a="http://schemas.openxmlformats.org/drawingml/2006/main" xmlns:r="http://schemas.openxmlformats.org/officeDocument/2006/relationships" xmlns:p="http://schemas.openxmlformats.org/presentationml/2006/main">
  <p:tag name="DVSHAPEID" val="bIvQzft1bvixKNG46fqTq0"/>
</p:tagLst>
</file>

<file path=ppt/tags/tag31.xml><?xml version="1.0" encoding="utf-8"?>
<p:tagLst xmlns:a="http://schemas.openxmlformats.org/drawingml/2006/main" xmlns:r="http://schemas.openxmlformats.org/officeDocument/2006/relationships" xmlns:p="http://schemas.openxmlformats.org/presentationml/2006/main">
  <p:tag name="DVSHAPEID" val="Xt3gq2wEbkQtHG3jm8Q2qH"/>
</p:tagLst>
</file>

<file path=ppt/tags/tag32.xml><?xml version="1.0" encoding="utf-8"?>
<p:tagLst xmlns:a="http://schemas.openxmlformats.org/drawingml/2006/main" xmlns:r="http://schemas.openxmlformats.org/officeDocument/2006/relationships" xmlns:p="http://schemas.openxmlformats.org/presentationml/2006/main">
  <p:tag name="DVSHAPEID" val="YafGgWAjPUpaK2NjPqvxkY"/>
</p:tagLst>
</file>

<file path=ppt/tags/tag33.xml><?xml version="1.0" encoding="utf-8"?>
<p:tagLst xmlns:a="http://schemas.openxmlformats.org/drawingml/2006/main" xmlns:r="http://schemas.openxmlformats.org/officeDocument/2006/relationships" xmlns:p="http://schemas.openxmlformats.org/presentationml/2006/main">
  <p:tag name="DVSHAPEID" val="Gh5Z0NSi2oAfuT1JMz3SuW"/>
</p:tagLst>
</file>

<file path=ppt/tags/tag34.xml><?xml version="1.0" encoding="utf-8"?>
<p:tagLst xmlns:a="http://schemas.openxmlformats.org/drawingml/2006/main" xmlns:r="http://schemas.openxmlformats.org/officeDocument/2006/relationships" xmlns:p="http://schemas.openxmlformats.org/presentationml/2006/main">
  <p:tag name="DVSHAPEID" val="3xW1v2iqxTnZtXAhWNqwR1"/>
</p:tagLst>
</file>

<file path=ppt/tags/tag35.xml><?xml version="1.0" encoding="utf-8"?>
<p:tagLst xmlns:a="http://schemas.openxmlformats.org/drawingml/2006/main" xmlns:r="http://schemas.openxmlformats.org/officeDocument/2006/relationships" xmlns:p="http://schemas.openxmlformats.org/presentationml/2006/main">
  <p:tag name="DVSHAPEID" val="AuxTi5EVtruKdy3ZhPZCQH"/>
</p:tagLst>
</file>

<file path=ppt/tags/tag36.xml><?xml version="1.0" encoding="utf-8"?>
<p:tagLst xmlns:a="http://schemas.openxmlformats.org/drawingml/2006/main" xmlns:r="http://schemas.openxmlformats.org/officeDocument/2006/relationships" xmlns:p="http://schemas.openxmlformats.org/presentationml/2006/main">
  <p:tag name="DVSHAPEID" val="Svq38uDgrX52WruCKdMCpV"/>
</p:tagLst>
</file>

<file path=ppt/tags/tag37.xml><?xml version="1.0" encoding="utf-8"?>
<p:tagLst xmlns:a="http://schemas.openxmlformats.org/drawingml/2006/main" xmlns:r="http://schemas.openxmlformats.org/officeDocument/2006/relationships" xmlns:p="http://schemas.openxmlformats.org/presentationml/2006/main">
  <p:tag name="DVSHAPEID" val="vIK2eXvAxfaSC1tfW9ic0w"/>
</p:tagLst>
</file>

<file path=ppt/tags/tag38.xml><?xml version="1.0" encoding="utf-8"?>
<p:tagLst xmlns:a="http://schemas.openxmlformats.org/drawingml/2006/main" xmlns:r="http://schemas.openxmlformats.org/officeDocument/2006/relationships" xmlns:p="http://schemas.openxmlformats.org/presentationml/2006/main">
  <p:tag name="DVSHAPEID" val="FbBBuF5MPeiWZHi6fGKQqP"/>
</p:tagLst>
</file>

<file path=ppt/tags/tag39.xml><?xml version="1.0" encoding="utf-8"?>
<p:tagLst xmlns:a="http://schemas.openxmlformats.org/drawingml/2006/main" xmlns:r="http://schemas.openxmlformats.org/officeDocument/2006/relationships" xmlns:p="http://schemas.openxmlformats.org/presentationml/2006/main">
  <p:tag name="DVSHAPEID" val="R4Os8ugCjcVY3zqCsQvKqW"/>
</p:tagLst>
</file>

<file path=ppt/tags/tag40.xml><?xml version="1.0" encoding="utf-8"?>
<p:tagLst xmlns:a="http://schemas.openxmlformats.org/drawingml/2006/main" xmlns:r="http://schemas.openxmlformats.org/officeDocument/2006/relationships" xmlns:p="http://schemas.openxmlformats.org/presentationml/2006/main">
  <p:tag name="DVSHAPEID" val="AF2MWQUCs95PkxN1xAvcU5"/>
</p:tagLst>
</file>

<file path=ppt/tags/tag41.xml><?xml version="1.0" encoding="utf-8"?>
<p:tagLst xmlns:a="http://schemas.openxmlformats.org/drawingml/2006/main" xmlns:r="http://schemas.openxmlformats.org/officeDocument/2006/relationships" xmlns:p="http://schemas.openxmlformats.org/presentationml/2006/main">
  <p:tag name="DVSHAPEID" val="10DJGCdTlFpUt9qlxqIHKL"/>
</p:tagLst>
</file>

<file path=ppt/tags/tag42.xml><?xml version="1.0" encoding="utf-8"?>
<p:tagLst xmlns:a="http://schemas.openxmlformats.org/drawingml/2006/main" xmlns:r="http://schemas.openxmlformats.org/officeDocument/2006/relationships" xmlns:p="http://schemas.openxmlformats.org/presentationml/2006/main">
  <p:tag name="DVSHAPEID" val="SdfSPqjUfd1vD19dahoyOq"/>
</p:tagLst>
</file>

<file path=ppt/tags/tag43.xml><?xml version="1.0" encoding="utf-8"?>
<p:tagLst xmlns:a="http://schemas.openxmlformats.org/drawingml/2006/main" xmlns:r="http://schemas.openxmlformats.org/officeDocument/2006/relationships" xmlns:p="http://schemas.openxmlformats.org/presentationml/2006/main">
  <p:tag name="DVSHAPEID" val="pp4DBb35tdkg7puNNMAqqc"/>
</p:tagLst>
</file>

<file path=ppt/tags/tag44.xml><?xml version="1.0" encoding="utf-8"?>
<p:tagLst xmlns:a="http://schemas.openxmlformats.org/drawingml/2006/main" xmlns:r="http://schemas.openxmlformats.org/officeDocument/2006/relationships" xmlns:p="http://schemas.openxmlformats.org/presentationml/2006/main">
  <p:tag name="DVSHAPEID" val="SYvpckgricWsOPObP7R9KO"/>
</p:tagLst>
</file>

<file path=ppt/tags/tag45.xml><?xml version="1.0" encoding="utf-8"?>
<p:tagLst xmlns:a="http://schemas.openxmlformats.org/drawingml/2006/main" xmlns:r="http://schemas.openxmlformats.org/officeDocument/2006/relationships" xmlns:p="http://schemas.openxmlformats.org/presentationml/2006/main">
  <p:tag name="DVSHAPEID" val="amTJJmuBXnZdw68cZIP1U8"/>
</p:tagLst>
</file>

<file path=ppt/tags/tag46.xml><?xml version="1.0" encoding="utf-8"?>
<p:tagLst xmlns:a="http://schemas.openxmlformats.org/drawingml/2006/main" xmlns:r="http://schemas.openxmlformats.org/officeDocument/2006/relationships" xmlns:p="http://schemas.openxmlformats.org/presentationml/2006/main">
  <p:tag name="DVSHAPEID" val="kFBEZBXszhr4N9vsBTXGey"/>
</p:tagLst>
</file>

<file path=ppt/tags/tag47.xml><?xml version="1.0" encoding="utf-8"?>
<p:tagLst xmlns:a="http://schemas.openxmlformats.org/drawingml/2006/main" xmlns:r="http://schemas.openxmlformats.org/officeDocument/2006/relationships" xmlns:p="http://schemas.openxmlformats.org/presentationml/2006/main">
  <p:tag name="DVSHAPEID" val="tAjI3D88kIT12e84nSEvNI"/>
</p:tagLst>
</file>

<file path=ppt/tags/tag48.xml><?xml version="1.0" encoding="utf-8"?>
<p:tagLst xmlns:a="http://schemas.openxmlformats.org/drawingml/2006/main" xmlns:r="http://schemas.openxmlformats.org/officeDocument/2006/relationships" xmlns:p="http://schemas.openxmlformats.org/presentationml/2006/main">
  <p:tag name="DVSHAPEID" val="LriYGw7V4dULb1lhxkkrXJ"/>
</p:tagLst>
</file>

<file path=ppt/tags/tag49.xml><?xml version="1.0" encoding="utf-8"?>
<p:tagLst xmlns:a="http://schemas.openxmlformats.org/drawingml/2006/main" xmlns:r="http://schemas.openxmlformats.org/officeDocument/2006/relationships" xmlns:p="http://schemas.openxmlformats.org/presentationml/2006/main">
  <p:tag name="DVSHAPEID" val="bL7hkww42IKLORp5WB0oDF"/>
</p:tagLst>
</file>

<file path=ppt/tags/tag50.xml><?xml version="1.0" encoding="utf-8"?>
<p:tagLst xmlns:a="http://schemas.openxmlformats.org/drawingml/2006/main" xmlns:r="http://schemas.openxmlformats.org/officeDocument/2006/relationships" xmlns:p="http://schemas.openxmlformats.org/presentationml/2006/main">
  <p:tag name="DVSHAPEID" val="7g27I6ljamK2gwRpcAp0bb"/>
</p:tagLst>
</file>

<file path=ppt/tags/tag51.xml><?xml version="1.0" encoding="utf-8"?>
<p:tagLst xmlns:a="http://schemas.openxmlformats.org/drawingml/2006/main" xmlns:r="http://schemas.openxmlformats.org/officeDocument/2006/relationships" xmlns:p="http://schemas.openxmlformats.org/presentationml/2006/main">
  <p:tag name="DVSHAPEID" val="1qctRsnIqz5wERedNqIIyo"/>
</p:tagLst>
</file>

<file path=ppt/tags/tag52.xml><?xml version="1.0" encoding="utf-8"?>
<p:tagLst xmlns:a="http://schemas.openxmlformats.org/drawingml/2006/main" xmlns:r="http://schemas.openxmlformats.org/officeDocument/2006/relationships" xmlns:p="http://schemas.openxmlformats.org/presentationml/2006/main">
  <p:tag name="DVSHAPEID" val="0LBTdxppYDuWeCUfeTWsVb"/>
</p:tagLst>
</file>

<file path=ppt/tags/tag53.xml><?xml version="1.0" encoding="utf-8"?>
<p:tagLst xmlns:a="http://schemas.openxmlformats.org/drawingml/2006/main" xmlns:r="http://schemas.openxmlformats.org/officeDocument/2006/relationships" xmlns:p="http://schemas.openxmlformats.org/presentationml/2006/main">
  <p:tag name="DVSHAPEID" val="WKS0aYNZhsDDpqSYeQj1As"/>
</p:tagLst>
</file>

<file path=ppt/tags/tag54.xml><?xml version="1.0" encoding="utf-8"?>
<p:tagLst xmlns:a="http://schemas.openxmlformats.org/drawingml/2006/main" xmlns:r="http://schemas.openxmlformats.org/officeDocument/2006/relationships" xmlns:p="http://schemas.openxmlformats.org/presentationml/2006/main">
  <p:tag name="DVSHAPEID" val="2HCCjybPM5sOPQ0dmqCYl1"/>
</p:tagLst>
</file>

<file path=ppt/tags/tag55.xml><?xml version="1.0" encoding="utf-8"?>
<p:tagLst xmlns:a="http://schemas.openxmlformats.org/drawingml/2006/main" xmlns:r="http://schemas.openxmlformats.org/officeDocument/2006/relationships" xmlns:p="http://schemas.openxmlformats.org/presentationml/2006/main">
  <p:tag name="DVSHAPEID" val="iBctmgE69UBtIanyFeOrGx"/>
</p:tagLst>
</file>

<file path=ppt/tags/tag56.xml><?xml version="1.0" encoding="utf-8"?>
<p:tagLst xmlns:a="http://schemas.openxmlformats.org/drawingml/2006/main" xmlns:r="http://schemas.openxmlformats.org/officeDocument/2006/relationships" xmlns:p="http://schemas.openxmlformats.org/presentationml/2006/main">
  <p:tag name="DVSHAPEID" val="aBB1X1tSoC60p0pPcUbGWy"/>
</p:tagLst>
</file>

<file path=ppt/tags/tag57.xml><?xml version="1.0" encoding="utf-8"?>
<p:tagLst xmlns:a="http://schemas.openxmlformats.org/drawingml/2006/main" xmlns:r="http://schemas.openxmlformats.org/officeDocument/2006/relationships" xmlns:p="http://schemas.openxmlformats.org/presentationml/2006/main">
  <p:tag name="DVSHAPEID" val="dl8PPOLoaTlLrBSkiCCgvZ"/>
</p:tagLst>
</file>

<file path=ppt/tags/tag58.xml><?xml version="1.0" encoding="utf-8"?>
<p:tagLst xmlns:a="http://schemas.openxmlformats.org/drawingml/2006/main" xmlns:r="http://schemas.openxmlformats.org/officeDocument/2006/relationships" xmlns:p="http://schemas.openxmlformats.org/presentationml/2006/main">
  <p:tag name="DVSHAPEID" val="nHLn8P1Tg0BCnfT7cF60rc"/>
</p:tagLst>
</file>

<file path=ppt/tags/tag59.xml><?xml version="1.0" encoding="utf-8"?>
<p:tagLst xmlns:a="http://schemas.openxmlformats.org/drawingml/2006/main" xmlns:r="http://schemas.openxmlformats.org/officeDocument/2006/relationships" xmlns:p="http://schemas.openxmlformats.org/presentationml/2006/main">
  <p:tag name="DVSHAPEID" val="FEzOXRBz3F2eYr4sFWmgDk"/>
</p:tagLst>
</file>

<file path=ppt/tags/tag60.xml><?xml version="1.0" encoding="utf-8"?>
<p:tagLst xmlns:a="http://schemas.openxmlformats.org/drawingml/2006/main" xmlns:r="http://schemas.openxmlformats.org/officeDocument/2006/relationships" xmlns:p="http://schemas.openxmlformats.org/presentationml/2006/main">
  <p:tag name="DVSHAPEID" val="9OdCrapX9vxa17NkR9iHWV"/>
</p:tagLst>
</file>

<file path=ppt/tags/tag61.xml><?xml version="1.0" encoding="utf-8"?>
<p:tagLst xmlns:a="http://schemas.openxmlformats.org/drawingml/2006/main" xmlns:r="http://schemas.openxmlformats.org/officeDocument/2006/relationships" xmlns:p="http://schemas.openxmlformats.org/presentationml/2006/main">
  <p:tag name="DVSHAPEID" val="z9gr3K0aEbzkuLAlqq96vx"/>
</p:tagLst>
</file>

<file path=ppt/tags/tag62.xml><?xml version="1.0" encoding="utf-8"?>
<p:tagLst xmlns:a="http://schemas.openxmlformats.org/drawingml/2006/main" xmlns:r="http://schemas.openxmlformats.org/officeDocument/2006/relationships" xmlns:p="http://schemas.openxmlformats.org/presentationml/2006/main">
  <p:tag name="DVSHAPEID" val="GOpXFk4cXWoee3lZ7FXZQl"/>
</p:tagLst>
</file>

<file path=ppt/tags/tag63.xml><?xml version="1.0" encoding="utf-8"?>
<p:tagLst xmlns:a="http://schemas.openxmlformats.org/drawingml/2006/main" xmlns:r="http://schemas.openxmlformats.org/officeDocument/2006/relationships" xmlns:p="http://schemas.openxmlformats.org/presentationml/2006/main">
  <p:tag name="DVSHAPEID" val="BHC2JwJRyQp2ss265F6seC"/>
</p:tagLst>
</file>

<file path=ppt/tags/tag64.xml><?xml version="1.0" encoding="utf-8"?>
<p:tagLst xmlns:a="http://schemas.openxmlformats.org/drawingml/2006/main" xmlns:r="http://schemas.openxmlformats.org/officeDocument/2006/relationships" xmlns:p="http://schemas.openxmlformats.org/presentationml/2006/main">
  <p:tag name="DVSHAPEID" val="WfwxZqjt9wGldIkCAys6oy"/>
</p:tagLst>
</file>

<file path=ppt/tags/tag65.xml><?xml version="1.0" encoding="utf-8"?>
<p:tagLst xmlns:a="http://schemas.openxmlformats.org/drawingml/2006/main" xmlns:r="http://schemas.openxmlformats.org/officeDocument/2006/relationships" xmlns:p="http://schemas.openxmlformats.org/presentationml/2006/main">
  <p:tag name="DVSHAPEID" val="OcATX1AhSo7YKnwcwiy4GT"/>
</p:tagLst>
</file>

<file path=ppt/tags/tag66.xml><?xml version="1.0" encoding="utf-8"?>
<p:tagLst xmlns:a="http://schemas.openxmlformats.org/drawingml/2006/main" xmlns:r="http://schemas.openxmlformats.org/officeDocument/2006/relationships" xmlns:p="http://schemas.openxmlformats.org/presentationml/2006/main">
  <p:tag name="DVSHAPEID" val="l7fkMs4yZ7eoqjW5tiSRDh"/>
</p:tagLst>
</file>

<file path=ppt/tags/tag67.xml><?xml version="1.0" encoding="utf-8"?>
<p:tagLst xmlns:a="http://schemas.openxmlformats.org/drawingml/2006/main" xmlns:r="http://schemas.openxmlformats.org/officeDocument/2006/relationships" xmlns:p="http://schemas.openxmlformats.org/presentationml/2006/main">
  <p:tag name="DVSHAPEID" val="eeXX6o19xjRVQtECf8dkpZ"/>
</p:tagLst>
</file>

<file path=ppt/tags/tag68.xml><?xml version="1.0" encoding="utf-8"?>
<p:tagLst xmlns:a="http://schemas.openxmlformats.org/drawingml/2006/main" xmlns:r="http://schemas.openxmlformats.org/officeDocument/2006/relationships" xmlns:p="http://schemas.openxmlformats.org/presentationml/2006/main">
  <p:tag name="DVSHAPEID" val="JmWcgrPgbPf4S0nOlGwPAU"/>
</p:tagLst>
</file>

<file path=ppt/tags/tag69.xml><?xml version="1.0" encoding="utf-8"?>
<p:tagLst xmlns:a="http://schemas.openxmlformats.org/drawingml/2006/main" xmlns:r="http://schemas.openxmlformats.org/officeDocument/2006/relationships" xmlns:p="http://schemas.openxmlformats.org/presentationml/2006/main">
  <p:tag name="DVSHAPEID" val="xussrR3KEjSeuB0U8Akh71"/>
</p:tagLst>
</file>

<file path=ppt/tags/tag70.xml><?xml version="1.0" encoding="utf-8"?>
<p:tagLst xmlns:a="http://schemas.openxmlformats.org/drawingml/2006/main" xmlns:r="http://schemas.openxmlformats.org/officeDocument/2006/relationships" xmlns:p="http://schemas.openxmlformats.org/presentationml/2006/main">
  <p:tag name="DVSHAPEID" val="GMBEfqMxNApPOrJNZXdrbW"/>
</p:tagLst>
</file>

<file path=ppt/tags/tag71.xml><?xml version="1.0" encoding="utf-8"?>
<p:tagLst xmlns:a="http://schemas.openxmlformats.org/drawingml/2006/main" xmlns:r="http://schemas.openxmlformats.org/officeDocument/2006/relationships" xmlns:p="http://schemas.openxmlformats.org/presentationml/2006/main">
  <p:tag name="DVSHAPEID" val="bEvLOrxWuiMvOGRNCCX7vi"/>
</p:tagLst>
</file>

<file path=ppt/tags/tag72.xml><?xml version="1.0" encoding="utf-8"?>
<p:tagLst xmlns:a="http://schemas.openxmlformats.org/drawingml/2006/main" xmlns:r="http://schemas.openxmlformats.org/officeDocument/2006/relationships" xmlns:p="http://schemas.openxmlformats.org/presentationml/2006/main">
  <p:tag name="DVSHAPEID" val="PFMzakAn4GQKAW8tClZQ57"/>
</p:tagLst>
</file>

<file path=ppt/tags/tag73.xml><?xml version="1.0" encoding="utf-8"?>
<p:tagLst xmlns:a="http://schemas.openxmlformats.org/drawingml/2006/main" xmlns:r="http://schemas.openxmlformats.org/officeDocument/2006/relationships" xmlns:p="http://schemas.openxmlformats.org/presentationml/2006/main">
  <p:tag name="DVSHAPEID" val="2jD3WclAt3qTOPZegdm7d5"/>
</p:tagLst>
</file>

<file path=ppt/tags/tag74.xml><?xml version="1.0" encoding="utf-8"?>
<p:tagLst xmlns:a="http://schemas.openxmlformats.org/drawingml/2006/main" xmlns:r="http://schemas.openxmlformats.org/officeDocument/2006/relationships" xmlns:p="http://schemas.openxmlformats.org/presentationml/2006/main">
  <p:tag name="DVSHAPEID" val="E35UE80C7EcIDsV7no1udM"/>
</p:tagLst>
</file>

<file path=ppt/tags/tag75.xml><?xml version="1.0" encoding="utf-8"?>
<p:tagLst xmlns:a="http://schemas.openxmlformats.org/drawingml/2006/main" xmlns:r="http://schemas.openxmlformats.org/officeDocument/2006/relationships" xmlns:p="http://schemas.openxmlformats.org/presentationml/2006/main">
  <p:tag name="DVSHAPEID" val="jH8itn4LuYTWEzY2xczRVM"/>
</p:tagLst>
</file>

<file path=ppt/tags/tag76.xml><?xml version="1.0" encoding="utf-8"?>
<p:tagLst xmlns:a="http://schemas.openxmlformats.org/drawingml/2006/main" xmlns:r="http://schemas.openxmlformats.org/officeDocument/2006/relationships" xmlns:p="http://schemas.openxmlformats.org/presentationml/2006/main">
  <p:tag name="DVSECTIONID" val="kLxFyPONYd7XVqyybyasnz"/>
</p:tagLst>
</file>

<file path=ppt/tags/tag77.xml><?xml version="1.0" encoding="utf-8"?>
<p:tagLst xmlns:a="http://schemas.openxmlformats.org/drawingml/2006/main" xmlns:r="http://schemas.openxmlformats.org/officeDocument/2006/relationships" xmlns:p="http://schemas.openxmlformats.org/presentationml/2006/main">
  <p:tag name="DVSHAPEID" val="siuZBX6426tL5eR5UMy8Sr"/>
</p:tagLst>
</file>

<file path=ppt/tags/tag78.xml><?xml version="1.0" encoding="utf-8"?>
<p:tagLst xmlns:a="http://schemas.openxmlformats.org/drawingml/2006/main" xmlns:r="http://schemas.openxmlformats.org/officeDocument/2006/relationships" xmlns:p="http://schemas.openxmlformats.org/presentationml/2006/main">
  <p:tag name="DVSHAPEID" val="BYp13VW20w8PPuYVrhJgDf"/>
</p:tagLst>
</file>

<file path=ppt/tags/tag79.xml><?xml version="1.0" encoding="utf-8"?>
<p:tagLst xmlns:a="http://schemas.openxmlformats.org/drawingml/2006/main" xmlns:r="http://schemas.openxmlformats.org/officeDocument/2006/relationships" xmlns:p="http://schemas.openxmlformats.org/presentationml/2006/main">
  <p:tag name="DVSECTIONID" val="GiNsV2eQlGlW1wvfC7sRqQ"/>
</p:tagLst>
</file>

<file path=ppt/tags/tag80.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81.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82.xml><?xml version="1.0" encoding="utf-8"?>
<p:tagLst xmlns:a="http://schemas.openxmlformats.org/drawingml/2006/main" xmlns:r="http://schemas.openxmlformats.org/officeDocument/2006/relationships" xmlns:p="http://schemas.openxmlformats.org/presentationml/2006/main">
  <p:tag name="DVSHAPEID" val="quSnYFkt3VZXc40nxPG7Dk"/>
</p:tagLst>
</file>

<file path=ppt/tags/tag83.xml><?xml version="1.0" encoding="utf-8"?>
<p:tagLst xmlns:a="http://schemas.openxmlformats.org/drawingml/2006/main" xmlns:r="http://schemas.openxmlformats.org/officeDocument/2006/relationships" xmlns:p="http://schemas.openxmlformats.org/presentationml/2006/main">
  <p:tag name="DVSHAPEID" val="G7jVUj6XxNtxz4QNCaq35H"/>
</p:tagLst>
</file>

<file path=ppt/tags/tag84.xml><?xml version="1.0" encoding="utf-8"?>
<p:tagLst xmlns:a="http://schemas.openxmlformats.org/drawingml/2006/main" xmlns:r="http://schemas.openxmlformats.org/officeDocument/2006/relationships" xmlns:p="http://schemas.openxmlformats.org/presentationml/2006/main">
  <p:tag name="DVSHAPEID" val="XYl0O4nHBDlOAAI9kFHtV5"/>
</p:tagLst>
</file>

<file path=ppt/tags/tag85.xml><?xml version="1.0" encoding="utf-8"?>
<p:tagLst xmlns:a="http://schemas.openxmlformats.org/drawingml/2006/main" xmlns:r="http://schemas.openxmlformats.org/officeDocument/2006/relationships" xmlns:p="http://schemas.openxmlformats.org/presentationml/2006/main">
  <p:tag name="DVSECTIONID" val="PGNl9lQOUlQx015X4VUwT9"/>
</p:tagLst>
</file>

<file path=ppt/tags/tag86.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87.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88.xml><?xml version="1.0" encoding="utf-8"?>
<p:tagLst xmlns:a="http://schemas.openxmlformats.org/drawingml/2006/main" xmlns:r="http://schemas.openxmlformats.org/officeDocument/2006/relationships" xmlns:p="http://schemas.openxmlformats.org/presentationml/2006/main">
  <p:tag name="DVSHAPEID" val="50zIkDW2WEt2mIavtKFtg7"/>
</p:tagLst>
</file>

<file path=ppt/tags/tag89.xml><?xml version="1.0" encoding="utf-8"?>
<p:tagLst xmlns:a="http://schemas.openxmlformats.org/drawingml/2006/main" xmlns:r="http://schemas.openxmlformats.org/officeDocument/2006/relationships" xmlns:p="http://schemas.openxmlformats.org/presentationml/2006/main">
  <p:tag name="DVSECTIONID" val="3NPAgbxVkzCthwIX0v7gOx"/>
</p:tagLst>
</file>

<file path=ppt/tags/tag90.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91.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92.xml><?xml version="1.0" encoding="utf-8"?>
<p:tagLst xmlns:a="http://schemas.openxmlformats.org/drawingml/2006/main" xmlns:r="http://schemas.openxmlformats.org/officeDocument/2006/relationships" xmlns:p="http://schemas.openxmlformats.org/presentationml/2006/main">
  <p:tag name="DVSHAPEID" val="UxKze6UpoClwMDcvUQmI7Y"/>
</p:tagLst>
</file>

<file path=ppt/tags/tag93.xml><?xml version="1.0" encoding="utf-8"?>
<p:tagLst xmlns:a="http://schemas.openxmlformats.org/drawingml/2006/main" xmlns:r="http://schemas.openxmlformats.org/officeDocument/2006/relationships" xmlns:p="http://schemas.openxmlformats.org/presentationml/2006/main">
  <p:tag name="DVSHAPEID" val="j5dSmzKqCjaWo7FwFtZVDv"/>
</p:tagLst>
</file>

<file path=ppt/tags/tag94.xml><?xml version="1.0" encoding="utf-8"?>
<p:tagLst xmlns:a="http://schemas.openxmlformats.org/drawingml/2006/main" xmlns:r="http://schemas.openxmlformats.org/officeDocument/2006/relationships" xmlns:p="http://schemas.openxmlformats.org/presentationml/2006/main">
  <p:tag name="DVSHAPEID" val="lCIDTbzegmwRSkq5KKKzHH"/>
</p:tagLst>
</file>

<file path=ppt/tags/tag95.xml><?xml version="1.0" encoding="utf-8"?>
<p:tagLst xmlns:a="http://schemas.openxmlformats.org/drawingml/2006/main" xmlns:r="http://schemas.openxmlformats.org/officeDocument/2006/relationships" xmlns:p="http://schemas.openxmlformats.org/presentationml/2006/main">
  <p:tag name="DVSECTIONID" val="ylsS2VMd2j4O4ax13x3Ih4"/>
</p:tagLst>
</file>

<file path=ppt/tags/tag96.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97.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98.xml><?xml version="1.0" encoding="utf-8"?>
<p:tagLst xmlns:a="http://schemas.openxmlformats.org/drawingml/2006/main" xmlns:r="http://schemas.openxmlformats.org/officeDocument/2006/relationships" xmlns:p="http://schemas.openxmlformats.org/presentationml/2006/main">
  <p:tag name="DVSHAPEID" val="muJj03M9vvUu7t2aTEOU5Z"/>
</p:tagLst>
</file>

<file path=ppt/tags/tag99.xml><?xml version="1.0" encoding="utf-8"?>
<p:tagLst xmlns:a="http://schemas.openxmlformats.org/drawingml/2006/main" xmlns:r="http://schemas.openxmlformats.org/officeDocument/2006/relationships" xmlns:p="http://schemas.openxmlformats.org/presentationml/2006/main">
  <p:tag name="DVSHAPEID" val="vfFx7qmBAt2OBl8J7kl4zN"/>
</p:tagLst>
</file>

<file path=ppt/tags/tag100.xml><?xml version="1.0" encoding="utf-8"?>
<p:tagLst xmlns:a="http://schemas.openxmlformats.org/drawingml/2006/main" xmlns:r="http://schemas.openxmlformats.org/officeDocument/2006/relationships" xmlns:p="http://schemas.openxmlformats.org/presentationml/2006/main">
  <p:tag name="DVSHAPEID" val="lxeZZPbWNrPYEX0HKLsHn6"/>
</p:tagLst>
</file>

<file path=ppt/tags/tag101.xml><?xml version="1.0" encoding="utf-8"?>
<p:tagLst xmlns:a="http://schemas.openxmlformats.org/drawingml/2006/main" xmlns:r="http://schemas.openxmlformats.org/officeDocument/2006/relationships" xmlns:p="http://schemas.openxmlformats.org/presentationml/2006/main">
  <p:tag name="DVSECTIONID" val="rjSG29xty0qHlEFHQm27uU"/>
</p:tagLst>
</file>

<file path=ppt/tags/tag102.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03.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04.xml><?xml version="1.0" encoding="utf-8"?>
<p:tagLst xmlns:a="http://schemas.openxmlformats.org/drawingml/2006/main" xmlns:r="http://schemas.openxmlformats.org/officeDocument/2006/relationships" xmlns:p="http://schemas.openxmlformats.org/presentationml/2006/main">
  <p:tag name="DVSHAPEID" val="vvPP4o0VJHqEgapUcK2ky5"/>
</p:tagLst>
</file>

<file path=ppt/tags/tag105.xml><?xml version="1.0" encoding="utf-8"?>
<p:tagLst xmlns:a="http://schemas.openxmlformats.org/drawingml/2006/main" xmlns:r="http://schemas.openxmlformats.org/officeDocument/2006/relationships" xmlns:p="http://schemas.openxmlformats.org/presentationml/2006/main">
  <p:tag name="DVSECTIONID" val="Wg8ZNewqRNXwODjo4T5zIL"/>
</p:tagLst>
</file>

<file path=ppt/tags/tag106.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07.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08.xml><?xml version="1.0" encoding="utf-8"?>
<p:tagLst xmlns:a="http://schemas.openxmlformats.org/drawingml/2006/main" xmlns:r="http://schemas.openxmlformats.org/officeDocument/2006/relationships" xmlns:p="http://schemas.openxmlformats.org/presentationml/2006/main">
  <p:tag name="DVSHAPEID" val="2UGt430Z6Zkf2I99KNWSI7"/>
</p:tagLst>
</file>

<file path=ppt/tags/tag109.xml><?xml version="1.0" encoding="utf-8"?>
<p:tagLst xmlns:a="http://schemas.openxmlformats.org/drawingml/2006/main" xmlns:r="http://schemas.openxmlformats.org/officeDocument/2006/relationships" xmlns:p="http://schemas.openxmlformats.org/presentationml/2006/main">
  <p:tag name="DVSECTIONID" val="PS56aWoEbYlbi6v6QatRN5"/>
</p:tagLst>
</file>

<file path=ppt/tags/tag110.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11.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12.xml><?xml version="1.0" encoding="utf-8"?>
<p:tagLst xmlns:a="http://schemas.openxmlformats.org/drawingml/2006/main" xmlns:r="http://schemas.openxmlformats.org/officeDocument/2006/relationships" xmlns:p="http://schemas.openxmlformats.org/presentationml/2006/main">
  <p:tag name="DVSHAPEID" val="y0GQhPyIF3yqtV9AjWVKAr"/>
</p:tagLst>
</file>

<file path=ppt/tags/tag113.xml><?xml version="1.0" encoding="utf-8"?>
<p:tagLst xmlns:a="http://schemas.openxmlformats.org/drawingml/2006/main" xmlns:r="http://schemas.openxmlformats.org/officeDocument/2006/relationships" xmlns:p="http://schemas.openxmlformats.org/presentationml/2006/main">
  <p:tag name="DVSECTIONID" val="B6Efc86TPAsxR8ymGl0vTI"/>
</p:tagLst>
</file>

<file path=ppt/tags/tag114.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15.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16.xml><?xml version="1.0" encoding="utf-8"?>
<p:tagLst xmlns:a="http://schemas.openxmlformats.org/drawingml/2006/main" xmlns:r="http://schemas.openxmlformats.org/officeDocument/2006/relationships" xmlns:p="http://schemas.openxmlformats.org/presentationml/2006/main">
  <p:tag name="DVSHAPEID" val="k17GK2ZfnGmUmFNeLaqokg"/>
</p:tagLst>
</file>

<file path=ppt/tags/tag117.xml><?xml version="1.0" encoding="utf-8"?>
<p:tagLst xmlns:a="http://schemas.openxmlformats.org/drawingml/2006/main" xmlns:r="http://schemas.openxmlformats.org/officeDocument/2006/relationships" xmlns:p="http://schemas.openxmlformats.org/presentationml/2006/main">
  <p:tag name="DVSECTIONID" val="eHTQlNccTupO0fyDLTOc2m"/>
</p:tagLst>
</file>

<file path=ppt/tags/tag118.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19.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20.xml><?xml version="1.0" encoding="utf-8"?>
<p:tagLst xmlns:a="http://schemas.openxmlformats.org/drawingml/2006/main" xmlns:r="http://schemas.openxmlformats.org/officeDocument/2006/relationships" xmlns:p="http://schemas.openxmlformats.org/presentationml/2006/main">
  <p:tag name="DVSHAPEID" val="737jN2A6GHGRr5F85c2Vlm"/>
</p:tagLst>
</file>

<file path=ppt/tags/tag121.xml><?xml version="1.0" encoding="utf-8"?>
<p:tagLst xmlns:a="http://schemas.openxmlformats.org/drawingml/2006/main" xmlns:r="http://schemas.openxmlformats.org/officeDocument/2006/relationships" xmlns:p="http://schemas.openxmlformats.org/presentationml/2006/main">
  <p:tag name="DVSHAPEID" val="GCfe0auZWYx6FEIB5vJqFR"/>
</p:tagLst>
</file>

<file path=ppt/tags/tag122.xml><?xml version="1.0" encoding="utf-8"?>
<p:tagLst xmlns:a="http://schemas.openxmlformats.org/drawingml/2006/main" xmlns:r="http://schemas.openxmlformats.org/officeDocument/2006/relationships" xmlns:p="http://schemas.openxmlformats.org/presentationml/2006/main">
  <p:tag name="DVSECTIONID" val="gObdI09Y83tTSXllMiGDHY"/>
</p:tagLst>
</file>

<file path=ppt/tags/tag123.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24.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25.xml><?xml version="1.0" encoding="utf-8"?>
<p:tagLst xmlns:a="http://schemas.openxmlformats.org/drawingml/2006/main" xmlns:r="http://schemas.openxmlformats.org/officeDocument/2006/relationships" xmlns:p="http://schemas.openxmlformats.org/presentationml/2006/main">
  <p:tag name="DVSHAPEID" val="k7nBip6vvoFhG76pc6n1mM"/>
</p:tagLst>
</file>

<file path=ppt/tags/tag126.xml><?xml version="1.0" encoding="utf-8"?>
<p:tagLst xmlns:a="http://schemas.openxmlformats.org/drawingml/2006/main" xmlns:r="http://schemas.openxmlformats.org/officeDocument/2006/relationships" xmlns:p="http://schemas.openxmlformats.org/presentationml/2006/main">
  <p:tag name="DVSHAPEID" val="3yztN5bLjb73lvrw2PKoJo"/>
</p:tagLst>
</file>

<file path=ppt/tags/tag127.xml><?xml version="1.0" encoding="utf-8"?>
<p:tagLst xmlns:a="http://schemas.openxmlformats.org/drawingml/2006/main" xmlns:r="http://schemas.openxmlformats.org/officeDocument/2006/relationships" xmlns:p="http://schemas.openxmlformats.org/presentationml/2006/main">
  <p:tag name="DVSECTIONID" val="c9oy2G0WxkZyVm52Jsi1NS"/>
</p:tagLst>
</file>

<file path=ppt/tags/tag128.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29.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30.xml><?xml version="1.0" encoding="utf-8"?>
<p:tagLst xmlns:a="http://schemas.openxmlformats.org/drawingml/2006/main" xmlns:r="http://schemas.openxmlformats.org/officeDocument/2006/relationships" xmlns:p="http://schemas.openxmlformats.org/presentationml/2006/main">
  <p:tag name="DVSHAPEID" val="Kug6JAopHZjaHmtVYkJhud"/>
</p:tagLst>
</file>

<file path=ppt/tags/tag131.xml><?xml version="1.0" encoding="utf-8"?>
<p:tagLst xmlns:a="http://schemas.openxmlformats.org/drawingml/2006/main" xmlns:r="http://schemas.openxmlformats.org/officeDocument/2006/relationships" xmlns:p="http://schemas.openxmlformats.org/presentationml/2006/main">
  <p:tag name="DVSHAPEID" val="mfZ8va4UFTBOyGFwmoObEm"/>
</p:tagLst>
</file>

<file path=ppt/tags/tag132.xml><?xml version="1.0" encoding="utf-8"?>
<p:tagLst xmlns:a="http://schemas.openxmlformats.org/drawingml/2006/main" xmlns:r="http://schemas.openxmlformats.org/officeDocument/2006/relationships" xmlns:p="http://schemas.openxmlformats.org/presentationml/2006/main">
  <p:tag name="DVSHAPEID" val="tSjGqYR889ty3pp9nEBgBK"/>
</p:tagLst>
</file>

<file path=ppt/tags/tag133.xml><?xml version="1.0" encoding="utf-8"?>
<p:tagLst xmlns:a="http://schemas.openxmlformats.org/drawingml/2006/main" xmlns:r="http://schemas.openxmlformats.org/officeDocument/2006/relationships" xmlns:p="http://schemas.openxmlformats.org/presentationml/2006/main">
  <p:tag name="DVSHAPEID" val="uFuWxKdwHzfYL7UWrBSA0h"/>
</p:tagLst>
</file>

<file path=ppt/tags/tag134.xml><?xml version="1.0" encoding="utf-8"?>
<p:tagLst xmlns:a="http://schemas.openxmlformats.org/drawingml/2006/main" xmlns:r="http://schemas.openxmlformats.org/officeDocument/2006/relationships" xmlns:p="http://schemas.openxmlformats.org/presentationml/2006/main">
  <p:tag name="DVSECTIONID" val="La4z6IrxSaujut9Wd0AjiN"/>
</p:tagLst>
</file>

<file path=ppt/tags/tag135.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36.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37.xml><?xml version="1.0" encoding="utf-8"?>
<p:tagLst xmlns:a="http://schemas.openxmlformats.org/drawingml/2006/main" xmlns:r="http://schemas.openxmlformats.org/officeDocument/2006/relationships" xmlns:p="http://schemas.openxmlformats.org/presentationml/2006/main">
  <p:tag name="DVSHAPEID" val="ZCjdaytTFh8FcjtFA1Govd"/>
</p:tagLst>
</file>

<file path=ppt/tags/tag138.xml><?xml version="1.0" encoding="utf-8"?>
<p:tagLst xmlns:a="http://schemas.openxmlformats.org/drawingml/2006/main" xmlns:r="http://schemas.openxmlformats.org/officeDocument/2006/relationships" xmlns:p="http://schemas.openxmlformats.org/presentationml/2006/main">
  <p:tag name="DVSECTIONID" val="Ytrtfxi6aclB9ovzn38EWt"/>
</p:tagLst>
</file>

<file path=ppt/tags/tag139.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40.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41.xml><?xml version="1.0" encoding="utf-8"?>
<p:tagLst xmlns:a="http://schemas.openxmlformats.org/drawingml/2006/main" xmlns:r="http://schemas.openxmlformats.org/officeDocument/2006/relationships" xmlns:p="http://schemas.openxmlformats.org/presentationml/2006/main">
  <p:tag name="DVSHAPEID" val="UxKze6UpoClwMDcvUQmI7Y"/>
</p:tagLst>
</file>

<file path=ppt/tags/tag142.xml><?xml version="1.0" encoding="utf-8"?>
<p:tagLst xmlns:a="http://schemas.openxmlformats.org/drawingml/2006/main" xmlns:r="http://schemas.openxmlformats.org/officeDocument/2006/relationships" xmlns:p="http://schemas.openxmlformats.org/presentationml/2006/main">
  <p:tag name="DVSHAPEID" val="j5dSmzKqCjaWo7FwFtZVDv"/>
</p:tagLst>
</file>

<file path=ppt/tags/tag143.xml><?xml version="1.0" encoding="utf-8"?>
<p:tagLst xmlns:a="http://schemas.openxmlformats.org/drawingml/2006/main" xmlns:r="http://schemas.openxmlformats.org/officeDocument/2006/relationships" xmlns:p="http://schemas.openxmlformats.org/presentationml/2006/main">
  <p:tag name="DVSHAPEID" val="rwXKRwsmAyJ0fnPhZvrLek"/>
</p:tagLst>
</file>

<file path=ppt/tags/tag144.xml><?xml version="1.0" encoding="utf-8"?>
<p:tagLst xmlns:a="http://schemas.openxmlformats.org/drawingml/2006/main" xmlns:r="http://schemas.openxmlformats.org/officeDocument/2006/relationships" xmlns:p="http://schemas.openxmlformats.org/presentationml/2006/main">
  <p:tag name="DVSECTIONID" val="91MysoN2obVRbkWAWglE8j"/>
</p:tagLst>
</file>

<file path=ppt/tags/tag145.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46.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47.xml><?xml version="1.0" encoding="utf-8"?>
<p:tagLst xmlns:a="http://schemas.openxmlformats.org/drawingml/2006/main" xmlns:r="http://schemas.openxmlformats.org/officeDocument/2006/relationships" xmlns:p="http://schemas.openxmlformats.org/presentationml/2006/main">
  <p:tag name="DVSHAPEID" val="GSul2HOMufQMaNgpHXriGA"/>
</p:tagLst>
</file>

<file path=ppt/tags/tag148.xml><?xml version="1.0" encoding="utf-8"?>
<p:tagLst xmlns:a="http://schemas.openxmlformats.org/drawingml/2006/main" xmlns:r="http://schemas.openxmlformats.org/officeDocument/2006/relationships" xmlns:p="http://schemas.openxmlformats.org/presentationml/2006/main">
  <p:tag name="DVSECTIONID" val="z6U2ReRbNVPMSgWIqN0LKo"/>
</p:tagLst>
</file>

<file path=ppt/tags/tag149.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50.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51.xml><?xml version="1.0" encoding="utf-8"?>
<p:tagLst xmlns:a="http://schemas.openxmlformats.org/drawingml/2006/main" xmlns:r="http://schemas.openxmlformats.org/officeDocument/2006/relationships" xmlns:p="http://schemas.openxmlformats.org/presentationml/2006/main">
  <p:tag name="DVSHAPEID" val="zbSM5C7Gg5gPsFEpxyaco0"/>
</p:tagLst>
</file>

<file path=ppt/tags/tag152.xml><?xml version="1.0" encoding="utf-8"?>
<p:tagLst xmlns:a="http://schemas.openxmlformats.org/drawingml/2006/main" xmlns:r="http://schemas.openxmlformats.org/officeDocument/2006/relationships" xmlns:p="http://schemas.openxmlformats.org/presentationml/2006/main">
  <p:tag name="DVSHAPEID" val="1osFEePxEnzaxIa49f47EJ"/>
</p:tagLst>
</file>

<file path=ppt/tags/tag153.xml><?xml version="1.0" encoding="utf-8"?>
<p:tagLst xmlns:a="http://schemas.openxmlformats.org/drawingml/2006/main" xmlns:r="http://schemas.openxmlformats.org/officeDocument/2006/relationships" xmlns:p="http://schemas.openxmlformats.org/presentationml/2006/main">
  <p:tag name="DVSHAPEID" val="Wb46Qi1aXKY7P4gvtLxN3t"/>
</p:tagLst>
</file>

<file path=ppt/tags/tag154.xml><?xml version="1.0" encoding="utf-8"?>
<p:tagLst xmlns:a="http://schemas.openxmlformats.org/drawingml/2006/main" xmlns:r="http://schemas.openxmlformats.org/officeDocument/2006/relationships" xmlns:p="http://schemas.openxmlformats.org/presentationml/2006/main">
  <p:tag name="DVSECTIONID" val="aXyHKJgbhVhENx97MN1FqJ"/>
</p:tagLst>
</file>

<file path=ppt/tags/tag155.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56.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57.xml><?xml version="1.0" encoding="utf-8"?>
<p:tagLst xmlns:a="http://schemas.openxmlformats.org/drawingml/2006/main" xmlns:r="http://schemas.openxmlformats.org/officeDocument/2006/relationships" xmlns:p="http://schemas.openxmlformats.org/presentationml/2006/main">
  <p:tag name="DVSHAPEID" val="UxKze6UpoClwMDcvUQmI7Y"/>
</p:tagLst>
</file>

<file path=ppt/tags/tag158.xml><?xml version="1.0" encoding="utf-8"?>
<p:tagLst xmlns:a="http://schemas.openxmlformats.org/drawingml/2006/main" xmlns:r="http://schemas.openxmlformats.org/officeDocument/2006/relationships" xmlns:p="http://schemas.openxmlformats.org/presentationml/2006/main">
  <p:tag name="DVSHAPEID" val="j5dSmzKqCjaWo7FwFtZVDv"/>
</p:tagLst>
</file>

<file path=ppt/tags/tag159.xml><?xml version="1.0" encoding="utf-8"?>
<p:tagLst xmlns:a="http://schemas.openxmlformats.org/drawingml/2006/main" xmlns:r="http://schemas.openxmlformats.org/officeDocument/2006/relationships" xmlns:p="http://schemas.openxmlformats.org/presentationml/2006/main">
  <p:tag name="DVSHAPEID" val="asc11zOukWD6WigWRvLji6"/>
</p:tagLst>
</file>

<file path=ppt/tags/tag160.xml><?xml version="1.0" encoding="utf-8"?>
<p:tagLst xmlns:a="http://schemas.openxmlformats.org/drawingml/2006/main" xmlns:r="http://schemas.openxmlformats.org/officeDocument/2006/relationships" xmlns:p="http://schemas.openxmlformats.org/presentationml/2006/main">
  <p:tag name="DVSECTIONID" val="xyrZJe5l0tJNRnkepHZX3Y"/>
</p:tagLst>
</file>

<file path=ppt/tags/tag161.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62.xml><?xml version="1.0" encoding="utf-8"?>
<p:tagLst xmlns:a="http://schemas.openxmlformats.org/drawingml/2006/main" xmlns:r="http://schemas.openxmlformats.org/officeDocument/2006/relationships" xmlns:p="http://schemas.openxmlformats.org/presentationml/2006/main">
  <p:tag name="DVSHAPEID" val="muJj03M9vvUu7t2aTEOU5Z"/>
</p:tagLst>
</file>

<file path=ppt/tags/tag163.xml><?xml version="1.0" encoding="utf-8"?>
<p:tagLst xmlns:a="http://schemas.openxmlformats.org/drawingml/2006/main" xmlns:r="http://schemas.openxmlformats.org/officeDocument/2006/relationships" xmlns:p="http://schemas.openxmlformats.org/presentationml/2006/main">
  <p:tag name="DVSHAPEID" val="vfFx7qmBAt2OBl8J7kl4zN"/>
</p:tagLst>
</file>

<file path=ppt/tags/tag164.xml><?xml version="1.0" encoding="utf-8"?>
<p:tagLst xmlns:a="http://schemas.openxmlformats.org/drawingml/2006/main" xmlns:r="http://schemas.openxmlformats.org/officeDocument/2006/relationships" xmlns:p="http://schemas.openxmlformats.org/presentationml/2006/main">
  <p:tag name="DVSHAPEID" val="O3Xb9btFKTwt1BTOhrmtp2"/>
</p:tagLst>
</file>

<file path=ppt/tags/tag165.xml><?xml version="1.0" encoding="utf-8"?>
<p:tagLst xmlns:a="http://schemas.openxmlformats.org/drawingml/2006/main" xmlns:r="http://schemas.openxmlformats.org/officeDocument/2006/relationships" xmlns:p="http://schemas.openxmlformats.org/presentationml/2006/main">
  <p:tag name="DVSECTIONID" val="HWOHuXeKgwZzUMz2LbRZZ0"/>
</p:tagLst>
</file>

<file path=ppt/tags/tag166.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67.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68.xml><?xml version="1.0" encoding="utf-8"?>
<p:tagLst xmlns:a="http://schemas.openxmlformats.org/drawingml/2006/main" xmlns:r="http://schemas.openxmlformats.org/officeDocument/2006/relationships" xmlns:p="http://schemas.openxmlformats.org/presentationml/2006/main">
  <p:tag name="DVSHAPEID" val="tJ8YfxU21Kb3D84PqC0FbK"/>
</p:tagLst>
</file>

<file path=ppt/tags/tag169.xml><?xml version="1.0" encoding="utf-8"?>
<p:tagLst xmlns:a="http://schemas.openxmlformats.org/drawingml/2006/main" xmlns:r="http://schemas.openxmlformats.org/officeDocument/2006/relationships" xmlns:p="http://schemas.openxmlformats.org/presentationml/2006/main">
  <p:tag name="DVSECTIONID" val="QUIhmcobyeSxWtSLpxMKtp"/>
</p:tagLst>
</file>

<file path=ppt/tags/tag170.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71.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72.xml><?xml version="1.0" encoding="utf-8"?>
<p:tagLst xmlns:a="http://schemas.openxmlformats.org/drawingml/2006/main" xmlns:r="http://schemas.openxmlformats.org/officeDocument/2006/relationships" xmlns:p="http://schemas.openxmlformats.org/presentationml/2006/main">
  <p:tag name="DVSHAPEID" val="HnQ690MkcewqXBagz89lgK"/>
</p:tagLst>
</file>

<file path=ppt/tags/tag173.xml><?xml version="1.0" encoding="utf-8"?>
<p:tagLst xmlns:a="http://schemas.openxmlformats.org/drawingml/2006/main" xmlns:r="http://schemas.openxmlformats.org/officeDocument/2006/relationships" xmlns:p="http://schemas.openxmlformats.org/presentationml/2006/main">
  <p:tag name="DVSHAPEID" val="AsgE23ejXOHMAe3bWWKIRM"/>
</p:tagLst>
</file>

<file path=ppt/tags/tag174.xml><?xml version="1.0" encoding="utf-8"?>
<p:tagLst xmlns:a="http://schemas.openxmlformats.org/drawingml/2006/main" xmlns:r="http://schemas.openxmlformats.org/officeDocument/2006/relationships" xmlns:p="http://schemas.openxmlformats.org/presentationml/2006/main">
  <p:tag name="DVSECTIONID" val="X675Dg2dX77H5UZcB1l5YL"/>
</p:tagLst>
</file>

<file path=ppt/tags/tag175.xml><?xml version="1.0" encoding="utf-8"?>
<p:tagLst xmlns:a="http://schemas.openxmlformats.org/drawingml/2006/main" xmlns:r="http://schemas.openxmlformats.org/officeDocument/2006/relationships" xmlns:p="http://schemas.openxmlformats.org/presentationml/2006/main">
  <p:tag name="DVSHAPEID" val="tgrgnwdFiiX1HvAzUb805W"/>
</p:tagLst>
</file>

<file path=ppt/tags/tag176.xml><?xml version="1.0" encoding="utf-8"?>
<p:tagLst xmlns:a="http://schemas.openxmlformats.org/drawingml/2006/main" xmlns:r="http://schemas.openxmlformats.org/officeDocument/2006/relationships" xmlns:p="http://schemas.openxmlformats.org/presentationml/2006/main">
  <p:tag name="DVSHAPEID" val="Dfon7YlhoBNlv9AMxqPkdP"/>
</p:tagLst>
</file>

<file path=ppt/tags/tag177.xml><?xml version="1.0" encoding="utf-8"?>
<p:tagLst xmlns:a="http://schemas.openxmlformats.org/drawingml/2006/main" xmlns:r="http://schemas.openxmlformats.org/officeDocument/2006/relationships" xmlns:p="http://schemas.openxmlformats.org/presentationml/2006/main">
  <p:tag name="DVSHAPEID" val="penYLcWLoorbpKfw61qDVS"/>
</p:tagLst>
</file>

<file path=ppt/tags/tag178.xml><?xml version="1.0" encoding="utf-8"?>
<p:tagLst xmlns:a="http://schemas.openxmlformats.org/drawingml/2006/main" xmlns:r="http://schemas.openxmlformats.org/officeDocument/2006/relationships" xmlns:p="http://schemas.openxmlformats.org/presentationml/2006/main">
  <p:tag name="DVSHAPEID" val="hXYLJr1KtJRJ9FHAuRNHMm"/>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1174</TotalTime>
  <Words>2676</Words>
  <Application>Microsoft Office PowerPoint</Application>
  <PresentationFormat>On-screen Show (4:3)</PresentationFormat>
  <Paragraphs>303</Paragraphs>
  <Slides>21</Slides>
  <Notes>21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Module</vt:lpstr>
      <vt:lpstr>Bài 5. Ngăn xếp và hàng đợi</vt:lpstr>
      <vt:lpstr>5.1.Ngăn xếp (Stack)</vt:lpstr>
      <vt:lpstr>5.1.1. Biểu diễn ngăn xếp bằng mảng</vt:lpstr>
      <vt:lpstr>5.1.1. Biểu diễn ngăn xếp bằng mảng</vt:lpstr>
      <vt:lpstr>5.1.2. Biểu diễn ngăn xếp bằng danh sách nối đơn kiểu LIFO</vt:lpstr>
      <vt:lpstr>5.1.3. Ngăn xếp – ứng dụng</vt:lpstr>
      <vt:lpstr>5.1.3. Ngăn xếp – ứng dụng</vt:lpstr>
      <vt:lpstr>5.1.3. Ngăn xếp – ứng dụng</vt:lpstr>
      <vt:lpstr>5.1.3. Ngăn xếp – ứng dụng</vt:lpstr>
      <vt:lpstr>5.1.3. Ngăn xếp – ứng dụng</vt:lpstr>
      <vt:lpstr>5.1.3. Ngăn xếp – ứng dụng</vt:lpstr>
      <vt:lpstr>5.2. Hàng đợi (Queue)</vt:lpstr>
      <vt:lpstr>5.2.1. Mô tả hàng đợi bằng mảng</vt:lpstr>
      <vt:lpstr>5.2.1. Mô tả hàng đợi bằng mảng</vt:lpstr>
      <vt:lpstr>5.2.1. Mô tả hàng đợi bằng mảng</vt:lpstr>
      <vt:lpstr>5.2.2. Mô tả hàng đợi danh sách vòng</vt:lpstr>
      <vt:lpstr>5.2.2. Mô tả hàng đợi danh sách vòng</vt:lpstr>
      <vt:lpstr>5.2.3. Mô tả hàng đợi bằng danh sách nối đơn kiểu FIFO</vt:lpstr>
      <vt:lpstr>5.2.4. Hàng đợi - ứng dụng</vt:lpstr>
      <vt:lpstr>5.2.4. Hàng đợi - ứng dụng</vt:lpstr>
      <vt:lpstr>5.2.4. Hàng đợi - ứng dụng</vt:lpstr>
    </vt:vector>
  </TitlesOfParts>
  <Company>GBS JSC.,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5. Ngăn xếp và hàng đợi</dc:title>
  <dc:creator>Nguyen Chi Thuc</dc:creator>
  <cp:lastModifiedBy>Hung Le</cp:lastModifiedBy>
  <cp:revision>45</cp:revision>
  <dcterms:created xsi:type="dcterms:W3CDTF">2012-08-18T09:53:34Z</dcterms:created>
  <dcterms:modified xsi:type="dcterms:W3CDTF">2015-03-17T04:14:21Z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10WzcZmxALzAvro4wREPPJ3xqwUtMUigu3ffVOUgESXI</vt:lpwstr>
  </property>
  <property fmtid="{D5CDD505-2E9C-101B-9397-08002B2CF9AE}" pid="4" name="Google.Documents.RevisionId">
    <vt:lpwstr>04549402199424940501</vt:lpwstr>
  </property>
  <property fmtid="{D5CDD505-2E9C-101B-9397-08002B2CF9AE}" pid="5" name="Google.Documents.PreviousRevisionId">
    <vt:lpwstr>09349926862356790490</vt:lpwstr>
  </property>
  <property fmtid="{D5CDD505-2E9C-101B-9397-08002B2CF9AE}" pid="6" name="Google.Documents.PluginVersion">
    <vt:lpwstr>2.0.2662.553</vt:lpwstr>
  </property>
  <property fmtid="{D5CDD505-2E9C-101B-9397-08002B2CF9AE}" pid="7" name="Google.Documents.MergeIncapabilityFlags">
    <vt:i4>0</vt:i4>
  </property>
</Properties>
</file>