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1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lkquoc123@gmail.com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Nano material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Palatino Linotype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553200" cy="2590800"/>
          </a:xfrm>
        </p:spPr>
        <p:txBody>
          <a:bodyPr>
            <a:normAutofit/>
          </a:bodyPr>
          <a:lstStyle/>
          <a:p>
            <a:r>
              <a:rPr lang="en-US" dirty="0" err="1" smtClean="0">
                <a:latin typeface="Palatino Linotype" pitchFamily="18" charset="0"/>
              </a:rPr>
              <a:t>Lưu</a:t>
            </a:r>
            <a:r>
              <a:rPr lang="en-US" dirty="0" smtClean="0">
                <a:latin typeface="Palatino Linotype" pitchFamily="18" charset="0"/>
              </a:rPr>
              <a:t> </a:t>
            </a:r>
            <a:r>
              <a:rPr lang="en-US" dirty="0" err="1" smtClean="0">
                <a:latin typeface="Palatino Linotype" pitchFamily="18" charset="0"/>
              </a:rPr>
              <a:t>Kiến</a:t>
            </a:r>
            <a:r>
              <a:rPr lang="en-US" dirty="0" smtClean="0">
                <a:latin typeface="Palatino Linotype" pitchFamily="18" charset="0"/>
              </a:rPr>
              <a:t> </a:t>
            </a:r>
            <a:r>
              <a:rPr lang="en-US" dirty="0" err="1" smtClean="0">
                <a:latin typeface="Palatino Linotype" pitchFamily="18" charset="0"/>
              </a:rPr>
              <a:t>Quốc</a:t>
            </a:r>
            <a:endParaRPr lang="en-US" dirty="0" smtClean="0">
              <a:latin typeface="Palatino Linotype" pitchFamily="18" charset="0"/>
            </a:endParaRPr>
          </a:p>
          <a:p>
            <a:r>
              <a:rPr lang="en-US" dirty="0" smtClean="0">
                <a:latin typeface="Palatino Linotype" pitchFamily="18" charset="0"/>
                <a:hlinkClick r:id="rId2"/>
              </a:rPr>
              <a:t>lkquoc123@gmail.com</a:t>
            </a:r>
            <a:r>
              <a:rPr lang="en-US" dirty="0" smtClean="0">
                <a:latin typeface="Palatino Linotype" pitchFamily="18" charset="0"/>
              </a:rPr>
              <a:t> </a:t>
            </a:r>
          </a:p>
          <a:p>
            <a:endParaRPr lang="en-US" dirty="0">
              <a:latin typeface="Palatino Linotype" pitchFamily="18" charset="0"/>
            </a:endParaRPr>
          </a:p>
          <a:p>
            <a:endParaRPr lang="en-US" dirty="0" smtClean="0">
              <a:latin typeface="Palatino Linotyp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9806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39762"/>
          </a:xfrm>
        </p:spPr>
        <p:txBody>
          <a:bodyPr>
            <a:noAutofit/>
          </a:bodyPr>
          <a:lstStyle/>
          <a:p>
            <a:r>
              <a:rPr lang="en-US" sz="2400" dirty="0" smtClean="0">
                <a:latin typeface="Palatino Linotype" pitchFamily="18" charset="0"/>
              </a:rPr>
              <a:t>Analytical methods for characterization of </a:t>
            </a:r>
            <a:r>
              <a:rPr lang="en-US" sz="2400" dirty="0" err="1" smtClean="0">
                <a:latin typeface="Palatino Linotype" pitchFamily="18" charset="0"/>
              </a:rPr>
              <a:t>nano</a:t>
            </a:r>
            <a:r>
              <a:rPr lang="en-US" sz="2400" dirty="0" smtClean="0">
                <a:latin typeface="Palatino Linotype" pitchFamily="18" charset="0"/>
              </a:rPr>
              <a:t> material</a:t>
            </a:r>
            <a:endParaRPr lang="en-US" sz="2400" dirty="0">
              <a:latin typeface="Palatino Linotype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715000"/>
          </a:xfrm>
        </p:spPr>
        <p:txBody>
          <a:bodyPr>
            <a:noAutofit/>
          </a:bodyPr>
          <a:lstStyle/>
          <a:p>
            <a:r>
              <a:rPr lang="en-US" sz="1600" dirty="0" smtClean="0">
                <a:latin typeface="Palatino Linotype" pitchFamily="18" charset="0"/>
              </a:rPr>
              <a:t>Structure</a:t>
            </a:r>
          </a:p>
          <a:p>
            <a:pPr lvl="1"/>
            <a:r>
              <a:rPr lang="en-US" sz="1600" dirty="0" smtClean="0">
                <a:latin typeface="Palatino Linotype" pitchFamily="18" charset="0"/>
              </a:rPr>
              <a:t>XRD  </a:t>
            </a:r>
            <a:r>
              <a:rPr lang="en-US" sz="1600" dirty="0" err="1" smtClean="0">
                <a:latin typeface="Palatino Linotype" pitchFamily="18" charset="0"/>
              </a:rPr>
              <a:t>ooooooooooooooooooooooooooooooooooooo</a:t>
            </a:r>
            <a:endParaRPr lang="en-US" sz="1600" dirty="0" smtClean="0">
              <a:latin typeface="Palatino Linotype" pitchFamily="18" charset="0"/>
            </a:endParaRPr>
          </a:p>
          <a:p>
            <a:pPr lvl="1"/>
            <a:r>
              <a:rPr lang="en-US" sz="1600" dirty="0">
                <a:latin typeface="Palatino Linotype" pitchFamily="18" charset="0"/>
              </a:rPr>
              <a:t>BET (</a:t>
            </a:r>
            <a:r>
              <a:rPr lang="en-US" sz="1600" dirty="0" err="1" smtClean="0">
                <a:latin typeface="Palatino Linotype" pitchFamily="18" charset="0"/>
              </a:rPr>
              <a:t>Brunauer</a:t>
            </a:r>
            <a:r>
              <a:rPr lang="en-US" sz="1600" dirty="0">
                <a:latin typeface="Palatino Linotype" pitchFamily="18" charset="0"/>
              </a:rPr>
              <a:t>–Emmett–Teller, Surface Area </a:t>
            </a:r>
            <a:r>
              <a:rPr lang="en-US" sz="1600" dirty="0" smtClean="0">
                <a:latin typeface="Palatino Linotype" pitchFamily="18" charset="0"/>
              </a:rPr>
              <a:t>Analysis </a:t>
            </a:r>
            <a:r>
              <a:rPr lang="en-US" sz="1600" dirty="0" smtClean="0">
                <a:latin typeface="Palatino Linotype" pitchFamily="18" charset="0"/>
              </a:rPr>
              <a:t>)  </a:t>
            </a:r>
            <a:r>
              <a:rPr lang="en-US" sz="1600" dirty="0" err="1" smtClean="0">
                <a:latin typeface="Palatino Linotype" pitchFamily="18" charset="0"/>
              </a:rPr>
              <a:t>ooooooooo</a:t>
            </a:r>
            <a:endParaRPr lang="en-US" sz="1600" dirty="0" smtClean="0">
              <a:latin typeface="Palatino Linotype" pitchFamily="18" charset="0"/>
            </a:endParaRPr>
          </a:p>
          <a:p>
            <a:pPr lvl="1"/>
            <a:r>
              <a:rPr lang="en-US" sz="1600" dirty="0" smtClean="0">
                <a:latin typeface="Palatino Linotype" pitchFamily="18" charset="0"/>
              </a:rPr>
              <a:t>TEM-   </a:t>
            </a:r>
            <a:r>
              <a:rPr lang="en-US" sz="1600" dirty="0" err="1" smtClean="0">
                <a:latin typeface="Palatino Linotype" pitchFamily="18" charset="0"/>
              </a:rPr>
              <a:t>oooooooooooooooooooo</a:t>
            </a:r>
            <a:endParaRPr lang="en-US" sz="1600" dirty="0" smtClean="0">
              <a:latin typeface="Palatino Linotype" pitchFamily="18" charset="0"/>
            </a:endParaRPr>
          </a:p>
          <a:p>
            <a:pPr lvl="1"/>
            <a:r>
              <a:rPr lang="en-US" sz="1600" dirty="0" smtClean="0">
                <a:latin typeface="Palatino Linotype" pitchFamily="18" charset="0"/>
              </a:rPr>
              <a:t>SEM    </a:t>
            </a:r>
            <a:r>
              <a:rPr lang="en-US" sz="1600" dirty="0" err="1" smtClean="0">
                <a:latin typeface="Palatino Linotype" pitchFamily="18" charset="0"/>
              </a:rPr>
              <a:t>ooooooooooooooooo</a:t>
            </a:r>
            <a:endParaRPr lang="en-US" sz="1600" dirty="0" smtClean="0">
              <a:latin typeface="Palatino Linotype" pitchFamily="18" charset="0"/>
            </a:endParaRPr>
          </a:p>
          <a:p>
            <a:pPr marL="514350" indent="-457200"/>
            <a:r>
              <a:rPr lang="en-US" sz="1600" dirty="0" smtClean="0">
                <a:latin typeface="Palatino Linotype" pitchFamily="18" charset="0"/>
              </a:rPr>
              <a:t>Chemical properties</a:t>
            </a:r>
          </a:p>
          <a:p>
            <a:pPr marL="914400" lvl="1" indent="-457200"/>
            <a:r>
              <a:rPr lang="en-US" sz="1600" dirty="0">
                <a:latin typeface="Palatino Linotype" pitchFamily="18" charset="0"/>
              </a:rPr>
              <a:t>EDX (Energy-dispersive X-ray </a:t>
            </a:r>
            <a:r>
              <a:rPr lang="en-US" sz="1600" dirty="0" smtClean="0">
                <a:latin typeface="Palatino Linotype" pitchFamily="18" charset="0"/>
              </a:rPr>
              <a:t>spectroscopy</a:t>
            </a:r>
            <a:r>
              <a:rPr lang="en-US" sz="1600" dirty="0" smtClean="0">
                <a:latin typeface="Palatino Linotype" pitchFamily="18" charset="0"/>
              </a:rPr>
              <a:t>)    </a:t>
            </a:r>
            <a:r>
              <a:rPr lang="en-US" sz="1600" dirty="0" err="1" smtClean="0">
                <a:latin typeface="Palatino Linotype" pitchFamily="18" charset="0"/>
              </a:rPr>
              <a:t>ooooooooooooooooo</a:t>
            </a:r>
            <a:endParaRPr lang="en-US" sz="1600" dirty="0" smtClean="0">
              <a:latin typeface="Palatino Linotype" pitchFamily="18" charset="0"/>
            </a:endParaRPr>
          </a:p>
          <a:p>
            <a:pPr marL="914400" lvl="1" indent="-457200"/>
            <a:r>
              <a:rPr lang="en-US" sz="1600" dirty="0" smtClean="0">
                <a:latin typeface="Palatino Linotype" pitchFamily="18" charset="0"/>
              </a:rPr>
              <a:t>XPS (X-ray photoelectron spectroscopy</a:t>
            </a:r>
            <a:r>
              <a:rPr lang="en-US" sz="1600" dirty="0" smtClean="0">
                <a:latin typeface="Palatino Linotype" pitchFamily="18" charset="0"/>
              </a:rPr>
              <a:t>)   </a:t>
            </a:r>
            <a:r>
              <a:rPr lang="en-US" sz="1600" dirty="0" err="1" smtClean="0">
                <a:latin typeface="Palatino Linotype" pitchFamily="18" charset="0"/>
              </a:rPr>
              <a:t>ooooooooooooooooo</a:t>
            </a:r>
            <a:endParaRPr lang="en-US" sz="1600" dirty="0" smtClean="0">
              <a:latin typeface="Palatino Linotype" pitchFamily="18" charset="0"/>
            </a:endParaRPr>
          </a:p>
          <a:p>
            <a:pPr marL="914400" lvl="1" indent="-457200"/>
            <a:r>
              <a:rPr lang="en-US" sz="1600" dirty="0" smtClean="0">
                <a:latin typeface="Palatino Linotype" pitchFamily="18" charset="0"/>
              </a:rPr>
              <a:t>AAS (atomic absorption spectroscopy) </a:t>
            </a:r>
            <a:r>
              <a:rPr lang="en-US" sz="1600" dirty="0" err="1" smtClean="0">
                <a:latin typeface="Palatino Linotype" pitchFamily="18" charset="0"/>
              </a:rPr>
              <a:t>oooooooooooooooooooo</a:t>
            </a:r>
            <a:endParaRPr lang="en-US" sz="1600" dirty="0" smtClean="0">
              <a:latin typeface="Palatino Linotype" pitchFamily="18" charset="0"/>
            </a:endParaRPr>
          </a:p>
          <a:p>
            <a:pPr marL="914400" lvl="1" indent="-457200"/>
            <a:r>
              <a:rPr lang="en-US" sz="1600" dirty="0" smtClean="0">
                <a:latin typeface="Palatino Linotype" pitchFamily="18" charset="0"/>
              </a:rPr>
              <a:t>Raman   </a:t>
            </a:r>
            <a:r>
              <a:rPr lang="en-US" sz="1600" dirty="0" err="1" smtClean="0">
                <a:latin typeface="Palatino Linotype" pitchFamily="18" charset="0"/>
              </a:rPr>
              <a:t>oooooooooooooooo</a:t>
            </a:r>
            <a:endParaRPr lang="en-US" sz="1600" dirty="0" smtClean="0">
              <a:latin typeface="Palatino Linotype" pitchFamily="18" charset="0"/>
            </a:endParaRPr>
          </a:p>
          <a:p>
            <a:pPr marL="914400" lvl="1" indent="-457200"/>
            <a:r>
              <a:rPr lang="en-US" sz="1600" dirty="0" smtClean="0">
                <a:latin typeface="Palatino Linotype" pitchFamily="18" charset="0"/>
              </a:rPr>
              <a:t>FT-IR      </a:t>
            </a:r>
            <a:r>
              <a:rPr lang="en-US" sz="1600" dirty="0" err="1" smtClean="0">
                <a:latin typeface="Palatino Linotype" pitchFamily="18" charset="0"/>
              </a:rPr>
              <a:t>oooooooooooooooooooooo</a:t>
            </a:r>
            <a:endParaRPr lang="en-US" sz="1600" dirty="0" smtClean="0">
              <a:latin typeface="Palatino Linotype" pitchFamily="18" charset="0"/>
            </a:endParaRPr>
          </a:p>
          <a:p>
            <a:pPr marL="514350" indent="-457200"/>
            <a:r>
              <a:rPr lang="en-US" sz="1600" dirty="0" smtClean="0">
                <a:latin typeface="Palatino Linotype" pitchFamily="18" charset="0"/>
              </a:rPr>
              <a:t>Energy band properties</a:t>
            </a:r>
          </a:p>
          <a:p>
            <a:pPr marL="914400" lvl="1" indent="-457200"/>
            <a:r>
              <a:rPr lang="en-US" sz="1600" dirty="0" smtClean="0">
                <a:latin typeface="Palatino Linotype" pitchFamily="18" charset="0"/>
              </a:rPr>
              <a:t>UV-Vis    </a:t>
            </a:r>
            <a:r>
              <a:rPr lang="en-US" sz="1600" dirty="0" err="1" smtClean="0">
                <a:latin typeface="Palatino Linotype" pitchFamily="18" charset="0"/>
              </a:rPr>
              <a:t>oooooooooooooo</a:t>
            </a:r>
            <a:endParaRPr lang="en-US" sz="1600" dirty="0" smtClean="0">
              <a:latin typeface="Palatino Linotype" pitchFamily="18" charset="0"/>
            </a:endParaRPr>
          </a:p>
          <a:p>
            <a:pPr marL="914400" lvl="1" indent="-457200"/>
            <a:r>
              <a:rPr lang="en-US" sz="1600" dirty="0" smtClean="0">
                <a:latin typeface="Palatino Linotype" pitchFamily="18" charset="0"/>
              </a:rPr>
              <a:t>PL </a:t>
            </a:r>
            <a:r>
              <a:rPr lang="en-US" sz="1600" dirty="0" smtClean="0">
                <a:latin typeface="Palatino Linotype" pitchFamily="18" charset="0"/>
              </a:rPr>
              <a:t>  </a:t>
            </a:r>
            <a:r>
              <a:rPr lang="en-US" sz="1600" dirty="0" err="1" smtClean="0">
                <a:latin typeface="Palatino Linotype" pitchFamily="18" charset="0"/>
              </a:rPr>
              <a:t>oooooooooooooooooo</a:t>
            </a:r>
            <a:endParaRPr lang="en-US" sz="1600" dirty="0" smtClean="0">
              <a:latin typeface="Palatino Linotype" pitchFamily="18" charset="0"/>
            </a:endParaRPr>
          </a:p>
          <a:p>
            <a:pPr marL="514350" indent="-457200"/>
            <a:r>
              <a:rPr lang="en-US" sz="1600" dirty="0" smtClean="0">
                <a:latin typeface="Palatino Linotype" pitchFamily="18" charset="0"/>
              </a:rPr>
              <a:t>Electro-chemical properties</a:t>
            </a:r>
          </a:p>
          <a:p>
            <a:pPr marL="914400" lvl="1" indent="-457200"/>
            <a:r>
              <a:rPr lang="en-US" sz="1600" dirty="0" smtClean="0">
                <a:latin typeface="Palatino Linotype" pitchFamily="18" charset="0"/>
              </a:rPr>
              <a:t>CV (Cyclic Voltammetry</a:t>
            </a:r>
            <a:r>
              <a:rPr lang="en-US" sz="1600" dirty="0" smtClean="0">
                <a:latin typeface="Palatino Linotype" pitchFamily="18" charset="0"/>
              </a:rPr>
              <a:t>)   </a:t>
            </a:r>
            <a:r>
              <a:rPr lang="en-US" sz="1600" dirty="0" err="1" smtClean="0">
                <a:latin typeface="Palatino Linotype" pitchFamily="18" charset="0"/>
              </a:rPr>
              <a:t>ooooooooooooooooo</a:t>
            </a:r>
            <a:endParaRPr lang="en-US" sz="1600" dirty="0" smtClean="0">
              <a:latin typeface="Palatino Linotype" pitchFamily="18" charset="0"/>
            </a:endParaRPr>
          </a:p>
          <a:p>
            <a:pPr marL="514350" indent="-457200"/>
            <a:r>
              <a:rPr lang="en-US" sz="1600" dirty="0" smtClean="0">
                <a:latin typeface="Palatino Linotype" pitchFamily="18" charset="0"/>
              </a:rPr>
              <a:t>Physic-mechanic properties</a:t>
            </a:r>
          </a:p>
          <a:p>
            <a:pPr marL="914400" lvl="1" indent="-457200"/>
            <a:r>
              <a:rPr lang="en-US" sz="1600" dirty="0" smtClean="0">
                <a:latin typeface="Palatino Linotype" pitchFamily="18" charset="0"/>
              </a:rPr>
              <a:t>TGA (</a:t>
            </a:r>
            <a:r>
              <a:rPr lang="en-US" sz="1600" dirty="0" err="1" smtClean="0">
                <a:latin typeface="Palatino Linotype" pitchFamily="18" charset="0"/>
              </a:rPr>
              <a:t>Thermalgravimetric</a:t>
            </a:r>
            <a:r>
              <a:rPr lang="en-US" sz="1600" dirty="0" smtClean="0">
                <a:latin typeface="Palatino Linotype" pitchFamily="18" charset="0"/>
              </a:rPr>
              <a:t> analysis</a:t>
            </a:r>
            <a:r>
              <a:rPr lang="en-US" sz="1600" dirty="0" smtClean="0">
                <a:latin typeface="Palatino Linotype" pitchFamily="18" charset="0"/>
              </a:rPr>
              <a:t>)    </a:t>
            </a:r>
            <a:r>
              <a:rPr lang="en-US" sz="1600" dirty="0" err="1" smtClean="0">
                <a:latin typeface="Palatino Linotype" pitchFamily="18" charset="0"/>
              </a:rPr>
              <a:t>ooooooooooooooooooooo</a:t>
            </a:r>
            <a:endParaRPr lang="en-US" sz="1600" dirty="0" smtClean="0">
              <a:latin typeface="Palatino Linotype" pitchFamily="18" charset="0"/>
            </a:endParaRPr>
          </a:p>
          <a:p>
            <a:pPr marL="914400" lvl="1" indent="-457200"/>
            <a:r>
              <a:rPr lang="en-US" sz="1600" dirty="0" smtClean="0">
                <a:latin typeface="Palatino Linotype" pitchFamily="18" charset="0"/>
              </a:rPr>
              <a:t>DSC    </a:t>
            </a:r>
            <a:r>
              <a:rPr lang="en-US" sz="1600" dirty="0" err="1" smtClean="0">
                <a:latin typeface="Palatino Linotype" pitchFamily="18" charset="0"/>
              </a:rPr>
              <a:t>oooooooooooooooooo</a:t>
            </a:r>
            <a:endParaRPr lang="en-US" sz="1600" dirty="0" smtClean="0">
              <a:latin typeface="Palatino Linotype" pitchFamily="18" charset="0"/>
            </a:endParaRPr>
          </a:p>
          <a:p>
            <a:pPr marL="514350" indent="-457200"/>
            <a:r>
              <a:rPr lang="en-US" sz="1600" dirty="0" smtClean="0">
                <a:latin typeface="Palatino Linotype" pitchFamily="18" charset="0"/>
              </a:rPr>
              <a:t>Mechanical properties</a:t>
            </a:r>
          </a:p>
          <a:p>
            <a:pPr lvl="1"/>
            <a:r>
              <a:rPr lang="en-US" sz="1600" dirty="0" smtClean="0">
                <a:latin typeface="Palatino Linotype" pitchFamily="18" charset="0"/>
              </a:rPr>
              <a:t>Thickness </a:t>
            </a:r>
          </a:p>
          <a:p>
            <a:pPr lvl="1"/>
            <a:r>
              <a:rPr lang="en-US" sz="1600" dirty="0" smtClean="0">
                <a:latin typeface="Palatino Linotype" pitchFamily="18" charset="0"/>
              </a:rPr>
              <a:t>Hardness </a:t>
            </a:r>
            <a:r>
              <a:rPr lang="en-US" sz="1600" dirty="0" smtClean="0">
                <a:latin typeface="Palatino Linotype" pitchFamily="18" charset="0"/>
                <a:sym typeface="Wingdings" pitchFamily="2" charset="2"/>
              </a:rPr>
              <a:t> </a:t>
            </a:r>
            <a:r>
              <a:rPr lang="en-US" sz="1600" dirty="0" err="1" smtClean="0">
                <a:latin typeface="Palatino Linotype" pitchFamily="18" charset="0"/>
                <a:sym typeface="Wingdings" pitchFamily="2" charset="2"/>
              </a:rPr>
              <a:t>nano</a:t>
            </a:r>
            <a:r>
              <a:rPr lang="en-US" sz="1600" dirty="0" smtClean="0">
                <a:latin typeface="Palatino Linotype" pitchFamily="18" charset="0"/>
                <a:sym typeface="Wingdings" pitchFamily="2" charset="2"/>
              </a:rPr>
              <a:t> indentation, scratch test</a:t>
            </a:r>
            <a:endParaRPr lang="en-US" sz="1600" dirty="0">
              <a:latin typeface="Palatino Linotyp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7827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Palatino Linotype" pitchFamily="18" charset="0"/>
              </a:rPr>
              <a:t>Fabrication of </a:t>
            </a:r>
            <a:r>
              <a:rPr lang="en-US" dirty="0" err="1" smtClean="0">
                <a:latin typeface="Palatino Linotype" pitchFamily="18" charset="0"/>
              </a:rPr>
              <a:t>nano</a:t>
            </a:r>
            <a:r>
              <a:rPr lang="en-US" dirty="0" smtClean="0">
                <a:latin typeface="Palatino Linotype" pitchFamily="18" charset="0"/>
              </a:rPr>
              <a:t> material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eaLnBrk="1" hangingPunct="1"/>
            <a:r>
              <a:rPr lang="en-US" sz="2800" dirty="0" smtClean="0">
                <a:latin typeface="Palatino Linotype" pitchFamily="18" charset="0"/>
              </a:rPr>
              <a:t>PVD</a:t>
            </a:r>
          </a:p>
          <a:p>
            <a:pPr lvl="1"/>
            <a:r>
              <a:rPr lang="en-US" sz="2400" dirty="0" smtClean="0">
                <a:latin typeface="Palatino Linotype" pitchFamily="18" charset="0"/>
              </a:rPr>
              <a:t>Sputtering, </a:t>
            </a:r>
            <a:r>
              <a:rPr lang="en-US" sz="2400" dirty="0" smtClean="0">
                <a:latin typeface="Palatino Linotype" pitchFamily="18" charset="0"/>
              </a:rPr>
              <a:t>   </a:t>
            </a:r>
            <a:r>
              <a:rPr lang="en-US" sz="2400" dirty="0" err="1" smtClean="0">
                <a:latin typeface="Palatino Linotype" pitchFamily="18" charset="0"/>
              </a:rPr>
              <a:t>oooooooooooo</a:t>
            </a:r>
            <a:endParaRPr lang="en-US" sz="2400" dirty="0" smtClean="0">
              <a:latin typeface="Palatino Linotype" pitchFamily="18" charset="0"/>
            </a:endParaRPr>
          </a:p>
          <a:p>
            <a:pPr lvl="1"/>
            <a:r>
              <a:rPr lang="en-US" sz="2400" dirty="0" smtClean="0">
                <a:latin typeface="Palatino Linotype" pitchFamily="18" charset="0"/>
              </a:rPr>
              <a:t>laser </a:t>
            </a:r>
            <a:r>
              <a:rPr lang="en-US" sz="2400" dirty="0" smtClean="0">
                <a:latin typeface="Palatino Linotype" pitchFamily="18" charset="0"/>
              </a:rPr>
              <a:t>(pulsed, beam</a:t>
            </a:r>
            <a:r>
              <a:rPr lang="en-US" sz="2400" dirty="0" smtClean="0">
                <a:latin typeface="Palatino Linotype" pitchFamily="18" charset="0"/>
              </a:rPr>
              <a:t>),    </a:t>
            </a:r>
            <a:r>
              <a:rPr lang="en-US" sz="2400" dirty="0" err="1" smtClean="0">
                <a:latin typeface="Palatino Linotype" pitchFamily="18" charset="0"/>
              </a:rPr>
              <a:t>oooooooooo</a:t>
            </a:r>
            <a:endParaRPr lang="en-US" sz="2400" dirty="0" smtClean="0">
              <a:latin typeface="Palatino Linotype" pitchFamily="18" charset="0"/>
            </a:endParaRPr>
          </a:p>
          <a:p>
            <a:pPr lvl="1"/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smtClean="0">
                <a:latin typeface="Palatino Linotype" pitchFamily="18" charset="0"/>
              </a:rPr>
              <a:t>e-beam, 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oooooooooo</a:t>
            </a:r>
            <a:endParaRPr lang="en-US" sz="2400" dirty="0" smtClean="0">
              <a:latin typeface="Palatino Linotype" pitchFamily="18" charset="0"/>
            </a:endParaRPr>
          </a:p>
          <a:p>
            <a:pPr lvl="1"/>
            <a:r>
              <a:rPr lang="en-US" sz="2400" dirty="0" smtClean="0">
                <a:latin typeface="Palatino Linotype" pitchFamily="18" charset="0"/>
              </a:rPr>
              <a:t>ion </a:t>
            </a:r>
            <a:r>
              <a:rPr lang="en-US" sz="2400" dirty="0" smtClean="0">
                <a:latin typeface="Palatino Linotype" pitchFamily="18" charset="0"/>
              </a:rPr>
              <a:t>beam, 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ooooooooooooo</a:t>
            </a:r>
            <a:endParaRPr lang="en-US" sz="2400" dirty="0" smtClean="0">
              <a:latin typeface="Palatino Linotype" pitchFamily="18" charset="0"/>
            </a:endParaRPr>
          </a:p>
          <a:p>
            <a:pPr lvl="1"/>
            <a:r>
              <a:rPr lang="en-US" sz="2400" dirty="0" smtClean="0">
                <a:latin typeface="Palatino Linotype" pitchFamily="18" charset="0"/>
              </a:rPr>
              <a:t>sol-gel    </a:t>
            </a:r>
            <a:r>
              <a:rPr lang="en-US" sz="2400" dirty="0" err="1" smtClean="0">
                <a:latin typeface="Palatino Linotype" pitchFamily="18" charset="0"/>
              </a:rPr>
              <a:t>oooooooooooooooo</a:t>
            </a:r>
            <a:endParaRPr lang="en-US" sz="2400" dirty="0" smtClean="0">
              <a:latin typeface="Palatino Linotype" pitchFamily="18" charset="0"/>
            </a:endParaRPr>
          </a:p>
          <a:p>
            <a:pPr lvl="1"/>
            <a:r>
              <a:rPr lang="en-US" sz="2400" dirty="0" smtClean="0">
                <a:latin typeface="Palatino Linotype" pitchFamily="18" charset="0"/>
              </a:rPr>
              <a:t>MBE    </a:t>
            </a:r>
            <a:r>
              <a:rPr lang="en-US" sz="2400" dirty="0" err="1" smtClean="0">
                <a:latin typeface="Palatino Linotype" pitchFamily="18" charset="0"/>
              </a:rPr>
              <a:t>oooooooooooooooo</a:t>
            </a:r>
            <a:endParaRPr lang="en-US" sz="2400" dirty="0" smtClean="0">
              <a:latin typeface="Palatino Linotype" pitchFamily="18" charset="0"/>
            </a:endParaRPr>
          </a:p>
          <a:p>
            <a:r>
              <a:rPr lang="en-US" sz="2800" dirty="0">
                <a:latin typeface="Palatino Linotype" pitchFamily="18" charset="0"/>
              </a:rPr>
              <a:t>CVD</a:t>
            </a:r>
          </a:p>
          <a:p>
            <a:pPr lvl="1"/>
            <a:r>
              <a:rPr lang="en-US" sz="2400" dirty="0">
                <a:latin typeface="Palatino Linotype" pitchFamily="18" charset="0"/>
              </a:rPr>
              <a:t>MOCVD, </a:t>
            </a:r>
            <a:endParaRPr lang="en-US" sz="2400" dirty="0" smtClean="0">
              <a:latin typeface="Palatino Linotype" pitchFamily="18" charset="0"/>
            </a:endParaRPr>
          </a:p>
          <a:p>
            <a:pPr lvl="1"/>
            <a:r>
              <a:rPr lang="en-US" sz="2400" dirty="0" smtClean="0">
                <a:latin typeface="Palatino Linotype" pitchFamily="18" charset="0"/>
              </a:rPr>
              <a:t>PECVD, </a:t>
            </a:r>
          </a:p>
          <a:p>
            <a:pPr lvl="1"/>
            <a:r>
              <a:rPr lang="en-US" sz="2400" dirty="0" smtClean="0">
                <a:latin typeface="Palatino Linotype" pitchFamily="18" charset="0"/>
              </a:rPr>
              <a:t>LPCVD.</a:t>
            </a:r>
            <a:endParaRPr lang="en-US" sz="2400" dirty="0" smtClean="0">
              <a:latin typeface="Palatino Linotype" pitchFamily="18" charset="0"/>
            </a:endParaRPr>
          </a:p>
          <a:p>
            <a:r>
              <a:rPr lang="en-US" sz="2800" dirty="0" smtClean="0">
                <a:latin typeface="Palatino Linotype" pitchFamily="18" charset="0"/>
              </a:rPr>
              <a:t>Chemical synthesis</a:t>
            </a:r>
          </a:p>
          <a:p>
            <a:pPr lvl="1"/>
            <a:r>
              <a:rPr lang="en-US" sz="2400" dirty="0" smtClean="0">
                <a:latin typeface="Palatino Linotype" pitchFamily="18" charset="0"/>
              </a:rPr>
              <a:t>Reduction, </a:t>
            </a:r>
            <a:endParaRPr lang="en-US" sz="2400" dirty="0" smtClean="0">
              <a:latin typeface="Palatino Linotype" pitchFamily="18" charset="0"/>
            </a:endParaRPr>
          </a:p>
          <a:p>
            <a:pPr lvl="1"/>
            <a:r>
              <a:rPr lang="en-US" sz="2400" dirty="0" smtClean="0">
                <a:latin typeface="Palatino Linotype" pitchFamily="18" charset="0"/>
              </a:rPr>
              <a:t>polymerization</a:t>
            </a:r>
            <a:r>
              <a:rPr lang="en-US" dirty="0" smtClean="0">
                <a:latin typeface="Palatino Linotype" pitchFamily="18" charset="0"/>
              </a:rPr>
              <a:t>. </a:t>
            </a:r>
            <a:endParaRPr lang="en-US" dirty="0">
              <a:latin typeface="Palatino Linotype" pitchFamily="18" charset="0"/>
            </a:endParaRPr>
          </a:p>
          <a:p>
            <a:pPr eaLnBrk="1" hangingPunct="1"/>
            <a:endParaRPr lang="en-US" sz="2800" dirty="0" smtClean="0">
              <a:latin typeface="Palatino Linotype" pitchFamily="18" charset="0"/>
            </a:endParaRPr>
          </a:p>
          <a:p>
            <a:pPr eaLnBrk="1" hangingPunct="1"/>
            <a:endParaRPr lang="en-US" sz="2400" dirty="0" smtClean="0">
              <a:latin typeface="Palatino Linotype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A9ECB3-8481-459E-A814-333C0F9419EE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360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6400800"/>
          </a:xfrm>
        </p:spPr>
        <p:txBody>
          <a:bodyPr>
            <a:normAutofit fontScale="92500" lnSpcReduction="20000"/>
          </a:bodyPr>
          <a:lstStyle/>
          <a:p>
            <a:r>
              <a:rPr lang="en-US" sz="2400" dirty="0" smtClean="0"/>
              <a:t>English</a:t>
            </a:r>
          </a:p>
          <a:p>
            <a:r>
              <a:rPr lang="en-US" sz="2400" dirty="0" err="1" smtClean="0">
                <a:latin typeface="Palatino Linotype" pitchFamily="18" charset="0"/>
              </a:rPr>
              <a:t>Ngắn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>
                <a:latin typeface="Palatino Linotype" pitchFamily="18" charset="0"/>
              </a:rPr>
              <a:t>gọn</a:t>
            </a:r>
            <a:r>
              <a:rPr lang="en-US" sz="2400" dirty="0">
                <a:latin typeface="Palatino Linotype" pitchFamily="18" charset="0"/>
              </a:rPr>
              <a:t>, </a:t>
            </a:r>
            <a:r>
              <a:rPr lang="en-US" sz="2400" dirty="0" err="1">
                <a:latin typeface="Palatino Linotype" pitchFamily="18" charset="0"/>
              </a:rPr>
              <a:t>ít</a:t>
            </a:r>
            <a:r>
              <a:rPr lang="en-US" sz="2400" dirty="0">
                <a:latin typeface="Palatino Linotype" pitchFamily="18" charset="0"/>
              </a:rPr>
              <a:t> </a:t>
            </a:r>
            <a:r>
              <a:rPr lang="en-US" sz="2400" dirty="0" err="1">
                <a:latin typeface="Palatino Linotype" pitchFamily="18" charset="0"/>
              </a:rPr>
              <a:t>chữ</a:t>
            </a:r>
            <a:r>
              <a:rPr lang="en-US" sz="2400" dirty="0">
                <a:latin typeface="Palatino Linotype" pitchFamily="18" charset="0"/>
              </a:rPr>
              <a:t>, </a:t>
            </a:r>
            <a:r>
              <a:rPr lang="en-US" sz="2400" dirty="0" err="1">
                <a:latin typeface="Palatino Linotype" pitchFamily="18" charset="0"/>
              </a:rPr>
              <a:t>nhiều</a:t>
            </a:r>
            <a:r>
              <a:rPr lang="en-US" sz="2400" dirty="0">
                <a:latin typeface="Palatino Linotype" pitchFamily="18" charset="0"/>
              </a:rPr>
              <a:t> </a:t>
            </a:r>
            <a:r>
              <a:rPr lang="en-US" sz="2400" dirty="0" err="1">
                <a:latin typeface="Palatino Linotype" pitchFamily="18" charset="0"/>
              </a:rPr>
              <a:t>hình</a:t>
            </a:r>
            <a:r>
              <a:rPr lang="en-US" sz="2400" dirty="0">
                <a:latin typeface="Palatino Linotype" pitchFamily="18" charset="0"/>
              </a:rPr>
              <a:t>, </a:t>
            </a:r>
            <a:r>
              <a:rPr lang="en-US" sz="2400" dirty="0" err="1">
                <a:latin typeface="Palatino Linotype" pitchFamily="18" charset="0"/>
              </a:rPr>
              <a:t>có</a:t>
            </a:r>
            <a:r>
              <a:rPr lang="en-US" sz="2400" dirty="0">
                <a:latin typeface="Palatino Linotype" pitchFamily="18" charset="0"/>
              </a:rPr>
              <a:t> </a:t>
            </a:r>
            <a:r>
              <a:rPr lang="en-US" sz="2400" dirty="0" err="1">
                <a:latin typeface="Palatino Linotype" pitchFamily="18" charset="0"/>
              </a:rPr>
              <a:t>chú</a:t>
            </a:r>
            <a:r>
              <a:rPr lang="en-US" sz="2400" dirty="0">
                <a:latin typeface="Palatino Linotype" pitchFamily="18" charset="0"/>
              </a:rPr>
              <a:t> </a:t>
            </a:r>
            <a:r>
              <a:rPr lang="en-US" sz="2400" dirty="0" err="1">
                <a:latin typeface="Palatino Linotype" pitchFamily="18" charset="0"/>
              </a:rPr>
              <a:t>thích</a:t>
            </a:r>
            <a:r>
              <a:rPr lang="en-US" sz="2400" dirty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hình</a:t>
            </a:r>
            <a:endParaRPr lang="en-US" sz="2400" dirty="0" smtClean="0">
              <a:latin typeface="Palatino Linotype" pitchFamily="18" charset="0"/>
            </a:endParaRPr>
          </a:p>
          <a:p>
            <a:r>
              <a:rPr lang="en-US" sz="2400" dirty="0" err="1" smtClean="0">
                <a:latin typeface="Palatino Linotype" pitchFamily="18" charset="0"/>
              </a:rPr>
              <a:t>Giải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thích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sơ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đồ</a:t>
            </a:r>
            <a:r>
              <a:rPr lang="en-US" sz="2400" dirty="0" smtClean="0">
                <a:latin typeface="Palatino Linotype" pitchFamily="18" charset="0"/>
              </a:rPr>
              <a:t>, </a:t>
            </a:r>
            <a:r>
              <a:rPr lang="en-US" sz="2400" dirty="0" err="1" smtClean="0">
                <a:latin typeface="Palatino Linotype" pitchFamily="18" charset="0"/>
              </a:rPr>
              <a:t>cơ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chế</a:t>
            </a:r>
            <a:r>
              <a:rPr lang="en-US" sz="2400" dirty="0" smtClean="0">
                <a:latin typeface="Palatino Linotype" pitchFamily="18" charset="0"/>
              </a:rPr>
              <a:t>, </a:t>
            </a:r>
            <a:r>
              <a:rPr lang="en-US" sz="2400" dirty="0" err="1" smtClean="0">
                <a:latin typeface="Palatino Linotype" pitchFamily="18" charset="0"/>
              </a:rPr>
              <a:t>cấu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trúc</a:t>
            </a:r>
            <a:r>
              <a:rPr lang="en-US" sz="2400" dirty="0" smtClean="0">
                <a:latin typeface="Palatino Linotype" pitchFamily="18" charset="0"/>
              </a:rPr>
              <a:t>, </a:t>
            </a:r>
            <a:r>
              <a:rPr lang="en-US" sz="2400" dirty="0" err="1" smtClean="0">
                <a:latin typeface="Palatino Linotype" pitchFamily="18" charset="0"/>
              </a:rPr>
              <a:t>nguyên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lý</a:t>
            </a:r>
            <a:endParaRPr lang="en-US" sz="2400" dirty="0" smtClean="0">
              <a:latin typeface="Palatino Linotype" pitchFamily="18" charset="0"/>
            </a:endParaRPr>
          </a:p>
          <a:p>
            <a:endParaRPr lang="en-US" sz="2400" dirty="0" smtClean="0">
              <a:latin typeface="Palatino Linotype" pitchFamily="18" charset="0"/>
            </a:endParaRPr>
          </a:p>
          <a:p>
            <a:r>
              <a:rPr lang="en-US" sz="2400" dirty="0" err="1" smtClean="0">
                <a:latin typeface="Palatino Linotype" pitchFamily="18" charset="0"/>
              </a:rPr>
              <a:t>Về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thiết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bị</a:t>
            </a:r>
            <a:r>
              <a:rPr lang="en-US" sz="2400" dirty="0" smtClean="0">
                <a:latin typeface="Palatino Linotype" pitchFamily="18" charset="0"/>
              </a:rPr>
              <a:t>: </a:t>
            </a:r>
            <a:r>
              <a:rPr lang="en-US" sz="2400" dirty="0" err="1" smtClean="0">
                <a:latin typeface="Palatino Linotype" pitchFamily="18" charset="0"/>
              </a:rPr>
              <a:t>chú</a:t>
            </a:r>
            <a:r>
              <a:rPr lang="en-US" sz="2400" dirty="0" smtClean="0">
                <a:latin typeface="Palatino Linotype" pitchFamily="18" charset="0"/>
              </a:rPr>
              <a:t> ý </a:t>
            </a:r>
            <a:r>
              <a:rPr lang="en-US" sz="2400" dirty="0" err="1" smtClean="0">
                <a:latin typeface="Palatino Linotype" pitchFamily="18" charset="0"/>
              </a:rPr>
              <a:t>cấu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trúc</a:t>
            </a:r>
            <a:r>
              <a:rPr lang="en-US" sz="2400" dirty="0" smtClean="0">
                <a:latin typeface="Palatino Linotype" pitchFamily="18" charset="0"/>
              </a:rPr>
              <a:t>, </a:t>
            </a:r>
            <a:r>
              <a:rPr lang="en-US" sz="2400" dirty="0" err="1" smtClean="0">
                <a:latin typeface="Palatino Linotype" pitchFamily="18" charset="0"/>
              </a:rPr>
              <a:t>thành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phần</a:t>
            </a:r>
            <a:r>
              <a:rPr lang="en-US" sz="2400" dirty="0" smtClean="0">
                <a:latin typeface="Palatino Linotype" pitchFamily="18" charset="0"/>
              </a:rPr>
              <a:t>, </a:t>
            </a:r>
            <a:r>
              <a:rPr lang="en-US" sz="2400" dirty="0" err="1" smtClean="0">
                <a:latin typeface="Palatino Linotype" pitchFamily="18" charset="0"/>
              </a:rPr>
              <a:t>tương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tác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giữa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các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bộ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phận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trong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thiết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bị</a:t>
            </a:r>
            <a:endParaRPr lang="en-US" sz="2400" dirty="0" smtClean="0">
              <a:latin typeface="Palatino Linotype" pitchFamily="18" charset="0"/>
            </a:endParaRPr>
          </a:p>
          <a:p>
            <a:r>
              <a:rPr lang="en-US" sz="2400" dirty="0" err="1" smtClean="0">
                <a:latin typeface="Palatino Linotype" pitchFamily="18" charset="0"/>
              </a:rPr>
              <a:t>Về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phương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pháp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phân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tích</a:t>
            </a:r>
            <a:r>
              <a:rPr lang="en-US" sz="2400" dirty="0" smtClean="0">
                <a:latin typeface="Palatino Linotype" pitchFamily="18" charset="0"/>
              </a:rPr>
              <a:t>, </a:t>
            </a:r>
            <a:r>
              <a:rPr lang="en-US" sz="2400" dirty="0" err="1" smtClean="0">
                <a:latin typeface="Palatino Linotype" pitchFamily="18" charset="0"/>
              </a:rPr>
              <a:t>vào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youtube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xem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các</a:t>
            </a:r>
            <a:r>
              <a:rPr lang="en-US" sz="2400" dirty="0" smtClean="0">
                <a:latin typeface="Palatino Linotype" pitchFamily="18" charset="0"/>
              </a:rPr>
              <a:t> know-how (</a:t>
            </a:r>
            <a:r>
              <a:rPr lang="en-US" sz="2400" dirty="0" err="1" smtClean="0">
                <a:latin typeface="Palatino Linotype" pitchFamily="18" charset="0"/>
              </a:rPr>
              <a:t>kỹ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thuật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thực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tế</a:t>
            </a:r>
            <a:r>
              <a:rPr lang="en-US" sz="2400" dirty="0" smtClean="0">
                <a:latin typeface="Palatino Linotype" pitchFamily="18" charset="0"/>
              </a:rPr>
              <a:t>)</a:t>
            </a:r>
          </a:p>
          <a:p>
            <a:r>
              <a:rPr lang="en-US" sz="2400" dirty="0" smtClean="0">
                <a:latin typeface="Palatino Linotype" pitchFamily="18" charset="0"/>
              </a:rPr>
              <a:t>Search </a:t>
            </a:r>
            <a:r>
              <a:rPr lang="en-US" sz="2400" dirty="0" err="1" smtClean="0">
                <a:latin typeface="Palatino Linotype" pitchFamily="18" charset="0"/>
              </a:rPr>
              <a:t>các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từ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khóa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sau</a:t>
            </a:r>
            <a:r>
              <a:rPr lang="en-US" sz="2400" dirty="0" smtClean="0">
                <a:latin typeface="Palatino Linotype" pitchFamily="18" charset="0"/>
              </a:rPr>
              <a:t>: </a:t>
            </a:r>
            <a:r>
              <a:rPr lang="en-US" sz="2400" dirty="0" err="1" smtClean="0">
                <a:latin typeface="Palatino Linotype" pitchFamily="18" charset="0"/>
              </a:rPr>
              <a:t>tên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đề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tài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kèm</a:t>
            </a:r>
            <a:r>
              <a:rPr lang="en-US" sz="2400" dirty="0" smtClean="0">
                <a:latin typeface="Palatino Linotype" pitchFamily="18" charset="0"/>
              </a:rPr>
              <a:t>..</a:t>
            </a:r>
          </a:p>
          <a:p>
            <a:pPr lvl="1"/>
            <a:r>
              <a:rPr lang="en-US" sz="2200" dirty="0" smtClean="0">
                <a:latin typeface="Palatino Linotype" pitchFamily="18" charset="0"/>
              </a:rPr>
              <a:t>Synthesis, method, process, procedure, structure, apparatus, element, principle, concept, </a:t>
            </a:r>
            <a:r>
              <a:rPr lang="en-US" sz="2200" dirty="0" err="1" smtClean="0">
                <a:latin typeface="Palatino Linotype" pitchFamily="18" charset="0"/>
              </a:rPr>
              <a:t>explaination</a:t>
            </a:r>
            <a:r>
              <a:rPr lang="en-US" sz="2200" dirty="0" smtClean="0">
                <a:latin typeface="Palatino Linotype" pitchFamily="18" charset="0"/>
              </a:rPr>
              <a:t>, tutorial, </a:t>
            </a:r>
          </a:p>
          <a:p>
            <a:pPr lvl="1"/>
            <a:r>
              <a:rPr lang="en-US" sz="2200" dirty="0" err="1" smtClean="0">
                <a:latin typeface="Palatino Linotype" pitchFamily="18" charset="0"/>
              </a:rPr>
              <a:t>Kèm</a:t>
            </a:r>
            <a:r>
              <a:rPr lang="en-US" sz="2200" dirty="0" smtClean="0">
                <a:latin typeface="Palatino Linotype" pitchFamily="18" charset="0"/>
              </a:rPr>
              <a:t> </a:t>
            </a:r>
            <a:r>
              <a:rPr lang="en-US" sz="2200" dirty="0" err="1" smtClean="0">
                <a:latin typeface="Palatino Linotype" pitchFamily="18" charset="0"/>
              </a:rPr>
              <a:t>pdf</a:t>
            </a:r>
            <a:r>
              <a:rPr lang="en-US" sz="2200" dirty="0" smtClean="0">
                <a:latin typeface="Palatino Linotype" pitchFamily="18" charset="0"/>
              </a:rPr>
              <a:t>, </a:t>
            </a:r>
            <a:r>
              <a:rPr lang="en-US" sz="2200" dirty="0" err="1" smtClean="0">
                <a:latin typeface="Palatino Linotype" pitchFamily="18" charset="0"/>
              </a:rPr>
              <a:t>ppt</a:t>
            </a:r>
            <a:r>
              <a:rPr lang="en-US" sz="2200" dirty="0" smtClean="0">
                <a:latin typeface="Palatino Linotype" pitchFamily="18" charset="0"/>
              </a:rPr>
              <a:t>, </a:t>
            </a:r>
            <a:r>
              <a:rPr lang="en-US" sz="2200" dirty="0" err="1" smtClean="0">
                <a:latin typeface="Palatino Linotype" pitchFamily="18" charset="0"/>
              </a:rPr>
              <a:t>docx</a:t>
            </a:r>
            <a:r>
              <a:rPr lang="en-US" sz="2200" dirty="0" smtClean="0">
                <a:latin typeface="Palatino Linotype" pitchFamily="18" charset="0"/>
              </a:rPr>
              <a:t>. </a:t>
            </a:r>
          </a:p>
          <a:p>
            <a:pPr lvl="1"/>
            <a:r>
              <a:rPr lang="en-US" sz="2200" dirty="0" err="1" smtClean="0">
                <a:latin typeface="Palatino Linotype" pitchFamily="18" charset="0"/>
              </a:rPr>
              <a:t>Nguồn</a:t>
            </a:r>
            <a:r>
              <a:rPr lang="en-US" sz="2200" dirty="0" smtClean="0">
                <a:latin typeface="Palatino Linotype" pitchFamily="18" charset="0"/>
              </a:rPr>
              <a:t>: </a:t>
            </a:r>
            <a:r>
              <a:rPr lang="en-US" sz="2200" dirty="0" err="1" smtClean="0">
                <a:latin typeface="Palatino Linotype" pitchFamily="18" charset="0"/>
              </a:rPr>
              <a:t>google</a:t>
            </a:r>
            <a:r>
              <a:rPr lang="en-US" sz="2200" dirty="0" smtClean="0">
                <a:latin typeface="Palatino Linotype" pitchFamily="18" charset="0"/>
              </a:rPr>
              <a:t>, wiki (</a:t>
            </a:r>
            <a:r>
              <a:rPr lang="en-US" sz="2200" dirty="0" err="1" smtClean="0">
                <a:latin typeface="Palatino Linotype" pitchFamily="18" charset="0"/>
              </a:rPr>
              <a:t>sơ</a:t>
            </a:r>
            <a:r>
              <a:rPr lang="en-US" sz="2200" dirty="0" smtClean="0">
                <a:latin typeface="Palatino Linotype" pitchFamily="18" charset="0"/>
              </a:rPr>
              <a:t> </a:t>
            </a:r>
            <a:r>
              <a:rPr lang="en-US" sz="2200" dirty="0" err="1" smtClean="0">
                <a:latin typeface="Palatino Linotype" pitchFamily="18" charset="0"/>
              </a:rPr>
              <a:t>lược</a:t>
            </a:r>
            <a:r>
              <a:rPr lang="en-US" sz="2200" dirty="0" smtClean="0">
                <a:latin typeface="Palatino Linotype" pitchFamily="18" charset="0"/>
              </a:rPr>
              <a:t>)</a:t>
            </a:r>
          </a:p>
          <a:p>
            <a:pPr lvl="2"/>
            <a:r>
              <a:rPr lang="en-US" dirty="0" smtClean="0">
                <a:latin typeface="Palatino Linotype" pitchFamily="18" charset="0"/>
              </a:rPr>
              <a:t>Google scholar : </a:t>
            </a:r>
            <a:r>
              <a:rPr lang="en-US" dirty="0" err="1" smtClean="0">
                <a:latin typeface="Palatino Linotype" pitchFamily="18" charset="0"/>
              </a:rPr>
              <a:t>nội</a:t>
            </a:r>
            <a:r>
              <a:rPr lang="en-US" dirty="0" smtClean="0">
                <a:latin typeface="Palatino Linotype" pitchFamily="18" charset="0"/>
              </a:rPr>
              <a:t> dung </a:t>
            </a:r>
            <a:r>
              <a:rPr lang="en-US" dirty="0" err="1" smtClean="0">
                <a:latin typeface="Palatino Linotype" pitchFamily="18" charset="0"/>
              </a:rPr>
              <a:t>học</a:t>
            </a:r>
            <a:r>
              <a:rPr lang="en-US" dirty="0" smtClean="0">
                <a:latin typeface="Palatino Linotype" pitchFamily="18" charset="0"/>
              </a:rPr>
              <a:t> </a:t>
            </a:r>
            <a:r>
              <a:rPr lang="en-US" dirty="0" err="1" smtClean="0">
                <a:latin typeface="Palatino Linotype" pitchFamily="18" charset="0"/>
              </a:rPr>
              <a:t>thuật</a:t>
            </a:r>
            <a:r>
              <a:rPr lang="en-US" dirty="0" smtClean="0">
                <a:latin typeface="Palatino Linotype" pitchFamily="18" charset="0"/>
              </a:rPr>
              <a:t> (</a:t>
            </a:r>
            <a:r>
              <a:rPr lang="en-US" dirty="0" err="1" smtClean="0">
                <a:latin typeface="Palatino Linotype" pitchFamily="18" charset="0"/>
              </a:rPr>
              <a:t>vào</a:t>
            </a:r>
            <a:r>
              <a:rPr lang="en-US" dirty="0" smtClean="0">
                <a:latin typeface="Palatino Linotype" pitchFamily="18" charset="0"/>
              </a:rPr>
              <a:t> </a:t>
            </a:r>
            <a:r>
              <a:rPr lang="en-US" dirty="0" err="1" smtClean="0">
                <a:latin typeface="Palatino Linotype" pitchFamily="18" charset="0"/>
              </a:rPr>
              <a:t>google</a:t>
            </a:r>
            <a:r>
              <a:rPr lang="en-US" dirty="0" smtClean="0">
                <a:latin typeface="Palatino Linotype" pitchFamily="18" charset="0"/>
              </a:rPr>
              <a:t> </a:t>
            </a:r>
            <a:r>
              <a:rPr lang="en-US" dirty="0" err="1" smtClean="0">
                <a:latin typeface="Palatino Linotype" pitchFamily="18" charset="0"/>
              </a:rPr>
              <a:t>bấm</a:t>
            </a:r>
            <a:r>
              <a:rPr lang="en-US" dirty="0" smtClean="0">
                <a:latin typeface="Palatino Linotype" pitchFamily="18" charset="0"/>
              </a:rPr>
              <a:t> </a:t>
            </a:r>
            <a:r>
              <a:rPr lang="en-US" dirty="0" err="1" smtClean="0">
                <a:latin typeface="Palatino Linotype" pitchFamily="18" charset="0"/>
              </a:rPr>
              <a:t>google</a:t>
            </a:r>
            <a:r>
              <a:rPr lang="en-US" dirty="0" smtClean="0">
                <a:latin typeface="Palatino Linotype" pitchFamily="18" charset="0"/>
              </a:rPr>
              <a:t> scholar)</a:t>
            </a:r>
          </a:p>
          <a:p>
            <a:pPr lvl="2"/>
            <a:r>
              <a:rPr lang="en-US" dirty="0" err="1" smtClean="0">
                <a:latin typeface="Palatino Linotype" pitchFamily="18" charset="0"/>
              </a:rPr>
              <a:t>Sciencedirect</a:t>
            </a:r>
            <a:r>
              <a:rPr lang="en-US" dirty="0" smtClean="0">
                <a:latin typeface="Palatino Linotype" pitchFamily="18" charset="0"/>
              </a:rPr>
              <a:t>, </a:t>
            </a:r>
            <a:r>
              <a:rPr lang="en-US" dirty="0" err="1" smtClean="0">
                <a:latin typeface="Palatino Linotype" pitchFamily="18" charset="0"/>
              </a:rPr>
              <a:t>springerlink</a:t>
            </a:r>
            <a:r>
              <a:rPr lang="en-US" dirty="0" smtClean="0">
                <a:latin typeface="Palatino Linotype" pitchFamily="18" charset="0"/>
              </a:rPr>
              <a:t>, </a:t>
            </a:r>
            <a:r>
              <a:rPr lang="en-US" dirty="0" err="1" smtClean="0">
                <a:latin typeface="Palatino Linotype" pitchFamily="18" charset="0"/>
              </a:rPr>
              <a:t>scopus</a:t>
            </a:r>
            <a:r>
              <a:rPr lang="en-US" dirty="0" smtClean="0">
                <a:latin typeface="Palatino Linotype" pitchFamily="18" charset="0"/>
              </a:rPr>
              <a:t>, IEEE. (</a:t>
            </a:r>
            <a:r>
              <a:rPr lang="en-US" dirty="0" err="1" smtClean="0">
                <a:latin typeface="Palatino Linotype" pitchFamily="18" charset="0"/>
              </a:rPr>
              <a:t>dùng</a:t>
            </a:r>
            <a:r>
              <a:rPr lang="en-US" dirty="0" smtClean="0">
                <a:latin typeface="Palatino Linotype" pitchFamily="18" charset="0"/>
              </a:rPr>
              <a:t> </a:t>
            </a:r>
            <a:r>
              <a:rPr lang="en-US" dirty="0" err="1" smtClean="0">
                <a:latin typeface="Palatino Linotype" pitchFamily="18" charset="0"/>
              </a:rPr>
              <a:t>libgen</a:t>
            </a:r>
            <a:r>
              <a:rPr lang="en-US" dirty="0" smtClean="0">
                <a:latin typeface="Palatino Linotype" pitchFamily="18" charset="0"/>
              </a:rPr>
              <a:t> </a:t>
            </a:r>
            <a:r>
              <a:rPr lang="en-US" dirty="0" err="1" smtClean="0">
                <a:latin typeface="Palatino Linotype" pitchFamily="18" charset="0"/>
              </a:rPr>
              <a:t>để</a:t>
            </a:r>
            <a:r>
              <a:rPr lang="en-US" dirty="0" smtClean="0">
                <a:latin typeface="Palatino Linotype" pitchFamily="18" charset="0"/>
              </a:rPr>
              <a:t> </a:t>
            </a:r>
            <a:r>
              <a:rPr lang="en-US" dirty="0" err="1" smtClean="0">
                <a:latin typeface="Palatino Linotype" pitchFamily="18" charset="0"/>
              </a:rPr>
              <a:t>tải</a:t>
            </a:r>
            <a:r>
              <a:rPr lang="en-US" dirty="0" smtClean="0">
                <a:latin typeface="Palatino Linotype" pitchFamily="18" charset="0"/>
              </a:rPr>
              <a:t>, search </a:t>
            </a:r>
            <a:r>
              <a:rPr lang="en-US" dirty="0" err="1" smtClean="0">
                <a:latin typeface="Palatino Linotype" pitchFamily="18" charset="0"/>
              </a:rPr>
              <a:t>google</a:t>
            </a:r>
            <a:r>
              <a:rPr lang="en-US" dirty="0" smtClean="0">
                <a:latin typeface="Palatino Linotype" pitchFamily="18" charset="0"/>
              </a:rPr>
              <a:t>) </a:t>
            </a:r>
          </a:p>
          <a:p>
            <a:pPr lvl="2"/>
            <a:r>
              <a:rPr lang="en-US" dirty="0" err="1" smtClean="0">
                <a:latin typeface="Palatino Linotype" pitchFamily="18" charset="0"/>
              </a:rPr>
              <a:t>Youtube</a:t>
            </a:r>
            <a:r>
              <a:rPr lang="en-US" dirty="0" smtClean="0">
                <a:latin typeface="Palatino Linotype" pitchFamily="18" charset="0"/>
              </a:rPr>
              <a:t> for animation. (</a:t>
            </a:r>
            <a:r>
              <a:rPr lang="en-US" dirty="0" err="1" smtClean="0">
                <a:latin typeface="Palatino Linotype" pitchFamily="18" charset="0"/>
              </a:rPr>
              <a:t>cách</a:t>
            </a:r>
            <a:r>
              <a:rPr lang="en-US" dirty="0" smtClean="0">
                <a:latin typeface="Palatino Linotype" pitchFamily="18" charset="0"/>
              </a:rPr>
              <a:t> </a:t>
            </a:r>
            <a:r>
              <a:rPr lang="en-US" dirty="0" err="1" smtClean="0">
                <a:latin typeface="Palatino Linotype" pitchFamily="18" charset="0"/>
              </a:rPr>
              <a:t>tải</a:t>
            </a:r>
            <a:r>
              <a:rPr lang="en-US" dirty="0" smtClean="0">
                <a:latin typeface="Palatino Linotype" pitchFamily="18" charset="0"/>
              </a:rPr>
              <a:t> </a:t>
            </a:r>
            <a:r>
              <a:rPr lang="en-US" dirty="0" err="1" smtClean="0">
                <a:latin typeface="Palatino Linotype" pitchFamily="18" charset="0"/>
              </a:rPr>
              <a:t>từ</a:t>
            </a:r>
            <a:r>
              <a:rPr lang="en-US" dirty="0" smtClean="0">
                <a:latin typeface="Palatino Linotype" pitchFamily="18" charset="0"/>
              </a:rPr>
              <a:t> </a:t>
            </a:r>
            <a:r>
              <a:rPr lang="en-US" dirty="0" err="1" smtClean="0">
                <a:latin typeface="Palatino Linotype" pitchFamily="18" charset="0"/>
              </a:rPr>
              <a:t>youtube</a:t>
            </a:r>
            <a:r>
              <a:rPr lang="en-US" dirty="0" smtClean="0">
                <a:latin typeface="Palatino Linotype" pitchFamily="18" charset="0"/>
              </a:rPr>
              <a:t>: </a:t>
            </a:r>
            <a:r>
              <a:rPr lang="en-US" dirty="0" err="1" smtClean="0">
                <a:latin typeface="Palatino Linotype" pitchFamily="18" charset="0"/>
              </a:rPr>
              <a:t>xóa</a:t>
            </a:r>
            <a:r>
              <a:rPr lang="en-US" dirty="0" smtClean="0">
                <a:latin typeface="Palatino Linotype" pitchFamily="18" charset="0"/>
              </a:rPr>
              <a:t> </a:t>
            </a:r>
            <a:r>
              <a:rPr lang="en-US" dirty="0" err="1" smtClean="0">
                <a:latin typeface="Palatino Linotype" pitchFamily="18" charset="0"/>
              </a:rPr>
              <a:t>các</a:t>
            </a:r>
            <a:r>
              <a:rPr lang="en-US" dirty="0" smtClean="0">
                <a:latin typeface="Palatino Linotype" pitchFamily="18" charset="0"/>
              </a:rPr>
              <a:t> </a:t>
            </a:r>
            <a:r>
              <a:rPr lang="en-US" dirty="0" err="1" smtClean="0">
                <a:latin typeface="Palatino Linotype" pitchFamily="18" charset="0"/>
              </a:rPr>
              <a:t>ký</a:t>
            </a:r>
            <a:r>
              <a:rPr lang="en-US" dirty="0" smtClean="0">
                <a:latin typeface="Palatino Linotype" pitchFamily="18" charset="0"/>
              </a:rPr>
              <a:t> </a:t>
            </a:r>
            <a:r>
              <a:rPr lang="en-US" dirty="0" err="1" smtClean="0">
                <a:latin typeface="Palatino Linotype" pitchFamily="18" charset="0"/>
              </a:rPr>
              <a:t>tự</a:t>
            </a:r>
            <a:r>
              <a:rPr lang="en-US" dirty="0" smtClean="0">
                <a:latin typeface="Palatino Linotype" pitchFamily="18" charset="0"/>
              </a:rPr>
              <a:t> http:// ở </a:t>
            </a:r>
            <a:r>
              <a:rPr lang="en-US" dirty="0" err="1" smtClean="0">
                <a:latin typeface="Palatino Linotype" pitchFamily="18" charset="0"/>
              </a:rPr>
              <a:t>ngay</a:t>
            </a:r>
            <a:r>
              <a:rPr lang="en-US" dirty="0" smtClean="0">
                <a:latin typeface="Palatino Linotype" pitchFamily="18" charset="0"/>
              </a:rPr>
              <a:t> </a:t>
            </a:r>
            <a:r>
              <a:rPr lang="en-US" dirty="0" err="1" smtClean="0">
                <a:latin typeface="Palatino Linotype" pitchFamily="18" charset="0"/>
              </a:rPr>
              <a:t>trước</a:t>
            </a:r>
            <a:r>
              <a:rPr lang="en-US" dirty="0" smtClean="0">
                <a:latin typeface="Palatino Linotype" pitchFamily="18" charset="0"/>
              </a:rPr>
              <a:t> </a:t>
            </a:r>
            <a:r>
              <a:rPr lang="en-US" dirty="0" err="1" smtClean="0">
                <a:latin typeface="Palatino Linotype" pitchFamily="18" charset="0"/>
              </a:rPr>
              <a:t>chữ</a:t>
            </a:r>
            <a:r>
              <a:rPr lang="en-US" dirty="0" smtClean="0">
                <a:latin typeface="Palatino Linotype" pitchFamily="18" charset="0"/>
              </a:rPr>
              <a:t> Y </a:t>
            </a:r>
            <a:r>
              <a:rPr lang="en-US" dirty="0" err="1" smtClean="0">
                <a:latin typeface="Palatino Linotype" pitchFamily="18" charset="0"/>
              </a:rPr>
              <a:t>trong</a:t>
            </a:r>
            <a:r>
              <a:rPr lang="en-US" dirty="0" smtClean="0">
                <a:latin typeface="Palatino Linotype" pitchFamily="18" charset="0"/>
              </a:rPr>
              <a:t> link, </a:t>
            </a:r>
            <a:r>
              <a:rPr lang="en-US" dirty="0" err="1" smtClean="0">
                <a:latin typeface="Palatino Linotype" pitchFamily="18" charset="0"/>
              </a:rPr>
              <a:t>thêm</a:t>
            </a:r>
            <a:r>
              <a:rPr lang="en-US" dirty="0" smtClean="0">
                <a:latin typeface="Palatino Linotype" pitchFamily="18" charset="0"/>
              </a:rPr>
              <a:t> </a:t>
            </a:r>
            <a:r>
              <a:rPr lang="en-US" dirty="0" err="1" smtClean="0">
                <a:latin typeface="Palatino Linotype" pitchFamily="18" charset="0"/>
              </a:rPr>
              <a:t>vào</a:t>
            </a:r>
            <a:r>
              <a:rPr lang="en-US" dirty="0" smtClean="0">
                <a:latin typeface="Palatino Linotype" pitchFamily="18" charset="0"/>
              </a:rPr>
              <a:t> </a:t>
            </a:r>
            <a:r>
              <a:rPr lang="en-US" dirty="0" err="1" smtClean="0">
                <a:latin typeface="Palatino Linotype" pitchFamily="18" charset="0"/>
              </a:rPr>
              <a:t>chữ</a:t>
            </a:r>
            <a:r>
              <a:rPr lang="en-US" dirty="0" smtClean="0">
                <a:latin typeface="Palatino Linotype" pitchFamily="18" charset="0"/>
              </a:rPr>
              <a:t> “</a:t>
            </a:r>
            <a:r>
              <a:rPr lang="en-US" dirty="0" err="1" smtClean="0">
                <a:latin typeface="Palatino Linotype" pitchFamily="18" charset="0"/>
              </a:rPr>
              <a:t>ss</a:t>
            </a:r>
            <a:r>
              <a:rPr lang="en-US" dirty="0" smtClean="0">
                <a:latin typeface="Palatino Linotype" pitchFamily="18" charset="0"/>
              </a:rPr>
              <a:t>”, </a:t>
            </a:r>
            <a:r>
              <a:rPr lang="en-US" dirty="0" err="1" smtClean="0">
                <a:latin typeface="Palatino Linotype" pitchFamily="18" charset="0"/>
              </a:rPr>
              <a:t>rồi</a:t>
            </a:r>
            <a:r>
              <a:rPr lang="en-US" dirty="0" smtClean="0">
                <a:latin typeface="Palatino Linotype" pitchFamily="18" charset="0"/>
              </a:rPr>
              <a:t> enter. </a:t>
            </a:r>
            <a:r>
              <a:rPr lang="en-US" dirty="0" err="1" smtClean="0">
                <a:latin typeface="Palatino Linotype" pitchFamily="18" charset="0"/>
              </a:rPr>
              <a:t>Sau</a:t>
            </a:r>
            <a:r>
              <a:rPr lang="en-US" dirty="0" smtClean="0">
                <a:latin typeface="Palatino Linotype" pitchFamily="18" charset="0"/>
              </a:rPr>
              <a:t> </a:t>
            </a:r>
            <a:r>
              <a:rPr lang="en-US" dirty="0" err="1" smtClean="0">
                <a:latin typeface="Palatino Linotype" pitchFamily="18" charset="0"/>
              </a:rPr>
              <a:t>đó</a:t>
            </a:r>
            <a:r>
              <a:rPr lang="en-US" dirty="0" smtClean="0">
                <a:latin typeface="Palatino Linotype" pitchFamily="18" charset="0"/>
              </a:rPr>
              <a:t> </a:t>
            </a:r>
            <a:r>
              <a:rPr lang="en-US" dirty="0" err="1" smtClean="0">
                <a:latin typeface="Palatino Linotype" pitchFamily="18" charset="0"/>
              </a:rPr>
              <a:t>chọn</a:t>
            </a:r>
            <a:r>
              <a:rPr lang="en-US" dirty="0" smtClean="0">
                <a:latin typeface="Palatino Linotype" pitchFamily="18" charset="0"/>
              </a:rPr>
              <a:t> </a:t>
            </a:r>
            <a:r>
              <a:rPr lang="en-US" dirty="0" err="1" smtClean="0">
                <a:latin typeface="Palatino Linotype" pitchFamily="18" charset="0"/>
              </a:rPr>
              <a:t>định</a:t>
            </a:r>
            <a:r>
              <a:rPr lang="en-US" dirty="0" smtClean="0">
                <a:latin typeface="Palatino Linotype" pitchFamily="18" charset="0"/>
              </a:rPr>
              <a:t> </a:t>
            </a:r>
            <a:r>
              <a:rPr lang="en-US" dirty="0" err="1" smtClean="0">
                <a:latin typeface="Palatino Linotype" pitchFamily="18" charset="0"/>
              </a:rPr>
              <a:t>dạng</a:t>
            </a:r>
            <a:r>
              <a:rPr lang="en-US" dirty="0" smtClean="0">
                <a:latin typeface="Palatino Linotype" pitchFamily="18" charset="0"/>
              </a:rPr>
              <a:t> download. </a:t>
            </a:r>
          </a:p>
          <a:p>
            <a:pPr marL="914400" lvl="2" indent="0">
              <a:buNone/>
            </a:pPr>
            <a:endParaRPr lang="en-US" dirty="0" smtClean="0">
              <a:latin typeface="Palatino Linotype" pitchFamily="18" charset="0"/>
            </a:endParaRPr>
          </a:p>
          <a:p>
            <a:pPr lvl="2"/>
            <a:endParaRPr lang="en-US" dirty="0" smtClean="0">
              <a:latin typeface="Palatino Linotype" pitchFamily="18" charset="0"/>
            </a:endParaRPr>
          </a:p>
          <a:p>
            <a:pPr lvl="2"/>
            <a:endParaRPr lang="en-US" dirty="0" smtClean="0">
              <a:latin typeface="Palatino Linotype" pitchFamily="18" charset="0"/>
            </a:endParaRPr>
          </a:p>
          <a:p>
            <a:pPr lvl="2"/>
            <a:endParaRPr lang="en-US" dirty="0" smtClean="0">
              <a:latin typeface="Palatino Linotype" pitchFamily="18" charset="0"/>
            </a:endParaRPr>
          </a:p>
          <a:p>
            <a:pPr lvl="1"/>
            <a:endParaRPr lang="en-US" dirty="0">
              <a:latin typeface="Palatino Linotype" pitchFamily="18" charset="0"/>
            </a:endParaRP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6419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317</Words>
  <Application>Microsoft Office PowerPoint</Application>
  <PresentationFormat>On-screen Show (4:3)</PresentationFormat>
  <Paragraphs>60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Nano material</vt:lpstr>
      <vt:lpstr>Analytical methods for characterization of nano material</vt:lpstr>
      <vt:lpstr>Fabrication of nano material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Nano material</dc:title>
  <dc:creator>Quoc Luu</dc:creator>
  <cp:lastModifiedBy>PANDA</cp:lastModifiedBy>
  <cp:revision>7</cp:revision>
  <dcterms:created xsi:type="dcterms:W3CDTF">2006-08-16T00:00:00Z</dcterms:created>
  <dcterms:modified xsi:type="dcterms:W3CDTF">2016-03-01T10:38:51Z</dcterms:modified>
</cp:coreProperties>
</file>