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8" r:id="rId2"/>
    <p:sldId id="261" r:id="rId3"/>
    <p:sldId id="262" r:id="rId4"/>
    <p:sldId id="263" r:id="rId5"/>
    <p:sldId id="268" r:id="rId6"/>
    <p:sldId id="264" r:id="rId7"/>
    <p:sldId id="265" r:id="rId8"/>
    <p:sldId id="269" r:id="rId9"/>
    <p:sldId id="270" r:id="rId10"/>
    <p:sldId id="26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890" y="-3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334AAE-DFC4-4EDB-9D32-29729471458D}" type="datetimeFigureOut">
              <a:rPr lang="en-US" smtClean="0"/>
              <a:t>3/28/2016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EE9EDF-6C1F-4E04-BA33-BC968058ABD2}" type="slidenum">
              <a:rPr lang="en-US" smtClean="0"/>
              <a:t>‹#›</a:t>
            </a:fld>
            <a:endParaRPr lang="en-US"/>
          </a:p>
        </p:txBody>
      </p:sp>
    </p:spTree>
    <p:extLst>
      <p:ext uri="{BB962C8B-B14F-4D97-AF65-F5344CB8AC3E}">
        <p14:creationId xmlns:p14="http://schemas.microsoft.com/office/powerpoint/2010/main" val="334036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3</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3</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4</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4</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5</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5</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6</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6</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7</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7</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8</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8</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9</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9</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10</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10</a:t>
            </a:fld>
            <a:endParaRPr lang="en-US" altLang="ko-KR" sz="1200">
              <a:ea typeface="굴림" pitchFamily="34" charset="-127"/>
            </a:endParaRPr>
          </a:p>
        </p:txBody>
      </p:sp>
      <p:sp>
        <p:nvSpPr>
          <p:cNvPr id="18436" name="Rectangle 2"/>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4ADC055-2E77-4C5D-A780-6960C96F8A82}" type="datetimeFigureOut">
              <a:rPr lang="en-US" smtClean="0"/>
              <a:t>3/28/2016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4254576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ADC055-2E77-4C5D-A780-6960C96F8A82}" type="datetimeFigureOut">
              <a:rPr lang="en-US" smtClean="0"/>
              <a:t>3/28/2016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3050067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ADC055-2E77-4C5D-A780-6960C96F8A82}" type="datetimeFigureOut">
              <a:rPr lang="en-US" smtClean="0"/>
              <a:t>3/28/2016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455996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4ADC055-2E77-4C5D-A780-6960C96F8A82}" type="datetimeFigureOut">
              <a:rPr lang="en-US" smtClean="0"/>
              <a:t>3/28/2016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134553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4ADC055-2E77-4C5D-A780-6960C96F8A82}" type="datetimeFigureOut">
              <a:rPr lang="en-US" smtClean="0"/>
              <a:t>3/28/2016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449516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4ADC055-2E77-4C5D-A780-6960C96F8A82}" type="datetimeFigureOut">
              <a:rPr lang="en-US" smtClean="0"/>
              <a:t>3/28/2016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3180147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ADC055-2E77-4C5D-A780-6960C96F8A82}" type="datetimeFigureOut">
              <a:rPr lang="en-US" smtClean="0"/>
              <a:t>3/28/2016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4121598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ADC055-2E77-4C5D-A780-6960C96F8A82}" type="datetimeFigureOut">
              <a:rPr lang="en-US" smtClean="0"/>
              <a:t>3/28/2016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190757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ADC055-2E77-4C5D-A780-6960C96F8A82}" type="datetimeFigureOut">
              <a:rPr lang="en-US" smtClean="0"/>
              <a:t>3/28/2016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4142406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ADC055-2E77-4C5D-A780-6960C96F8A82}" type="datetimeFigureOut">
              <a:rPr lang="en-US" smtClean="0"/>
              <a:t>3/28/2016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859637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ADC055-2E77-4C5D-A780-6960C96F8A82}" type="datetimeFigureOut">
              <a:rPr lang="en-US" smtClean="0"/>
              <a:t>3/28/2016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801438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ADC055-2E77-4C5D-A780-6960C96F8A82}" type="datetimeFigureOut">
              <a:rPr lang="en-US" smtClean="0"/>
              <a:t>3/28/2016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CB2B5D-11CE-422F-A3BB-0B20F6677465}" type="slidenum">
              <a:rPr lang="en-US" smtClean="0"/>
              <a:t>‹#›</a:t>
            </a:fld>
            <a:endParaRPr lang="en-US"/>
          </a:p>
        </p:txBody>
      </p:sp>
    </p:spTree>
    <p:extLst>
      <p:ext uri="{BB962C8B-B14F-4D97-AF65-F5344CB8AC3E}">
        <p14:creationId xmlns:p14="http://schemas.microsoft.com/office/powerpoint/2010/main" val="28172223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www.hcmus.edu.vn/images/stories/qhqt/thong_bao_khcn/tb_de_xuat_nhiem_vu_ct_vat_ly/qd677-bkhcn_9_8-4-2015_-_ph_duyt_nh_hng_nghin_cu_u_tin_ngnh_vt_l_n_2020_tm_nhn_2030.pdf" TargetMode="Externa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tif"/><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4.tif"/><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1040" y="2743200"/>
            <a:ext cx="7772400" cy="507831"/>
          </a:xfrm>
          <a:prstGeom prst="rect">
            <a:avLst/>
          </a:prstGeom>
          <a:noFill/>
        </p:spPr>
        <p:txBody>
          <a:bodyPr wrap="square" rtlCol="0">
            <a:spAutoFit/>
          </a:bodyPr>
          <a:lstStyle/>
          <a:p>
            <a:pPr algn="ctr"/>
            <a:r>
              <a:rPr lang="en-US" sz="2700" b="1" smtClean="0">
                <a:solidFill>
                  <a:schemeClr val="accent6">
                    <a:lumMod val="75000"/>
                  </a:schemeClr>
                </a:solidFill>
                <a:latin typeface="Times New Roman" pitchFamily="18" charset="0"/>
                <a:cs typeface="Times New Roman" pitchFamily="18" charset="0"/>
              </a:rPr>
              <a:t>GIỚI THIỆU NGÀNH KHOA HỌC VẬT LIỆU</a:t>
            </a:r>
            <a:endParaRPr lang="en-US" sz="2700" b="1">
              <a:solidFill>
                <a:schemeClr val="accent6">
                  <a:lumMod val="75000"/>
                </a:schemeClr>
              </a:solidFill>
              <a:latin typeface="Times New Roman" pitchFamily="18" charset="0"/>
              <a:cs typeface="Times New Roman" pitchFamily="18" charset="0"/>
            </a:endParaRPr>
          </a:p>
        </p:txBody>
      </p:sp>
      <p:grpSp>
        <p:nvGrpSpPr>
          <p:cNvPr id="3" name="Group 10"/>
          <p:cNvGrpSpPr>
            <a:grpSpLocks/>
          </p:cNvGrpSpPr>
          <p:nvPr/>
        </p:nvGrpSpPr>
        <p:grpSpPr bwMode="auto">
          <a:xfrm>
            <a:off x="3429001" y="228600"/>
            <a:ext cx="2133600" cy="1524000"/>
            <a:chOff x="96" y="48"/>
            <a:chExt cx="1440" cy="576"/>
          </a:xfrm>
        </p:grpSpPr>
        <p:pic>
          <p:nvPicPr>
            <p:cNvPr id="4" name="Picture 25" descr="KHTN"/>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8459198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TextBox 7"/>
          <p:cNvSpPr txBox="1"/>
          <p:nvPr/>
        </p:nvSpPr>
        <p:spPr>
          <a:xfrm>
            <a:off x="457200" y="2057400"/>
            <a:ext cx="8138160" cy="1962076"/>
          </a:xfrm>
          <a:prstGeom prst="rect">
            <a:avLst/>
          </a:prstGeom>
          <a:noFill/>
        </p:spPr>
        <p:txBody>
          <a:bodyPr wrap="square" rtlCol="0">
            <a:spAutoFit/>
          </a:bodyPr>
          <a:lstStyle/>
          <a:p>
            <a:pPr algn="ctr">
              <a:lnSpc>
                <a:spcPct val="150000"/>
              </a:lnSpc>
            </a:pPr>
            <a:r>
              <a:rPr lang="en-US" sz="2700" b="1" smtClean="0">
                <a:solidFill>
                  <a:schemeClr val="accent6">
                    <a:lumMod val="75000"/>
                  </a:schemeClr>
                </a:solidFill>
                <a:latin typeface="Times New Roman" pitchFamily="18" charset="0"/>
                <a:cs typeface="Times New Roman" pitchFamily="18" charset="0"/>
              </a:rPr>
              <a:t>Tuần 2:</a:t>
            </a:r>
          </a:p>
          <a:p>
            <a:pPr algn="ctr">
              <a:lnSpc>
                <a:spcPct val="150000"/>
              </a:lnSpc>
            </a:pPr>
            <a:r>
              <a:rPr lang="en-US" sz="2700" b="1" smtClean="0">
                <a:solidFill>
                  <a:schemeClr val="accent6">
                    <a:lumMod val="75000"/>
                  </a:schemeClr>
                </a:solidFill>
                <a:latin typeface="Times New Roman" pitchFamily="18" charset="0"/>
                <a:cs typeface="Times New Roman" pitchFamily="18" charset="0"/>
              </a:rPr>
              <a:t>VAI TRÒ NGÀNH KHOA HỌC VẬT LIỆU</a:t>
            </a:r>
          </a:p>
          <a:p>
            <a:pPr algn="ctr">
              <a:lnSpc>
                <a:spcPct val="150000"/>
              </a:lnSpc>
            </a:pPr>
            <a:r>
              <a:rPr lang="en-US" sz="2700" b="1" smtClean="0">
                <a:solidFill>
                  <a:schemeClr val="accent6">
                    <a:lumMod val="75000"/>
                  </a:schemeClr>
                </a:solidFill>
                <a:latin typeface="Times New Roman" pitchFamily="18" charset="0"/>
                <a:cs typeface="Times New Roman" pitchFamily="18" charset="0"/>
              </a:rPr>
              <a:t> TRONG XÃ HỘI VIỆT NAM </a:t>
            </a:r>
            <a:endParaRPr lang="en-US" sz="2700" b="1">
              <a:solidFill>
                <a:schemeClr val="accent6">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459519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Rectangle 2"/>
          <p:cNvSpPr/>
          <p:nvPr/>
        </p:nvSpPr>
        <p:spPr>
          <a:xfrm>
            <a:off x="381000" y="1582341"/>
            <a:ext cx="8382000" cy="3416320"/>
          </a:xfrm>
          <a:prstGeom prst="rect">
            <a:avLst/>
          </a:prstGeom>
        </p:spPr>
        <p:txBody>
          <a:bodyPr wrap="square">
            <a:spAutoFit/>
          </a:bodyPr>
          <a:lstStyle/>
          <a:p>
            <a:pPr algn="just"/>
            <a:r>
              <a:rPr lang="en-US" sz="2400">
                <a:latin typeface="Times New Roman" pitchFamily="18" charset="0"/>
                <a:cs typeface="Times New Roman" pitchFamily="18" charset="0"/>
              </a:rPr>
              <a:t>Khoa học vật liệu là một khoa học liên ngành được xác định trong </a:t>
            </a:r>
            <a:r>
              <a:rPr lang="en-US" sz="2400" b="1">
                <a:latin typeface="Times New Roman" pitchFamily="18" charset="0"/>
                <a:cs typeface="Times New Roman" pitchFamily="18" charset="0"/>
              </a:rPr>
              <a:t>Chiến lược phát triển khoa học và công nghệ 2011 - 2020 theo Nghị quyết số 418/QĐ-TTg của Thủ tướng chính phủ Nguyễn Tấn Dũng ban hành ngày 11/4/2012 và Nghị quyết số 20-NQ/TW</a:t>
            </a:r>
            <a:r>
              <a:rPr lang="en-US" sz="2400">
                <a:latin typeface="Times New Roman" pitchFamily="18" charset="0"/>
                <a:cs typeface="Times New Roman" pitchFamily="18" charset="0"/>
              </a:rPr>
              <a:t>: "</a:t>
            </a:r>
            <a:r>
              <a:rPr lang="en-US" sz="2400" i="1">
                <a:latin typeface="Times New Roman" pitchFamily="18" charset="0"/>
                <a:cs typeface="Times New Roman" pitchFamily="18" charset="0"/>
              </a:rPr>
              <a:t>Về phát triển khoa học và công nghệ phục vụ sự nghiệp công nghiệp hóa, hiện đại hóa trong điều kiện kinh tế thị trường định hướng xã hội chủ nghĩa và hội nhập quốc tế</a:t>
            </a:r>
            <a:r>
              <a:rPr lang="en-US" sz="2400">
                <a:latin typeface="Times New Roman" pitchFamily="18" charset="0"/>
                <a:cs typeface="Times New Roman" pitchFamily="18" charset="0"/>
              </a:rPr>
              <a:t>" đã được Hội nghị T.Ư 6 (khóa XI) thông qua và ngày 01/11/2012 của Tổng Bí thư Nguyễn Phú Trọng. </a:t>
            </a:r>
          </a:p>
        </p:txBody>
      </p:sp>
    </p:spTree>
    <p:extLst>
      <p:ext uri="{BB962C8B-B14F-4D97-AF65-F5344CB8AC3E}">
        <p14:creationId xmlns:p14="http://schemas.microsoft.com/office/powerpoint/2010/main" val="7623247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457200" y="2175808"/>
            <a:ext cx="8237710" cy="1938992"/>
          </a:xfrm>
          <a:prstGeom prst="rect">
            <a:avLst/>
          </a:prstGeom>
        </p:spPr>
        <p:txBody>
          <a:bodyPr wrap="square">
            <a:spAutoFit/>
          </a:bodyPr>
          <a:lstStyle/>
          <a:p>
            <a:pPr algn="just"/>
            <a:r>
              <a:rPr lang="en-US" sz="2400" b="1">
                <a:latin typeface="Times New Roman" pitchFamily="18" charset="0"/>
                <a:cs typeface="Times New Roman" pitchFamily="18" charset="0"/>
              </a:rPr>
              <a:t>Định hướng nghiên cứu ưu tiên ngành vật lý đến năm 2020 tầm nhìn 2030 </a:t>
            </a:r>
            <a:r>
              <a:rPr lang="en-US" sz="2400">
                <a:latin typeface="Times New Roman" pitchFamily="18" charset="0"/>
                <a:cs typeface="Times New Roman" pitchFamily="18" charset="0"/>
              </a:rPr>
              <a:t>theo </a:t>
            </a:r>
            <a:r>
              <a:rPr lang="en-US" sz="2400" u="sng">
                <a:latin typeface="Times New Roman" pitchFamily="18" charset="0"/>
                <a:cs typeface="Times New Roman" pitchFamily="18" charset="0"/>
                <a:hlinkClick r:id="rId5" tooltip="Quyết định số 667/QĐ-BKHCN ngày 08/4/2015 của Bộ trưởng Bộ KH&amp;CN"/>
              </a:rPr>
              <a:t>Quyết định số 667/QĐ-BKHCN ngày 08/4/2015 của Bộ trưởng Bộ </a:t>
            </a:r>
            <a:r>
              <a:rPr lang="en-US" sz="2400" u="sng">
                <a:latin typeface="Times New Roman" pitchFamily="18" charset="0"/>
                <a:cs typeface="Times New Roman" pitchFamily="18" charset="0"/>
                <a:hlinkClick r:id="rId5" tooltip="Quyết định số 667/QĐ-BKHCN ngày 08/4/2015 của Bộ trưởng Bộ KH&amp;CN"/>
              </a:rPr>
              <a:t>KH&amp;CN</a:t>
            </a:r>
            <a:r>
              <a:rPr lang="en-US" sz="2400" smtClean="0">
                <a:latin typeface="Times New Roman" pitchFamily="18" charset="0"/>
                <a:cs typeface="Times New Roman" pitchFamily="18" charset="0"/>
              </a:rPr>
              <a:t>.</a:t>
            </a:r>
          </a:p>
          <a:p>
            <a:pPr algn="just"/>
            <a:endParaRPr lang="en-US" sz="2400">
              <a:latin typeface="Times New Roman" pitchFamily="18" charset="0"/>
              <a:cs typeface="Times New Roman" pitchFamily="18" charset="0"/>
            </a:endParaRPr>
          </a:p>
          <a:p>
            <a:pPr algn="just"/>
            <a:r>
              <a:rPr lang="en-US" sz="2400" smtClean="0">
                <a:latin typeface="Times New Roman" pitchFamily="18" charset="0"/>
                <a:cs typeface="Times New Roman" pitchFamily="18" charset="0"/>
              </a:rPr>
              <a:t>Đang xây dựng chiến lược phát triển ngành Hóa học.</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7623247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7" name="Table 6"/>
          <p:cNvGraphicFramePr>
            <a:graphicFrameLocks noGrp="1"/>
          </p:cNvGraphicFramePr>
          <p:nvPr>
            <p:extLst>
              <p:ext uri="{D42A27DB-BD31-4B8C-83A1-F6EECF244321}">
                <p14:modId xmlns:p14="http://schemas.microsoft.com/office/powerpoint/2010/main" val="2817429351"/>
              </p:ext>
            </p:extLst>
          </p:nvPr>
        </p:nvGraphicFramePr>
        <p:xfrm>
          <a:off x="320040" y="1219200"/>
          <a:ext cx="8519160" cy="4523273"/>
        </p:xfrm>
        <a:graphic>
          <a:graphicData uri="http://schemas.openxmlformats.org/drawingml/2006/table">
            <a:tbl>
              <a:tblPr firstRow="1" bandRow="1">
                <a:tableStyleId>{5C22544A-7EE6-4342-B048-85BDC9FD1C3A}</a:tableStyleId>
              </a:tblPr>
              <a:tblGrid>
                <a:gridCol w="2839720"/>
                <a:gridCol w="2839720"/>
                <a:gridCol w="2839720"/>
              </a:tblGrid>
              <a:tr h="594483">
                <a:tc gridSpan="3">
                  <a:txBody>
                    <a:bodyPr/>
                    <a:lstStyle/>
                    <a:p>
                      <a:pPr algn="ctr">
                        <a:lnSpc>
                          <a:spcPct val="150000"/>
                        </a:lnSpc>
                        <a:spcBef>
                          <a:spcPts val="600"/>
                        </a:spcBef>
                        <a:spcAft>
                          <a:spcPts val="600"/>
                        </a:spcAft>
                      </a:pPr>
                      <a:r>
                        <a:rPr lang="en-US" sz="1800" b="1" smtClean="0">
                          <a:latin typeface="Times New Roman" pitchFamily="18" charset="0"/>
                          <a:cs typeface="Times New Roman" pitchFamily="18" charset="0"/>
                        </a:rPr>
                        <a:t>Các</a:t>
                      </a:r>
                      <a:r>
                        <a:rPr lang="en-US" sz="1800" b="1" baseline="0" smtClean="0">
                          <a:latin typeface="Times New Roman" pitchFamily="18" charset="0"/>
                          <a:cs typeface="Times New Roman" pitchFamily="18" charset="0"/>
                        </a:rPr>
                        <a:t> đơn vị có đào tạo và nghiên cứu liên quan đến Khoa học và Cong nghệ vật liệu tại Việt Nam</a:t>
                      </a:r>
                      <a:endParaRPr lang="en-US" sz="1800" b="1" dirty="0">
                        <a:latin typeface="Times New Roman" pitchFamily="18" charset="0"/>
                        <a:cs typeface="Times New Roman" pitchFamily="18" charset="0"/>
                      </a:endParaRPr>
                    </a:p>
                  </a:txBody>
                  <a:tcPr marL="91442" marR="91442" marT="45729" marB="45729"/>
                </a:tc>
                <a:tc hMerge="1">
                  <a:txBody>
                    <a:bodyPr/>
                    <a:lstStyle/>
                    <a:p>
                      <a:endParaRPr lang="en-US"/>
                    </a:p>
                  </a:txBody>
                  <a:tcPr/>
                </a:tc>
                <a:tc hMerge="1">
                  <a:txBody>
                    <a:bodyPr/>
                    <a:lstStyle/>
                    <a:p>
                      <a:endParaRPr lang="en-US"/>
                    </a:p>
                  </a:txBody>
                  <a:tcPr/>
                </a:tc>
              </a:tr>
              <a:tr h="823131">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Bách Khoa Hà nội </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Quốc gia Hà nội</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Viện</a:t>
                      </a:r>
                      <a:r>
                        <a:rPr lang="en-US" sz="2400" b="0" baseline="0" smtClean="0">
                          <a:latin typeface="Times New Roman" pitchFamily="18" charset="0"/>
                          <a:cs typeface="Times New Roman" pitchFamily="18" charset="0"/>
                        </a:rPr>
                        <a:t> Hàn lâm khoa học và Công nghệ Việt nam</a:t>
                      </a:r>
                      <a:endParaRPr lang="en-US" sz="2400" b="0">
                        <a:latin typeface="Times New Roman" pitchFamily="18" charset="0"/>
                        <a:cs typeface="Times New Roman" pitchFamily="18" charset="0"/>
                      </a:endParaRPr>
                    </a:p>
                  </a:txBody>
                  <a:tcPr marL="91442" marR="91442" marT="45729" marB="45729"/>
                </a:tc>
              </a:tr>
              <a:tr h="823131">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Viện</a:t>
                      </a:r>
                      <a:r>
                        <a:rPr lang="en-US" sz="2400" b="0" baseline="0" smtClean="0">
                          <a:latin typeface="Times New Roman" pitchFamily="18" charset="0"/>
                          <a:cs typeface="Times New Roman" pitchFamily="18" charset="0"/>
                        </a:rPr>
                        <a:t> kỹ thuật quân sự Việt nam</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Thái Nguyên</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solidFill>
                            <a:schemeClr val="tx1"/>
                          </a:solidFill>
                          <a:latin typeface="Times New Roman" pitchFamily="18" charset="0"/>
                          <a:cs typeface="Times New Roman" pitchFamily="18" charset="0"/>
                        </a:rPr>
                        <a:t>Đại</a:t>
                      </a:r>
                      <a:r>
                        <a:rPr lang="en-US" sz="2400" b="0" baseline="0" smtClean="0">
                          <a:solidFill>
                            <a:schemeClr val="tx1"/>
                          </a:solidFill>
                          <a:latin typeface="Times New Roman" pitchFamily="18" charset="0"/>
                          <a:cs typeface="Times New Roman" pitchFamily="18" charset="0"/>
                        </a:rPr>
                        <a:t> học Duy Tân</a:t>
                      </a:r>
                      <a:endParaRPr lang="en-US" sz="2400" b="0">
                        <a:solidFill>
                          <a:schemeClr val="tx1"/>
                        </a:solidFill>
                        <a:latin typeface="Times New Roman" pitchFamily="18" charset="0"/>
                        <a:cs typeface="Times New Roman" pitchFamily="18" charset="0"/>
                      </a:endParaRPr>
                    </a:p>
                  </a:txBody>
                  <a:tcPr marL="91442" marR="91442" marT="45729" marB="45729"/>
                </a:tc>
              </a:tr>
              <a:tr h="82313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Đà Nẵng</a:t>
                      </a:r>
                      <a:endParaRPr lang="en-US" sz="2400" b="0" smtClean="0">
                        <a:latin typeface="Times New Roman" pitchFamily="18" charset="0"/>
                        <a:cs typeface="Times New Roman" pitchFamily="18" charset="0"/>
                      </a:endParaRPr>
                    </a:p>
                    <a:p>
                      <a:pPr algn="ctr">
                        <a:lnSpc>
                          <a:spcPct val="100000"/>
                        </a:lnSpc>
                        <a:spcBef>
                          <a:spcPts val="0"/>
                        </a:spcBef>
                        <a:spcAft>
                          <a:spcPts val="0"/>
                        </a:spcAft>
                      </a:pPr>
                      <a:endParaRPr lang="en-US" sz="2400" b="0">
                        <a:latin typeface="Times New Roman" pitchFamily="18" charset="0"/>
                        <a:cs typeface="Times New Roman" pitchFamily="18" charset="0"/>
                      </a:endParaRPr>
                    </a:p>
                  </a:txBody>
                  <a:tcPr marL="91442" marR="91442" marT="45729" marB="45729"/>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Huế</a:t>
                      </a:r>
                      <a:endParaRPr lang="en-US" sz="2400" b="0" smtClean="0">
                        <a:latin typeface="Times New Roman" pitchFamily="18" charset="0"/>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2400" b="0">
                        <a:latin typeface="Times New Roman" pitchFamily="18" charset="0"/>
                        <a:cs typeface="Times New Roman" pitchFamily="18" charset="0"/>
                      </a:endParaRPr>
                    </a:p>
                  </a:txBody>
                  <a:tcPr marL="91442" marR="91442" marT="45729" marB="45729"/>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Quốc gia Tp.HCM</a:t>
                      </a:r>
                      <a:endParaRPr lang="en-US" sz="2400" b="0">
                        <a:latin typeface="Times New Roman" pitchFamily="18" charset="0"/>
                        <a:cs typeface="Times New Roman" pitchFamily="18" charset="0"/>
                      </a:endParaRPr>
                    </a:p>
                  </a:txBody>
                  <a:tcPr marL="91442" marR="91442" marT="45729" marB="45729"/>
                </a:tc>
              </a:tr>
              <a:tr h="823131">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Khu công</a:t>
                      </a:r>
                      <a:r>
                        <a:rPr lang="en-US" sz="2400" b="0" baseline="0" smtClean="0">
                          <a:latin typeface="Times New Roman" pitchFamily="18" charset="0"/>
                          <a:cs typeface="Times New Roman" pitchFamily="18" charset="0"/>
                        </a:rPr>
                        <a:t> nghệ cao SHTP</a:t>
                      </a:r>
                      <a:endParaRPr lang="en-US" sz="2400" b="0">
                        <a:latin typeface="Times New Roman" pitchFamily="18" charset="0"/>
                        <a:cs typeface="Times New Roman" pitchFamily="18" charset="0"/>
                      </a:endParaRPr>
                    </a:p>
                  </a:txBody>
                  <a:tcPr marL="91442" marR="91442" marT="45729" marB="45729"/>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Sư phạm Tp.HCM</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Sư phạm kỹ thuật Tp.HCM</a:t>
                      </a:r>
                      <a:endParaRPr lang="en-US" sz="2400" b="0">
                        <a:latin typeface="Times New Roman" pitchFamily="18" charset="0"/>
                        <a:cs typeface="Times New Roman" pitchFamily="18" charset="0"/>
                      </a:endParaRPr>
                    </a:p>
                  </a:txBody>
                  <a:tcPr marL="91442" marR="91442" marT="45729" marB="45729"/>
                </a:tc>
              </a:tr>
            </a:tbl>
          </a:graphicData>
        </a:graphic>
      </p:graphicFrame>
    </p:spTree>
    <p:extLst>
      <p:ext uri="{BB962C8B-B14F-4D97-AF65-F5344CB8AC3E}">
        <p14:creationId xmlns:p14="http://schemas.microsoft.com/office/powerpoint/2010/main" val="27525160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457201" y="914400"/>
            <a:ext cx="8229600" cy="1569660"/>
          </a:xfrm>
          <a:prstGeom prst="rect">
            <a:avLst/>
          </a:prstGeom>
        </p:spPr>
        <p:txBody>
          <a:bodyPr wrap="square">
            <a:spAutoFit/>
          </a:bodyPr>
          <a:lstStyle/>
          <a:p>
            <a:pPr algn="just"/>
            <a:r>
              <a:rPr lang="vi-VN" sz="2400" b="1">
                <a:latin typeface="Times New Roman" pitchFamily="18" charset="0"/>
                <a:cs typeface="Times New Roman" pitchFamily="18" charset="0"/>
              </a:rPr>
              <a:t>Nghị quyết hội nghị Đảng bộ Đại học Quốc gia nhiệm kỳ 201</a:t>
            </a:r>
            <a:r>
              <a:rPr lang="en-US" sz="2400" b="1">
                <a:latin typeface="Times New Roman" pitchFamily="18" charset="0"/>
                <a:cs typeface="Times New Roman" pitchFamily="18" charset="0"/>
              </a:rPr>
              <a:t>0</a:t>
            </a:r>
            <a:r>
              <a:rPr lang="vi-VN" sz="2400" b="1">
                <a:latin typeface="Times New Roman" pitchFamily="18" charset="0"/>
                <a:cs typeface="Times New Roman" pitchFamily="18" charset="0"/>
              </a:rPr>
              <a:t> – 20</a:t>
            </a:r>
            <a:r>
              <a:rPr lang="en-US" sz="2400" b="1">
                <a:latin typeface="Times New Roman" pitchFamily="18" charset="0"/>
                <a:cs typeface="Times New Roman" pitchFamily="18" charset="0"/>
              </a:rPr>
              <a:t>15 và 2015 – 2020</a:t>
            </a:r>
            <a:r>
              <a:rPr lang="vi-VN" sz="2400">
                <a:latin typeface="Times New Roman" pitchFamily="18" charset="0"/>
                <a:cs typeface="Times New Roman" pitchFamily="18" charset="0"/>
              </a:rPr>
              <a:t>. ĐHQG hướng đến xây dựng một hệ thống đại học trong tốp đầu Châu Á, nơi hội tụ của khoa học, công nghệ, văn hóa và kinh tế tri thức Việt nam</a:t>
            </a:r>
            <a:r>
              <a:rPr lang="vi-VN" sz="2400">
                <a:latin typeface="Times New Roman" pitchFamily="18" charset="0"/>
                <a:cs typeface="Times New Roman" pitchFamily="18" charset="0"/>
              </a:rPr>
              <a:t>.</a:t>
            </a:r>
            <a:r>
              <a:rPr lang="en-US" sz="2400">
                <a:latin typeface="Times New Roman" pitchFamily="18" charset="0"/>
                <a:cs typeface="Times New Roman" pitchFamily="18" charset="0"/>
              </a:rPr>
              <a:t> </a:t>
            </a:r>
            <a:endParaRPr lang="en-US" sz="2400">
              <a:latin typeface="Times New Roman" pitchFamily="18" charset="0"/>
              <a:cs typeface="Times New Roman"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2309780399"/>
              </p:ext>
            </p:extLst>
          </p:nvPr>
        </p:nvGraphicFramePr>
        <p:xfrm>
          <a:off x="320040" y="2743200"/>
          <a:ext cx="8519160" cy="3429483"/>
        </p:xfrm>
        <a:graphic>
          <a:graphicData uri="http://schemas.openxmlformats.org/drawingml/2006/table">
            <a:tbl>
              <a:tblPr firstRow="1" bandRow="1">
                <a:tableStyleId>{5C22544A-7EE6-4342-B048-85BDC9FD1C3A}</a:tableStyleId>
              </a:tblPr>
              <a:tblGrid>
                <a:gridCol w="2839720"/>
                <a:gridCol w="2839720"/>
                <a:gridCol w="2839720"/>
              </a:tblGrid>
              <a:tr h="594483">
                <a:tc gridSpan="3">
                  <a:txBody>
                    <a:bodyPr/>
                    <a:lstStyle/>
                    <a:p>
                      <a:pPr algn="ctr">
                        <a:lnSpc>
                          <a:spcPct val="150000"/>
                        </a:lnSpc>
                        <a:spcBef>
                          <a:spcPts val="600"/>
                        </a:spcBef>
                        <a:spcAft>
                          <a:spcPts val="600"/>
                        </a:spcAft>
                      </a:pPr>
                      <a:r>
                        <a:rPr lang="en-US" sz="1800" b="1" smtClean="0">
                          <a:latin typeface="Times New Roman" pitchFamily="18" charset="0"/>
                          <a:cs typeface="Times New Roman" pitchFamily="18" charset="0"/>
                        </a:rPr>
                        <a:t>Các</a:t>
                      </a:r>
                      <a:r>
                        <a:rPr lang="en-US" sz="1800" b="1" baseline="0" smtClean="0">
                          <a:latin typeface="Times New Roman" pitchFamily="18" charset="0"/>
                          <a:cs typeface="Times New Roman" pitchFamily="18" charset="0"/>
                        </a:rPr>
                        <a:t> đơn vị có đào tạo và nghiên cứu liên quan đến KHVL tại ĐHQG Tp.HCM</a:t>
                      </a:r>
                      <a:endParaRPr lang="en-US" sz="1800" b="1" dirty="0">
                        <a:latin typeface="Times New Roman" pitchFamily="18" charset="0"/>
                        <a:cs typeface="Times New Roman" pitchFamily="18" charset="0"/>
                      </a:endParaRPr>
                    </a:p>
                  </a:txBody>
                  <a:tcPr marL="91442" marR="91442" marT="45729" marB="45729"/>
                </a:tc>
                <a:tc hMerge="1">
                  <a:txBody>
                    <a:bodyPr/>
                    <a:lstStyle/>
                    <a:p>
                      <a:endParaRPr lang="en-US"/>
                    </a:p>
                  </a:txBody>
                  <a:tcPr/>
                </a:tc>
                <a:tc hMerge="1">
                  <a:txBody>
                    <a:bodyPr/>
                    <a:lstStyle/>
                    <a:p>
                      <a:endParaRPr lang="en-US"/>
                    </a:p>
                  </a:txBody>
                  <a:tcPr/>
                </a:tc>
              </a:tr>
              <a:tr h="823131">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Bách Khoa </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Đại</a:t>
                      </a:r>
                      <a:r>
                        <a:rPr lang="en-US" sz="2400" b="0" baseline="0" smtClean="0">
                          <a:latin typeface="Times New Roman" pitchFamily="18" charset="0"/>
                          <a:cs typeface="Times New Roman" pitchFamily="18" charset="0"/>
                        </a:rPr>
                        <a:t> học Khoa học Tự nhiên</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Phòng</a:t>
                      </a:r>
                      <a:r>
                        <a:rPr lang="en-US" sz="2400" b="0" baseline="0" smtClean="0">
                          <a:latin typeface="Times New Roman" pitchFamily="18" charset="0"/>
                          <a:cs typeface="Times New Roman" pitchFamily="18" charset="0"/>
                        </a:rPr>
                        <a:t> thí nghiệm Công nghệ Nano</a:t>
                      </a:r>
                      <a:endParaRPr lang="en-US" sz="2400" b="0">
                        <a:latin typeface="Times New Roman" pitchFamily="18" charset="0"/>
                        <a:cs typeface="Times New Roman" pitchFamily="18" charset="0"/>
                      </a:endParaRPr>
                    </a:p>
                  </a:txBody>
                  <a:tcPr marL="91442" marR="91442" marT="45729" marB="45729"/>
                </a:tc>
              </a:tr>
              <a:tr h="823131">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Trung Tâm</a:t>
                      </a:r>
                      <a:r>
                        <a:rPr lang="en-US" sz="2400" b="0" baseline="0" smtClean="0">
                          <a:latin typeface="Times New Roman" pitchFamily="18" charset="0"/>
                          <a:cs typeface="Times New Roman" pitchFamily="18" charset="0"/>
                        </a:rPr>
                        <a:t> Nghiên cứu vật liệu cấu trúc nano và phân tử</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smtClean="0">
                          <a:latin typeface="Times New Roman" pitchFamily="18" charset="0"/>
                          <a:cs typeface="Times New Roman" pitchFamily="18" charset="0"/>
                        </a:rPr>
                        <a:t>Trung tâm Đào tạo và Thiết kế vi mạch</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solidFill>
                            <a:schemeClr val="tx1"/>
                          </a:solidFill>
                          <a:latin typeface="Times New Roman" pitchFamily="18" charset="0"/>
                          <a:cs typeface="Times New Roman" pitchFamily="18" charset="0"/>
                        </a:rPr>
                        <a:t>Các</a:t>
                      </a:r>
                      <a:r>
                        <a:rPr lang="en-US" sz="2400" b="0" baseline="0" smtClean="0">
                          <a:solidFill>
                            <a:schemeClr val="tx1"/>
                          </a:solidFill>
                          <a:latin typeface="Times New Roman" pitchFamily="18" charset="0"/>
                          <a:cs typeface="Times New Roman" pitchFamily="18" charset="0"/>
                        </a:rPr>
                        <a:t> phòng thí nghiệm trọng điểm</a:t>
                      </a:r>
                      <a:endParaRPr lang="en-US" sz="2400" b="0">
                        <a:solidFill>
                          <a:schemeClr val="tx1"/>
                        </a:solidFill>
                        <a:latin typeface="Times New Roman" pitchFamily="18" charset="0"/>
                        <a:cs typeface="Times New Roman" pitchFamily="18" charset="0"/>
                      </a:endParaRPr>
                    </a:p>
                  </a:txBody>
                  <a:tcPr marL="91442" marR="91442" marT="45729" marB="45729"/>
                </a:tc>
              </a:tr>
              <a:tr h="823131">
                <a:tc>
                  <a:txBody>
                    <a:bodyPr/>
                    <a:lstStyle/>
                    <a:p>
                      <a:pPr algn="ctr">
                        <a:lnSpc>
                          <a:spcPct val="100000"/>
                        </a:lnSpc>
                        <a:spcBef>
                          <a:spcPts val="0"/>
                        </a:spcBef>
                        <a:spcAft>
                          <a:spcPts val="0"/>
                        </a:spcAft>
                      </a:pPr>
                      <a:endParaRPr lang="en-US" sz="2400" b="0">
                        <a:latin typeface="Times New Roman" pitchFamily="18" charset="0"/>
                        <a:cs typeface="Times New Roman" pitchFamily="18" charset="0"/>
                      </a:endParaRPr>
                    </a:p>
                  </a:txBody>
                  <a:tcPr marL="91442" marR="91442" marT="45729" marB="45729"/>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endParaRPr lang="en-US" sz="2400" b="0">
                        <a:latin typeface="Times New Roman" pitchFamily="18" charset="0"/>
                        <a:cs typeface="Times New Roman" pitchFamily="18" charset="0"/>
                      </a:endParaRPr>
                    </a:p>
                  </a:txBody>
                  <a:tcPr marL="91442" marR="91442" marT="45729" marB="45729"/>
                </a:tc>
              </a:tr>
            </a:tbl>
          </a:graphicData>
        </a:graphic>
      </p:graphicFrame>
    </p:spTree>
    <p:extLst>
      <p:ext uri="{BB962C8B-B14F-4D97-AF65-F5344CB8AC3E}">
        <p14:creationId xmlns:p14="http://schemas.microsoft.com/office/powerpoint/2010/main" val="7623247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6" name="Table 5"/>
          <p:cNvGraphicFramePr>
            <a:graphicFrameLocks noGrp="1"/>
          </p:cNvGraphicFramePr>
          <p:nvPr>
            <p:extLst>
              <p:ext uri="{D42A27DB-BD31-4B8C-83A1-F6EECF244321}">
                <p14:modId xmlns:p14="http://schemas.microsoft.com/office/powerpoint/2010/main" val="2067420091"/>
              </p:ext>
            </p:extLst>
          </p:nvPr>
        </p:nvGraphicFramePr>
        <p:xfrm>
          <a:off x="243840" y="1238977"/>
          <a:ext cx="8519160" cy="4323623"/>
        </p:xfrm>
        <a:graphic>
          <a:graphicData uri="http://schemas.openxmlformats.org/drawingml/2006/table">
            <a:tbl>
              <a:tblPr firstRow="1" bandRow="1">
                <a:tableStyleId>{5C22544A-7EE6-4342-B048-85BDC9FD1C3A}</a:tableStyleId>
              </a:tblPr>
              <a:tblGrid>
                <a:gridCol w="2839720"/>
                <a:gridCol w="2839720"/>
                <a:gridCol w="2839720"/>
              </a:tblGrid>
              <a:tr h="594483">
                <a:tc gridSpan="3">
                  <a:txBody>
                    <a:bodyPr/>
                    <a:lstStyle/>
                    <a:p>
                      <a:pPr algn="ctr">
                        <a:lnSpc>
                          <a:spcPct val="150000"/>
                        </a:lnSpc>
                        <a:spcBef>
                          <a:spcPts val="600"/>
                        </a:spcBef>
                        <a:spcAft>
                          <a:spcPts val="600"/>
                        </a:spcAft>
                      </a:pPr>
                      <a:r>
                        <a:rPr lang="en-US" sz="2400" b="1" smtClean="0">
                          <a:latin typeface="Times New Roman" pitchFamily="18" charset="0"/>
                          <a:cs typeface="Times New Roman" pitchFamily="18" charset="0"/>
                        </a:rPr>
                        <a:t>Các</a:t>
                      </a:r>
                      <a:r>
                        <a:rPr lang="en-US" sz="2400" b="1" baseline="0" smtClean="0">
                          <a:latin typeface="Times New Roman" pitchFamily="18" charset="0"/>
                          <a:cs typeface="Times New Roman" pitchFamily="18" charset="0"/>
                        </a:rPr>
                        <a:t> đơn vị có đào tạo và nghiên cứu liên quan đến KHVL tại ĐH KHTN Tp.HCM</a:t>
                      </a:r>
                      <a:endParaRPr lang="en-US" sz="2400" b="1" dirty="0">
                        <a:latin typeface="Times New Roman" pitchFamily="18" charset="0"/>
                        <a:cs typeface="Times New Roman" pitchFamily="18" charset="0"/>
                      </a:endParaRPr>
                    </a:p>
                  </a:txBody>
                  <a:tcPr marL="91442" marR="91442" marT="45729" marB="45729"/>
                </a:tc>
                <a:tc hMerge="1">
                  <a:txBody>
                    <a:bodyPr/>
                    <a:lstStyle/>
                    <a:p>
                      <a:endParaRPr lang="en-US"/>
                    </a:p>
                  </a:txBody>
                  <a:tcPr/>
                </a:tc>
                <a:tc hMerge="1">
                  <a:txBody>
                    <a:bodyPr/>
                    <a:lstStyle/>
                    <a:p>
                      <a:endParaRPr lang="en-US"/>
                    </a:p>
                  </a:txBody>
                  <a:tcPr/>
                </a:tc>
              </a:tr>
              <a:tr h="823131">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Khoa</a:t>
                      </a:r>
                    </a:p>
                    <a:p>
                      <a:pPr algn="ctr">
                        <a:lnSpc>
                          <a:spcPct val="100000"/>
                        </a:lnSpc>
                        <a:spcBef>
                          <a:spcPts val="0"/>
                        </a:spcBef>
                        <a:spcAft>
                          <a:spcPts val="0"/>
                        </a:spcAft>
                      </a:pPr>
                      <a:r>
                        <a:rPr lang="en-US" sz="2400" b="0" smtClean="0">
                          <a:latin typeface="Times New Roman" pitchFamily="18" charset="0"/>
                          <a:cs typeface="Times New Roman" pitchFamily="18" charset="0"/>
                        </a:rPr>
                        <a:t> Toán</a:t>
                      </a:r>
                      <a:r>
                        <a:rPr lang="en-US" sz="2400" b="0" baseline="0" smtClean="0">
                          <a:latin typeface="Times New Roman" pitchFamily="18" charset="0"/>
                          <a:cs typeface="Times New Roman" pitchFamily="18" charset="0"/>
                        </a:rPr>
                        <a:t> Tin học</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Khoa</a:t>
                      </a:r>
                    </a:p>
                    <a:p>
                      <a:pPr algn="ctr">
                        <a:lnSpc>
                          <a:spcPct val="100000"/>
                        </a:lnSpc>
                        <a:spcBef>
                          <a:spcPts val="0"/>
                        </a:spcBef>
                        <a:spcAft>
                          <a:spcPts val="0"/>
                        </a:spcAft>
                      </a:pPr>
                      <a:r>
                        <a:rPr lang="en-US" sz="2400" b="0" smtClean="0">
                          <a:latin typeface="Times New Roman" pitchFamily="18" charset="0"/>
                          <a:cs typeface="Times New Roman" pitchFamily="18" charset="0"/>
                        </a:rPr>
                        <a:t>Hóa</a:t>
                      </a:r>
                      <a:r>
                        <a:rPr lang="en-US" sz="2400" b="0" baseline="0" smtClean="0">
                          <a:latin typeface="Times New Roman" pitchFamily="18" charset="0"/>
                          <a:cs typeface="Times New Roman" pitchFamily="18" charset="0"/>
                        </a:rPr>
                        <a:t> học</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Khoa </a:t>
                      </a:r>
                    </a:p>
                    <a:p>
                      <a:pPr algn="ctr">
                        <a:lnSpc>
                          <a:spcPct val="100000"/>
                        </a:lnSpc>
                        <a:spcBef>
                          <a:spcPts val="0"/>
                        </a:spcBef>
                        <a:spcAft>
                          <a:spcPts val="0"/>
                        </a:spcAft>
                      </a:pPr>
                      <a:r>
                        <a:rPr lang="en-US" sz="2400" b="0" smtClean="0">
                          <a:latin typeface="Times New Roman" pitchFamily="18" charset="0"/>
                          <a:cs typeface="Times New Roman" pitchFamily="18" charset="0"/>
                        </a:rPr>
                        <a:t>Vật</a:t>
                      </a:r>
                      <a:r>
                        <a:rPr lang="en-US" sz="2400" b="0" baseline="0" smtClean="0">
                          <a:latin typeface="Times New Roman" pitchFamily="18" charset="0"/>
                          <a:cs typeface="Times New Roman" pitchFamily="18" charset="0"/>
                        </a:rPr>
                        <a:t> lý và Vật lý      kỹ thuật</a:t>
                      </a:r>
                      <a:endParaRPr lang="en-US" sz="2400" b="0">
                        <a:latin typeface="Times New Roman" pitchFamily="18" charset="0"/>
                        <a:cs typeface="Times New Roman" pitchFamily="18" charset="0"/>
                      </a:endParaRPr>
                    </a:p>
                  </a:txBody>
                  <a:tcPr marL="91442" marR="91442" marT="45729" marB="45729"/>
                </a:tc>
              </a:tr>
              <a:tr h="823131">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Khoa</a:t>
                      </a:r>
                    </a:p>
                    <a:p>
                      <a:pPr algn="ctr">
                        <a:lnSpc>
                          <a:spcPct val="100000"/>
                        </a:lnSpc>
                        <a:spcBef>
                          <a:spcPts val="0"/>
                        </a:spcBef>
                        <a:spcAft>
                          <a:spcPts val="0"/>
                        </a:spcAft>
                      </a:pPr>
                      <a:r>
                        <a:rPr lang="en-US" sz="2400" b="0" baseline="0" smtClean="0">
                          <a:latin typeface="Times New Roman" pitchFamily="18" charset="0"/>
                          <a:cs typeface="Times New Roman" pitchFamily="18" charset="0"/>
                        </a:rPr>
                        <a:t> Sinh học và       Công nghệ sinh học</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Khoa</a:t>
                      </a:r>
                    </a:p>
                    <a:p>
                      <a:pPr algn="ctr">
                        <a:lnSpc>
                          <a:spcPct val="100000"/>
                        </a:lnSpc>
                        <a:spcBef>
                          <a:spcPts val="0"/>
                        </a:spcBef>
                        <a:spcAft>
                          <a:spcPts val="0"/>
                        </a:spcAft>
                      </a:pPr>
                      <a:r>
                        <a:rPr lang="en-US" sz="2400" b="0" baseline="0" smtClean="0">
                          <a:latin typeface="Times New Roman" pitchFamily="18" charset="0"/>
                          <a:cs typeface="Times New Roman" pitchFamily="18" charset="0"/>
                        </a:rPr>
                        <a:t>Môi trường</a:t>
                      </a: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r>
                        <a:rPr lang="en-US" sz="2400" b="0" smtClean="0">
                          <a:solidFill>
                            <a:schemeClr val="tx1"/>
                          </a:solidFill>
                          <a:latin typeface="Times New Roman" pitchFamily="18" charset="0"/>
                          <a:cs typeface="Times New Roman" pitchFamily="18" charset="0"/>
                        </a:rPr>
                        <a:t>Khoa</a:t>
                      </a:r>
                    </a:p>
                    <a:p>
                      <a:pPr algn="ctr">
                        <a:lnSpc>
                          <a:spcPct val="100000"/>
                        </a:lnSpc>
                        <a:spcBef>
                          <a:spcPts val="0"/>
                        </a:spcBef>
                        <a:spcAft>
                          <a:spcPts val="0"/>
                        </a:spcAft>
                      </a:pPr>
                      <a:r>
                        <a:rPr lang="en-US" sz="2400" b="0" smtClean="0">
                          <a:solidFill>
                            <a:schemeClr val="tx1"/>
                          </a:solidFill>
                          <a:latin typeface="Times New Roman" pitchFamily="18" charset="0"/>
                          <a:cs typeface="Times New Roman" pitchFamily="18" charset="0"/>
                        </a:rPr>
                        <a:t> Khoa học</a:t>
                      </a:r>
                      <a:r>
                        <a:rPr lang="en-US" sz="2400" b="0" baseline="0" smtClean="0">
                          <a:solidFill>
                            <a:schemeClr val="tx1"/>
                          </a:solidFill>
                          <a:latin typeface="Times New Roman" pitchFamily="18" charset="0"/>
                          <a:cs typeface="Times New Roman" pitchFamily="18" charset="0"/>
                        </a:rPr>
                        <a:t> Vật liệu</a:t>
                      </a:r>
                      <a:endParaRPr lang="en-US" sz="2400" b="0">
                        <a:solidFill>
                          <a:schemeClr val="tx1"/>
                        </a:solidFill>
                        <a:latin typeface="Times New Roman" pitchFamily="18" charset="0"/>
                        <a:cs typeface="Times New Roman" pitchFamily="18" charset="0"/>
                      </a:endParaRPr>
                    </a:p>
                  </a:txBody>
                  <a:tcPr marL="91442" marR="91442" marT="45729" marB="45729"/>
                </a:tc>
              </a:tr>
              <a:tr h="823131">
                <a:tc>
                  <a:txBody>
                    <a:bodyPr/>
                    <a:lstStyle/>
                    <a:p>
                      <a:pPr algn="ctr">
                        <a:lnSpc>
                          <a:spcPct val="100000"/>
                        </a:lnSpc>
                        <a:spcBef>
                          <a:spcPts val="0"/>
                        </a:spcBef>
                        <a:spcAft>
                          <a:spcPts val="0"/>
                        </a:spcAft>
                      </a:pPr>
                      <a:r>
                        <a:rPr lang="en-US" sz="2400" b="0" smtClean="0">
                          <a:latin typeface="Times New Roman" pitchFamily="18" charset="0"/>
                          <a:cs typeface="Times New Roman" pitchFamily="18" charset="0"/>
                        </a:rPr>
                        <a:t>Khoa</a:t>
                      </a:r>
                    </a:p>
                    <a:p>
                      <a:pPr algn="ctr">
                        <a:lnSpc>
                          <a:spcPct val="100000"/>
                        </a:lnSpc>
                        <a:spcBef>
                          <a:spcPts val="0"/>
                        </a:spcBef>
                        <a:spcAft>
                          <a:spcPts val="0"/>
                        </a:spcAft>
                      </a:pPr>
                      <a:r>
                        <a:rPr lang="en-US" sz="2400" b="0" smtClean="0">
                          <a:latin typeface="Times New Roman" pitchFamily="18" charset="0"/>
                          <a:cs typeface="Times New Roman" pitchFamily="18" charset="0"/>
                        </a:rPr>
                        <a:t>Điện</a:t>
                      </a:r>
                      <a:r>
                        <a:rPr lang="en-US" sz="2400" b="0" baseline="0" smtClean="0">
                          <a:latin typeface="Times New Roman" pitchFamily="18" charset="0"/>
                          <a:cs typeface="Times New Roman" pitchFamily="18" charset="0"/>
                        </a:rPr>
                        <a:t> tử viễn thông</a:t>
                      </a:r>
                      <a:endParaRPr lang="en-US" sz="2400" b="0">
                        <a:latin typeface="Times New Roman" pitchFamily="18" charset="0"/>
                        <a:cs typeface="Times New Roman" pitchFamily="18" charset="0"/>
                      </a:endParaRPr>
                    </a:p>
                  </a:txBody>
                  <a:tcPr marL="91442" marR="91442" marT="45729" marB="45729"/>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2400" b="0">
                        <a:latin typeface="Times New Roman" pitchFamily="18" charset="0"/>
                        <a:cs typeface="Times New Roman" pitchFamily="18" charset="0"/>
                      </a:endParaRPr>
                    </a:p>
                  </a:txBody>
                  <a:tcPr marL="91442" marR="91442" marT="45729" marB="45729"/>
                </a:tc>
                <a:tc>
                  <a:txBody>
                    <a:bodyPr/>
                    <a:lstStyle/>
                    <a:p>
                      <a:pPr algn="ctr">
                        <a:lnSpc>
                          <a:spcPct val="100000"/>
                        </a:lnSpc>
                        <a:spcBef>
                          <a:spcPts val="0"/>
                        </a:spcBef>
                        <a:spcAft>
                          <a:spcPts val="0"/>
                        </a:spcAft>
                      </a:pPr>
                      <a:endParaRPr lang="en-US" sz="2400" b="0">
                        <a:latin typeface="Times New Roman" pitchFamily="18" charset="0"/>
                        <a:cs typeface="Times New Roman" pitchFamily="18" charset="0"/>
                      </a:endParaRPr>
                    </a:p>
                  </a:txBody>
                  <a:tcPr marL="91442" marR="91442" marT="45729" marB="45729"/>
                </a:tc>
              </a:tr>
            </a:tbl>
          </a:graphicData>
        </a:graphic>
      </p:graphicFrame>
    </p:spTree>
    <p:extLst>
      <p:ext uri="{BB962C8B-B14F-4D97-AF65-F5344CB8AC3E}">
        <p14:creationId xmlns:p14="http://schemas.microsoft.com/office/powerpoint/2010/main" val="25561358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775" y="1409700"/>
            <a:ext cx="8934450" cy="4038600"/>
          </a:xfrm>
          <a:prstGeom prst="rect">
            <a:avLst/>
          </a:prstGeom>
        </p:spPr>
      </p:pic>
    </p:spTree>
    <p:extLst>
      <p:ext uri="{BB962C8B-B14F-4D97-AF65-F5344CB8AC3E}">
        <p14:creationId xmlns:p14="http://schemas.microsoft.com/office/powerpoint/2010/main" val="40811249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297" y="1752600"/>
            <a:ext cx="8084303" cy="2971800"/>
          </a:xfrm>
          <a:prstGeom prst="rect">
            <a:avLst/>
          </a:prstGeom>
        </p:spPr>
      </p:pic>
    </p:spTree>
    <p:extLst>
      <p:ext uri="{BB962C8B-B14F-4D97-AF65-F5344CB8AC3E}">
        <p14:creationId xmlns:p14="http://schemas.microsoft.com/office/powerpoint/2010/main" val="3695213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1"/>
          <p:cNvSpPr txBox="1"/>
          <p:nvPr/>
        </p:nvSpPr>
        <p:spPr>
          <a:xfrm>
            <a:off x="381000" y="838200"/>
            <a:ext cx="8458200" cy="461665"/>
          </a:xfrm>
          <a:prstGeom prst="rect">
            <a:avLst/>
          </a:prstGeom>
          <a:noFill/>
        </p:spPr>
        <p:txBody>
          <a:bodyPr wrap="square" rtlCol="0">
            <a:spAutoFit/>
          </a:bodyPr>
          <a:lstStyle/>
          <a:p>
            <a:pPr algn="ctr"/>
            <a:r>
              <a:rPr lang="en-US" sz="2400" b="1" smtClean="0">
                <a:latin typeface="Times New Roman" pitchFamily="18" charset="0"/>
                <a:cs typeface="Times New Roman" pitchFamily="18" charset="0"/>
              </a:rPr>
              <a:t>Câu hỏi</a:t>
            </a:r>
            <a:endParaRPr lang="en-US" sz="2400" b="1">
              <a:latin typeface="Times New Roman" pitchFamily="18" charset="0"/>
              <a:cs typeface="Times New Roman" pitchFamily="18" charset="0"/>
            </a:endParaRPr>
          </a:p>
        </p:txBody>
      </p:sp>
      <p:sp>
        <p:nvSpPr>
          <p:cNvPr id="3" name="TextBox 2"/>
          <p:cNvSpPr txBox="1"/>
          <p:nvPr/>
        </p:nvSpPr>
        <p:spPr>
          <a:xfrm>
            <a:off x="228600" y="1600200"/>
            <a:ext cx="8610600" cy="4524315"/>
          </a:xfrm>
          <a:prstGeom prst="rect">
            <a:avLst/>
          </a:prstGeom>
          <a:noFill/>
        </p:spPr>
        <p:txBody>
          <a:bodyPr wrap="square" rtlCol="0">
            <a:spAutoFit/>
          </a:bodyPr>
          <a:lstStyle/>
          <a:p>
            <a:pPr marL="342900" indent="-342900" algn="just">
              <a:buAutoNum type="arabicPeriod"/>
            </a:pPr>
            <a:r>
              <a:rPr lang="en-US" sz="2400" smtClean="0">
                <a:latin typeface="Times New Roman" pitchFamily="18" charset="0"/>
                <a:cs typeface="Times New Roman" pitchFamily="18" charset="0"/>
              </a:rPr>
              <a:t>Anh/Chị hãy tìm hiểu các hoạt động liên quan đến khoa học và công nghệ vật liệu tại các cơ sở đào tạo bậc đại học ở Việt Nam?</a:t>
            </a:r>
          </a:p>
          <a:p>
            <a:pPr marL="342900" indent="-342900" algn="just">
              <a:buAutoNum type="arabicPeriod"/>
            </a:pPr>
            <a:endParaRPr lang="en-US" sz="2400">
              <a:latin typeface="Times New Roman" pitchFamily="18" charset="0"/>
              <a:cs typeface="Times New Roman" pitchFamily="18" charset="0"/>
            </a:endParaRPr>
          </a:p>
          <a:p>
            <a:pPr marL="342900" indent="-342900" algn="just">
              <a:buAutoNum type="arabicPeriod"/>
            </a:pPr>
            <a:r>
              <a:rPr lang="en-US" sz="2400" smtClean="0">
                <a:latin typeface="Times New Roman" pitchFamily="18" charset="0"/>
                <a:cs typeface="Times New Roman" pitchFamily="18" charset="0"/>
              </a:rPr>
              <a:t>Anh/Chị hãy cho biết các hội nghị hoa học về khoa học và công nghệ vật liệu được tổ chức tại Việt nam trong giai  đoạn 2010-2015?</a:t>
            </a:r>
          </a:p>
          <a:p>
            <a:pPr marL="342900" indent="-342900" algn="just">
              <a:buAutoNum type="arabicPeriod"/>
            </a:pPr>
            <a:endParaRPr lang="en-US" sz="2400">
              <a:latin typeface="Times New Roman" pitchFamily="18" charset="0"/>
              <a:cs typeface="Times New Roman" pitchFamily="18" charset="0"/>
            </a:endParaRPr>
          </a:p>
          <a:p>
            <a:pPr marL="342900" indent="-342900" algn="just">
              <a:buAutoNum type="arabicPeriod"/>
            </a:pPr>
            <a:r>
              <a:rPr lang="en-US" sz="2400" smtClean="0">
                <a:latin typeface="Times New Roman" pitchFamily="18" charset="0"/>
                <a:cs typeface="Times New Roman" pitchFamily="18" charset="0"/>
              </a:rPr>
              <a:t>Anh/Chị hãy tìm hiểu các thông tin về các công ty có hoạt động liên quan đến khoa học và công nghệ vật liệu ở Việt nam?</a:t>
            </a:r>
          </a:p>
          <a:p>
            <a:pPr marL="342900" indent="-342900" algn="just">
              <a:buAutoNum type="arabicPeriod"/>
            </a:pPr>
            <a:endParaRPr lang="en-US" sz="2400">
              <a:latin typeface="Times New Roman" pitchFamily="18" charset="0"/>
              <a:cs typeface="Times New Roman" pitchFamily="18" charset="0"/>
            </a:endParaRPr>
          </a:p>
          <a:p>
            <a:pPr marL="342900" indent="-342900" algn="just">
              <a:buAutoNum type="arabicPeriod"/>
            </a:pPr>
            <a:r>
              <a:rPr lang="en-US" sz="2400" smtClean="0">
                <a:latin typeface="Times New Roman" pitchFamily="18" charset="0"/>
                <a:cs typeface="Times New Roman" pitchFamily="18" charset="0"/>
              </a:rPr>
              <a:t>Anh/Chị hãy cho biết lý do tại sao chọn ngành khoa học vật liệu và mong đợi điều gì từ chương trình học?</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25561358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564</Words>
  <Application>Microsoft Office PowerPoint</Application>
  <PresentationFormat>On-screen Show (4:3)</PresentationFormat>
  <Paragraphs>70</Paragraphs>
  <Slides>10</Slides>
  <Notes>9</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KimNgoc</dc:creator>
  <cp:lastModifiedBy>KimNgoc</cp:lastModifiedBy>
  <cp:revision>5</cp:revision>
  <dcterms:created xsi:type="dcterms:W3CDTF">2016-03-28T01:41:43Z</dcterms:created>
  <dcterms:modified xsi:type="dcterms:W3CDTF">2016-03-28T02:26:17Z</dcterms:modified>
</cp:coreProperties>
</file>