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8" r:id="rId2"/>
    <p:sldId id="261" r:id="rId3"/>
    <p:sldId id="262" r:id="rId4"/>
    <p:sldId id="271" r:id="rId5"/>
    <p:sldId id="272" r:id="rId6"/>
    <p:sldId id="273" r:id="rId7"/>
    <p:sldId id="274" r:id="rId8"/>
    <p:sldId id="275" r:id="rId9"/>
    <p:sldId id="276" r:id="rId10"/>
    <p:sldId id="277" r:id="rId11"/>
    <p:sldId id="278" r:id="rId12"/>
    <p:sldId id="279" r:id="rId13"/>
    <p:sldId id="280" r:id="rId14"/>
    <p:sldId id="281" r:id="rId15"/>
    <p:sldId id="282" r:id="rId16"/>
    <p:sldId id="283" r:id="rId17"/>
    <p:sldId id="284" r:id="rId18"/>
    <p:sldId id="287" r:id="rId19"/>
    <p:sldId id="285" r:id="rId20"/>
    <p:sldId id="286" r:id="rId21"/>
    <p:sldId id="288" r:id="rId22"/>
    <p:sldId id="289" r:id="rId23"/>
    <p:sldId id="290" r:id="rId24"/>
    <p:sldId id="292" r:id="rId25"/>
    <p:sldId id="291" r:id="rId26"/>
    <p:sldId id="296" r:id="rId27"/>
    <p:sldId id="293" r:id="rId28"/>
    <p:sldId id="294" r:id="rId29"/>
    <p:sldId id="295" r:id="rId30"/>
    <p:sldId id="297" r:id="rId31"/>
    <p:sldId id="266" r:id="rId32"/>
    <p:sldId id="298" r:id="rId33"/>
    <p:sldId id="299" r:id="rId34"/>
    <p:sldId id="300" r:id="rId35"/>
    <p:sldId id="301"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08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334AAE-DFC4-4EDB-9D32-29729471458D}" type="datetimeFigureOut">
              <a:rPr lang="en-US" smtClean="0"/>
              <a:t>04/03/2016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EE9EDF-6C1F-4E04-BA33-BC968058ABD2}" type="slidenum">
              <a:rPr lang="en-US" smtClean="0"/>
              <a:t>‹#›</a:t>
            </a:fld>
            <a:endParaRPr lang="en-US"/>
          </a:p>
        </p:txBody>
      </p:sp>
    </p:spTree>
    <p:extLst>
      <p:ext uri="{BB962C8B-B14F-4D97-AF65-F5344CB8AC3E}">
        <p14:creationId xmlns:p14="http://schemas.microsoft.com/office/powerpoint/2010/main" val="334036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3</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3</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4</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4</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5</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5</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6</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6</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7</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7</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8</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8</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9</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9</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10</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10</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11</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11</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12</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12</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13</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13</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14</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14</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15</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15</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16</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16</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17</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17</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18</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18</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19</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19</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20</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20</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21</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21</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22</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22</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23</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23</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24</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24</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25</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25</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26</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26</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27</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27</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28</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28</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29</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29</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30</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30</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31</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31</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32</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32</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33</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33</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34</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34</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7" rIns="91433" bIns="45717"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98E1200-8C4A-41A1-B4D4-0A738E7F73D7}" type="slidenum">
              <a:rPr lang="ko-KR" altLang="en-US" sz="1200">
                <a:ea typeface="굴림" pitchFamily="34" charset="-127"/>
              </a:rPr>
              <a:pPr algn="r" eaLnBrk="1" hangingPunct="1"/>
              <a:t>35</a:t>
            </a:fld>
            <a:endParaRPr lang="en-US" altLang="ko-KR" sz="1200">
              <a:ea typeface="굴림" pitchFamily="34" charset="-127"/>
            </a:endParaRPr>
          </a:p>
        </p:txBody>
      </p:sp>
      <p:sp>
        <p:nvSpPr>
          <p:cNvPr id="1843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09" rIns="91419" bIns="45709"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BED904B-8B53-4F7E-9857-6BCCA7E2FD27}" type="slidenum">
              <a:rPr lang="ko-KR" altLang="en-US" sz="1200">
                <a:ea typeface="굴림" pitchFamily="34" charset="-127"/>
              </a:rPr>
              <a:pPr algn="r" eaLnBrk="1" hangingPunct="1"/>
              <a:t>35</a:t>
            </a:fld>
            <a:endParaRPr lang="en-US" altLang="ko-KR" sz="1200">
              <a:ea typeface="굴림" pitchFamily="34" charset="-127"/>
            </a:endParaRPr>
          </a:p>
        </p:txBody>
      </p:sp>
      <p:sp>
        <p:nvSpPr>
          <p:cNvPr id="1843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9" tIns="45709" rIns="91419" bIns="45709" numCol="1" anchor="t" anchorCtr="0" compatLnSpc="1">
            <a:prstTxWarp prst="textNoShape">
              <a:avLst/>
            </a:prstTxWarp>
          </a:bodyPr>
          <a:lstStyle/>
          <a:p>
            <a:pPr eaLnBrk="1" hangingPunct="1"/>
            <a:endParaRPr lang="en-US" altLang="ko-KR" smtClean="0">
              <a:ea typeface="굴림" pitchFamily="34" charset="-127"/>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4ADC055-2E77-4C5D-A780-6960C96F8A82}" type="datetimeFigureOut">
              <a:rPr lang="en-US" smtClean="0"/>
              <a:t>04/03/2016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4254576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ADC055-2E77-4C5D-A780-6960C96F8A82}" type="datetimeFigureOut">
              <a:rPr lang="en-US" smtClean="0"/>
              <a:t>04/03/2016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3050067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ADC055-2E77-4C5D-A780-6960C96F8A82}" type="datetimeFigureOut">
              <a:rPr lang="en-US" smtClean="0"/>
              <a:t>04/03/2016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455996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4ADC055-2E77-4C5D-A780-6960C96F8A82}" type="datetimeFigureOut">
              <a:rPr lang="en-US" smtClean="0"/>
              <a:t>04/03/2016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2134553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4ADC055-2E77-4C5D-A780-6960C96F8A82}" type="datetimeFigureOut">
              <a:rPr lang="en-US" smtClean="0"/>
              <a:t>04/03/2016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2449516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4ADC055-2E77-4C5D-A780-6960C96F8A82}" type="datetimeFigureOut">
              <a:rPr lang="en-US" smtClean="0"/>
              <a:t>04/03/2016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3180147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ADC055-2E77-4C5D-A780-6960C96F8A82}" type="datetimeFigureOut">
              <a:rPr lang="en-US" smtClean="0"/>
              <a:t>04/03/2016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4121598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ADC055-2E77-4C5D-A780-6960C96F8A82}" type="datetimeFigureOut">
              <a:rPr lang="en-US" smtClean="0"/>
              <a:t>04/03/2016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2190757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ADC055-2E77-4C5D-A780-6960C96F8A82}" type="datetimeFigureOut">
              <a:rPr lang="en-US" smtClean="0"/>
              <a:t>04/03/2016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4142406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ADC055-2E77-4C5D-A780-6960C96F8A82}" type="datetimeFigureOut">
              <a:rPr lang="en-US" smtClean="0"/>
              <a:t>04/03/2016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2859637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ADC055-2E77-4C5D-A780-6960C96F8A82}" type="datetimeFigureOut">
              <a:rPr lang="en-US" smtClean="0"/>
              <a:t>04/03/2016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CB2B5D-11CE-422F-A3BB-0B20F6677465}" type="slidenum">
              <a:rPr lang="en-US" smtClean="0"/>
              <a:t>‹#›</a:t>
            </a:fld>
            <a:endParaRPr lang="en-US"/>
          </a:p>
        </p:txBody>
      </p:sp>
    </p:spTree>
    <p:extLst>
      <p:ext uri="{BB962C8B-B14F-4D97-AF65-F5344CB8AC3E}">
        <p14:creationId xmlns:p14="http://schemas.microsoft.com/office/powerpoint/2010/main" val="2801438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ADC055-2E77-4C5D-A780-6960C96F8A82}" type="datetimeFigureOut">
              <a:rPr lang="en-US" smtClean="0"/>
              <a:t>04/03/2016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CB2B5D-11CE-422F-A3BB-0B20F6677465}" type="slidenum">
              <a:rPr lang="en-US" smtClean="0"/>
              <a:t>‹#›</a:t>
            </a:fld>
            <a:endParaRPr lang="en-US"/>
          </a:p>
        </p:txBody>
      </p:sp>
    </p:spTree>
    <p:extLst>
      <p:ext uri="{BB962C8B-B14F-4D97-AF65-F5344CB8AC3E}">
        <p14:creationId xmlns:p14="http://schemas.microsoft.com/office/powerpoint/2010/main" val="28172223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vnexpress.net/tin-tuc/khoa-hoc/trong-nuoc/hoc-sinh-lop-11-va-thiet-bi-bien-nuoc-man-thanh-ngot-3379089.html" TargetMode="Externa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hyperlink" Target="http://www.tienphong.vn/giao-duc/voi-toi-tro-ve-viet-nam-lam-viec-la-lua-chon-tot-987801.tpo" TargetMode="External"/><Relationship Id="rId5" Type="http://schemas.openxmlformats.org/officeDocument/2006/relationships/hyperlink" Target="http://vietnamnet.vn/vn/giao-duc/296553/tien-si-nguoi-viet-cong-bo-nghien-cuu-tren-tap-chi-so-mot-the-gioi.html" TargetMode="Externa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1040" y="2743200"/>
            <a:ext cx="7772400" cy="507831"/>
          </a:xfrm>
          <a:prstGeom prst="rect">
            <a:avLst/>
          </a:prstGeom>
          <a:noFill/>
        </p:spPr>
        <p:txBody>
          <a:bodyPr wrap="square" rtlCol="0">
            <a:spAutoFit/>
          </a:bodyPr>
          <a:lstStyle/>
          <a:p>
            <a:pPr algn="ctr"/>
            <a:r>
              <a:rPr lang="en-US" sz="2700" b="1" smtClean="0">
                <a:solidFill>
                  <a:schemeClr val="accent6">
                    <a:lumMod val="75000"/>
                  </a:schemeClr>
                </a:solidFill>
                <a:latin typeface="Times New Roman" pitchFamily="18" charset="0"/>
                <a:cs typeface="Times New Roman" pitchFamily="18" charset="0"/>
              </a:rPr>
              <a:t>GIỚI THIỆU NGÀNH KHOA HỌC VẬT LIỆU</a:t>
            </a:r>
            <a:endParaRPr lang="en-US" sz="2700" b="1">
              <a:solidFill>
                <a:schemeClr val="accent6">
                  <a:lumMod val="75000"/>
                </a:schemeClr>
              </a:solidFill>
              <a:latin typeface="Times New Roman" pitchFamily="18" charset="0"/>
              <a:cs typeface="Times New Roman" pitchFamily="18" charset="0"/>
            </a:endParaRPr>
          </a:p>
        </p:txBody>
      </p:sp>
      <p:grpSp>
        <p:nvGrpSpPr>
          <p:cNvPr id="3" name="Group 10"/>
          <p:cNvGrpSpPr>
            <a:grpSpLocks/>
          </p:cNvGrpSpPr>
          <p:nvPr/>
        </p:nvGrpSpPr>
        <p:grpSpPr bwMode="auto">
          <a:xfrm>
            <a:off x="3429001" y="228600"/>
            <a:ext cx="2133600" cy="1524000"/>
            <a:chOff x="96" y="48"/>
            <a:chExt cx="1440" cy="576"/>
          </a:xfrm>
        </p:grpSpPr>
        <p:pic>
          <p:nvPicPr>
            <p:cNvPr id="4" name="Picture 25" descr="KHTN"/>
            <p:cNvPicPr preferRelativeResize="0">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p:cNvPicPr preferRelativeResize="0">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8459198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TextBox 7"/>
          <p:cNvSpPr txBox="1"/>
          <p:nvPr/>
        </p:nvSpPr>
        <p:spPr>
          <a:xfrm>
            <a:off x="457200" y="2057400"/>
            <a:ext cx="8138160" cy="1962076"/>
          </a:xfrm>
          <a:prstGeom prst="rect">
            <a:avLst/>
          </a:prstGeom>
          <a:noFill/>
        </p:spPr>
        <p:txBody>
          <a:bodyPr wrap="square" rtlCol="0">
            <a:spAutoFit/>
          </a:bodyPr>
          <a:lstStyle/>
          <a:p>
            <a:pPr algn="ctr">
              <a:lnSpc>
                <a:spcPct val="150000"/>
              </a:lnSpc>
            </a:pPr>
            <a:r>
              <a:rPr lang="en-US" sz="2700" b="1" smtClean="0">
                <a:solidFill>
                  <a:schemeClr val="accent6">
                    <a:lumMod val="75000"/>
                  </a:schemeClr>
                </a:solidFill>
                <a:latin typeface="Times New Roman" pitchFamily="18" charset="0"/>
                <a:cs typeface="Times New Roman" pitchFamily="18" charset="0"/>
              </a:rPr>
              <a:t>Tuần </a:t>
            </a:r>
            <a:r>
              <a:rPr lang="en-US" sz="2700" b="1" smtClean="0">
                <a:solidFill>
                  <a:schemeClr val="accent6">
                    <a:lumMod val="75000"/>
                  </a:schemeClr>
                </a:solidFill>
                <a:latin typeface="Times New Roman" pitchFamily="18" charset="0"/>
                <a:cs typeface="Times New Roman" pitchFamily="18" charset="0"/>
              </a:rPr>
              <a:t>3:</a:t>
            </a:r>
            <a:endParaRPr lang="en-US" sz="2700" b="1" smtClean="0">
              <a:solidFill>
                <a:schemeClr val="accent6">
                  <a:lumMod val="75000"/>
                </a:schemeClr>
              </a:solidFill>
              <a:latin typeface="Times New Roman" pitchFamily="18" charset="0"/>
              <a:cs typeface="Times New Roman" pitchFamily="18" charset="0"/>
            </a:endParaRPr>
          </a:p>
          <a:p>
            <a:pPr algn="ctr">
              <a:lnSpc>
                <a:spcPct val="150000"/>
              </a:lnSpc>
            </a:pPr>
            <a:r>
              <a:rPr lang="en-US" sz="2700" b="1" smtClean="0">
                <a:solidFill>
                  <a:schemeClr val="accent6">
                    <a:lumMod val="75000"/>
                  </a:schemeClr>
                </a:solidFill>
                <a:latin typeface="Times New Roman" pitchFamily="18" charset="0"/>
                <a:cs typeface="Times New Roman" pitchFamily="18" charset="0"/>
              </a:rPr>
              <a:t>CHƯƠNG TRÌNH ĐÀO TẠO </a:t>
            </a:r>
          </a:p>
          <a:p>
            <a:pPr algn="ctr">
              <a:lnSpc>
                <a:spcPct val="150000"/>
              </a:lnSpc>
            </a:pPr>
            <a:r>
              <a:rPr lang="en-US" sz="2700" b="1" smtClean="0">
                <a:solidFill>
                  <a:schemeClr val="accent6">
                    <a:lumMod val="75000"/>
                  </a:schemeClr>
                </a:solidFill>
                <a:latin typeface="Times New Roman" pitchFamily="18" charset="0"/>
                <a:cs typeface="Times New Roman" pitchFamily="18" charset="0"/>
              </a:rPr>
              <a:t>NGÀNH KHOA HỌC VẬT LIỆU</a:t>
            </a:r>
            <a:endParaRPr lang="en-US" sz="2700" b="1">
              <a:solidFill>
                <a:schemeClr val="accent6">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459519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304800" y="889844"/>
            <a:ext cx="8534400" cy="5724644"/>
          </a:xfrm>
          <a:prstGeom prst="rect">
            <a:avLst/>
          </a:prstGeom>
        </p:spPr>
        <p:txBody>
          <a:bodyPr wrap="square">
            <a:spAutoFit/>
          </a:bodyPr>
          <a:lstStyle/>
          <a:p>
            <a:pPr lvl="0" algn="just"/>
            <a:r>
              <a:rPr lang="en-US" b="1" smtClean="0">
                <a:latin typeface="Traditional Arabic" pitchFamily="18" charset="-78"/>
                <a:cs typeface="Traditional Arabic" pitchFamily="18" charset="-78"/>
              </a:rPr>
              <a:t>1. MỤC </a:t>
            </a:r>
            <a:r>
              <a:rPr lang="en-US" b="1">
                <a:latin typeface="Traditional Arabic" pitchFamily="18" charset="-78"/>
                <a:cs typeface="Traditional Arabic" pitchFamily="18" charset="-78"/>
              </a:rPr>
              <a:t>TIÊU </a:t>
            </a:r>
            <a:r>
              <a:rPr lang="en-US" b="1">
                <a:latin typeface="Traditional Arabic" pitchFamily="18" charset="-78"/>
                <a:cs typeface="Traditional Arabic" pitchFamily="18" charset="-78"/>
              </a:rPr>
              <a:t>ĐÀO </a:t>
            </a:r>
            <a:r>
              <a:rPr lang="en-US" b="1" smtClean="0">
                <a:latin typeface="Traditional Arabic" pitchFamily="18" charset="-78"/>
                <a:cs typeface="Traditional Arabic" pitchFamily="18" charset="-78"/>
              </a:rPr>
              <a:t>TẠO</a:t>
            </a:r>
          </a:p>
          <a:p>
            <a:pPr lvl="0" algn="just"/>
            <a:endParaRPr lang="en-US" b="1">
              <a:latin typeface="Traditional Arabic" pitchFamily="18" charset="-78"/>
              <a:cs typeface="Traditional Arabic" pitchFamily="18" charset="-78"/>
            </a:endParaRPr>
          </a:p>
          <a:p>
            <a:pPr algn="just"/>
            <a:r>
              <a:rPr lang="en-US" sz="2200">
                <a:latin typeface="Times New Roman" pitchFamily="18" charset="0"/>
                <a:cs typeface="Times New Roman" pitchFamily="18" charset="0"/>
              </a:rPr>
              <a:t>Khoa học vật liệu là một khoa học liên ngành, có khả năng kết nối với nhiều lĩnh vực khoa học và công nghệ như: Vật lý; Hóa học; Công nghệ y sinh học, Công nghệ thông tin, Điện tử, Công nghệ môi trường, Năng lượng</a:t>
            </a:r>
            <a:r>
              <a:rPr lang="en-US" sz="2200">
                <a:latin typeface="Times New Roman" pitchFamily="18" charset="0"/>
                <a:cs typeface="Times New Roman" pitchFamily="18" charset="0"/>
              </a:rPr>
              <a:t>… </a:t>
            </a:r>
            <a:endParaRPr lang="en-US" sz="2200" smtClean="0">
              <a:latin typeface="Times New Roman" pitchFamily="18" charset="0"/>
              <a:cs typeface="Times New Roman" pitchFamily="18" charset="0"/>
            </a:endParaRPr>
          </a:p>
          <a:p>
            <a:pPr algn="just"/>
            <a:endParaRPr lang="en-US" sz="2200">
              <a:latin typeface="Times New Roman" pitchFamily="18" charset="0"/>
              <a:cs typeface="Times New Roman" pitchFamily="18" charset="0"/>
            </a:endParaRPr>
          </a:p>
          <a:p>
            <a:pPr algn="just"/>
            <a:r>
              <a:rPr lang="en-US" sz="2200" smtClean="0">
                <a:latin typeface="Times New Roman" pitchFamily="18" charset="0"/>
                <a:cs typeface="Times New Roman" pitchFamily="18" charset="0"/>
              </a:rPr>
              <a:t>Là </a:t>
            </a:r>
            <a:r>
              <a:rPr lang="en-US" sz="2200">
                <a:latin typeface="Times New Roman" pitchFamily="18" charset="0"/>
                <a:cs typeface="Times New Roman" pitchFamily="18" charset="0"/>
              </a:rPr>
              <a:t>một ngành đào tạo và nghiên cứu về khoa học và công nghệ vật liệu tiên tiến, thuộc chiến lược phát triển khoa học và công nghệ của quốc </a:t>
            </a:r>
            <a:r>
              <a:rPr lang="en-US" sz="2200">
                <a:latin typeface="Times New Roman" pitchFamily="18" charset="0"/>
                <a:cs typeface="Times New Roman" pitchFamily="18" charset="0"/>
              </a:rPr>
              <a:t>gia</a:t>
            </a:r>
            <a:r>
              <a:rPr lang="en-US" sz="2200" smtClean="0">
                <a:latin typeface="Times New Roman" pitchFamily="18" charset="0"/>
                <a:cs typeface="Times New Roman" pitchFamily="18" charset="0"/>
              </a:rPr>
              <a:t>.</a:t>
            </a:r>
          </a:p>
          <a:p>
            <a:pPr algn="just"/>
            <a:endParaRPr lang="en-US" sz="2200">
              <a:latin typeface="Times New Roman" pitchFamily="18" charset="0"/>
              <a:cs typeface="Times New Roman" pitchFamily="18" charset="0"/>
            </a:endParaRPr>
          </a:p>
          <a:p>
            <a:pPr algn="just"/>
            <a:r>
              <a:rPr lang="en-US" sz="2200" smtClean="0">
                <a:latin typeface="Times New Roman" pitchFamily="18" charset="0"/>
                <a:cs typeface="Times New Roman" pitchFamily="18" charset="0"/>
              </a:rPr>
              <a:t>Sự </a:t>
            </a:r>
            <a:r>
              <a:rPr lang="en-US" sz="2200">
                <a:latin typeface="Times New Roman" pitchFamily="18" charset="0"/>
                <a:cs typeface="Times New Roman" pitchFamily="18" charset="0"/>
              </a:rPr>
              <a:t>phát triển của ngành Khoa học Vật liệu đã đóng góp rất quan trọng đến sự nghiệp công nghiệp hoá hiện đại hoá của đất </a:t>
            </a:r>
            <a:r>
              <a:rPr lang="en-US" sz="2200">
                <a:latin typeface="Times New Roman" pitchFamily="18" charset="0"/>
                <a:cs typeface="Times New Roman" pitchFamily="18" charset="0"/>
              </a:rPr>
              <a:t>nước</a:t>
            </a:r>
            <a:r>
              <a:rPr lang="en-US" sz="2200" smtClean="0">
                <a:latin typeface="Times New Roman" pitchFamily="18" charset="0"/>
                <a:cs typeface="Times New Roman" pitchFamily="18" charset="0"/>
              </a:rPr>
              <a:t>.</a:t>
            </a:r>
          </a:p>
          <a:p>
            <a:pPr algn="just"/>
            <a:endParaRPr lang="en-US" sz="2200">
              <a:latin typeface="Times New Roman" pitchFamily="18" charset="0"/>
              <a:cs typeface="Times New Roman" pitchFamily="18" charset="0"/>
            </a:endParaRPr>
          </a:p>
          <a:p>
            <a:pPr algn="just"/>
            <a:r>
              <a:rPr lang="en-US" sz="2200">
                <a:latin typeface="Times New Roman" pitchFamily="18" charset="0"/>
                <a:cs typeface="Times New Roman" pitchFamily="18" charset="0"/>
              </a:rPr>
              <a:t>Ngành Khoa học Vật liệu chú trọng vào việc đào tạo ra những cử nhân có đủ kiến thức và năng lực phục vụ cho nhu cầu giảng dạy, nghiên cứu cơ bản cũng như ứng dụng khoa học và công  nghệ vật liệu tiên tiến vào thực tiễn sản xuất và phục vụ cuộc sống.</a:t>
            </a:r>
          </a:p>
        </p:txBody>
      </p:sp>
    </p:spTree>
    <p:extLst>
      <p:ext uri="{BB962C8B-B14F-4D97-AF65-F5344CB8AC3E}">
        <p14:creationId xmlns:p14="http://schemas.microsoft.com/office/powerpoint/2010/main" val="7623247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304800" y="889844"/>
            <a:ext cx="8534400" cy="5816977"/>
          </a:xfrm>
          <a:prstGeom prst="rect">
            <a:avLst/>
          </a:prstGeom>
        </p:spPr>
        <p:txBody>
          <a:bodyPr wrap="square">
            <a:spAutoFit/>
          </a:bodyPr>
          <a:lstStyle/>
          <a:p>
            <a:pPr algn="just"/>
            <a:r>
              <a:rPr lang="en-US" sz="2400" b="1" smtClean="0">
                <a:latin typeface="Times New Roman" pitchFamily="18" charset="0"/>
                <a:cs typeface="Times New Roman" pitchFamily="18" charset="0"/>
              </a:rPr>
              <a:t>2. Mục </a:t>
            </a:r>
            <a:r>
              <a:rPr lang="en-US" sz="2400" b="1">
                <a:latin typeface="Times New Roman" pitchFamily="18" charset="0"/>
                <a:cs typeface="Times New Roman" pitchFamily="18" charset="0"/>
              </a:rPr>
              <a:t>tiêu </a:t>
            </a:r>
            <a:r>
              <a:rPr lang="en-US" sz="2400" b="1" smtClean="0">
                <a:latin typeface="Times New Roman" pitchFamily="18" charset="0"/>
                <a:cs typeface="Times New Roman" pitchFamily="18" charset="0"/>
              </a:rPr>
              <a:t>chung</a:t>
            </a:r>
          </a:p>
          <a:p>
            <a:pPr algn="just"/>
            <a:r>
              <a:rPr lang="en-US" b="1" smtClean="0">
                <a:latin typeface="Times New Roman" pitchFamily="18" charset="0"/>
                <a:cs typeface="Times New Roman" pitchFamily="18" charset="0"/>
              </a:rPr>
              <a:t> </a:t>
            </a:r>
            <a:endParaRPr lang="en-US">
              <a:latin typeface="Times New Roman" pitchFamily="18" charset="0"/>
              <a:cs typeface="Times New Roman" pitchFamily="18" charset="0"/>
            </a:endParaRPr>
          </a:p>
          <a:p>
            <a:pPr algn="just"/>
            <a:r>
              <a:rPr lang="en-US" sz="2200">
                <a:latin typeface="Times New Roman" pitchFamily="18" charset="0"/>
                <a:cs typeface="Times New Roman" pitchFamily="18" charset="0"/>
              </a:rPr>
              <a:t>Khoa Khoa học Vật liệu (KHVL) hiện có 4 chuyên ngành đào tạo: Vật liệu polymer và composite, Vật liệu màng mỏng, Vật liệu Từ và Vật liệu Y Sinh, với mục tiêu đào tạo chung như sau:</a:t>
            </a:r>
          </a:p>
          <a:p>
            <a:pPr marL="342900" lvl="0" indent="-342900" algn="just">
              <a:buFont typeface="Arial" pitchFamily="34" charset="0"/>
              <a:buChar char="•"/>
            </a:pPr>
            <a:r>
              <a:rPr lang="en-US" sz="2200">
                <a:latin typeface="Times New Roman" pitchFamily="18" charset="0"/>
                <a:cs typeface="Times New Roman" pitchFamily="18" charset="0"/>
              </a:rPr>
              <a:t>Đào tạo cử nhân Khoa học Vật liệu có kiến thức nền tảng vững chắc và chuyên sâu về tổng hợp và tính chất của vật liệu mới; có năng lực phát triển, triển khai, và ứng dụng thành quả nghiên cứu mới nhất của các loại vật liệu mới vào trong đời sống và sản xuất; có khả năng đóng vai trò lãnh đạo để phát triển và đóng góp tích cực cho sự phát triển của khoa học và công nghệ.</a:t>
            </a:r>
          </a:p>
          <a:p>
            <a:pPr marL="342900" lvl="0" indent="-342900" algn="just">
              <a:buFont typeface="Arial" pitchFamily="34" charset="0"/>
              <a:buChar char="•"/>
            </a:pPr>
            <a:r>
              <a:rPr lang="en-US" sz="2200">
                <a:latin typeface="Times New Roman" pitchFamily="18" charset="0"/>
                <a:cs typeface="Times New Roman" pitchFamily="18" charset="0"/>
              </a:rPr>
              <a:t>Đào tạo cử nhân Khoa học Vật liệu có kỹ năng giao tiếp tốt, tinh thần phục vụ cộng đồng, khả năng làm việc theo nhóm, chủ động, kỹ năng thích nghi, tự điều chỉnh, tự phát triển, khả năng phát hiện và giải quyết vấn đề một cách logic, sáng tạo và có hệ thống. Cử nhân Khoa học Vật liệu có khả năng cạnh tranh trong môi trường làm việc trong nước cũng như trên thị trường lao động toàn cầu. </a:t>
            </a:r>
          </a:p>
        </p:txBody>
      </p:sp>
    </p:spTree>
    <p:extLst>
      <p:ext uri="{BB962C8B-B14F-4D97-AF65-F5344CB8AC3E}">
        <p14:creationId xmlns:p14="http://schemas.microsoft.com/office/powerpoint/2010/main" val="16558587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304800" y="889844"/>
            <a:ext cx="8534400" cy="5509200"/>
          </a:xfrm>
          <a:prstGeom prst="rect">
            <a:avLst/>
          </a:prstGeom>
        </p:spPr>
        <p:txBody>
          <a:bodyPr wrap="square">
            <a:spAutoFit/>
          </a:bodyPr>
          <a:lstStyle/>
          <a:p>
            <a:pPr algn="just"/>
            <a:r>
              <a:rPr lang="en-US" sz="2200" b="1" smtClean="0">
                <a:latin typeface="Times New Roman" pitchFamily="18" charset="0"/>
                <a:cs typeface="Times New Roman" pitchFamily="18" charset="0"/>
              </a:rPr>
              <a:t>3. Mục </a:t>
            </a:r>
            <a:r>
              <a:rPr lang="en-US" sz="2200" b="1">
                <a:latin typeface="Times New Roman" pitchFamily="18" charset="0"/>
                <a:cs typeface="Times New Roman" pitchFamily="18" charset="0"/>
              </a:rPr>
              <a:t>tiêu cụ thể/chuẩn đầu ra của chương trình </a:t>
            </a:r>
            <a:r>
              <a:rPr lang="en-US" sz="2200" b="1">
                <a:latin typeface="Times New Roman" pitchFamily="18" charset="0"/>
                <a:cs typeface="Times New Roman" pitchFamily="18" charset="0"/>
              </a:rPr>
              <a:t>giáo </a:t>
            </a:r>
            <a:r>
              <a:rPr lang="en-US" sz="2200" b="1" smtClean="0">
                <a:latin typeface="Times New Roman" pitchFamily="18" charset="0"/>
                <a:cs typeface="Times New Roman" pitchFamily="18" charset="0"/>
              </a:rPr>
              <a:t>dục:</a:t>
            </a:r>
          </a:p>
          <a:p>
            <a:pPr algn="just"/>
            <a:endParaRPr lang="en-US" sz="2200">
              <a:latin typeface="Times New Roman" pitchFamily="18" charset="0"/>
              <a:cs typeface="Times New Roman" pitchFamily="18" charset="0"/>
            </a:endParaRPr>
          </a:p>
          <a:p>
            <a:pPr algn="just"/>
            <a:r>
              <a:rPr lang="en-US" sz="2200" b="1" i="1" smtClean="0">
                <a:latin typeface="Times New Roman" pitchFamily="18" charset="0"/>
                <a:cs typeface="Times New Roman" pitchFamily="18" charset="0"/>
              </a:rPr>
              <a:t>A. Kiến </a:t>
            </a:r>
            <a:r>
              <a:rPr lang="en-US" sz="2200" b="1" i="1">
                <a:latin typeface="Times New Roman" pitchFamily="18" charset="0"/>
                <a:cs typeface="Times New Roman" pitchFamily="18" charset="0"/>
              </a:rPr>
              <a:t>thức</a:t>
            </a:r>
            <a:endParaRPr lang="en-US" sz="2200">
              <a:latin typeface="Times New Roman" pitchFamily="18" charset="0"/>
              <a:cs typeface="Times New Roman" pitchFamily="18" charset="0"/>
            </a:endParaRPr>
          </a:p>
          <a:p>
            <a:pPr marL="342900" lvl="0" indent="-342900" algn="just">
              <a:buFont typeface="Arial" pitchFamily="34" charset="0"/>
              <a:buChar char="•"/>
            </a:pPr>
            <a:r>
              <a:rPr lang="en-US" sz="2200">
                <a:latin typeface="Times New Roman" pitchFamily="18" charset="0"/>
                <a:cs typeface="Times New Roman" pitchFamily="18" charset="0"/>
              </a:rPr>
              <a:t>Có khả năng áp dụng kiến thức về toán học, hoá học, vật lý, sinh học và cơ sở khoa học vật liệu để tổng hợp và phân tích các tính chất của vật liệu tiên tiến, đặc biệt vật liệu thấp chiều (kích thước nano mét).</a:t>
            </a:r>
          </a:p>
          <a:p>
            <a:pPr marL="342900" lvl="0" indent="-342900" algn="just">
              <a:buFont typeface="Arial" pitchFamily="34" charset="0"/>
              <a:buChar char="•"/>
            </a:pPr>
            <a:r>
              <a:rPr lang="en-US" sz="2200">
                <a:latin typeface="Times New Roman" pitchFamily="18" charset="0"/>
                <a:cs typeface="Times New Roman" pitchFamily="18" charset="0"/>
              </a:rPr>
              <a:t>Dựa trên những kiến thức về khoa học vật liệu để phát triển những loại vật liệu mới trong các chuyên ngành vật liệu polymer và composite, vật liệu màng mỏng, vật liệu nano, vật liệu Từ, vật liệu y sinh nhằm ứng dụng vào trong đời sống và sản xuất công nghiệp, nông nghiệp, ngư nghiệp, y sinh học và môi trường.</a:t>
            </a:r>
          </a:p>
          <a:p>
            <a:pPr marL="342900" lvl="0" indent="-342900" algn="just">
              <a:buFont typeface="Arial" pitchFamily="34" charset="0"/>
              <a:buChar char="•"/>
            </a:pPr>
            <a:r>
              <a:rPr lang="en-US" sz="2200">
                <a:latin typeface="Times New Roman" pitchFamily="18" charset="0"/>
                <a:cs typeface="Times New Roman" pitchFamily="18" charset="0"/>
              </a:rPr>
              <a:t>Nắm được các cơ sở lý thuyết và công cụ nghiên cứu cần thiết để kiểm tra đánh giá tính chất vật liệu và hệ thống dây chuyền công nghệ sản xuất vật liệu.</a:t>
            </a:r>
          </a:p>
          <a:p>
            <a:pPr marL="342900" lvl="0" indent="-342900" algn="just">
              <a:buFont typeface="Arial" pitchFamily="34" charset="0"/>
              <a:buChar char="•"/>
            </a:pPr>
            <a:r>
              <a:rPr lang="en-US" sz="2200">
                <a:latin typeface="Times New Roman" pitchFamily="18" charset="0"/>
                <a:cs typeface="Times New Roman" pitchFamily="18" charset="0"/>
              </a:rPr>
              <a:t>Có khả năng vận dụng các công cụ hỗ trợ nghề nghiệp khác để khai thác tối đa các hoạt động kỹ năng chuyên ngành đã được đào tạo.</a:t>
            </a:r>
          </a:p>
        </p:txBody>
      </p:sp>
    </p:spTree>
    <p:extLst>
      <p:ext uri="{BB962C8B-B14F-4D97-AF65-F5344CB8AC3E}">
        <p14:creationId xmlns:p14="http://schemas.microsoft.com/office/powerpoint/2010/main" val="2171215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304800" y="889844"/>
            <a:ext cx="8534400" cy="5847755"/>
          </a:xfrm>
          <a:prstGeom prst="rect">
            <a:avLst/>
          </a:prstGeom>
        </p:spPr>
        <p:txBody>
          <a:bodyPr wrap="square">
            <a:spAutoFit/>
          </a:bodyPr>
          <a:lstStyle/>
          <a:p>
            <a:pPr algn="just"/>
            <a:r>
              <a:rPr lang="en-US" sz="2200" b="1" smtClean="0">
                <a:latin typeface="Times New Roman" pitchFamily="18" charset="0"/>
                <a:cs typeface="Times New Roman" pitchFamily="18" charset="0"/>
              </a:rPr>
              <a:t>3. Mục </a:t>
            </a:r>
            <a:r>
              <a:rPr lang="en-US" sz="2200" b="1">
                <a:latin typeface="Times New Roman" pitchFamily="18" charset="0"/>
                <a:cs typeface="Times New Roman" pitchFamily="18" charset="0"/>
              </a:rPr>
              <a:t>tiêu cụ thể/chuẩn đầu ra của chương trình </a:t>
            </a:r>
            <a:r>
              <a:rPr lang="en-US" sz="2200" b="1">
                <a:latin typeface="Times New Roman" pitchFamily="18" charset="0"/>
                <a:cs typeface="Times New Roman" pitchFamily="18" charset="0"/>
              </a:rPr>
              <a:t>giáo </a:t>
            </a:r>
            <a:r>
              <a:rPr lang="en-US" sz="2200" b="1" smtClean="0">
                <a:latin typeface="Times New Roman" pitchFamily="18" charset="0"/>
                <a:cs typeface="Times New Roman" pitchFamily="18" charset="0"/>
              </a:rPr>
              <a:t>dục:</a:t>
            </a:r>
          </a:p>
          <a:p>
            <a:pPr algn="just"/>
            <a:endParaRPr lang="en-US" sz="2200">
              <a:latin typeface="Times New Roman" pitchFamily="18" charset="0"/>
              <a:cs typeface="Times New Roman" pitchFamily="18" charset="0"/>
            </a:endParaRPr>
          </a:p>
          <a:p>
            <a:r>
              <a:rPr lang="en-US" sz="2200" b="1" i="1" smtClean="0">
                <a:latin typeface="Times New Roman" pitchFamily="18" charset="0"/>
                <a:cs typeface="Times New Roman" pitchFamily="18" charset="0"/>
              </a:rPr>
              <a:t>B. Các </a:t>
            </a:r>
            <a:r>
              <a:rPr lang="en-US" sz="2200" b="1" i="1">
                <a:latin typeface="Times New Roman" pitchFamily="18" charset="0"/>
                <a:cs typeface="Times New Roman" pitchFamily="18" charset="0"/>
              </a:rPr>
              <a:t>kỹ năng mềm	</a:t>
            </a:r>
            <a:endParaRPr lang="en-US" sz="2200">
              <a:latin typeface="Times New Roman" pitchFamily="18" charset="0"/>
              <a:cs typeface="Times New Roman" pitchFamily="18" charset="0"/>
            </a:endParaRPr>
          </a:p>
          <a:p>
            <a:pPr marL="342900" lvl="0" indent="-342900">
              <a:buFont typeface="Arial" pitchFamily="34" charset="0"/>
              <a:buChar char="•"/>
            </a:pPr>
            <a:r>
              <a:rPr lang="en-US" sz="2200">
                <a:latin typeface="Times New Roman" pitchFamily="18" charset="0"/>
                <a:cs typeface="Times New Roman" pitchFamily="18" charset="0"/>
              </a:rPr>
              <a:t>Kỹ năng và thái độ cá nhân: Chủ động và sẵn sàng chấp nhận rủi ro; Có tính kiên trì và linh hoạt; Có tư duy sáng tạo và Tư duy đánh giá; Có khả năng tự đánh giá kiến thức, kỹ năng và thái độ bản thân; Có khả năng tự tìm hiểu và học tập suốt đời; Biết cách quản lý thời gian và nguồn lực.</a:t>
            </a:r>
          </a:p>
          <a:p>
            <a:pPr marL="342900" lvl="0" indent="-342900">
              <a:buFont typeface="Arial" pitchFamily="34" charset="0"/>
              <a:buChar char="•"/>
            </a:pPr>
            <a:r>
              <a:rPr lang="en-US" sz="2200">
                <a:latin typeface="Times New Roman" pitchFamily="18" charset="0"/>
                <a:cs typeface="Times New Roman" pitchFamily="18" charset="0"/>
              </a:rPr>
              <a:t>Kỹ năng làm việc nhóm: Thành lập nhóm; Tổ chức hoạt động; quản lý và phát triển nhóm; Lãnh đạo nhóm.</a:t>
            </a:r>
          </a:p>
          <a:p>
            <a:pPr marL="342900" lvl="0" indent="-342900">
              <a:buFont typeface="Arial" pitchFamily="34" charset="0"/>
              <a:buChar char="•"/>
            </a:pPr>
            <a:r>
              <a:rPr lang="en-US" sz="2200">
                <a:latin typeface="Times New Roman" pitchFamily="18" charset="0"/>
                <a:cs typeface="Times New Roman" pitchFamily="18" charset="0"/>
              </a:rPr>
              <a:t>Kỹ năng giao tiếp: Xây dựng phương thức giao tiếp; Giao tiếp bằng văn bản; Có kỹ năng thuyết trình; Kỹ năng nói; trình bày trước đám đông; Giao tiếp đa phương tiện.</a:t>
            </a:r>
          </a:p>
          <a:p>
            <a:pPr marL="342900" lvl="0" indent="-342900">
              <a:buFont typeface="Arial" pitchFamily="34" charset="0"/>
              <a:buChar char="•"/>
            </a:pPr>
            <a:r>
              <a:rPr lang="en-US" sz="2200">
                <a:latin typeface="Times New Roman" pitchFamily="18" charset="0"/>
                <a:cs typeface="Times New Roman" pitchFamily="18" charset="0"/>
              </a:rPr>
              <a:t>Kỹ năng ngoại ngữ: Tiếng Anh giao tiếp và chuyên ngành.</a:t>
            </a:r>
          </a:p>
          <a:p>
            <a:pPr marL="342900" lvl="0" indent="-342900">
              <a:buFont typeface="Arial" pitchFamily="34" charset="0"/>
              <a:buChar char="•"/>
            </a:pPr>
            <a:r>
              <a:rPr lang="en-US" sz="2200">
                <a:latin typeface="Times New Roman" pitchFamily="18" charset="0"/>
                <a:cs typeface="Times New Roman" pitchFamily="18" charset="0"/>
              </a:rPr>
              <a:t>Kỹ năng tin học: Tin học cơ bản và chuyên ngành.</a:t>
            </a:r>
          </a:p>
          <a:p>
            <a:pPr marL="342900" lvl="0" indent="-342900">
              <a:buFont typeface="Arial" pitchFamily="34" charset="0"/>
              <a:buChar char="•"/>
            </a:pPr>
            <a:r>
              <a:rPr lang="en-US" sz="2200">
                <a:latin typeface="Times New Roman" pitchFamily="18" charset="0"/>
                <a:cs typeface="Times New Roman" pitchFamily="18" charset="0"/>
              </a:rPr>
              <a:t>Kỹ năng nghề nghiệp: Kiến thức nghề nghiệp và nghiệp vụ, kỹ năng phân tích, kỹ năng tư duy hệ thống, kỹ năng nghiên cứu khoa học.</a:t>
            </a:r>
          </a:p>
        </p:txBody>
      </p:sp>
    </p:spTree>
    <p:extLst>
      <p:ext uri="{BB962C8B-B14F-4D97-AF65-F5344CB8AC3E}">
        <p14:creationId xmlns:p14="http://schemas.microsoft.com/office/powerpoint/2010/main" val="30047121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304800" y="889844"/>
            <a:ext cx="8534400" cy="2800767"/>
          </a:xfrm>
          <a:prstGeom prst="rect">
            <a:avLst/>
          </a:prstGeom>
        </p:spPr>
        <p:txBody>
          <a:bodyPr wrap="square">
            <a:spAutoFit/>
          </a:bodyPr>
          <a:lstStyle/>
          <a:p>
            <a:pPr algn="just"/>
            <a:r>
              <a:rPr lang="en-US" sz="2200" b="1" smtClean="0">
                <a:latin typeface="Times New Roman" pitchFamily="18" charset="0"/>
                <a:cs typeface="Times New Roman" pitchFamily="18" charset="0"/>
              </a:rPr>
              <a:t>3. Mục </a:t>
            </a:r>
            <a:r>
              <a:rPr lang="en-US" sz="2200" b="1">
                <a:latin typeface="Times New Roman" pitchFamily="18" charset="0"/>
                <a:cs typeface="Times New Roman" pitchFamily="18" charset="0"/>
              </a:rPr>
              <a:t>tiêu cụ thể/chuẩn đầu ra của chương trình </a:t>
            </a:r>
            <a:r>
              <a:rPr lang="en-US" sz="2200" b="1">
                <a:latin typeface="Times New Roman" pitchFamily="18" charset="0"/>
                <a:cs typeface="Times New Roman" pitchFamily="18" charset="0"/>
              </a:rPr>
              <a:t>giáo </a:t>
            </a:r>
            <a:r>
              <a:rPr lang="en-US" sz="2200" b="1" smtClean="0">
                <a:latin typeface="Times New Roman" pitchFamily="18" charset="0"/>
                <a:cs typeface="Times New Roman" pitchFamily="18" charset="0"/>
              </a:rPr>
              <a:t>dục:</a:t>
            </a:r>
          </a:p>
          <a:p>
            <a:pPr algn="just"/>
            <a:endParaRPr lang="en-US" sz="2200">
              <a:latin typeface="Times New Roman" pitchFamily="18" charset="0"/>
              <a:cs typeface="Times New Roman" pitchFamily="18" charset="0"/>
            </a:endParaRPr>
          </a:p>
          <a:p>
            <a:r>
              <a:rPr lang="en-US" sz="2200" b="1" i="1" smtClean="0">
                <a:latin typeface="Times New Roman" pitchFamily="18" charset="0"/>
                <a:cs typeface="Times New Roman" pitchFamily="18" charset="0"/>
              </a:rPr>
              <a:t>C. </a:t>
            </a:r>
            <a:r>
              <a:rPr lang="en-US" sz="2200" b="1" i="1">
                <a:latin typeface="Times New Roman" pitchFamily="18" charset="0"/>
                <a:cs typeface="Times New Roman" pitchFamily="18" charset="0"/>
              </a:rPr>
              <a:t>Phương pháp nghiên cứu và khoa học</a:t>
            </a:r>
            <a:endParaRPr lang="en-US" sz="2200">
              <a:latin typeface="Times New Roman" pitchFamily="18" charset="0"/>
              <a:cs typeface="Times New Roman" pitchFamily="18" charset="0"/>
            </a:endParaRPr>
          </a:p>
          <a:p>
            <a:pPr marL="342900" lvl="0" indent="-342900">
              <a:buFont typeface="Arial" pitchFamily="34" charset="0"/>
              <a:buChar char="•"/>
            </a:pPr>
            <a:r>
              <a:rPr lang="en-US" sz="2200">
                <a:latin typeface="Times New Roman" pitchFamily="18" charset="0"/>
                <a:cs typeface="Times New Roman" pitchFamily="18" charset="0"/>
              </a:rPr>
              <a:t>Xây dựng ý tưởng; Hình thành vấn đề; Thống kê tài liệu để xây dựng mô hình lý thuyết và quy trình giải quyết vấn đề, các giải thuyết; Xây dựng các giải pháp, quy trình thực hiện có tính hệ thống. </a:t>
            </a:r>
          </a:p>
          <a:p>
            <a:pPr marL="342900" lvl="0" indent="-342900">
              <a:buFont typeface="Arial" pitchFamily="34" charset="0"/>
              <a:buChar char="•"/>
            </a:pPr>
            <a:r>
              <a:rPr lang="en-US" sz="2200">
                <a:latin typeface="Times New Roman" pitchFamily="18" charset="0"/>
                <a:cs typeface="Times New Roman" pitchFamily="18" charset="0"/>
              </a:rPr>
              <a:t>Thực nghiệm quy trình; khảo sát kết quả thực nghiệm, kiểm chứng, so sánh với mô hình lý thuyết và đánh giá tổng hợp.</a:t>
            </a:r>
          </a:p>
        </p:txBody>
      </p:sp>
    </p:spTree>
    <p:extLst>
      <p:ext uri="{BB962C8B-B14F-4D97-AF65-F5344CB8AC3E}">
        <p14:creationId xmlns:p14="http://schemas.microsoft.com/office/powerpoint/2010/main" val="32471126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304800" y="889844"/>
            <a:ext cx="8534400" cy="2462213"/>
          </a:xfrm>
          <a:prstGeom prst="rect">
            <a:avLst/>
          </a:prstGeom>
        </p:spPr>
        <p:txBody>
          <a:bodyPr wrap="square">
            <a:spAutoFit/>
          </a:bodyPr>
          <a:lstStyle/>
          <a:p>
            <a:pPr algn="just"/>
            <a:r>
              <a:rPr lang="en-US" sz="2200" b="1" smtClean="0">
                <a:latin typeface="Times New Roman" pitchFamily="18" charset="0"/>
                <a:cs typeface="Times New Roman" pitchFamily="18" charset="0"/>
              </a:rPr>
              <a:t>3. Mục </a:t>
            </a:r>
            <a:r>
              <a:rPr lang="en-US" sz="2200" b="1">
                <a:latin typeface="Times New Roman" pitchFamily="18" charset="0"/>
                <a:cs typeface="Times New Roman" pitchFamily="18" charset="0"/>
              </a:rPr>
              <a:t>tiêu cụ thể/chuẩn đầu ra của chương trình </a:t>
            </a:r>
            <a:r>
              <a:rPr lang="en-US" sz="2200" b="1">
                <a:latin typeface="Times New Roman" pitchFamily="18" charset="0"/>
                <a:cs typeface="Times New Roman" pitchFamily="18" charset="0"/>
              </a:rPr>
              <a:t>giáo </a:t>
            </a:r>
            <a:r>
              <a:rPr lang="en-US" sz="2200" b="1" smtClean="0">
                <a:latin typeface="Times New Roman" pitchFamily="18" charset="0"/>
                <a:cs typeface="Times New Roman" pitchFamily="18" charset="0"/>
              </a:rPr>
              <a:t>dục:</a:t>
            </a:r>
          </a:p>
          <a:p>
            <a:pPr algn="just"/>
            <a:endParaRPr lang="en-US" sz="2200">
              <a:latin typeface="Times New Roman" pitchFamily="18" charset="0"/>
              <a:cs typeface="Times New Roman" pitchFamily="18" charset="0"/>
            </a:endParaRPr>
          </a:p>
          <a:p>
            <a:r>
              <a:rPr lang="en-US" sz="2200" b="1" i="1" smtClean="0">
                <a:latin typeface="Times New Roman" pitchFamily="18" charset="0"/>
                <a:cs typeface="Times New Roman" pitchFamily="18" charset="0"/>
              </a:rPr>
              <a:t>D. </a:t>
            </a:r>
            <a:r>
              <a:rPr lang="en-US" sz="2200" b="1" i="1">
                <a:latin typeface="Times New Roman" pitchFamily="18" charset="0"/>
                <a:cs typeface="Times New Roman" pitchFamily="18" charset="0"/>
              </a:rPr>
              <a:t>Văn hoá và đạo đức nghề nghiệp</a:t>
            </a:r>
            <a:endParaRPr lang="en-US" sz="2200">
              <a:latin typeface="Times New Roman" pitchFamily="18" charset="0"/>
              <a:cs typeface="Times New Roman" pitchFamily="18" charset="0"/>
            </a:endParaRPr>
          </a:p>
          <a:p>
            <a:pPr marL="342900" lvl="0" indent="-342900">
              <a:buFont typeface="Arial" pitchFamily="34" charset="0"/>
              <a:buChar char="•"/>
            </a:pPr>
            <a:r>
              <a:rPr lang="en-US" sz="2200">
                <a:latin typeface="Times New Roman" pitchFamily="18" charset="0"/>
                <a:cs typeface="Times New Roman" pitchFamily="18" charset="0"/>
              </a:rPr>
              <a:t>Hiểu được văn hoá nghề nghiệp</a:t>
            </a:r>
          </a:p>
          <a:p>
            <a:pPr marL="342900" lvl="0" indent="-342900">
              <a:buFont typeface="Arial" pitchFamily="34" charset="0"/>
              <a:buChar char="•"/>
            </a:pPr>
            <a:r>
              <a:rPr lang="en-US" sz="2200">
                <a:latin typeface="Times New Roman" pitchFamily="18" charset="0"/>
                <a:cs typeface="Times New Roman" pitchFamily="18" charset="0"/>
              </a:rPr>
              <a:t>Có đạo đức nghề nghiệp</a:t>
            </a:r>
          </a:p>
          <a:p>
            <a:pPr marL="342900" lvl="0" indent="-342900">
              <a:buFont typeface="Arial" pitchFamily="34" charset="0"/>
              <a:buChar char="•"/>
            </a:pPr>
            <a:r>
              <a:rPr lang="en-US" sz="2200">
                <a:latin typeface="Times New Roman" pitchFamily="18" charset="0"/>
                <a:cs typeface="Times New Roman" pitchFamily="18" charset="0"/>
              </a:rPr>
              <a:t>Có trách nghiệm nghề nghiệp</a:t>
            </a:r>
          </a:p>
          <a:p>
            <a:endParaRPr lang="en-US" sz="2200" b="1" i="1" smtClean="0">
              <a:latin typeface="Times New Roman" pitchFamily="18" charset="0"/>
              <a:cs typeface="Times New Roman" pitchFamily="18" charset="0"/>
            </a:endParaRPr>
          </a:p>
        </p:txBody>
      </p:sp>
    </p:spTree>
    <p:extLst>
      <p:ext uri="{BB962C8B-B14F-4D97-AF65-F5344CB8AC3E}">
        <p14:creationId xmlns:p14="http://schemas.microsoft.com/office/powerpoint/2010/main" val="5938948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304800" y="889844"/>
            <a:ext cx="8534400" cy="5170646"/>
          </a:xfrm>
          <a:prstGeom prst="rect">
            <a:avLst/>
          </a:prstGeom>
        </p:spPr>
        <p:txBody>
          <a:bodyPr wrap="square">
            <a:spAutoFit/>
          </a:bodyPr>
          <a:lstStyle/>
          <a:p>
            <a:pPr algn="just"/>
            <a:r>
              <a:rPr lang="en-US" sz="2200" b="1" smtClean="0">
                <a:latin typeface="Times New Roman" pitchFamily="18" charset="0"/>
                <a:cs typeface="Times New Roman" pitchFamily="18" charset="0"/>
              </a:rPr>
              <a:t>3. Mục </a:t>
            </a:r>
            <a:r>
              <a:rPr lang="en-US" sz="2200" b="1">
                <a:latin typeface="Times New Roman" pitchFamily="18" charset="0"/>
                <a:cs typeface="Times New Roman" pitchFamily="18" charset="0"/>
              </a:rPr>
              <a:t>tiêu cụ thể/chuẩn đầu ra của chương trình </a:t>
            </a:r>
            <a:r>
              <a:rPr lang="en-US" sz="2200" b="1">
                <a:latin typeface="Times New Roman" pitchFamily="18" charset="0"/>
                <a:cs typeface="Times New Roman" pitchFamily="18" charset="0"/>
              </a:rPr>
              <a:t>giáo </a:t>
            </a:r>
            <a:r>
              <a:rPr lang="en-US" sz="2200" b="1" smtClean="0">
                <a:latin typeface="Times New Roman" pitchFamily="18" charset="0"/>
                <a:cs typeface="Times New Roman" pitchFamily="18" charset="0"/>
              </a:rPr>
              <a:t>dục:</a:t>
            </a:r>
          </a:p>
          <a:p>
            <a:pPr algn="just"/>
            <a:endParaRPr lang="en-US" sz="2200">
              <a:latin typeface="Times New Roman" pitchFamily="18" charset="0"/>
              <a:cs typeface="Times New Roman" pitchFamily="18" charset="0"/>
            </a:endParaRPr>
          </a:p>
          <a:p>
            <a:r>
              <a:rPr lang="en-US" sz="2200" b="1" i="1" smtClean="0">
                <a:latin typeface="Times New Roman" pitchFamily="18" charset="0"/>
                <a:cs typeface="Times New Roman" pitchFamily="18" charset="0"/>
              </a:rPr>
              <a:t>E. </a:t>
            </a:r>
            <a:r>
              <a:rPr lang="en-US" sz="2200" b="1" i="1">
                <a:latin typeface="Times New Roman" pitchFamily="18" charset="0"/>
                <a:cs typeface="Times New Roman" pitchFamily="18" charset="0"/>
              </a:rPr>
              <a:t>Hình thành ý tưởng, thiết kế, triển khai và vận hành</a:t>
            </a:r>
            <a:endParaRPr lang="en-US" sz="2200">
              <a:latin typeface="Times New Roman" pitchFamily="18" charset="0"/>
              <a:cs typeface="Times New Roman" pitchFamily="18" charset="0"/>
            </a:endParaRPr>
          </a:p>
          <a:p>
            <a:pPr marL="342900" lvl="0" indent="-342900" algn="just">
              <a:buFont typeface="Arial" pitchFamily="34" charset="0"/>
              <a:buChar char="•"/>
            </a:pPr>
            <a:r>
              <a:rPr lang="en-US" sz="2200">
                <a:latin typeface="Times New Roman" pitchFamily="18" charset="0"/>
                <a:cs typeface="Times New Roman" pitchFamily="18" charset="0"/>
              </a:rPr>
              <a:t>Hình thành ý tưởng: Bối cảnh xã hội có liên quan đến ngành nghề; Các yếu tố liên quan, ảnh hưởng đến đối tượng xem xét cụ thể trong chuyên môn (quy trình, hệ thống, sản phẩm chế tạo…); Nhận thức về cơ chế và quy trình hình thành các sản phẩm sẽ chế </a:t>
            </a:r>
            <a:r>
              <a:rPr lang="en-US" sz="2200">
                <a:latin typeface="Times New Roman" pitchFamily="18" charset="0"/>
                <a:cs typeface="Times New Roman" pitchFamily="18" charset="0"/>
              </a:rPr>
              <a:t>tạo</a:t>
            </a:r>
            <a:r>
              <a:rPr lang="en-US" sz="2200" smtClean="0">
                <a:latin typeface="Times New Roman" pitchFamily="18" charset="0"/>
                <a:cs typeface="Times New Roman" pitchFamily="18" charset="0"/>
              </a:rPr>
              <a:t>.</a:t>
            </a:r>
          </a:p>
          <a:p>
            <a:pPr marL="342900" lvl="0" indent="-342900" algn="just">
              <a:buFont typeface="Arial" pitchFamily="34" charset="0"/>
              <a:buChar char="•"/>
            </a:pPr>
            <a:endParaRPr lang="en-US" sz="2200">
              <a:latin typeface="Times New Roman" pitchFamily="18" charset="0"/>
              <a:cs typeface="Times New Roman" pitchFamily="18" charset="0"/>
            </a:endParaRPr>
          </a:p>
          <a:p>
            <a:pPr marL="342900" lvl="0" indent="-342900" algn="just">
              <a:buFont typeface="Arial" pitchFamily="34" charset="0"/>
              <a:buChar char="•"/>
            </a:pPr>
            <a:r>
              <a:rPr lang="en-US" sz="2200">
                <a:latin typeface="Times New Roman" pitchFamily="18" charset="0"/>
                <a:cs typeface="Times New Roman" pitchFamily="18" charset="0"/>
              </a:rPr>
              <a:t>Thiết kế và hình thành kỹ thuật: Thiết kế vật liệu và sản phẩm theo nhu cầu; Xây dựng các quy trình chế tạo vật liệu; Gia công và chế tạo sản </a:t>
            </a:r>
            <a:r>
              <a:rPr lang="en-US" sz="2200">
                <a:latin typeface="Times New Roman" pitchFamily="18" charset="0"/>
                <a:cs typeface="Times New Roman" pitchFamily="18" charset="0"/>
              </a:rPr>
              <a:t>phẩm</a:t>
            </a:r>
            <a:r>
              <a:rPr lang="en-US" sz="2200" smtClean="0">
                <a:latin typeface="Times New Roman" pitchFamily="18" charset="0"/>
                <a:cs typeface="Times New Roman" pitchFamily="18" charset="0"/>
              </a:rPr>
              <a:t>.</a:t>
            </a:r>
          </a:p>
          <a:p>
            <a:pPr marL="342900" lvl="0" indent="-342900" algn="just">
              <a:buFont typeface="Arial" pitchFamily="34" charset="0"/>
              <a:buChar char="•"/>
            </a:pPr>
            <a:endParaRPr lang="en-US" sz="2200">
              <a:latin typeface="Times New Roman" pitchFamily="18" charset="0"/>
              <a:cs typeface="Times New Roman" pitchFamily="18" charset="0"/>
            </a:endParaRPr>
          </a:p>
          <a:p>
            <a:pPr marL="342900" lvl="0" indent="-342900" algn="just">
              <a:buFont typeface="Arial" pitchFamily="34" charset="0"/>
              <a:buChar char="•"/>
            </a:pPr>
            <a:r>
              <a:rPr lang="en-US" sz="2200">
                <a:latin typeface="Times New Roman" pitchFamily="18" charset="0"/>
                <a:cs typeface="Times New Roman" pitchFamily="18" charset="0"/>
              </a:rPr>
              <a:t>Triển khai và vận hành: Thử nghiệm, kiểm tra, thực hiện quy trình; Đánh giá, thẩm định quy trình; Tối ưu hóa, cải tiến quy trình; Quản lý quá trình triển khai và vận hành.</a:t>
            </a:r>
          </a:p>
        </p:txBody>
      </p:sp>
    </p:spTree>
    <p:extLst>
      <p:ext uri="{BB962C8B-B14F-4D97-AF65-F5344CB8AC3E}">
        <p14:creationId xmlns:p14="http://schemas.microsoft.com/office/powerpoint/2010/main" val="41079164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3" name="Table 2"/>
          <p:cNvGraphicFramePr>
            <a:graphicFrameLocks noGrp="1"/>
          </p:cNvGraphicFramePr>
          <p:nvPr>
            <p:extLst>
              <p:ext uri="{D42A27DB-BD31-4B8C-83A1-F6EECF244321}">
                <p14:modId xmlns:p14="http://schemas.microsoft.com/office/powerpoint/2010/main" val="1012072264"/>
              </p:ext>
            </p:extLst>
          </p:nvPr>
        </p:nvGraphicFramePr>
        <p:xfrm>
          <a:off x="304796" y="922502"/>
          <a:ext cx="8610603" cy="5388247"/>
        </p:xfrm>
        <a:graphic>
          <a:graphicData uri="http://schemas.openxmlformats.org/drawingml/2006/table">
            <a:tbl>
              <a:tblPr firstRow="1" firstCol="1" bandRow="1">
                <a:tableStyleId>{5C22544A-7EE6-4342-B048-85BDC9FD1C3A}</a:tableStyleId>
              </a:tblPr>
              <a:tblGrid>
                <a:gridCol w="538209"/>
                <a:gridCol w="870962"/>
                <a:gridCol w="343433"/>
                <a:gridCol w="2001460"/>
                <a:gridCol w="538209"/>
                <a:gridCol w="602974"/>
                <a:gridCol w="602974"/>
                <a:gridCol w="877662"/>
                <a:gridCol w="1117360"/>
                <a:gridCol w="1117360"/>
              </a:tblGrid>
              <a:tr h="388138">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49903" marR="49903" marT="0" marB="0" anchor="ctr"/>
                </a:tc>
                <a:tc rowSpan="2" gridSpan="3">
                  <a:txBody>
                    <a:bodyPr/>
                    <a:lstStyle/>
                    <a:p>
                      <a:pPr marL="0" marR="0" algn="ctr">
                        <a:spcBef>
                          <a:spcPts val="0"/>
                        </a:spcBef>
                        <a:spcAft>
                          <a:spcPts val="0"/>
                        </a:spcAft>
                      </a:pPr>
                      <a:r>
                        <a:rPr lang="en-US" sz="1600">
                          <a:effectLst/>
                          <a:latin typeface="Times New Roman" pitchFamily="18" charset="0"/>
                          <a:cs typeface="Times New Roman" pitchFamily="18" charset="0"/>
                        </a:rPr>
                        <a:t>KHỐI KIẾN THỨC</a:t>
                      </a:r>
                      <a:endParaRPr lang="en-US" sz="1600">
                        <a:effectLst/>
                        <a:latin typeface="Times New Roman" pitchFamily="18" charset="0"/>
                        <a:ea typeface="Times New Roman"/>
                        <a:cs typeface="Times New Roman" pitchFamily="18" charset="0"/>
                      </a:endParaRPr>
                    </a:p>
                  </a:txBody>
                  <a:tcPr marL="49903" marR="49903" marT="0" marB="0" anchor="ctr"/>
                </a:tc>
                <a:tc rowSpan="2" hMerge="1">
                  <a:txBody>
                    <a:bodyPr/>
                    <a:lstStyle/>
                    <a:p>
                      <a:endParaRPr lang="en-US"/>
                    </a:p>
                  </a:txBody>
                  <a:tcPr/>
                </a:tc>
                <a:tc rowSpan="2" hMerge="1">
                  <a:txBody>
                    <a:bodyPr/>
                    <a:lstStyle/>
                    <a:p>
                      <a:endParaRPr lang="en-US"/>
                    </a:p>
                  </a:txBody>
                  <a:tcPr/>
                </a:tc>
                <a:tc gridSpan="4">
                  <a:txBody>
                    <a:bodyPr/>
                    <a:lstStyle/>
                    <a:p>
                      <a:pPr marL="0" marR="0" algn="ctr">
                        <a:spcBef>
                          <a:spcPts val="0"/>
                        </a:spcBef>
                        <a:spcAft>
                          <a:spcPts val="0"/>
                        </a:spcAft>
                      </a:pPr>
                      <a:r>
                        <a:rPr lang="en-US" sz="1600">
                          <a:effectLst/>
                          <a:latin typeface="Times New Roman" pitchFamily="18" charset="0"/>
                          <a:cs typeface="Times New Roman" pitchFamily="18" charset="0"/>
                        </a:rPr>
                        <a:t>SỐ TÍN CHỈ (TC)</a:t>
                      </a:r>
                      <a:endParaRPr lang="en-US" sz="1600">
                        <a:effectLst/>
                        <a:latin typeface="Times New Roman" pitchFamily="18" charset="0"/>
                        <a:ea typeface="Times New Roman"/>
                        <a:cs typeface="Times New Roman" pitchFamily="18" charset="0"/>
                      </a:endParaRPr>
                    </a:p>
                  </a:txBody>
                  <a:tcPr marL="49903" marR="49903"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Tổng số TC tích lũy khi tốt nghiệp (1+2+3+4)</a:t>
                      </a:r>
                      <a:endParaRPr lang="en-US" sz="1600">
                        <a:effectLst/>
                        <a:latin typeface="Times New Roman" pitchFamily="18" charset="0"/>
                        <a:ea typeface="Times New Roman"/>
                        <a:cs typeface="Times New Roman" pitchFamily="18" charset="0"/>
                      </a:endParaRPr>
                    </a:p>
                  </a:txBody>
                  <a:tcPr marL="49903" marR="49903"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GHI CHÚ</a:t>
                      </a:r>
                      <a:endParaRPr lang="en-US" sz="1600">
                        <a:effectLst/>
                        <a:latin typeface="Times New Roman" pitchFamily="18" charset="0"/>
                        <a:ea typeface="Times New Roman"/>
                        <a:cs typeface="Times New Roman" pitchFamily="18" charset="0"/>
                      </a:endParaRPr>
                    </a:p>
                  </a:txBody>
                  <a:tcPr marL="49903" marR="49903" marT="0" marB="0" anchor="ctr"/>
                </a:tc>
              </a:tr>
              <a:tr h="487945">
                <a:tc v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Bắt buộc</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Tự chọn</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Tự chọn tự do</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49903" marR="49903" marT="0" marB="0" anchor="ctr"/>
                </a:tc>
                <a:tc vMerge="1">
                  <a:txBody>
                    <a:bodyPr/>
                    <a:lstStyle/>
                    <a:p>
                      <a:endParaRPr lang="en-US"/>
                    </a:p>
                  </a:txBody>
                  <a:tcPr/>
                </a:tc>
                <a:tc vMerge="1">
                  <a:txBody>
                    <a:bodyPr/>
                    <a:lstStyle/>
                    <a:p>
                      <a:endParaRPr lang="en-US"/>
                    </a:p>
                  </a:txBody>
                  <a:tcPr/>
                </a:tc>
              </a:tr>
              <a:tr h="436655">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49903" marR="49903"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Giáo dục đại cương</a:t>
                      </a:r>
                    </a:p>
                    <a:p>
                      <a:pPr marL="0" marR="0" algn="ctr">
                        <a:spcBef>
                          <a:spcPts val="0"/>
                        </a:spcBef>
                        <a:spcAft>
                          <a:spcPts val="0"/>
                        </a:spcAft>
                      </a:pPr>
                      <a:r>
                        <a:rPr lang="en-US" sz="1600">
                          <a:effectLst/>
                          <a:latin typeface="Times New Roman" pitchFamily="18" charset="0"/>
                          <a:cs typeface="Times New Roman" pitchFamily="18" charset="0"/>
                        </a:rPr>
                        <a:t>(không kể môn GDQP và GDTC) (</a:t>
                      </a:r>
                      <a:r>
                        <a:rPr lang="en-US" sz="1600">
                          <a:effectLst/>
                          <a:latin typeface="Times New Roman" pitchFamily="18" charset="0"/>
                          <a:cs typeface="Times New Roman" pitchFamily="18" charset="0"/>
                        </a:rPr>
                        <a:t>1</a:t>
                      </a:r>
                      <a:r>
                        <a:rPr lang="en-US" sz="1600" smtClean="0">
                          <a:effectLst/>
                          <a:latin typeface="Times New Roman" pitchFamily="18" charset="0"/>
                          <a:cs typeface="Times New Roman" pitchFamily="18" charset="0"/>
                        </a:rPr>
                        <a:t>)</a:t>
                      </a:r>
                    </a:p>
                    <a:p>
                      <a:pPr marL="0" marR="0" algn="ctr">
                        <a:spcBef>
                          <a:spcPts val="0"/>
                        </a:spcBef>
                        <a:spcAft>
                          <a:spcPts val="0"/>
                        </a:spcAft>
                      </a:pPr>
                      <a:endParaRPr lang="en-US" sz="1600">
                        <a:effectLst/>
                        <a:latin typeface="Times New Roman" pitchFamily="18" charset="0"/>
                        <a:ea typeface="Times New Roman"/>
                        <a:cs typeface="Times New Roman" pitchFamily="18" charset="0"/>
                      </a:endParaRPr>
                    </a:p>
                  </a:txBody>
                  <a:tcPr marL="49903" marR="49903"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65</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2</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67</a:t>
                      </a:r>
                      <a:endParaRPr lang="en-US" sz="1600">
                        <a:effectLst/>
                        <a:latin typeface="Times New Roman" pitchFamily="18" charset="0"/>
                        <a:ea typeface="Times New Roman"/>
                        <a:cs typeface="Times New Roman" pitchFamily="18" charset="0"/>
                      </a:endParaRPr>
                    </a:p>
                  </a:txBody>
                  <a:tcPr marL="49903" marR="49903" marT="0" marB="0" anchor="ctr"/>
                </a:tc>
                <a:tc rowSpan="2">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r>
              <a:tr h="215786">
                <a:tc rowSpan="7">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49903" marR="49903" marT="0" marB="0" anchor="ctr"/>
                </a:tc>
                <a:tc rowSpan="7">
                  <a:txBody>
                    <a:bodyPr/>
                    <a:lstStyle/>
                    <a:p>
                      <a:pPr marL="0" marR="0" algn="ctr">
                        <a:spcBef>
                          <a:spcPts val="0"/>
                        </a:spcBef>
                        <a:spcAft>
                          <a:spcPts val="0"/>
                        </a:spcAft>
                      </a:pPr>
                      <a:r>
                        <a:rPr lang="en-US" sz="1600">
                          <a:effectLst/>
                          <a:latin typeface="Times New Roman" pitchFamily="18" charset="0"/>
                          <a:cs typeface="Times New Roman" pitchFamily="18" charset="0"/>
                        </a:rPr>
                        <a:t>Giáo dục chuyên nghiệp: </a:t>
                      </a:r>
                      <a:endParaRPr lang="en-US" sz="1600">
                        <a:effectLst/>
                        <a:latin typeface="Times New Roman" pitchFamily="18" charset="0"/>
                        <a:ea typeface="Times New Roman"/>
                        <a:cs typeface="Times New Roman" pitchFamily="18" charset="0"/>
                      </a:endParaRPr>
                    </a:p>
                  </a:txBody>
                  <a:tcPr marL="49903" marR="49903" marT="0" marB="0" anchor="ctr"/>
                </a:tc>
                <a:tc gridSpan="2">
                  <a:txBody>
                    <a:bodyPr/>
                    <a:lstStyle/>
                    <a:p>
                      <a:pPr marL="0" marR="0">
                        <a:spcBef>
                          <a:spcPts val="0"/>
                        </a:spcBef>
                        <a:spcAft>
                          <a:spcPts val="0"/>
                        </a:spcAft>
                      </a:pPr>
                      <a:r>
                        <a:rPr lang="en-US" sz="1600">
                          <a:effectLst/>
                          <a:latin typeface="Times New Roman" pitchFamily="18" charset="0"/>
                          <a:cs typeface="Times New Roman" pitchFamily="18" charset="0"/>
                        </a:rPr>
                        <a:t>Cơ sở ngành (</a:t>
                      </a:r>
                      <a:r>
                        <a:rPr lang="en-US" sz="1600">
                          <a:effectLst/>
                          <a:latin typeface="Times New Roman" pitchFamily="18" charset="0"/>
                          <a:cs typeface="Times New Roman" pitchFamily="18" charset="0"/>
                        </a:rPr>
                        <a:t>2</a:t>
                      </a:r>
                      <a:r>
                        <a:rPr lang="en-US" sz="1600" smtClean="0">
                          <a:effectLst/>
                          <a:latin typeface="Times New Roman" pitchFamily="18" charset="0"/>
                          <a:cs typeface="Times New Roman" pitchFamily="18" charset="0"/>
                        </a:rPr>
                        <a:t>)</a:t>
                      </a:r>
                    </a:p>
                    <a:p>
                      <a:pPr marL="0" marR="0">
                        <a:spcBef>
                          <a:spcPts val="0"/>
                        </a:spcBef>
                        <a:spcAft>
                          <a:spcPts val="0"/>
                        </a:spcAft>
                      </a:pPr>
                      <a:endParaRPr lang="en-US" sz="1600">
                        <a:effectLst/>
                        <a:latin typeface="Times New Roman" pitchFamily="18" charset="0"/>
                        <a:ea typeface="Times New Roman"/>
                        <a:cs typeface="Times New Roman" pitchFamily="18" charset="0"/>
                      </a:endParaRPr>
                    </a:p>
                  </a:txBody>
                  <a:tcPr marL="49903" marR="49903" marT="0" marB="0" anchor="ct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40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40</a:t>
                      </a:r>
                      <a:endParaRPr lang="en-US" sz="1600">
                        <a:effectLst/>
                        <a:latin typeface="Times New Roman" pitchFamily="18" charset="0"/>
                        <a:ea typeface="Times New Roman"/>
                        <a:cs typeface="Times New Roman" pitchFamily="18" charset="0"/>
                      </a:endParaRPr>
                    </a:p>
                  </a:txBody>
                  <a:tcPr marL="49903" marR="49903" marT="0" marB="0" anchor="ctr"/>
                </a:tc>
                <a:tc vMerge="1">
                  <a:txBody>
                    <a:bodyPr/>
                    <a:lstStyle/>
                    <a:p>
                      <a:endParaRPr lang="en-US"/>
                    </a:p>
                  </a:txBody>
                  <a:tcP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r>
              <a:tr h="203310">
                <a:tc vMerge="1">
                  <a:txBody>
                    <a:bodyPr/>
                    <a:lstStyle/>
                    <a:p>
                      <a:endParaRPr lang="en-US"/>
                    </a:p>
                  </a:txBody>
                  <a:tcPr/>
                </a:tc>
                <a:tc vMerge="1">
                  <a:txBody>
                    <a:bodyPr/>
                    <a:lstStyle/>
                    <a:p>
                      <a:endParaRPr lang="en-US"/>
                    </a:p>
                  </a:txBody>
                  <a:tcPr/>
                </a:tc>
                <a:tc gridSpan="2">
                  <a:txBody>
                    <a:bodyPr/>
                    <a:lstStyle/>
                    <a:p>
                      <a:pPr marL="0" marR="0">
                        <a:spcBef>
                          <a:spcPts val="0"/>
                        </a:spcBef>
                        <a:spcAft>
                          <a:spcPts val="0"/>
                        </a:spcAft>
                      </a:pPr>
                      <a:r>
                        <a:rPr lang="en-US" sz="1600">
                          <a:effectLst/>
                          <a:latin typeface="Times New Roman" pitchFamily="18" charset="0"/>
                          <a:cs typeface="Times New Roman" pitchFamily="18" charset="0"/>
                        </a:rPr>
                        <a:t>Chuyên ngành (3)</a:t>
                      </a:r>
                      <a:endParaRPr lang="en-US" sz="1600">
                        <a:effectLst/>
                        <a:latin typeface="Times New Roman" pitchFamily="18" charset="0"/>
                        <a:ea typeface="Times New Roman"/>
                        <a:cs typeface="Times New Roman" pitchFamily="18" charset="0"/>
                      </a:endParaRPr>
                    </a:p>
                  </a:txBody>
                  <a:tcPr marL="49903" marR="49903" marT="0" marB="0" anchor="ct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a:t>
                      </a:r>
                      <a:endParaRPr lang="en-US" sz="1600">
                        <a:effectLst/>
                        <a:latin typeface="Times New Roman" pitchFamily="18" charset="0"/>
                        <a:ea typeface="Times New Roman"/>
                        <a:cs typeface="Times New Roman" pitchFamily="18" charset="0"/>
                      </a:endParaRPr>
                    </a:p>
                  </a:txBody>
                  <a:tcPr marL="49903" marR="49903" marT="0" marB="0" anchor="ctr"/>
                </a:tc>
              </a:tr>
              <a:tr h="975889">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Vật liệu Polymer &amp; Composite</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30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147</a:t>
                      </a:r>
                      <a:endParaRPr lang="en-US" sz="1600">
                        <a:effectLst/>
                        <a:latin typeface="Times New Roman" pitchFamily="18" charset="0"/>
                        <a:ea typeface="Times New Roman"/>
                        <a:cs typeface="Times New Roman" pitchFamily="18" charset="0"/>
                      </a:endParaRPr>
                    </a:p>
                  </a:txBody>
                  <a:tcPr marL="49903" marR="49903" marT="0" marB="0" anchor="ctr"/>
                </a:tc>
                <a:tc rowSpan="4">
                  <a:txBody>
                    <a:bodyPr/>
                    <a:lstStyle/>
                    <a:p>
                      <a:pPr marL="0" marR="0" algn="ctr">
                        <a:spcBef>
                          <a:spcPts val="0"/>
                        </a:spcBef>
                        <a:spcAft>
                          <a:spcPts val="0"/>
                        </a:spcAft>
                      </a:pPr>
                      <a:r>
                        <a:rPr lang="en-US" sz="1600">
                          <a:effectLst/>
                          <a:latin typeface="Times New Roman" pitchFamily="18" charset="0"/>
                          <a:cs typeface="Times New Roman" pitchFamily="18" charset="0"/>
                        </a:rPr>
                        <a:t>(**)</a:t>
                      </a:r>
                      <a:endParaRPr lang="en-US" sz="1600">
                        <a:effectLst/>
                        <a:latin typeface="Times New Roman" pitchFamily="18" charset="0"/>
                        <a:ea typeface="Times New Roman"/>
                        <a:cs typeface="Times New Roman" pitchFamily="18" charset="0"/>
                      </a:endParaRPr>
                    </a:p>
                  </a:txBody>
                  <a:tcPr marL="49903" marR="49903" marT="0" marB="0" anchor="ctr"/>
                </a:tc>
              </a:tr>
              <a:tr h="487945">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Vật liệu Y Sinh</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30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147</a:t>
                      </a:r>
                      <a:endParaRPr lang="en-US" sz="1600">
                        <a:effectLst/>
                        <a:latin typeface="Times New Roman" pitchFamily="18" charset="0"/>
                        <a:ea typeface="Times New Roman"/>
                        <a:cs typeface="Times New Roman" pitchFamily="18" charset="0"/>
                      </a:endParaRPr>
                    </a:p>
                  </a:txBody>
                  <a:tcPr marL="49903" marR="49903" marT="0" marB="0" anchor="ctr"/>
                </a:tc>
                <a:tc vMerge="1">
                  <a:txBody>
                    <a:bodyPr/>
                    <a:lstStyle/>
                    <a:p>
                      <a:endParaRPr lang="en-US"/>
                    </a:p>
                  </a:txBody>
                  <a:tcPr/>
                </a:tc>
              </a:tr>
              <a:tr h="731917">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Vật liệu Màng mỏng</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30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147</a:t>
                      </a:r>
                      <a:endParaRPr lang="en-US" sz="1600">
                        <a:effectLst/>
                        <a:latin typeface="Times New Roman" pitchFamily="18" charset="0"/>
                        <a:ea typeface="Times New Roman"/>
                        <a:cs typeface="Times New Roman" pitchFamily="18" charset="0"/>
                      </a:endParaRPr>
                    </a:p>
                  </a:txBody>
                  <a:tcPr marL="49903" marR="49903" marT="0" marB="0" anchor="ctr"/>
                </a:tc>
                <a:tc vMerge="1">
                  <a:txBody>
                    <a:bodyPr/>
                    <a:lstStyle/>
                    <a:p>
                      <a:endParaRPr lang="en-US"/>
                    </a:p>
                  </a:txBody>
                  <a:tcPr/>
                </a:tc>
              </a:tr>
              <a:tr h="365958">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Vật liệu Từ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30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smtClean="0">
                          <a:effectLst/>
                          <a:latin typeface="Times New Roman" pitchFamily="18" charset="0"/>
                          <a:cs typeface="Times New Roman" pitchFamily="18" charset="0"/>
                        </a:rPr>
                        <a:t>147</a:t>
                      </a:r>
                      <a:endParaRPr lang="en-US" sz="1600">
                        <a:effectLst/>
                        <a:latin typeface="Times New Roman" pitchFamily="18" charset="0"/>
                        <a:ea typeface="Times New Roman"/>
                        <a:cs typeface="Times New Roman" pitchFamily="18" charset="0"/>
                      </a:endParaRPr>
                    </a:p>
                  </a:txBody>
                  <a:tcPr marL="49903" marR="49903" marT="0" marB="0" anchor="ctr"/>
                </a:tc>
                <a:tc vMerge="1">
                  <a:txBody>
                    <a:bodyPr/>
                    <a:lstStyle/>
                    <a:p>
                      <a:endParaRPr lang="en-US"/>
                    </a:p>
                  </a:txBody>
                  <a:tcPr/>
                </a:tc>
              </a:tr>
              <a:tr h="232421">
                <a:tc vMerge="1">
                  <a:txBody>
                    <a:bodyPr/>
                    <a:lstStyle/>
                    <a:p>
                      <a:endParaRPr lang="en-US"/>
                    </a:p>
                  </a:txBody>
                  <a:tcPr/>
                </a:tc>
                <a:tc vMerge="1">
                  <a:txBody>
                    <a:bodyPr/>
                    <a:lstStyle/>
                    <a:p>
                      <a:endParaRPr lang="en-US"/>
                    </a:p>
                  </a:txBody>
                  <a:tcPr/>
                </a:tc>
                <a:tc gridSpan="2">
                  <a:txBody>
                    <a:bodyPr/>
                    <a:lstStyle/>
                    <a:p>
                      <a:pPr marL="0" marR="0">
                        <a:spcBef>
                          <a:spcPts val="0"/>
                        </a:spcBef>
                        <a:spcAft>
                          <a:spcPts val="0"/>
                        </a:spcAft>
                      </a:pPr>
                      <a:r>
                        <a:rPr lang="en-US" sz="1600">
                          <a:effectLst/>
                          <a:latin typeface="Times New Roman" pitchFamily="18" charset="0"/>
                          <a:cs typeface="Times New Roman" pitchFamily="18" charset="0"/>
                        </a:rPr>
                        <a:t>Tốt nghiệp (4)</a:t>
                      </a:r>
                      <a:endParaRPr lang="en-US" sz="1600">
                        <a:effectLst/>
                        <a:latin typeface="Times New Roman" pitchFamily="18" charset="0"/>
                        <a:ea typeface="Times New Roman"/>
                        <a:cs typeface="Times New Roman" pitchFamily="18" charset="0"/>
                      </a:endParaRPr>
                    </a:p>
                  </a:txBody>
                  <a:tcPr marL="49903" marR="49903" marT="0" marB="0" anchor="ct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10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10</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49903" marR="49903" marT="0" marB="0" anchor="ctr"/>
                </a:tc>
              </a:tr>
            </a:tbl>
          </a:graphicData>
        </a:graphic>
      </p:graphicFrame>
    </p:spTree>
    <p:extLst>
      <p:ext uri="{BB962C8B-B14F-4D97-AF65-F5344CB8AC3E}">
        <p14:creationId xmlns:p14="http://schemas.microsoft.com/office/powerpoint/2010/main" val="1955987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525290" y="1828800"/>
            <a:ext cx="8085309" cy="1785104"/>
          </a:xfrm>
          <a:prstGeom prst="rect">
            <a:avLst/>
          </a:prstGeom>
        </p:spPr>
        <p:txBody>
          <a:bodyPr wrap="square">
            <a:spAutoFit/>
          </a:bodyPr>
          <a:lstStyle/>
          <a:p>
            <a:pPr lvl="1" algn="ctr" fontAlgn="base"/>
            <a:r>
              <a:rPr lang="en-US" sz="2200" b="1">
                <a:latin typeface="Times New Roman" pitchFamily="18" charset="0"/>
                <a:cs typeface="Times New Roman" pitchFamily="18" charset="0"/>
              </a:rPr>
              <a:t>KIẾN THỨC GIÁO DỤC </a:t>
            </a:r>
            <a:r>
              <a:rPr lang="en-US" sz="2200" b="1">
                <a:latin typeface="Times New Roman" pitchFamily="18" charset="0"/>
                <a:cs typeface="Times New Roman" pitchFamily="18" charset="0"/>
              </a:rPr>
              <a:t>ĐẠI </a:t>
            </a:r>
            <a:r>
              <a:rPr lang="en-US" sz="2200" b="1" smtClean="0">
                <a:latin typeface="Times New Roman" pitchFamily="18" charset="0"/>
                <a:cs typeface="Times New Roman" pitchFamily="18" charset="0"/>
              </a:rPr>
              <a:t>CƯƠNG</a:t>
            </a:r>
          </a:p>
          <a:p>
            <a:pPr lvl="1" algn="ctr" fontAlgn="base"/>
            <a:endParaRPr lang="en-US" sz="2200" b="1" i="1">
              <a:latin typeface="Times New Roman" pitchFamily="18" charset="0"/>
              <a:cs typeface="Times New Roman" pitchFamily="18" charset="0"/>
            </a:endParaRPr>
          </a:p>
          <a:p>
            <a:pPr algn="ctr"/>
            <a:r>
              <a:rPr lang="en-US" sz="2200">
                <a:latin typeface="Times New Roman" pitchFamily="18" charset="0"/>
                <a:cs typeface="Times New Roman" pitchFamily="18" charset="0"/>
              </a:rPr>
              <a:t>Tích lũy tổng cộng 67 - </a:t>
            </a:r>
            <a:r>
              <a:rPr lang="en-US" sz="2200">
                <a:latin typeface="Times New Roman" pitchFamily="18" charset="0"/>
                <a:cs typeface="Times New Roman" pitchFamily="18" charset="0"/>
              </a:rPr>
              <a:t>68 </a:t>
            </a:r>
            <a:r>
              <a:rPr lang="en-US" sz="2200" smtClean="0">
                <a:latin typeface="Times New Roman" pitchFamily="18" charset="0"/>
                <a:cs typeface="Times New Roman" pitchFamily="18" charset="0"/>
              </a:rPr>
              <a:t>TC</a:t>
            </a:r>
          </a:p>
          <a:p>
            <a:pPr algn="ctr"/>
            <a:endParaRPr lang="en-US" sz="2200">
              <a:latin typeface="Times New Roman" pitchFamily="18" charset="0"/>
              <a:cs typeface="Times New Roman" pitchFamily="18" charset="0"/>
            </a:endParaRPr>
          </a:p>
          <a:p>
            <a:pPr algn="ctr"/>
            <a:r>
              <a:rPr lang="en-US" sz="2200" smtClean="0">
                <a:latin typeface="Times New Roman" pitchFamily="18" charset="0"/>
                <a:cs typeface="Times New Roman" pitchFamily="18" charset="0"/>
              </a:rPr>
              <a:t> </a:t>
            </a:r>
            <a:r>
              <a:rPr lang="en-US" sz="2200">
                <a:latin typeface="Times New Roman" pitchFamily="18" charset="0"/>
                <a:cs typeface="Times New Roman" pitchFamily="18" charset="0"/>
              </a:rPr>
              <a:t>(không kể Giáo dục thể chất và Giáo dục quốc </a:t>
            </a:r>
            <a:r>
              <a:rPr lang="en-US" sz="2200">
                <a:latin typeface="Times New Roman" pitchFamily="18" charset="0"/>
                <a:cs typeface="Times New Roman" pitchFamily="18" charset="0"/>
              </a:rPr>
              <a:t>phòng</a:t>
            </a:r>
            <a:r>
              <a:rPr lang="en-US" sz="2200" smtClean="0">
                <a:latin typeface="Times New Roman" pitchFamily="18" charset="0"/>
                <a:cs typeface="Times New Roman" pitchFamily="18" charset="0"/>
              </a:rPr>
              <a:t>)</a:t>
            </a:r>
            <a:endParaRPr lang="en-US" sz="2200">
              <a:latin typeface="Times New Roman" pitchFamily="18" charset="0"/>
              <a:cs typeface="Times New Roman" pitchFamily="18" charset="0"/>
            </a:endParaRPr>
          </a:p>
        </p:txBody>
      </p:sp>
    </p:spTree>
    <p:extLst>
      <p:ext uri="{BB962C8B-B14F-4D97-AF65-F5344CB8AC3E}">
        <p14:creationId xmlns:p14="http://schemas.microsoft.com/office/powerpoint/2010/main" val="22683399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3" name="Table 2"/>
          <p:cNvGraphicFramePr>
            <a:graphicFrameLocks noGrp="1"/>
          </p:cNvGraphicFramePr>
          <p:nvPr>
            <p:extLst>
              <p:ext uri="{D42A27DB-BD31-4B8C-83A1-F6EECF244321}">
                <p14:modId xmlns:p14="http://schemas.microsoft.com/office/powerpoint/2010/main" val="1227914390"/>
              </p:ext>
            </p:extLst>
          </p:nvPr>
        </p:nvGraphicFramePr>
        <p:xfrm>
          <a:off x="304800" y="1752601"/>
          <a:ext cx="8534399" cy="2967310"/>
        </p:xfrm>
        <a:graphic>
          <a:graphicData uri="http://schemas.openxmlformats.org/drawingml/2006/table">
            <a:tbl>
              <a:tblPr firstRow="1" firstCol="1" bandRow="1">
                <a:tableStyleId>{5C22544A-7EE6-4342-B048-85BDC9FD1C3A}</a:tableStyleId>
              </a:tblPr>
              <a:tblGrid>
                <a:gridCol w="819202"/>
                <a:gridCol w="1013173"/>
                <a:gridCol w="3273025"/>
                <a:gridCol w="685800"/>
                <a:gridCol w="685800"/>
                <a:gridCol w="685800"/>
                <a:gridCol w="685800"/>
                <a:gridCol w="685799"/>
              </a:tblGrid>
              <a:tr h="370443">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p>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r>
              <a:tr h="590833">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810285">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CTH001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Những nguyên lý cơ bản của CN Mác - Lênin</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590833">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CTH002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Đường lối cách mạng của ĐCSVN</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95416">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CTH003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Tư tưởng HCM</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95416">
                <a:tc gridSpan="3">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r>
            </a:tbl>
          </a:graphicData>
        </a:graphic>
      </p:graphicFrame>
      <p:sp>
        <p:nvSpPr>
          <p:cNvPr id="4" name="Rectangle 1"/>
          <p:cNvSpPr>
            <a:spLocks noChangeArrowheads="1"/>
          </p:cNvSpPr>
          <p:nvPr/>
        </p:nvSpPr>
        <p:spPr bwMode="auto">
          <a:xfrm>
            <a:off x="1255465" y="719844"/>
            <a:ext cx="6592126" cy="84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Times New Roman" pitchFamily="18" charset="0"/>
                <a:cs typeface="Arial" pitchFamily="34" charset="0"/>
              </a:rPr>
              <a:t>1. Lý </a:t>
            </a:r>
            <a:r>
              <a:rPr kumimoji="0" lang="en-US" sz="2000" b="1" i="0" u="none" strike="noStrike" cap="none" normalizeH="0" baseline="0" smtClean="0">
                <a:ln>
                  <a:noFill/>
                </a:ln>
                <a:solidFill>
                  <a:schemeClr val="tx1"/>
                </a:solidFill>
                <a:effectLst/>
                <a:latin typeface="Times New Roman" pitchFamily="18" charset="0"/>
                <a:cs typeface="Arial" pitchFamily="34" charset="0"/>
              </a:rPr>
              <a:t>luận Triết học Mác-Lênin và Tư tưởng Hồ Chí Minh</a:t>
            </a: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4721835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e 1"/>
          <p:cNvGraphicFramePr>
            <a:graphicFrameLocks noGrp="1"/>
          </p:cNvGraphicFramePr>
          <p:nvPr>
            <p:extLst>
              <p:ext uri="{D42A27DB-BD31-4B8C-83A1-F6EECF244321}">
                <p14:modId xmlns:p14="http://schemas.microsoft.com/office/powerpoint/2010/main" val="1653040335"/>
              </p:ext>
            </p:extLst>
          </p:nvPr>
        </p:nvGraphicFramePr>
        <p:xfrm>
          <a:off x="380998" y="1447800"/>
          <a:ext cx="8382003" cy="3117375"/>
        </p:xfrm>
        <a:graphic>
          <a:graphicData uri="http://schemas.openxmlformats.org/drawingml/2006/table">
            <a:tbl>
              <a:tblPr firstRow="1" firstCol="1" bandRow="1">
                <a:tableStyleId>{5C22544A-7EE6-4342-B048-85BDC9FD1C3A}</a:tableStyleId>
              </a:tblPr>
              <a:tblGrid>
                <a:gridCol w="800590"/>
                <a:gridCol w="914007"/>
                <a:gridCol w="2628805"/>
                <a:gridCol w="685800"/>
                <a:gridCol w="685800"/>
                <a:gridCol w="685800"/>
                <a:gridCol w="609600"/>
                <a:gridCol w="685800"/>
                <a:gridCol w="685801"/>
              </a:tblGrid>
              <a:tr h="340451">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Ghi chú</a:t>
                      </a:r>
                      <a:endParaRPr lang="en-US" sz="1600">
                        <a:effectLst/>
                        <a:latin typeface="Times New Roman" pitchFamily="18" charset="0"/>
                        <a:ea typeface="Times New Roman"/>
                        <a:cs typeface="Times New Roman" pitchFamily="18" charset="0"/>
                      </a:endParaRPr>
                    </a:p>
                  </a:txBody>
                  <a:tcPr marL="68580" marR="68580" marT="0" marB="0" anchor="ctr"/>
                </a:tc>
              </a:tr>
              <a:tr h="646035">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c vMerge="1">
                  <a:txBody>
                    <a:bodyPr/>
                    <a:lstStyle/>
                    <a:p>
                      <a:endParaRPr lang="en-US"/>
                    </a:p>
                  </a:txBody>
                  <a:tcPr/>
                </a:tc>
              </a:tr>
              <a:tr h="331221">
                <a:tc>
                  <a:txBody>
                    <a:bodyPr/>
                    <a:lstStyle/>
                    <a:p>
                      <a:pPr marL="0" marR="0" algn="ctr">
                        <a:spcBef>
                          <a:spcPts val="30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KTH001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300"/>
                        </a:spcBef>
                        <a:spcAft>
                          <a:spcPts val="0"/>
                        </a:spcAft>
                      </a:pPr>
                      <a:r>
                        <a:rPr lang="en-US" sz="1600">
                          <a:effectLst/>
                          <a:latin typeface="Times New Roman" pitchFamily="18" charset="0"/>
                          <a:cs typeface="Times New Roman" pitchFamily="18" charset="0"/>
                        </a:rPr>
                        <a:t>Kinh tế đại cương</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TC</a:t>
                      </a:r>
                      <a:endParaRPr lang="en-US" sz="1600">
                        <a:effectLst/>
                        <a:latin typeface="Times New Roman" pitchFamily="18" charset="0"/>
                        <a:ea typeface="Times New Roman"/>
                        <a:cs typeface="Times New Roman" pitchFamily="18" charset="0"/>
                      </a:endParaRPr>
                    </a:p>
                  </a:txBody>
                  <a:tcPr marL="68580" marR="68580" marT="0" marB="0" anchor="ctr"/>
                </a:tc>
                <a:tc rowSpan="4">
                  <a:txBody>
                    <a:bodyPr/>
                    <a:lstStyle/>
                    <a:p>
                      <a:pPr marL="0" marR="0" algn="ctr">
                        <a:spcBef>
                          <a:spcPts val="300"/>
                        </a:spcBef>
                        <a:spcAft>
                          <a:spcPts val="0"/>
                        </a:spcAft>
                      </a:pPr>
                      <a:r>
                        <a:rPr lang="en-US" sz="1600">
                          <a:effectLst/>
                          <a:latin typeface="Times New Roman" pitchFamily="18" charset="0"/>
                          <a:cs typeface="Times New Roman" pitchFamily="18" charset="0"/>
                        </a:rPr>
                        <a:t>chọn 1 trong 4 học phần</a:t>
                      </a:r>
                      <a:endParaRPr lang="en-US" sz="1600">
                        <a:effectLst/>
                        <a:latin typeface="Times New Roman" pitchFamily="18" charset="0"/>
                        <a:ea typeface="Times New Roman"/>
                        <a:cs typeface="Times New Roman" pitchFamily="18" charset="0"/>
                      </a:endParaRPr>
                    </a:p>
                  </a:txBody>
                  <a:tcPr marL="68580" marR="68580" marT="0" marB="0" anchor="ctr"/>
                </a:tc>
              </a:tr>
              <a:tr h="295330">
                <a:tc>
                  <a:txBody>
                    <a:bodyPr/>
                    <a:lstStyle/>
                    <a:p>
                      <a:pPr marL="0" marR="0" algn="ctr">
                        <a:spcBef>
                          <a:spcPts val="30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XHH001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300"/>
                        </a:spcBef>
                        <a:spcAft>
                          <a:spcPts val="0"/>
                        </a:spcAft>
                      </a:pPr>
                      <a:r>
                        <a:rPr lang="en-US" sz="1600">
                          <a:effectLst/>
                          <a:latin typeface="Times New Roman" pitchFamily="18" charset="0"/>
                          <a:cs typeface="Times New Roman" pitchFamily="18" charset="0"/>
                        </a:rPr>
                        <a:t>Tâm lý đại cương</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TC</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295330">
                <a:tc>
                  <a:txBody>
                    <a:bodyPr/>
                    <a:lstStyle/>
                    <a:p>
                      <a:pPr marL="0" marR="0" algn="ctr">
                        <a:spcBef>
                          <a:spcPts val="30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XHH002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300"/>
                        </a:spcBef>
                        <a:spcAft>
                          <a:spcPts val="0"/>
                        </a:spcAft>
                      </a:pPr>
                      <a:r>
                        <a:rPr lang="en-US" sz="1600">
                          <a:effectLst/>
                          <a:latin typeface="Times New Roman" pitchFamily="18" charset="0"/>
                          <a:cs typeface="Times New Roman" pitchFamily="18" charset="0"/>
                        </a:rPr>
                        <a:t>Logic học</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TC</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590661">
                <a:tc>
                  <a:txBody>
                    <a:bodyPr/>
                    <a:lstStyle/>
                    <a:p>
                      <a:pPr marL="0" marR="0" algn="ctr">
                        <a:spcBef>
                          <a:spcPts val="30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PKH101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300"/>
                        </a:spcBef>
                        <a:spcAft>
                          <a:spcPts val="0"/>
                        </a:spcAft>
                      </a:pPr>
                      <a:r>
                        <a:rPr lang="en-US" sz="1600">
                          <a:effectLst/>
                          <a:latin typeface="Times New Roman" pitchFamily="18" charset="0"/>
                          <a:cs typeface="Times New Roman" pitchFamily="18" charset="0"/>
                        </a:rPr>
                        <a:t>Phương pháp luận sáng tạo</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TC</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295330">
                <a:tc>
                  <a:txBody>
                    <a:bodyPr/>
                    <a:lstStyle/>
                    <a:p>
                      <a:pPr marL="0" marR="0" algn="ctr">
                        <a:spcBef>
                          <a:spcPts val="300"/>
                        </a:spcBef>
                        <a:spcAft>
                          <a:spcPts val="0"/>
                        </a:spcAft>
                      </a:pPr>
                      <a:r>
                        <a:rPr lang="en-US" sz="1600">
                          <a:effectLst/>
                          <a:latin typeface="Times New Roman" pitchFamily="18" charset="0"/>
                          <a:cs typeface="Times New Roman" pitchFamily="18" charset="0"/>
                        </a:rPr>
                        <a:t>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PLD001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300"/>
                        </a:spcBef>
                        <a:spcAft>
                          <a:spcPts val="0"/>
                        </a:spcAft>
                      </a:pPr>
                      <a:r>
                        <a:rPr lang="en-US" sz="1600">
                          <a:effectLst/>
                          <a:latin typeface="Times New Roman" pitchFamily="18" charset="0"/>
                          <a:cs typeface="Times New Roman" pitchFamily="18" charset="0"/>
                        </a:rPr>
                        <a:t>Pháp luật đại cương</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30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30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r>
              <a:tr h="323017">
                <a:tc gridSpan="3">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5-6</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r>
            </a:tbl>
          </a:graphicData>
        </a:graphic>
      </p:graphicFrame>
      <p:sp>
        <p:nvSpPr>
          <p:cNvPr id="3" name="Rectangle 1"/>
          <p:cNvSpPr>
            <a:spLocks noChangeArrowheads="1"/>
          </p:cNvSpPr>
          <p:nvPr/>
        </p:nvSpPr>
        <p:spPr bwMode="auto">
          <a:xfrm>
            <a:off x="3509254" y="719844"/>
            <a:ext cx="2180084" cy="84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Times New Roman" pitchFamily="18" charset="0"/>
                <a:cs typeface="Arial" pitchFamily="34" charset="0"/>
              </a:rPr>
              <a:t>2. Kinh </a:t>
            </a:r>
            <a:r>
              <a:rPr kumimoji="0" lang="en-US" sz="2000" b="1" i="0" u="none" strike="noStrike" cap="none" normalizeH="0" baseline="0" smtClean="0">
                <a:ln>
                  <a:noFill/>
                </a:ln>
                <a:solidFill>
                  <a:schemeClr val="tx1"/>
                </a:solidFill>
                <a:effectLst/>
                <a:latin typeface="Times New Roman" pitchFamily="18" charset="0"/>
                <a:cs typeface="Arial" pitchFamily="34" charset="0"/>
              </a:rPr>
              <a:t>tế - xã hội</a:t>
            </a: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989719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e 1"/>
          <p:cNvGraphicFramePr>
            <a:graphicFrameLocks noGrp="1"/>
          </p:cNvGraphicFramePr>
          <p:nvPr>
            <p:extLst>
              <p:ext uri="{D42A27DB-BD31-4B8C-83A1-F6EECF244321}">
                <p14:modId xmlns:p14="http://schemas.microsoft.com/office/powerpoint/2010/main" val="1112736091"/>
              </p:ext>
            </p:extLst>
          </p:nvPr>
        </p:nvGraphicFramePr>
        <p:xfrm>
          <a:off x="380998" y="1752601"/>
          <a:ext cx="8458201" cy="2679540"/>
        </p:xfrm>
        <a:graphic>
          <a:graphicData uri="http://schemas.openxmlformats.org/drawingml/2006/table">
            <a:tbl>
              <a:tblPr firstRow="1" firstCol="1" bandRow="1">
                <a:tableStyleId>{5C22544A-7EE6-4342-B048-85BDC9FD1C3A}</a:tableStyleId>
              </a:tblPr>
              <a:tblGrid>
                <a:gridCol w="889849"/>
                <a:gridCol w="1015911"/>
                <a:gridCol w="2464697"/>
                <a:gridCol w="667386"/>
                <a:gridCol w="889849"/>
                <a:gridCol w="889849"/>
                <a:gridCol w="889849"/>
                <a:gridCol w="750811"/>
              </a:tblGrid>
              <a:tr h="315181">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68580" marR="68580" marT="0" marB="0" anchor="ctr"/>
                </a:tc>
              </a:tr>
              <a:tr h="630363">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368212">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NNA001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Anh văn 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350201">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NNA002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Anh văn 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350201">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NNA103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Anh văn 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350201">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NNA104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Anh văn 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315181">
                <a:tc gridSpan="3">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12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tc>
              </a:tr>
            </a:tbl>
          </a:graphicData>
        </a:graphic>
      </p:graphicFrame>
      <p:sp>
        <p:nvSpPr>
          <p:cNvPr id="3" name="Rectangle 1"/>
          <p:cNvSpPr>
            <a:spLocks noChangeArrowheads="1"/>
          </p:cNvSpPr>
          <p:nvPr/>
        </p:nvSpPr>
        <p:spPr bwMode="auto">
          <a:xfrm>
            <a:off x="3765560" y="762000"/>
            <a:ext cx="1617430" cy="84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Times New Roman" pitchFamily="18" charset="0"/>
                <a:cs typeface="Arial" pitchFamily="34" charset="0"/>
              </a:rPr>
              <a:t>3. Ngoại </a:t>
            </a:r>
            <a:r>
              <a:rPr kumimoji="0" lang="en-US" sz="2000" b="1" i="0" u="none" strike="noStrike" cap="none" normalizeH="0" baseline="0" smtClean="0">
                <a:ln>
                  <a:noFill/>
                </a:ln>
                <a:solidFill>
                  <a:schemeClr val="tx1"/>
                </a:solidFill>
                <a:effectLst/>
                <a:latin typeface="Times New Roman" pitchFamily="18" charset="0"/>
                <a:cs typeface="Arial" pitchFamily="34" charset="0"/>
              </a:rPr>
              <a:t>ngữ</a:t>
            </a: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989719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4" name="Table 3"/>
          <p:cNvGraphicFramePr>
            <a:graphicFrameLocks noGrp="1"/>
          </p:cNvGraphicFramePr>
          <p:nvPr>
            <p:extLst>
              <p:ext uri="{D42A27DB-BD31-4B8C-83A1-F6EECF244321}">
                <p14:modId xmlns:p14="http://schemas.microsoft.com/office/powerpoint/2010/main" val="3177173128"/>
              </p:ext>
            </p:extLst>
          </p:nvPr>
        </p:nvGraphicFramePr>
        <p:xfrm>
          <a:off x="152401" y="1289599"/>
          <a:ext cx="8839197" cy="5398125"/>
        </p:xfrm>
        <a:graphic>
          <a:graphicData uri="http://schemas.openxmlformats.org/drawingml/2006/table">
            <a:tbl>
              <a:tblPr firstRow="1" firstCol="1" bandRow="1">
                <a:tableStyleId>{5C22544A-7EE6-4342-B048-85BDC9FD1C3A}</a:tableStyleId>
              </a:tblPr>
              <a:tblGrid>
                <a:gridCol w="946646"/>
                <a:gridCol w="1048006"/>
                <a:gridCol w="2541606"/>
                <a:gridCol w="688470"/>
                <a:gridCol w="946646"/>
                <a:gridCol w="946646"/>
                <a:gridCol w="946646"/>
                <a:gridCol w="774531"/>
              </a:tblGrid>
              <a:tr h="163327">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55998" marR="55998"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55998" marR="55998"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55998" marR="55998"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55998" marR="55998"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55998" marR="55998"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55998" marR="55998" marT="0" marB="0" anchor="ctr"/>
                </a:tc>
              </a:tr>
              <a:tr h="298654">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55998" marR="55998" marT="0" marB="0" anchor="ctr"/>
                </a:tc>
                <a:tc vMerge="1">
                  <a:txBody>
                    <a:bodyPr/>
                    <a:lstStyle/>
                    <a:p>
                      <a:endParaRPr lang="en-US"/>
                    </a:p>
                  </a:txBody>
                  <a:tcPr/>
                </a:tc>
              </a:tr>
              <a:tr h="163327">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TTH026</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Giải tích B1</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163327">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TTH027</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Giải tích B2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163327">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TTH003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Đại số B1</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163327">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TTH043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Xác suất Thống kê B</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298654">
                <a:tc>
                  <a:txBody>
                    <a:bodyPr/>
                    <a:lstStyle/>
                    <a:p>
                      <a:pPr marL="0" marR="0" algn="ctr">
                        <a:spcBef>
                          <a:spcPts val="0"/>
                        </a:spcBef>
                        <a:spcAft>
                          <a:spcPts val="0"/>
                        </a:spcAft>
                      </a:pPr>
                      <a:r>
                        <a:rPr lang="en-US" sz="1600">
                          <a:effectLst/>
                          <a:latin typeface="Times New Roman" pitchFamily="18" charset="0"/>
                          <a:cs typeface="Times New Roman" pitchFamily="18" charset="0"/>
                        </a:rPr>
                        <a:t>5</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HOH001</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Hoá đại cương A1</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298654">
                <a:tc>
                  <a:txBody>
                    <a:bodyPr/>
                    <a:lstStyle/>
                    <a:p>
                      <a:pPr marL="0" marR="0" algn="ctr">
                        <a:spcBef>
                          <a:spcPts val="0"/>
                        </a:spcBef>
                        <a:spcAft>
                          <a:spcPts val="0"/>
                        </a:spcAft>
                      </a:pPr>
                      <a:r>
                        <a:rPr lang="en-US" sz="1600">
                          <a:effectLst/>
                          <a:latin typeface="Times New Roman" pitchFamily="18" charset="0"/>
                          <a:cs typeface="Times New Roman" pitchFamily="18" charset="0"/>
                        </a:rPr>
                        <a:t>6</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HOH002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Hoá đại cương A2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298654">
                <a:tc>
                  <a:txBody>
                    <a:bodyPr/>
                    <a:lstStyle/>
                    <a:p>
                      <a:pPr marL="0" marR="0" algn="ctr">
                        <a:spcBef>
                          <a:spcPts val="0"/>
                        </a:spcBef>
                        <a:spcAft>
                          <a:spcPts val="0"/>
                        </a:spcAft>
                      </a:pPr>
                      <a:r>
                        <a:rPr lang="en-US" sz="1600">
                          <a:effectLst/>
                          <a:latin typeface="Times New Roman" pitchFamily="18" charset="0"/>
                          <a:cs typeface="Times New Roman" pitchFamily="18" charset="0"/>
                        </a:rPr>
                        <a:t>7</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HOH091</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Thực tập hóa đại cương A</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298654">
                <a:tc>
                  <a:txBody>
                    <a:bodyPr/>
                    <a:lstStyle/>
                    <a:p>
                      <a:pPr marL="0" marR="0" algn="ctr">
                        <a:spcBef>
                          <a:spcPts val="0"/>
                        </a:spcBef>
                        <a:spcAft>
                          <a:spcPts val="0"/>
                        </a:spcAft>
                      </a:pPr>
                      <a:r>
                        <a:rPr lang="en-US" sz="1600">
                          <a:effectLst/>
                          <a:latin typeface="Times New Roman" pitchFamily="18" charset="0"/>
                          <a:cs typeface="Times New Roman" pitchFamily="18" charset="0"/>
                        </a:rPr>
                        <a:t>8</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VLH003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Cơ - Nhiệt</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298654">
                <a:tc>
                  <a:txBody>
                    <a:bodyPr/>
                    <a:lstStyle/>
                    <a:p>
                      <a:pPr marL="0" marR="0" algn="ctr">
                        <a:spcBef>
                          <a:spcPts val="0"/>
                        </a:spcBef>
                        <a:spcAft>
                          <a:spcPts val="0"/>
                        </a:spcAft>
                      </a:pPr>
                      <a:r>
                        <a:rPr lang="en-US" sz="1600">
                          <a:effectLst/>
                          <a:latin typeface="Times New Roman" pitchFamily="18" charset="0"/>
                          <a:cs typeface="Times New Roman" pitchFamily="18" charset="0"/>
                        </a:rPr>
                        <a:t>9</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VLH022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Điện từ B</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298654">
                <a:tc>
                  <a:txBody>
                    <a:bodyPr/>
                    <a:lstStyle/>
                    <a:p>
                      <a:pPr marL="0" marR="0" algn="ctr">
                        <a:spcBef>
                          <a:spcPts val="0"/>
                        </a:spcBef>
                        <a:spcAft>
                          <a:spcPts val="0"/>
                        </a:spcAft>
                      </a:pPr>
                      <a:r>
                        <a:rPr lang="en-US" sz="1600">
                          <a:effectLst/>
                          <a:latin typeface="Times New Roman" pitchFamily="18" charset="0"/>
                          <a:cs typeface="Times New Roman" pitchFamily="18" charset="0"/>
                        </a:rPr>
                        <a:t>10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VLH043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Quang-Lượng tử-Nguyên tử</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298654">
                <a:tc>
                  <a:txBody>
                    <a:bodyPr/>
                    <a:lstStyle/>
                    <a:p>
                      <a:pPr marL="0" marR="0" algn="ctr">
                        <a:spcBef>
                          <a:spcPts val="0"/>
                        </a:spcBef>
                        <a:spcAft>
                          <a:spcPts val="0"/>
                        </a:spcAft>
                      </a:pPr>
                      <a:r>
                        <a:rPr lang="en-US" sz="1600">
                          <a:effectLst/>
                          <a:latin typeface="Times New Roman" pitchFamily="18" charset="0"/>
                          <a:cs typeface="Times New Roman" pitchFamily="18" charset="0"/>
                        </a:rPr>
                        <a:t>11</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VLH081</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Thực tập Vật lý đại cương B</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204806">
                <a:tc>
                  <a:txBody>
                    <a:bodyPr/>
                    <a:lstStyle/>
                    <a:p>
                      <a:pPr marL="0" marR="0" algn="ctr">
                        <a:spcBef>
                          <a:spcPts val="0"/>
                        </a:spcBef>
                        <a:spcAft>
                          <a:spcPts val="0"/>
                        </a:spcAft>
                      </a:pPr>
                      <a:r>
                        <a:rPr lang="en-US" sz="1600">
                          <a:effectLst/>
                          <a:latin typeface="Times New Roman" pitchFamily="18" charset="0"/>
                          <a:cs typeface="Times New Roman" pitchFamily="18" charset="0"/>
                        </a:rPr>
                        <a:t>12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CTT002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Tin học cơ sở</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298654">
                <a:tc>
                  <a:txBody>
                    <a:bodyPr/>
                    <a:lstStyle/>
                    <a:p>
                      <a:pPr marL="0" marR="0" algn="ctr">
                        <a:spcBef>
                          <a:spcPts val="0"/>
                        </a:spcBef>
                        <a:spcAft>
                          <a:spcPts val="0"/>
                        </a:spcAft>
                      </a:pPr>
                      <a:r>
                        <a:rPr lang="en-US" sz="1600">
                          <a:effectLst/>
                          <a:latin typeface="Times New Roman" pitchFamily="18" charset="0"/>
                          <a:cs typeface="Times New Roman" pitchFamily="18" charset="0"/>
                        </a:rPr>
                        <a:t>13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KVL003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Đại cương khoa học vật liệu</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326653">
                <a:tc>
                  <a:txBody>
                    <a:bodyPr/>
                    <a:lstStyle/>
                    <a:p>
                      <a:pPr marL="0" marR="0" algn="ctr">
                        <a:spcBef>
                          <a:spcPts val="0"/>
                        </a:spcBef>
                        <a:spcAft>
                          <a:spcPts val="0"/>
                        </a:spcAft>
                      </a:pPr>
                      <a:r>
                        <a:rPr lang="en-US" sz="1600">
                          <a:effectLst/>
                          <a:latin typeface="Times New Roman" pitchFamily="18" charset="0"/>
                          <a:cs typeface="Times New Roman" pitchFamily="18" charset="0"/>
                        </a:rPr>
                        <a:t>14</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KVL004</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Giới thiệu ngành Khoa học vật liệu</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326653">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KVL005</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Sinh học đại cương</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55998" marR="55998" marT="0" marB="0" anchor="ctr"/>
                </a:tc>
              </a:tr>
              <a:tr h="163327">
                <a:tc gridSpan="3">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55998" marR="55998"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40</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55998" marR="55998" marT="0" marB="0"/>
                </a:tc>
              </a:tr>
            </a:tbl>
          </a:graphicData>
        </a:graphic>
      </p:graphicFrame>
      <p:sp>
        <p:nvSpPr>
          <p:cNvPr id="5" name="Rectangle 1"/>
          <p:cNvSpPr>
            <a:spLocks noChangeArrowheads="1"/>
          </p:cNvSpPr>
          <p:nvPr/>
        </p:nvSpPr>
        <p:spPr bwMode="auto">
          <a:xfrm>
            <a:off x="2490758" y="629807"/>
            <a:ext cx="4162486" cy="84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Times New Roman" pitchFamily="18" charset="0"/>
                <a:cs typeface="Arial" pitchFamily="34" charset="0"/>
              </a:rPr>
              <a:t>4. Toán </a:t>
            </a:r>
            <a:r>
              <a:rPr kumimoji="0" lang="en-US" sz="2000" b="1" i="0" u="none" strike="noStrike" cap="none" normalizeH="0" baseline="0" smtClean="0">
                <a:ln>
                  <a:noFill/>
                </a:ln>
                <a:solidFill>
                  <a:schemeClr val="tx1"/>
                </a:solidFill>
                <a:effectLst/>
                <a:latin typeface="Times New Roman" pitchFamily="18" charset="0"/>
                <a:cs typeface="Arial" pitchFamily="34" charset="0"/>
              </a:rPr>
              <a:t>– Tin học – Khoa học tự nhiên</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1736819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e 1"/>
          <p:cNvGraphicFramePr>
            <a:graphicFrameLocks noGrp="1"/>
          </p:cNvGraphicFramePr>
          <p:nvPr>
            <p:extLst>
              <p:ext uri="{D42A27DB-BD31-4B8C-83A1-F6EECF244321}">
                <p14:modId xmlns:p14="http://schemas.microsoft.com/office/powerpoint/2010/main" val="725862622"/>
              </p:ext>
            </p:extLst>
          </p:nvPr>
        </p:nvGraphicFramePr>
        <p:xfrm>
          <a:off x="304800" y="1752601"/>
          <a:ext cx="8534401" cy="1904999"/>
        </p:xfrm>
        <a:graphic>
          <a:graphicData uri="http://schemas.openxmlformats.org/drawingml/2006/table">
            <a:tbl>
              <a:tblPr firstRow="1" firstCol="1" bandRow="1">
                <a:tableStyleId>{5C22544A-7EE6-4342-B048-85BDC9FD1C3A}</a:tableStyleId>
              </a:tblPr>
              <a:tblGrid>
                <a:gridCol w="881820"/>
                <a:gridCol w="1088593"/>
                <a:gridCol w="2225837"/>
                <a:gridCol w="579773"/>
                <a:gridCol w="881820"/>
                <a:gridCol w="771339"/>
                <a:gridCol w="729783"/>
                <a:gridCol w="1375436"/>
              </a:tblGrid>
              <a:tr h="278975">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68580" marR="68580" marT="0" marB="0" anchor="ctr"/>
                </a:tc>
              </a:tr>
              <a:tr h="557949">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356025">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smtClean="0">
                          <a:effectLst/>
                          <a:latin typeface="Times New Roman" pitchFamily="18" charset="0"/>
                          <a:cs typeface="Times New Roman" pitchFamily="18" charset="0"/>
                        </a:rPr>
                        <a:t>TCH001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Thể </a:t>
                      </a:r>
                      <a:r>
                        <a:rPr lang="en-US" sz="1600">
                          <a:effectLst/>
                          <a:latin typeface="Times New Roman" pitchFamily="18" charset="0"/>
                          <a:cs typeface="Times New Roman" pitchFamily="18" charset="0"/>
                        </a:rPr>
                        <a:t>dục </a:t>
                      </a:r>
                      <a:r>
                        <a:rPr lang="en-US" sz="1600" smtClean="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356025">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defTabSz="914400" rtl="0" eaLnBrk="1" latinLnBrk="0" hangingPunct="1">
                        <a:spcBef>
                          <a:spcPts val="0"/>
                        </a:spcBef>
                        <a:spcAft>
                          <a:spcPts val="0"/>
                        </a:spcAft>
                      </a:pPr>
                      <a:r>
                        <a:rPr lang="en-US" sz="1600" kern="1200" smtClean="0">
                          <a:solidFill>
                            <a:schemeClr val="dk1"/>
                          </a:solidFill>
                          <a:effectLst/>
                          <a:latin typeface="Times New Roman" pitchFamily="18" charset="0"/>
                          <a:ea typeface="+mn-ea"/>
                          <a:cs typeface="Times New Roman" pitchFamily="18" charset="0"/>
                        </a:rPr>
                        <a:t>TCH002</a:t>
                      </a:r>
                      <a:endParaRPr lang="en-US" sz="1600" kern="1200">
                        <a:solidFill>
                          <a:schemeClr val="dk1"/>
                        </a:solidFill>
                        <a:effectLst/>
                        <a:latin typeface="Times New Roman" pitchFamily="18" charset="0"/>
                        <a:ea typeface="+mn-ea"/>
                        <a:cs typeface="Times New Roman" pitchFamily="18" charset="0"/>
                      </a:endParaRP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Thể dục </a:t>
                      </a:r>
                      <a:r>
                        <a:rPr lang="en-US" sz="1600" kern="1200" smtClean="0">
                          <a:solidFill>
                            <a:schemeClr val="dk1"/>
                          </a:solidFill>
                          <a:effectLst/>
                          <a:latin typeface="Times New Roman" pitchFamily="18" charset="0"/>
                          <a:ea typeface="+mn-ea"/>
                          <a:cs typeface="Times New Roman" pitchFamily="18" charset="0"/>
                        </a:rPr>
                        <a:t>2</a:t>
                      </a:r>
                      <a:endParaRPr lang="en-US" sz="1600" kern="1200">
                        <a:solidFill>
                          <a:schemeClr val="dk1"/>
                        </a:solidFill>
                        <a:effectLst/>
                        <a:latin typeface="Times New Roman" pitchFamily="18" charset="0"/>
                        <a:ea typeface="+mn-ea"/>
                        <a:cs typeface="Times New Roman" pitchFamily="18" charset="0"/>
                      </a:endParaRP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2</a:t>
                      </a: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15</a:t>
                      </a: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30</a:t>
                      </a: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 0</a:t>
                      </a: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BB</a:t>
                      </a:r>
                    </a:p>
                  </a:txBody>
                  <a:tcPr marL="68580" marR="68580" marT="0" marB="0" anchor="ctr"/>
                </a:tc>
              </a:tr>
              <a:tr h="356025">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QPH010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Giáo dục quốc phòng</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bl>
          </a:graphicData>
        </a:graphic>
      </p:graphicFrame>
      <p:sp>
        <p:nvSpPr>
          <p:cNvPr id="3" name="Rectangle 1"/>
          <p:cNvSpPr>
            <a:spLocks noChangeArrowheads="1"/>
          </p:cNvSpPr>
          <p:nvPr/>
        </p:nvSpPr>
        <p:spPr bwMode="auto">
          <a:xfrm>
            <a:off x="2042461" y="719844"/>
            <a:ext cx="5059078" cy="84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Times New Roman" pitchFamily="18" charset="0"/>
                <a:cs typeface="Arial" pitchFamily="34" charset="0"/>
              </a:rPr>
              <a:t>5. Giáo </a:t>
            </a:r>
            <a:r>
              <a:rPr kumimoji="0" lang="en-US" sz="2000" b="1" i="0" u="none" strike="noStrike" cap="none" normalizeH="0" baseline="0" smtClean="0">
                <a:ln>
                  <a:noFill/>
                </a:ln>
                <a:solidFill>
                  <a:schemeClr val="tx1"/>
                </a:solidFill>
                <a:effectLst/>
                <a:latin typeface="Times New Roman" pitchFamily="18" charset="0"/>
                <a:cs typeface="Arial" pitchFamily="34" charset="0"/>
              </a:rPr>
              <a:t>dục thể chất và giáo dục quốc phòng</a:t>
            </a: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7717419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525290" y="2438400"/>
            <a:ext cx="8161509" cy="1446550"/>
          </a:xfrm>
          <a:prstGeom prst="rect">
            <a:avLst/>
          </a:prstGeom>
        </p:spPr>
        <p:txBody>
          <a:bodyPr wrap="square">
            <a:spAutoFit/>
          </a:bodyPr>
          <a:lstStyle/>
          <a:p>
            <a:pPr lvl="1" algn="ctr" fontAlgn="base"/>
            <a:r>
              <a:rPr lang="en-US" sz="2200" b="1">
                <a:latin typeface="Times New Roman" pitchFamily="18" charset="0"/>
                <a:cs typeface="Times New Roman" pitchFamily="18" charset="0"/>
              </a:rPr>
              <a:t>KIẾN THỨC GIÁO DỤC </a:t>
            </a:r>
            <a:r>
              <a:rPr lang="en-US" sz="2200" b="1">
                <a:latin typeface="Times New Roman" pitchFamily="18" charset="0"/>
                <a:cs typeface="Times New Roman" pitchFamily="18" charset="0"/>
              </a:rPr>
              <a:t>CHUYÊN </a:t>
            </a:r>
            <a:r>
              <a:rPr lang="en-US" sz="2200" b="1" smtClean="0">
                <a:latin typeface="Times New Roman" pitchFamily="18" charset="0"/>
                <a:cs typeface="Times New Roman" pitchFamily="18" charset="0"/>
              </a:rPr>
              <a:t>NGHIỆP – 80 TÍN CHỈ</a:t>
            </a:r>
          </a:p>
          <a:p>
            <a:pPr lvl="1" algn="ctr" fontAlgn="base"/>
            <a:endParaRPr lang="en-US" sz="2200" b="1" i="1">
              <a:latin typeface="Times New Roman" pitchFamily="18" charset="0"/>
              <a:cs typeface="Times New Roman" pitchFamily="18" charset="0"/>
            </a:endParaRPr>
          </a:p>
          <a:p>
            <a:pPr algn="ctr"/>
            <a:r>
              <a:rPr lang="en-US" sz="2200">
                <a:latin typeface="Times New Roman" pitchFamily="18" charset="0"/>
                <a:cs typeface="Times New Roman" pitchFamily="18" charset="0"/>
              </a:rPr>
              <a:t>Khối kiến thức này bao gồm kiến thức cơ sở ngành, kiến thức chuyên ngành và khóa luận tốt </a:t>
            </a:r>
            <a:r>
              <a:rPr lang="en-US" sz="2200">
                <a:latin typeface="Times New Roman" pitchFamily="18" charset="0"/>
                <a:cs typeface="Times New Roman" pitchFamily="18" charset="0"/>
              </a:rPr>
              <a:t>nghiệp</a:t>
            </a:r>
            <a:r>
              <a:rPr lang="en-US" sz="2200" smtClean="0">
                <a:latin typeface="Times New Roman" pitchFamily="18" charset="0"/>
                <a:cs typeface="Times New Roman" pitchFamily="18" charset="0"/>
              </a:rPr>
              <a:t>.</a:t>
            </a:r>
            <a:endParaRPr lang="en-US" sz="2200">
              <a:latin typeface="Times New Roman" pitchFamily="18" charset="0"/>
              <a:cs typeface="Times New Roman" pitchFamily="18" charset="0"/>
            </a:endParaRPr>
          </a:p>
        </p:txBody>
      </p:sp>
    </p:spTree>
    <p:extLst>
      <p:ext uri="{BB962C8B-B14F-4D97-AF65-F5344CB8AC3E}">
        <p14:creationId xmlns:p14="http://schemas.microsoft.com/office/powerpoint/2010/main" val="17717419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762000" y="685800"/>
            <a:ext cx="8161509" cy="769441"/>
          </a:xfrm>
          <a:prstGeom prst="rect">
            <a:avLst/>
          </a:prstGeom>
        </p:spPr>
        <p:txBody>
          <a:bodyPr wrap="square">
            <a:spAutoFit/>
          </a:bodyPr>
          <a:lstStyle/>
          <a:p>
            <a:pPr algn="ctr"/>
            <a:r>
              <a:rPr lang="en-US" sz="2200" b="1" smtClean="0">
                <a:latin typeface="Times New Roman" pitchFamily="18" charset="0"/>
                <a:cs typeface="Times New Roman" pitchFamily="18" charset="0"/>
              </a:rPr>
              <a:t>Kiến </a:t>
            </a:r>
            <a:r>
              <a:rPr lang="en-US" sz="2200" b="1">
                <a:latin typeface="Times New Roman" pitchFamily="18" charset="0"/>
                <a:cs typeface="Times New Roman" pitchFamily="18" charset="0"/>
              </a:rPr>
              <a:t>thức cơ sở </a:t>
            </a:r>
            <a:r>
              <a:rPr lang="en-US" sz="2200" b="1">
                <a:latin typeface="Times New Roman" pitchFamily="18" charset="0"/>
                <a:cs typeface="Times New Roman" pitchFamily="18" charset="0"/>
              </a:rPr>
              <a:t>ngành</a:t>
            </a:r>
            <a:r>
              <a:rPr lang="en-US" sz="2200" b="1" smtClean="0">
                <a:latin typeface="Times New Roman" pitchFamily="18" charset="0"/>
                <a:cs typeface="Times New Roman" pitchFamily="18" charset="0"/>
              </a:rPr>
              <a:t>:</a:t>
            </a:r>
          </a:p>
          <a:p>
            <a:pPr algn="ctr"/>
            <a:r>
              <a:rPr lang="en-US" sz="2200" smtClean="0">
                <a:latin typeface="Times New Roman" pitchFamily="18" charset="0"/>
                <a:cs typeface="Times New Roman" pitchFamily="18" charset="0"/>
              </a:rPr>
              <a:t> </a:t>
            </a:r>
            <a:r>
              <a:rPr lang="en-US" sz="2200">
                <a:latin typeface="Times New Roman" pitchFamily="18" charset="0"/>
                <a:cs typeface="Times New Roman" pitchFamily="18" charset="0"/>
              </a:rPr>
              <a:t>Tích lũy tổng cộng 40 TC trong các học phần như sau:</a:t>
            </a:r>
          </a:p>
        </p:txBody>
      </p:sp>
      <p:graphicFrame>
        <p:nvGraphicFramePr>
          <p:cNvPr id="3" name="Table 2"/>
          <p:cNvGraphicFramePr>
            <a:graphicFrameLocks noGrp="1"/>
          </p:cNvGraphicFramePr>
          <p:nvPr>
            <p:extLst>
              <p:ext uri="{D42A27DB-BD31-4B8C-83A1-F6EECF244321}">
                <p14:modId xmlns:p14="http://schemas.microsoft.com/office/powerpoint/2010/main" val="3001466558"/>
              </p:ext>
            </p:extLst>
          </p:nvPr>
        </p:nvGraphicFramePr>
        <p:xfrm>
          <a:off x="152399" y="1455244"/>
          <a:ext cx="8771110" cy="5193903"/>
        </p:xfrm>
        <a:graphic>
          <a:graphicData uri="http://schemas.openxmlformats.org/drawingml/2006/table">
            <a:tbl>
              <a:tblPr firstRow="1" firstCol="1" bandRow="1">
                <a:tableStyleId>{5C22544A-7EE6-4342-B048-85BDC9FD1C3A}</a:tableStyleId>
              </a:tblPr>
              <a:tblGrid>
                <a:gridCol w="845724"/>
                <a:gridCol w="1075010"/>
                <a:gridCol w="3213756"/>
                <a:gridCol w="592008"/>
                <a:gridCol w="845724"/>
                <a:gridCol w="761154"/>
                <a:gridCol w="676580"/>
                <a:gridCol w="761154"/>
              </a:tblGrid>
              <a:tr h="235605">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68580" marR="68580" marT="0" marB="0" anchor="ctr"/>
                </a:tc>
              </a:tr>
              <a:tr h="471211">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235605">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KVL112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Hóa Hữu cơ</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35605">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KVL101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Điện động lực học</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22.5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235605">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KVL103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Lượng tử học  </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22.5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235605">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KVL104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Cơ sở khoa học chất rắn</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235605">
                <a:tc>
                  <a:txBody>
                    <a:bodyPr/>
                    <a:lstStyle/>
                    <a:p>
                      <a:pPr marL="0" marR="0" algn="ctr">
                        <a:spcBef>
                          <a:spcPts val="0"/>
                        </a:spcBef>
                        <a:spcAft>
                          <a:spcPts val="0"/>
                        </a:spcAft>
                      </a:pPr>
                      <a:r>
                        <a:rPr lang="en-US" sz="1600">
                          <a:effectLst/>
                          <a:latin typeface="Times New Roman" pitchFamily="18" charset="0"/>
                          <a:cs typeface="Times New Roman" pitchFamily="18" charset="0"/>
                        </a:rPr>
                        <a:t>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KVL121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Sinh học cơ sở</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430821">
                <a:tc>
                  <a:txBody>
                    <a:bodyPr/>
                    <a:lstStyle/>
                    <a:p>
                      <a:pPr marL="0" marR="0" algn="ctr">
                        <a:spcBef>
                          <a:spcPts val="0"/>
                        </a:spcBef>
                        <a:spcAft>
                          <a:spcPts val="0"/>
                        </a:spcAft>
                      </a:pPr>
                      <a:r>
                        <a:rPr lang="en-US" sz="1600">
                          <a:effectLst/>
                          <a:latin typeface="Times New Roman" pitchFamily="18" charset="0"/>
                          <a:cs typeface="Times New Roman" pitchFamily="18" charset="0"/>
                        </a:rPr>
                        <a:t>6</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KVL111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Các nguyên tố chuyển tiếp và không chuyển tiếp</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35605">
                <a:tc>
                  <a:txBody>
                    <a:bodyPr/>
                    <a:lstStyle/>
                    <a:p>
                      <a:pPr marL="0" marR="0" algn="ctr">
                        <a:spcBef>
                          <a:spcPts val="0"/>
                        </a:spcBef>
                        <a:spcAft>
                          <a:spcPts val="0"/>
                        </a:spcAft>
                      </a:pPr>
                      <a:r>
                        <a:rPr lang="en-US" sz="1600">
                          <a:effectLst/>
                          <a:latin typeface="Times New Roman" pitchFamily="18" charset="0"/>
                          <a:cs typeface="Times New Roman" pitchFamily="18" charset="0"/>
                        </a:rPr>
                        <a:t>7</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KVL102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Nhiệt động lực học vật liệu</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b"/>
                </a:tc>
                <a:tc>
                  <a:txBody>
                    <a:bodyPr/>
                    <a:lstStyle/>
                    <a:p>
                      <a:pPr marL="0" marR="0" algn="ctr">
                        <a:spcBef>
                          <a:spcPts val="0"/>
                        </a:spcBef>
                        <a:spcAft>
                          <a:spcPts val="0"/>
                        </a:spcAft>
                      </a:pPr>
                      <a:r>
                        <a:rPr lang="en-US" sz="1600">
                          <a:effectLst/>
                          <a:latin typeface="Times New Roman" pitchFamily="18" charset="0"/>
                          <a:cs typeface="Times New Roman" pitchFamily="18" charset="0"/>
                        </a:rPr>
                        <a:t>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235605">
                <a:tc>
                  <a:txBody>
                    <a:bodyPr/>
                    <a:lstStyle/>
                    <a:p>
                      <a:pPr marL="0" marR="0" algn="ctr">
                        <a:spcBef>
                          <a:spcPts val="0"/>
                        </a:spcBef>
                        <a:spcAft>
                          <a:spcPts val="0"/>
                        </a:spcAft>
                      </a:pPr>
                      <a:r>
                        <a:rPr lang="en-US" sz="1600">
                          <a:effectLst/>
                          <a:latin typeface="Times New Roman" pitchFamily="18" charset="0"/>
                          <a:cs typeface="Times New Roman" pitchFamily="18" charset="0"/>
                        </a:rPr>
                        <a:t>8</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KVL131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Phương pháp chế tạo vật liệu 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235605">
                <a:tc>
                  <a:txBody>
                    <a:bodyPr/>
                    <a:lstStyle/>
                    <a:p>
                      <a:pPr marL="0" marR="0" algn="ctr">
                        <a:spcBef>
                          <a:spcPts val="0"/>
                        </a:spcBef>
                        <a:spcAft>
                          <a:spcPts val="0"/>
                        </a:spcAft>
                      </a:pPr>
                      <a:r>
                        <a:rPr lang="en-US" sz="1600">
                          <a:effectLst/>
                          <a:latin typeface="Times New Roman" pitchFamily="18" charset="0"/>
                          <a:cs typeface="Times New Roman" pitchFamily="18" charset="0"/>
                        </a:rPr>
                        <a:t>9</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KVL132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Phương pháp chế tạo vật liệu 2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430821">
                <a:tc>
                  <a:txBody>
                    <a:bodyPr/>
                    <a:lstStyle/>
                    <a:p>
                      <a:pPr marL="0" marR="0" algn="ctr">
                        <a:spcBef>
                          <a:spcPts val="0"/>
                        </a:spcBef>
                        <a:spcAft>
                          <a:spcPts val="0"/>
                        </a:spcAft>
                      </a:pPr>
                      <a:r>
                        <a:rPr lang="en-US" sz="1600">
                          <a:effectLst/>
                          <a:latin typeface="Times New Roman" pitchFamily="18" charset="0"/>
                          <a:cs typeface="Times New Roman" pitchFamily="18" charset="0"/>
                        </a:rPr>
                        <a:t>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KVL133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Các phương pháp phân tích vật liệu 1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430821">
                <a:tc>
                  <a:txBody>
                    <a:bodyPr/>
                    <a:lstStyle/>
                    <a:p>
                      <a:pPr marL="0" marR="0" algn="ctr">
                        <a:spcBef>
                          <a:spcPts val="0"/>
                        </a:spcBef>
                        <a:spcAft>
                          <a:spcPts val="0"/>
                        </a:spcAft>
                      </a:pPr>
                      <a:r>
                        <a:rPr lang="en-US" sz="1600">
                          <a:effectLst/>
                          <a:latin typeface="Times New Roman" pitchFamily="18" charset="0"/>
                          <a:cs typeface="Times New Roman" pitchFamily="18" charset="0"/>
                        </a:rPr>
                        <a:t>11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KVL134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Các phương pháp phân tích vật liệu 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235605">
                <a:tc>
                  <a:txBody>
                    <a:bodyPr/>
                    <a:lstStyle/>
                    <a:p>
                      <a:pPr marL="0" marR="0" algn="ctr">
                        <a:spcBef>
                          <a:spcPts val="0"/>
                        </a:spcBef>
                        <a:spcAft>
                          <a:spcPts val="0"/>
                        </a:spcAft>
                      </a:pPr>
                      <a:r>
                        <a:rPr lang="en-US" sz="1600">
                          <a:effectLst/>
                          <a:latin typeface="Times New Roman" pitchFamily="18" charset="0"/>
                          <a:cs typeface="Times New Roman" pitchFamily="18" charset="0"/>
                        </a:rPr>
                        <a:t>12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KVL113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Vật liệu polymer và composite</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235605">
                <a:tc>
                  <a:txBody>
                    <a:bodyPr/>
                    <a:lstStyle/>
                    <a:p>
                      <a:pPr marL="0" marR="0" algn="ctr">
                        <a:spcBef>
                          <a:spcPts val="0"/>
                        </a:spcBef>
                        <a:spcAft>
                          <a:spcPts val="0"/>
                        </a:spcAft>
                      </a:pPr>
                      <a:r>
                        <a:rPr lang="en-US" sz="1600">
                          <a:effectLst/>
                          <a:latin typeface="Times New Roman" pitchFamily="18" charset="0"/>
                          <a:cs typeface="Times New Roman" pitchFamily="18" charset="0"/>
                        </a:rPr>
                        <a:t>13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KVL151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Thực tập chế tạo vật liệu</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90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430821">
                <a:tc>
                  <a:txBody>
                    <a:bodyPr/>
                    <a:lstStyle/>
                    <a:p>
                      <a:pPr marL="0" marR="0" algn="ctr">
                        <a:spcBef>
                          <a:spcPts val="0"/>
                        </a:spcBef>
                        <a:spcAft>
                          <a:spcPts val="0"/>
                        </a:spcAft>
                      </a:pPr>
                      <a:r>
                        <a:rPr lang="en-US" sz="1600">
                          <a:effectLst/>
                          <a:latin typeface="Times New Roman" pitchFamily="18" charset="0"/>
                          <a:cs typeface="Times New Roman" pitchFamily="18" charset="0"/>
                        </a:rPr>
                        <a:t>14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KVL105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Vật liệu kim loại, bán dẫn, điện môi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tc>
              </a:tr>
              <a:tr h="235605">
                <a:tc gridSpan="3">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 40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tc>
              </a:tr>
            </a:tbl>
          </a:graphicData>
        </a:graphic>
      </p:graphicFrame>
    </p:spTree>
    <p:extLst>
      <p:ext uri="{BB962C8B-B14F-4D97-AF65-F5344CB8AC3E}">
        <p14:creationId xmlns:p14="http://schemas.microsoft.com/office/powerpoint/2010/main" val="3686502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Rectangle 2"/>
          <p:cNvSpPr/>
          <p:nvPr/>
        </p:nvSpPr>
        <p:spPr>
          <a:xfrm>
            <a:off x="491245" y="2819400"/>
            <a:ext cx="8161509" cy="1107996"/>
          </a:xfrm>
          <a:prstGeom prst="rect">
            <a:avLst/>
          </a:prstGeom>
        </p:spPr>
        <p:txBody>
          <a:bodyPr wrap="square">
            <a:spAutoFit/>
          </a:bodyPr>
          <a:lstStyle/>
          <a:p>
            <a:pPr marL="0" lvl="2" algn="ctr"/>
            <a:r>
              <a:rPr lang="en-US" sz="2200" b="1">
                <a:latin typeface="Times New Roman" pitchFamily="18" charset="0"/>
                <a:cs typeface="Times New Roman" pitchFamily="18" charset="0"/>
              </a:rPr>
              <a:t>Kiến thức </a:t>
            </a:r>
            <a:r>
              <a:rPr lang="en-US" sz="2200" b="1">
                <a:latin typeface="Times New Roman" pitchFamily="18" charset="0"/>
                <a:cs typeface="Times New Roman" pitchFamily="18" charset="0"/>
              </a:rPr>
              <a:t>chuyên </a:t>
            </a:r>
            <a:r>
              <a:rPr lang="en-US" sz="2200" b="1" smtClean="0">
                <a:latin typeface="Times New Roman" pitchFamily="18" charset="0"/>
                <a:cs typeface="Times New Roman" pitchFamily="18" charset="0"/>
              </a:rPr>
              <a:t>ngành</a:t>
            </a:r>
          </a:p>
          <a:p>
            <a:pPr marL="0" lvl="2" algn="ctr"/>
            <a:endParaRPr lang="en-US" sz="2200" b="1" smtClean="0">
              <a:latin typeface="Times New Roman" pitchFamily="18" charset="0"/>
              <a:cs typeface="Times New Roman" pitchFamily="18" charset="0"/>
            </a:endParaRPr>
          </a:p>
          <a:p>
            <a:pPr marL="0" lvl="2" algn="ctr"/>
            <a:r>
              <a:rPr lang="en-US" sz="2200" smtClean="0">
                <a:latin typeface="Times New Roman" pitchFamily="18" charset="0"/>
                <a:cs typeface="Times New Roman" pitchFamily="18" charset="0"/>
              </a:rPr>
              <a:t>Gồm </a:t>
            </a:r>
            <a:r>
              <a:rPr lang="en-US" sz="2200">
                <a:latin typeface="Times New Roman" pitchFamily="18" charset="0"/>
                <a:cs typeface="Times New Roman" pitchFamily="18" charset="0"/>
              </a:rPr>
              <a:t>các học phần bắt buộc có tổng số tín chỉ tích lũy là 30 TC</a:t>
            </a:r>
            <a:endParaRPr lang="en-US" sz="2200" b="1">
              <a:latin typeface="Times New Roman" pitchFamily="18" charset="0"/>
              <a:cs typeface="Times New Roman" pitchFamily="18" charset="0"/>
            </a:endParaRPr>
          </a:p>
        </p:txBody>
      </p:sp>
    </p:spTree>
    <p:extLst>
      <p:ext uri="{BB962C8B-B14F-4D97-AF65-F5344CB8AC3E}">
        <p14:creationId xmlns:p14="http://schemas.microsoft.com/office/powerpoint/2010/main" val="17717419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e 1"/>
          <p:cNvGraphicFramePr>
            <a:graphicFrameLocks noGrp="1"/>
          </p:cNvGraphicFramePr>
          <p:nvPr>
            <p:extLst>
              <p:ext uri="{D42A27DB-BD31-4B8C-83A1-F6EECF244321}">
                <p14:modId xmlns:p14="http://schemas.microsoft.com/office/powerpoint/2010/main" val="4020977518"/>
              </p:ext>
            </p:extLst>
          </p:nvPr>
        </p:nvGraphicFramePr>
        <p:xfrm>
          <a:off x="147851" y="1371600"/>
          <a:ext cx="8757312" cy="5044440"/>
        </p:xfrm>
        <a:graphic>
          <a:graphicData uri="http://schemas.openxmlformats.org/drawingml/2006/table">
            <a:tbl>
              <a:tblPr firstRow="1" firstCol="1" bandRow="1">
                <a:tableStyleId>{5C22544A-7EE6-4342-B048-85BDC9FD1C3A}</a:tableStyleId>
              </a:tblPr>
              <a:tblGrid>
                <a:gridCol w="838783"/>
                <a:gridCol w="1064574"/>
                <a:gridCol w="3209584"/>
                <a:gridCol w="585003"/>
                <a:gridCol w="838783"/>
                <a:gridCol w="753879"/>
                <a:gridCol w="746415"/>
                <a:gridCol w="720291"/>
              </a:tblGrid>
              <a:tr h="242111">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68580" marR="68580" marT="0" marB="0" anchor="ctr"/>
                </a:tc>
              </a:tr>
              <a:tr h="484221">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242111">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KVL459</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Tính chất cơ lý Polymer</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442717">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KVL438</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Công nghệ tổng hợp và tái chế Polymer</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42111">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KVL457</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Cao su: hóa học và công nghệ</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442717">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KVL440</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Kỹ thuật phân tích vật liệu polymer</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442717">
                <a:tc>
                  <a:txBody>
                    <a:bodyPr/>
                    <a:lstStyle/>
                    <a:p>
                      <a:pPr marL="0" marR="0" algn="ctr">
                        <a:spcBef>
                          <a:spcPts val="0"/>
                        </a:spcBef>
                        <a:spcAft>
                          <a:spcPts val="0"/>
                        </a:spcAft>
                      </a:pPr>
                      <a:r>
                        <a:rPr lang="en-US" sz="1600">
                          <a:effectLst/>
                          <a:latin typeface="Times New Roman" pitchFamily="18" charset="0"/>
                          <a:cs typeface="Times New Roman" pitchFamily="18" charset="0"/>
                        </a:rPr>
                        <a:t>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KVL461</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Kỹ thuật gia công vật liệu polymer</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442717">
                <a:tc>
                  <a:txBody>
                    <a:bodyPr/>
                    <a:lstStyle/>
                    <a:p>
                      <a:pPr marL="0" marR="0" algn="ctr">
                        <a:spcBef>
                          <a:spcPts val="0"/>
                        </a:spcBef>
                        <a:spcAft>
                          <a:spcPts val="0"/>
                        </a:spcAft>
                      </a:pPr>
                      <a:r>
                        <a:rPr lang="en-US" sz="1600">
                          <a:effectLst/>
                          <a:latin typeface="Times New Roman" pitchFamily="18" charset="0"/>
                          <a:cs typeface="Times New Roman" pitchFamily="18" charset="0"/>
                        </a:rPr>
                        <a:t>6</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KVL460</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Vật liệu composite và nanocomposite</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42111">
                <a:tc>
                  <a:txBody>
                    <a:bodyPr/>
                    <a:lstStyle/>
                    <a:p>
                      <a:pPr marL="0" marR="0" algn="ctr">
                        <a:spcBef>
                          <a:spcPts val="0"/>
                        </a:spcBef>
                        <a:spcAft>
                          <a:spcPts val="0"/>
                        </a:spcAft>
                      </a:pPr>
                      <a:r>
                        <a:rPr lang="en-US" sz="1600">
                          <a:effectLst/>
                          <a:latin typeface="Times New Roman" pitchFamily="18" charset="0"/>
                          <a:cs typeface="Times New Roman" pitchFamily="18" charset="0"/>
                        </a:rPr>
                        <a:t>7</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KVL455</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Biến tính polymer</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42111">
                <a:tc>
                  <a:txBody>
                    <a:bodyPr/>
                    <a:lstStyle/>
                    <a:p>
                      <a:pPr marL="0" marR="0" algn="ctr">
                        <a:spcBef>
                          <a:spcPts val="0"/>
                        </a:spcBef>
                        <a:spcAft>
                          <a:spcPts val="0"/>
                        </a:spcAft>
                      </a:pPr>
                      <a:r>
                        <a:rPr lang="en-US" sz="1600">
                          <a:effectLst/>
                          <a:latin typeface="Times New Roman" pitchFamily="18" charset="0"/>
                          <a:cs typeface="Times New Roman" pitchFamily="18" charset="0"/>
                        </a:rPr>
                        <a:t>8</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KVL454</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Hỗn hợp Polymer</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42111">
                <a:tc>
                  <a:txBody>
                    <a:bodyPr/>
                    <a:lstStyle/>
                    <a:p>
                      <a:pPr marL="0" marR="0" algn="ctr">
                        <a:spcBef>
                          <a:spcPts val="0"/>
                        </a:spcBef>
                        <a:spcAft>
                          <a:spcPts val="0"/>
                        </a:spcAft>
                      </a:pPr>
                      <a:r>
                        <a:rPr lang="en-US" sz="1600">
                          <a:effectLst/>
                          <a:latin typeface="Times New Roman" pitchFamily="18" charset="0"/>
                          <a:cs typeface="Times New Roman" pitchFamily="18" charset="0"/>
                        </a:rPr>
                        <a:t>9</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KVL444</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Phụ gia Polymer</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42111">
                <a:tc>
                  <a:txBody>
                    <a:bodyPr/>
                    <a:lstStyle/>
                    <a:p>
                      <a:pPr marL="0" marR="0" algn="ctr">
                        <a:spcBef>
                          <a:spcPts val="0"/>
                        </a:spcBef>
                        <a:spcAft>
                          <a:spcPts val="0"/>
                        </a:spcAft>
                      </a:pPr>
                      <a:r>
                        <a:rPr lang="en-US" sz="1600">
                          <a:effectLst/>
                          <a:latin typeface="Times New Roman" pitchFamily="18" charset="0"/>
                          <a:cs typeface="Times New Roman" pitchFamily="18" charset="0"/>
                        </a:rPr>
                        <a:t>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KVL456</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Seminar chuyên ngành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442717">
                <a:tc>
                  <a:txBody>
                    <a:bodyPr/>
                    <a:lstStyle/>
                    <a:p>
                      <a:pPr marL="0" marR="0" algn="ctr">
                        <a:spcBef>
                          <a:spcPts val="0"/>
                        </a:spcBef>
                        <a:spcAft>
                          <a:spcPts val="0"/>
                        </a:spcAft>
                      </a:pPr>
                      <a:r>
                        <a:rPr lang="en-US" sz="1600">
                          <a:effectLst/>
                          <a:latin typeface="Times New Roman" pitchFamily="18" charset="0"/>
                          <a:cs typeface="Times New Roman" pitchFamily="18" charset="0"/>
                        </a:rPr>
                        <a:t>11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KVL412</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Thực tập tính chất cơ lý polymer</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347492">
                <a:tc>
                  <a:txBody>
                    <a:bodyPr/>
                    <a:lstStyle/>
                    <a:p>
                      <a:pPr marL="0" marR="0" algn="ctr">
                        <a:spcBef>
                          <a:spcPts val="0"/>
                        </a:spcBef>
                        <a:spcAft>
                          <a:spcPts val="0"/>
                        </a:spcAft>
                      </a:pPr>
                      <a:r>
                        <a:rPr lang="en-US" sz="1600">
                          <a:effectLst/>
                          <a:latin typeface="Times New Roman" pitchFamily="18" charset="0"/>
                          <a:cs typeface="Times New Roman" pitchFamily="18" charset="0"/>
                        </a:rPr>
                        <a:t>12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KVL411</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Thực tập tổng hợp polymer</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42111">
                <a:tc gridSpan="3">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b="1">
                          <a:effectLst/>
                          <a:latin typeface="Times New Roman" pitchFamily="18" charset="0"/>
                          <a:cs typeface="Times New Roman" pitchFamily="18" charset="0"/>
                        </a:rPr>
                        <a:t>30</a:t>
                      </a: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tc>
              </a:tr>
            </a:tbl>
          </a:graphicData>
        </a:graphic>
      </p:graphicFrame>
      <p:sp>
        <p:nvSpPr>
          <p:cNvPr id="3" name="Rectangle 1"/>
          <p:cNvSpPr>
            <a:spLocks noChangeArrowheads="1"/>
          </p:cNvSpPr>
          <p:nvPr/>
        </p:nvSpPr>
        <p:spPr bwMode="auto">
          <a:xfrm>
            <a:off x="1785436" y="689067"/>
            <a:ext cx="5573129" cy="907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u="none" strike="noStrike" cap="none" normalizeH="0" baseline="0" smtClean="0">
                <a:ln>
                  <a:noFill/>
                </a:ln>
                <a:solidFill>
                  <a:schemeClr val="tx1"/>
                </a:solidFill>
                <a:effectLst/>
                <a:latin typeface="Times New Roman" pitchFamily="18" charset="0"/>
                <a:cs typeface="Times New Roman" pitchFamily="18" charset="0"/>
              </a:rPr>
              <a:t>Chuyên ngành Vật liệu Polymer và Composite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200" b="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7717419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e 1"/>
          <p:cNvGraphicFramePr>
            <a:graphicFrameLocks noGrp="1"/>
          </p:cNvGraphicFramePr>
          <p:nvPr>
            <p:extLst>
              <p:ext uri="{D42A27DB-BD31-4B8C-83A1-F6EECF244321}">
                <p14:modId xmlns:p14="http://schemas.microsoft.com/office/powerpoint/2010/main" val="288587029"/>
              </p:ext>
            </p:extLst>
          </p:nvPr>
        </p:nvGraphicFramePr>
        <p:xfrm>
          <a:off x="304798" y="1596934"/>
          <a:ext cx="8610601" cy="4391079"/>
        </p:xfrm>
        <a:graphic>
          <a:graphicData uri="http://schemas.openxmlformats.org/drawingml/2006/table">
            <a:tbl>
              <a:tblPr firstRow="1" firstCol="1" bandRow="1">
                <a:tableStyleId>{5C22544A-7EE6-4342-B048-85BDC9FD1C3A}</a:tableStyleId>
              </a:tblPr>
              <a:tblGrid>
                <a:gridCol w="824644"/>
                <a:gridCol w="1046629"/>
                <a:gridCol w="3151808"/>
                <a:gridCol w="576058"/>
                <a:gridCol w="824644"/>
                <a:gridCol w="742087"/>
                <a:gridCol w="736583"/>
                <a:gridCol w="708148"/>
              </a:tblGrid>
              <a:tr h="222607">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68580" marR="68580" marT="0" marB="0" anchor="ctr"/>
                </a:tc>
              </a:tr>
              <a:tr h="445214">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222607">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KVL523</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Phức chất - Phức cơ kim</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22,5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22607">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KVL524</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Sinh học chuyên ngành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22607">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KVL557</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Công nghệ mô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22607">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KVL546</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Thực tập Hóa</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22607">
                <a:tc>
                  <a:txBody>
                    <a:bodyPr/>
                    <a:lstStyle/>
                    <a:p>
                      <a:pPr marL="0" marR="0" algn="ctr">
                        <a:spcBef>
                          <a:spcPts val="0"/>
                        </a:spcBef>
                        <a:spcAft>
                          <a:spcPts val="0"/>
                        </a:spcAft>
                      </a:pPr>
                      <a:r>
                        <a:rPr lang="en-US" sz="1600">
                          <a:effectLst/>
                          <a:latin typeface="Times New Roman" pitchFamily="18" charset="0"/>
                          <a:cs typeface="Times New Roman" pitchFamily="18" charset="0"/>
                        </a:rPr>
                        <a:t>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KVL547</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Thực tập Sinh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22607">
                <a:tc>
                  <a:txBody>
                    <a:bodyPr/>
                    <a:lstStyle/>
                    <a:p>
                      <a:pPr marL="0" marR="0" algn="ctr">
                        <a:spcBef>
                          <a:spcPts val="0"/>
                        </a:spcBef>
                        <a:spcAft>
                          <a:spcPts val="0"/>
                        </a:spcAft>
                      </a:pPr>
                      <a:r>
                        <a:rPr lang="en-US" sz="1600">
                          <a:effectLst/>
                          <a:latin typeface="Times New Roman" pitchFamily="18" charset="0"/>
                          <a:cs typeface="Times New Roman" pitchFamily="18" charset="0"/>
                        </a:rPr>
                        <a:t>6</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KVL525</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Cảm biến sinh học</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22607">
                <a:tc>
                  <a:txBody>
                    <a:bodyPr/>
                    <a:lstStyle/>
                    <a:p>
                      <a:pPr marL="0" marR="0" algn="ctr">
                        <a:spcBef>
                          <a:spcPts val="0"/>
                        </a:spcBef>
                        <a:spcAft>
                          <a:spcPts val="0"/>
                        </a:spcAft>
                      </a:pPr>
                      <a:r>
                        <a:rPr lang="en-US" sz="1600">
                          <a:effectLst/>
                          <a:latin typeface="Times New Roman" pitchFamily="18" charset="0"/>
                          <a:cs typeface="Times New Roman" pitchFamily="18" charset="0"/>
                        </a:rPr>
                        <a:t>7</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KVL526</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Vật liệu y sinh chức năng</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22607">
                <a:tc>
                  <a:txBody>
                    <a:bodyPr/>
                    <a:lstStyle/>
                    <a:p>
                      <a:pPr marL="0" marR="0" algn="ctr">
                        <a:spcBef>
                          <a:spcPts val="0"/>
                        </a:spcBef>
                        <a:spcAft>
                          <a:spcPts val="0"/>
                        </a:spcAft>
                      </a:pPr>
                      <a:r>
                        <a:rPr lang="en-US" sz="1600">
                          <a:effectLst/>
                          <a:latin typeface="Times New Roman" pitchFamily="18" charset="0"/>
                          <a:cs typeface="Times New Roman" pitchFamily="18" charset="0"/>
                        </a:rPr>
                        <a:t>8</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KVL529</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Biến tính bề mặt vật liệu</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407053">
                <a:tc>
                  <a:txBody>
                    <a:bodyPr/>
                    <a:lstStyle/>
                    <a:p>
                      <a:pPr marL="0" marR="0" algn="ctr">
                        <a:spcBef>
                          <a:spcPts val="0"/>
                        </a:spcBef>
                        <a:spcAft>
                          <a:spcPts val="0"/>
                        </a:spcAft>
                      </a:pPr>
                      <a:r>
                        <a:rPr lang="en-US" sz="1600">
                          <a:effectLst/>
                          <a:latin typeface="Times New Roman" pitchFamily="18" charset="0"/>
                          <a:cs typeface="Times New Roman" pitchFamily="18" charset="0"/>
                        </a:rPr>
                        <a:t>9</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KVL527</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Kỹ thuật phân tử trong chẩn đoán</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22607">
                <a:tc>
                  <a:txBody>
                    <a:bodyPr/>
                    <a:lstStyle/>
                    <a:p>
                      <a:pPr marL="0" marR="0" algn="ctr">
                        <a:spcBef>
                          <a:spcPts val="0"/>
                        </a:spcBef>
                        <a:spcAft>
                          <a:spcPts val="0"/>
                        </a:spcAft>
                      </a:pPr>
                      <a:r>
                        <a:rPr lang="en-US" sz="1600">
                          <a:effectLst/>
                          <a:latin typeface="Times New Roman" pitchFamily="18" charset="0"/>
                          <a:cs typeface="Times New Roman" pitchFamily="18" charset="0"/>
                        </a:rPr>
                        <a:t>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KVL528</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Kỹ thuật Y Sinh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407053">
                <a:tc>
                  <a:txBody>
                    <a:bodyPr/>
                    <a:lstStyle/>
                    <a:p>
                      <a:pPr marL="0" marR="0" algn="ctr">
                        <a:spcBef>
                          <a:spcPts val="0"/>
                        </a:spcBef>
                        <a:spcAft>
                          <a:spcPts val="0"/>
                        </a:spcAft>
                      </a:pPr>
                      <a:r>
                        <a:rPr lang="en-US" sz="1600">
                          <a:effectLst/>
                          <a:latin typeface="Times New Roman" pitchFamily="18" charset="0"/>
                          <a:cs typeface="Times New Roman" pitchFamily="18" charset="0"/>
                        </a:rPr>
                        <a:t>11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KVL548</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Thực tập chế tạo vật liệu y sinh 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407053">
                <a:tc>
                  <a:txBody>
                    <a:bodyPr/>
                    <a:lstStyle/>
                    <a:p>
                      <a:pPr marL="0" marR="0" algn="ctr">
                        <a:spcBef>
                          <a:spcPts val="0"/>
                        </a:spcBef>
                        <a:spcAft>
                          <a:spcPts val="0"/>
                        </a:spcAft>
                      </a:pPr>
                      <a:r>
                        <a:rPr lang="en-US" sz="1600">
                          <a:effectLst/>
                          <a:latin typeface="Times New Roman" pitchFamily="18" charset="0"/>
                          <a:cs typeface="Times New Roman" pitchFamily="18" charset="0"/>
                        </a:rPr>
                        <a:t>12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KVL549</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Thực tập chế tạo vật liệu y sinh 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22607">
                <a:tc gridSpan="3">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r>
                        <a:rPr lang="en-US" sz="1600" b="1">
                          <a:effectLst/>
                          <a:latin typeface="Times New Roman" pitchFamily="18" charset="0"/>
                          <a:cs typeface="Times New Roman" pitchFamily="18" charset="0"/>
                        </a:rPr>
                        <a:t>30</a:t>
                      </a:r>
                      <a:endParaRPr lang="en-US" sz="1600" b="1">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tc>
              </a:tr>
            </a:tbl>
          </a:graphicData>
        </a:graphic>
      </p:graphicFrame>
      <p:sp>
        <p:nvSpPr>
          <p:cNvPr id="4" name="Rectangle 1"/>
          <p:cNvSpPr>
            <a:spLocks noChangeArrowheads="1"/>
          </p:cNvSpPr>
          <p:nvPr/>
        </p:nvSpPr>
        <p:spPr bwMode="auto">
          <a:xfrm>
            <a:off x="2630122" y="689067"/>
            <a:ext cx="3883757" cy="907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chemeClr val="tx1"/>
                </a:solidFill>
                <a:effectLst/>
                <a:latin typeface="Times New Roman" pitchFamily="18" charset="0"/>
                <a:cs typeface="Arial" pitchFamily="34" charset="0"/>
              </a:rPr>
              <a:t>Chuyên ngành Vật liệu Y Sinh</a:t>
            </a: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sz="22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11012781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e 1"/>
          <p:cNvGraphicFramePr>
            <a:graphicFrameLocks noGrp="1"/>
          </p:cNvGraphicFramePr>
          <p:nvPr>
            <p:extLst>
              <p:ext uri="{D42A27DB-BD31-4B8C-83A1-F6EECF244321}">
                <p14:modId xmlns:p14="http://schemas.microsoft.com/office/powerpoint/2010/main" val="139642845"/>
              </p:ext>
            </p:extLst>
          </p:nvPr>
        </p:nvGraphicFramePr>
        <p:xfrm>
          <a:off x="304800" y="1326087"/>
          <a:ext cx="8610600" cy="4846113"/>
        </p:xfrm>
        <a:graphic>
          <a:graphicData uri="http://schemas.openxmlformats.org/drawingml/2006/table">
            <a:tbl>
              <a:tblPr firstRow="1" firstCol="1" bandRow="1">
                <a:tableStyleId>{5C22544A-7EE6-4342-B048-85BDC9FD1C3A}</a:tableStyleId>
              </a:tblPr>
              <a:tblGrid>
                <a:gridCol w="533400"/>
                <a:gridCol w="838200"/>
                <a:gridCol w="4267200"/>
                <a:gridCol w="533400"/>
                <a:gridCol w="685800"/>
                <a:gridCol w="533400"/>
                <a:gridCol w="529985"/>
                <a:gridCol w="689215"/>
              </a:tblGrid>
              <a:tr h="177788">
                <a:tc rowSpan="2">
                  <a:txBody>
                    <a:bodyPr/>
                    <a:lstStyle/>
                    <a:p>
                      <a:pPr marL="0" marR="0" algn="ctr">
                        <a:spcBef>
                          <a:spcPts val="0"/>
                        </a:spcBef>
                        <a:spcAft>
                          <a:spcPts val="0"/>
                        </a:spcAft>
                      </a:pPr>
                      <a:r>
                        <a:rPr lang="en-US" sz="1400">
                          <a:effectLst/>
                          <a:latin typeface="Times New Roman" pitchFamily="18" charset="0"/>
                          <a:cs typeface="Times New Roman" pitchFamily="18" charset="0"/>
                        </a:rPr>
                        <a:t>STT</a:t>
                      </a:r>
                      <a:endParaRPr lang="en-US" sz="1400">
                        <a:effectLst/>
                        <a:latin typeface="Times New Roman" pitchFamily="18" charset="0"/>
                        <a:ea typeface="Times New Roman"/>
                        <a:cs typeface="Times New Roman" pitchFamily="18" charset="0"/>
                      </a:endParaRPr>
                    </a:p>
                  </a:txBody>
                  <a:tcPr marL="60956" marR="60956" marT="0" marB="0" anchor="ctr"/>
                </a:tc>
                <a:tc rowSpan="2">
                  <a:txBody>
                    <a:bodyPr/>
                    <a:lstStyle/>
                    <a:p>
                      <a:pPr marL="0" marR="0" algn="ctr">
                        <a:spcBef>
                          <a:spcPts val="0"/>
                        </a:spcBef>
                        <a:spcAft>
                          <a:spcPts val="0"/>
                        </a:spcAft>
                      </a:pPr>
                      <a:r>
                        <a:rPr lang="en-US" sz="1400">
                          <a:effectLst/>
                          <a:latin typeface="Times New Roman" pitchFamily="18" charset="0"/>
                          <a:cs typeface="Times New Roman" pitchFamily="18" charset="0"/>
                        </a:rPr>
                        <a:t>MÃ HỌC PHẦN</a:t>
                      </a:r>
                      <a:endParaRPr lang="en-US" sz="1400">
                        <a:effectLst/>
                        <a:latin typeface="Times New Roman" pitchFamily="18" charset="0"/>
                        <a:ea typeface="Times New Roman"/>
                        <a:cs typeface="Times New Roman" pitchFamily="18" charset="0"/>
                      </a:endParaRPr>
                    </a:p>
                  </a:txBody>
                  <a:tcPr marL="60956" marR="60956" marT="0" marB="0" anchor="ctr"/>
                </a:tc>
                <a:tc rowSpan="2">
                  <a:txBody>
                    <a:bodyPr/>
                    <a:lstStyle/>
                    <a:p>
                      <a:pPr marL="0" marR="0" algn="ctr">
                        <a:spcBef>
                          <a:spcPts val="0"/>
                        </a:spcBef>
                        <a:spcAft>
                          <a:spcPts val="0"/>
                        </a:spcAft>
                      </a:pPr>
                      <a:r>
                        <a:rPr lang="en-US" sz="1400">
                          <a:effectLst/>
                          <a:latin typeface="Times New Roman" pitchFamily="18" charset="0"/>
                          <a:cs typeface="Times New Roman" pitchFamily="18" charset="0"/>
                        </a:rPr>
                        <a:t>TÊN HỌC PHẦN</a:t>
                      </a:r>
                      <a:endParaRPr lang="en-US" sz="1400">
                        <a:effectLst/>
                        <a:latin typeface="Times New Roman" pitchFamily="18" charset="0"/>
                        <a:ea typeface="Times New Roman"/>
                        <a:cs typeface="Times New Roman" pitchFamily="18" charset="0"/>
                      </a:endParaRPr>
                    </a:p>
                  </a:txBody>
                  <a:tcPr marL="60956" marR="60956" marT="0" marB="0" anchor="ctr"/>
                </a:tc>
                <a:tc rowSpan="2">
                  <a:txBody>
                    <a:bodyPr/>
                    <a:lstStyle/>
                    <a:p>
                      <a:pPr marL="0" marR="0" algn="ctr">
                        <a:spcBef>
                          <a:spcPts val="0"/>
                        </a:spcBef>
                        <a:spcAft>
                          <a:spcPts val="0"/>
                        </a:spcAft>
                      </a:pPr>
                      <a:r>
                        <a:rPr lang="en-US" sz="1400">
                          <a:effectLst/>
                          <a:latin typeface="Times New Roman" pitchFamily="18" charset="0"/>
                          <a:cs typeface="Times New Roman" pitchFamily="18" charset="0"/>
                        </a:rPr>
                        <a:t>SỐ TC</a:t>
                      </a:r>
                      <a:endParaRPr lang="en-US" sz="1400">
                        <a:effectLst/>
                        <a:latin typeface="Times New Roman" pitchFamily="18" charset="0"/>
                        <a:ea typeface="Times New Roman"/>
                        <a:cs typeface="Times New Roman" pitchFamily="18" charset="0"/>
                      </a:endParaRPr>
                    </a:p>
                  </a:txBody>
                  <a:tcPr marL="60956" marR="60956" marT="0" marB="0" anchor="ctr"/>
                </a:tc>
                <a:tc gridSpan="3">
                  <a:txBody>
                    <a:bodyPr/>
                    <a:lstStyle/>
                    <a:p>
                      <a:pPr marL="0" marR="0" algn="ctr">
                        <a:spcBef>
                          <a:spcPts val="0"/>
                        </a:spcBef>
                        <a:spcAft>
                          <a:spcPts val="0"/>
                        </a:spcAft>
                      </a:pPr>
                      <a:r>
                        <a:rPr lang="en-US" sz="1400">
                          <a:effectLst/>
                          <a:latin typeface="Times New Roman" pitchFamily="18" charset="0"/>
                          <a:cs typeface="Times New Roman" pitchFamily="18" charset="0"/>
                        </a:rPr>
                        <a:t>SỐ TIẾT</a:t>
                      </a:r>
                      <a:endParaRPr lang="en-US" sz="1400">
                        <a:effectLst/>
                        <a:latin typeface="Times New Roman" pitchFamily="18" charset="0"/>
                        <a:ea typeface="Times New Roman"/>
                        <a:cs typeface="Times New Roman" pitchFamily="18" charset="0"/>
                      </a:endParaRPr>
                    </a:p>
                  </a:txBody>
                  <a:tcPr marL="60956" marR="60956"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400">
                          <a:effectLst/>
                          <a:latin typeface="Times New Roman" pitchFamily="18" charset="0"/>
                          <a:cs typeface="Times New Roman" pitchFamily="18" charset="0"/>
                        </a:rPr>
                        <a:t>Loại học phần</a:t>
                      </a:r>
                      <a:endParaRPr lang="en-US" sz="1400">
                        <a:effectLst/>
                        <a:latin typeface="Times New Roman" pitchFamily="18" charset="0"/>
                        <a:ea typeface="Times New Roman"/>
                        <a:cs typeface="Times New Roman" pitchFamily="18" charset="0"/>
                      </a:endParaRPr>
                    </a:p>
                  </a:txBody>
                  <a:tcPr marL="60956" marR="60956" marT="0" marB="0" anchor="ctr"/>
                </a:tc>
              </a:tr>
              <a:tr h="355575">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400">
                          <a:effectLst/>
                          <a:latin typeface="Times New Roman" pitchFamily="18" charset="0"/>
                          <a:cs typeface="Times New Roman" pitchFamily="18" charset="0"/>
                        </a:rPr>
                        <a:t>Lý thuyết</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Thực hành</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Bài tập</a:t>
                      </a:r>
                      <a:endParaRPr lang="en-US" sz="1400">
                        <a:effectLst/>
                        <a:latin typeface="Times New Roman" pitchFamily="18" charset="0"/>
                        <a:ea typeface="Times New Roman"/>
                        <a:cs typeface="Times New Roman" pitchFamily="18" charset="0"/>
                      </a:endParaRPr>
                    </a:p>
                  </a:txBody>
                  <a:tcPr marL="60956" marR="60956" marT="0" marB="0" anchor="ctr"/>
                </a:tc>
                <a:tc vMerge="1">
                  <a:txBody>
                    <a:bodyPr/>
                    <a:lstStyle/>
                    <a:p>
                      <a:endParaRPr lang="en-US"/>
                    </a:p>
                  </a:txBody>
                  <a:tcPr/>
                </a:tc>
              </a:tr>
              <a:tr h="177788">
                <a:tc>
                  <a:txBody>
                    <a:bodyPr/>
                    <a:lstStyle/>
                    <a:p>
                      <a:pPr marL="0" marR="0" algn="ctr">
                        <a:spcBef>
                          <a:spcPts val="0"/>
                        </a:spcBef>
                        <a:spcAft>
                          <a:spcPts val="0"/>
                        </a:spcAft>
                      </a:pPr>
                      <a:r>
                        <a:rPr lang="en-US" sz="1400">
                          <a:effectLst/>
                          <a:latin typeface="Times New Roman" pitchFamily="18" charset="0"/>
                          <a:cs typeface="Times New Roman" pitchFamily="18" charset="0"/>
                        </a:rPr>
                        <a:t>1</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KVL336</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Khoa học bề mặt chất rắn</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22,5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15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177788">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KVL332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Vật lý màng mỏng</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3</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37,5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15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325097">
                <a:tc>
                  <a:txBody>
                    <a:bodyPr/>
                    <a:lstStyle/>
                    <a:p>
                      <a:pPr marL="0" marR="0" algn="ctr">
                        <a:spcBef>
                          <a:spcPts val="0"/>
                        </a:spcBef>
                        <a:spcAft>
                          <a:spcPts val="0"/>
                        </a:spcAft>
                      </a:pPr>
                      <a:r>
                        <a:rPr lang="en-US" sz="1400">
                          <a:effectLst/>
                          <a:latin typeface="Times New Roman" pitchFamily="18" charset="0"/>
                          <a:cs typeface="Times New Roman" pitchFamily="18" charset="0"/>
                        </a:rPr>
                        <a:t>3</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KVL206</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Khuyết tật hóa học trong vật liệu</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22,5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15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325097">
                <a:tc>
                  <a:txBody>
                    <a:bodyPr/>
                    <a:lstStyle/>
                    <a:p>
                      <a:pPr marL="0" marR="0" algn="ctr">
                        <a:spcBef>
                          <a:spcPts val="0"/>
                        </a:spcBef>
                        <a:spcAft>
                          <a:spcPts val="0"/>
                        </a:spcAft>
                      </a:pPr>
                      <a:r>
                        <a:rPr lang="en-US" sz="1400">
                          <a:effectLst/>
                          <a:latin typeface="Times New Roman" pitchFamily="18" charset="0"/>
                          <a:cs typeface="Times New Roman" pitchFamily="18" charset="0"/>
                        </a:rPr>
                        <a:t>4</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KVL340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Vật liệu tính toán</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325097">
                <a:tc>
                  <a:txBody>
                    <a:bodyPr/>
                    <a:lstStyle/>
                    <a:p>
                      <a:pPr marL="0" marR="0" algn="ctr">
                        <a:spcBef>
                          <a:spcPts val="0"/>
                        </a:spcBef>
                        <a:spcAft>
                          <a:spcPts val="0"/>
                        </a:spcAft>
                      </a:pPr>
                      <a:r>
                        <a:rPr lang="en-US" sz="1400">
                          <a:effectLst/>
                          <a:latin typeface="Times New Roman" pitchFamily="18" charset="0"/>
                          <a:cs typeface="Times New Roman" pitchFamily="18" charset="0"/>
                        </a:rPr>
                        <a:t>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KVL341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Công nghệ micro và nano điện tử</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3</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37,5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15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325097">
                <a:tc>
                  <a:txBody>
                    <a:bodyPr/>
                    <a:lstStyle/>
                    <a:p>
                      <a:pPr marL="0" marR="0" algn="ctr">
                        <a:spcBef>
                          <a:spcPts val="0"/>
                        </a:spcBef>
                        <a:spcAft>
                          <a:spcPts val="0"/>
                        </a:spcAft>
                      </a:pPr>
                      <a:r>
                        <a:rPr lang="en-US" sz="1400">
                          <a:effectLst/>
                          <a:latin typeface="Times New Roman" pitchFamily="18" charset="0"/>
                          <a:cs typeface="Times New Roman" pitchFamily="18" charset="0"/>
                        </a:rPr>
                        <a:t>6</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KVL342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Biến tính bề mặt vật liệu</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22,5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15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325097">
                <a:tc>
                  <a:txBody>
                    <a:bodyPr/>
                    <a:lstStyle/>
                    <a:p>
                      <a:pPr marL="0" marR="0" algn="ctr">
                        <a:spcBef>
                          <a:spcPts val="0"/>
                        </a:spcBef>
                        <a:spcAft>
                          <a:spcPts val="0"/>
                        </a:spcAft>
                      </a:pPr>
                      <a:r>
                        <a:rPr lang="en-US" sz="1400">
                          <a:effectLst/>
                          <a:latin typeface="Times New Roman" pitchFamily="18" charset="0"/>
                          <a:cs typeface="Times New Roman" pitchFamily="18" charset="0"/>
                        </a:rPr>
                        <a:t>7</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KVL343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Vật liệu lưu trữ và chuyển hoá năng lượng</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325097">
                <a:tc>
                  <a:txBody>
                    <a:bodyPr/>
                    <a:lstStyle/>
                    <a:p>
                      <a:pPr marL="0" marR="0" algn="ctr">
                        <a:spcBef>
                          <a:spcPts val="0"/>
                        </a:spcBef>
                        <a:spcAft>
                          <a:spcPts val="0"/>
                        </a:spcAft>
                      </a:pPr>
                      <a:r>
                        <a:rPr lang="en-US" sz="1400">
                          <a:effectLst/>
                          <a:latin typeface="Times New Roman" pitchFamily="18" charset="0"/>
                          <a:cs typeface="Times New Roman" pitchFamily="18" charset="0"/>
                        </a:rPr>
                        <a:t>8</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KVL344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Vật liệu cách âm – cách nhiệt – cơ học</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177788">
                <a:tc>
                  <a:txBody>
                    <a:bodyPr/>
                    <a:lstStyle/>
                    <a:p>
                      <a:pPr marL="0" marR="0" algn="ctr">
                        <a:spcBef>
                          <a:spcPts val="0"/>
                        </a:spcBef>
                        <a:spcAft>
                          <a:spcPts val="0"/>
                        </a:spcAft>
                      </a:pPr>
                      <a:r>
                        <a:rPr lang="en-US" sz="1400">
                          <a:effectLst/>
                          <a:latin typeface="Times New Roman" pitchFamily="18" charset="0"/>
                          <a:cs typeface="Times New Roman" pitchFamily="18" charset="0"/>
                        </a:rPr>
                        <a:t>9</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KVL345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Pin nhiên liệu</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177788">
                <a:tc>
                  <a:txBody>
                    <a:bodyPr/>
                    <a:lstStyle/>
                    <a:p>
                      <a:pPr marL="0" marR="0" algn="ctr">
                        <a:spcBef>
                          <a:spcPts val="0"/>
                        </a:spcBef>
                        <a:spcAft>
                          <a:spcPts val="0"/>
                        </a:spcAft>
                      </a:pPr>
                      <a:r>
                        <a:rPr lang="en-US" sz="1400">
                          <a:effectLst/>
                          <a:latin typeface="Times New Roman" pitchFamily="18" charset="0"/>
                          <a:cs typeface="Times New Roman" pitchFamily="18" charset="0"/>
                        </a:rPr>
                        <a:t>10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KVL346</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Vật liệu và cảm biến khí</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177788">
                <a:tc>
                  <a:txBody>
                    <a:bodyPr/>
                    <a:lstStyle/>
                    <a:p>
                      <a:pPr marL="0" marR="0" algn="ctr">
                        <a:spcBef>
                          <a:spcPts val="0"/>
                        </a:spcBef>
                        <a:spcAft>
                          <a:spcPts val="0"/>
                        </a:spcAft>
                      </a:pPr>
                      <a:r>
                        <a:rPr lang="en-US" sz="1400">
                          <a:effectLst/>
                          <a:latin typeface="Times New Roman" pitchFamily="18" charset="0"/>
                          <a:cs typeface="Times New Roman" pitchFamily="18" charset="0"/>
                        </a:rPr>
                        <a:t>11</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KVL347</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Vật liệu quang xúc tác</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325097">
                <a:tc>
                  <a:txBody>
                    <a:bodyPr/>
                    <a:lstStyle/>
                    <a:p>
                      <a:pPr marL="0" marR="0" algn="ctr">
                        <a:spcBef>
                          <a:spcPts val="0"/>
                        </a:spcBef>
                        <a:spcAft>
                          <a:spcPts val="0"/>
                        </a:spcAft>
                      </a:pPr>
                      <a:r>
                        <a:rPr lang="en-US" sz="1400">
                          <a:effectLst/>
                          <a:latin typeface="Times New Roman" pitchFamily="18" charset="0"/>
                          <a:cs typeface="Times New Roman" pitchFamily="18" charset="0"/>
                        </a:rPr>
                        <a:t>12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KVL348</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Vật liệu và linh kiện lưu trữ dữ liệu</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325097">
                <a:tc>
                  <a:txBody>
                    <a:bodyPr/>
                    <a:lstStyle/>
                    <a:p>
                      <a:pPr marL="0" marR="0" algn="ctr">
                        <a:spcBef>
                          <a:spcPts val="0"/>
                        </a:spcBef>
                        <a:spcAft>
                          <a:spcPts val="0"/>
                        </a:spcAft>
                      </a:pPr>
                      <a:r>
                        <a:rPr lang="en-US" sz="1400">
                          <a:effectLst/>
                          <a:latin typeface="Times New Roman" pitchFamily="18" charset="0"/>
                          <a:cs typeface="Times New Roman" pitchFamily="18" charset="0"/>
                        </a:rPr>
                        <a:t>13</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KVL315</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Thực tập tổng hợp và phân tích vật liệu  chuyên ngành 1</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60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325097">
                <a:tc>
                  <a:txBody>
                    <a:bodyPr/>
                    <a:lstStyle/>
                    <a:p>
                      <a:pPr marL="0" marR="0" algn="ctr">
                        <a:spcBef>
                          <a:spcPts val="0"/>
                        </a:spcBef>
                        <a:spcAft>
                          <a:spcPts val="0"/>
                        </a:spcAft>
                      </a:pPr>
                      <a:r>
                        <a:rPr lang="en-US" sz="1400">
                          <a:effectLst/>
                          <a:latin typeface="Times New Roman" pitchFamily="18" charset="0"/>
                          <a:cs typeface="Times New Roman" pitchFamily="18" charset="0"/>
                        </a:rPr>
                        <a:t>14</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KVL316</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just">
                        <a:spcBef>
                          <a:spcPts val="0"/>
                        </a:spcBef>
                        <a:spcAft>
                          <a:spcPts val="0"/>
                        </a:spcAft>
                      </a:pPr>
                      <a:r>
                        <a:rPr lang="en-US" sz="1400">
                          <a:effectLst/>
                          <a:latin typeface="Times New Roman" pitchFamily="18" charset="0"/>
                          <a:cs typeface="Times New Roman" pitchFamily="18" charset="0"/>
                        </a:rPr>
                        <a:t>Thực tập tổng hợp và phân tích vật liệu  chuyên ngành 2</a:t>
                      </a:r>
                      <a:endParaRPr lang="en-US" sz="1400">
                        <a:effectLst/>
                        <a:latin typeface="Times New Roman" pitchFamily="18" charset="0"/>
                        <a:ea typeface="Times New Roman"/>
                        <a:cs typeface="Times New Roman" pitchFamily="18" charset="0"/>
                      </a:endParaRPr>
                    </a:p>
                  </a:txBody>
                  <a:tcPr marL="60956" marR="6095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60</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60956" marR="60956" marT="0" marB="0" anchor="ctr"/>
                </a:tc>
              </a:tr>
              <a:tr h="177788">
                <a:tc gridSpan="3">
                  <a:txBody>
                    <a:bodyPr/>
                    <a:lstStyle/>
                    <a:p>
                      <a:pPr marL="0" marR="0" algn="ctr">
                        <a:spcBef>
                          <a:spcPts val="0"/>
                        </a:spcBef>
                        <a:spcAft>
                          <a:spcPts val="0"/>
                        </a:spcAft>
                      </a:pPr>
                      <a:r>
                        <a:rPr lang="en-US" sz="1400">
                          <a:effectLst/>
                          <a:latin typeface="Times New Roman" pitchFamily="18" charset="0"/>
                          <a:cs typeface="Times New Roman" pitchFamily="18" charset="0"/>
                        </a:rPr>
                        <a:t>TỔNG CỘNG</a:t>
                      </a:r>
                      <a:endParaRPr lang="en-US" sz="1400">
                        <a:effectLst/>
                        <a:latin typeface="Times New Roman" pitchFamily="18" charset="0"/>
                        <a:ea typeface="Times New Roman"/>
                        <a:cs typeface="Times New Roman" pitchFamily="18" charset="0"/>
                      </a:endParaRPr>
                    </a:p>
                  </a:txBody>
                  <a:tcPr marL="60956" marR="60956"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r>
                        <a:rPr lang="en-US" sz="1400" b="1">
                          <a:effectLst/>
                          <a:latin typeface="Times New Roman" pitchFamily="18" charset="0"/>
                          <a:cs typeface="Times New Roman" pitchFamily="18" charset="0"/>
                        </a:rPr>
                        <a:t>30</a:t>
                      </a:r>
                      <a:endParaRPr lang="en-US" sz="1400" b="1">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60956" marR="60956" marT="0" marB="0"/>
                </a:tc>
              </a:tr>
            </a:tbl>
          </a:graphicData>
        </a:graphic>
      </p:graphicFrame>
      <p:sp>
        <p:nvSpPr>
          <p:cNvPr id="3" name="Rectangle 1"/>
          <p:cNvSpPr>
            <a:spLocks noChangeArrowheads="1"/>
          </p:cNvSpPr>
          <p:nvPr/>
        </p:nvSpPr>
        <p:spPr bwMode="auto">
          <a:xfrm>
            <a:off x="2306284" y="582834"/>
            <a:ext cx="4531433" cy="815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chemeClr val="tx1"/>
                </a:solidFill>
                <a:effectLst/>
                <a:latin typeface="Times New Roman" pitchFamily="18" charset="0"/>
                <a:cs typeface="Arial" pitchFamily="34" charset="0"/>
              </a:rPr>
              <a:t>Chuyên ngành Vật liệu Màng mỏng</a:t>
            </a: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4789300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e 1"/>
          <p:cNvGraphicFramePr>
            <a:graphicFrameLocks noGrp="1"/>
          </p:cNvGraphicFramePr>
          <p:nvPr>
            <p:extLst>
              <p:ext uri="{D42A27DB-BD31-4B8C-83A1-F6EECF244321}">
                <p14:modId xmlns:p14="http://schemas.microsoft.com/office/powerpoint/2010/main" val="3114276747"/>
              </p:ext>
            </p:extLst>
          </p:nvPr>
        </p:nvGraphicFramePr>
        <p:xfrm>
          <a:off x="304800" y="1676400"/>
          <a:ext cx="8534400" cy="4145280"/>
        </p:xfrm>
        <a:graphic>
          <a:graphicData uri="http://schemas.openxmlformats.org/drawingml/2006/table">
            <a:tbl>
              <a:tblPr firstRow="1" firstCol="1" bandRow="1">
                <a:tableStyleId>{5C22544A-7EE6-4342-B048-85BDC9FD1C3A}</a:tableStyleId>
              </a:tblPr>
              <a:tblGrid>
                <a:gridCol w="815915"/>
                <a:gridCol w="1036703"/>
                <a:gridCol w="3133732"/>
                <a:gridCol w="567870"/>
                <a:gridCol w="815915"/>
                <a:gridCol w="740502"/>
                <a:gridCol w="740502"/>
                <a:gridCol w="683261"/>
              </a:tblGrid>
              <a:tr h="200025">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68580" marR="68580" marT="0" marB="0" anchor="ctr"/>
                </a:tc>
              </a:tr>
              <a:tr h="40005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KVL523</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spcBef>
                          <a:spcPts val="0"/>
                        </a:spcBef>
                        <a:spcAft>
                          <a:spcPts val="0"/>
                        </a:spcAft>
                      </a:pPr>
                      <a:r>
                        <a:rPr lang="en-US" sz="1600">
                          <a:effectLst/>
                          <a:latin typeface="Times New Roman" pitchFamily="18" charset="0"/>
                          <a:cs typeface="Times New Roman" pitchFamily="18" charset="0"/>
                        </a:rPr>
                        <a:t>Phức chất - Phức cơ kim</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22,5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KVL336</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spcBef>
                          <a:spcPts val="0"/>
                        </a:spcBef>
                        <a:spcAft>
                          <a:spcPts val="0"/>
                        </a:spcAft>
                      </a:pPr>
                      <a:r>
                        <a:rPr lang="en-US" sz="1600">
                          <a:effectLst/>
                          <a:latin typeface="Times New Roman" pitchFamily="18" charset="0"/>
                          <a:cs typeface="Times New Roman" pitchFamily="18" charset="0"/>
                        </a:rPr>
                        <a:t>Khoa học bề mặt chất rắn</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22,5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KVL601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Cơ sở vật liệu từ học</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KVL206</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Khuyết tật hóa học trong vật liệu</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22,5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KVL602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Vật liệu từ khối</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6</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KVL332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Vật lý màng mỏng</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7</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KVL529</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Biến tính bề mặt vật liệu</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37,5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15 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8</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KVL603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Vật liệu từ thấp chiều</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9</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KVL604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Linh kiện từ tính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KVL605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Thực tập chế tạo vật liệu từ khối</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11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KVL606</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Thực tập chế tạo vật liệu từ thấp chiều</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12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KVL607</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Thực tập biến tính bề mặt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60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gridSpan="3">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r>
                        <a:rPr lang="en-US" sz="1600" b="1">
                          <a:effectLst/>
                          <a:latin typeface="Times New Roman" pitchFamily="18" charset="0"/>
                          <a:cs typeface="Times New Roman" pitchFamily="18" charset="0"/>
                        </a:rPr>
                        <a:t>30</a:t>
                      </a:r>
                      <a:endParaRPr lang="en-US" sz="1600" b="1">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tc>
              </a:tr>
            </a:tbl>
          </a:graphicData>
        </a:graphic>
      </p:graphicFrame>
      <p:sp>
        <p:nvSpPr>
          <p:cNvPr id="3" name="Rectangle 1"/>
          <p:cNvSpPr>
            <a:spLocks noChangeArrowheads="1"/>
          </p:cNvSpPr>
          <p:nvPr/>
        </p:nvSpPr>
        <p:spPr bwMode="auto">
          <a:xfrm>
            <a:off x="2866813" y="689067"/>
            <a:ext cx="3433120" cy="907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chemeClr val="tx1"/>
                </a:solidFill>
                <a:effectLst/>
                <a:latin typeface="Times New Roman" pitchFamily="18" charset="0"/>
                <a:cs typeface="Arial" pitchFamily="34" charset="0"/>
              </a:rPr>
              <a:t>Chuyên ngành Vật liệu Từ</a:t>
            </a: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sz="22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4789300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 name="Rectangle 1"/>
          <p:cNvSpPr>
            <a:spLocks noChangeArrowheads="1"/>
          </p:cNvSpPr>
          <p:nvPr/>
        </p:nvSpPr>
        <p:spPr bwMode="auto">
          <a:xfrm>
            <a:off x="-13079" y="2667000"/>
            <a:ext cx="9170158" cy="569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chemeClr val="tx1"/>
                </a:solidFill>
                <a:effectLst/>
                <a:latin typeface="Times New Roman" pitchFamily="18" charset="0"/>
                <a:cs typeface="Arial" pitchFamily="34" charset="0"/>
              </a:rPr>
              <a:t>Kiến thức tốt nghiệp: 10 </a:t>
            </a:r>
            <a:r>
              <a:rPr kumimoji="0" lang="en-US" sz="2200" b="1" i="0" u="none" strike="noStrike" cap="none" normalizeH="0" baseline="0" smtClean="0">
                <a:ln>
                  <a:noFill/>
                </a:ln>
                <a:solidFill>
                  <a:schemeClr val="tx1"/>
                </a:solidFill>
                <a:effectLst/>
                <a:latin typeface="Times New Roman" pitchFamily="18" charset="0"/>
                <a:cs typeface="Arial" pitchFamily="34" charset="0"/>
              </a:rPr>
              <a:t>tín </a:t>
            </a:r>
            <a:r>
              <a:rPr kumimoji="0" lang="en-US" sz="2200" b="1" i="0" u="none" strike="noStrike" cap="none" normalizeH="0" baseline="0" smtClean="0">
                <a:ln>
                  <a:noFill/>
                </a:ln>
                <a:solidFill>
                  <a:schemeClr val="tx1"/>
                </a:solidFill>
                <a:effectLst/>
                <a:latin typeface="Times New Roman" pitchFamily="18" charset="0"/>
                <a:cs typeface="Arial" pitchFamily="34" charset="0"/>
              </a:rPr>
              <a:t>chỉ</a:t>
            </a:r>
            <a:endParaRPr kumimoji="0" lang="en-US" sz="22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3465015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4" name="Table 3"/>
          <p:cNvGraphicFramePr>
            <a:graphicFrameLocks noGrp="1"/>
          </p:cNvGraphicFramePr>
          <p:nvPr>
            <p:extLst>
              <p:ext uri="{D42A27DB-BD31-4B8C-83A1-F6EECF244321}">
                <p14:modId xmlns:p14="http://schemas.microsoft.com/office/powerpoint/2010/main" val="1998375060"/>
              </p:ext>
            </p:extLst>
          </p:nvPr>
        </p:nvGraphicFramePr>
        <p:xfrm>
          <a:off x="162636" y="1689181"/>
          <a:ext cx="8828963" cy="4178219"/>
        </p:xfrm>
        <a:graphic>
          <a:graphicData uri="http://schemas.openxmlformats.org/drawingml/2006/table">
            <a:tbl>
              <a:tblPr firstRow="1" firstCol="1" bandRow="1">
                <a:tableStyleId>{5C22544A-7EE6-4342-B048-85BDC9FD1C3A}</a:tableStyleId>
              </a:tblPr>
              <a:tblGrid>
                <a:gridCol w="446964"/>
                <a:gridCol w="762000"/>
                <a:gridCol w="4648200"/>
                <a:gridCol w="533400"/>
                <a:gridCol w="609600"/>
                <a:gridCol w="609600"/>
                <a:gridCol w="455155"/>
                <a:gridCol w="764044"/>
              </a:tblGrid>
              <a:tr h="111081">
                <a:tc rowSpan="2">
                  <a:txBody>
                    <a:bodyPr/>
                    <a:lstStyle/>
                    <a:p>
                      <a:pPr marL="0" marR="0" algn="ctr">
                        <a:spcBef>
                          <a:spcPts val="0"/>
                        </a:spcBef>
                        <a:spcAft>
                          <a:spcPts val="0"/>
                        </a:spcAft>
                      </a:pPr>
                      <a:r>
                        <a:rPr lang="en-US" sz="1400">
                          <a:effectLst/>
                          <a:latin typeface="Times New Roman" pitchFamily="18" charset="0"/>
                          <a:cs typeface="Times New Roman" pitchFamily="18" charset="0"/>
                        </a:rPr>
                        <a:t>STT</a:t>
                      </a:r>
                      <a:endParaRPr lang="en-US" sz="1400">
                        <a:effectLst/>
                        <a:latin typeface="Times New Roman" pitchFamily="18" charset="0"/>
                        <a:ea typeface="Times New Roman"/>
                        <a:cs typeface="Times New Roman" pitchFamily="18" charset="0"/>
                      </a:endParaRPr>
                    </a:p>
                  </a:txBody>
                  <a:tcPr marL="36026" marR="36026" marT="0" marB="0"/>
                </a:tc>
                <a:tc rowSpan="2">
                  <a:txBody>
                    <a:bodyPr/>
                    <a:lstStyle/>
                    <a:p>
                      <a:pPr marL="0" marR="0" algn="ctr">
                        <a:spcBef>
                          <a:spcPts val="0"/>
                        </a:spcBef>
                        <a:spcAft>
                          <a:spcPts val="0"/>
                        </a:spcAft>
                      </a:pPr>
                      <a:r>
                        <a:rPr lang="en-US" sz="1400">
                          <a:effectLst/>
                          <a:latin typeface="Times New Roman" pitchFamily="18" charset="0"/>
                          <a:cs typeface="Times New Roman" pitchFamily="18" charset="0"/>
                        </a:rPr>
                        <a:t>MÃ HỌC PHẦN</a:t>
                      </a:r>
                      <a:endParaRPr lang="en-US" sz="1400">
                        <a:effectLst/>
                        <a:latin typeface="Times New Roman" pitchFamily="18" charset="0"/>
                        <a:ea typeface="Times New Roman"/>
                        <a:cs typeface="Times New Roman" pitchFamily="18" charset="0"/>
                      </a:endParaRPr>
                    </a:p>
                  </a:txBody>
                  <a:tcPr marL="36026" marR="36026" marT="0" marB="0"/>
                </a:tc>
                <a:tc rowSpan="2">
                  <a:txBody>
                    <a:bodyPr/>
                    <a:lstStyle/>
                    <a:p>
                      <a:pPr marL="0" marR="0" algn="ctr">
                        <a:spcBef>
                          <a:spcPts val="0"/>
                        </a:spcBef>
                        <a:spcAft>
                          <a:spcPts val="0"/>
                        </a:spcAft>
                      </a:pPr>
                      <a:r>
                        <a:rPr lang="en-US" sz="1400">
                          <a:effectLst/>
                          <a:latin typeface="Times New Roman" pitchFamily="18" charset="0"/>
                          <a:cs typeface="Times New Roman" pitchFamily="18" charset="0"/>
                        </a:rPr>
                        <a:t>TÊN HỌC PHẦN</a:t>
                      </a:r>
                      <a:endParaRPr lang="en-US" sz="1400">
                        <a:effectLst/>
                        <a:latin typeface="Times New Roman" pitchFamily="18" charset="0"/>
                        <a:ea typeface="Times New Roman"/>
                        <a:cs typeface="Times New Roman" pitchFamily="18" charset="0"/>
                      </a:endParaRPr>
                    </a:p>
                  </a:txBody>
                  <a:tcPr marL="36026" marR="36026" marT="0" marB="0"/>
                </a:tc>
                <a:tc rowSpan="2">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c gridSpan="3">
                  <a:txBody>
                    <a:bodyPr/>
                    <a:lstStyle/>
                    <a:p>
                      <a:pPr marL="0" marR="0" algn="ctr">
                        <a:spcBef>
                          <a:spcPts val="0"/>
                        </a:spcBef>
                        <a:spcAft>
                          <a:spcPts val="0"/>
                        </a:spcAft>
                      </a:pPr>
                      <a:r>
                        <a:rPr lang="en-US" sz="1400">
                          <a:effectLst/>
                          <a:latin typeface="Times New Roman" pitchFamily="18" charset="0"/>
                          <a:cs typeface="Times New Roman" pitchFamily="18" charset="0"/>
                        </a:rPr>
                        <a:t>SỐ TIẾT</a:t>
                      </a:r>
                      <a:endParaRPr lang="en-US" sz="1400">
                        <a:effectLst/>
                        <a:latin typeface="Times New Roman" pitchFamily="18" charset="0"/>
                        <a:ea typeface="Times New Roman"/>
                        <a:cs typeface="Times New Roman" pitchFamily="18" charset="0"/>
                      </a:endParaRPr>
                    </a:p>
                  </a:txBody>
                  <a:tcPr marL="36026" marR="36026" marT="0" marB="0"/>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400">
                          <a:effectLst/>
                          <a:latin typeface="Times New Roman" pitchFamily="18" charset="0"/>
                          <a:cs typeface="Times New Roman" pitchFamily="18" charset="0"/>
                        </a:rPr>
                        <a:t>Loại học phần</a:t>
                      </a:r>
                      <a:endParaRPr lang="en-US" sz="1400">
                        <a:effectLst/>
                        <a:latin typeface="Times New Roman" pitchFamily="18" charset="0"/>
                        <a:ea typeface="Times New Roman"/>
                        <a:cs typeface="Times New Roman" pitchFamily="18" charset="0"/>
                      </a:endParaRPr>
                    </a:p>
                  </a:txBody>
                  <a:tcPr marL="36026" marR="36026" marT="0" marB="0" anchor="ctr"/>
                </a:tc>
              </a:tr>
              <a:tr h="19214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400">
                          <a:effectLst/>
                          <a:latin typeface="Times New Roman" pitchFamily="18" charset="0"/>
                          <a:cs typeface="Times New Roman" pitchFamily="18" charset="0"/>
                        </a:rPr>
                        <a:t>Lý thuyết</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Thực hành</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Bài tập</a:t>
                      </a:r>
                      <a:endParaRPr lang="en-US" sz="1400">
                        <a:effectLst/>
                        <a:latin typeface="Times New Roman" pitchFamily="18" charset="0"/>
                        <a:ea typeface="Times New Roman"/>
                        <a:cs typeface="Times New Roman" pitchFamily="18" charset="0"/>
                      </a:endParaRPr>
                    </a:p>
                  </a:txBody>
                  <a:tcPr marL="36026" marR="36026" marT="0" marB="0" anchor="ctr"/>
                </a:tc>
                <a:tc vMerge="1">
                  <a:txBody>
                    <a:bodyPr/>
                    <a:lstStyle/>
                    <a:p>
                      <a:endParaRPr lang="en-US"/>
                    </a:p>
                  </a:txBody>
                  <a:tcPr/>
                </a:tc>
              </a:tr>
              <a:tr h="135766">
                <a:tc>
                  <a:txBody>
                    <a:bodyPr/>
                    <a:lstStyle/>
                    <a:p>
                      <a:pPr marL="0" marR="0" algn="ctr">
                        <a:spcBef>
                          <a:spcPts val="0"/>
                        </a:spcBef>
                        <a:spcAft>
                          <a:spcPts val="0"/>
                        </a:spcAft>
                      </a:pPr>
                      <a:r>
                        <a:rPr lang="en-US" sz="1400">
                          <a:effectLst/>
                          <a:latin typeface="Times New Roman" pitchFamily="18" charset="0"/>
                          <a:cs typeface="Times New Roman" pitchFamily="18" charset="0"/>
                        </a:rPr>
                        <a:t>A</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KVL499</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Khóa luận tốt nghiệp</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10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300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36026" marR="36026" marT="0" marB="0"/>
                </a:tc>
              </a:tr>
              <a:tr h="192140">
                <a:tc>
                  <a:txBody>
                    <a:bodyPr/>
                    <a:lstStyle/>
                    <a:p>
                      <a:pPr marL="0" marR="0" algn="ctr">
                        <a:spcBef>
                          <a:spcPts val="0"/>
                        </a:spcBef>
                        <a:spcAft>
                          <a:spcPts val="0"/>
                        </a:spcAft>
                      </a:pPr>
                      <a:r>
                        <a:rPr lang="en-US" sz="1400">
                          <a:effectLst/>
                          <a:latin typeface="Times New Roman" pitchFamily="18" charset="0"/>
                          <a:cs typeface="Times New Roman" pitchFamily="18" charset="0"/>
                        </a:rPr>
                        <a:t>B</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Sinh viên học 3 môn chuyên đề tốt nghiệp</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r>
              <a:tr h="105410">
                <a:tc>
                  <a:txBody>
                    <a:bodyPr/>
                    <a:lstStyle/>
                    <a:p>
                      <a:pPr marL="0" marR="0" algn="ctr">
                        <a:spcBef>
                          <a:spcPts val="0"/>
                        </a:spcBef>
                        <a:spcAft>
                          <a:spcPts val="0"/>
                        </a:spcAft>
                      </a:pPr>
                      <a:r>
                        <a:rPr lang="en-US" sz="1400">
                          <a:effectLst/>
                          <a:latin typeface="Times New Roman" pitchFamily="18" charset="0"/>
                          <a:cs typeface="Times New Roman" pitchFamily="18" charset="0"/>
                        </a:rPr>
                        <a:t>B.1</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KVL496</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Seminar tốt nghiệp</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6</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180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BB</a:t>
                      </a:r>
                      <a:endParaRPr lang="en-US" sz="1400">
                        <a:effectLst/>
                        <a:latin typeface="Times New Roman" pitchFamily="18" charset="0"/>
                        <a:ea typeface="Times New Roman"/>
                        <a:cs typeface="Times New Roman" pitchFamily="18" charset="0"/>
                      </a:endParaRPr>
                    </a:p>
                  </a:txBody>
                  <a:tcPr marL="36026" marR="36026" marT="0" marB="0"/>
                </a:tc>
              </a:tr>
              <a:tr h="105410">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Sinh viên chọn 2 trong 5 môn</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r>
              <a:tr h="192140">
                <a:tc>
                  <a:txBody>
                    <a:bodyPr/>
                    <a:lstStyle/>
                    <a:p>
                      <a:pPr marL="0" marR="0" algn="ctr">
                        <a:spcBef>
                          <a:spcPts val="0"/>
                        </a:spcBef>
                        <a:spcAft>
                          <a:spcPts val="0"/>
                        </a:spcAft>
                      </a:pPr>
                      <a:r>
                        <a:rPr lang="en-US" sz="1400">
                          <a:effectLst/>
                          <a:latin typeface="Times New Roman" pitchFamily="18" charset="0"/>
                          <a:cs typeface="Times New Roman" pitchFamily="18" charset="0"/>
                        </a:rPr>
                        <a:t>B.2</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KVL484</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spcBef>
                          <a:spcPts val="0"/>
                        </a:spcBef>
                        <a:spcAft>
                          <a:spcPts val="0"/>
                        </a:spcAft>
                      </a:pPr>
                      <a:r>
                        <a:rPr lang="en-US" sz="1400">
                          <a:effectLst/>
                          <a:latin typeface="Times New Roman" pitchFamily="18" charset="0"/>
                          <a:cs typeface="Times New Roman" pitchFamily="18" charset="0"/>
                        </a:rPr>
                        <a:t>Vật liệu Polymer 1: Sơn, verni, keo dán</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45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r>
              <a:tr h="192140">
                <a:tc>
                  <a:txBody>
                    <a:bodyPr/>
                    <a:lstStyle/>
                    <a:p>
                      <a:pPr marL="0" marR="0" algn="ctr">
                        <a:spcBef>
                          <a:spcPts val="0"/>
                        </a:spcBef>
                        <a:spcAft>
                          <a:spcPts val="0"/>
                        </a:spcAft>
                      </a:pPr>
                      <a:r>
                        <a:rPr lang="en-US" sz="1400">
                          <a:effectLst/>
                          <a:latin typeface="Times New Roman" pitchFamily="18" charset="0"/>
                          <a:cs typeface="Times New Roman" pitchFamily="18" charset="0"/>
                        </a:rPr>
                        <a:t>B.3</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KVL485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spcBef>
                          <a:spcPts val="0"/>
                        </a:spcBef>
                        <a:spcAft>
                          <a:spcPts val="0"/>
                        </a:spcAft>
                      </a:pPr>
                      <a:r>
                        <a:rPr lang="en-US" sz="1400">
                          <a:effectLst/>
                          <a:latin typeface="Times New Roman" pitchFamily="18" charset="0"/>
                          <a:cs typeface="Times New Roman" pitchFamily="18" charset="0"/>
                        </a:rPr>
                        <a:t>Vật liệu Polymer 2: Bao bì và sợi</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r>
              <a:tr h="105410">
                <a:tc>
                  <a:txBody>
                    <a:bodyPr/>
                    <a:lstStyle/>
                    <a:p>
                      <a:pPr marL="0" marR="0" algn="ctr">
                        <a:spcBef>
                          <a:spcPts val="0"/>
                        </a:spcBef>
                        <a:spcAft>
                          <a:spcPts val="0"/>
                        </a:spcAft>
                      </a:pPr>
                      <a:r>
                        <a:rPr lang="en-US" sz="1400">
                          <a:effectLst/>
                          <a:latin typeface="Times New Roman" pitchFamily="18" charset="0"/>
                          <a:cs typeface="Times New Roman" pitchFamily="18" charset="0"/>
                        </a:rPr>
                        <a:t>B.4</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KVL487</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spcBef>
                          <a:spcPts val="0"/>
                        </a:spcBef>
                        <a:spcAft>
                          <a:spcPts val="0"/>
                        </a:spcAft>
                      </a:pPr>
                      <a:r>
                        <a:rPr lang="en-US" sz="1400">
                          <a:effectLst/>
                          <a:latin typeface="Times New Roman" pitchFamily="18" charset="0"/>
                          <a:cs typeface="Times New Roman" pitchFamily="18" charset="0"/>
                        </a:rPr>
                        <a:t>Polymer chức năng</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22,5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15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r>
              <a:tr h="192140">
                <a:tc>
                  <a:txBody>
                    <a:bodyPr/>
                    <a:lstStyle/>
                    <a:p>
                      <a:pPr marL="0" marR="0" algn="ctr">
                        <a:spcBef>
                          <a:spcPts val="0"/>
                        </a:spcBef>
                        <a:spcAft>
                          <a:spcPts val="0"/>
                        </a:spcAft>
                      </a:pPr>
                      <a:r>
                        <a:rPr lang="en-US" sz="1400">
                          <a:effectLst/>
                          <a:latin typeface="Times New Roman" pitchFamily="18" charset="0"/>
                          <a:cs typeface="Times New Roman" pitchFamily="18" charset="0"/>
                        </a:rPr>
                        <a:t>B.5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KVL483</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spcBef>
                          <a:spcPts val="0"/>
                        </a:spcBef>
                        <a:spcAft>
                          <a:spcPts val="0"/>
                        </a:spcAft>
                      </a:pPr>
                      <a:r>
                        <a:rPr lang="en-US" sz="1400">
                          <a:effectLst/>
                          <a:latin typeface="Times New Roman" pitchFamily="18" charset="0"/>
                          <a:cs typeface="Times New Roman" pitchFamily="18" charset="0"/>
                        </a:rPr>
                        <a:t>CNBX và biến tính Vật liệu polymer</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r>
              <a:tr h="262889">
                <a:tc>
                  <a:txBody>
                    <a:bodyPr/>
                    <a:lstStyle/>
                    <a:p>
                      <a:pPr marL="0" marR="0" algn="ctr">
                        <a:spcBef>
                          <a:spcPts val="0"/>
                        </a:spcBef>
                        <a:spcAft>
                          <a:spcPts val="0"/>
                        </a:spcAft>
                      </a:pPr>
                      <a:r>
                        <a:rPr lang="en-US" sz="1400">
                          <a:effectLst/>
                          <a:latin typeface="Times New Roman" pitchFamily="18" charset="0"/>
                          <a:cs typeface="Times New Roman" pitchFamily="18" charset="0"/>
                        </a:rPr>
                        <a:t>B.6</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smtClean="0">
                          <a:effectLst/>
                          <a:latin typeface="Times New Roman" pitchFamily="18" charset="0"/>
                          <a:cs typeface="Times New Roman" pitchFamily="18" charset="0"/>
                        </a:rPr>
                        <a:t>KVL280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Hệ thống quản lí chất lượng (QMS)</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smtClean="0">
                          <a:effectLst/>
                          <a:latin typeface="Times New Roman" pitchFamily="18" charset="0"/>
                          <a:cs typeface="Times New Roman" pitchFamily="18" charset="0"/>
                        </a:rPr>
                        <a:t>3</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45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r>
              <a:tr h="288210">
                <a:tc>
                  <a:txBody>
                    <a:bodyPr/>
                    <a:lstStyle/>
                    <a:p>
                      <a:pPr marL="0" marR="0" algn="ctr">
                        <a:spcBef>
                          <a:spcPts val="0"/>
                        </a:spcBef>
                        <a:spcAft>
                          <a:spcPts val="0"/>
                        </a:spcAft>
                      </a:pPr>
                      <a:r>
                        <a:rPr lang="en-US" sz="1400">
                          <a:effectLst/>
                          <a:latin typeface="Times New Roman" pitchFamily="18" charset="0"/>
                          <a:cs typeface="Times New Roman" pitchFamily="18" charset="0"/>
                        </a:rPr>
                        <a:t>C</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Sinh viên học 4 môn chuyên đề tốt nghiệp (chọn 4 trong 5 môn)</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r>
              <a:tr h="192140">
                <a:tc>
                  <a:txBody>
                    <a:bodyPr/>
                    <a:lstStyle/>
                    <a:p>
                      <a:pPr marL="0" marR="0" algn="ctr">
                        <a:spcBef>
                          <a:spcPts val="0"/>
                        </a:spcBef>
                        <a:spcAft>
                          <a:spcPts val="0"/>
                        </a:spcAft>
                      </a:pPr>
                      <a:r>
                        <a:rPr lang="en-US" sz="1400">
                          <a:effectLst/>
                          <a:latin typeface="Times New Roman" pitchFamily="18" charset="0"/>
                          <a:cs typeface="Times New Roman" pitchFamily="18" charset="0"/>
                        </a:rPr>
                        <a:t>C.1</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KVL484</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spcBef>
                          <a:spcPts val="0"/>
                        </a:spcBef>
                        <a:spcAft>
                          <a:spcPts val="0"/>
                        </a:spcAft>
                      </a:pPr>
                      <a:r>
                        <a:rPr lang="en-US" sz="1400">
                          <a:effectLst/>
                          <a:latin typeface="Times New Roman" pitchFamily="18" charset="0"/>
                          <a:cs typeface="Times New Roman" pitchFamily="18" charset="0"/>
                        </a:rPr>
                        <a:t>Vật liệu Polymer 1: Sơn, verni, keo dán</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3</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45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r>
              <a:tr h="192140">
                <a:tc>
                  <a:txBody>
                    <a:bodyPr/>
                    <a:lstStyle/>
                    <a:p>
                      <a:pPr marL="0" marR="0" algn="ctr">
                        <a:spcBef>
                          <a:spcPts val="0"/>
                        </a:spcBef>
                        <a:spcAft>
                          <a:spcPts val="0"/>
                        </a:spcAft>
                      </a:pPr>
                      <a:r>
                        <a:rPr lang="en-US" sz="1400">
                          <a:effectLst/>
                          <a:latin typeface="Times New Roman" pitchFamily="18" charset="0"/>
                          <a:cs typeface="Times New Roman" pitchFamily="18" charset="0"/>
                        </a:rPr>
                        <a:t>C.2</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KVL485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spcBef>
                          <a:spcPts val="0"/>
                        </a:spcBef>
                        <a:spcAft>
                          <a:spcPts val="0"/>
                        </a:spcAft>
                      </a:pPr>
                      <a:r>
                        <a:rPr lang="en-US" sz="1400">
                          <a:effectLst/>
                          <a:latin typeface="Times New Roman" pitchFamily="18" charset="0"/>
                          <a:cs typeface="Times New Roman" pitchFamily="18" charset="0"/>
                        </a:rPr>
                        <a:t>Vật liệu Polymer 2: Bao bì và sợi</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r>
              <a:tr h="105410">
                <a:tc>
                  <a:txBody>
                    <a:bodyPr/>
                    <a:lstStyle/>
                    <a:p>
                      <a:pPr marL="0" marR="0" algn="ctr">
                        <a:spcBef>
                          <a:spcPts val="0"/>
                        </a:spcBef>
                        <a:spcAft>
                          <a:spcPts val="0"/>
                        </a:spcAft>
                      </a:pPr>
                      <a:r>
                        <a:rPr lang="en-US" sz="1400">
                          <a:effectLst/>
                          <a:latin typeface="Times New Roman" pitchFamily="18" charset="0"/>
                          <a:cs typeface="Times New Roman" pitchFamily="18" charset="0"/>
                        </a:rPr>
                        <a:t>C.3</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KVL487</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spcBef>
                          <a:spcPts val="0"/>
                        </a:spcBef>
                        <a:spcAft>
                          <a:spcPts val="0"/>
                        </a:spcAft>
                      </a:pPr>
                      <a:r>
                        <a:rPr lang="en-US" sz="1400">
                          <a:effectLst/>
                          <a:latin typeface="Times New Roman" pitchFamily="18" charset="0"/>
                          <a:cs typeface="Times New Roman" pitchFamily="18" charset="0"/>
                        </a:rPr>
                        <a:t>Polymer chức năng</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22,5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15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r>
              <a:tr h="192140">
                <a:tc>
                  <a:txBody>
                    <a:bodyPr/>
                    <a:lstStyle/>
                    <a:p>
                      <a:pPr marL="0" marR="0" algn="ctr">
                        <a:spcBef>
                          <a:spcPts val="0"/>
                        </a:spcBef>
                        <a:spcAft>
                          <a:spcPts val="0"/>
                        </a:spcAft>
                      </a:pPr>
                      <a:r>
                        <a:rPr lang="en-US" sz="1400">
                          <a:effectLst/>
                          <a:latin typeface="Times New Roman" pitchFamily="18" charset="0"/>
                          <a:cs typeface="Times New Roman" pitchFamily="18" charset="0"/>
                        </a:rPr>
                        <a:t>C.4</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KVL483</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CNBX và biến tính Vật liệu polymer</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a:effectLst/>
                          <a:latin typeface="Times New Roman" pitchFamily="18" charset="0"/>
                          <a:cs typeface="Times New Roman" pitchFamily="18" charset="0"/>
                        </a:rPr>
                        <a:t>2</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30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r>
              <a:tr h="167640">
                <a:tc>
                  <a:txBody>
                    <a:bodyPr/>
                    <a:lstStyle/>
                    <a:p>
                      <a:pPr marL="0" marR="0" algn="ctr">
                        <a:spcBef>
                          <a:spcPts val="0"/>
                        </a:spcBef>
                        <a:spcAft>
                          <a:spcPts val="0"/>
                        </a:spcAft>
                      </a:pPr>
                      <a:r>
                        <a:rPr lang="en-US" sz="1400">
                          <a:effectLst/>
                          <a:latin typeface="Times New Roman" pitchFamily="18" charset="0"/>
                          <a:cs typeface="Times New Roman" pitchFamily="18" charset="0"/>
                        </a:rPr>
                        <a:t>C.5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KVL280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Hệ thống quản lí chất lượng (QMS)</a:t>
                      </a:r>
                      <a:endParaRPr lang="en-US" sz="1400">
                        <a:effectLst/>
                        <a:latin typeface="Times New Roman" pitchFamily="18" charset="0"/>
                        <a:ea typeface="Times New Roman"/>
                        <a:cs typeface="Times New Roman" pitchFamily="18" charset="0"/>
                      </a:endParaRPr>
                    </a:p>
                  </a:txBody>
                  <a:tcPr marL="36026" marR="36026" marT="0" marB="0" anchor="ctr"/>
                </a:tc>
                <a:tc>
                  <a:txBody>
                    <a:bodyPr/>
                    <a:lstStyle/>
                    <a:p>
                      <a:pPr marL="0" marR="0" algn="ctr">
                        <a:spcBef>
                          <a:spcPts val="0"/>
                        </a:spcBef>
                        <a:spcAft>
                          <a:spcPts val="0"/>
                        </a:spcAft>
                      </a:pPr>
                      <a:r>
                        <a:rPr lang="en-US" sz="1400" smtClean="0">
                          <a:effectLst/>
                          <a:latin typeface="Times New Roman" pitchFamily="18" charset="0"/>
                          <a:cs typeface="Times New Roman" pitchFamily="18" charset="0"/>
                        </a:rPr>
                        <a:t>3</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45</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0</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ctr">
                        <a:spcBef>
                          <a:spcPts val="0"/>
                        </a:spcBef>
                        <a:spcAft>
                          <a:spcPts val="0"/>
                        </a:spcAft>
                      </a:pPr>
                      <a:r>
                        <a:rPr lang="en-US" sz="1400">
                          <a:effectLst/>
                          <a:latin typeface="Times New Roman" pitchFamily="18" charset="0"/>
                          <a:cs typeface="Times New Roman" pitchFamily="18" charset="0"/>
                        </a:rPr>
                        <a:t>TC</a:t>
                      </a:r>
                      <a:endParaRPr lang="en-US" sz="1400">
                        <a:effectLst/>
                        <a:latin typeface="Times New Roman" pitchFamily="18" charset="0"/>
                        <a:ea typeface="Times New Roman"/>
                        <a:cs typeface="Times New Roman" pitchFamily="18" charset="0"/>
                      </a:endParaRPr>
                    </a:p>
                  </a:txBody>
                  <a:tcPr marL="36026" marR="36026" marT="0" marB="0"/>
                </a:tc>
              </a:tr>
              <a:tr h="110747">
                <a:tc gridSpan="3">
                  <a:txBody>
                    <a:bodyPr/>
                    <a:lstStyle/>
                    <a:p>
                      <a:pPr marL="0" marR="0" algn="ctr">
                        <a:spcBef>
                          <a:spcPts val="0"/>
                        </a:spcBef>
                        <a:spcAft>
                          <a:spcPts val="0"/>
                        </a:spcAft>
                      </a:pPr>
                      <a:r>
                        <a:rPr lang="en-US" sz="1400">
                          <a:effectLst/>
                          <a:latin typeface="Times New Roman" pitchFamily="18" charset="0"/>
                          <a:cs typeface="Times New Roman" pitchFamily="18" charset="0"/>
                        </a:rPr>
                        <a:t>TỔNG CỘNG</a:t>
                      </a:r>
                      <a:endParaRPr lang="en-US" sz="1400">
                        <a:effectLst/>
                        <a:latin typeface="Times New Roman" pitchFamily="18" charset="0"/>
                        <a:ea typeface="Times New Roman"/>
                        <a:cs typeface="Times New Roman" pitchFamily="18" charset="0"/>
                      </a:endParaRPr>
                    </a:p>
                  </a:txBody>
                  <a:tcPr marL="36026" marR="36026" marT="0" marB="0"/>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400" b="1">
                          <a:effectLst/>
                          <a:latin typeface="Times New Roman" pitchFamily="18" charset="0"/>
                          <a:cs typeface="Times New Roman" pitchFamily="18" charset="0"/>
                        </a:rPr>
                        <a:t>10</a:t>
                      </a:r>
                      <a:endParaRPr lang="en-US" sz="1400" b="1">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c>
                  <a:txBody>
                    <a:bodyPr/>
                    <a:lstStyle/>
                    <a:p>
                      <a:pPr marL="0" marR="0" algn="just">
                        <a:spcBef>
                          <a:spcPts val="0"/>
                        </a:spcBef>
                        <a:spcAft>
                          <a:spcPts val="0"/>
                        </a:spcAft>
                      </a:pPr>
                      <a:r>
                        <a:rPr lang="en-US" sz="1400">
                          <a:effectLst/>
                          <a:latin typeface="Times New Roman" pitchFamily="18" charset="0"/>
                          <a:cs typeface="Times New Roman" pitchFamily="18" charset="0"/>
                        </a:rPr>
                        <a:t> </a:t>
                      </a:r>
                      <a:endParaRPr lang="en-US" sz="1400">
                        <a:effectLst/>
                        <a:latin typeface="Times New Roman" pitchFamily="18" charset="0"/>
                        <a:ea typeface="Times New Roman"/>
                        <a:cs typeface="Times New Roman" pitchFamily="18" charset="0"/>
                      </a:endParaRPr>
                    </a:p>
                  </a:txBody>
                  <a:tcPr marL="36026" marR="36026" marT="0" marB="0"/>
                </a:tc>
              </a:tr>
            </a:tbl>
          </a:graphicData>
        </a:graphic>
      </p:graphicFrame>
      <p:sp>
        <p:nvSpPr>
          <p:cNvPr id="5" name="Rectangle 1"/>
          <p:cNvSpPr>
            <a:spLocks noChangeArrowheads="1"/>
          </p:cNvSpPr>
          <p:nvPr/>
        </p:nvSpPr>
        <p:spPr bwMode="auto">
          <a:xfrm>
            <a:off x="0" y="746217"/>
            <a:ext cx="9144000" cy="907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2352" rIns="0" bIns="7617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200" b="1" u="none" strike="noStrike" cap="none" normalizeH="0" baseline="0" smtClean="0">
                <a:ln>
                  <a:noFill/>
                </a:ln>
                <a:solidFill>
                  <a:schemeClr val="tx1"/>
                </a:solidFill>
                <a:effectLst/>
                <a:latin typeface="Times New Roman" pitchFamily="18" charset="0"/>
                <a:cs typeface="Times New Roman" pitchFamily="18" charset="0"/>
              </a:rPr>
              <a:t>Chuyên </a:t>
            </a:r>
            <a:r>
              <a:rPr kumimoji="0" lang="en-US" sz="2200" b="1" u="none" strike="noStrike" cap="none" normalizeH="0" baseline="0" smtClean="0">
                <a:ln>
                  <a:noFill/>
                </a:ln>
                <a:solidFill>
                  <a:schemeClr val="tx1"/>
                </a:solidFill>
                <a:effectLst/>
                <a:latin typeface="Times New Roman" pitchFamily="18" charset="0"/>
                <a:cs typeface="Times New Roman" pitchFamily="18" charset="0"/>
              </a:rPr>
              <a:t>ngành Vật liệu Polymer và Composite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200" b="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84614079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e 1"/>
          <p:cNvGraphicFramePr>
            <a:graphicFrameLocks noGrp="1"/>
          </p:cNvGraphicFramePr>
          <p:nvPr>
            <p:extLst>
              <p:ext uri="{D42A27DB-BD31-4B8C-83A1-F6EECF244321}">
                <p14:modId xmlns:p14="http://schemas.microsoft.com/office/powerpoint/2010/main" val="1485183116"/>
              </p:ext>
            </p:extLst>
          </p:nvPr>
        </p:nvGraphicFramePr>
        <p:xfrm>
          <a:off x="164910" y="1905001"/>
          <a:ext cx="8750489" cy="2194560"/>
        </p:xfrm>
        <a:graphic>
          <a:graphicData uri="http://schemas.openxmlformats.org/drawingml/2006/table">
            <a:tbl>
              <a:tblPr firstRow="1" firstCol="1" bandRow="1">
                <a:tableStyleId>{5C22544A-7EE6-4342-B048-85BDC9FD1C3A}</a:tableStyleId>
              </a:tblPr>
              <a:tblGrid>
                <a:gridCol w="597090"/>
                <a:gridCol w="1066800"/>
                <a:gridCol w="4114800"/>
                <a:gridCol w="533400"/>
                <a:gridCol w="685800"/>
                <a:gridCol w="609600"/>
                <a:gridCol w="442364"/>
                <a:gridCol w="700635"/>
              </a:tblGrid>
              <a:tr h="200025">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68580" marR="68580" marT="0" marB="0" anchor="ctr"/>
                </a:tc>
              </a:tr>
              <a:tr h="40005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A</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KVL599</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spcBef>
                          <a:spcPts val="0"/>
                        </a:spcBef>
                        <a:spcAft>
                          <a:spcPts val="0"/>
                        </a:spcAft>
                      </a:pPr>
                      <a:r>
                        <a:rPr lang="en-US" sz="1600">
                          <a:effectLst/>
                          <a:latin typeface="Times New Roman" pitchFamily="18" charset="0"/>
                          <a:cs typeface="Times New Roman" pitchFamily="18" charset="0"/>
                        </a:rPr>
                        <a:t>Khóa luận  tốt nghiệp</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B</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Sinh viên không thực hiện Khóa luận tốt nghiệp</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B.1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KVL595</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spcBef>
                          <a:spcPts val="0"/>
                        </a:spcBef>
                        <a:spcAft>
                          <a:spcPts val="0"/>
                        </a:spcAft>
                      </a:pPr>
                      <a:r>
                        <a:rPr lang="en-US" sz="1600">
                          <a:effectLst/>
                          <a:latin typeface="Times New Roman" pitchFamily="18" charset="0"/>
                          <a:cs typeface="Times New Roman" pitchFamily="18" charset="0"/>
                        </a:rPr>
                        <a:t>Seminar tốt nghiệp</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120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B.2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KVL581</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spcBef>
                          <a:spcPts val="0"/>
                        </a:spcBef>
                        <a:spcAft>
                          <a:spcPts val="0"/>
                        </a:spcAft>
                      </a:pPr>
                      <a:r>
                        <a:rPr lang="en-US" sz="1600">
                          <a:effectLst/>
                          <a:latin typeface="Times New Roman" pitchFamily="18" charset="0"/>
                          <a:cs typeface="Times New Roman" pitchFamily="18" charset="0"/>
                        </a:rPr>
                        <a:t>Thiết bị và Công nghệ Vật liệu Y Sinh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 </a:t>
                      </a:r>
                      <a:endParaRPr lang="en-US" sz="1600">
                        <a:effectLst/>
                        <a:latin typeface="Times New Roman" pitchFamily="18" charset="0"/>
                        <a:ea typeface="Times New Roman"/>
                        <a:cs typeface="Times New Roman" pitchFamily="18" charset="0"/>
                      </a:endParaRPr>
                    </a:p>
                  </a:txBody>
                  <a:tcPr marL="68580" marR="68580" marT="0" marB="0" anchor="ctr"/>
                </a:tc>
              </a:tr>
              <a:tr h="167640">
                <a:tc>
                  <a:txBody>
                    <a:bodyPr/>
                    <a:lstStyle/>
                    <a:p>
                      <a:pPr marL="0" marR="0" algn="ctr">
                        <a:spcBef>
                          <a:spcPts val="0"/>
                        </a:spcBef>
                        <a:spcAft>
                          <a:spcPts val="0"/>
                        </a:spcAft>
                      </a:pPr>
                      <a:r>
                        <a:rPr lang="en-US" sz="1600">
                          <a:effectLst/>
                          <a:latin typeface="Times New Roman" pitchFamily="18" charset="0"/>
                          <a:cs typeface="Times New Roman" pitchFamily="18" charset="0"/>
                        </a:rPr>
                        <a:t>B.3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KVL280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Hệ thống quản lí chất lượng (QMS)</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37,5</a:t>
                      </a: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 </a:t>
                      </a: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15</a:t>
                      </a: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167640">
                <a:tc>
                  <a:txBody>
                    <a:bodyPr/>
                    <a:lstStyle/>
                    <a:p>
                      <a:pPr marL="0" marR="0" algn="ctr">
                        <a:spcBef>
                          <a:spcPts val="0"/>
                        </a:spcBef>
                        <a:spcAft>
                          <a:spcPts val="0"/>
                        </a:spcAft>
                      </a:pP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smtClean="0">
                          <a:effectLst/>
                          <a:latin typeface="Times New Roman" pitchFamily="18" charset="0"/>
                          <a:ea typeface="Times New Roman"/>
                          <a:cs typeface="Times New Roman" pitchFamily="18" charset="0"/>
                        </a:rPr>
                        <a:t>Tổng</a:t>
                      </a:r>
                      <a:r>
                        <a:rPr lang="en-US" sz="1600" baseline="0" smtClean="0">
                          <a:effectLst/>
                          <a:latin typeface="Times New Roman" pitchFamily="18" charset="0"/>
                          <a:ea typeface="Times New Roman"/>
                          <a:cs typeface="Times New Roman" pitchFamily="18" charset="0"/>
                        </a:rPr>
                        <a:t> cộng</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ctr">
                        <a:spcBef>
                          <a:spcPts val="0"/>
                        </a:spcBef>
                        <a:spcAft>
                          <a:spcPts val="0"/>
                        </a:spcAft>
                      </a:pPr>
                      <a:r>
                        <a:rPr lang="en-US" sz="1600" smtClean="0">
                          <a:effectLst/>
                          <a:latin typeface="Times New Roman" pitchFamily="18" charset="0"/>
                          <a:ea typeface="Times New Roman"/>
                          <a:cs typeface="Times New Roman" pitchFamily="18" charset="0"/>
                        </a:rPr>
                        <a:t>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defTabSz="914400" rtl="0" eaLnBrk="1" latinLnBrk="0" hangingPunct="1">
                        <a:spcBef>
                          <a:spcPts val="0"/>
                        </a:spcBef>
                        <a:spcAft>
                          <a:spcPts val="0"/>
                        </a:spcAft>
                      </a:pPr>
                      <a:endParaRPr lang="en-US" sz="1600" kern="1200">
                        <a:solidFill>
                          <a:schemeClr val="dk1"/>
                        </a:solidFill>
                        <a:effectLst/>
                        <a:latin typeface="Times New Roman" pitchFamily="18" charset="0"/>
                        <a:ea typeface="+mn-ea"/>
                        <a:cs typeface="Times New Roman" pitchFamily="18" charset="0"/>
                      </a:endParaRPr>
                    </a:p>
                  </a:txBody>
                  <a:tcPr marL="68580" marR="68580" marT="0" marB="0" anchor="ctr"/>
                </a:tc>
                <a:tc>
                  <a:txBody>
                    <a:bodyPr/>
                    <a:lstStyle/>
                    <a:p>
                      <a:pPr marL="0" marR="0" algn="ctr" defTabSz="914400" rtl="0" eaLnBrk="1" latinLnBrk="0" hangingPunct="1">
                        <a:spcBef>
                          <a:spcPts val="0"/>
                        </a:spcBef>
                        <a:spcAft>
                          <a:spcPts val="0"/>
                        </a:spcAft>
                      </a:pPr>
                      <a:endParaRPr lang="en-US" sz="1600" kern="1200">
                        <a:solidFill>
                          <a:schemeClr val="dk1"/>
                        </a:solidFill>
                        <a:effectLst/>
                        <a:latin typeface="Times New Roman" pitchFamily="18" charset="0"/>
                        <a:ea typeface="+mn-ea"/>
                        <a:cs typeface="Times New Roman" pitchFamily="18" charset="0"/>
                      </a:endParaRPr>
                    </a:p>
                  </a:txBody>
                  <a:tcPr marL="68580" marR="68580" marT="0" marB="0" anchor="ctr"/>
                </a:tc>
                <a:tc>
                  <a:txBody>
                    <a:bodyPr/>
                    <a:lstStyle/>
                    <a:p>
                      <a:pPr marL="0" marR="0" algn="ctr" defTabSz="914400" rtl="0" eaLnBrk="1" latinLnBrk="0" hangingPunct="1">
                        <a:spcBef>
                          <a:spcPts val="0"/>
                        </a:spcBef>
                        <a:spcAft>
                          <a:spcPts val="0"/>
                        </a:spcAft>
                      </a:pPr>
                      <a:endParaRPr lang="en-US" sz="1600" kern="1200">
                        <a:solidFill>
                          <a:schemeClr val="dk1"/>
                        </a:solidFill>
                        <a:effectLst/>
                        <a:latin typeface="Times New Roman" pitchFamily="18" charset="0"/>
                        <a:ea typeface="+mn-ea"/>
                        <a:cs typeface="Times New Roman" pitchFamily="18" charset="0"/>
                      </a:endParaRPr>
                    </a:p>
                  </a:txBody>
                  <a:tcPr marL="68580" marR="68580" marT="0" marB="0" anchor="ctr"/>
                </a:tc>
                <a:tc>
                  <a:txBody>
                    <a:bodyPr/>
                    <a:lstStyle/>
                    <a:p>
                      <a:pPr marL="0" marR="0" algn="ctr">
                        <a:spcBef>
                          <a:spcPts val="0"/>
                        </a:spcBef>
                        <a:spcAft>
                          <a:spcPts val="0"/>
                        </a:spcAft>
                      </a:pPr>
                      <a:endParaRPr lang="en-US" sz="1600">
                        <a:effectLst/>
                        <a:latin typeface="Times New Roman" pitchFamily="18" charset="0"/>
                        <a:ea typeface="Times New Roman"/>
                        <a:cs typeface="Times New Roman" pitchFamily="18" charset="0"/>
                      </a:endParaRPr>
                    </a:p>
                  </a:txBody>
                  <a:tcPr marL="68580" marR="68580" marT="0" marB="0" anchor="ctr"/>
                </a:tc>
              </a:tr>
            </a:tbl>
          </a:graphicData>
        </a:graphic>
      </p:graphicFrame>
      <p:sp>
        <p:nvSpPr>
          <p:cNvPr id="3" name="Rectangle 1"/>
          <p:cNvSpPr>
            <a:spLocks noChangeArrowheads="1"/>
          </p:cNvSpPr>
          <p:nvPr/>
        </p:nvSpPr>
        <p:spPr bwMode="auto">
          <a:xfrm>
            <a:off x="2577796" y="765267"/>
            <a:ext cx="3954289" cy="907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chemeClr val="tx1"/>
                </a:solidFill>
                <a:effectLst/>
                <a:latin typeface="Times New Roman" pitchFamily="18" charset="0"/>
                <a:cs typeface="Arial" pitchFamily="34" charset="0"/>
              </a:rPr>
              <a:t>Chuyên ngành Vật liệu Y Sinh </a:t>
            </a: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sz="22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8057200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e 1"/>
          <p:cNvGraphicFramePr>
            <a:graphicFrameLocks noGrp="1"/>
          </p:cNvGraphicFramePr>
          <p:nvPr>
            <p:extLst>
              <p:ext uri="{D42A27DB-BD31-4B8C-83A1-F6EECF244321}">
                <p14:modId xmlns:p14="http://schemas.microsoft.com/office/powerpoint/2010/main" val="3359011512"/>
              </p:ext>
            </p:extLst>
          </p:nvPr>
        </p:nvGraphicFramePr>
        <p:xfrm>
          <a:off x="130792" y="2272352"/>
          <a:ext cx="8915402" cy="2194560"/>
        </p:xfrm>
        <a:graphic>
          <a:graphicData uri="http://schemas.openxmlformats.org/drawingml/2006/table">
            <a:tbl>
              <a:tblPr firstRow="1" firstCol="1" bandRow="1">
                <a:tableStyleId>{5C22544A-7EE6-4342-B048-85BDC9FD1C3A}</a:tableStyleId>
              </a:tblPr>
              <a:tblGrid>
                <a:gridCol w="631177"/>
                <a:gridCol w="946768"/>
                <a:gridCol w="4158663"/>
                <a:gridCol w="575180"/>
                <a:gridCol w="710077"/>
                <a:gridCol w="631179"/>
                <a:gridCol w="548594"/>
                <a:gridCol w="713764"/>
              </a:tblGrid>
              <a:tr h="200025">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68580" marR="68580" marT="0" marB="0" anchor="ctr"/>
                </a:tc>
              </a:tr>
              <a:tr h="40005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A</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KVL399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Khóa luận  tốt nghiệp</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B</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i="1">
                          <a:effectLst/>
                          <a:latin typeface="Times New Roman" pitchFamily="18" charset="0"/>
                          <a:cs typeface="Times New Roman" pitchFamily="18" charset="0"/>
                        </a:rPr>
                        <a:t>Sinh viên không thực hiện Khóa luận tốt nghiệp</a:t>
                      </a:r>
                      <a:endParaRPr lang="en-US" sz="1600" i="1">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B.1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KVL397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Seminar tốt nghiệp</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120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193675">
                <a:tc>
                  <a:txBody>
                    <a:bodyPr/>
                    <a:lstStyle/>
                    <a:p>
                      <a:pPr marL="0" marR="0" algn="ctr">
                        <a:spcBef>
                          <a:spcPts val="0"/>
                        </a:spcBef>
                        <a:spcAft>
                          <a:spcPts val="0"/>
                        </a:spcAft>
                      </a:pPr>
                      <a:r>
                        <a:rPr lang="en-US" sz="1600">
                          <a:effectLst/>
                          <a:latin typeface="Times New Roman" pitchFamily="18" charset="0"/>
                          <a:cs typeface="Times New Roman" pitchFamily="18" charset="0"/>
                        </a:rPr>
                        <a:t>B.2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KVL383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Seminar chuyên đề</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 </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B.3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KVL280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spcBef>
                          <a:spcPts val="0"/>
                        </a:spcBef>
                        <a:spcAft>
                          <a:spcPts val="0"/>
                        </a:spcAft>
                      </a:pPr>
                      <a:r>
                        <a:rPr lang="en-US" sz="1600">
                          <a:effectLst/>
                          <a:latin typeface="Times New Roman" pitchFamily="18" charset="0"/>
                          <a:cs typeface="Times New Roman" pitchFamily="18" charset="0"/>
                        </a:rPr>
                        <a:t>Hệ thống quản lí chất lượng (QMS)</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37,5</a:t>
                      </a: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 </a:t>
                      </a: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15</a:t>
                      </a: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gridSpan="3">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 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tc>
              </a:tr>
            </a:tbl>
          </a:graphicData>
        </a:graphic>
      </p:graphicFrame>
      <p:sp>
        <p:nvSpPr>
          <p:cNvPr id="3" name="Rectangle 1"/>
          <p:cNvSpPr>
            <a:spLocks noChangeArrowheads="1"/>
          </p:cNvSpPr>
          <p:nvPr/>
        </p:nvSpPr>
        <p:spPr bwMode="auto">
          <a:xfrm>
            <a:off x="2286245" y="765267"/>
            <a:ext cx="4571509" cy="907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chemeClr val="tx1"/>
                </a:solidFill>
                <a:effectLst/>
                <a:latin typeface="Times New Roman" pitchFamily="18" charset="0"/>
                <a:cs typeface="Arial" pitchFamily="34" charset="0"/>
              </a:rPr>
              <a:t>Chuyên ngành Vật liệu màng mỏng </a:t>
            </a: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sz="22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1938790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e 1"/>
          <p:cNvGraphicFramePr>
            <a:graphicFrameLocks noGrp="1"/>
          </p:cNvGraphicFramePr>
          <p:nvPr>
            <p:extLst>
              <p:ext uri="{D42A27DB-BD31-4B8C-83A1-F6EECF244321}">
                <p14:modId xmlns:p14="http://schemas.microsoft.com/office/powerpoint/2010/main" val="237089204"/>
              </p:ext>
            </p:extLst>
          </p:nvPr>
        </p:nvGraphicFramePr>
        <p:xfrm>
          <a:off x="152397" y="2437289"/>
          <a:ext cx="8839202" cy="2194560"/>
        </p:xfrm>
        <a:graphic>
          <a:graphicData uri="http://schemas.openxmlformats.org/drawingml/2006/table">
            <a:tbl>
              <a:tblPr firstRow="1" firstCol="1" bandRow="1">
                <a:tableStyleId>{5C22544A-7EE6-4342-B048-85BDC9FD1C3A}</a:tableStyleId>
              </a:tblPr>
              <a:tblGrid>
                <a:gridCol w="567591"/>
                <a:gridCol w="973008"/>
                <a:gridCol w="4054200"/>
                <a:gridCol w="567588"/>
                <a:gridCol w="810840"/>
                <a:gridCol w="648672"/>
                <a:gridCol w="509829"/>
                <a:gridCol w="707474"/>
              </a:tblGrid>
              <a:tr h="200025">
                <a:tc rowSpan="2">
                  <a:txBody>
                    <a:bodyPr/>
                    <a:lstStyle/>
                    <a:p>
                      <a:pPr marL="0" marR="0" algn="ctr">
                        <a:spcBef>
                          <a:spcPts val="0"/>
                        </a:spcBef>
                        <a:spcAft>
                          <a:spcPts val="0"/>
                        </a:spcAft>
                      </a:pPr>
                      <a:r>
                        <a:rPr lang="en-US" sz="1600">
                          <a:effectLst/>
                          <a:latin typeface="Times New Roman" pitchFamily="18" charset="0"/>
                          <a:cs typeface="Times New Roman" pitchFamily="18" charset="0"/>
                        </a:rPr>
                        <a:t>STT</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MÃ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TÊN HỌC PHẦN</a:t>
                      </a:r>
                      <a:endParaRPr lang="en-US" sz="1600">
                        <a:effectLst/>
                        <a:latin typeface="Times New Roman" pitchFamily="18" charset="0"/>
                        <a:ea typeface="Times New Roman"/>
                        <a:cs typeface="Times New Roman" pitchFamily="18" charset="0"/>
                      </a:endParaRPr>
                    </a:p>
                  </a:txBody>
                  <a:tcPr marL="68580" marR="68580" marT="0" marB="0" anchor="ct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SỐ TC</a:t>
                      </a:r>
                      <a:endParaRPr lang="en-US" sz="1600">
                        <a:effectLst/>
                        <a:latin typeface="Times New Roman" pitchFamily="18" charset="0"/>
                        <a:ea typeface="Times New Roman"/>
                        <a:cs typeface="Times New Roman" pitchFamily="18" charset="0"/>
                      </a:endParaRPr>
                    </a:p>
                  </a:txBody>
                  <a:tcPr marL="68580" marR="68580" marT="0" marB="0" anchor="ctr"/>
                </a:tc>
                <a:tc gridSpan="3">
                  <a:txBody>
                    <a:bodyPr/>
                    <a:lstStyle/>
                    <a:p>
                      <a:pPr marL="0" marR="0" algn="ctr">
                        <a:spcBef>
                          <a:spcPts val="0"/>
                        </a:spcBef>
                        <a:spcAft>
                          <a:spcPts val="0"/>
                        </a:spcAft>
                      </a:pPr>
                      <a:r>
                        <a:rPr lang="en-US" sz="1600">
                          <a:effectLst/>
                          <a:latin typeface="Times New Roman" pitchFamily="18" charset="0"/>
                          <a:cs typeface="Times New Roman" pitchFamily="18" charset="0"/>
                        </a:rPr>
                        <a:t>SỐ TIẾT</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rowSpan="2">
                  <a:txBody>
                    <a:bodyPr/>
                    <a:lstStyle/>
                    <a:p>
                      <a:pPr marL="0" marR="0" algn="ctr">
                        <a:spcBef>
                          <a:spcPts val="0"/>
                        </a:spcBef>
                        <a:spcAft>
                          <a:spcPts val="0"/>
                        </a:spcAft>
                      </a:pPr>
                      <a:r>
                        <a:rPr lang="en-US" sz="1600">
                          <a:effectLst/>
                          <a:latin typeface="Times New Roman" pitchFamily="18" charset="0"/>
                          <a:cs typeface="Times New Roman" pitchFamily="18" charset="0"/>
                        </a:rPr>
                        <a:t>Loại học phần</a:t>
                      </a:r>
                      <a:endParaRPr lang="en-US" sz="1600">
                        <a:effectLst/>
                        <a:latin typeface="Times New Roman" pitchFamily="18" charset="0"/>
                        <a:ea typeface="Times New Roman"/>
                        <a:cs typeface="Times New Roman" pitchFamily="18" charset="0"/>
                      </a:endParaRPr>
                    </a:p>
                  </a:txBody>
                  <a:tcPr marL="68580" marR="68580" marT="0" marB="0" anchor="ctr"/>
                </a:tc>
              </a:tr>
              <a:tr h="40005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Lý thuyết</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Thực hành</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Bài tập</a:t>
                      </a:r>
                      <a:endParaRPr lang="en-US" sz="1600">
                        <a:effectLst/>
                        <a:latin typeface="Times New Roman" pitchFamily="18" charset="0"/>
                        <a:ea typeface="Times New Roman"/>
                        <a:cs typeface="Times New Roman" pitchFamily="18" charset="0"/>
                      </a:endParaRPr>
                    </a:p>
                  </a:txBody>
                  <a:tcPr marL="68580" marR="68580" marT="0" marB="0" anchor="ctr"/>
                </a:tc>
                <a:tc vMerge="1">
                  <a:txBody>
                    <a:bodyPr/>
                    <a:lstStyle/>
                    <a:p>
                      <a:endParaRPr lang="en-US"/>
                    </a:p>
                  </a:txBody>
                  <a:tcP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A</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KVL699</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spcBef>
                          <a:spcPts val="0"/>
                        </a:spcBef>
                        <a:spcAft>
                          <a:spcPts val="0"/>
                        </a:spcAft>
                      </a:pPr>
                      <a:r>
                        <a:rPr lang="en-US" sz="1600">
                          <a:effectLst/>
                          <a:latin typeface="Times New Roman" pitchFamily="18" charset="0"/>
                          <a:cs typeface="Times New Roman" pitchFamily="18" charset="0"/>
                        </a:rPr>
                        <a:t>Khóa luận  tốt nghiệp</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300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B</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i="1">
                          <a:effectLst/>
                          <a:latin typeface="Times New Roman" pitchFamily="18" charset="0"/>
                          <a:cs typeface="Times New Roman" pitchFamily="18" charset="0"/>
                        </a:rPr>
                        <a:t>Sinh viên không thực hiện Khóa luận tốt nghiệp</a:t>
                      </a:r>
                      <a:endParaRPr lang="en-US" sz="1600" i="1">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B.1</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KVL696</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spcBef>
                          <a:spcPts val="0"/>
                        </a:spcBef>
                        <a:spcAft>
                          <a:spcPts val="0"/>
                        </a:spcAft>
                      </a:pPr>
                      <a:r>
                        <a:rPr lang="en-US" sz="1600">
                          <a:effectLst/>
                          <a:latin typeface="Times New Roman" pitchFamily="18" charset="0"/>
                          <a:cs typeface="Times New Roman" pitchFamily="18" charset="0"/>
                        </a:rPr>
                        <a:t>Seminar tốt nghiệp</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120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193675">
                <a:tc>
                  <a:txBody>
                    <a:bodyPr/>
                    <a:lstStyle/>
                    <a:p>
                      <a:pPr marL="0" marR="0" algn="ctr">
                        <a:spcBef>
                          <a:spcPts val="0"/>
                        </a:spcBef>
                        <a:spcAft>
                          <a:spcPts val="0"/>
                        </a:spcAft>
                      </a:pPr>
                      <a:r>
                        <a:rPr lang="en-US" sz="1600">
                          <a:effectLst/>
                          <a:latin typeface="Times New Roman" pitchFamily="18" charset="0"/>
                          <a:cs typeface="Times New Roman" pitchFamily="18" charset="0"/>
                        </a:rPr>
                        <a:t>B.2</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KVL693</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just">
                        <a:spcBef>
                          <a:spcPts val="0"/>
                        </a:spcBef>
                        <a:spcAft>
                          <a:spcPts val="0"/>
                        </a:spcAft>
                      </a:pPr>
                      <a:r>
                        <a:rPr lang="en-US" sz="1600">
                          <a:effectLst/>
                          <a:latin typeface="Times New Roman" pitchFamily="18" charset="0"/>
                          <a:cs typeface="Times New Roman" pitchFamily="18" charset="0"/>
                        </a:rPr>
                        <a:t>Thiết bị và Công nghệ Vật liệu Từ</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45</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 </a:t>
                      </a:r>
                      <a:endParaRPr lang="en-US" sz="1600">
                        <a:effectLst/>
                        <a:latin typeface="Times New Roman" pitchFamily="18" charset="0"/>
                        <a:ea typeface="Times New Roman"/>
                        <a:cs typeface="Times New Roman" pitchFamily="18" charset="0"/>
                      </a:endParaRPr>
                    </a:p>
                  </a:txBody>
                  <a:tcPr marL="68580" marR="68580" marT="0" marB="0" anchor="ctr"/>
                </a:tc>
              </a:tr>
              <a:tr h="200025">
                <a:tc>
                  <a:txBody>
                    <a:bodyPr/>
                    <a:lstStyle/>
                    <a:p>
                      <a:pPr marL="0" marR="0" algn="ctr">
                        <a:spcBef>
                          <a:spcPts val="0"/>
                        </a:spcBef>
                        <a:spcAft>
                          <a:spcPts val="0"/>
                        </a:spcAft>
                      </a:pPr>
                      <a:r>
                        <a:rPr lang="en-US" sz="1600">
                          <a:effectLst/>
                          <a:latin typeface="Times New Roman" pitchFamily="18" charset="0"/>
                          <a:cs typeface="Times New Roman" pitchFamily="18" charset="0"/>
                        </a:rPr>
                        <a:t>B.3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KVL280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just">
                        <a:spcBef>
                          <a:spcPts val="0"/>
                        </a:spcBef>
                        <a:spcAft>
                          <a:spcPts val="0"/>
                        </a:spcAft>
                      </a:pPr>
                      <a:r>
                        <a:rPr lang="en-US" sz="1600">
                          <a:effectLst/>
                          <a:latin typeface="Times New Roman" pitchFamily="18" charset="0"/>
                          <a:cs typeface="Times New Roman" pitchFamily="18" charset="0"/>
                        </a:rPr>
                        <a:t>Hệ thống quản lí chất lượng (QMS)</a:t>
                      </a:r>
                      <a:endParaRPr lang="en-US" sz="1600">
                        <a:effectLst/>
                        <a:latin typeface="Times New Roman" pitchFamily="18" charset="0"/>
                        <a:ea typeface="Times New Roman"/>
                        <a:cs typeface="Times New Roman" pitchFamily="18" charset="0"/>
                      </a:endParaRPr>
                    </a:p>
                  </a:txBody>
                  <a:tcPr marL="68580" marR="68580" marT="0" marB="0"/>
                </a:tc>
                <a:tc>
                  <a:txBody>
                    <a:bodyPr/>
                    <a:lstStyle/>
                    <a:p>
                      <a:pPr marL="0" marR="0" algn="ctr">
                        <a:spcBef>
                          <a:spcPts val="0"/>
                        </a:spcBef>
                        <a:spcAft>
                          <a:spcPts val="0"/>
                        </a:spcAft>
                      </a:pPr>
                      <a:r>
                        <a:rPr lang="en-US" sz="1600">
                          <a:effectLst/>
                          <a:latin typeface="Times New Roman" pitchFamily="18" charset="0"/>
                          <a:cs typeface="Times New Roman" pitchFamily="18" charset="0"/>
                        </a:rPr>
                        <a:t>3</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37,5</a:t>
                      </a: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 </a:t>
                      </a:r>
                    </a:p>
                  </a:txBody>
                  <a:tcPr marL="68580" marR="68580" marT="0" marB="0" anchor="ctr"/>
                </a:tc>
                <a:tc>
                  <a:txBody>
                    <a:bodyPr/>
                    <a:lstStyle/>
                    <a:p>
                      <a:pPr marL="0" marR="0" algn="ctr" defTabSz="914400" rtl="0" eaLnBrk="1" latinLnBrk="0" hangingPunct="1">
                        <a:spcBef>
                          <a:spcPts val="0"/>
                        </a:spcBef>
                        <a:spcAft>
                          <a:spcPts val="0"/>
                        </a:spcAft>
                      </a:pPr>
                      <a:r>
                        <a:rPr lang="en-US" sz="1600" kern="1200">
                          <a:solidFill>
                            <a:schemeClr val="dk1"/>
                          </a:solidFill>
                          <a:effectLst/>
                          <a:latin typeface="Times New Roman" pitchFamily="18" charset="0"/>
                          <a:ea typeface="+mn-ea"/>
                          <a:cs typeface="Times New Roman" pitchFamily="18" charset="0"/>
                        </a:rPr>
                        <a:t>15</a:t>
                      </a: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BB</a:t>
                      </a:r>
                      <a:endParaRPr lang="en-US" sz="1600">
                        <a:effectLst/>
                        <a:latin typeface="Times New Roman" pitchFamily="18" charset="0"/>
                        <a:ea typeface="Times New Roman"/>
                        <a:cs typeface="Times New Roman" pitchFamily="18" charset="0"/>
                      </a:endParaRPr>
                    </a:p>
                  </a:txBody>
                  <a:tcPr marL="68580" marR="68580" marT="0" marB="0" anchor="ctr"/>
                </a:tc>
              </a:tr>
              <a:tr h="200025">
                <a:tc gridSpan="3">
                  <a:txBody>
                    <a:bodyPr/>
                    <a:lstStyle/>
                    <a:p>
                      <a:pPr marL="0" marR="0" algn="ctr">
                        <a:spcBef>
                          <a:spcPts val="0"/>
                        </a:spcBef>
                        <a:spcAft>
                          <a:spcPts val="0"/>
                        </a:spcAft>
                      </a:pPr>
                      <a:r>
                        <a:rPr lang="en-US" sz="1600">
                          <a:effectLst/>
                          <a:latin typeface="Times New Roman" pitchFamily="18" charset="0"/>
                          <a:cs typeface="Times New Roman" pitchFamily="18" charset="0"/>
                        </a:rPr>
                        <a:t>TỔNG CỘNG</a:t>
                      </a:r>
                      <a:endParaRPr lang="en-US" sz="16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a:txBody>
                    <a:bodyPr/>
                    <a:lstStyle/>
                    <a:p>
                      <a:pPr marL="0" marR="0" algn="ctr">
                        <a:spcBef>
                          <a:spcPts val="0"/>
                        </a:spcBef>
                        <a:spcAft>
                          <a:spcPts val="0"/>
                        </a:spcAft>
                      </a:pPr>
                      <a:r>
                        <a:rPr lang="en-US" sz="1600">
                          <a:effectLst/>
                          <a:latin typeface="Times New Roman" pitchFamily="18" charset="0"/>
                          <a:cs typeface="Times New Roman" pitchFamily="18" charset="0"/>
                        </a:rPr>
                        <a:t> 10</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nchor="ctr"/>
                </a:tc>
                <a:tc>
                  <a:txBody>
                    <a:bodyPr/>
                    <a:lstStyle/>
                    <a:p>
                      <a:pPr marL="0" marR="0" algn="ctr">
                        <a:spcBef>
                          <a:spcPts val="0"/>
                        </a:spcBef>
                        <a:spcAft>
                          <a:spcPts val="0"/>
                        </a:spcAft>
                      </a:pPr>
                      <a:r>
                        <a:rPr lang="en-US" sz="1600">
                          <a:effectLst/>
                          <a:latin typeface="Times New Roman" pitchFamily="18" charset="0"/>
                          <a:cs typeface="Times New Roman" pitchFamily="18" charset="0"/>
                        </a:rPr>
                        <a:t> </a:t>
                      </a:r>
                      <a:endParaRPr lang="en-US" sz="1600">
                        <a:effectLst/>
                        <a:latin typeface="Times New Roman" pitchFamily="18" charset="0"/>
                        <a:ea typeface="Times New Roman"/>
                        <a:cs typeface="Times New Roman" pitchFamily="18" charset="0"/>
                      </a:endParaRPr>
                    </a:p>
                  </a:txBody>
                  <a:tcPr marL="68580" marR="68580" marT="0" marB="0"/>
                </a:tc>
              </a:tr>
            </a:tbl>
          </a:graphicData>
        </a:graphic>
      </p:graphicFrame>
      <p:sp>
        <p:nvSpPr>
          <p:cNvPr id="3" name="Rectangle 1"/>
          <p:cNvSpPr>
            <a:spLocks noChangeArrowheads="1"/>
          </p:cNvSpPr>
          <p:nvPr/>
        </p:nvSpPr>
        <p:spPr bwMode="auto">
          <a:xfrm>
            <a:off x="2820174" y="765267"/>
            <a:ext cx="3503652" cy="907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52352" rIns="0" bIns="76176"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chemeClr val="tx1"/>
                </a:solidFill>
                <a:effectLst/>
                <a:latin typeface="Times New Roman" pitchFamily="18" charset="0"/>
                <a:cs typeface="Arial" pitchFamily="34" charset="0"/>
              </a:rPr>
              <a:t>Chuyên ngành Vật liệu Từ </a:t>
            </a:r>
          </a:p>
          <a:p>
            <a:pPr marL="0" marR="0" lvl="0" indent="228600" algn="ctr" defTabSz="914400" rtl="0" eaLnBrk="0" fontAlgn="base" latinLnBrk="0" hangingPunct="0">
              <a:lnSpc>
                <a:spcPct val="100000"/>
              </a:lnSpc>
              <a:spcBef>
                <a:spcPct val="0"/>
              </a:spcBef>
              <a:spcAft>
                <a:spcPct val="0"/>
              </a:spcAft>
              <a:buClrTx/>
              <a:buSzTx/>
              <a:buFontTx/>
              <a:buNone/>
              <a:tabLst/>
            </a:pPr>
            <a:endParaRPr kumimoji="0" lang="en-US" sz="22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8057200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152400" y="1997839"/>
            <a:ext cx="8763000" cy="2246769"/>
          </a:xfrm>
          <a:prstGeom prst="rect">
            <a:avLst/>
          </a:prstGeom>
        </p:spPr>
        <p:txBody>
          <a:bodyPr wrap="square">
            <a:spAutoFit/>
          </a:bodyPr>
          <a:lstStyle/>
          <a:p>
            <a:pPr lvl="0" algn="just"/>
            <a:r>
              <a:rPr lang="en-US" sz="2000" b="1">
                <a:latin typeface="Times New Roman" pitchFamily="18" charset="0"/>
                <a:cs typeface="Times New Roman" pitchFamily="18" charset="0"/>
              </a:rPr>
              <a:t>ĐIỀU KIỆN </a:t>
            </a:r>
            <a:r>
              <a:rPr lang="en-US" sz="2000" b="1">
                <a:latin typeface="Times New Roman" pitchFamily="18" charset="0"/>
                <a:cs typeface="Times New Roman" pitchFamily="18" charset="0"/>
              </a:rPr>
              <a:t>TỐT </a:t>
            </a:r>
            <a:r>
              <a:rPr lang="en-US" sz="2000" b="1" smtClean="0">
                <a:latin typeface="Times New Roman" pitchFamily="18" charset="0"/>
                <a:cs typeface="Times New Roman" pitchFamily="18" charset="0"/>
              </a:rPr>
              <a:t>NGHIỆP</a:t>
            </a:r>
          </a:p>
          <a:p>
            <a:pPr lvl="0" algn="just"/>
            <a:endParaRPr lang="en-US" sz="2000" b="1">
              <a:latin typeface="Times New Roman" pitchFamily="18" charset="0"/>
              <a:cs typeface="Times New Roman" pitchFamily="18" charset="0"/>
            </a:endParaRPr>
          </a:p>
          <a:p>
            <a:pPr algn="just"/>
            <a:r>
              <a:rPr lang="en-US" sz="2000">
                <a:latin typeface="Times New Roman" pitchFamily="18" charset="0"/>
                <a:cs typeface="Times New Roman" pitchFamily="18" charset="0"/>
              </a:rPr>
              <a:t>Tích lũy đủ số tín chỉ của khối kiến thức giáo dục đại cương và giáo dục chuyên nghiệp như đã mô tả ở mục 6 - Cấu trúc chương trình, đồng thời thỏa các điều kiện theo Điều 28 trong Qui chế Đào tạo đại học và cao đẳng theo hệ thống tín chỉ ban hành kèm theo Quyết định số 1368/ĐHQG-ĐH&amp;SĐH ngày 21 tháng 11 năm 2008 của Giám đốc Đại học Quốc gia TP.Hồ Chí Minh.</a:t>
            </a:r>
          </a:p>
        </p:txBody>
      </p:sp>
    </p:spTree>
    <p:extLst>
      <p:ext uri="{BB962C8B-B14F-4D97-AF65-F5344CB8AC3E}">
        <p14:creationId xmlns:p14="http://schemas.microsoft.com/office/powerpoint/2010/main" val="38057200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p:cNvSpPr/>
          <p:nvPr/>
        </p:nvSpPr>
        <p:spPr>
          <a:xfrm>
            <a:off x="228600" y="1143000"/>
            <a:ext cx="8763000" cy="5324535"/>
          </a:xfrm>
          <a:prstGeom prst="rect">
            <a:avLst/>
          </a:prstGeom>
        </p:spPr>
        <p:txBody>
          <a:bodyPr wrap="square">
            <a:spAutoFit/>
          </a:bodyPr>
          <a:lstStyle/>
          <a:p>
            <a:pPr algn="just"/>
            <a:r>
              <a:rPr lang="nl-NL" sz="2000" b="1">
                <a:latin typeface="Times New Roman" pitchFamily="18" charset="0"/>
                <a:cs typeface="Times New Roman" pitchFamily="18" charset="0"/>
              </a:rPr>
              <a:t>Cơ hội </a:t>
            </a:r>
            <a:r>
              <a:rPr lang="nl-NL" sz="2000" b="1">
                <a:latin typeface="Times New Roman" pitchFamily="18" charset="0"/>
                <a:cs typeface="Times New Roman" pitchFamily="18" charset="0"/>
              </a:rPr>
              <a:t>nghề </a:t>
            </a:r>
            <a:r>
              <a:rPr lang="nl-NL" sz="2000" b="1" smtClean="0">
                <a:latin typeface="Times New Roman" pitchFamily="18" charset="0"/>
                <a:cs typeface="Times New Roman" pitchFamily="18" charset="0"/>
              </a:rPr>
              <a:t>nghiệp</a:t>
            </a:r>
          </a:p>
          <a:p>
            <a:pPr algn="just"/>
            <a:endParaRPr lang="en-US" sz="2000">
              <a:latin typeface="Times New Roman" pitchFamily="18" charset="0"/>
              <a:cs typeface="Times New Roman" pitchFamily="18" charset="0"/>
            </a:endParaRPr>
          </a:p>
          <a:p>
            <a:pPr marL="342900" indent="-342900" algn="just">
              <a:buFont typeface="Arial" pitchFamily="34" charset="0"/>
              <a:buChar char="•"/>
            </a:pPr>
            <a:r>
              <a:rPr lang="nl-NL" sz="2000">
                <a:latin typeface="Times New Roman" pitchFamily="18" charset="0"/>
                <a:cs typeface="Times New Roman" pitchFamily="18" charset="0"/>
              </a:rPr>
              <a:t>Nguồn nhân lực được đào tạo có khả năng vừa nghiên cứu cơ bản vừa có tư duy thực tế về khả năng phát triển các sản phẩm ứng dụng theo nhu cầu xã hội. Các cử nhân khoa học vật liệu có thể làm việc trong bộ phận nghiên cứu, sản xuất và phát triển sản phẩm tại các khu công nghệ cao, tập đoàn, công ty, nhà máy, cơ sở sản xuất, kinh doanh hoạt động trong các lĩnh vực chế tạo các loại vật liệu, đặc biệt là vật liệu tiên tiến về điện, điện tử, quang điện tử, viễn thông, năng lượng, môi trường, y tế, công nghệ sinh học, hóa học, vật liệu polime - compozit (nhựa kỹ thuật và dân dụng, bao bì, sơn, cao su</a:t>
            </a:r>
            <a:r>
              <a:rPr lang="nl-NL" sz="2000">
                <a:latin typeface="Times New Roman" pitchFamily="18" charset="0"/>
                <a:cs typeface="Times New Roman" pitchFamily="18" charset="0"/>
              </a:rPr>
              <a:t>…)… </a:t>
            </a:r>
            <a:endParaRPr lang="nl-NL" sz="2000" smtClean="0">
              <a:latin typeface="Times New Roman" pitchFamily="18" charset="0"/>
              <a:cs typeface="Times New Roman" pitchFamily="18" charset="0"/>
            </a:endParaRPr>
          </a:p>
          <a:p>
            <a:pPr marL="342900" indent="-342900" algn="just">
              <a:buFont typeface="Arial" pitchFamily="34" charset="0"/>
              <a:buChar char="•"/>
            </a:pPr>
            <a:endParaRPr lang="en-US" sz="2000">
              <a:latin typeface="Times New Roman" pitchFamily="18" charset="0"/>
              <a:cs typeface="Times New Roman" pitchFamily="18" charset="0"/>
            </a:endParaRPr>
          </a:p>
          <a:p>
            <a:pPr marL="342900" indent="-342900" algn="just">
              <a:buFont typeface="Arial" pitchFamily="34" charset="0"/>
              <a:buChar char="•"/>
            </a:pPr>
            <a:r>
              <a:rPr lang="nl-NL" sz="2000" smtClean="0">
                <a:latin typeface="Times New Roman" pitchFamily="18" charset="0"/>
                <a:cs typeface="Times New Roman" pitchFamily="18" charset="0"/>
              </a:rPr>
              <a:t>Ngoài </a:t>
            </a:r>
            <a:r>
              <a:rPr lang="nl-NL" sz="2000">
                <a:latin typeface="Times New Roman" pitchFamily="18" charset="0"/>
                <a:cs typeface="Times New Roman" pitchFamily="18" charset="0"/>
              </a:rPr>
              <a:t>ra, các cử nhân tốt nghiệp ngành có thể làm công tác nghiên cứu, giảng dạy tại các trường đại học, cao đẳng, trung cấp nghề, viện nghiên cứu cũng như làm việc tại các sở, ban ngành thuộc địa phương và trung ương (sở khoa học &amp; công nghệ, sở tài nguyên &amp; môi trường;….)… hoặc có đủ cơ hội và kiến thức để có khả năng hòa nhập tốt khi du học Thạc Sĩ và Tiến Sĩ tại các nước có nền khoa học kỹ thuật tiên tiến.</a:t>
            </a:r>
            <a:endParaRPr lang="en-US" sz="2000">
              <a:latin typeface="Times New Roman" pitchFamily="18" charset="0"/>
              <a:cs typeface="Times New Roman" pitchFamily="18" charset="0"/>
            </a:endParaRPr>
          </a:p>
        </p:txBody>
      </p:sp>
    </p:spTree>
    <p:extLst>
      <p:ext uri="{BB962C8B-B14F-4D97-AF65-F5344CB8AC3E}">
        <p14:creationId xmlns:p14="http://schemas.microsoft.com/office/powerpoint/2010/main" val="3508314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 name="Rectangle 3"/>
          <p:cNvSpPr/>
          <p:nvPr/>
        </p:nvSpPr>
        <p:spPr>
          <a:xfrm>
            <a:off x="304800" y="914400"/>
            <a:ext cx="8610600" cy="1785104"/>
          </a:xfrm>
          <a:prstGeom prst="rect">
            <a:avLst/>
          </a:prstGeom>
        </p:spPr>
        <p:txBody>
          <a:bodyPr wrap="square">
            <a:spAutoFit/>
          </a:bodyPr>
          <a:lstStyle/>
          <a:p>
            <a:pPr algn="ctr"/>
            <a:r>
              <a:rPr lang="vi-VN" sz="2200" b="1">
                <a:latin typeface="Times New Roman" pitchFamily="18" charset="0"/>
                <a:cs typeface="Times New Roman" pitchFamily="18" charset="0"/>
              </a:rPr>
              <a:t>Học sinh lớp 11 và thiết bị biến nước mặn </a:t>
            </a:r>
            <a:r>
              <a:rPr lang="vi-VN" sz="2200" b="1">
                <a:latin typeface="Times New Roman" pitchFamily="18" charset="0"/>
                <a:cs typeface="Times New Roman" pitchFamily="18" charset="0"/>
              </a:rPr>
              <a:t>thành </a:t>
            </a:r>
            <a:r>
              <a:rPr lang="vi-VN" sz="2200" b="1" smtClean="0">
                <a:latin typeface="Times New Roman" pitchFamily="18" charset="0"/>
                <a:cs typeface="Times New Roman" pitchFamily="18" charset="0"/>
              </a:rPr>
              <a:t>ngọt</a:t>
            </a:r>
            <a:endParaRPr lang="en-US" sz="2200" b="1" smtClean="0">
              <a:latin typeface="Times New Roman" pitchFamily="18" charset="0"/>
              <a:cs typeface="Times New Roman" pitchFamily="18" charset="0"/>
            </a:endParaRPr>
          </a:p>
          <a:p>
            <a:pPr algn="ctr"/>
            <a:endParaRPr lang="en-US" sz="2200" b="1" smtClean="0">
              <a:latin typeface="Times New Roman" pitchFamily="18" charset="0"/>
              <a:cs typeface="Times New Roman" pitchFamily="18" charset="0"/>
            </a:endParaRPr>
          </a:p>
          <a:p>
            <a:pPr algn="just"/>
            <a:r>
              <a:rPr lang="en-US" sz="2200" smtClean="0">
                <a:latin typeface="Times New Roman" pitchFamily="18" charset="0"/>
                <a:cs typeface="Times New Roman" pitchFamily="18" charset="0"/>
              </a:rPr>
              <a:t>Nguồn: </a:t>
            </a:r>
            <a:r>
              <a:rPr lang="vi-VN" sz="2200" i="1" smtClean="0">
                <a:latin typeface="Times New Roman" pitchFamily="18" charset="0"/>
                <a:cs typeface="Times New Roman" pitchFamily="18" charset="0"/>
                <a:hlinkClick r:id="rId5"/>
              </a:rPr>
              <a:t>http</a:t>
            </a:r>
            <a:r>
              <a:rPr lang="vi-VN" sz="2200" i="1">
                <a:latin typeface="Times New Roman" pitchFamily="18" charset="0"/>
                <a:cs typeface="Times New Roman" pitchFamily="18" charset="0"/>
                <a:hlinkClick r:id="rId5"/>
              </a:rPr>
              <a:t>://</a:t>
            </a:r>
            <a:r>
              <a:rPr lang="vi-VN" sz="2200" i="1" smtClean="0">
                <a:latin typeface="Times New Roman" pitchFamily="18" charset="0"/>
                <a:cs typeface="Times New Roman" pitchFamily="18" charset="0"/>
                <a:hlinkClick r:id="rId5"/>
              </a:rPr>
              <a:t>vnexpress.net/tin-tuc/khoa-hoc/trong-nuoc/hoc-sinh-lop-11-va-thiet-bi-bien-nuoc-man-thanh-ngot-3379089.html</a:t>
            </a:r>
            <a:endParaRPr lang="en-US" sz="2200" i="1" smtClean="0">
              <a:latin typeface="Times New Roman" pitchFamily="18" charset="0"/>
              <a:cs typeface="Times New Roman" pitchFamily="18" charset="0"/>
            </a:endParaRPr>
          </a:p>
          <a:p>
            <a:pPr algn="just"/>
            <a:endParaRPr lang="vi-VN" sz="2200" i="1">
              <a:latin typeface="Times New Roman" pitchFamily="18" charset="0"/>
              <a:cs typeface="Times New Roman" pitchFamily="18" charset="0"/>
            </a:endParaRPr>
          </a:p>
        </p:txBody>
      </p:sp>
      <p:pic>
        <p:nvPicPr>
          <p:cNvPr id="2150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6875" y="2496064"/>
            <a:ext cx="5876925" cy="3828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61358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 name="Rectangle 3"/>
          <p:cNvSpPr/>
          <p:nvPr/>
        </p:nvSpPr>
        <p:spPr>
          <a:xfrm>
            <a:off x="304800" y="914400"/>
            <a:ext cx="8610600" cy="430887"/>
          </a:xfrm>
          <a:prstGeom prst="rect">
            <a:avLst/>
          </a:prstGeom>
        </p:spPr>
        <p:txBody>
          <a:bodyPr wrap="square">
            <a:spAutoFit/>
          </a:bodyPr>
          <a:lstStyle/>
          <a:p>
            <a:pPr algn="ctr"/>
            <a:r>
              <a:rPr lang="vi-VN" sz="2200" b="1">
                <a:latin typeface="Times New Roman" pitchFamily="18" charset="0"/>
                <a:cs typeface="Times New Roman" pitchFamily="18" charset="0"/>
              </a:rPr>
              <a:t>Học sinh lớp 11 và thiết bị biến nước mặn </a:t>
            </a:r>
            <a:r>
              <a:rPr lang="vi-VN" sz="2200" b="1">
                <a:latin typeface="Times New Roman" pitchFamily="18" charset="0"/>
                <a:cs typeface="Times New Roman" pitchFamily="18" charset="0"/>
              </a:rPr>
              <a:t>thành </a:t>
            </a:r>
            <a:r>
              <a:rPr lang="vi-VN" sz="2200" b="1" smtClean="0">
                <a:latin typeface="Times New Roman" pitchFamily="18" charset="0"/>
                <a:cs typeface="Times New Roman" pitchFamily="18" charset="0"/>
              </a:rPr>
              <a:t>ngọt</a:t>
            </a:r>
            <a:endParaRPr lang="en-US" sz="2200" b="1" smtClean="0">
              <a:latin typeface="Times New Roman" pitchFamily="18" charset="0"/>
              <a:cs typeface="Times New Roman" pitchFamily="18" charset="0"/>
            </a:endParaRPr>
          </a:p>
        </p:txBody>
      </p:sp>
      <p:pic>
        <p:nvPicPr>
          <p:cNvPr id="2150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66875" y="1676400"/>
            <a:ext cx="5876925" cy="3828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52400" y="5791200"/>
            <a:ext cx="8839200" cy="923330"/>
          </a:xfrm>
          <a:prstGeom prst="rect">
            <a:avLst/>
          </a:prstGeom>
        </p:spPr>
        <p:txBody>
          <a:bodyPr wrap="square">
            <a:spAutoFit/>
          </a:bodyPr>
          <a:lstStyle/>
          <a:p>
            <a:pPr algn="just"/>
            <a:r>
              <a:rPr lang="vi-VN">
                <a:latin typeface="Times New Roman" pitchFamily="18" charset="0"/>
                <a:cs typeface="Times New Roman" pitchFamily="18" charset="0"/>
              </a:rPr>
              <a:t>Có nhiều cách để lọc nước mặn thành ngọt như khử muối, lọc bằng công nghệ nano, nhưng nhóm đã chọn chưng cất bằng cách tận dụng năng lượng mặt trời, nhằm tiết kiệm tài nguyên thiên nhiên, bảo vệ môi trường và góp phần chống biến đổi khí hậu.</a:t>
            </a:r>
            <a:endParaRPr lang="en-US">
              <a:latin typeface="Times New Roman" pitchFamily="18" charset="0"/>
              <a:cs typeface="Times New Roman" pitchFamily="18" charset="0"/>
            </a:endParaRPr>
          </a:p>
        </p:txBody>
      </p:sp>
    </p:spTree>
    <p:extLst>
      <p:ext uri="{BB962C8B-B14F-4D97-AF65-F5344CB8AC3E}">
        <p14:creationId xmlns:p14="http://schemas.microsoft.com/office/powerpoint/2010/main" val="27311551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 name="Rectangle 3"/>
          <p:cNvSpPr/>
          <p:nvPr/>
        </p:nvSpPr>
        <p:spPr>
          <a:xfrm>
            <a:off x="304800" y="2134850"/>
            <a:ext cx="8610600" cy="1446550"/>
          </a:xfrm>
          <a:prstGeom prst="rect">
            <a:avLst/>
          </a:prstGeom>
        </p:spPr>
        <p:txBody>
          <a:bodyPr wrap="square">
            <a:spAutoFit/>
          </a:bodyPr>
          <a:lstStyle/>
          <a:p>
            <a:pPr algn="ctr"/>
            <a:r>
              <a:rPr lang="en-US" sz="2200" b="1" smtClean="0">
                <a:latin typeface="Times New Roman" pitchFamily="18" charset="0"/>
                <a:cs typeface="Times New Roman" pitchFamily="18" charset="0"/>
              </a:rPr>
              <a:t>Bài tập 1: </a:t>
            </a:r>
          </a:p>
          <a:p>
            <a:pPr algn="ctr"/>
            <a:endParaRPr lang="en-US" sz="2200" b="1">
              <a:latin typeface="Times New Roman" pitchFamily="18" charset="0"/>
              <a:cs typeface="Times New Roman" pitchFamily="18" charset="0"/>
            </a:endParaRPr>
          </a:p>
          <a:p>
            <a:pPr algn="just"/>
            <a:r>
              <a:rPr lang="en-US" sz="2200" smtClean="0">
                <a:latin typeface="Times New Roman" pitchFamily="18" charset="0"/>
                <a:cs typeface="Times New Roman" pitchFamily="18" charset="0"/>
              </a:rPr>
              <a:t>Đọc nội dung bài báo trên và liên hệ đến chương trình đào tạo ngành Khoa học Vật liệu?</a:t>
            </a:r>
          </a:p>
        </p:txBody>
      </p:sp>
    </p:spTree>
    <p:extLst>
      <p:ext uri="{BB962C8B-B14F-4D97-AF65-F5344CB8AC3E}">
        <p14:creationId xmlns:p14="http://schemas.microsoft.com/office/powerpoint/2010/main" val="5272602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 name="Rectangle 3"/>
          <p:cNvSpPr/>
          <p:nvPr/>
        </p:nvSpPr>
        <p:spPr>
          <a:xfrm>
            <a:off x="304800" y="914400"/>
            <a:ext cx="8610600" cy="4924425"/>
          </a:xfrm>
          <a:prstGeom prst="rect">
            <a:avLst/>
          </a:prstGeom>
        </p:spPr>
        <p:txBody>
          <a:bodyPr wrap="square">
            <a:spAutoFit/>
          </a:bodyPr>
          <a:lstStyle/>
          <a:p>
            <a:r>
              <a:rPr lang="vi-VN" sz="2200" b="1">
                <a:latin typeface="Times New Roman" pitchFamily="18" charset="0"/>
                <a:cs typeface="Times New Roman" pitchFamily="18" charset="0"/>
              </a:rPr>
              <a:t>Tiến sĩ người Việt công bố nghiên cứu trên tạp chí số một thế giới</a:t>
            </a:r>
          </a:p>
          <a:p>
            <a:pPr algn="ctr"/>
            <a:endParaRPr lang="en-US" sz="2200" b="1">
              <a:latin typeface="Times New Roman" pitchFamily="18" charset="0"/>
              <a:cs typeface="Times New Roman" pitchFamily="18" charset="0"/>
            </a:endParaRPr>
          </a:p>
          <a:p>
            <a:pPr algn="just"/>
            <a:r>
              <a:rPr lang="en-US" sz="2200" b="1">
                <a:latin typeface="Times New Roman" pitchFamily="18" charset="0"/>
                <a:cs typeface="Times New Roman" pitchFamily="18" charset="0"/>
              </a:rPr>
              <a:t>Nguồn: </a:t>
            </a:r>
            <a:r>
              <a:rPr lang="en-US" sz="2200" b="1" i="1">
                <a:latin typeface="Times New Roman" pitchFamily="18" charset="0"/>
                <a:cs typeface="Times New Roman" pitchFamily="18" charset="0"/>
                <a:hlinkClick r:id="rId5"/>
              </a:rPr>
              <a:t>http</a:t>
            </a:r>
            <a:r>
              <a:rPr lang="en-US" sz="2200" b="1" i="1">
                <a:latin typeface="Times New Roman" pitchFamily="18" charset="0"/>
                <a:cs typeface="Times New Roman" pitchFamily="18" charset="0"/>
                <a:hlinkClick r:id="rId5"/>
              </a:rPr>
              <a:t>://</a:t>
            </a:r>
            <a:r>
              <a:rPr lang="en-US" sz="2200" b="1" i="1" smtClean="0">
                <a:latin typeface="Times New Roman" pitchFamily="18" charset="0"/>
                <a:cs typeface="Times New Roman" pitchFamily="18" charset="0"/>
                <a:hlinkClick r:id="rId5"/>
              </a:rPr>
              <a:t>vietnamnet.vn/vn/giao-duc/296553/tien-si-nguoi-viet-cong-bo-nghien-cuu-tren-tap-chi-so-mot-the-gioi.html</a:t>
            </a:r>
            <a:endParaRPr lang="en-US" sz="2200" b="1" i="1" smtClean="0">
              <a:latin typeface="Times New Roman" pitchFamily="18" charset="0"/>
              <a:cs typeface="Times New Roman" pitchFamily="18" charset="0"/>
            </a:endParaRPr>
          </a:p>
          <a:p>
            <a:pPr algn="just"/>
            <a:endParaRPr lang="en-US" sz="2200" b="1">
              <a:latin typeface="Times New Roman" pitchFamily="18" charset="0"/>
              <a:cs typeface="Times New Roman" pitchFamily="18" charset="0"/>
            </a:endParaRPr>
          </a:p>
          <a:p>
            <a:pPr algn="just"/>
            <a:endParaRPr lang="en-US" sz="2200" b="1">
              <a:latin typeface="Times New Roman" pitchFamily="18" charset="0"/>
              <a:cs typeface="Times New Roman" pitchFamily="18" charset="0"/>
            </a:endParaRPr>
          </a:p>
          <a:p>
            <a:pPr algn="just"/>
            <a:r>
              <a:rPr lang="vi-VN" sz="2200" smtClean="0">
                <a:latin typeface="Times New Roman" pitchFamily="18" charset="0"/>
                <a:cs typeface="Times New Roman" pitchFamily="18" charset="0"/>
              </a:rPr>
              <a:t>Tiến </a:t>
            </a:r>
            <a:r>
              <a:rPr lang="vi-VN" sz="2200">
                <a:latin typeface="Times New Roman" pitchFamily="18" charset="0"/>
                <a:cs typeface="Times New Roman" pitchFamily="18" charset="0"/>
              </a:rPr>
              <a:t>sĩ Trần Đình Phong, Trường ĐH Khoa học và Công nghệ Hà Nội vừa có nghiên cứu công bố trên tạp chí số một thế giới về khoa học vật liệu, với việc tìm ra cấu trúc và cơ chế hoạt động của một chất xúc tác thay thế cho vật liệu đắt tiền là bạch </a:t>
            </a:r>
            <a:r>
              <a:rPr lang="vi-VN" sz="2200">
                <a:latin typeface="Times New Roman" pitchFamily="18" charset="0"/>
                <a:cs typeface="Times New Roman" pitchFamily="18" charset="0"/>
              </a:rPr>
              <a:t>kim</a:t>
            </a:r>
            <a:r>
              <a:rPr lang="vi-VN" sz="2200" smtClean="0">
                <a:latin typeface="Times New Roman" pitchFamily="18" charset="0"/>
                <a:cs typeface="Times New Roman" pitchFamily="18" charset="0"/>
              </a:rPr>
              <a:t>.</a:t>
            </a:r>
            <a:endParaRPr lang="en-US" sz="2200" smtClean="0">
              <a:latin typeface="Times New Roman" pitchFamily="18" charset="0"/>
              <a:cs typeface="Times New Roman" pitchFamily="18" charset="0"/>
            </a:endParaRPr>
          </a:p>
          <a:p>
            <a:pPr algn="just"/>
            <a:endParaRPr lang="en-US" sz="2200">
              <a:latin typeface="Times New Roman" pitchFamily="18" charset="0"/>
              <a:cs typeface="Times New Roman" pitchFamily="18" charset="0"/>
            </a:endParaRPr>
          </a:p>
          <a:p>
            <a:pPr algn="just"/>
            <a:r>
              <a:rPr lang="en-US" sz="2400" b="1" smtClean="0">
                <a:latin typeface="Times New Roman" pitchFamily="18" charset="0"/>
                <a:cs typeface="Times New Roman" pitchFamily="18" charset="0"/>
              </a:rPr>
              <a:t>Tiến sĩ Trần Đình Phong: “Khoa </a:t>
            </a:r>
            <a:r>
              <a:rPr lang="en-US" sz="2400" b="1">
                <a:latin typeface="Times New Roman" pitchFamily="18" charset="0"/>
                <a:cs typeface="Times New Roman" pitchFamily="18" charset="0"/>
              </a:rPr>
              <a:t>học vật liệu là một ngành rất </a:t>
            </a:r>
            <a:r>
              <a:rPr lang="en-US" sz="2400" b="1">
                <a:latin typeface="Times New Roman" pitchFamily="18" charset="0"/>
                <a:cs typeface="Times New Roman" pitchFamily="18" charset="0"/>
              </a:rPr>
              <a:t>nên </a:t>
            </a:r>
            <a:r>
              <a:rPr lang="en-US" sz="2400" b="1">
                <a:latin typeface="Times New Roman" pitchFamily="18" charset="0"/>
                <a:cs typeface="Times New Roman" pitchFamily="18" charset="0"/>
              </a:rPr>
              <a:t>học”. (Nguồn: </a:t>
            </a:r>
            <a:r>
              <a:rPr lang="en-US" sz="2400" b="1" i="1">
                <a:latin typeface="Times New Roman" pitchFamily="18" charset="0"/>
                <a:cs typeface="Times New Roman" pitchFamily="18" charset="0"/>
                <a:hlinkClick r:id="rId6"/>
              </a:rPr>
              <a:t>http</a:t>
            </a:r>
            <a:r>
              <a:rPr lang="en-US" sz="2400" b="1" i="1">
                <a:latin typeface="Times New Roman" pitchFamily="18" charset="0"/>
                <a:cs typeface="Times New Roman" pitchFamily="18" charset="0"/>
                <a:hlinkClick r:id="rId6"/>
              </a:rPr>
              <a:t>://</a:t>
            </a:r>
            <a:r>
              <a:rPr lang="en-US" sz="2400" b="1" i="1" smtClean="0">
                <a:latin typeface="Times New Roman" pitchFamily="18" charset="0"/>
                <a:cs typeface="Times New Roman" pitchFamily="18" charset="0"/>
                <a:hlinkClick r:id="rId6"/>
              </a:rPr>
              <a:t>www.tienphong.vn/giao-duc/voi-toi-tro-ve-viet-nam-lam-viec-la-lua-chon-tot-987801.tpo</a:t>
            </a:r>
            <a:r>
              <a:rPr lang="en-US" sz="2400" b="1" i="1" smtClean="0">
                <a:latin typeface="Times New Roman" pitchFamily="18" charset="0"/>
                <a:cs typeface="Times New Roman" pitchFamily="18" charset="0"/>
              </a:rPr>
              <a:t>)</a:t>
            </a:r>
            <a:endParaRPr lang="en-US" sz="2200" i="1" smtClean="0">
              <a:latin typeface="Times New Roman" pitchFamily="18" charset="0"/>
              <a:cs typeface="Times New Roman" pitchFamily="18" charset="0"/>
            </a:endParaRPr>
          </a:p>
        </p:txBody>
      </p:sp>
    </p:spTree>
    <p:extLst>
      <p:ext uri="{BB962C8B-B14F-4D97-AF65-F5344CB8AC3E}">
        <p14:creationId xmlns:p14="http://schemas.microsoft.com/office/powerpoint/2010/main" val="115361161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Line 3"/>
          <p:cNvSpPr>
            <a:spLocks noChangeShapeType="1"/>
          </p:cNvSpPr>
          <p:nvPr/>
        </p:nvSpPr>
        <p:spPr bwMode="auto">
          <a:xfrm>
            <a:off x="0" y="685800"/>
            <a:ext cx="9144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2" name="Group 10"/>
          <p:cNvGrpSpPr>
            <a:grpSpLocks/>
          </p:cNvGrpSpPr>
          <p:nvPr/>
        </p:nvGrpSpPr>
        <p:grpSpPr bwMode="auto">
          <a:xfrm>
            <a:off x="152400" y="76200"/>
            <a:ext cx="1554163" cy="547688"/>
            <a:chOff x="96" y="48"/>
            <a:chExt cx="1440" cy="576"/>
          </a:xfrm>
        </p:grpSpPr>
        <p:pic>
          <p:nvPicPr>
            <p:cNvPr id="2054" name="Picture 25" descr="KHTN"/>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9"/>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 y="48"/>
              <a:ext cx="69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 name="Rectangle 3"/>
          <p:cNvSpPr/>
          <p:nvPr/>
        </p:nvSpPr>
        <p:spPr>
          <a:xfrm>
            <a:off x="304800" y="2134850"/>
            <a:ext cx="8610600" cy="1446550"/>
          </a:xfrm>
          <a:prstGeom prst="rect">
            <a:avLst/>
          </a:prstGeom>
        </p:spPr>
        <p:txBody>
          <a:bodyPr wrap="square">
            <a:spAutoFit/>
          </a:bodyPr>
          <a:lstStyle/>
          <a:p>
            <a:pPr algn="ctr"/>
            <a:r>
              <a:rPr lang="en-US" sz="2200" b="1" smtClean="0">
                <a:latin typeface="Times New Roman" pitchFamily="18" charset="0"/>
                <a:cs typeface="Times New Roman" pitchFamily="18" charset="0"/>
              </a:rPr>
              <a:t>Bài tập 2: </a:t>
            </a:r>
          </a:p>
          <a:p>
            <a:pPr algn="ctr"/>
            <a:endParaRPr lang="en-US" sz="2200" b="1">
              <a:latin typeface="Times New Roman" pitchFamily="18" charset="0"/>
              <a:cs typeface="Times New Roman" pitchFamily="18" charset="0"/>
            </a:endParaRPr>
          </a:p>
          <a:p>
            <a:pPr algn="just"/>
            <a:r>
              <a:rPr lang="en-US" sz="2200" smtClean="0">
                <a:latin typeface="Times New Roman" pitchFamily="18" charset="0"/>
                <a:cs typeface="Times New Roman" pitchFamily="18" charset="0"/>
              </a:rPr>
              <a:t>Đọc nội dung bài báo trên và liên hệ đến chương trình đào tạo ngành Khoa học Vật liệu?</a:t>
            </a:r>
          </a:p>
        </p:txBody>
      </p:sp>
    </p:spTree>
    <p:extLst>
      <p:ext uri="{BB962C8B-B14F-4D97-AF65-F5344CB8AC3E}">
        <p14:creationId xmlns:p14="http://schemas.microsoft.com/office/powerpoint/2010/main" val="19079069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TotalTime>
  <Words>3648</Words>
  <Application>Microsoft Office PowerPoint</Application>
  <PresentationFormat>On-screen Show (4:3)</PresentationFormat>
  <Paragraphs>1441</Paragraphs>
  <Slides>35</Slides>
  <Notes>34</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KimNgoc</dc:creator>
  <cp:lastModifiedBy>Bao Thu</cp:lastModifiedBy>
  <cp:revision>11</cp:revision>
  <dcterms:created xsi:type="dcterms:W3CDTF">2016-03-28T01:41:43Z</dcterms:created>
  <dcterms:modified xsi:type="dcterms:W3CDTF">2016-04-03T15:27:19Z</dcterms:modified>
</cp:coreProperties>
</file>