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592E85FE-DFD4-4FAE-AED7-7B00E79F2ABD}">
  <a:tblStyle styleId="{592E85FE-DFD4-4FAE-AED7-7B00E79F2ABD}"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CF4"/>
          </a:solidFill>
        </a:fill>
      </a:tcStyle>
    </a:wholeTbl>
    <a:band1H>
      <a:tcTxStyle/>
      <a:tcStyle>
        <a:fill>
          <a:solidFill>
            <a:srgbClr val="CFD7E7"/>
          </a:solidFill>
        </a:fill>
      </a:tcStyle>
    </a:band1H>
    <a:band2H>
      <a:tcTxStyle/>
    </a:band2H>
    <a:band1V>
      <a:tcTxStyle/>
      <a:tcStyle>
        <a:fill>
          <a:solidFill>
            <a:srgbClr val="CFD7E7"/>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91425" lIns="91425" spcFirstLastPara="1" rIns="91425" wrap="square" tIns="91425"/>
          <a:lstStyle>
            <a:lvl1pPr indent="0" lvl="0" mar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Google Shape;8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2" name="Shape 92"/>
        <p:cNvGrpSpPr/>
        <p:nvPr/>
      </p:nvGrpSpPr>
      <p:grpSpPr>
        <a:xfrm>
          <a:off x="0" y="0"/>
          <a:ext cx="0" cy="0"/>
          <a:chOff x="0" y="0"/>
          <a:chExt cx="0" cy="0"/>
        </a:xfrm>
      </p:grpSpPr>
      <p:sp>
        <p:nvSpPr>
          <p:cNvPr id="93" name="Google Shape;93;p5: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94" name="Google Shape;94;p5: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95" name="Google Shape;95;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96" name="Google Shape;96;p5: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p7: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05" name="Google Shape;105;p7: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06" name="Google Shape;106;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07" name="Google Shape;107;p7: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4" name="Shape 114"/>
        <p:cNvGrpSpPr/>
        <p:nvPr/>
      </p:nvGrpSpPr>
      <p:grpSpPr>
        <a:xfrm>
          <a:off x="0" y="0"/>
          <a:ext cx="0" cy="0"/>
          <a:chOff x="0" y="0"/>
          <a:chExt cx="0" cy="0"/>
        </a:xfrm>
      </p:grpSpPr>
      <p:sp>
        <p:nvSpPr>
          <p:cNvPr id="115" name="Google Shape;115;p9: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16" name="Google Shape;116;p9: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17" name="Google Shape;11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18" name="Google Shape;118;p9: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Google Shape;126;p11: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27" name="Google Shape;127;p11: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28" name="Google Shape;12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29" name="Google Shape;129;p11: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6" name="Shape 136"/>
        <p:cNvGrpSpPr/>
        <p:nvPr/>
      </p:nvGrpSpPr>
      <p:grpSpPr>
        <a:xfrm>
          <a:off x="0" y="0"/>
          <a:ext cx="0" cy="0"/>
          <a:chOff x="0" y="0"/>
          <a:chExt cx="0" cy="0"/>
        </a:xfrm>
      </p:grpSpPr>
      <p:sp>
        <p:nvSpPr>
          <p:cNvPr id="137" name="Google Shape;137;p13: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lang="en-US" sz="1200" u="none">
                <a:solidFill>
                  <a:schemeClr val="dk1"/>
                </a:solidFill>
                <a:latin typeface="Arial"/>
                <a:ea typeface="Arial"/>
                <a:cs typeface="Arial"/>
                <a:sym typeface="Arial"/>
              </a:rPr>
              <a:t>‹#›</a:t>
            </a:fld>
            <a:endParaRPr b="0" sz="1200" u="none">
              <a:solidFill>
                <a:schemeClr val="dk1"/>
              </a:solidFill>
              <a:latin typeface="Arial"/>
              <a:ea typeface="Arial"/>
              <a:cs typeface="Arial"/>
              <a:sym typeface="Arial"/>
            </a:endParaRPr>
          </a:p>
        </p:txBody>
      </p:sp>
      <p:sp>
        <p:nvSpPr>
          <p:cNvPr id="138" name="Google Shape;138;p13: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b="0" lang="en-US" sz="1200" u="none">
                <a:solidFill>
                  <a:schemeClr val="dk1"/>
                </a:solidFill>
                <a:latin typeface="Arial"/>
                <a:ea typeface="Arial"/>
                <a:cs typeface="Arial"/>
                <a:sym typeface="Arial"/>
              </a:rPr>
              <a:t>‹#›</a:t>
            </a:fld>
            <a:endParaRPr b="0" sz="1200" u="none">
              <a:solidFill>
                <a:schemeClr val="dk1"/>
              </a:solidFill>
              <a:latin typeface="Arial"/>
              <a:ea typeface="Arial"/>
              <a:cs typeface="Arial"/>
              <a:sym typeface="Arial"/>
            </a:endParaRPr>
          </a:p>
        </p:txBody>
      </p:sp>
      <p:sp>
        <p:nvSpPr>
          <p:cNvPr id="139" name="Google Shape;139;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40" name="Google Shape;140;p13: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7" name="Shape 147"/>
        <p:cNvGrpSpPr/>
        <p:nvPr/>
      </p:nvGrpSpPr>
      <p:grpSpPr>
        <a:xfrm>
          <a:off x="0" y="0"/>
          <a:ext cx="0" cy="0"/>
          <a:chOff x="0" y="0"/>
          <a:chExt cx="0" cy="0"/>
        </a:xfrm>
      </p:grpSpPr>
      <p:sp>
        <p:nvSpPr>
          <p:cNvPr id="148" name="Google Shape;148;p15: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49" name="Google Shape;149;p15: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50" name="Google Shape;150;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51" name="Google Shape;151;p15: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8" name="Shape 158"/>
        <p:cNvGrpSpPr/>
        <p:nvPr/>
      </p:nvGrpSpPr>
      <p:grpSpPr>
        <a:xfrm>
          <a:off x="0" y="0"/>
          <a:ext cx="0" cy="0"/>
          <a:chOff x="0" y="0"/>
          <a:chExt cx="0" cy="0"/>
        </a:xfrm>
      </p:grpSpPr>
      <p:sp>
        <p:nvSpPr>
          <p:cNvPr id="159" name="Google Shape;159;p17: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60" name="Google Shape;160;p17: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61" name="Google Shape;161;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62" name="Google Shape;162;p17: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9" name="Shape 169"/>
        <p:cNvGrpSpPr/>
        <p:nvPr/>
      </p:nvGrpSpPr>
      <p:grpSpPr>
        <a:xfrm>
          <a:off x="0" y="0"/>
          <a:ext cx="0" cy="0"/>
          <a:chOff x="0" y="0"/>
          <a:chExt cx="0" cy="0"/>
        </a:xfrm>
      </p:grpSpPr>
      <p:sp>
        <p:nvSpPr>
          <p:cNvPr id="170" name="Google Shape;170;p19: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71" name="Google Shape;171;p19: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72" name="Google Shape;172;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73" name="Google Shape;173;p19: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p21: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82" name="Google Shape;182;p21: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83" name="Google Shape;183;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84" name="Google Shape;184;p21: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1" name="Shape 191"/>
        <p:cNvGrpSpPr/>
        <p:nvPr/>
      </p:nvGrpSpPr>
      <p:grpSpPr>
        <a:xfrm>
          <a:off x="0" y="0"/>
          <a:ext cx="0" cy="0"/>
          <a:chOff x="0" y="0"/>
          <a:chExt cx="0" cy="0"/>
        </a:xfrm>
      </p:grpSpPr>
      <p:sp>
        <p:nvSpPr>
          <p:cNvPr id="192" name="Google Shape;192;p23: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93" name="Google Shape;193;p23: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194" name="Google Shape;194;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195" name="Google Shape;195;p23: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2" name="Shape 202"/>
        <p:cNvGrpSpPr/>
        <p:nvPr/>
      </p:nvGrpSpPr>
      <p:grpSpPr>
        <a:xfrm>
          <a:off x="0" y="0"/>
          <a:ext cx="0" cy="0"/>
          <a:chOff x="0" y="0"/>
          <a:chExt cx="0" cy="0"/>
        </a:xfrm>
      </p:grpSpPr>
      <p:sp>
        <p:nvSpPr>
          <p:cNvPr id="203" name="Google Shape;203;p25: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04" name="Google Shape;204;p25: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05" name="Google Shape;205;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06" name="Google Shape;206;p25: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4" name="Shape 214"/>
        <p:cNvGrpSpPr/>
        <p:nvPr/>
      </p:nvGrpSpPr>
      <p:grpSpPr>
        <a:xfrm>
          <a:off x="0" y="0"/>
          <a:ext cx="0" cy="0"/>
          <a:chOff x="0" y="0"/>
          <a:chExt cx="0" cy="0"/>
        </a:xfrm>
      </p:grpSpPr>
      <p:sp>
        <p:nvSpPr>
          <p:cNvPr id="215" name="Google Shape;215;p27: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16" name="Google Shape;216;p27: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17" name="Google Shape;217;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18" name="Google Shape;218;p27: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6" name="Shape 226"/>
        <p:cNvGrpSpPr/>
        <p:nvPr/>
      </p:nvGrpSpPr>
      <p:grpSpPr>
        <a:xfrm>
          <a:off x="0" y="0"/>
          <a:ext cx="0" cy="0"/>
          <a:chOff x="0" y="0"/>
          <a:chExt cx="0" cy="0"/>
        </a:xfrm>
      </p:grpSpPr>
      <p:sp>
        <p:nvSpPr>
          <p:cNvPr id="227" name="Google Shape;227;p29: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28" name="Google Shape;228;p29: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29" name="Google Shape;229;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30" name="Google Shape;230;p29: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8" name="Shape 238"/>
        <p:cNvGrpSpPr/>
        <p:nvPr/>
      </p:nvGrpSpPr>
      <p:grpSpPr>
        <a:xfrm>
          <a:off x="0" y="0"/>
          <a:ext cx="0" cy="0"/>
          <a:chOff x="0" y="0"/>
          <a:chExt cx="0" cy="0"/>
        </a:xfrm>
      </p:grpSpPr>
      <p:sp>
        <p:nvSpPr>
          <p:cNvPr id="239" name="Google Shape;239;p31: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40" name="Google Shape;240;p31: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41" name="Google Shape;241;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42" name="Google Shape;242;p31: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0" name="Shape 250"/>
        <p:cNvGrpSpPr/>
        <p:nvPr/>
      </p:nvGrpSpPr>
      <p:grpSpPr>
        <a:xfrm>
          <a:off x="0" y="0"/>
          <a:ext cx="0" cy="0"/>
          <a:chOff x="0" y="0"/>
          <a:chExt cx="0" cy="0"/>
        </a:xfrm>
      </p:grpSpPr>
      <p:sp>
        <p:nvSpPr>
          <p:cNvPr id="251" name="Google Shape;251;p33: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52" name="Google Shape;252;p33: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53" name="Google Shape;253;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54" name="Google Shape;254;p33: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2" name="Shape 262"/>
        <p:cNvGrpSpPr/>
        <p:nvPr/>
      </p:nvGrpSpPr>
      <p:grpSpPr>
        <a:xfrm>
          <a:off x="0" y="0"/>
          <a:ext cx="0" cy="0"/>
          <a:chOff x="0" y="0"/>
          <a:chExt cx="0" cy="0"/>
        </a:xfrm>
      </p:grpSpPr>
      <p:sp>
        <p:nvSpPr>
          <p:cNvPr id="263" name="Google Shape;263;p35: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64" name="Google Shape;264;p35: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65" name="Google Shape;265;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66" name="Google Shape;266;p35: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3" name="Shape 273"/>
        <p:cNvGrpSpPr/>
        <p:nvPr/>
      </p:nvGrpSpPr>
      <p:grpSpPr>
        <a:xfrm>
          <a:off x="0" y="0"/>
          <a:ext cx="0" cy="0"/>
          <a:chOff x="0" y="0"/>
          <a:chExt cx="0" cy="0"/>
        </a:xfrm>
      </p:grpSpPr>
      <p:sp>
        <p:nvSpPr>
          <p:cNvPr id="274" name="Google Shape;274;p37: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75" name="Google Shape;275;p37: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76" name="Google Shape;276;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77" name="Google Shape;277;p37: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5" name="Shape 285"/>
        <p:cNvGrpSpPr/>
        <p:nvPr/>
      </p:nvGrpSpPr>
      <p:grpSpPr>
        <a:xfrm>
          <a:off x="0" y="0"/>
          <a:ext cx="0" cy="0"/>
          <a:chOff x="0" y="0"/>
          <a:chExt cx="0" cy="0"/>
        </a:xfrm>
      </p:grpSpPr>
      <p:sp>
        <p:nvSpPr>
          <p:cNvPr id="286" name="Google Shape;286;p39: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87" name="Google Shape;287;p39: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88" name="Google Shape;288;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89" name="Google Shape;289;p39: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6" name="Shape 296"/>
        <p:cNvGrpSpPr/>
        <p:nvPr/>
      </p:nvGrpSpPr>
      <p:grpSpPr>
        <a:xfrm>
          <a:off x="0" y="0"/>
          <a:ext cx="0" cy="0"/>
          <a:chOff x="0" y="0"/>
          <a:chExt cx="0" cy="0"/>
        </a:xfrm>
      </p:grpSpPr>
      <p:sp>
        <p:nvSpPr>
          <p:cNvPr id="297" name="Google Shape;297;p41: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98" name="Google Shape;298;p41: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299" name="Google Shape;299;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300" name="Google Shape;300;p41: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8" name="Shape 308"/>
        <p:cNvGrpSpPr/>
        <p:nvPr/>
      </p:nvGrpSpPr>
      <p:grpSpPr>
        <a:xfrm>
          <a:off x="0" y="0"/>
          <a:ext cx="0" cy="0"/>
          <a:chOff x="0" y="0"/>
          <a:chExt cx="0" cy="0"/>
        </a:xfrm>
      </p:grpSpPr>
      <p:sp>
        <p:nvSpPr>
          <p:cNvPr id="309" name="Google Shape;309;p43: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10" name="Google Shape;310;p43: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11" name="Google Shape;311;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312" name="Google Shape;312;p43: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0" name="Shape 320"/>
        <p:cNvGrpSpPr/>
        <p:nvPr/>
      </p:nvGrpSpPr>
      <p:grpSpPr>
        <a:xfrm>
          <a:off x="0" y="0"/>
          <a:ext cx="0" cy="0"/>
          <a:chOff x="0" y="0"/>
          <a:chExt cx="0" cy="0"/>
        </a:xfrm>
      </p:grpSpPr>
      <p:sp>
        <p:nvSpPr>
          <p:cNvPr id="321" name="Google Shape;321;p45: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22" name="Google Shape;322;p45: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23" name="Google Shape;323;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324" name="Google Shape;324;p45: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2" name="Shape 332"/>
        <p:cNvGrpSpPr/>
        <p:nvPr/>
      </p:nvGrpSpPr>
      <p:grpSpPr>
        <a:xfrm>
          <a:off x="0" y="0"/>
          <a:ext cx="0" cy="0"/>
          <a:chOff x="0" y="0"/>
          <a:chExt cx="0" cy="0"/>
        </a:xfrm>
      </p:grpSpPr>
      <p:sp>
        <p:nvSpPr>
          <p:cNvPr id="333" name="Google Shape;333;p47: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34" name="Google Shape;334;p47: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35" name="Google Shape;335;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336" name="Google Shape;336;p47: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4" name="Shape 344"/>
        <p:cNvGrpSpPr/>
        <p:nvPr/>
      </p:nvGrpSpPr>
      <p:grpSpPr>
        <a:xfrm>
          <a:off x="0" y="0"/>
          <a:ext cx="0" cy="0"/>
          <a:chOff x="0" y="0"/>
          <a:chExt cx="0" cy="0"/>
        </a:xfrm>
      </p:grpSpPr>
      <p:sp>
        <p:nvSpPr>
          <p:cNvPr id="345" name="Google Shape;345;p49: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46" name="Google Shape;346;p49: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47" name="Google Shape;347;p4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348" name="Google Shape;348;p49: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5" name="Shape 355"/>
        <p:cNvGrpSpPr/>
        <p:nvPr/>
      </p:nvGrpSpPr>
      <p:grpSpPr>
        <a:xfrm>
          <a:off x="0" y="0"/>
          <a:ext cx="0" cy="0"/>
          <a:chOff x="0" y="0"/>
          <a:chExt cx="0" cy="0"/>
        </a:xfrm>
      </p:grpSpPr>
      <p:sp>
        <p:nvSpPr>
          <p:cNvPr id="356" name="Google Shape;356;p51: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57" name="Google Shape;357;p51: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58" name="Google Shape;358;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359" name="Google Shape;359;p51: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7" name="Shape 367"/>
        <p:cNvGrpSpPr/>
        <p:nvPr/>
      </p:nvGrpSpPr>
      <p:grpSpPr>
        <a:xfrm>
          <a:off x="0" y="0"/>
          <a:ext cx="0" cy="0"/>
          <a:chOff x="0" y="0"/>
          <a:chExt cx="0" cy="0"/>
        </a:xfrm>
      </p:grpSpPr>
      <p:sp>
        <p:nvSpPr>
          <p:cNvPr id="368" name="Google Shape;368;p53: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69" name="Google Shape;369;p53: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70" name="Google Shape;370;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371" name="Google Shape;371;p53: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9" name="Shape 379"/>
        <p:cNvGrpSpPr/>
        <p:nvPr/>
      </p:nvGrpSpPr>
      <p:grpSpPr>
        <a:xfrm>
          <a:off x="0" y="0"/>
          <a:ext cx="0" cy="0"/>
          <a:chOff x="0" y="0"/>
          <a:chExt cx="0" cy="0"/>
        </a:xfrm>
      </p:grpSpPr>
      <p:sp>
        <p:nvSpPr>
          <p:cNvPr id="380" name="Google Shape;380;p55: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81" name="Google Shape;381;p55: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82" name="Google Shape;382;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383" name="Google Shape;383;p55: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1" name="Shape 391"/>
        <p:cNvGrpSpPr/>
        <p:nvPr/>
      </p:nvGrpSpPr>
      <p:grpSpPr>
        <a:xfrm>
          <a:off x="0" y="0"/>
          <a:ext cx="0" cy="0"/>
          <a:chOff x="0" y="0"/>
          <a:chExt cx="0" cy="0"/>
        </a:xfrm>
      </p:grpSpPr>
      <p:sp>
        <p:nvSpPr>
          <p:cNvPr id="392" name="Google Shape;392;p57: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93" name="Google Shape;393;p57: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394" name="Google Shape;394;p5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395" name="Google Shape;395;p57: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3" name="Shape 403"/>
        <p:cNvGrpSpPr/>
        <p:nvPr/>
      </p:nvGrpSpPr>
      <p:grpSpPr>
        <a:xfrm>
          <a:off x="0" y="0"/>
          <a:ext cx="0" cy="0"/>
          <a:chOff x="0" y="0"/>
          <a:chExt cx="0" cy="0"/>
        </a:xfrm>
      </p:grpSpPr>
      <p:sp>
        <p:nvSpPr>
          <p:cNvPr id="404" name="Google Shape;404;p59: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05" name="Google Shape;405;p59: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06" name="Google Shape;406;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407" name="Google Shape;407;p59: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4" name="Shape 414"/>
        <p:cNvGrpSpPr/>
        <p:nvPr/>
      </p:nvGrpSpPr>
      <p:grpSpPr>
        <a:xfrm>
          <a:off x="0" y="0"/>
          <a:ext cx="0" cy="0"/>
          <a:chOff x="0" y="0"/>
          <a:chExt cx="0" cy="0"/>
        </a:xfrm>
      </p:grpSpPr>
      <p:sp>
        <p:nvSpPr>
          <p:cNvPr id="415" name="Google Shape;415;p61: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16" name="Google Shape;416;p61: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17" name="Google Shape;417;p6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418" name="Google Shape;418;p61: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5" name="Shape 425"/>
        <p:cNvGrpSpPr/>
        <p:nvPr/>
      </p:nvGrpSpPr>
      <p:grpSpPr>
        <a:xfrm>
          <a:off x="0" y="0"/>
          <a:ext cx="0" cy="0"/>
          <a:chOff x="0" y="0"/>
          <a:chExt cx="0" cy="0"/>
        </a:xfrm>
      </p:grpSpPr>
      <p:sp>
        <p:nvSpPr>
          <p:cNvPr id="426" name="Google Shape;426;p63: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27" name="Google Shape;427;p63: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28" name="Google Shape;428;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429" name="Google Shape;429;p63: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7" name="Shape 437"/>
        <p:cNvGrpSpPr/>
        <p:nvPr/>
      </p:nvGrpSpPr>
      <p:grpSpPr>
        <a:xfrm>
          <a:off x="0" y="0"/>
          <a:ext cx="0" cy="0"/>
          <a:chOff x="0" y="0"/>
          <a:chExt cx="0" cy="0"/>
        </a:xfrm>
      </p:grpSpPr>
      <p:sp>
        <p:nvSpPr>
          <p:cNvPr id="438" name="Google Shape;438;p65: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39" name="Google Shape;439;p65: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40" name="Google Shape;440;p6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441" name="Google Shape;441;p65: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0" name="Shape 450"/>
        <p:cNvGrpSpPr/>
        <p:nvPr/>
      </p:nvGrpSpPr>
      <p:grpSpPr>
        <a:xfrm>
          <a:off x="0" y="0"/>
          <a:ext cx="0" cy="0"/>
          <a:chOff x="0" y="0"/>
          <a:chExt cx="0" cy="0"/>
        </a:xfrm>
      </p:grpSpPr>
      <p:sp>
        <p:nvSpPr>
          <p:cNvPr id="451" name="Google Shape;451;p67: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52" name="Google Shape;452;p67: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53" name="Google Shape;453;p6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454" name="Google Shape;454;p67: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1" name="Shape 461"/>
        <p:cNvGrpSpPr/>
        <p:nvPr/>
      </p:nvGrpSpPr>
      <p:grpSpPr>
        <a:xfrm>
          <a:off x="0" y="0"/>
          <a:ext cx="0" cy="0"/>
          <a:chOff x="0" y="0"/>
          <a:chExt cx="0" cy="0"/>
        </a:xfrm>
      </p:grpSpPr>
      <p:sp>
        <p:nvSpPr>
          <p:cNvPr id="462" name="Google Shape;462;p69: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63" name="Google Shape;463;p69: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64" name="Google Shape;464;p6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465" name="Google Shape;465;p69: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2" name="Shape 472"/>
        <p:cNvGrpSpPr/>
        <p:nvPr/>
      </p:nvGrpSpPr>
      <p:grpSpPr>
        <a:xfrm>
          <a:off x="0" y="0"/>
          <a:ext cx="0" cy="0"/>
          <a:chOff x="0" y="0"/>
          <a:chExt cx="0" cy="0"/>
        </a:xfrm>
      </p:grpSpPr>
      <p:sp>
        <p:nvSpPr>
          <p:cNvPr id="473" name="Google Shape;473;p71:notes"/>
          <p:cNvSpPr txBox="1"/>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74" name="Google Shape;474;p71:notes"/>
          <p:cNvSpPr txBox="1"/>
          <p:nvPr/>
        </p:nvSpPr>
        <p:spPr>
          <a:xfrm>
            <a:off x="3884613" y="8685213"/>
            <a:ext cx="2971800" cy="457200"/>
          </a:xfrm>
          <a:prstGeom prst="rect">
            <a:avLst/>
          </a:prstGeom>
          <a:noFill/>
          <a:ln>
            <a:noFill/>
          </a:ln>
        </p:spPr>
        <p:txBody>
          <a:bodyPr anchorCtr="0" anchor="b" bIns="45700" lIns="91400" spcFirstLastPara="1" rIns="91400"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475" name="Google Shape;475;p7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476" name="Google Shape;476;p71:notes"/>
          <p:cNvSpPr txBox="1"/>
          <p:nvPr>
            <p:ph idx="1" type="body"/>
          </p:nvPr>
        </p:nvSpPr>
        <p:spPr>
          <a:xfrm>
            <a:off x="685800" y="4343400"/>
            <a:ext cx="5486400" cy="4114800"/>
          </a:xfrm>
          <a:prstGeom prst="rect">
            <a:avLst/>
          </a:prstGeom>
          <a:noFill/>
          <a:ln>
            <a:noFill/>
          </a:ln>
        </p:spPr>
        <p:txBody>
          <a:bodyPr anchorCtr="0" anchor="t" bIns="45700" lIns="91400" spcFirstLastPara="1" rIns="91400"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5" name="Shape 15"/>
        <p:cNvGrpSpPr/>
        <p:nvPr/>
      </p:nvGrpSpPr>
      <p:grpSpPr>
        <a:xfrm>
          <a:off x="0" y="0"/>
          <a:ext cx="0" cy="0"/>
          <a:chOff x="0" y="0"/>
          <a:chExt cx="0" cy="0"/>
        </a:xfrm>
      </p:grpSpPr>
      <p:sp>
        <p:nvSpPr>
          <p:cNvPr id="16" name="Google Shape;16;p2"/>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7" name="Google Shape;17;p2"/>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8" name="Google Shape;18;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9" name="Shape 19"/>
        <p:cNvGrpSpPr/>
        <p:nvPr/>
      </p:nvGrpSpPr>
      <p:grpSpPr>
        <a:xfrm>
          <a:off x="0" y="0"/>
          <a:ext cx="0" cy="0"/>
          <a:chOff x="0" y="0"/>
          <a:chExt cx="0" cy="0"/>
        </a:xfrm>
      </p:grpSpPr>
      <p:sp>
        <p:nvSpPr>
          <p:cNvPr id="20" name="Google Shape;20;p3"/>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Clr>
                <a:schemeClr val="dk1"/>
              </a:buClr>
              <a:buSzPts val="1400"/>
              <a:buFont typeface="Calibri"/>
              <a:buNone/>
              <a:defRPr b="0" i="0" sz="44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21" name="Google Shape;21;p3"/>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rgbClr val="888888"/>
              </a:buClr>
              <a:buSzPts val="3200"/>
              <a:buFont typeface="Arial"/>
              <a:buNone/>
              <a:defRPr b="0" i="0" sz="3200" u="none" cap="none" strike="noStrike">
                <a:solidFill>
                  <a:srgbClr val="888888"/>
                </a:solidFill>
                <a:latin typeface="Calibri"/>
                <a:ea typeface="Calibri"/>
                <a:cs typeface="Calibri"/>
                <a:sym typeface="Calibri"/>
              </a:defRPr>
            </a:lvl1pPr>
            <a:lvl2pPr indent="0" lvl="1" marL="457200" marR="0" rtl="0" algn="ctr">
              <a:spcBef>
                <a:spcPts val="560"/>
              </a:spcBef>
              <a:spcAft>
                <a:spcPts val="0"/>
              </a:spcAft>
              <a:buClr>
                <a:srgbClr val="888888"/>
              </a:buClr>
              <a:buSzPts val="2800"/>
              <a:buFont typeface="Arial"/>
              <a:buNone/>
              <a:defRPr b="0" i="0" sz="2800" u="none" cap="none" strike="noStrike">
                <a:solidFill>
                  <a:srgbClr val="888888"/>
                </a:solidFill>
                <a:latin typeface="Calibri"/>
                <a:ea typeface="Calibri"/>
                <a:cs typeface="Calibri"/>
                <a:sym typeface="Calibri"/>
              </a:defRPr>
            </a:lvl2pPr>
            <a:lvl3pPr indent="0" lvl="2" marL="914400" marR="0" rtl="0" algn="ctr">
              <a:spcBef>
                <a:spcPts val="480"/>
              </a:spcBef>
              <a:spcAft>
                <a:spcPts val="0"/>
              </a:spcAft>
              <a:buClr>
                <a:srgbClr val="888888"/>
              </a:buClr>
              <a:buSzPts val="2400"/>
              <a:buFont typeface="Arial"/>
              <a:buNone/>
              <a:defRPr b="0" i="0" sz="2400" u="none" cap="none" strike="noStrike">
                <a:solidFill>
                  <a:srgbClr val="888888"/>
                </a:solidFill>
                <a:latin typeface="Calibri"/>
                <a:ea typeface="Calibri"/>
                <a:cs typeface="Calibri"/>
                <a:sym typeface="Calibri"/>
              </a:defRPr>
            </a:lvl3pPr>
            <a:lvl4pPr indent="0" lvl="3" marL="1371600" marR="0" rtl="0" algn="ctr">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4pPr>
            <a:lvl5pPr indent="0" lvl="4" marL="1828800" marR="0" rtl="0" algn="ctr">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5pPr>
            <a:lvl6pPr indent="0" lvl="5" marL="2286000" marR="0" rtl="0" algn="ctr">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6pPr>
            <a:lvl7pPr indent="0" lvl="6" marL="2743200" marR="0" rtl="0" algn="ctr">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7pPr>
            <a:lvl8pPr indent="0" lvl="7" marL="3200400" marR="0" rtl="0" algn="ctr">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8pPr>
            <a:lvl9pPr indent="0" lvl="8" marL="3657600" marR="0" rtl="0" algn="ctr">
              <a:spcBef>
                <a:spcPts val="400"/>
              </a:spcBef>
              <a:spcAft>
                <a:spcPts val="0"/>
              </a:spcAft>
              <a:buClr>
                <a:srgbClr val="888888"/>
              </a:buClr>
              <a:buSzPts val="2000"/>
              <a:buFont typeface="Arial"/>
              <a:buNone/>
              <a:defRPr b="0" i="0" sz="2000" u="none" cap="none" strike="noStrike">
                <a:solidFill>
                  <a:srgbClr val="888888"/>
                </a:solidFill>
                <a:latin typeface="Calibri"/>
                <a:ea typeface="Calibri"/>
                <a:cs typeface="Calibri"/>
                <a:sym typeface="Calibri"/>
              </a:defRPr>
            </a:lvl9pPr>
          </a:lstStyle>
          <a:p/>
        </p:txBody>
      </p:sp>
      <p:sp>
        <p:nvSpPr>
          <p:cNvPr id="22" name="Google Shape;22;p3"/>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3" name="Google Shape;23;p3"/>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4" name="Google Shape;24;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5" name="Shape 25"/>
        <p:cNvGrpSpPr/>
        <p:nvPr/>
      </p:nvGrpSpPr>
      <p:grpSpPr>
        <a:xfrm>
          <a:off x="0" y="0"/>
          <a:ext cx="0" cy="0"/>
          <a:chOff x="0" y="0"/>
          <a:chExt cx="0" cy="0"/>
        </a:xfrm>
      </p:grpSpPr>
      <p:sp>
        <p:nvSpPr>
          <p:cNvPr id="26" name="Google Shape;26;p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Clr>
                <a:schemeClr val="dk1"/>
              </a:buClr>
              <a:buSzPts val="1400"/>
              <a:buFont typeface="Calibri"/>
              <a:buNone/>
              <a:defRPr b="0" i="0" sz="44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27" name="Google Shape;27;p4"/>
          <p:cNvSpPr txBox="1"/>
          <p:nvPr>
            <p:ph idx="1" type="body"/>
          </p:nvPr>
        </p:nvSpPr>
        <p:spPr>
          <a:xfrm>
            <a:off x="457200" y="1600200"/>
            <a:ext cx="8229600" cy="452596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28" name="Google Shape;28;p4"/>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9" name="Google Shape;29;p4"/>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0" name="Google Shape;30;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31" name="Shape 31"/>
        <p:cNvGrpSpPr/>
        <p:nvPr/>
      </p:nvGrpSpPr>
      <p:grpSpPr>
        <a:xfrm>
          <a:off x="0" y="0"/>
          <a:ext cx="0" cy="0"/>
          <a:chOff x="0" y="0"/>
          <a:chExt cx="0" cy="0"/>
        </a:xfrm>
      </p:grpSpPr>
      <p:sp>
        <p:nvSpPr>
          <p:cNvPr id="32" name="Google Shape;32;p5"/>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Clr>
                <a:schemeClr val="dk1"/>
              </a:buClr>
              <a:buSzPts val="1400"/>
              <a:buFont typeface="Calibri"/>
              <a:buNone/>
              <a:defRPr b="1" i="0" sz="40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3" name="Google Shape;33;p5"/>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rgbClr val="888888"/>
              </a:buClr>
              <a:buSzPts val="3200"/>
              <a:buFont typeface="Arial"/>
              <a:buNone/>
              <a:defRPr b="0" i="0" sz="2000" u="none" cap="none" strike="noStrike">
                <a:solidFill>
                  <a:srgbClr val="888888"/>
                </a:solidFill>
                <a:latin typeface="Calibri"/>
                <a:ea typeface="Calibri"/>
                <a:cs typeface="Calibri"/>
                <a:sym typeface="Calibri"/>
              </a:defRPr>
            </a:lvl1pPr>
            <a:lvl2pPr indent="-228600" lvl="1" marL="914400" marR="0" rtl="0" algn="l">
              <a:spcBef>
                <a:spcPts val="360"/>
              </a:spcBef>
              <a:spcAft>
                <a:spcPts val="0"/>
              </a:spcAft>
              <a:buClr>
                <a:srgbClr val="888888"/>
              </a:buClr>
              <a:buSzPts val="2800"/>
              <a:buFont typeface="Arial"/>
              <a:buNone/>
              <a:defRPr b="0" i="0" sz="1800" u="none" cap="none" strike="noStrike">
                <a:solidFill>
                  <a:srgbClr val="888888"/>
                </a:solidFill>
                <a:latin typeface="Calibri"/>
                <a:ea typeface="Calibri"/>
                <a:cs typeface="Calibri"/>
                <a:sym typeface="Calibri"/>
              </a:defRPr>
            </a:lvl2pPr>
            <a:lvl3pPr indent="-228600" lvl="2" marL="1371600" marR="0" rtl="0" algn="l">
              <a:spcBef>
                <a:spcPts val="320"/>
              </a:spcBef>
              <a:spcAft>
                <a:spcPts val="0"/>
              </a:spcAft>
              <a:buClr>
                <a:srgbClr val="888888"/>
              </a:buClr>
              <a:buSzPts val="2400"/>
              <a:buFont typeface="Arial"/>
              <a:buNone/>
              <a:defRPr b="0" i="0" sz="1600" u="none" cap="none" strike="noStrike">
                <a:solidFill>
                  <a:srgbClr val="888888"/>
                </a:solidFill>
                <a:latin typeface="Calibri"/>
                <a:ea typeface="Calibri"/>
                <a:cs typeface="Calibri"/>
                <a:sym typeface="Calibri"/>
              </a:defRPr>
            </a:lvl3pPr>
            <a:lvl4pPr indent="-228600" lvl="3" marL="1828800" marR="0" rtl="0" algn="l">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4pPr>
            <a:lvl5pPr indent="-228600" lvl="4" marL="2286000" marR="0" rtl="0" algn="l">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5pPr>
            <a:lvl6pPr indent="-228600" lvl="5" marL="2743200" marR="0" rtl="0" algn="l">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6pPr>
            <a:lvl7pPr indent="-228600" lvl="6" marL="3200400" marR="0" rtl="0" algn="l">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7pPr>
            <a:lvl8pPr indent="-228600" lvl="7" marL="3657600" marR="0" rtl="0" algn="l">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8pPr>
            <a:lvl9pPr indent="-228600" lvl="8" marL="4114800" marR="0" rtl="0" algn="l">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9pPr>
          </a:lstStyle>
          <a:p/>
        </p:txBody>
      </p:sp>
      <p:sp>
        <p:nvSpPr>
          <p:cNvPr id="34" name="Google Shape;34;p5"/>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5" name="Google Shape;35;p5"/>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6" name="Google Shape;36;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37" name="Shape 37"/>
        <p:cNvGrpSpPr/>
        <p:nvPr/>
      </p:nvGrpSpPr>
      <p:grpSpPr>
        <a:xfrm>
          <a:off x="0" y="0"/>
          <a:ext cx="0" cy="0"/>
          <a:chOff x="0" y="0"/>
          <a:chExt cx="0" cy="0"/>
        </a:xfrm>
      </p:grpSpPr>
      <p:sp>
        <p:nvSpPr>
          <p:cNvPr id="38" name="Google Shape;38;p6"/>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Clr>
                <a:schemeClr val="dk1"/>
              </a:buClr>
              <a:buSzPts val="1400"/>
              <a:buFont typeface="Calibri"/>
              <a:buNone/>
              <a:defRPr b="0" i="0" sz="44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9" name="Google Shape;39;p6"/>
          <p:cNvSpPr txBox="1"/>
          <p:nvPr>
            <p:ph idx="1" type="body"/>
          </p:nvPr>
        </p:nvSpPr>
        <p:spPr>
          <a:xfrm>
            <a:off x="457200" y="1600200"/>
            <a:ext cx="4038600" cy="4525963"/>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0" name="Google Shape;40;p6"/>
          <p:cNvSpPr txBox="1"/>
          <p:nvPr>
            <p:ph idx="2" type="body"/>
          </p:nvPr>
        </p:nvSpPr>
        <p:spPr>
          <a:xfrm>
            <a:off x="4648200" y="1600200"/>
            <a:ext cx="4038600" cy="4525963"/>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1" name="Google Shape;41;p6"/>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2" name="Google Shape;42;p6"/>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3" name="Google Shape;43;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44" name="Shape 44"/>
        <p:cNvGrpSpPr/>
        <p:nvPr/>
      </p:nvGrpSpPr>
      <p:grpSpPr>
        <a:xfrm>
          <a:off x="0" y="0"/>
          <a:ext cx="0" cy="0"/>
          <a:chOff x="0" y="0"/>
          <a:chExt cx="0" cy="0"/>
        </a:xfrm>
      </p:grpSpPr>
      <p:sp>
        <p:nvSpPr>
          <p:cNvPr id="45" name="Google Shape;45;p7"/>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Clr>
                <a:schemeClr val="dk1"/>
              </a:buClr>
              <a:buSzPts val="1400"/>
              <a:buFont typeface="Calibri"/>
              <a:buNone/>
              <a:defRPr b="0" i="0" sz="44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6" name="Google Shape;46;p7"/>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3200"/>
              <a:buFont typeface="Arial"/>
              <a:buNone/>
              <a:defRPr b="1" i="0" sz="2400" u="none" cap="none" strike="noStrike">
                <a:solidFill>
                  <a:schemeClr val="dk1"/>
                </a:solidFill>
                <a:latin typeface="Calibri"/>
                <a:ea typeface="Calibri"/>
                <a:cs typeface="Calibri"/>
                <a:sym typeface="Calibri"/>
              </a:defRPr>
            </a:lvl1pPr>
            <a:lvl2pPr indent="-228600" lvl="1" marL="914400" marR="0" rtl="0" algn="l">
              <a:spcBef>
                <a:spcPts val="400"/>
              </a:spcBef>
              <a:spcAft>
                <a:spcPts val="0"/>
              </a:spcAft>
              <a:buClr>
                <a:schemeClr val="dk1"/>
              </a:buClr>
              <a:buSzPts val="28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Clr>
                <a:schemeClr val="dk1"/>
              </a:buClr>
              <a:buSzPts val="24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9pPr>
          </a:lstStyle>
          <a:p/>
        </p:txBody>
      </p:sp>
      <p:sp>
        <p:nvSpPr>
          <p:cNvPr id="47" name="Google Shape;47;p7"/>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5pPr>
            <a:lvl6pPr indent="-330200" lvl="5" marL="27432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6pPr>
            <a:lvl7pPr indent="-330200" lvl="6" marL="32004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7pPr>
            <a:lvl8pPr indent="-330200" lvl="7" marL="36576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8pPr>
            <a:lvl9pPr indent="-330200" lvl="8" marL="41148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9pPr>
          </a:lstStyle>
          <a:p/>
        </p:txBody>
      </p:sp>
      <p:sp>
        <p:nvSpPr>
          <p:cNvPr id="48" name="Google Shape;48;p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3200"/>
              <a:buFont typeface="Arial"/>
              <a:buNone/>
              <a:defRPr b="1" i="0" sz="2400" u="none" cap="none" strike="noStrike">
                <a:solidFill>
                  <a:schemeClr val="dk1"/>
                </a:solidFill>
                <a:latin typeface="Calibri"/>
                <a:ea typeface="Calibri"/>
                <a:cs typeface="Calibri"/>
                <a:sym typeface="Calibri"/>
              </a:defRPr>
            </a:lvl1pPr>
            <a:lvl2pPr indent="-228600" lvl="1" marL="914400" marR="0" rtl="0" algn="l">
              <a:spcBef>
                <a:spcPts val="400"/>
              </a:spcBef>
              <a:spcAft>
                <a:spcPts val="0"/>
              </a:spcAft>
              <a:buClr>
                <a:schemeClr val="dk1"/>
              </a:buClr>
              <a:buSzPts val="28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Clr>
                <a:schemeClr val="dk1"/>
              </a:buClr>
              <a:buSzPts val="24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9pPr>
          </a:lstStyle>
          <a:p/>
        </p:txBody>
      </p:sp>
      <p:sp>
        <p:nvSpPr>
          <p:cNvPr id="49" name="Google Shape;49;p7"/>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5pPr>
            <a:lvl6pPr indent="-330200" lvl="5" marL="27432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6pPr>
            <a:lvl7pPr indent="-330200" lvl="6" marL="32004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7pPr>
            <a:lvl8pPr indent="-330200" lvl="7" marL="36576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8pPr>
            <a:lvl9pPr indent="-330200" lvl="8" marL="4114800" marR="0" rtl="0" algn="l">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9pPr>
          </a:lstStyle>
          <a:p/>
        </p:txBody>
      </p:sp>
      <p:sp>
        <p:nvSpPr>
          <p:cNvPr id="50" name="Google Shape;50;p7"/>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1" name="Google Shape;51;p7"/>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2" name="Google Shape;52;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53" name="Shape 53"/>
        <p:cNvGrpSpPr/>
        <p:nvPr/>
      </p:nvGrpSpPr>
      <p:grpSpPr>
        <a:xfrm>
          <a:off x="0" y="0"/>
          <a:ext cx="0" cy="0"/>
          <a:chOff x="0" y="0"/>
          <a:chExt cx="0" cy="0"/>
        </a:xfrm>
      </p:grpSpPr>
      <p:sp>
        <p:nvSpPr>
          <p:cNvPr id="54" name="Google Shape;54;p8"/>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Clr>
                <a:schemeClr val="dk1"/>
              </a:buClr>
              <a:buSzPts val="1400"/>
              <a:buFont typeface="Calibri"/>
              <a:buNone/>
              <a:defRPr b="0" i="0" sz="44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5" name="Google Shape;55;p8"/>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6" name="Google Shape;56;p8"/>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7" name="Google Shape;57;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Clr>
                <a:schemeClr val="dk1"/>
              </a:buClr>
              <a:buSzPts val="1400"/>
              <a:buFont typeface="Calibri"/>
              <a:buNone/>
              <a:defRPr b="1" i="0" sz="20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0" name="Google Shape;60;p9"/>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61" name="Google Shape;61;p9"/>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3200"/>
              <a:buFont typeface="Arial"/>
              <a:buNone/>
              <a:defRPr b="0" i="0" sz="1400" u="none" cap="none" strike="noStrike">
                <a:solidFill>
                  <a:schemeClr val="dk1"/>
                </a:solidFill>
                <a:latin typeface="Calibri"/>
                <a:ea typeface="Calibri"/>
                <a:cs typeface="Calibri"/>
                <a:sym typeface="Calibri"/>
              </a:defRPr>
            </a:lvl1pPr>
            <a:lvl2pPr indent="-228600" lvl="1" marL="914400" marR="0" rtl="0" algn="l">
              <a:spcBef>
                <a:spcPts val="240"/>
              </a:spcBef>
              <a:spcAft>
                <a:spcPts val="0"/>
              </a:spcAft>
              <a:buClr>
                <a:schemeClr val="dk1"/>
              </a:buClr>
              <a:buSzPts val="28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spcBef>
                <a:spcPts val="200"/>
              </a:spcBef>
              <a:spcAft>
                <a:spcPts val="0"/>
              </a:spcAft>
              <a:buClr>
                <a:schemeClr val="dk1"/>
              </a:buClr>
              <a:buSzPts val="2400"/>
              <a:buFont typeface="Arial"/>
              <a:buNone/>
              <a:defRPr b="0" i="0" sz="1000" u="none" cap="none" strike="noStrike">
                <a:solidFill>
                  <a:schemeClr val="dk1"/>
                </a:solidFill>
                <a:latin typeface="Calibri"/>
                <a:ea typeface="Calibri"/>
                <a:cs typeface="Calibri"/>
                <a:sym typeface="Calibri"/>
              </a:defRPr>
            </a:lvl3pPr>
            <a:lvl4pPr indent="-228600" lvl="3" marL="18288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4pPr>
            <a:lvl5pPr indent="-228600" lvl="4" marL="22860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5pPr>
            <a:lvl6pPr indent="-228600" lvl="5" marL="27432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6pPr>
            <a:lvl7pPr indent="-228600" lvl="6" marL="32004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7pPr>
            <a:lvl8pPr indent="-228600" lvl="7" marL="36576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8pPr>
            <a:lvl9pPr indent="-228600" lvl="8" marL="41148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9pPr>
          </a:lstStyle>
          <a:p/>
        </p:txBody>
      </p:sp>
      <p:sp>
        <p:nvSpPr>
          <p:cNvPr id="62" name="Google Shape;62;p9"/>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3" name="Google Shape;63;p9"/>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4" name="Google Shape;64;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Clr>
                <a:schemeClr val="dk1"/>
              </a:buClr>
              <a:buSzPts val="1400"/>
              <a:buFont typeface="Calibri"/>
              <a:buNone/>
              <a:defRPr b="1" i="0" sz="20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7" name="Google Shape;67;p10"/>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1400"/>
              <a:buFont typeface="Arial"/>
              <a:buNone/>
              <a:defRPr b="0" i="0" sz="3200" u="none" cap="none" strike="noStrike">
                <a:solidFill>
                  <a:schemeClr val="dk1"/>
                </a:solidFill>
                <a:latin typeface="Calibri"/>
                <a:ea typeface="Calibri"/>
                <a:cs typeface="Calibri"/>
                <a:sym typeface="Calibri"/>
              </a:defRPr>
            </a:lvl1pPr>
            <a:lvl2pPr indent="0" lvl="1" marL="457200" marR="0" rtl="0" algn="l">
              <a:spcBef>
                <a:spcPts val="560"/>
              </a:spcBef>
              <a:spcAft>
                <a:spcPts val="0"/>
              </a:spcAft>
              <a:buClr>
                <a:schemeClr val="dk1"/>
              </a:buClr>
              <a:buSzPts val="1400"/>
              <a:buFont typeface="Arial"/>
              <a:buNone/>
              <a:defRPr b="0" i="0" sz="2800" u="none" cap="none" strike="noStrike">
                <a:solidFill>
                  <a:schemeClr val="dk1"/>
                </a:solidFill>
                <a:latin typeface="Calibri"/>
                <a:ea typeface="Calibri"/>
                <a:cs typeface="Calibri"/>
                <a:sym typeface="Calibri"/>
              </a:defRPr>
            </a:lvl2pPr>
            <a:lvl3pPr indent="0" lvl="2" marL="914400" marR="0" rtl="0" algn="l">
              <a:spcBef>
                <a:spcPts val="480"/>
              </a:spcBef>
              <a:spcAft>
                <a:spcPts val="0"/>
              </a:spcAft>
              <a:buClr>
                <a:schemeClr val="dk1"/>
              </a:buClr>
              <a:buSzPts val="1400"/>
              <a:buFont typeface="Arial"/>
              <a:buNone/>
              <a:defRPr b="0" i="0" sz="2400" u="none" cap="none" strike="noStrike">
                <a:solidFill>
                  <a:schemeClr val="dk1"/>
                </a:solidFill>
                <a:latin typeface="Calibri"/>
                <a:ea typeface="Calibri"/>
                <a:cs typeface="Calibri"/>
                <a:sym typeface="Calibri"/>
              </a:defRPr>
            </a:lvl3pPr>
            <a:lvl4pPr indent="0" lvl="3" marL="1371600" marR="0" rtl="0" algn="l">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4pPr>
            <a:lvl5pPr indent="0" lvl="4" marL="1828800" marR="0" rtl="0" algn="l">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5pPr>
            <a:lvl6pPr indent="0" lvl="5" marL="2286000" marR="0" rtl="0" algn="l">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6pPr>
            <a:lvl7pPr indent="0" lvl="6" marL="2743200" marR="0" rtl="0" algn="l">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7pPr>
            <a:lvl8pPr indent="0" lvl="7" marL="3200400" marR="0" rtl="0" algn="l">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8pPr>
            <a:lvl9pPr indent="0" lvl="8" marL="3657600" marR="0" rtl="0" algn="l">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9pPr>
          </a:lstStyle>
          <a:p/>
        </p:txBody>
      </p:sp>
      <p:sp>
        <p:nvSpPr>
          <p:cNvPr id="68" name="Google Shape;68;p10"/>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3200"/>
              <a:buFont typeface="Arial"/>
              <a:buNone/>
              <a:defRPr b="0" i="0" sz="1400" u="none" cap="none" strike="noStrike">
                <a:solidFill>
                  <a:schemeClr val="dk1"/>
                </a:solidFill>
                <a:latin typeface="Calibri"/>
                <a:ea typeface="Calibri"/>
                <a:cs typeface="Calibri"/>
                <a:sym typeface="Calibri"/>
              </a:defRPr>
            </a:lvl1pPr>
            <a:lvl2pPr indent="-228600" lvl="1" marL="914400" marR="0" rtl="0" algn="l">
              <a:spcBef>
                <a:spcPts val="240"/>
              </a:spcBef>
              <a:spcAft>
                <a:spcPts val="0"/>
              </a:spcAft>
              <a:buClr>
                <a:schemeClr val="dk1"/>
              </a:buClr>
              <a:buSzPts val="28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spcBef>
                <a:spcPts val="200"/>
              </a:spcBef>
              <a:spcAft>
                <a:spcPts val="0"/>
              </a:spcAft>
              <a:buClr>
                <a:schemeClr val="dk1"/>
              </a:buClr>
              <a:buSzPts val="2400"/>
              <a:buFont typeface="Arial"/>
              <a:buNone/>
              <a:defRPr b="0" i="0" sz="1000" u="none" cap="none" strike="noStrike">
                <a:solidFill>
                  <a:schemeClr val="dk1"/>
                </a:solidFill>
                <a:latin typeface="Calibri"/>
                <a:ea typeface="Calibri"/>
                <a:cs typeface="Calibri"/>
                <a:sym typeface="Calibri"/>
              </a:defRPr>
            </a:lvl3pPr>
            <a:lvl4pPr indent="-228600" lvl="3" marL="18288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4pPr>
            <a:lvl5pPr indent="-228600" lvl="4" marL="22860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5pPr>
            <a:lvl6pPr indent="-228600" lvl="5" marL="27432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6pPr>
            <a:lvl7pPr indent="-228600" lvl="6" marL="32004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7pPr>
            <a:lvl8pPr indent="-228600" lvl="7" marL="36576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8pPr>
            <a:lvl9pPr indent="-228600" lvl="8" marL="4114800" marR="0" rtl="0" algn="l">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9pPr>
          </a:lstStyle>
          <a:p/>
        </p:txBody>
      </p:sp>
      <p:sp>
        <p:nvSpPr>
          <p:cNvPr id="69" name="Google Shape;69;p10"/>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70" name="Google Shape;70;p10"/>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71" name="Google Shape;71;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Clr>
                <a:schemeClr val="dk1"/>
              </a:buClr>
              <a:buSzPts val="1400"/>
              <a:buFont typeface="Calibri"/>
              <a:buNone/>
              <a:defRPr b="0" i="0" sz="44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74" name="Google Shape;74;p11"/>
          <p:cNvSpPr txBox="1"/>
          <p:nvPr>
            <p:ph idx="1" type="body"/>
          </p:nvPr>
        </p:nvSpPr>
        <p:spPr>
          <a:xfrm rot="5400000">
            <a:off x="2309018" y="-251619"/>
            <a:ext cx="4525963" cy="82296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75" name="Google Shape;75;p11"/>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76" name="Google Shape;76;p11"/>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77" name="Google Shape;77;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4732337" y="2171700"/>
            <a:ext cx="5851525" cy="20574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Clr>
                <a:schemeClr val="dk1"/>
              </a:buClr>
              <a:buSzPts val="1400"/>
              <a:buFont typeface="Calibri"/>
              <a:buNone/>
              <a:defRPr b="0" i="0" sz="44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0" name="Google Shape;80;p12"/>
          <p:cNvSpPr txBox="1"/>
          <p:nvPr>
            <p:ph idx="1" type="body"/>
          </p:nvPr>
        </p:nvSpPr>
        <p:spPr>
          <a:xfrm rot="5400000">
            <a:off x="541338" y="190501"/>
            <a:ext cx="5851525" cy="6019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1" name="Google Shape;81;p12"/>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2" name="Google Shape;82;p12"/>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sz="1200">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3" name="Google Shape;83;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Clr>
                <a:schemeClr val="dk1"/>
              </a:buClr>
              <a:buSzPts val="1400"/>
              <a:buFont typeface="Calibri"/>
              <a:buNone/>
              <a:defRPr b="0" i="0" sz="4400" u="none" cap="none" strike="noStrike">
                <a:solidFill>
                  <a:schemeClr val="dk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1" name="Google Shape;11;p1"/>
          <p:cNvSpPr txBox="1"/>
          <p:nvPr>
            <p:ph idx="1" type="body"/>
          </p:nvPr>
        </p:nvSpPr>
        <p:spPr>
          <a:xfrm>
            <a:off x="457200" y="1600200"/>
            <a:ext cx="8229600" cy="452596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600" cy="365125"/>
          </a:xfrm>
          <a:prstGeom prst="rect">
            <a:avLst/>
          </a:prstGeom>
          <a:noFill/>
          <a:ln>
            <a:noFill/>
          </a:ln>
        </p:spPr>
        <p:txBody>
          <a:bodyPr anchorCtr="0" anchor="ctr" bIns="91425" lIns="91425" spcFirstLastPara="1" rIns="91425" wrap="square" tIns="91425"/>
          <a:lstStyle>
            <a:lvl1pPr indent="0" lvl="0" mar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jp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jp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jp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jp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jp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jp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jp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jp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jp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jp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jp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jp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jp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jp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jp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jp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jp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jp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jp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jp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jp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jp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jp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2.jp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2.jp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jp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2.jpg"/><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2.jp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hyperlink" Target="http://vnexpress.net/tin-tuc/khoa-hoc/trong-nuoc/hoc-sinh-lop-11-va-thiet-bi-bien-nuoc-man-thanh-ngot-3379089.html" TargetMode="External"/><Relationship Id="rId6" Type="http://schemas.openxmlformats.org/officeDocument/2006/relationships/image" Target="../media/image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jp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hyperlink" Target="http://vietnamnet.vn/vn/giao-duc/296553/tien-si-nguoi-viet-cong-bo-nghien-cuu-tren-tap-chi-so-mot-the-gioi.html" TargetMode="External"/><Relationship Id="rId6" Type="http://schemas.openxmlformats.org/officeDocument/2006/relationships/hyperlink" Target="http://www.tienphong.vn/giao-duc/voi-toi-tro-ve-viet-nam-lam-viec-la-lua-chon-tot-987801.tpo"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2.jp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7" name="Shape 87"/>
        <p:cNvGrpSpPr/>
        <p:nvPr/>
      </p:nvGrpSpPr>
      <p:grpSpPr>
        <a:xfrm>
          <a:off x="0" y="0"/>
          <a:ext cx="0" cy="0"/>
          <a:chOff x="0" y="0"/>
          <a:chExt cx="0" cy="0"/>
        </a:xfrm>
      </p:grpSpPr>
      <p:sp>
        <p:nvSpPr>
          <p:cNvPr id="88" name="Google Shape;88;p13"/>
          <p:cNvSpPr txBox="1"/>
          <p:nvPr/>
        </p:nvSpPr>
        <p:spPr>
          <a:xfrm>
            <a:off x="701040" y="2743200"/>
            <a:ext cx="7772400" cy="5078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2700" u="none" cap="none" strike="noStrike">
                <a:solidFill>
                  <a:srgbClr val="E36C09"/>
                </a:solidFill>
                <a:latin typeface="Times New Roman"/>
                <a:ea typeface="Times New Roman"/>
                <a:cs typeface="Times New Roman"/>
                <a:sym typeface="Times New Roman"/>
              </a:rPr>
              <a:t>GIỚI THIỆU NGÀNH KHOA HỌC VẬT LIỆU</a:t>
            </a:r>
            <a:endParaRPr b="1" i="0" sz="2700" u="none" cap="none" strike="noStrike">
              <a:solidFill>
                <a:srgbClr val="E36C09"/>
              </a:solidFill>
              <a:latin typeface="Times New Roman"/>
              <a:ea typeface="Times New Roman"/>
              <a:cs typeface="Times New Roman"/>
              <a:sym typeface="Times New Roman"/>
            </a:endParaRPr>
          </a:p>
        </p:txBody>
      </p:sp>
      <p:grpSp>
        <p:nvGrpSpPr>
          <p:cNvPr id="89" name="Google Shape;89;p13"/>
          <p:cNvGrpSpPr/>
          <p:nvPr/>
        </p:nvGrpSpPr>
        <p:grpSpPr>
          <a:xfrm>
            <a:off x="3429001" y="228600"/>
            <a:ext cx="2133600" cy="1524000"/>
            <a:chOff x="96" y="48"/>
            <a:chExt cx="1440" cy="576"/>
          </a:xfrm>
        </p:grpSpPr>
        <p:pic>
          <p:nvPicPr>
            <p:cNvPr descr="KHTN" id="90" name="Google Shape;90;p13"/>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91" name="Google Shape;91;p13"/>
            <p:cNvPicPr preferRelativeResize="0"/>
            <p:nvPr/>
          </p:nvPicPr>
          <p:blipFill rotWithShape="1">
            <a:blip r:embed="rId4">
              <a:alphaModFix/>
            </a:blip>
            <a:srcRect b="0" l="0" r="0" t="0"/>
            <a:stretch/>
          </p:blipFill>
          <p:spPr>
            <a:xfrm>
              <a:off x="845" y="48"/>
              <a:ext cx="691" cy="576"/>
            </a:xfrm>
            <a:prstGeom prst="rect">
              <a:avLst/>
            </a:prstGeom>
            <a:noFill/>
            <a:ln>
              <a:noFill/>
            </a:ln>
          </p:spPr>
        </p:pic>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7" name="Shape 97"/>
        <p:cNvGrpSpPr/>
        <p:nvPr/>
      </p:nvGrpSpPr>
      <p:grpSpPr>
        <a:xfrm>
          <a:off x="0" y="0"/>
          <a:ext cx="0" cy="0"/>
          <a:chOff x="0" y="0"/>
          <a:chExt cx="0" cy="0"/>
        </a:xfrm>
      </p:grpSpPr>
      <p:cxnSp>
        <p:nvCxnSpPr>
          <p:cNvPr id="98" name="Google Shape;98;p14"/>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99" name="Google Shape;99;p14"/>
          <p:cNvGrpSpPr/>
          <p:nvPr/>
        </p:nvGrpSpPr>
        <p:grpSpPr>
          <a:xfrm>
            <a:off x="152400" y="76200"/>
            <a:ext cx="1554163" cy="547688"/>
            <a:chOff x="96" y="48"/>
            <a:chExt cx="1440" cy="576"/>
          </a:xfrm>
        </p:grpSpPr>
        <p:pic>
          <p:nvPicPr>
            <p:cNvPr descr="KHTN" id="100" name="Google Shape;100;p14"/>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101" name="Google Shape;101;p14"/>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102" name="Google Shape;102;p14"/>
          <p:cNvSpPr txBox="1"/>
          <p:nvPr/>
        </p:nvSpPr>
        <p:spPr>
          <a:xfrm>
            <a:off x="457200" y="2057400"/>
            <a:ext cx="8138160" cy="1962076"/>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b="1" i="0" lang="en-US" sz="2700" u="none" cap="none" strike="noStrike">
                <a:solidFill>
                  <a:srgbClr val="E36C09"/>
                </a:solidFill>
                <a:latin typeface="Times New Roman"/>
                <a:ea typeface="Times New Roman"/>
                <a:cs typeface="Times New Roman"/>
                <a:sym typeface="Times New Roman"/>
              </a:rPr>
              <a:t>Tuần 3:</a:t>
            </a:r>
            <a:endParaRPr b="1" i="0" sz="2700" u="none" cap="none" strike="noStrike">
              <a:solidFill>
                <a:srgbClr val="E36C09"/>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2700" u="none" cap="none" strike="noStrike">
                <a:solidFill>
                  <a:srgbClr val="E36C09"/>
                </a:solidFill>
                <a:latin typeface="Times New Roman"/>
                <a:ea typeface="Times New Roman"/>
                <a:cs typeface="Times New Roman"/>
                <a:sym typeface="Times New Roman"/>
              </a:rPr>
              <a:t>CHƯƠNG TRÌNH ĐÀO TẠO </a:t>
            </a:r>
            <a:endParaRPr/>
          </a:p>
          <a:p>
            <a:pPr indent="0" lvl="0" marL="0" marR="0" rtl="0" algn="ctr">
              <a:lnSpc>
                <a:spcPct val="150000"/>
              </a:lnSpc>
              <a:spcBef>
                <a:spcPts val="0"/>
              </a:spcBef>
              <a:spcAft>
                <a:spcPts val="0"/>
              </a:spcAft>
              <a:buNone/>
            </a:pPr>
            <a:r>
              <a:rPr b="1" i="0" lang="en-US" sz="2700" u="none" cap="none" strike="noStrike">
                <a:solidFill>
                  <a:srgbClr val="E36C09"/>
                </a:solidFill>
                <a:latin typeface="Times New Roman"/>
                <a:ea typeface="Times New Roman"/>
                <a:cs typeface="Times New Roman"/>
                <a:sym typeface="Times New Roman"/>
              </a:rPr>
              <a:t>NGÀNH KHOA HỌC VẬT LIỆU</a:t>
            </a:r>
            <a:endParaRPr b="1" i="0" sz="2700" u="none" cap="none" strike="noStrike">
              <a:solidFill>
                <a:srgbClr val="E36C09"/>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8" name="Shape 108"/>
        <p:cNvGrpSpPr/>
        <p:nvPr/>
      </p:nvGrpSpPr>
      <p:grpSpPr>
        <a:xfrm>
          <a:off x="0" y="0"/>
          <a:ext cx="0" cy="0"/>
          <a:chOff x="0" y="0"/>
          <a:chExt cx="0" cy="0"/>
        </a:xfrm>
      </p:grpSpPr>
      <p:cxnSp>
        <p:nvCxnSpPr>
          <p:cNvPr id="109" name="Google Shape;109;p15"/>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110" name="Google Shape;110;p15"/>
          <p:cNvGrpSpPr/>
          <p:nvPr/>
        </p:nvGrpSpPr>
        <p:grpSpPr>
          <a:xfrm>
            <a:off x="152400" y="76200"/>
            <a:ext cx="1554163" cy="547688"/>
            <a:chOff x="96" y="48"/>
            <a:chExt cx="1440" cy="576"/>
          </a:xfrm>
        </p:grpSpPr>
        <p:pic>
          <p:nvPicPr>
            <p:cNvPr descr="KHTN" id="111" name="Google Shape;111;p15"/>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112" name="Google Shape;112;p15"/>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113" name="Google Shape;113;p15"/>
          <p:cNvSpPr/>
          <p:nvPr/>
        </p:nvSpPr>
        <p:spPr>
          <a:xfrm>
            <a:off x="304800" y="889844"/>
            <a:ext cx="8534400" cy="5724644"/>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i="0" lang="en-US" sz="1800" u="none" cap="none" strike="noStrike">
                <a:solidFill>
                  <a:schemeClr val="dk1"/>
                </a:solidFill>
                <a:latin typeface="Arial"/>
                <a:ea typeface="Arial"/>
                <a:cs typeface="Arial"/>
                <a:sym typeface="Arial"/>
              </a:rPr>
              <a:t>1. MỤC TIÊU ĐÀO TẠO</a:t>
            </a:r>
            <a:endParaRPr/>
          </a:p>
          <a:p>
            <a:pPr indent="0" lvl="0" marL="0" marR="0" rtl="0" algn="just">
              <a:spcBef>
                <a:spcPts val="0"/>
              </a:spcBef>
              <a:spcAft>
                <a:spcPts val="0"/>
              </a:spcAft>
              <a:buNone/>
            </a:pPr>
            <a:r>
              <a:t/>
            </a:r>
            <a:endParaRPr b="1" i="0" sz="1800" u="none" cap="none" strike="noStrike">
              <a:solidFill>
                <a:schemeClr val="dk1"/>
              </a:solidFill>
              <a:latin typeface="Arial"/>
              <a:ea typeface="Arial"/>
              <a:cs typeface="Arial"/>
              <a:sym typeface="Arial"/>
            </a:endParaRPr>
          </a:p>
          <a:p>
            <a:pPr indent="0" lvl="0" marL="0" marR="0" rtl="0" algn="just">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Khoa học vật liệu là một khoa học liên ngành, có khả năng kết nối với nhiều lĩnh vực khoa học và công nghệ như: Vật lý; Hóa học; Công nghệ y sinh học, Công nghệ thông tin, Điện tử, Công nghệ môi trường, Năng lượng… </a:t>
            </a:r>
            <a:endParaRPr b="0" i="0" sz="22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0" i="0" sz="22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Là một ngành đào tạo và nghiên cứu về khoa học và công nghệ vật liệu tiên tiến, thuộc chiến lược phát triển khoa học và công nghệ của quốc gia.</a:t>
            </a:r>
            <a:endParaRPr/>
          </a:p>
          <a:p>
            <a:pPr indent="0" lvl="0" marL="0" marR="0" rtl="0" algn="just">
              <a:spcBef>
                <a:spcPts val="0"/>
              </a:spcBef>
              <a:spcAft>
                <a:spcPts val="0"/>
              </a:spcAft>
              <a:buNone/>
            </a:pPr>
            <a:r>
              <a:t/>
            </a:r>
            <a:endParaRPr b="0" i="0" sz="22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Sự phát triển của ngành Khoa học Vật liệu đã đóng góp rất quan trọng đến sự nghiệp công nghiệp hoá hiện đại hoá của đất nước.</a:t>
            </a:r>
            <a:endParaRPr/>
          </a:p>
          <a:p>
            <a:pPr indent="0" lvl="0" marL="0" marR="0" rtl="0" algn="just">
              <a:spcBef>
                <a:spcPts val="0"/>
              </a:spcBef>
              <a:spcAft>
                <a:spcPts val="0"/>
              </a:spcAft>
              <a:buNone/>
            </a:pPr>
            <a:r>
              <a:t/>
            </a:r>
            <a:endParaRPr b="0" i="0" sz="22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Ngành Khoa học Vật liệu chú trọng vào việc đào tạo ra những cử nhân có đủ kiến thức và năng lực phục vụ cho nhu cầu giảng dạy, nghiên cứu cơ bản cũng như ứng dụng khoa học và công  nghệ vật liệu tiên tiến vào thực tiễn sản xuất và phục vụ cuộc sống.</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9" name="Shape 119"/>
        <p:cNvGrpSpPr/>
        <p:nvPr/>
      </p:nvGrpSpPr>
      <p:grpSpPr>
        <a:xfrm>
          <a:off x="0" y="0"/>
          <a:ext cx="0" cy="0"/>
          <a:chOff x="0" y="0"/>
          <a:chExt cx="0" cy="0"/>
        </a:xfrm>
      </p:grpSpPr>
      <p:cxnSp>
        <p:nvCxnSpPr>
          <p:cNvPr id="120" name="Google Shape;120;p16"/>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121" name="Google Shape;121;p16"/>
          <p:cNvGrpSpPr/>
          <p:nvPr/>
        </p:nvGrpSpPr>
        <p:grpSpPr>
          <a:xfrm>
            <a:off x="152400" y="76200"/>
            <a:ext cx="1554163" cy="547688"/>
            <a:chOff x="96" y="48"/>
            <a:chExt cx="1440" cy="576"/>
          </a:xfrm>
        </p:grpSpPr>
        <p:pic>
          <p:nvPicPr>
            <p:cNvPr descr="KHTN" id="122" name="Google Shape;122;p16"/>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123" name="Google Shape;123;p16"/>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124" name="Google Shape;124;p16"/>
          <p:cNvSpPr/>
          <p:nvPr/>
        </p:nvSpPr>
        <p:spPr>
          <a:xfrm>
            <a:off x="304800" y="889844"/>
            <a:ext cx="8534400" cy="5816977"/>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2. Mục tiêu chung</a:t>
            </a:r>
            <a:endParaRPr/>
          </a:p>
          <a:p>
            <a:pPr indent="0" lvl="0" marL="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Khoa Khoa học Vật liệu (KHVL) hiện có 4 chuyên ngành đào tạo: Vật liệu polymer và composite, Vật liệu màng mỏng, Vật liệu Từ và Vật liệu Y Sinh, với mục tiêu đào tạo chung như sau:</a:t>
            </a:r>
            <a:endParaRPr/>
          </a:p>
          <a:p>
            <a:pPr indent="-342900" lvl="0" marL="342900" marR="0" rtl="0" algn="just">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Đào tạo cử nhân Khoa học Vật liệu có kiến thức nền tảng vững chắc và chuyên sâu về tổng hợp và tính chất của vật liệu mới; có năng lực phát triển, triển khai, và ứng dụng thành quả nghiên cứu mới nhất của các loại vật liệu mới vào trong đời sống và sản xuất; có khả năng đóng vai trò lãnh đạo để phát triển và đóng góp tích cực cho sự phát triển của khoa học và công nghệ.</a:t>
            </a:r>
            <a:endParaRPr/>
          </a:p>
          <a:p>
            <a:pPr indent="-342900" lvl="0" marL="342900" marR="0" rtl="0" algn="just">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Đào tạo cử nhân Khoa học Vật liệu có kỹ năng giao tiếp tốt, tinh thần phục vụ cộng đồng, khả năng làm việc theo nhóm, chủ động, kỹ năng thích nghi, tự điều chỉnh, tự phát triển, khả năng phát hiện và giải quyết vấn đề một cách logic, sáng tạo và có hệ thống. Cử nhân Khoa học Vật liệu có khả năng cạnh tranh trong môi trường làm việc trong nước cũng như trên thị trường lao động toàn cầu.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0" name="Shape 130"/>
        <p:cNvGrpSpPr/>
        <p:nvPr/>
      </p:nvGrpSpPr>
      <p:grpSpPr>
        <a:xfrm>
          <a:off x="0" y="0"/>
          <a:ext cx="0" cy="0"/>
          <a:chOff x="0" y="0"/>
          <a:chExt cx="0" cy="0"/>
        </a:xfrm>
      </p:grpSpPr>
      <p:cxnSp>
        <p:nvCxnSpPr>
          <p:cNvPr id="131" name="Google Shape;131;p17"/>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132" name="Google Shape;132;p17"/>
          <p:cNvGrpSpPr/>
          <p:nvPr/>
        </p:nvGrpSpPr>
        <p:grpSpPr>
          <a:xfrm>
            <a:off x="152400" y="76200"/>
            <a:ext cx="1554163" cy="547688"/>
            <a:chOff x="96" y="48"/>
            <a:chExt cx="1440" cy="576"/>
          </a:xfrm>
        </p:grpSpPr>
        <p:pic>
          <p:nvPicPr>
            <p:cNvPr descr="KHTN" id="133" name="Google Shape;133;p17"/>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134" name="Google Shape;134;p17"/>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135" name="Google Shape;135;p17"/>
          <p:cNvSpPr/>
          <p:nvPr/>
        </p:nvSpPr>
        <p:spPr>
          <a:xfrm>
            <a:off x="304800" y="889844"/>
            <a:ext cx="8534400" cy="5509200"/>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i="0" lang="en-US" sz="2200" u="none" cap="none" strike="noStrike">
                <a:solidFill>
                  <a:schemeClr val="dk1"/>
                </a:solidFill>
                <a:latin typeface="Times New Roman"/>
                <a:ea typeface="Times New Roman"/>
                <a:cs typeface="Times New Roman"/>
                <a:sym typeface="Times New Roman"/>
              </a:rPr>
              <a:t>3. Mục tiêu cụ thể/chuẩn đầu ra của chương trình giáo dục:</a:t>
            </a:r>
            <a:endParaRPr/>
          </a:p>
          <a:p>
            <a:pPr indent="0" lvl="0" marL="0" marR="0" rtl="0" algn="just">
              <a:spcBef>
                <a:spcPts val="0"/>
              </a:spcBef>
              <a:spcAft>
                <a:spcPts val="0"/>
              </a:spcAft>
              <a:buNone/>
            </a:pPr>
            <a:r>
              <a:t/>
            </a:r>
            <a:endParaRPr b="0" i="0" sz="22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i="1" lang="en-US" sz="2200" u="none" cap="none" strike="noStrike">
                <a:solidFill>
                  <a:schemeClr val="dk1"/>
                </a:solidFill>
                <a:latin typeface="Times New Roman"/>
                <a:ea typeface="Times New Roman"/>
                <a:cs typeface="Times New Roman"/>
                <a:sym typeface="Times New Roman"/>
              </a:rPr>
              <a:t>A. Kiến thức</a:t>
            </a:r>
            <a:endParaRPr b="0" i="0" sz="2200" u="none" cap="none" strike="noStrike">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Có khả năng áp dụng kiến thức về toán học, hoá học, vật lý, sinh học và cơ sở khoa học vật liệu để tổng hợp và phân tích các tính chất của vật liệu tiên tiến, đặc biệt vật liệu thấp chiều (kích thước nano mét).</a:t>
            </a:r>
            <a:endParaRPr/>
          </a:p>
          <a:p>
            <a:pPr indent="-342900" lvl="0" marL="342900" marR="0" rtl="0" algn="just">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Dựa trên những kiến thức về khoa học vật liệu để phát triển những loại vật liệu mới trong các chuyên ngành vật liệu polymer và composite, vật liệu màng mỏng, vật liệu nano, vật liệu Từ, vật liệu y sinh nhằm ứng dụng vào trong đời sống và sản xuất công nghiệp, nông nghiệp, ngư nghiệp, y sinh học và môi trường.</a:t>
            </a:r>
            <a:endParaRPr/>
          </a:p>
          <a:p>
            <a:pPr indent="-342900" lvl="0" marL="342900" marR="0" rtl="0" algn="just">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Nắm được các cơ sở lý thuyết và công cụ nghiên cứu cần thiết để kiểm tra đánh giá tính chất vật liệu và hệ thống dây chuyền công nghệ sản xuất vật liệu.</a:t>
            </a:r>
            <a:endParaRPr/>
          </a:p>
          <a:p>
            <a:pPr indent="-342900" lvl="0" marL="342900" marR="0" rtl="0" algn="just">
              <a:spcBef>
                <a:spcPts val="0"/>
              </a:spcBef>
              <a:spcAft>
                <a:spcPts val="0"/>
              </a:spcAft>
              <a:buClr>
                <a:schemeClr val="dk1"/>
              </a:buClr>
              <a:buSzPts val="2200"/>
              <a:buFont typeface="Arial"/>
              <a:buChar char="•"/>
            </a:pPr>
            <a:r>
              <a:rPr b="0" i="0" lang="en-US" sz="2200" u="none" cap="none" strike="noStrike">
                <a:solidFill>
                  <a:schemeClr val="dk1"/>
                </a:solidFill>
                <a:latin typeface="Times New Roman"/>
                <a:ea typeface="Times New Roman"/>
                <a:cs typeface="Times New Roman"/>
                <a:sym typeface="Times New Roman"/>
              </a:rPr>
              <a:t>Có khả năng vận dụng các công cụ hỗ trợ nghề nghiệp khác để khai thác tối đa các hoạt động kỹ năng chuyên ngành đã được đào tạo.</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1" name="Shape 141"/>
        <p:cNvGrpSpPr/>
        <p:nvPr/>
      </p:nvGrpSpPr>
      <p:grpSpPr>
        <a:xfrm>
          <a:off x="0" y="0"/>
          <a:ext cx="0" cy="0"/>
          <a:chOff x="0" y="0"/>
          <a:chExt cx="0" cy="0"/>
        </a:xfrm>
      </p:grpSpPr>
      <p:cxnSp>
        <p:nvCxnSpPr>
          <p:cNvPr id="142" name="Google Shape;142;p18"/>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143" name="Google Shape;143;p18"/>
          <p:cNvGrpSpPr/>
          <p:nvPr/>
        </p:nvGrpSpPr>
        <p:grpSpPr>
          <a:xfrm>
            <a:off x="152400" y="76200"/>
            <a:ext cx="1554163" cy="547688"/>
            <a:chOff x="96" y="48"/>
            <a:chExt cx="1440" cy="576"/>
          </a:xfrm>
        </p:grpSpPr>
        <p:pic>
          <p:nvPicPr>
            <p:cNvPr descr="KHTN" id="144" name="Google Shape;144;p18"/>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145" name="Google Shape;145;p18"/>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146" name="Google Shape;146;p18"/>
          <p:cNvSpPr/>
          <p:nvPr/>
        </p:nvSpPr>
        <p:spPr>
          <a:xfrm>
            <a:off x="304800" y="889844"/>
            <a:ext cx="8534400" cy="5847755"/>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i="0" lang="en-US" sz="2200" u="none" cap="none" strike="noStrike">
                <a:solidFill>
                  <a:schemeClr val="dk1"/>
                </a:solidFill>
                <a:latin typeface="Times New Roman"/>
                <a:ea typeface="Times New Roman"/>
                <a:cs typeface="Times New Roman"/>
                <a:sym typeface="Times New Roman"/>
              </a:rPr>
              <a:t>3. Mục tiêu cụ thể/chuẩn đầu ra của chương trình giáo dục:</a:t>
            </a:r>
            <a:endParaRPr/>
          </a:p>
          <a:p>
            <a:pPr indent="0" lvl="0" marL="0" marR="0" rtl="0" algn="just">
              <a:spcBef>
                <a:spcPts val="0"/>
              </a:spcBef>
              <a:spcAft>
                <a:spcPts val="0"/>
              </a:spcAft>
              <a:buNone/>
            </a:pPr>
            <a:r>
              <a:t/>
            </a:r>
            <a:endParaRPr b="0" i="0" sz="22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1" lang="en-US" sz="2200" u="none" cap="none" strike="noStrike">
                <a:solidFill>
                  <a:schemeClr val="dk1"/>
                </a:solidFill>
                <a:latin typeface="Times New Roman"/>
                <a:ea typeface="Times New Roman"/>
                <a:cs typeface="Times New Roman"/>
                <a:sym typeface="Times New Roman"/>
              </a:rPr>
              <a:t>B. Các kỹ năng mềm	</a:t>
            </a:r>
            <a:endParaRPr sz="22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Kỹ năng và thái độ cá nhân: Chủ động và sẵn sàng chấp nhận rủi ro; Có tính kiên trì và linh hoạt; Có tư duy sáng tạo và Tư duy đánh giá; Có khả năng tự đánh giá kiến thức, kỹ năng và thái độ bản thân; Có khả năng tự tìm hiểu và học tập suốt đời; Biết cách quản lý thời gian và nguồn lực.</a:t>
            </a:r>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Kỹ năng làm việc nhóm: Thành lập nhóm; Tổ chức hoạt động; quản lý và phát triển nhóm; Lãnh đạo nhóm.</a:t>
            </a:r>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Kỹ năng giao tiếp: Xây dựng phương thức giao tiếp; Giao tiếp bằng văn bản; Có kỹ năng thuyết trình; Kỹ năng nói; trình bày trước đám đông; Giao tiếp đa phương tiện.</a:t>
            </a:r>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Kỹ năng ngoại ngữ: Tiếng Anh giao tiếp và chuyên ngành.</a:t>
            </a:r>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Kỹ năng tin học: Tin học cơ bản và chuyên ngành.</a:t>
            </a:r>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Kỹ năng nghề nghiệp: Kiến thức nghề nghiệp và nghiệp vụ, kỹ năng phân tích, kỹ năng tư duy hệ thống, kỹ năng nghiên cứu khoa học.</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2" name="Shape 152"/>
        <p:cNvGrpSpPr/>
        <p:nvPr/>
      </p:nvGrpSpPr>
      <p:grpSpPr>
        <a:xfrm>
          <a:off x="0" y="0"/>
          <a:ext cx="0" cy="0"/>
          <a:chOff x="0" y="0"/>
          <a:chExt cx="0" cy="0"/>
        </a:xfrm>
      </p:grpSpPr>
      <p:cxnSp>
        <p:nvCxnSpPr>
          <p:cNvPr id="153" name="Google Shape;153;p19"/>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154" name="Google Shape;154;p19"/>
          <p:cNvGrpSpPr/>
          <p:nvPr/>
        </p:nvGrpSpPr>
        <p:grpSpPr>
          <a:xfrm>
            <a:off x="152400" y="76200"/>
            <a:ext cx="1554163" cy="547688"/>
            <a:chOff x="96" y="48"/>
            <a:chExt cx="1440" cy="576"/>
          </a:xfrm>
        </p:grpSpPr>
        <p:pic>
          <p:nvPicPr>
            <p:cNvPr descr="KHTN" id="155" name="Google Shape;155;p19"/>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156" name="Google Shape;156;p19"/>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157" name="Google Shape;157;p19"/>
          <p:cNvSpPr/>
          <p:nvPr/>
        </p:nvSpPr>
        <p:spPr>
          <a:xfrm>
            <a:off x="304800" y="889844"/>
            <a:ext cx="8534400" cy="2800767"/>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lang="en-US" sz="2200">
                <a:solidFill>
                  <a:schemeClr val="dk1"/>
                </a:solidFill>
                <a:latin typeface="Times New Roman"/>
                <a:ea typeface="Times New Roman"/>
                <a:cs typeface="Times New Roman"/>
                <a:sym typeface="Times New Roman"/>
              </a:rPr>
              <a:t>3. Mục tiêu cụ thể/chuẩn đầu ra của chương trình giáo dục:</a:t>
            </a:r>
            <a:endParaRPr/>
          </a:p>
          <a:p>
            <a:pPr indent="0" lvl="0" marL="0" marR="0" rtl="0" algn="just">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1" lang="en-US" sz="2200">
                <a:solidFill>
                  <a:schemeClr val="dk1"/>
                </a:solidFill>
                <a:latin typeface="Times New Roman"/>
                <a:ea typeface="Times New Roman"/>
                <a:cs typeface="Times New Roman"/>
                <a:sym typeface="Times New Roman"/>
              </a:rPr>
              <a:t>C. Phương pháp nghiên cứu và khoa học</a:t>
            </a:r>
            <a:endParaRPr sz="22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Xây dựng ý tưởng; Hình thành vấn đề; Thống kê tài liệu để xây dựng mô hình lý thuyết và quy trình giải quyết vấn đề, các giải thuyết; Xây dựng các giải pháp, quy trình thực hiện có tính hệ thống. </a:t>
            </a:r>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Thực nghiệm quy trình; khảo sát kết quả thực nghiệm, kiểm chứng, so sánh với mô hình lý thuyết và đánh giá tổng hợp.</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3" name="Shape 163"/>
        <p:cNvGrpSpPr/>
        <p:nvPr/>
      </p:nvGrpSpPr>
      <p:grpSpPr>
        <a:xfrm>
          <a:off x="0" y="0"/>
          <a:ext cx="0" cy="0"/>
          <a:chOff x="0" y="0"/>
          <a:chExt cx="0" cy="0"/>
        </a:xfrm>
      </p:grpSpPr>
      <p:cxnSp>
        <p:nvCxnSpPr>
          <p:cNvPr id="164" name="Google Shape;164;p20"/>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165" name="Google Shape;165;p20"/>
          <p:cNvGrpSpPr/>
          <p:nvPr/>
        </p:nvGrpSpPr>
        <p:grpSpPr>
          <a:xfrm>
            <a:off x="152400" y="76200"/>
            <a:ext cx="1554163" cy="547688"/>
            <a:chOff x="96" y="48"/>
            <a:chExt cx="1440" cy="576"/>
          </a:xfrm>
        </p:grpSpPr>
        <p:pic>
          <p:nvPicPr>
            <p:cNvPr descr="KHTN" id="166" name="Google Shape;166;p20"/>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167" name="Google Shape;167;p20"/>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168" name="Google Shape;168;p20"/>
          <p:cNvSpPr/>
          <p:nvPr/>
        </p:nvSpPr>
        <p:spPr>
          <a:xfrm>
            <a:off x="304800" y="889844"/>
            <a:ext cx="8534400" cy="2462213"/>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lang="en-US" sz="2200">
                <a:solidFill>
                  <a:schemeClr val="dk1"/>
                </a:solidFill>
                <a:latin typeface="Times New Roman"/>
                <a:ea typeface="Times New Roman"/>
                <a:cs typeface="Times New Roman"/>
                <a:sym typeface="Times New Roman"/>
              </a:rPr>
              <a:t>3. Mục tiêu cụ thể/chuẩn đầu ra của chương trình giáo dục:</a:t>
            </a:r>
            <a:endParaRPr/>
          </a:p>
          <a:p>
            <a:pPr indent="0" lvl="0" marL="0" marR="0" rtl="0" algn="just">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1" lang="en-US" sz="2200">
                <a:solidFill>
                  <a:schemeClr val="dk1"/>
                </a:solidFill>
                <a:latin typeface="Times New Roman"/>
                <a:ea typeface="Times New Roman"/>
                <a:cs typeface="Times New Roman"/>
                <a:sym typeface="Times New Roman"/>
              </a:rPr>
              <a:t>D. Văn hoá và đạo đức nghề nghiệp</a:t>
            </a:r>
            <a:endParaRPr sz="22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Hiểu được văn hoá nghề nghiệp</a:t>
            </a:r>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Có đạo đức nghề nghiệp</a:t>
            </a:r>
            <a:endParaRPr/>
          </a:p>
          <a:p>
            <a:pPr indent="-342900" lvl="0" marL="342900" marR="0" rtl="0" algn="l">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Có trách nghiệm nghề nghiệp</a:t>
            </a:r>
            <a:endParaRPr/>
          </a:p>
          <a:p>
            <a:pPr indent="0" lvl="0" marL="0" marR="0" rtl="0" algn="l">
              <a:spcBef>
                <a:spcPts val="0"/>
              </a:spcBef>
              <a:spcAft>
                <a:spcPts val="0"/>
              </a:spcAft>
              <a:buNone/>
            </a:pPr>
            <a:r>
              <a:t/>
            </a:r>
            <a:endParaRPr b="1" i="1" sz="22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4" name="Shape 174"/>
        <p:cNvGrpSpPr/>
        <p:nvPr/>
      </p:nvGrpSpPr>
      <p:grpSpPr>
        <a:xfrm>
          <a:off x="0" y="0"/>
          <a:ext cx="0" cy="0"/>
          <a:chOff x="0" y="0"/>
          <a:chExt cx="0" cy="0"/>
        </a:xfrm>
      </p:grpSpPr>
      <p:cxnSp>
        <p:nvCxnSpPr>
          <p:cNvPr id="175" name="Google Shape;175;p21"/>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176" name="Google Shape;176;p21"/>
          <p:cNvGrpSpPr/>
          <p:nvPr/>
        </p:nvGrpSpPr>
        <p:grpSpPr>
          <a:xfrm>
            <a:off x="152400" y="76200"/>
            <a:ext cx="1554163" cy="547688"/>
            <a:chOff x="96" y="48"/>
            <a:chExt cx="1440" cy="576"/>
          </a:xfrm>
        </p:grpSpPr>
        <p:pic>
          <p:nvPicPr>
            <p:cNvPr descr="KHTN" id="177" name="Google Shape;177;p21"/>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178" name="Google Shape;178;p21"/>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179" name="Google Shape;179;p21"/>
          <p:cNvSpPr/>
          <p:nvPr/>
        </p:nvSpPr>
        <p:spPr>
          <a:xfrm>
            <a:off x="304800" y="889844"/>
            <a:ext cx="8534400" cy="5170646"/>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lang="en-US" sz="2200">
                <a:solidFill>
                  <a:schemeClr val="dk1"/>
                </a:solidFill>
                <a:latin typeface="Times New Roman"/>
                <a:ea typeface="Times New Roman"/>
                <a:cs typeface="Times New Roman"/>
                <a:sym typeface="Times New Roman"/>
              </a:rPr>
              <a:t>3. Mục tiêu cụ thể/chuẩn đầu ra của chương trình giáo dục:</a:t>
            </a:r>
            <a:endParaRPr/>
          </a:p>
          <a:p>
            <a:pPr indent="0" lvl="0" marL="0" marR="0" rtl="0" algn="just">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1" lang="en-US" sz="2200">
                <a:solidFill>
                  <a:schemeClr val="dk1"/>
                </a:solidFill>
                <a:latin typeface="Times New Roman"/>
                <a:ea typeface="Times New Roman"/>
                <a:cs typeface="Times New Roman"/>
                <a:sym typeface="Times New Roman"/>
              </a:rPr>
              <a:t>E. Hình thành ý tưởng, thiết kế, triển khai và vận hành</a:t>
            </a:r>
            <a:endParaRPr sz="2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Hình thành ý tưởng: Bối cảnh xã hội có liên quan đến ngành nghề; Các yếu tố liên quan, ảnh hưởng đến đối tượng xem xét cụ thể trong chuyên môn (quy trình, hệ thống, sản phẩm chế tạo…); Nhận thức về cơ chế và quy trình hình thành các sản phẩm sẽ chế tạo.</a:t>
            </a:r>
            <a:endParaRPr/>
          </a:p>
          <a:p>
            <a:pPr indent="-203200" lvl="0" marL="342900" marR="0" rtl="0" algn="just">
              <a:spcBef>
                <a:spcPts val="0"/>
              </a:spcBef>
              <a:spcAft>
                <a:spcPts val="0"/>
              </a:spcAft>
              <a:buClr>
                <a:schemeClr val="dk1"/>
              </a:buClr>
              <a:buSzPts val="2200"/>
              <a:buFont typeface="Arial"/>
              <a:buNone/>
            </a:pPr>
            <a:r>
              <a:t/>
            </a:r>
            <a:endParaRPr sz="2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Thiết kế và hình thành kỹ thuật: Thiết kế vật liệu và sản phẩm theo nhu cầu; Xây dựng các quy trình chế tạo vật liệu; Gia công và chế tạo sản phẩm.</a:t>
            </a:r>
            <a:endParaRPr/>
          </a:p>
          <a:p>
            <a:pPr indent="-203200" lvl="0" marL="342900" marR="0" rtl="0" algn="just">
              <a:spcBef>
                <a:spcPts val="0"/>
              </a:spcBef>
              <a:spcAft>
                <a:spcPts val="0"/>
              </a:spcAft>
              <a:buClr>
                <a:schemeClr val="dk1"/>
              </a:buClr>
              <a:buSzPts val="2200"/>
              <a:buFont typeface="Arial"/>
              <a:buNone/>
            </a:pPr>
            <a:r>
              <a:t/>
            </a:r>
            <a:endParaRPr sz="2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200"/>
              <a:buFont typeface="Arial"/>
              <a:buChar char="•"/>
            </a:pPr>
            <a:r>
              <a:rPr lang="en-US" sz="2200">
                <a:solidFill>
                  <a:schemeClr val="dk1"/>
                </a:solidFill>
                <a:latin typeface="Times New Roman"/>
                <a:ea typeface="Times New Roman"/>
                <a:cs typeface="Times New Roman"/>
                <a:sym typeface="Times New Roman"/>
              </a:rPr>
              <a:t>Triển khai và vận hành: Thử nghiệm, kiểm tra, thực hiện quy trình; Đánh giá, thẩm định quy trình; Tối ưu hóa, cải tiến quy trình; Quản lý quá trình triển khai và vận hành.</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cxnSp>
        <p:nvCxnSpPr>
          <p:cNvPr id="186" name="Google Shape;186;p22"/>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187" name="Google Shape;187;p22"/>
          <p:cNvGrpSpPr/>
          <p:nvPr/>
        </p:nvGrpSpPr>
        <p:grpSpPr>
          <a:xfrm>
            <a:off x="152400" y="76200"/>
            <a:ext cx="1554163" cy="547688"/>
            <a:chOff x="96" y="48"/>
            <a:chExt cx="1440" cy="576"/>
          </a:xfrm>
        </p:grpSpPr>
        <p:pic>
          <p:nvPicPr>
            <p:cNvPr descr="KHTN" id="188" name="Google Shape;188;p22"/>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189" name="Google Shape;189;p22"/>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190" name="Google Shape;190;p22"/>
          <p:cNvGraphicFramePr/>
          <p:nvPr/>
        </p:nvGraphicFramePr>
        <p:xfrm>
          <a:off x="304796" y="922502"/>
          <a:ext cx="3000000" cy="3000000"/>
        </p:xfrm>
        <a:graphic>
          <a:graphicData uri="http://schemas.openxmlformats.org/drawingml/2006/table">
            <a:tbl>
              <a:tblPr bandRow="1" firstCol="1" firstRow="1">
                <a:noFill/>
                <a:tableStyleId>{592E85FE-DFD4-4FAE-AED7-7B00E79F2ABD}</a:tableStyleId>
              </a:tblPr>
              <a:tblGrid>
                <a:gridCol w="538200"/>
                <a:gridCol w="870950"/>
                <a:gridCol w="343425"/>
                <a:gridCol w="2001450"/>
                <a:gridCol w="538200"/>
                <a:gridCol w="602975"/>
                <a:gridCol w="602975"/>
                <a:gridCol w="877650"/>
                <a:gridCol w="1117350"/>
                <a:gridCol w="1117350"/>
              </a:tblGrid>
              <a:tr h="388150">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49900" marL="49900" anchor="ctr"/>
                </a:tc>
                <a:tc gridSpan="3"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KHỐI KIẾN THỨC</a:t>
                      </a:r>
                      <a:endParaRPr sz="1600" u="none" cap="none" strike="noStrike">
                        <a:latin typeface="Times New Roman"/>
                        <a:ea typeface="Times New Roman"/>
                        <a:cs typeface="Times New Roman"/>
                        <a:sym typeface="Times New Roman"/>
                      </a:endParaRPr>
                    </a:p>
                  </a:txBody>
                  <a:tcPr marT="0" marB="0" marR="49900" marL="49900" anchor="ctr"/>
                </a:tc>
                <a:tc rowSpan="2" hMerge="1"/>
                <a:tc rowSpan="2" hMerge="1"/>
                <a:tc gridSpan="4">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TÍN CHỈ (TC)</a:t>
                      </a:r>
                      <a:endParaRPr sz="1600" u="none" cap="none" strike="noStrike">
                        <a:latin typeface="Times New Roman"/>
                        <a:ea typeface="Times New Roman"/>
                        <a:cs typeface="Times New Roman"/>
                        <a:sym typeface="Times New Roman"/>
                      </a:endParaRPr>
                    </a:p>
                  </a:txBody>
                  <a:tcPr marT="0" marB="0" marR="49900" marL="49900" anchor="ctr"/>
                </a:tc>
                <a:tc hMerge="1"/>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số TC tích lũy khi tốt nghiệp (1+2+3+4)</a:t>
                      </a:r>
                      <a:endParaRPr sz="1600" u="none" cap="none" strike="noStrike">
                        <a:latin typeface="Times New Roman"/>
                        <a:ea typeface="Times New Roman"/>
                        <a:cs typeface="Times New Roman"/>
                        <a:sym typeface="Times New Roman"/>
                      </a:endParaRPr>
                    </a:p>
                  </a:txBody>
                  <a:tcPr marT="0" marB="0" marR="49900" marL="49900"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GHI CHÚ</a:t>
                      </a:r>
                      <a:endParaRPr sz="1600" u="none" cap="none" strike="noStrike">
                        <a:latin typeface="Times New Roman"/>
                        <a:ea typeface="Times New Roman"/>
                        <a:cs typeface="Times New Roman"/>
                        <a:sym typeface="Times New Roman"/>
                      </a:endParaRPr>
                    </a:p>
                  </a:txBody>
                  <a:tcPr marT="0" marB="0" marR="49900" marL="49900" anchor="ctr"/>
                </a:tc>
              </a:tr>
              <a:tr h="487950">
                <a:tc vMerge="1"/>
                <a:tc gridSpan="3" vMerge="1"/>
                <a:tc hMerge="1" vMerge="1"/>
                <a:tc hMerge="1"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Bắt buộc</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Tự chọn</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Tự chọn tự do</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49900" marL="49900" anchor="ctr"/>
                </a:tc>
                <a:tc vMerge="1"/>
                <a:tc vMerge="1"/>
              </a:tr>
              <a:tr h="436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49900" marL="49900"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Giáo dục đại cương</a:t>
                      </a:r>
                      <a:endParaRPr/>
                    </a:p>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(không kể môn GDQP và GDTC) (1)</a:t>
                      </a:r>
                      <a:endParaRPr/>
                    </a:p>
                    <a:p>
                      <a:pPr indent="0" lvl="0" marL="0" marR="0" rtl="0" algn="ctr">
                        <a:spcBef>
                          <a:spcPts val="0"/>
                        </a:spcBef>
                        <a:spcAft>
                          <a:spcPts val="0"/>
                        </a:spcAft>
                        <a:buNone/>
                      </a:pPr>
                      <a:r>
                        <a:t/>
                      </a:r>
                      <a:endParaRPr sz="1600" u="none" cap="none" strike="noStrike">
                        <a:latin typeface="Times New Roman"/>
                        <a:ea typeface="Times New Roman"/>
                        <a:cs typeface="Times New Roman"/>
                        <a:sym typeface="Times New Roman"/>
                      </a:endParaRPr>
                    </a:p>
                  </a:txBody>
                  <a:tcPr marT="0" marB="0" marR="49900" marL="49900"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65</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2</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67</a:t>
                      </a:r>
                      <a:endParaRPr sz="1600" u="none" cap="none" strike="noStrike">
                        <a:latin typeface="Times New Roman"/>
                        <a:ea typeface="Times New Roman"/>
                        <a:cs typeface="Times New Roman"/>
                        <a:sym typeface="Times New Roman"/>
                      </a:endParaRPr>
                    </a:p>
                  </a:txBody>
                  <a:tcPr marT="0" marB="0" marR="49900" marL="49900" anchor="ctr"/>
                </a:tc>
                <a:tc rowSpan="2">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r>
              <a:tr h="215775">
                <a:tc rowSpan="7">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49900" marL="49900" anchor="ctr"/>
                </a:tc>
                <a:tc rowSpan="7">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Giáo dục chuyên nghiệp: </a:t>
                      </a:r>
                      <a:endParaRPr sz="1600" u="none" cap="none" strike="noStrike">
                        <a:latin typeface="Times New Roman"/>
                        <a:ea typeface="Times New Roman"/>
                        <a:cs typeface="Times New Roman"/>
                        <a:sym typeface="Times New Roman"/>
                      </a:endParaRPr>
                    </a:p>
                  </a:txBody>
                  <a:tcPr marT="0" marB="0" marR="49900" marL="49900" anchor="ctr"/>
                </a:tc>
                <a:tc gridSpan="2">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Cơ sở ngành (2)</a:t>
                      </a:r>
                      <a:endParaRPr/>
                    </a:p>
                    <a:p>
                      <a:pPr indent="0" lvl="0" marL="0" marR="0" rtl="0" algn="l">
                        <a:spcBef>
                          <a:spcPts val="0"/>
                        </a:spcBef>
                        <a:spcAft>
                          <a:spcPts val="0"/>
                        </a:spcAft>
                        <a:buNone/>
                      </a:pPr>
                      <a:r>
                        <a:t/>
                      </a:r>
                      <a:endParaRPr sz="1600" u="none" cap="none" strike="noStrike">
                        <a:latin typeface="Times New Roman"/>
                        <a:ea typeface="Times New Roman"/>
                        <a:cs typeface="Times New Roman"/>
                        <a:sym typeface="Times New Roman"/>
                      </a:endParaRPr>
                    </a:p>
                  </a:txBody>
                  <a:tcPr marT="0" marB="0" marR="49900" marL="49900" anchor="ctr"/>
                </a:tc>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40</a:t>
                      </a:r>
                      <a:endParaRPr sz="1600" u="none" cap="none" strike="noStrike">
                        <a:latin typeface="Times New Roman"/>
                        <a:ea typeface="Times New Roman"/>
                        <a:cs typeface="Times New Roman"/>
                        <a:sym typeface="Times New Roman"/>
                      </a:endParaRPr>
                    </a:p>
                  </a:txBody>
                  <a:tcPr marT="0" marB="0" marR="49900" marL="49900" anchor="ctr"/>
                </a:tc>
                <a:tc vMerge="1"/>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r>
              <a:tr h="203300">
                <a:tc vMerge="1"/>
                <a:tc vMerge="1"/>
                <a:tc gridSpan="2">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Chuyên ngành (3)</a:t>
                      </a:r>
                      <a:endParaRPr sz="1600" u="none" cap="none" strike="noStrike">
                        <a:latin typeface="Times New Roman"/>
                        <a:ea typeface="Times New Roman"/>
                        <a:cs typeface="Times New Roman"/>
                        <a:sym typeface="Times New Roman"/>
                      </a:endParaRPr>
                    </a:p>
                  </a:txBody>
                  <a:tcPr marT="0" marB="0" marR="49900" marL="49900" anchor="ctr"/>
                </a:tc>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a:t>
                      </a:r>
                      <a:endParaRPr sz="1600" u="none" cap="none" strike="noStrike">
                        <a:latin typeface="Times New Roman"/>
                        <a:ea typeface="Times New Roman"/>
                        <a:cs typeface="Times New Roman"/>
                        <a:sym typeface="Times New Roman"/>
                      </a:endParaRPr>
                    </a:p>
                  </a:txBody>
                  <a:tcPr marT="0" marB="0" marR="49900" marL="49900" anchor="ctr"/>
                </a:tc>
              </a:tr>
              <a:tr h="975900">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Vật liệu Polymer &amp; Composite</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30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147</a:t>
                      </a:r>
                      <a:endParaRPr sz="1600" u="none" cap="none" strike="noStrike">
                        <a:latin typeface="Times New Roman"/>
                        <a:ea typeface="Times New Roman"/>
                        <a:cs typeface="Times New Roman"/>
                        <a:sym typeface="Times New Roman"/>
                      </a:endParaRPr>
                    </a:p>
                  </a:txBody>
                  <a:tcPr marT="0" marB="0" marR="49900" marL="49900" anchor="ctr"/>
                </a:tc>
                <a:tc rowSpan="4">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a:t>
                      </a:r>
                      <a:endParaRPr sz="1600" u="none" cap="none" strike="noStrike">
                        <a:latin typeface="Times New Roman"/>
                        <a:ea typeface="Times New Roman"/>
                        <a:cs typeface="Times New Roman"/>
                        <a:sym typeface="Times New Roman"/>
                      </a:endParaRPr>
                    </a:p>
                  </a:txBody>
                  <a:tcPr marT="0" marB="0" marR="49900" marL="49900" anchor="ctr"/>
                </a:tc>
              </a:tr>
              <a:tr h="487950">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Vật liệu Y Sinh</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30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147</a:t>
                      </a:r>
                      <a:endParaRPr sz="1600" u="none" cap="none" strike="noStrike">
                        <a:latin typeface="Times New Roman"/>
                        <a:ea typeface="Times New Roman"/>
                        <a:cs typeface="Times New Roman"/>
                        <a:sym typeface="Times New Roman"/>
                      </a:endParaRPr>
                    </a:p>
                  </a:txBody>
                  <a:tcPr marT="0" marB="0" marR="49900" marL="49900" anchor="ctr"/>
                </a:tc>
                <a:tc vMerge="1"/>
              </a:tr>
              <a:tr h="731925">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Vật liệu Màng mỏng</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30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147</a:t>
                      </a:r>
                      <a:endParaRPr sz="1600" u="none" cap="none" strike="noStrike">
                        <a:latin typeface="Times New Roman"/>
                        <a:ea typeface="Times New Roman"/>
                        <a:cs typeface="Times New Roman"/>
                        <a:sym typeface="Times New Roman"/>
                      </a:endParaRPr>
                    </a:p>
                  </a:txBody>
                  <a:tcPr marT="0" marB="0" marR="49900" marL="49900" anchor="ctr"/>
                </a:tc>
                <a:tc vMerge="1"/>
              </a:tr>
              <a:tr h="365950">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Vật liệu Từ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30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147</a:t>
                      </a:r>
                      <a:endParaRPr sz="1600" u="none" cap="none" strike="noStrike">
                        <a:latin typeface="Times New Roman"/>
                        <a:ea typeface="Times New Roman"/>
                        <a:cs typeface="Times New Roman"/>
                        <a:sym typeface="Times New Roman"/>
                      </a:endParaRPr>
                    </a:p>
                  </a:txBody>
                  <a:tcPr marT="0" marB="0" marR="49900" marL="49900" anchor="ctr"/>
                </a:tc>
                <a:tc vMerge="1"/>
              </a:tr>
              <a:tr h="232425">
                <a:tc vMerge="1"/>
                <a:tc vMerge="1"/>
                <a:tc gridSpan="2">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Tốt nghiệp (4)</a:t>
                      </a:r>
                      <a:endParaRPr sz="1600" u="none" cap="none" strike="noStrike">
                        <a:latin typeface="Times New Roman"/>
                        <a:ea typeface="Times New Roman"/>
                        <a:cs typeface="Times New Roman"/>
                        <a:sym typeface="Times New Roman"/>
                      </a:endParaRPr>
                    </a:p>
                  </a:txBody>
                  <a:tcPr marT="0" marB="0" marR="49900" marL="49900" anchor="ctr"/>
                </a:tc>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10</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49900" marL="49900" anchor="ct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cxnSp>
        <p:nvCxnSpPr>
          <p:cNvPr id="197" name="Google Shape;197;p23"/>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198" name="Google Shape;198;p23"/>
          <p:cNvGrpSpPr/>
          <p:nvPr/>
        </p:nvGrpSpPr>
        <p:grpSpPr>
          <a:xfrm>
            <a:off x="152400" y="76200"/>
            <a:ext cx="1554163" cy="547688"/>
            <a:chOff x="96" y="48"/>
            <a:chExt cx="1440" cy="576"/>
          </a:xfrm>
        </p:grpSpPr>
        <p:pic>
          <p:nvPicPr>
            <p:cNvPr descr="KHTN" id="199" name="Google Shape;199;p23"/>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200" name="Google Shape;200;p23"/>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201" name="Google Shape;201;p23"/>
          <p:cNvSpPr/>
          <p:nvPr/>
        </p:nvSpPr>
        <p:spPr>
          <a:xfrm>
            <a:off x="525290" y="1828800"/>
            <a:ext cx="8085309" cy="1785104"/>
          </a:xfrm>
          <a:prstGeom prst="rect">
            <a:avLst/>
          </a:prstGeom>
          <a:noFill/>
          <a:ln>
            <a:noFill/>
          </a:ln>
        </p:spPr>
        <p:txBody>
          <a:bodyPr anchorCtr="0" anchor="t" bIns="45700" lIns="91425" spcFirstLastPara="1" rIns="91425" wrap="square" tIns="45700">
            <a:noAutofit/>
          </a:bodyPr>
          <a:lstStyle/>
          <a:p>
            <a:pPr indent="0" lvl="1" marL="457200" marR="0" rtl="0" algn="ctr">
              <a:spcBef>
                <a:spcPts val="0"/>
              </a:spcBef>
              <a:spcAft>
                <a:spcPts val="0"/>
              </a:spcAft>
              <a:buNone/>
            </a:pPr>
            <a:r>
              <a:rPr b="1" i="0" lang="en-US" sz="2200" u="none" cap="none" strike="noStrike">
                <a:solidFill>
                  <a:schemeClr val="dk1"/>
                </a:solidFill>
                <a:latin typeface="Times New Roman"/>
                <a:ea typeface="Times New Roman"/>
                <a:cs typeface="Times New Roman"/>
                <a:sym typeface="Times New Roman"/>
              </a:rPr>
              <a:t>KIẾN THỨC GIÁO DỤC ĐẠI CƯƠNG</a:t>
            </a:r>
            <a:endParaRPr/>
          </a:p>
          <a:p>
            <a:pPr indent="0" lvl="1" marL="457200" marR="0" rtl="0" algn="ctr">
              <a:spcBef>
                <a:spcPts val="0"/>
              </a:spcBef>
              <a:spcAft>
                <a:spcPts val="0"/>
              </a:spcAft>
              <a:buNone/>
            </a:pPr>
            <a:r>
              <a:t/>
            </a:r>
            <a:endParaRPr b="1" i="1" sz="22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00">
                <a:solidFill>
                  <a:schemeClr val="dk1"/>
                </a:solidFill>
                <a:latin typeface="Times New Roman"/>
                <a:ea typeface="Times New Roman"/>
                <a:cs typeface="Times New Roman"/>
                <a:sym typeface="Times New Roman"/>
              </a:rPr>
              <a:t>Tích lũy tổng cộng 67 - 68 TC</a:t>
            </a:r>
            <a:endParaRPr/>
          </a:p>
          <a:p>
            <a:pPr indent="0" lvl="0" marL="0" marR="0" rtl="0" algn="ctr">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00">
                <a:solidFill>
                  <a:schemeClr val="dk1"/>
                </a:solidFill>
                <a:latin typeface="Times New Roman"/>
                <a:ea typeface="Times New Roman"/>
                <a:cs typeface="Times New Roman"/>
                <a:sym typeface="Times New Roman"/>
              </a:rPr>
              <a:t> (không kể Giáo dục thể chất và Giáo dục quốc phòng)</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7" name="Shape 207"/>
        <p:cNvGrpSpPr/>
        <p:nvPr/>
      </p:nvGrpSpPr>
      <p:grpSpPr>
        <a:xfrm>
          <a:off x="0" y="0"/>
          <a:ext cx="0" cy="0"/>
          <a:chOff x="0" y="0"/>
          <a:chExt cx="0" cy="0"/>
        </a:xfrm>
      </p:grpSpPr>
      <p:cxnSp>
        <p:nvCxnSpPr>
          <p:cNvPr id="208" name="Google Shape;208;p24"/>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209" name="Google Shape;209;p24"/>
          <p:cNvGrpSpPr/>
          <p:nvPr/>
        </p:nvGrpSpPr>
        <p:grpSpPr>
          <a:xfrm>
            <a:off x="152400" y="76200"/>
            <a:ext cx="1554163" cy="547688"/>
            <a:chOff x="96" y="48"/>
            <a:chExt cx="1440" cy="576"/>
          </a:xfrm>
        </p:grpSpPr>
        <p:pic>
          <p:nvPicPr>
            <p:cNvPr descr="KHTN" id="210" name="Google Shape;210;p24"/>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211" name="Google Shape;211;p24"/>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212" name="Google Shape;212;p24"/>
          <p:cNvGraphicFramePr/>
          <p:nvPr/>
        </p:nvGraphicFramePr>
        <p:xfrm>
          <a:off x="304800" y="1752601"/>
          <a:ext cx="3000000" cy="3000000"/>
        </p:xfrm>
        <a:graphic>
          <a:graphicData uri="http://schemas.openxmlformats.org/drawingml/2006/table">
            <a:tbl>
              <a:tblPr bandRow="1" firstCol="1" firstRow="1">
                <a:noFill/>
                <a:tableStyleId>{592E85FE-DFD4-4FAE-AED7-7B00E79F2ABD}</a:tableStyleId>
              </a:tblPr>
              <a:tblGrid>
                <a:gridCol w="819200"/>
                <a:gridCol w="1013175"/>
                <a:gridCol w="3273025"/>
                <a:gridCol w="685800"/>
                <a:gridCol w="685800"/>
                <a:gridCol w="685800"/>
                <a:gridCol w="685800"/>
                <a:gridCol w="685800"/>
              </a:tblGrid>
              <a:tr h="370450">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a:p>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r>
              <a:tr h="590825">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81027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CTH001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Những nguyên lý cơ bản của CN Mác - Lênin</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5908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CTH002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Đường lối cách mạng của ĐCSVN</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954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CTH003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Tư tưởng HCM</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95425">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r>
            </a:tbl>
          </a:graphicData>
        </a:graphic>
      </p:graphicFrame>
      <p:sp>
        <p:nvSpPr>
          <p:cNvPr id="213" name="Google Shape;213;p24"/>
          <p:cNvSpPr/>
          <p:nvPr/>
        </p:nvSpPr>
        <p:spPr>
          <a:xfrm>
            <a:off x="1255465" y="719844"/>
            <a:ext cx="6592126" cy="846313"/>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000" u="none" cap="none" strike="noStrike">
                <a:solidFill>
                  <a:schemeClr val="dk1"/>
                </a:solidFill>
                <a:latin typeface="Times New Roman"/>
                <a:ea typeface="Times New Roman"/>
                <a:cs typeface="Times New Roman"/>
                <a:sym typeface="Times New Roman"/>
              </a:rPr>
              <a:t>1. Lý luận Triết học Mác-Lênin và Tư tưởng Hồ Chí Minh</a:t>
            </a:r>
            <a:endParaRPr/>
          </a:p>
          <a:p>
            <a:pPr indent="228600" lvl="0" marL="0" marR="0" rtl="0" algn="ctr">
              <a:lnSpc>
                <a:spcPct val="100000"/>
              </a:lnSpc>
              <a:spcBef>
                <a:spcPts val="0"/>
              </a:spcBef>
              <a:spcAft>
                <a:spcPts val="0"/>
              </a:spcAft>
              <a:buClr>
                <a:schemeClr val="dk1"/>
              </a:buClr>
              <a:buFont typeface="Calibri"/>
              <a:buNone/>
            </a:pPr>
            <a:r>
              <a:t/>
            </a:r>
            <a:endParaRPr b="0" i="0" sz="2000" u="none" cap="none" strike="noStrike">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9" name="Shape 219"/>
        <p:cNvGrpSpPr/>
        <p:nvPr/>
      </p:nvGrpSpPr>
      <p:grpSpPr>
        <a:xfrm>
          <a:off x="0" y="0"/>
          <a:ext cx="0" cy="0"/>
          <a:chOff x="0" y="0"/>
          <a:chExt cx="0" cy="0"/>
        </a:xfrm>
      </p:grpSpPr>
      <p:cxnSp>
        <p:nvCxnSpPr>
          <p:cNvPr id="220" name="Google Shape;220;p25"/>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221" name="Google Shape;221;p25"/>
          <p:cNvGrpSpPr/>
          <p:nvPr/>
        </p:nvGrpSpPr>
        <p:grpSpPr>
          <a:xfrm>
            <a:off x="152400" y="76200"/>
            <a:ext cx="1554163" cy="547688"/>
            <a:chOff x="96" y="48"/>
            <a:chExt cx="1440" cy="576"/>
          </a:xfrm>
        </p:grpSpPr>
        <p:pic>
          <p:nvPicPr>
            <p:cNvPr descr="KHTN" id="222" name="Google Shape;222;p25"/>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223" name="Google Shape;223;p25"/>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224" name="Google Shape;224;p25"/>
          <p:cNvGraphicFramePr/>
          <p:nvPr/>
        </p:nvGraphicFramePr>
        <p:xfrm>
          <a:off x="380998" y="1447800"/>
          <a:ext cx="3000000" cy="3000000"/>
        </p:xfrm>
        <a:graphic>
          <a:graphicData uri="http://schemas.openxmlformats.org/drawingml/2006/table">
            <a:tbl>
              <a:tblPr bandRow="1" firstCol="1" firstRow="1">
                <a:noFill/>
                <a:tableStyleId>{592E85FE-DFD4-4FAE-AED7-7B00E79F2ABD}</a:tableStyleId>
              </a:tblPr>
              <a:tblGrid>
                <a:gridCol w="800600"/>
                <a:gridCol w="914000"/>
                <a:gridCol w="2628800"/>
                <a:gridCol w="685800"/>
                <a:gridCol w="685800"/>
                <a:gridCol w="685800"/>
                <a:gridCol w="609600"/>
                <a:gridCol w="685800"/>
                <a:gridCol w="685800"/>
              </a:tblGrid>
              <a:tr h="340450">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Ghi chú</a:t>
                      </a:r>
                      <a:endParaRPr sz="1600" u="none" cap="none" strike="noStrike">
                        <a:latin typeface="Times New Roman"/>
                        <a:ea typeface="Times New Roman"/>
                        <a:cs typeface="Times New Roman"/>
                        <a:sym typeface="Times New Roman"/>
                      </a:endParaRPr>
                    </a:p>
                  </a:txBody>
                  <a:tcPr marT="0" marB="0" marR="68575" marL="68575" anchor="ctr"/>
                </a:tc>
              </a:tr>
              <a:tr h="646025">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c vMerge="1"/>
              </a:tr>
              <a:tr h="3312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KTH001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Kinh tế đại cương</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TC</a:t>
                      </a:r>
                      <a:endParaRPr sz="1600" u="none" cap="none" strike="noStrike">
                        <a:latin typeface="Times New Roman"/>
                        <a:ea typeface="Times New Roman"/>
                        <a:cs typeface="Times New Roman"/>
                        <a:sym typeface="Times New Roman"/>
                      </a:endParaRPr>
                    </a:p>
                  </a:txBody>
                  <a:tcPr marT="0" marB="0" marR="68575" marL="68575" anchor="ctr"/>
                </a:tc>
                <a:tc rowSpan="4">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chọn 1 trong 4 học phần</a:t>
                      </a:r>
                      <a:endParaRPr sz="1600" u="none" cap="none" strike="noStrike">
                        <a:latin typeface="Times New Roman"/>
                        <a:ea typeface="Times New Roman"/>
                        <a:cs typeface="Times New Roman"/>
                        <a:sym typeface="Times New Roman"/>
                      </a:endParaRPr>
                    </a:p>
                  </a:txBody>
                  <a:tcPr marT="0" marB="0" marR="68575" marL="68575" anchor="ctr"/>
                </a:tc>
              </a:tr>
              <a:tr h="2953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XHH001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Tâm lý đại cương</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TC</a:t>
                      </a:r>
                      <a:endParaRPr sz="1600" u="none" cap="none" strike="noStrike">
                        <a:latin typeface="Times New Roman"/>
                        <a:ea typeface="Times New Roman"/>
                        <a:cs typeface="Times New Roman"/>
                        <a:sym typeface="Times New Roman"/>
                      </a:endParaRPr>
                    </a:p>
                  </a:txBody>
                  <a:tcPr marT="0" marB="0" marR="68575" marL="68575" anchor="ctr"/>
                </a:tc>
                <a:tc vMerge="1"/>
              </a:tr>
              <a:tr h="2953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XHH002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Logic học</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TC</a:t>
                      </a:r>
                      <a:endParaRPr sz="1600" u="none" cap="none" strike="noStrike">
                        <a:latin typeface="Times New Roman"/>
                        <a:ea typeface="Times New Roman"/>
                        <a:cs typeface="Times New Roman"/>
                        <a:sym typeface="Times New Roman"/>
                      </a:endParaRPr>
                    </a:p>
                  </a:txBody>
                  <a:tcPr marT="0" marB="0" marR="68575" marL="68575" anchor="ctr"/>
                </a:tc>
                <a:tc vMerge="1"/>
              </a:tr>
              <a:tr h="590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PKH101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Phương pháp luận sáng tạo</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TC</a:t>
                      </a:r>
                      <a:endParaRPr sz="1600" u="none" cap="none" strike="noStrike">
                        <a:latin typeface="Times New Roman"/>
                        <a:ea typeface="Times New Roman"/>
                        <a:cs typeface="Times New Roman"/>
                        <a:sym typeface="Times New Roman"/>
                      </a:endParaRPr>
                    </a:p>
                  </a:txBody>
                  <a:tcPr marT="0" marB="0" marR="68575" marL="68575" anchor="ctr"/>
                </a:tc>
                <a:tc vMerge="1"/>
              </a:tr>
              <a:tr h="2953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PLD001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Pháp luật đại cương</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r>
              <a:tr h="323025">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5-6</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r>
            </a:tbl>
          </a:graphicData>
        </a:graphic>
      </p:graphicFrame>
      <p:sp>
        <p:nvSpPr>
          <p:cNvPr id="225" name="Google Shape;225;p25"/>
          <p:cNvSpPr/>
          <p:nvPr/>
        </p:nvSpPr>
        <p:spPr>
          <a:xfrm>
            <a:off x="3509254" y="719844"/>
            <a:ext cx="2180084" cy="846313"/>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000" u="none" cap="none" strike="noStrike">
                <a:solidFill>
                  <a:schemeClr val="dk1"/>
                </a:solidFill>
                <a:latin typeface="Times New Roman"/>
                <a:ea typeface="Times New Roman"/>
                <a:cs typeface="Times New Roman"/>
                <a:sym typeface="Times New Roman"/>
              </a:rPr>
              <a:t>2. Kinh tế - xã hội</a:t>
            </a:r>
            <a:endParaRPr/>
          </a:p>
          <a:p>
            <a:pPr indent="228600" lvl="0" marL="0" marR="0" rtl="0" algn="ctr">
              <a:lnSpc>
                <a:spcPct val="100000"/>
              </a:lnSpc>
              <a:spcBef>
                <a:spcPts val="0"/>
              </a:spcBef>
              <a:spcAft>
                <a:spcPts val="0"/>
              </a:spcAft>
              <a:buClr>
                <a:schemeClr val="dk1"/>
              </a:buClr>
              <a:buFont typeface="Calibri"/>
              <a:buNone/>
            </a:pPr>
            <a:r>
              <a:t/>
            </a:r>
            <a:endParaRPr b="0" i="0" sz="2000" u="none" cap="none" strike="noStrike">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1" name="Shape 231"/>
        <p:cNvGrpSpPr/>
        <p:nvPr/>
      </p:nvGrpSpPr>
      <p:grpSpPr>
        <a:xfrm>
          <a:off x="0" y="0"/>
          <a:ext cx="0" cy="0"/>
          <a:chOff x="0" y="0"/>
          <a:chExt cx="0" cy="0"/>
        </a:xfrm>
      </p:grpSpPr>
      <p:cxnSp>
        <p:nvCxnSpPr>
          <p:cNvPr id="232" name="Google Shape;232;p26"/>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233" name="Google Shape;233;p26"/>
          <p:cNvGrpSpPr/>
          <p:nvPr/>
        </p:nvGrpSpPr>
        <p:grpSpPr>
          <a:xfrm>
            <a:off x="152400" y="76200"/>
            <a:ext cx="1554163" cy="547688"/>
            <a:chOff x="96" y="48"/>
            <a:chExt cx="1440" cy="576"/>
          </a:xfrm>
        </p:grpSpPr>
        <p:pic>
          <p:nvPicPr>
            <p:cNvPr descr="KHTN" id="234" name="Google Shape;234;p26"/>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235" name="Google Shape;235;p26"/>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236" name="Google Shape;236;p26"/>
          <p:cNvGraphicFramePr/>
          <p:nvPr/>
        </p:nvGraphicFramePr>
        <p:xfrm>
          <a:off x="380998" y="1752601"/>
          <a:ext cx="3000000" cy="3000000"/>
        </p:xfrm>
        <a:graphic>
          <a:graphicData uri="http://schemas.openxmlformats.org/drawingml/2006/table">
            <a:tbl>
              <a:tblPr bandRow="1" firstCol="1" firstRow="1">
                <a:noFill/>
                <a:tableStyleId>{592E85FE-DFD4-4FAE-AED7-7B00E79F2ABD}</a:tableStyleId>
              </a:tblPr>
              <a:tblGrid>
                <a:gridCol w="889850"/>
                <a:gridCol w="1015900"/>
                <a:gridCol w="2464700"/>
                <a:gridCol w="667375"/>
                <a:gridCol w="889850"/>
                <a:gridCol w="889850"/>
                <a:gridCol w="889850"/>
                <a:gridCol w="750800"/>
              </a:tblGrid>
              <a:tr h="315175">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r>
              <a:tr h="630375">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3682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NNA001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Anh văn 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3502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NNA002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Anh văn 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3502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NNA103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Anh văn 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3502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NNA104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Anh văn 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315175">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r>
            </a:tbl>
          </a:graphicData>
        </a:graphic>
      </p:graphicFrame>
      <p:sp>
        <p:nvSpPr>
          <p:cNvPr id="237" name="Google Shape;237;p26"/>
          <p:cNvSpPr/>
          <p:nvPr/>
        </p:nvSpPr>
        <p:spPr>
          <a:xfrm>
            <a:off x="3765560" y="762000"/>
            <a:ext cx="1617430" cy="846313"/>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000" u="none" cap="none" strike="noStrike">
                <a:solidFill>
                  <a:schemeClr val="dk1"/>
                </a:solidFill>
                <a:latin typeface="Times New Roman"/>
                <a:ea typeface="Times New Roman"/>
                <a:cs typeface="Times New Roman"/>
                <a:sym typeface="Times New Roman"/>
              </a:rPr>
              <a:t>3. Ngoại ngữ</a:t>
            </a:r>
            <a:endParaRPr/>
          </a:p>
          <a:p>
            <a:pPr indent="228600" lvl="0" marL="0" marR="0" rtl="0" algn="ctr">
              <a:lnSpc>
                <a:spcPct val="100000"/>
              </a:lnSpc>
              <a:spcBef>
                <a:spcPts val="0"/>
              </a:spcBef>
              <a:spcAft>
                <a:spcPts val="0"/>
              </a:spcAft>
              <a:buClr>
                <a:schemeClr val="dk1"/>
              </a:buClr>
              <a:buFont typeface="Calibri"/>
              <a:buNone/>
            </a:pPr>
            <a:r>
              <a:t/>
            </a:r>
            <a:endParaRPr b="0" i="0" sz="2000" u="none" cap="none" strike="noStrike">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3" name="Shape 243"/>
        <p:cNvGrpSpPr/>
        <p:nvPr/>
      </p:nvGrpSpPr>
      <p:grpSpPr>
        <a:xfrm>
          <a:off x="0" y="0"/>
          <a:ext cx="0" cy="0"/>
          <a:chOff x="0" y="0"/>
          <a:chExt cx="0" cy="0"/>
        </a:xfrm>
      </p:grpSpPr>
      <p:cxnSp>
        <p:nvCxnSpPr>
          <p:cNvPr id="244" name="Google Shape;244;p27"/>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245" name="Google Shape;245;p27"/>
          <p:cNvGrpSpPr/>
          <p:nvPr/>
        </p:nvGrpSpPr>
        <p:grpSpPr>
          <a:xfrm>
            <a:off x="152400" y="76200"/>
            <a:ext cx="1554163" cy="547688"/>
            <a:chOff x="96" y="48"/>
            <a:chExt cx="1440" cy="576"/>
          </a:xfrm>
        </p:grpSpPr>
        <p:pic>
          <p:nvPicPr>
            <p:cNvPr descr="KHTN" id="246" name="Google Shape;246;p27"/>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247" name="Google Shape;247;p27"/>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248" name="Google Shape;248;p27"/>
          <p:cNvGraphicFramePr/>
          <p:nvPr/>
        </p:nvGraphicFramePr>
        <p:xfrm>
          <a:off x="152401" y="1289599"/>
          <a:ext cx="3000000" cy="3000000"/>
        </p:xfrm>
        <a:graphic>
          <a:graphicData uri="http://schemas.openxmlformats.org/drawingml/2006/table">
            <a:tbl>
              <a:tblPr bandRow="1" firstCol="1" firstRow="1">
                <a:noFill/>
                <a:tableStyleId>{592E85FE-DFD4-4FAE-AED7-7B00E79F2ABD}</a:tableStyleId>
              </a:tblPr>
              <a:tblGrid>
                <a:gridCol w="946650"/>
                <a:gridCol w="1048000"/>
                <a:gridCol w="2541600"/>
                <a:gridCol w="688475"/>
                <a:gridCol w="946650"/>
                <a:gridCol w="946650"/>
                <a:gridCol w="946650"/>
                <a:gridCol w="774525"/>
              </a:tblGrid>
              <a:tr h="163325">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56000" marL="56000"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56000" marL="56000"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56000" marL="56000"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56000" marL="56000"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56000" marL="56000"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56000" marL="56000" anchor="ctr"/>
                </a:tc>
              </a:tr>
              <a:tr h="298650">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56000" marL="56000" anchor="ctr"/>
                </a:tc>
                <a:tc vMerge="1"/>
              </a:tr>
              <a:tr h="1633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TTH026</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Giải tích B1</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1633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TTH027</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Giải tích B2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1633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TTH003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Đại số B1</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1633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TTH043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Xác suất Thống kê B</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298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HOH001</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Hoá đại cương A1</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298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HOH002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Hoá đại cương A2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298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7</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HOH091</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Thực tập hóa đại cương A</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298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8</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VLH003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Cơ - Nhiệt</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298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9</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VLH022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Điện từ B</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298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VLH043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Quang-Lượng tử-Nguyên tử</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298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11</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VLH081</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Thực tập Vật lý đại cương B</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2048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CTT002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Tin học cơ sở</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298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KVL003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Đại cương khoa học vật liệu</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326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14</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KVL004</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Giới thiệu ngành Khoa học vật liệu</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326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KVL005</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Sinh học đại cương</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56000" marL="56000" anchor="ctr"/>
                </a:tc>
              </a:tr>
              <a:tr h="163325">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56000" marL="56000"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40</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56000" marL="56000"/>
                </a:tc>
              </a:tr>
            </a:tbl>
          </a:graphicData>
        </a:graphic>
      </p:graphicFrame>
      <p:sp>
        <p:nvSpPr>
          <p:cNvPr id="249" name="Google Shape;249;p27"/>
          <p:cNvSpPr/>
          <p:nvPr/>
        </p:nvSpPr>
        <p:spPr>
          <a:xfrm>
            <a:off x="2490758" y="629807"/>
            <a:ext cx="4162486" cy="846313"/>
          </a:xfrm>
          <a:prstGeom prst="rect">
            <a:avLst/>
          </a:prstGeom>
          <a:noFill/>
          <a:ln>
            <a:noFill/>
          </a:ln>
        </p:spPr>
        <p:txBody>
          <a:bodyPr anchorCtr="0" anchor="ctr" bIns="76175" lIns="0" spcFirstLastPara="1" rIns="0" wrap="square" tIns="152350">
            <a:noAutofit/>
          </a:bodyPr>
          <a:lstStyle/>
          <a:p>
            <a:pPr indent="0" lvl="0" marL="0" marR="0" rtl="0" algn="ctr">
              <a:lnSpc>
                <a:spcPct val="100000"/>
              </a:lnSpc>
              <a:spcBef>
                <a:spcPts val="0"/>
              </a:spcBef>
              <a:spcAft>
                <a:spcPts val="0"/>
              </a:spcAft>
              <a:buClr>
                <a:schemeClr val="dk1"/>
              </a:buClr>
              <a:buFont typeface="Times New Roman"/>
              <a:buNone/>
            </a:pPr>
            <a:r>
              <a:rPr b="1" i="0" lang="en-US" sz="2000" u="none" cap="none" strike="noStrike">
                <a:solidFill>
                  <a:schemeClr val="dk1"/>
                </a:solidFill>
                <a:latin typeface="Times New Roman"/>
                <a:ea typeface="Times New Roman"/>
                <a:cs typeface="Times New Roman"/>
                <a:sym typeface="Times New Roman"/>
              </a:rPr>
              <a:t>4. Toán – Tin học – Khoa học tự nhiên</a:t>
            </a:r>
            <a:endParaRPr/>
          </a:p>
          <a:p>
            <a:pPr indent="0" lvl="0" marL="0" marR="0" rtl="0" algn="ctr">
              <a:lnSpc>
                <a:spcPct val="100000"/>
              </a:lnSpc>
              <a:spcBef>
                <a:spcPts val="0"/>
              </a:spcBef>
              <a:spcAft>
                <a:spcPts val="0"/>
              </a:spcAft>
              <a:buClr>
                <a:schemeClr val="dk1"/>
              </a:buClr>
              <a:buFont typeface="Calibri"/>
              <a:buNone/>
            </a:pPr>
            <a:r>
              <a:t/>
            </a:r>
            <a:endParaRPr b="0" i="0" sz="2000" u="none" cap="none" strike="noStrike">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5" name="Shape 255"/>
        <p:cNvGrpSpPr/>
        <p:nvPr/>
      </p:nvGrpSpPr>
      <p:grpSpPr>
        <a:xfrm>
          <a:off x="0" y="0"/>
          <a:ext cx="0" cy="0"/>
          <a:chOff x="0" y="0"/>
          <a:chExt cx="0" cy="0"/>
        </a:xfrm>
      </p:grpSpPr>
      <p:cxnSp>
        <p:nvCxnSpPr>
          <p:cNvPr id="256" name="Google Shape;256;p28"/>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257" name="Google Shape;257;p28"/>
          <p:cNvGrpSpPr/>
          <p:nvPr/>
        </p:nvGrpSpPr>
        <p:grpSpPr>
          <a:xfrm>
            <a:off x="152400" y="76200"/>
            <a:ext cx="1554163" cy="547688"/>
            <a:chOff x="96" y="48"/>
            <a:chExt cx="1440" cy="576"/>
          </a:xfrm>
        </p:grpSpPr>
        <p:pic>
          <p:nvPicPr>
            <p:cNvPr descr="KHTN" id="258" name="Google Shape;258;p28"/>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259" name="Google Shape;259;p28"/>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260" name="Google Shape;260;p28"/>
          <p:cNvGraphicFramePr/>
          <p:nvPr/>
        </p:nvGraphicFramePr>
        <p:xfrm>
          <a:off x="304800" y="1752601"/>
          <a:ext cx="3000000" cy="3000000"/>
        </p:xfrm>
        <a:graphic>
          <a:graphicData uri="http://schemas.openxmlformats.org/drawingml/2006/table">
            <a:tbl>
              <a:tblPr bandRow="1" firstCol="1" firstRow="1">
                <a:noFill/>
                <a:tableStyleId>{592E85FE-DFD4-4FAE-AED7-7B00E79F2ABD}</a:tableStyleId>
              </a:tblPr>
              <a:tblGrid>
                <a:gridCol w="881825"/>
                <a:gridCol w="1088600"/>
                <a:gridCol w="2225825"/>
                <a:gridCol w="579775"/>
                <a:gridCol w="881825"/>
                <a:gridCol w="771350"/>
                <a:gridCol w="729775"/>
                <a:gridCol w="1375425"/>
              </a:tblGrid>
              <a:tr h="278975">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r>
              <a:tr h="557950">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356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TCH001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Thể dục 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356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TCH002</a:t>
                      </a:r>
                      <a:endParaRPr sz="1600" u="none" cap="none" strike="noStrike">
                        <a:solidFill>
                          <a:schemeClr val="dk1"/>
                        </a:solidFill>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Thể dục 2</a:t>
                      </a:r>
                      <a:endParaRPr sz="1600" u="none" cap="none" strike="noStrike">
                        <a:solidFill>
                          <a:schemeClr val="dk1"/>
                        </a:solidFill>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2</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15</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30</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 0</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BB</a:t>
                      </a:r>
                      <a:endParaRPr/>
                    </a:p>
                  </a:txBody>
                  <a:tcPr marT="0" marB="0" marR="68575" marL="68575" anchor="ctr"/>
                </a:tc>
              </a:tr>
              <a:tr h="356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QPH010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Giáo dục quốc phòng</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bl>
          </a:graphicData>
        </a:graphic>
      </p:graphicFrame>
      <p:sp>
        <p:nvSpPr>
          <p:cNvPr id="261" name="Google Shape;261;p28"/>
          <p:cNvSpPr/>
          <p:nvPr/>
        </p:nvSpPr>
        <p:spPr>
          <a:xfrm>
            <a:off x="2042461" y="719844"/>
            <a:ext cx="5059078" cy="846313"/>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000" u="none" cap="none" strike="noStrike">
                <a:solidFill>
                  <a:schemeClr val="dk1"/>
                </a:solidFill>
                <a:latin typeface="Times New Roman"/>
                <a:ea typeface="Times New Roman"/>
                <a:cs typeface="Times New Roman"/>
                <a:sym typeface="Times New Roman"/>
              </a:rPr>
              <a:t>5. Giáo dục thể chất và giáo dục quốc phòng</a:t>
            </a:r>
            <a:endParaRPr/>
          </a:p>
          <a:p>
            <a:pPr indent="228600" lvl="0" marL="0" marR="0" rtl="0" algn="ctr">
              <a:lnSpc>
                <a:spcPct val="100000"/>
              </a:lnSpc>
              <a:spcBef>
                <a:spcPts val="0"/>
              </a:spcBef>
              <a:spcAft>
                <a:spcPts val="0"/>
              </a:spcAft>
              <a:buClr>
                <a:schemeClr val="dk1"/>
              </a:buClr>
              <a:buFont typeface="Calibri"/>
              <a:buNone/>
            </a:pPr>
            <a:r>
              <a:t/>
            </a:r>
            <a:endParaRPr b="0" i="0" sz="2000" u="none" cap="none" strike="noStrike">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7" name="Shape 267"/>
        <p:cNvGrpSpPr/>
        <p:nvPr/>
      </p:nvGrpSpPr>
      <p:grpSpPr>
        <a:xfrm>
          <a:off x="0" y="0"/>
          <a:ext cx="0" cy="0"/>
          <a:chOff x="0" y="0"/>
          <a:chExt cx="0" cy="0"/>
        </a:xfrm>
      </p:grpSpPr>
      <p:cxnSp>
        <p:nvCxnSpPr>
          <p:cNvPr id="268" name="Google Shape;268;p29"/>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269" name="Google Shape;269;p29"/>
          <p:cNvGrpSpPr/>
          <p:nvPr/>
        </p:nvGrpSpPr>
        <p:grpSpPr>
          <a:xfrm>
            <a:off x="152400" y="76200"/>
            <a:ext cx="1554163" cy="547688"/>
            <a:chOff x="96" y="48"/>
            <a:chExt cx="1440" cy="576"/>
          </a:xfrm>
        </p:grpSpPr>
        <p:pic>
          <p:nvPicPr>
            <p:cNvPr descr="KHTN" id="270" name="Google Shape;270;p29"/>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271" name="Google Shape;271;p29"/>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272" name="Google Shape;272;p29"/>
          <p:cNvSpPr/>
          <p:nvPr/>
        </p:nvSpPr>
        <p:spPr>
          <a:xfrm>
            <a:off x="525290" y="2438400"/>
            <a:ext cx="8161509" cy="1446550"/>
          </a:xfrm>
          <a:prstGeom prst="rect">
            <a:avLst/>
          </a:prstGeom>
          <a:noFill/>
          <a:ln>
            <a:noFill/>
          </a:ln>
        </p:spPr>
        <p:txBody>
          <a:bodyPr anchorCtr="0" anchor="t" bIns="45700" lIns="91425" spcFirstLastPara="1" rIns="91425" wrap="square" tIns="45700">
            <a:noAutofit/>
          </a:bodyPr>
          <a:lstStyle/>
          <a:p>
            <a:pPr indent="0" lvl="1" marL="457200" marR="0" rtl="0" algn="ctr">
              <a:spcBef>
                <a:spcPts val="0"/>
              </a:spcBef>
              <a:spcAft>
                <a:spcPts val="0"/>
              </a:spcAft>
              <a:buNone/>
            </a:pPr>
            <a:r>
              <a:rPr b="1" i="0" lang="en-US" sz="2200" u="none" cap="none" strike="noStrike">
                <a:solidFill>
                  <a:schemeClr val="dk1"/>
                </a:solidFill>
                <a:latin typeface="Times New Roman"/>
                <a:ea typeface="Times New Roman"/>
                <a:cs typeface="Times New Roman"/>
                <a:sym typeface="Times New Roman"/>
              </a:rPr>
              <a:t>KIẾN THỨC GIÁO DỤC CHUYÊN NGHIỆP – 80 TÍN CHỈ</a:t>
            </a:r>
            <a:endParaRPr/>
          </a:p>
          <a:p>
            <a:pPr indent="0" lvl="1" marL="457200" marR="0" rtl="0" algn="ctr">
              <a:spcBef>
                <a:spcPts val="0"/>
              </a:spcBef>
              <a:spcAft>
                <a:spcPts val="0"/>
              </a:spcAft>
              <a:buNone/>
            </a:pPr>
            <a:r>
              <a:t/>
            </a:r>
            <a:endParaRPr b="1" i="1" sz="22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00">
                <a:solidFill>
                  <a:schemeClr val="dk1"/>
                </a:solidFill>
                <a:latin typeface="Times New Roman"/>
                <a:ea typeface="Times New Roman"/>
                <a:cs typeface="Times New Roman"/>
                <a:sym typeface="Times New Roman"/>
              </a:rPr>
              <a:t>Khối kiến thức này bao gồm kiến thức cơ sở ngành, kiến thức chuyên ngành và khóa luận tốt nghiệp.</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8" name="Shape 278"/>
        <p:cNvGrpSpPr/>
        <p:nvPr/>
      </p:nvGrpSpPr>
      <p:grpSpPr>
        <a:xfrm>
          <a:off x="0" y="0"/>
          <a:ext cx="0" cy="0"/>
          <a:chOff x="0" y="0"/>
          <a:chExt cx="0" cy="0"/>
        </a:xfrm>
      </p:grpSpPr>
      <p:cxnSp>
        <p:nvCxnSpPr>
          <p:cNvPr id="279" name="Google Shape;279;p30"/>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280" name="Google Shape;280;p30"/>
          <p:cNvGrpSpPr/>
          <p:nvPr/>
        </p:nvGrpSpPr>
        <p:grpSpPr>
          <a:xfrm>
            <a:off x="152400" y="76200"/>
            <a:ext cx="1554163" cy="547688"/>
            <a:chOff x="96" y="48"/>
            <a:chExt cx="1440" cy="576"/>
          </a:xfrm>
        </p:grpSpPr>
        <p:pic>
          <p:nvPicPr>
            <p:cNvPr descr="KHTN" id="281" name="Google Shape;281;p30"/>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282" name="Google Shape;282;p30"/>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283" name="Google Shape;283;p30"/>
          <p:cNvSpPr/>
          <p:nvPr/>
        </p:nvSpPr>
        <p:spPr>
          <a:xfrm>
            <a:off x="762000" y="685800"/>
            <a:ext cx="8161509" cy="76944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200">
                <a:solidFill>
                  <a:schemeClr val="dk1"/>
                </a:solidFill>
                <a:latin typeface="Times New Roman"/>
                <a:ea typeface="Times New Roman"/>
                <a:cs typeface="Times New Roman"/>
                <a:sym typeface="Times New Roman"/>
              </a:rPr>
              <a:t>Kiến thức cơ sở ngành:</a:t>
            </a:r>
            <a:endParaRPr/>
          </a:p>
          <a:p>
            <a:pPr indent="0" lvl="0" marL="0" marR="0" rtl="0" algn="ctr">
              <a:spcBef>
                <a:spcPts val="0"/>
              </a:spcBef>
              <a:spcAft>
                <a:spcPts val="0"/>
              </a:spcAft>
              <a:buNone/>
            </a:pPr>
            <a:r>
              <a:rPr lang="en-US" sz="2200">
                <a:solidFill>
                  <a:schemeClr val="dk1"/>
                </a:solidFill>
                <a:latin typeface="Times New Roman"/>
                <a:ea typeface="Times New Roman"/>
                <a:cs typeface="Times New Roman"/>
                <a:sym typeface="Times New Roman"/>
              </a:rPr>
              <a:t> Tích lũy tổng cộng 40 TC trong các học phần như sau:</a:t>
            </a:r>
            <a:endParaRPr/>
          </a:p>
        </p:txBody>
      </p:sp>
      <p:graphicFrame>
        <p:nvGraphicFramePr>
          <p:cNvPr id="284" name="Google Shape;284;p30"/>
          <p:cNvGraphicFramePr/>
          <p:nvPr/>
        </p:nvGraphicFramePr>
        <p:xfrm>
          <a:off x="152399" y="1455244"/>
          <a:ext cx="3000000" cy="3000000"/>
        </p:xfrm>
        <a:graphic>
          <a:graphicData uri="http://schemas.openxmlformats.org/drawingml/2006/table">
            <a:tbl>
              <a:tblPr bandRow="1" firstCol="1" firstRow="1">
                <a:noFill/>
                <a:tableStyleId>{592E85FE-DFD4-4FAE-AED7-7B00E79F2ABD}</a:tableStyleId>
              </a:tblPr>
              <a:tblGrid>
                <a:gridCol w="845725"/>
                <a:gridCol w="1075000"/>
                <a:gridCol w="3213750"/>
                <a:gridCol w="592000"/>
                <a:gridCol w="845725"/>
                <a:gridCol w="761150"/>
                <a:gridCol w="676575"/>
                <a:gridCol w="761150"/>
              </a:tblGrid>
              <a:tr h="235600">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r>
              <a:tr h="471200">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KVL112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Hóa Hữu cơ</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KVL101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Điện động lực học</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22.5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KVL103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Lượng tử học  </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22.5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KVL104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Cơ sở khoa học chất rắn</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KVL121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Sinh học cơ sở</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4308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KVL111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Các nguyên tố chuyển tiếp và không chuyển tiếp</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7</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KVL102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Nhiệt động lực học vật liệu</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b"/>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8</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KVL131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Phương pháp chế tạo vật liệu 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9</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KVL132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Phương pháp chế tạo vật liệu 2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4308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KVL133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Các phương pháp phân tích vật liệu 1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4308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KVL134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Các phương pháp phân tích vật liệu 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KVL113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Vật liệu polymer và composite</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235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KVL151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Thực tập chế tạo vật liệu</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90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4308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KVL105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Vật liệu kim loại, bán dẫn, điện môi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tc>
              </a:tr>
              <a:tr h="235600">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40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0" name="Shape 290"/>
        <p:cNvGrpSpPr/>
        <p:nvPr/>
      </p:nvGrpSpPr>
      <p:grpSpPr>
        <a:xfrm>
          <a:off x="0" y="0"/>
          <a:ext cx="0" cy="0"/>
          <a:chOff x="0" y="0"/>
          <a:chExt cx="0" cy="0"/>
        </a:xfrm>
      </p:grpSpPr>
      <p:cxnSp>
        <p:nvCxnSpPr>
          <p:cNvPr id="291" name="Google Shape;291;p31"/>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292" name="Google Shape;292;p31"/>
          <p:cNvGrpSpPr/>
          <p:nvPr/>
        </p:nvGrpSpPr>
        <p:grpSpPr>
          <a:xfrm>
            <a:off x="152400" y="76200"/>
            <a:ext cx="1554163" cy="547688"/>
            <a:chOff x="96" y="48"/>
            <a:chExt cx="1440" cy="576"/>
          </a:xfrm>
        </p:grpSpPr>
        <p:pic>
          <p:nvPicPr>
            <p:cNvPr descr="KHTN" id="293" name="Google Shape;293;p31"/>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294" name="Google Shape;294;p31"/>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295" name="Google Shape;295;p31"/>
          <p:cNvSpPr/>
          <p:nvPr/>
        </p:nvSpPr>
        <p:spPr>
          <a:xfrm>
            <a:off x="491245" y="2819400"/>
            <a:ext cx="8161509" cy="1107996"/>
          </a:xfrm>
          <a:prstGeom prst="rect">
            <a:avLst/>
          </a:prstGeom>
          <a:noFill/>
          <a:ln>
            <a:noFill/>
          </a:ln>
        </p:spPr>
        <p:txBody>
          <a:bodyPr anchorCtr="0" anchor="t" bIns="45700" lIns="91425" spcFirstLastPara="1" rIns="91425" wrap="square" tIns="45700">
            <a:noAutofit/>
          </a:bodyPr>
          <a:lstStyle/>
          <a:p>
            <a:pPr indent="0" lvl="2" marL="0" marR="0" rtl="0" algn="ctr">
              <a:spcBef>
                <a:spcPts val="0"/>
              </a:spcBef>
              <a:spcAft>
                <a:spcPts val="0"/>
              </a:spcAft>
              <a:buNone/>
            </a:pPr>
            <a:r>
              <a:rPr b="1" i="0" lang="en-US" sz="2200" u="none" cap="none" strike="noStrike">
                <a:solidFill>
                  <a:schemeClr val="dk1"/>
                </a:solidFill>
                <a:latin typeface="Times New Roman"/>
                <a:ea typeface="Times New Roman"/>
                <a:cs typeface="Times New Roman"/>
                <a:sym typeface="Times New Roman"/>
              </a:rPr>
              <a:t>Kiến thức chuyên ngành</a:t>
            </a:r>
            <a:endParaRPr/>
          </a:p>
          <a:p>
            <a:pPr indent="0" lvl="2" marL="0" marR="0" rtl="0" algn="ctr">
              <a:spcBef>
                <a:spcPts val="0"/>
              </a:spcBef>
              <a:spcAft>
                <a:spcPts val="0"/>
              </a:spcAft>
              <a:buNone/>
            </a:pPr>
            <a:r>
              <a:t/>
            </a:r>
            <a:endParaRPr b="1" i="0" sz="2200" u="none" cap="none" strike="noStrike">
              <a:solidFill>
                <a:schemeClr val="dk1"/>
              </a:solidFill>
              <a:latin typeface="Times New Roman"/>
              <a:ea typeface="Times New Roman"/>
              <a:cs typeface="Times New Roman"/>
              <a:sym typeface="Times New Roman"/>
            </a:endParaRPr>
          </a:p>
          <a:p>
            <a:pPr indent="0" lvl="2" marL="0" marR="0" rtl="0" algn="ctr">
              <a:spcBef>
                <a:spcPts val="0"/>
              </a:spcBef>
              <a:spcAft>
                <a:spcPts val="0"/>
              </a:spcAft>
              <a:buNone/>
            </a:pPr>
            <a:r>
              <a:rPr b="0" i="0" lang="en-US" sz="2200" u="none" cap="none" strike="noStrike">
                <a:solidFill>
                  <a:schemeClr val="dk1"/>
                </a:solidFill>
                <a:latin typeface="Times New Roman"/>
                <a:ea typeface="Times New Roman"/>
                <a:cs typeface="Times New Roman"/>
                <a:sym typeface="Times New Roman"/>
              </a:rPr>
              <a:t>Gồm các học phần bắt buộc có tổng số tín chỉ tích lũy là 30 TC</a:t>
            </a:r>
            <a:endParaRPr b="1" i="0" sz="2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1" name="Shape 301"/>
        <p:cNvGrpSpPr/>
        <p:nvPr/>
      </p:nvGrpSpPr>
      <p:grpSpPr>
        <a:xfrm>
          <a:off x="0" y="0"/>
          <a:ext cx="0" cy="0"/>
          <a:chOff x="0" y="0"/>
          <a:chExt cx="0" cy="0"/>
        </a:xfrm>
      </p:grpSpPr>
      <p:cxnSp>
        <p:nvCxnSpPr>
          <p:cNvPr id="302" name="Google Shape;302;p32"/>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303" name="Google Shape;303;p32"/>
          <p:cNvGrpSpPr/>
          <p:nvPr/>
        </p:nvGrpSpPr>
        <p:grpSpPr>
          <a:xfrm>
            <a:off x="152400" y="76200"/>
            <a:ext cx="1554163" cy="547688"/>
            <a:chOff x="96" y="48"/>
            <a:chExt cx="1440" cy="576"/>
          </a:xfrm>
        </p:grpSpPr>
        <p:pic>
          <p:nvPicPr>
            <p:cNvPr descr="KHTN" id="304" name="Google Shape;304;p32"/>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305" name="Google Shape;305;p32"/>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306" name="Google Shape;306;p32"/>
          <p:cNvGraphicFramePr/>
          <p:nvPr/>
        </p:nvGraphicFramePr>
        <p:xfrm>
          <a:off x="147851" y="1371600"/>
          <a:ext cx="3000000" cy="3000000"/>
        </p:xfrm>
        <a:graphic>
          <a:graphicData uri="http://schemas.openxmlformats.org/drawingml/2006/table">
            <a:tbl>
              <a:tblPr bandRow="1" firstCol="1" firstRow="1">
                <a:noFill/>
                <a:tableStyleId>{592E85FE-DFD4-4FAE-AED7-7B00E79F2ABD}</a:tableStyleId>
              </a:tblPr>
              <a:tblGrid>
                <a:gridCol w="838775"/>
                <a:gridCol w="1064575"/>
                <a:gridCol w="3209575"/>
                <a:gridCol w="585000"/>
                <a:gridCol w="838775"/>
                <a:gridCol w="753875"/>
                <a:gridCol w="746425"/>
                <a:gridCol w="720300"/>
              </a:tblGrid>
              <a:tr h="242100">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r>
              <a:tr h="484225">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2421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KVL459</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Tính chất cơ lý Polymer</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4427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KVL438</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Công nghệ tổng hợp và tái chế Polymer</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421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KVL457</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Cao su: hóa học và công nghệ</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4427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KVL440</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Kỹ thuật phân tích vật liệu polymer</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4427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KVL461</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Kỹ thuật gia công vật liệu polymer</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4427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KVL460</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Vật liệu composite và nanocomposite</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421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7</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KVL455</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Biến tính polymer</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421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8</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KVL454</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Hỗn hợp Polymer</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421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9</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KVL444</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Phụ gia Polymer</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421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KVL456</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Seminar chuyên ngành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4427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KVL412</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Thực tập tính chất cơ lý polymer</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3475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KVL411</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Thực tập tổng hợp polymer</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42100">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nchor="ctr"/>
                </a:tc>
                <a:tc hMerge="1"/>
                <a:tc hMerge="1"/>
                <a:tc>
                  <a:txBody>
                    <a:bodyPr>
                      <a:noAutofit/>
                    </a:bodyPr>
                    <a:lstStyle/>
                    <a:p>
                      <a:pPr indent="0" lvl="0" marL="0" marR="0" rtl="0" algn="ctr">
                        <a:spcBef>
                          <a:spcPts val="0"/>
                        </a:spcBef>
                        <a:spcAft>
                          <a:spcPts val="0"/>
                        </a:spcAft>
                        <a:buNone/>
                      </a:pPr>
                      <a:r>
                        <a:rPr b="1" lang="en-US" sz="1600" u="none" cap="none" strike="noStrike">
                          <a:latin typeface="Times New Roman"/>
                          <a:ea typeface="Times New Roman"/>
                          <a:cs typeface="Times New Roman"/>
                          <a:sym typeface="Times New Roman"/>
                        </a:rPr>
                        <a:t>30</a:t>
                      </a: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r>
            </a:tbl>
          </a:graphicData>
        </a:graphic>
      </p:graphicFrame>
      <p:sp>
        <p:nvSpPr>
          <p:cNvPr id="307" name="Google Shape;307;p32"/>
          <p:cNvSpPr/>
          <p:nvPr/>
        </p:nvSpPr>
        <p:spPr>
          <a:xfrm>
            <a:off x="1785436" y="689067"/>
            <a:ext cx="5573129" cy="907868"/>
          </a:xfrm>
          <a:prstGeom prst="rect">
            <a:avLst/>
          </a:prstGeom>
          <a:noFill/>
          <a:ln>
            <a:noFill/>
          </a:ln>
        </p:spPr>
        <p:txBody>
          <a:bodyPr anchorCtr="0" anchor="ctr" bIns="76175" lIns="0" spcFirstLastPara="1" rIns="0" wrap="square" tIns="152350">
            <a:noAutofit/>
          </a:bodyPr>
          <a:lstStyle/>
          <a:p>
            <a:pPr indent="0" lvl="0" marL="0" marR="0" rtl="0" algn="ctr">
              <a:lnSpc>
                <a:spcPct val="100000"/>
              </a:lnSpc>
              <a:spcBef>
                <a:spcPts val="0"/>
              </a:spcBef>
              <a:spcAft>
                <a:spcPts val="0"/>
              </a:spcAft>
              <a:buClr>
                <a:schemeClr val="dk1"/>
              </a:buClr>
              <a:buFont typeface="Times New Roman"/>
              <a:buNone/>
            </a:pPr>
            <a:r>
              <a:rPr b="1" lang="en-US" sz="2200" u="none" cap="none" strike="noStrike">
                <a:solidFill>
                  <a:schemeClr val="dk1"/>
                </a:solidFill>
                <a:latin typeface="Times New Roman"/>
                <a:ea typeface="Times New Roman"/>
                <a:cs typeface="Times New Roman"/>
                <a:sym typeface="Times New Roman"/>
              </a:rPr>
              <a:t>Chuyên ngành Vật liệu Polymer và Composite</a:t>
            </a:r>
            <a:endParaRPr/>
          </a:p>
          <a:p>
            <a:pPr indent="0" lvl="0" marL="0" marR="0" rtl="0" algn="ctr">
              <a:lnSpc>
                <a:spcPct val="100000"/>
              </a:lnSpc>
              <a:spcBef>
                <a:spcPts val="0"/>
              </a:spcBef>
              <a:spcAft>
                <a:spcPts val="0"/>
              </a:spcAft>
              <a:buClr>
                <a:schemeClr val="dk1"/>
              </a:buClr>
              <a:buFont typeface="Calibri"/>
              <a:buNone/>
            </a:pPr>
            <a:r>
              <a:t/>
            </a:r>
            <a:endParaRPr b="0" sz="2200" u="none" cap="none" strike="noStrik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3" name="Shape 313"/>
        <p:cNvGrpSpPr/>
        <p:nvPr/>
      </p:nvGrpSpPr>
      <p:grpSpPr>
        <a:xfrm>
          <a:off x="0" y="0"/>
          <a:ext cx="0" cy="0"/>
          <a:chOff x="0" y="0"/>
          <a:chExt cx="0" cy="0"/>
        </a:xfrm>
      </p:grpSpPr>
      <p:cxnSp>
        <p:nvCxnSpPr>
          <p:cNvPr id="314" name="Google Shape;314;p33"/>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315" name="Google Shape;315;p33"/>
          <p:cNvGrpSpPr/>
          <p:nvPr/>
        </p:nvGrpSpPr>
        <p:grpSpPr>
          <a:xfrm>
            <a:off x="152400" y="76200"/>
            <a:ext cx="1554163" cy="547688"/>
            <a:chOff x="96" y="48"/>
            <a:chExt cx="1440" cy="576"/>
          </a:xfrm>
        </p:grpSpPr>
        <p:pic>
          <p:nvPicPr>
            <p:cNvPr descr="KHTN" id="316" name="Google Shape;316;p33"/>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317" name="Google Shape;317;p33"/>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318" name="Google Shape;318;p33"/>
          <p:cNvGraphicFramePr/>
          <p:nvPr/>
        </p:nvGraphicFramePr>
        <p:xfrm>
          <a:off x="304798" y="1596934"/>
          <a:ext cx="3000000" cy="3000000"/>
        </p:xfrm>
        <a:graphic>
          <a:graphicData uri="http://schemas.openxmlformats.org/drawingml/2006/table">
            <a:tbl>
              <a:tblPr bandRow="1" firstCol="1" firstRow="1">
                <a:noFill/>
                <a:tableStyleId>{592E85FE-DFD4-4FAE-AED7-7B00E79F2ABD}</a:tableStyleId>
              </a:tblPr>
              <a:tblGrid>
                <a:gridCol w="824650"/>
                <a:gridCol w="1046625"/>
                <a:gridCol w="3151800"/>
                <a:gridCol w="576050"/>
                <a:gridCol w="824650"/>
                <a:gridCol w="742075"/>
                <a:gridCol w="736575"/>
                <a:gridCol w="708150"/>
              </a:tblGrid>
              <a:tr h="222600">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r>
              <a:tr h="445225">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222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KVL523</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Phức chất - Phức cơ kim</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22,5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22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KVL524</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Sinh học chuyên ngành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22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KVL557</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Công nghệ mô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22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KVL546</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Thực tập Hóa</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22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KVL547</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Thực tập Sinh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22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KVL525</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Cảm biến sinh học</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22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7</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KVL526</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Vật liệu y sinh chức năng</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22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8</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KVL529</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Biến tính bề mặt vật liệu</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4070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9</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KVL527</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Kỹ thuật phân tử trong chẩn đoán</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2260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KVL528</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Kỹ thuật Y Sinh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4070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KVL548</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Thực tập chế tạo vật liệu y sinh 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4070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KVL549</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Thực tập chế tạo vật liệu y sinh 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22600">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r>
                        <a:rPr b="1" lang="en-US" sz="1600" u="none" cap="none" strike="noStrike">
                          <a:latin typeface="Times New Roman"/>
                          <a:ea typeface="Times New Roman"/>
                          <a:cs typeface="Times New Roman"/>
                          <a:sym typeface="Times New Roman"/>
                        </a:rPr>
                        <a:t>30</a:t>
                      </a:r>
                      <a:endParaRPr b="1"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r>
            </a:tbl>
          </a:graphicData>
        </a:graphic>
      </p:graphicFrame>
      <p:sp>
        <p:nvSpPr>
          <p:cNvPr id="319" name="Google Shape;319;p33"/>
          <p:cNvSpPr/>
          <p:nvPr/>
        </p:nvSpPr>
        <p:spPr>
          <a:xfrm>
            <a:off x="2630122" y="689067"/>
            <a:ext cx="3883757" cy="907868"/>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200" u="none" cap="none" strike="noStrike">
                <a:solidFill>
                  <a:schemeClr val="dk1"/>
                </a:solidFill>
                <a:latin typeface="Times New Roman"/>
                <a:ea typeface="Times New Roman"/>
                <a:cs typeface="Times New Roman"/>
                <a:sym typeface="Times New Roman"/>
              </a:rPr>
              <a:t>Chuyên ngành Vật liệu Y Sinh</a:t>
            </a:r>
            <a:endParaRPr/>
          </a:p>
          <a:p>
            <a:pPr indent="228600" lvl="0" marL="0" marR="0" rtl="0" algn="ctr">
              <a:lnSpc>
                <a:spcPct val="100000"/>
              </a:lnSpc>
              <a:spcBef>
                <a:spcPts val="0"/>
              </a:spcBef>
              <a:spcAft>
                <a:spcPts val="0"/>
              </a:spcAft>
              <a:buClr>
                <a:schemeClr val="dk1"/>
              </a:buClr>
              <a:buFont typeface="Calibri"/>
              <a:buNone/>
            </a:pPr>
            <a:r>
              <a:t/>
            </a:r>
            <a:endParaRPr b="0" i="0" sz="2200" u="none" cap="none" strike="noStrike">
              <a:solidFill>
                <a:schemeClr val="dk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5" name="Shape 325"/>
        <p:cNvGrpSpPr/>
        <p:nvPr/>
      </p:nvGrpSpPr>
      <p:grpSpPr>
        <a:xfrm>
          <a:off x="0" y="0"/>
          <a:ext cx="0" cy="0"/>
          <a:chOff x="0" y="0"/>
          <a:chExt cx="0" cy="0"/>
        </a:xfrm>
      </p:grpSpPr>
      <p:cxnSp>
        <p:nvCxnSpPr>
          <p:cNvPr id="326" name="Google Shape;326;p34"/>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327" name="Google Shape;327;p34"/>
          <p:cNvGrpSpPr/>
          <p:nvPr/>
        </p:nvGrpSpPr>
        <p:grpSpPr>
          <a:xfrm>
            <a:off x="152400" y="76200"/>
            <a:ext cx="1554163" cy="547688"/>
            <a:chOff x="96" y="48"/>
            <a:chExt cx="1440" cy="576"/>
          </a:xfrm>
        </p:grpSpPr>
        <p:pic>
          <p:nvPicPr>
            <p:cNvPr descr="KHTN" id="328" name="Google Shape;328;p34"/>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329" name="Google Shape;329;p34"/>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330" name="Google Shape;330;p34"/>
          <p:cNvGraphicFramePr/>
          <p:nvPr/>
        </p:nvGraphicFramePr>
        <p:xfrm>
          <a:off x="304800" y="1326087"/>
          <a:ext cx="3000000" cy="3000000"/>
        </p:xfrm>
        <a:graphic>
          <a:graphicData uri="http://schemas.openxmlformats.org/drawingml/2006/table">
            <a:tbl>
              <a:tblPr bandRow="1" firstCol="1" firstRow="1">
                <a:noFill/>
                <a:tableStyleId>{592E85FE-DFD4-4FAE-AED7-7B00E79F2ABD}</a:tableStyleId>
              </a:tblPr>
              <a:tblGrid>
                <a:gridCol w="533400"/>
                <a:gridCol w="838200"/>
                <a:gridCol w="4267200"/>
                <a:gridCol w="533400"/>
                <a:gridCol w="685800"/>
                <a:gridCol w="533400"/>
                <a:gridCol w="529975"/>
                <a:gridCol w="689225"/>
              </a:tblGrid>
              <a:tr h="177800">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STT</a:t>
                      </a:r>
                      <a:endParaRPr sz="1400" u="none" cap="none" strike="noStrike">
                        <a:latin typeface="Times New Roman"/>
                        <a:ea typeface="Times New Roman"/>
                        <a:cs typeface="Times New Roman"/>
                        <a:sym typeface="Times New Roman"/>
                      </a:endParaRPr>
                    </a:p>
                  </a:txBody>
                  <a:tcPr marT="0" marB="0" marR="60950" marL="60950" anchor="ctr"/>
                </a:tc>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MÃ HỌC PHẦN</a:t>
                      </a:r>
                      <a:endParaRPr sz="1400" u="none" cap="none" strike="noStrike">
                        <a:latin typeface="Times New Roman"/>
                        <a:ea typeface="Times New Roman"/>
                        <a:cs typeface="Times New Roman"/>
                        <a:sym typeface="Times New Roman"/>
                      </a:endParaRPr>
                    </a:p>
                  </a:txBody>
                  <a:tcPr marT="0" marB="0" marR="60950" marL="60950" anchor="ctr"/>
                </a:tc>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TÊN HỌC PHẦN</a:t>
                      </a:r>
                      <a:endParaRPr sz="1400" u="none" cap="none" strike="noStrike">
                        <a:latin typeface="Times New Roman"/>
                        <a:ea typeface="Times New Roman"/>
                        <a:cs typeface="Times New Roman"/>
                        <a:sym typeface="Times New Roman"/>
                      </a:endParaRPr>
                    </a:p>
                  </a:txBody>
                  <a:tcPr marT="0" marB="0" marR="60950" marL="60950" anchor="ctr"/>
                </a:tc>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SỐ TC</a:t>
                      </a:r>
                      <a:endParaRPr sz="1400" u="none" cap="none" strike="noStrike">
                        <a:latin typeface="Times New Roman"/>
                        <a:ea typeface="Times New Roman"/>
                        <a:cs typeface="Times New Roman"/>
                        <a:sym typeface="Times New Roman"/>
                      </a:endParaRPr>
                    </a:p>
                  </a:txBody>
                  <a:tcPr marT="0" marB="0" marR="60950" marL="60950" anchor="ctr"/>
                </a:tc>
                <a:tc gridSpan="3">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SỐ TIẾT</a:t>
                      </a:r>
                      <a:endParaRPr sz="1400" u="none" cap="none" strike="noStrike">
                        <a:latin typeface="Times New Roman"/>
                        <a:ea typeface="Times New Roman"/>
                        <a:cs typeface="Times New Roman"/>
                        <a:sym typeface="Times New Roman"/>
                      </a:endParaRPr>
                    </a:p>
                  </a:txBody>
                  <a:tcPr marT="0" marB="0" marR="60950" marL="60950" anchor="ctr"/>
                </a:tc>
                <a:tc hMerge="1"/>
                <a:tc hMerge="1"/>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Loại học phần</a:t>
                      </a:r>
                      <a:endParaRPr sz="1400" u="none" cap="none" strike="noStrike">
                        <a:latin typeface="Times New Roman"/>
                        <a:ea typeface="Times New Roman"/>
                        <a:cs typeface="Times New Roman"/>
                        <a:sym typeface="Times New Roman"/>
                      </a:endParaRPr>
                    </a:p>
                  </a:txBody>
                  <a:tcPr marT="0" marB="0" marR="60950" marL="60950" anchor="ctr"/>
                </a:tc>
              </a:tr>
              <a:tr h="355575">
                <a:tc vMerge="1"/>
                <a:tc vMerge="1"/>
                <a:tc vMerge="1"/>
                <a:tc vMerge="1"/>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Lý thuyết</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Thực hành</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Bài tập</a:t>
                      </a:r>
                      <a:endParaRPr sz="1400" u="none" cap="none" strike="noStrike">
                        <a:latin typeface="Times New Roman"/>
                        <a:ea typeface="Times New Roman"/>
                        <a:cs typeface="Times New Roman"/>
                        <a:sym typeface="Times New Roman"/>
                      </a:endParaRPr>
                    </a:p>
                  </a:txBody>
                  <a:tcPr marT="0" marB="0" marR="60950" marL="60950" anchor="ctr"/>
                </a:tc>
                <a:tc vMerge="1"/>
              </a:tr>
              <a:tr h="1778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KVL336</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Khoa học bề mặt chất rắn</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22,5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1778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KVL332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Vật lý màng mỏng</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37,5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3251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KVL206</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Khuyết tật hóa học trong vật liệu</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22,5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3251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4</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KVL340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Vật liệu tính toán</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3251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KVL341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Công nghệ micro và nano điện tử</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37,5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3251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6</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KVL342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Biến tính bề mặt vật liệu</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22,5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3251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7</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KVL343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Vật liệu lưu trữ và chuyển hoá năng lượng</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3251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8</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KVL344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Vật liệu cách âm – cách nhiệt – cơ học</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1778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9</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KVL345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Pin nhiên liệu</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1778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KVL346</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Vật liệu và cảm biến khí</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1778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11</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KVL347</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Vật liệu quang xúc tác</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3251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KVL348</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Vật liệu và linh kiện lưu trữ dữ liệu</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3251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13</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KVL315</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Thực tập tổng hợp và phân tích vật liệu  chuyên ngành 1</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60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3251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14</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KVL316</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Thực tập tổng hợp và phân tích vật liệu  chuyên ngành 2</a:t>
                      </a:r>
                      <a:endParaRPr sz="1400" u="none" cap="none" strike="noStrike">
                        <a:latin typeface="Times New Roman"/>
                        <a:ea typeface="Times New Roman"/>
                        <a:cs typeface="Times New Roman"/>
                        <a:sym typeface="Times New Roman"/>
                      </a:endParaRPr>
                    </a:p>
                  </a:txBody>
                  <a:tcPr marT="0" marB="0" marR="60950" marL="60950"/>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60</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60950" marL="60950" anchor="ctr"/>
                </a:tc>
              </a:tr>
              <a:tr h="177800">
                <a:tc gridSpan="3">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TỔNG CỘNG</a:t>
                      </a:r>
                      <a:endParaRPr sz="1400" u="none" cap="none" strike="noStrike">
                        <a:latin typeface="Times New Roman"/>
                        <a:ea typeface="Times New Roman"/>
                        <a:cs typeface="Times New Roman"/>
                        <a:sym typeface="Times New Roman"/>
                      </a:endParaRPr>
                    </a:p>
                  </a:txBody>
                  <a:tcPr marT="0" marB="0" marR="60950" marL="60950" anchor="ctr"/>
                </a:tc>
                <a:tc hMerge="1"/>
                <a:tc hMerge="1"/>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r>
                        <a:rPr b="1" lang="en-US" sz="1400" u="none" cap="none" strike="noStrike">
                          <a:latin typeface="Times New Roman"/>
                          <a:ea typeface="Times New Roman"/>
                          <a:cs typeface="Times New Roman"/>
                          <a:sym typeface="Times New Roman"/>
                        </a:rPr>
                        <a:t>30</a:t>
                      </a:r>
                      <a:endParaRPr b="1"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60950" marL="60950"/>
                </a:tc>
              </a:tr>
            </a:tbl>
          </a:graphicData>
        </a:graphic>
      </p:graphicFrame>
      <p:sp>
        <p:nvSpPr>
          <p:cNvPr id="331" name="Google Shape;331;p34"/>
          <p:cNvSpPr/>
          <p:nvPr/>
        </p:nvSpPr>
        <p:spPr>
          <a:xfrm>
            <a:off x="2306284" y="582834"/>
            <a:ext cx="4531433" cy="815535"/>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200" u="none" cap="none" strike="noStrike">
                <a:solidFill>
                  <a:schemeClr val="dk1"/>
                </a:solidFill>
                <a:latin typeface="Times New Roman"/>
                <a:ea typeface="Times New Roman"/>
                <a:cs typeface="Times New Roman"/>
                <a:sym typeface="Times New Roman"/>
              </a:rPr>
              <a:t>Chuyên ngành Vật liệu Màng mỏng</a:t>
            </a:r>
            <a:endParaRPr/>
          </a:p>
          <a:p>
            <a:pPr indent="228600" lvl="0" marL="0" marR="0" rtl="0" algn="ctr">
              <a:lnSpc>
                <a:spcPct val="100000"/>
              </a:lnSpc>
              <a:spcBef>
                <a:spcPts val="0"/>
              </a:spcBef>
              <a:spcAft>
                <a:spcPts val="0"/>
              </a:spcAft>
              <a:buClr>
                <a:schemeClr val="dk1"/>
              </a:buClr>
              <a:buFont typeface="Calibri"/>
              <a:buNone/>
            </a:pPr>
            <a:r>
              <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7" name="Shape 337"/>
        <p:cNvGrpSpPr/>
        <p:nvPr/>
      </p:nvGrpSpPr>
      <p:grpSpPr>
        <a:xfrm>
          <a:off x="0" y="0"/>
          <a:ext cx="0" cy="0"/>
          <a:chOff x="0" y="0"/>
          <a:chExt cx="0" cy="0"/>
        </a:xfrm>
      </p:grpSpPr>
      <p:cxnSp>
        <p:nvCxnSpPr>
          <p:cNvPr id="338" name="Google Shape;338;p35"/>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339" name="Google Shape;339;p35"/>
          <p:cNvGrpSpPr/>
          <p:nvPr/>
        </p:nvGrpSpPr>
        <p:grpSpPr>
          <a:xfrm>
            <a:off x="152400" y="76200"/>
            <a:ext cx="1554163" cy="547688"/>
            <a:chOff x="96" y="48"/>
            <a:chExt cx="1440" cy="576"/>
          </a:xfrm>
        </p:grpSpPr>
        <p:pic>
          <p:nvPicPr>
            <p:cNvPr descr="KHTN" id="340" name="Google Shape;340;p35"/>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341" name="Google Shape;341;p35"/>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342" name="Google Shape;342;p35"/>
          <p:cNvGraphicFramePr/>
          <p:nvPr/>
        </p:nvGraphicFramePr>
        <p:xfrm>
          <a:off x="304800" y="1676400"/>
          <a:ext cx="3000000" cy="3000000"/>
        </p:xfrm>
        <a:graphic>
          <a:graphicData uri="http://schemas.openxmlformats.org/drawingml/2006/table">
            <a:tbl>
              <a:tblPr bandRow="1" firstCol="1" firstRow="1">
                <a:noFill/>
                <a:tableStyleId>{592E85FE-DFD4-4FAE-AED7-7B00E79F2ABD}</a:tableStyleId>
              </a:tblPr>
              <a:tblGrid>
                <a:gridCol w="815925"/>
                <a:gridCol w="1036700"/>
                <a:gridCol w="3133725"/>
                <a:gridCol w="567875"/>
                <a:gridCol w="815925"/>
                <a:gridCol w="740500"/>
                <a:gridCol w="740500"/>
                <a:gridCol w="683250"/>
              </a:tblGrid>
              <a:tr h="200025">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r>
              <a:tr h="400050">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KVL523</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Phức chất - Phức cơ kim</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22,5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KVL336</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Khoa học bề mặt chất rắn</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22,5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KVL601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Cơ sở vật liệu từ học</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KVL206</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Khuyết tật hóa học trong vật liệu</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22,5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KVL602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Vật liệu từ khối</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KVL332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Vật lý màng mỏng</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7</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KVL529</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Biến tính bề mặt vật liệu</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37,5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15 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8</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KVL603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Vật liệu từ thấp chiều</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9</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KVL604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Linh kiện từ tính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KVL605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Thực tập chế tạo vật liệu từ khối</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KVL606</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Thực tập chế tạo vật liệu từ thấp chiều</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KVL607</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Thực tập biến tính bề mặt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60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r>
                        <a:rPr b="1" lang="en-US" sz="1600" u="none" cap="none" strike="noStrike">
                          <a:latin typeface="Times New Roman"/>
                          <a:ea typeface="Times New Roman"/>
                          <a:cs typeface="Times New Roman"/>
                          <a:sym typeface="Times New Roman"/>
                        </a:rPr>
                        <a:t>30</a:t>
                      </a:r>
                      <a:endParaRPr b="1"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r>
            </a:tbl>
          </a:graphicData>
        </a:graphic>
      </p:graphicFrame>
      <p:sp>
        <p:nvSpPr>
          <p:cNvPr id="343" name="Google Shape;343;p35"/>
          <p:cNvSpPr/>
          <p:nvPr/>
        </p:nvSpPr>
        <p:spPr>
          <a:xfrm>
            <a:off x="2866813" y="689067"/>
            <a:ext cx="3433120" cy="907868"/>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200" u="none" cap="none" strike="noStrike">
                <a:solidFill>
                  <a:schemeClr val="dk1"/>
                </a:solidFill>
                <a:latin typeface="Times New Roman"/>
                <a:ea typeface="Times New Roman"/>
                <a:cs typeface="Times New Roman"/>
                <a:sym typeface="Times New Roman"/>
              </a:rPr>
              <a:t>Chuyên ngành Vật liệu Từ</a:t>
            </a:r>
            <a:endParaRPr/>
          </a:p>
          <a:p>
            <a:pPr indent="228600" lvl="0" marL="0" marR="0" rtl="0" algn="ctr">
              <a:lnSpc>
                <a:spcPct val="100000"/>
              </a:lnSpc>
              <a:spcBef>
                <a:spcPts val="0"/>
              </a:spcBef>
              <a:spcAft>
                <a:spcPts val="0"/>
              </a:spcAft>
              <a:buClr>
                <a:schemeClr val="dk1"/>
              </a:buClr>
              <a:buFont typeface="Calibri"/>
              <a:buNone/>
            </a:pPr>
            <a:r>
              <a:t/>
            </a:r>
            <a:endParaRPr b="0" i="0" sz="2200" u="none" cap="none" strike="noStrike">
              <a:solidFill>
                <a:schemeClr val="dk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9" name="Shape 349"/>
        <p:cNvGrpSpPr/>
        <p:nvPr/>
      </p:nvGrpSpPr>
      <p:grpSpPr>
        <a:xfrm>
          <a:off x="0" y="0"/>
          <a:ext cx="0" cy="0"/>
          <a:chOff x="0" y="0"/>
          <a:chExt cx="0" cy="0"/>
        </a:xfrm>
      </p:grpSpPr>
      <p:cxnSp>
        <p:nvCxnSpPr>
          <p:cNvPr id="350" name="Google Shape;350;p36"/>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351" name="Google Shape;351;p36"/>
          <p:cNvGrpSpPr/>
          <p:nvPr/>
        </p:nvGrpSpPr>
        <p:grpSpPr>
          <a:xfrm>
            <a:off x="152400" y="76200"/>
            <a:ext cx="1554163" cy="547688"/>
            <a:chOff x="96" y="48"/>
            <a:chExt cx="1440" cy="576"/>
          </a:xfrm>
        </p:grpSpPr>
        <p:pic>
          <p:nvPicPr>
            <p:cNvPr descr="KHTN" id="352" name="Google Shape;352;p36"/>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353" name="Google Shape;353;p36"/>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354" name="Google Shape;354;p36"/>
          <p:cNvSpPr/>
          <p:nvPr/>
        </p:nvSpPr>
        <p:spPr>
          <a:xfrm>
            <a:off x="-13079" y="2667000"/>
            <a:ext cx="9170158" cy="569314"/>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200" u="none" cap="none" strike="noStrike">
                <a:solidFill>
                  <a:schemeClr val="dk1"/>
                </a:solidFill>
                <a:latin typeface="Times New Roman"/>
                <a:ea typeface="Times New Roman"/>
                <a:cs typeface="Times New Roman"/>
                <a:sym typeface="Times New Roman"/>
              </a:rPr>
              <a:t>Kiến thức tốt nghiệp: 10 tín chỉ</a:t>
            </a:r>
            <a:endParaRPr b="0" i="0" sz="2200" u="none" cap="none" strike="noStrike">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0" name="Shape 360"/>
        <p:cNvGrpSpPr/>
        <p:nvPr/>
      </p:nvGrpSpPr>
      <p:grpSpPr>
        <a:xfrm>
          <a:off x="0" y="0"/>
          <a:ext cx="0" cy="0"/>
          <a:chOff x="0" y="0"/>
          <a:chExt cx="0" cy="0"/>
        </a:xfrm>
      </p:grpSpPr>
      <p:cxnSp>
        <p:nvCxnSpPr>
          <p:cNvPr id="361" name="Google Shape;361;p37"/>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362" name="Google Shape;362;p37"/>
          <p:cNvGrpSpPr/>
          <p:nvPr/>
        </p:nvGrpSpPr>
        <p:grpSpPr>
          <a:xfrm>
            <a:off x="152400" y="76200"/>
            <a:ext cx="1554163" cy="547688"/>
            <a:chOff x="96" y="48"/>
            <a:chExt cx="1440" cy="576"/>
          </a:xfrm>
        </p:grpSpPr>
        <p:pic>
          <p:nvPicPr>
            <p:cNvPr descr="KHTN" id="363" name="Google Shape;363;p37"/>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364" name="Google Shape;364;p37"/>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365" name="Google Shape;365;p37"/>
          <p:cNvGraphicFramePr/>
          <p:nvPr/>
        </p:nvGraphicFramePr>
        <p:xfrm>
          <a:off x="162636" y="1689181"/>
          <a:ext cx="3000000" cy="3000000"/>
        </p:xfrm>
        <a:graphic>
          <a:graphicData uri="http://schemas.openxmlformats.org/drawingml/2006/table">
            <a:tbl>
              <a:tblPr bandRow="1" firstCol="1" firstRow="1">
                <a:noFill/>
                <a:tableStyleId>{592E85FE-DFD4-4FAE-AED7-7B00E79F2ABD}</a:tableStyleId>
              </a:tblPr>
              <a:tblGrid>
                <a:gridCol w="446975"/>
                <a:gridCol w="762000"/>
                <a:gridCol w="4648200"/>
                <a:gridCol w="533400"/>
                <a:gridCol w="609600"/>
                <a:gridCol w="609600"/>
                <a:gridCol w="455150"/>
                <a:gridCol w="764050"/>
              </a:tblGrid>
              <a:tr h="111075">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STT</a:t>
                      </a:r>
                      <a:endParaRPr sz="1400" u="none" cap="none" strike="noStrike">
                        <a:latin typeface="Times New Roman"/>
                        <a:ea typeface="Times New Roman"/>
                        <a:cs typeface="Times New Roman"/>
                        <a:sym typeface="Times New Roman"/>
                      </a:endParaRPr>
                    </a:p>
                  </a:txBody>
                  <a:tcPr marT="0" marB="0" marR="36025" marL="36025"/>
                </a:tc>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MÃ HỌC PHẦN</a:t>
                      </a:r>
                      <a:endParaRPr sz="1400" u="none" cap="none" strike="noStrike">
                        <a:latin typeface="Times New Roman"/>
                        <a:ea typeface="Times New Roman"/>
                        <a:cs typeface="Times New Roman"/>
                        <a:sym typeface="Times New Roman"/>
                      </a:endParaRPr>
                    </a:p>
                  </a:txBody>
                  <a:tcPr marT="0" marB="0" marR="36025" marL="36025"/>
                </a:tc>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TÊN HỌC PHẦN</a:t>
                      </a:r>
                      <a:endParaRPr sz="1400" u="none" cap="none" strike="noStrike">
                        <a:latin typeface="Times New Roman"/>
                        <a:ea typeface="Times New Roman"/>
                        <a:cs typeface="Times New Roman"/>
                        <a:sym typeface="Times New Roman"/>
                      </a:endParaRPr>
                    </a:p>
                  </a:txBody>
                  <a:tcPr marT="0" marB="0" marR="36025" marL="36025"/>
                </a:tc>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c gridSpan="3">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SỐ TIẾT</a:t>
                      </a:r>
                      <a:endParaRPr sz="1400" u="none" cap="none" strike="noStrike">
                        <a:latin typeface="Times New Roman"/>
                        <a:ea typeface="Times New Roman"/>
                        <a:cs typeface="Times New Roman"/>
                        <a:sym typeface="Times New Roman"/>
                      </a:endParaRPr>
                    </a:p>
                  </a:txBody>
                  <a:tcPr marT="0" marB="0" marR="36025" marL="36025"/>
                </a:tc>
                <a:tc hMerge="1"/>
                <a:tc hMerge="1"/>
                <a:tc rowSpan="2">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Loại học phần</a:t>
                      </a:r>
                      <a:endParaRPr sz="1400" u="none" cap="none" strike="noStrike">
                        <a:latin typeface="Times New Roman"/>
                        <a:ea typeface="Times New Roman"/>
                        <a:cs typeface="Times New Roman"/>
                        <a:sym typeface="Times New Roman"/>
                      </a:endParaRPr>
                    </a:p>
                  </a:txBody>
                  <a:tcPr marT="0" marB="0" marR="36025" marL="36025" anchor="ctr"/>
                </a:tc>
              </a:tr>
              <a:tr h="192150">
                <a:tc vMerge="1"/>
                <a:tc vMerge="1"/>
                <a:tc vMerge="1"/>
                <a:tc vMerge="1"/>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Lý thuyết</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Thực hành</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Bài tập</a:t>
                      </a:r>
                      <a:endParaRPr sz="1400" u="none" cap="none" strike="noStrike">
                        <a:latin typeface="Times New Roman"/>
                        <a:ea typeface="Times New Roman"/>
                        <a:cs typeface="Times New Roman"/>
                        <a:sym typeface="Times New Roman"/>
                      </a:endParaRPr>
                    </a:p>
                  </a:txBody>
                  <a:tcPr marT="0" marB="0" marR="36025" marL="36025" anchor="ctr"/>
                </a:tc>
                <a:tc vMerge="1"/>
              </a:tr>
              <a:tr h="135775">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A</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KVL499</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Khóa luận tốt nghiệp</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36025" marL="36025"/>
                </a:tc>
              </a:tr>
              <a:tr h="19215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Sinh viên học 3 môn chuyên đề tốt nghiệp</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r>
              <a:tr h="1054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B.1</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KVL496</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Seminar tốt nghiệp</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6</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180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BB</a:t>
                      </a:r>
                      <a:endParaRPr sz="1400" u="none" cap="none" strike="noStrike">
                        <a:latin typeface="Times New Roman"/>
                        <a:ea typeface="Times New Roman"/>
                        <a:cs typeface="Times New Roman"/>
                        <a:sym typeface="Times New Roman"/>
                      </a:endParaRPr>
                    </a:p>
                  </a:txBody>
                  <a:tcPr marT="0" marB="0" marR="36025" marL="36025"/>
                </a:tc>
              </a:tr>
              <a:tr h="1054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Sinh viên chọn 2 trong 5 môn</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r>
              <a:tr h="19215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B.2</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KVL484</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l">
                        <a:spcBef>
                          <a:spcPts val="0"/>
                        </a:spcBef>
                        <a:spcAft>
                          <a:spcPts val="0"/>
                        </a:spcAft>
                        <a:buNone/>
                      </a:pPr>
                      <a:r>
                        <a:rPr lang="en-US" sz="1400" u="none" cap="none" strike="noStrike">
                          <a:latin typeface="Times New Roman"/>
                          <a:ea typeface="Times New Roman"/>
                          <a:cs typeface="Times New Roman"/>
                          <a:sym typeface="Times New Roman"/>
                        </a:rPr>
                        <a:t>Vật liệu Polymer 1: Sơn, verni, keo dán</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45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19215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B.3</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KVL485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l">
                        <a:spcBef>
                          <a:spcPts val="0"/>
                        </a:spcBef>
                        <a:spcAft>
                          <a:spcPts val="0"/>
                        </a:spcAft>
                        <a:buNone/>
                      </a:pPr>
                      <a:r>
                        <a:rPr lang="en-US" sz="1400" u="none" cap="none" strike="noStrike">
                          <a:latin typeface="Times New Roman"/>
                          <a:ea typeface="Times New Roman"/>
                          <a:cs typeface="Times New Roman"/>
                          <a:sym typeface="Times New Roman"/>
                        </a:rPr>
                        <a:t>Vật liệu Polymer 2: Bao bì và sợi</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1054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B.4</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KVL487</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l">
                        <a:spcBef>
                          <a:spcPts val="0"/>
                        </a:spcBef>
                        <a:spcAft>
                          <a:spcPts val="0"/>
                        </a:spcAft>
                        <a:buNone/>
                      </a:pPr>
                      <a:r>
                        <a:rPr lang="en-US" sz="1400" u="none" cap="none" strike="noStrike">
                          <a:latin typeface="Times New Roman"/>
                          <a:ea typeface="Times New Roman"/>
                          <a:cs typeface="Times New Roman"/>
                          <a:sym typeface="Times New Roman"/>
                        </a:rPr>
                        <a:t>Polymer chức năng</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22,5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19215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KVL483</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l">
                        <a:spcBef>
                          <a:spcPts val="0"/>
                        </a:spcBef>
                        <a:spcAft>
                          <a:spcPts val="0"/>
                        </a:spcAft>
                        <a:buNone/>
                      </a:pPr>
                      <a:r>
                        <a:rPr lang="en-US" sz="1400" u="none" cap="none" strike="noStrike">
                          <a:latin typeface="Times New Roman"/>
                          <a:ea typeface="Times New Roman"/>
                          <a:cs typeface="Times New Roman"/>
                          <a:sym typeface="Times New Roman"/>
                        </a:rPr>
                        <a:t>CNBX và biến tính Vật liệu polymer</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2629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B.6</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KVL280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Hệ thống quản lí chất lượng (QMS)</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45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2882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C</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Sinh viên học 4 môn chuyên đề tốt nghiệp (chọn 4 trong 5 môn)</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r>
              <a:tr h="19215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C.1</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KVL484</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l">
                        <a:spcBef>
                          <a:spcPts val="0"/>
                        </a:spcBef>
                        <a:spcAft>
                          <a:spcPts val="0"/>
                        </a:spcAft>
                        <a:buNone/>
                      </a:pPr>
                      <a:r>
                        <a:rPr lang="en-US" sz="1400" u="none" cap="none" strike="noStrike">
                          <a:latin typeface="Times New Roman"/>
                          <a:ea typeface="Times New Roman"/>
                          <a:cs typeface="Times New Roman"/>
                          <a:sym typeface="Times New Roman"/>
                        </a:rPr>
                        <a:t>Vật liệu Polymer 1: Sơn, verni, keo dán</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45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19215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C.2</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KVL485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l">
                        <a:spcBef>
                          <a:spcPts val="0"/>
                        </a:spcBef>
                        <a:spcAft>
                          <a:spcPts val="0"/>
                        </a:spcAft>
                        <a:buNone/>
                      </a:pPr>
                      <a:r>
                        <a:rPr lang="en-US" sz="1400" u="none" cap="none" strike="noStrike">
                          <a:latin typeface="Times New Roman"/>
                          <a:ea typeface="Times New Roman"/>
                          <a:cs typeface="Times New Roman"/>
                          <a:sym typeface="Times New Roman"/>
                        </a:rPr>
                        <a:t>Vật liệu Polymer 2: Bao bì và sợi</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10540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C.3</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KVL487</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l">
                        <a:spcBef>
                          <a:spcPts val="0"/>
                        </a:spcBef>
                        <a:spcAft>
                          <a:spcPts val="0"/>
                        </a:spcAft>
                        <a:buNone/>
                      </a:pPr>
                      <a:r>
                        <a:rPr lang="en-US" sz="1400" u="none" cap="none" strike="noStrike">
                          <a:latin typeface="Times New Roman"/>
                          <a:ea typeface="Times New Roman"/>
                          <a:cs typeface="Times New Roman"/>
                          <a:sym typeface="Times New Roman"/>
                        </a:rPr>
                        <a:t>Polymer chức năng</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22,5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15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19215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C.4</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KVL483</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CNBX và biến tính Vật liệu polymer</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2</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167650">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C.5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KVL280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Hệ thống quản lí chất lượng (QMS)</a:t>
                      </a:r>
                      <a:endParaRPr sz="1400" u="none" cap="none" strike="noStrike">
                        <a:latin typeface="Times New Roman"/>
                        <a:ea typeface="Times New Roman"/>
                        <a:cs typeface="Times New Roman"/>
                        <a:sym typeface="Times New Roman"/>
                      </a:endParaRPr>
                    </a:p>
                  </a:txBody>
                  <a:tcPr marT="0" marB="0" marR="36025" marL="36025" anchor="ctr"/>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3</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45</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0</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TC</a:t>
                      </a:r>
                      <a:endParaRPr sz="1400" u="none" cap="none" strike="noStrike">
                        <a:latin typeface="Times New Roman"/>
                        <a:ea typeface="Times New Roman"/>
                        <a:cs typeface="Times New Roman"/>
                        <a:sym typeface="Times New Roman"/>
                      </a:endParaRPr>
                    </a:p>
                  </a:txBody>
                  <a:tcPr marT="0" marB="0" marR="36025" marL="36025"/>
                </a:tc>
              </a:tr>
              <a:tr h="110750">
                <a:tc gridSpan="3">
                  <a:txBody>
                    <a:bodyPr>
                      <a:noAutofit/>
                    </a:bodyPr>
                    <a:lstStyle/>
                    <a:p>
                      <a:pPr indent="0" lvl="0" marL="0" marR="0" rtl="0" algn="ctr">
                        <a:spcBef>
                          <a:spcPts val="0"/>
                        </a:spcBef>
                        <a:spcAft>
                          <a:spcPts val="0"/>
                        </a:spcAft>
                        <a:buNone/>
                      </a:pPr>
                      <a:r>
                        <a:rPr lang="en-US" sz="1400" u="none" cap="none" strike="noStrike">
                          <a:latin typeface="Times New Roman"/>
                          <a:ea typeface="Times New Roman"/>
                          <a:cs typeface="Times New Roman"/>
                          <a:sym typeface="Times New Roman"/>
                        </a:rPr>
                        <a:t>TỔNG CỘNG</a:t>
                      </a:r>
                      <a:endParaRPr sz="1400" u="none" cap="none" strike="noStrike">
                        <a:latin typeface="Times New Roman"/>
                        <a:ea typeface="Times New Roman"/>
                        <a:cs typeface="Times New Roman"/>
                        <a:sym typeface="Times New Roman"/>
                      </a:endParaRPr>
                    </a:p>
                  </a:txBody>
                  <a:tcPr marT="0" marB="0" marR="36025" marL="36025"/>
                </a:tc>
                <a:tc hMerge="1"/>
                <a:tc hMerge="1"/>
                <a:tc>
                  <a:txBody>
                    <a:bodyPr>
                      <a:noAutofit/>
                    </a:bodyPr>
                    <a:lstStyle/>
                    <a:p>
                      <a:pPr indent="0" lvl="0" marL="0" marR="0" rtl="0" algn="ctr">
                        <a:spcBef>
                          <a:spcPts val="0"/>
                        </a:spcBef>
                        <a:spcAft>
                          <a:spcPts val="0"/>
                        </a:spcAft>
                        <a:buNone/>
                      </a:pPr>
                      <a:r>
                        <a:rPr b="1" lang="en-US" sz="1400" u="none" cap="none" strike="noStrike">
                          <a:latin typeface="Times New Roman"/>
                          <a:ea typeface="Times New Roman"/>
                          <a:cs typeface="Times New Roman"/>
                          <a:sym typeface="Times New Roman"/>
                        </a:rPr>
                        <a:t>10</a:t>
                      </a:r>
                      <a:endParaRPr b="1"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c>
                  <a:txBody>
                    <a:bodyPr>
                      <a:noAutofit/>
                    </a:bodyPr>
                    <a:lstStyle/>
                    <a:p>
                      <a:pPr indent="0" lvl="0" marL="0" marR="0" rtl="0" algn="just">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36025" marL="36025"/>
                </a:tc>
              </a:tr>
            </a:tbl>
          </a:graphicData>
        </a:graphic>
      </p:graphicFrame>
      <p:sp>
        <p:nvSpPr>
          <p:cNvPr id="366" name="Google Shape;366;p37"/>
          <p:cNvSpPr/>
          <p:nvPr/>
        </p:nvSpPr>
        <p:spPr>
          <a:xfrm>
            <a:off x="0" y="746217"/>
            <a:ext cx="9144000" cy="907868"/>
          </a:xfrm>
          <a:prstGeom prst="rect">
            <a:avLst/>
          </a:prstGeom>
          <a:noFill/>
          <a:ln>
            <a:noFill/>
          </a:ln>
        </p:spPr>
        <p:txBody>
          <a:bodyPr anchorCtr="0" anchor="ctr" bIns="76175" lIns="0" spcFirstLastPara="1" rIns="0" wrap="square" tIns="152350">
            <a:noAutofit/>
          </a:bodyPr>
          <a:lstStyle/>
          <a:p>
            <a:pPr indent="0" lvl="0" marL="0" marR="0" rtl="0" algn="ctr">
              <a:lnSpc>
                <a:spcPct val="100000"/>
              </a:lnSpc>
              <a:spcBef>
                <a:spcPts val="0"/>
              </a:spcBef>
              <a:spcAft>
                <a:spcPts val="0"/>
              </a:spcAft>
              <a:buClr>
                <a:schemeClr val="dk1"/>
              </a:buClr>
              <a:buFont typeface="Times New Roman"/>
              <a:buNone/>
            </a:pPr>
            <a:r>
              <a:rPr b="1" lang="en-US" sz="2200" u="none" cap="none" strike="noStrike">
                <a:solidFill>
                  <a:schemeClr val="dk1"/>
                </a:solidFill>
                <a:latin typeface="Times New Roman"/>
                <a:ea typeface="Times New Roman"/>
                <a:cs typeface="Times New Roman"/>
                <a:sym typeface="Times New Roman"/>
              </a:rPr>
              <a:t>Chuyên ngành Vật liệu Polymer và Composite</a:t>
            </a:r>
            <a:endParaRPr/>
          </a:p>
          <a:p>
            <a:pPr indent="0" lvl="0" marL="0" marR="0" rtl="0" algn="ctr">
              <a:lnSpc>
                <a:spcPct val="100000"/>
              </a:lnSpc>
              <a:spcBef>
                <a:spcPts val="0"/>
              </a:spcBef>
              <a:spcAft>
                <a:spcPts val="0"/>
              </a:spcAft>
              <a:buClr>
                <a:schemeClr val="dk1"/>
              </a:buClr>
              <a:buFont typeface="Calibri"/>
              <a:buNone/>
            </a:pPr>
            <a:r>
              <a:t/>
            </a:r>
            <a:endParaRPr b="0" sz="2200" u="none" cap="none" strike="noStrik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2" name="Shape 372"/>
        <p:cNvGrpSpPr/>
        <p:nvPr/>
      </p:nvGrpSpPr>
      <p:grpSpPr>
        <a:xfrm>
          <a:off x="0" y="0"/>
          <a:ext cx="0" cy="0"/>
          <a:chOff x="0" y="0"/>
          <a:chExt cx="0" cy="0"/>
        </a:xfrm>
      </p:grpSpPr>
      <p:cxnSp>
        <p:nvCxnSpPr>
          <p:cNvPr id="373" name="Google Shape;373;p38"/>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374" name="Google Shape;374;p38"/>
          <p:cNvGrpSpPr/>
          <p:nvPr/>
        </p:nvGrpSpPr>
        <p:grpSpPr>
          <a:xfrm>
            <a:off x="152400" y="76200"/>
            <a:ext cx="1554163" cy="547688"/>
            <a:chOff x="96" y="48"/>
            <a:chExt cx="1440" cy="576"/>
          </a:xfrm>
        </p:grpSpPr>
        <p:pic>
          <p:nvPicPr>
            <p:cNvPr descr="KHTN" id="375" name="Google Shape;375;p38"/>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376" name="Google Shape;376;p38"/>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377" name="Google Shape;377;p38"/>
          <p:cNvGraphicFramePr/>
          <p:nvPr/>
        </p:nvGraphicFramePr>
        <p:xfrm>
          <a:off x="164910" y="1905001"/>
          <a:ext cx="3000000" cy="3000000"/>
        </p:xfrm>
        <a:graphic>
          <a:graphicData uri="http://schemas.openxmlformats.org/drawingml/2006/table">
            <a:tbl>
              <a:tblPr bandRow="1" firstCol="1" firstRow="1">
                <a:noFill/>
                <a:tableStyleId>{592E85FE-DFD4-4FAE-AED7-7B00E79F2ABD}</a:tableStyleId>
              </a:tblPr>
              <a:tblGrid>
                <a:gridCol w="597100"/>
                <a:gridCol w="1066800"/>
                <a:gridCol w="4114800"/>
                <a:gridCol w="533400"/>
                <a:gridCol w="685800"/>
                <a:gridCol w="609600"/>
                <a:gridCol w="442375"/>
                <a:gridCol w="700625"/>
              </a:tblGrid>
              <a:tr h="200025">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r>
              <a:tr h="400050">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A</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KVL599</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Khóa luận  tốt nghiệp</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Sinh viên không thực hiện Khóa luận tốt nghiệp</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KVL595</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Seminar tốt nghiệp</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120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KVL581</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Thiết bị và Công nghệ Vật liệu Y Sinh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 </a:t>
                      </a:r>
                      <a:endParaRPr sz="1600" u="none" cap="none" strike="noStrike">
                        <a:latin typeface="Times New Roman"/>
                        <a:ea typeface="Times New Roman"/>
                        <a:cs typeface="Times New Roman"/>
                        <a:sym typeface="Times New Roman"/>
                      </a:endParaRPr>
                    </a:p>
                  </a:txBody>
                  <a:tcPr marT="0" marB="0" marR="68575" marL="68575" anchor="ctr"/>
                </a:tc>
              </a:tr>
              <a:tr h="167650">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KVL280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Hệ thống quản lí chất lượng (QMS)</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37,5</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 </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15</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167650">
                <a:tc>
                  <a:txBody>
                    <a:bodyPr>
                      <a:noAutofit/>
                    </a:bodyPr>
                    <a:lstStyle/>
                    <a:p>
                      <a:pPr indent="0" lvl="0" marL="0" marR="0" rtl="0" algn="ctr">
                        <a:spcBef>
                          <a:spcPts val="0"/>
                        </a:spcBef>
                        <a:spcAft>
                          <a:spcPts val="0"/>
                        </a:spcAft>
                        <a:buNone/>
                      </a:pPr>
                      <a:r>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t/>
                      </a:r>
                      <a:endParaRPr sz="1600" u="none" cap="none" strike="noStrike">
                        <a:solidFill>
                          <a:schemeClr val="dk1"/>
                        </a:solidFill>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t/>
                      </a:r>
                      <a:endParaRPr sz="1600" u="none" cap="none" strike="noStrike">
                        <a:solidFill>
                          <a:schemeClr val="dk1"/>
                        </a:solidFill>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t/>
                      </a:r>
                      <a:endParaRPr sz="1600" u="none" cap="none" strike="noStrike">
                        <a:solidFill>
                          <a:schemeClr val="dk1"/>
                        </a:solidFill>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t/>
                      </a:r>
                      <a:endParaRPr sz="1600" u="none" cap="none" strike="noStrike">
                        <a:latin typeface="Times New Roman"/>
                        <a:ea typeface="Times New Roman"/>
                        <a:cs typeface="Times New Roman"/>
                        <a:sym typeface="Times New Roman"/>
                      </a:endParaRPr>
                    </a:p>
                  </a:txBody>
                  <a:tcPr marT="0" marB="0" marR="68575" marL="68575" anchor="ctr"/>
                </a:tc>
              </a:tr>
            </a:tbl>
          </a:graphicData>
        </a:graphic>
      </p:graphicFrame>
      <p:sp>
        <p:nvSpPr>
          <p:cNvPr id="378" name="Google Shape;378;p38"/>
          <p:cNvSpPr/>
          <p:nvPr/>
        </p:nvSpPr>
        <p:spPr>
          <a:xfrm>
            <a:off x="2577796" y="765267"/>
            <a:ext cx="3954289" cy="907868"/>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200" u="none" cap="none" strike="noStrike">
                <a:solidFill>
                  <a:schemeClr val="dk1"/>
                </a:solidFill>
                <a:latin typeface="Times New Roman"/>
                <a:ea typeface="Times New Roman"/>
                <a:cs typeface="Times New Roman"/>
                <a:sym typeface="Times New Roman"/>
              </a:rPr>
              <a:t>Chuyên ngành Vật liệu Y Sinh </a:t>
            </a:r>
            <a:endParaRPr/>
          </a:p>
          <a:p>
            <a:pPr indent="228600" lvl="0" marL="0" marR="0" rtl="0" algn="ctr">
              <a:lnSpc>
                <a:spcPct val="100000"/>
              </a:lnSpc>
              <a:spcBef>
                <a:spcPts val="0"/>
              </a:spcBef>
              <a:spcAft>
                <a:spcPts val="0"/>
              </a:spcAft>
              <a:buClr>
                <a:schemeClr val="dk1"/>
              </a:buClr>
              <a:buFont typeface="Calibri"/>
              <a:buNone/>
            </a:pPr>
            <a:r>
              <a:t/>
            </a:r>
            <a:endParaRPr b="0" i="0" sz="2200" u="none" cap="none" strike="noStrik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4" name="Shape 384"/>
        <p:cNvGrpSpPr/>
        <p:nvPr/>
      </p:nvGrpSpPr>
      <p:grpSpPr>
        <a:xfrm>
          <a:off x="0" y="0"/>
          <a:ext cx="0" cy="0"/>
          <a:chOff x="0" y="0"/>
          <a:chExt cx="0" cy="0"/>
        </a:xfrm>
      </p:grpSpPr>
      <p:cxnSp>
        <p:nvCxnSpPr>
          <p:cNvPr id="385" name="Google Shape;385;p39"/>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386" name="Google Shape;386;p39"/>
          <p:cNvGrpSpPr/>
          <p:nvPr/>
        </p:nvGrpSpPr>
        <p:grpSpPr>
          <a:xfrm>
            <a:off x="152400" y="76200"/>
            <a:ext cx="1554163" cy="547688"/>
            <a:chOff x="96" y="48"/>
            <a:chExt cx="1440" cy="576"/>
          </a:xfrm>
        </p:grpSpPr>
        <p:pic>
          <p:nvPicPr>
            <p:cNvPr descr="KHTN" id="387" name="Google Shape;387;p39"/>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388" name="Google Shape;388;p39"/>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389" name="Google Shape;389;p39"/>
          <p:cNvGraphicFramePr/>
          <p:nvPr/>
        </p:nvGraphicFramePr>
        <p:xfrm>
          <a:off x="130792" y="2272352"/>
          <a:ext cx="3000000" cy="3000000"/>
        </p:xfrm>
        <a:graphic>
          <a:graphicData uri="http://schemas.openxmlformats.org/drawingml/2006/table">
            <a:tbl>
              <a:tblPr bandRow="1" firstCol="1" firstRow="1">
                <a:noFill/>
                <a:tableStyleId>{592E85FE-DFD4-4FAE-AED7-7B00E79F2ABD}</a:tableStyleId>
              </a:tblPr>
              <a:tblGrid>
                <a:gridCol w="631175"/>
                <a:gridCol w="946775"/>
                <a:gridCol w="4158675"/>
                <a:gridCol w="575175"/>
                <a:gridCol w="710075"/>
                <a:gridCol w="631175"/>
                <a:gridCol w="548600"/>
                <a:gridCol w="713775"/>
              </a:tblGrid>
              <a:tr h="200025">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r>
              <a:tr h="400050">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A</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KVL399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Khóa luận  tốt nghiệp</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i="1" lang="en-US" sz="1600" u="none" cap="none" strike="noStrike">
                          <a:latin typeface="Times New Roman"/>
                          <a:ea typeface="Times New Roman"/>
                          <a:cs typeface="Times New Roman"/>
                          <a:sym typeface="Times New Roman"/>
                        </a:rPr>
                        <a:t>Sinh viên không thực hiện Khóa luận tốt nghiệp</a:t>
                      </a:r>
                      <a:endParaRPr i="1"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KVL397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Seminar tốt nghiệp</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120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19367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KVL383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Seminar chuyên đề</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 </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KVL280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Hệ thống quản lí chất lượng (QMS)</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37,5</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 </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15</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r>
            </a:tbl>
          </a:graphicData>
        </a:graphic>
      </p:graphicFrame>
      <p:sp>
        <p:nvSpPr>
          <p:cNvPr id="390" name="Google Shape;390;p39"/>
          <p:cNvSpPr/>
          <p:nvPr/>
        </p:nvSpPr>
        <p:spPr>
          <a:xfrm>
            <a:off x="2286245" y="765267"/>
            <a:ext cx="4571509" cy="907868"/>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200" u="none" cap="none" strike="noStrike">
                <a:solidFill>
                  <a:schemeClr val="dk1"/>
                </a:solidFill>
                <a:latin typeface="Times New Roman"/>
                <a:ea typeface="Times New Roman"/>
                <a:cs typeface="Times New Roman"/>
                <a:sym typeface="Times New Roman"/>
              </a:rPr>
              <a:t>Chuyên ngành Vật liệu màng mỏng </a:t>
            </a:r>
            <a:endParaRPr/>
          </a:p>
          <a:p>
            <a:pPr indent="228600" lvl="0" marL="0" marR="0" rtl="0" algn="ctr">
              <a:lnSpc>
                <a:spcPct val="100000"/>
              </a:lnSpc>
              <a:spcBef>
                <a:spcPts val="0"/>
              </a:spcBef>
              <a:spcAft>
                <a:spcPts val="0"/>
              </a:spcAft>
              <a:buClr>
                <a:schemeClr val="dk1"/>
              </a:buClr>
              <a:buFont typeface="Calibri"/>
              <a:buNone/>
            </a:pPr>
            <a:r>
              <a:t/>
            </a:r>
            <a:endParaRPr b="0" i="0" sz="2200" u="none" cap="none" strike="noStrike">
              <a:solidFill>
                <a:schemeClr val="dk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96" name="Shape 396"/>
        <p:cNvGrpSpPr/>
        <p:nvPr/>
      </p:nvGrpSpPr>
      <p:grpSpPr>
        <a:xfrm>
          <a:off x="0" y="0"/>
          <a:ext cx="0" cy="0"/>
          <a:chOff x="0" y="0"/>
          <a:chExt cx="0" cy="0"/>
        </a:xfrm>
      </p:grpSpPr>
      <p:cxnSp>
        <p:nvCxnSpPr>
          <p:cNvPr id="397" name="Google Shape;397;p40"/>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398" name="Google Shape;398;p40"/>
          <p:cNvGrpSpPr/>
          <p:nvPr/>
        </p:nvGrpSpPr>
        <p:grpSpPr>
          <a:xfrm>
            <a:off x="152400" y="76200"/>
            <a:ext cx="1554163" cy="547688"/>
            <a:chOff x="96" y="48"/>
            <a:chExt cx="1440" cy="576"/>
          </a:xfrm>
        </p:grpSpPr>
        <p:pic>
          <p:nvPicPr>
            <p:cNvPr descr="KHTN" id="399" name="Google Shape;399;p40"/>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400" name="Google Shape;400;p40"/>
            <p:cNvPicPr preferRelativeResize="0"/>
            <p:nvPr/>
          </p:nvPicPr>
          <p:blipFill rotWithShape="1">
            <a:blip r:embed="rId4">
              <a:alphaModFix/>
            </a:blip>
            <a:srcRect b="0" l="0" r="0" t="0"/>
            <a:stretch/>
          </p:blipFill>
          <p:spPr>
            <a:xfrm>
              <a:off x="845" y="48"/>
              <a:ext cx="691" cy="576"/>
            </a:xfrm>
            <a:prstGeom prst="rect">
              <a:avLst/>
            </a:prstGeom>
            <a:noFill/>
            <a:ln>
              <a:noFill/>
            </a:ln>
          </p:spPr>
        </p:pic>
      </p:grpSp>
      <p:graphicFrame>
        <p:nvGraphicFramePr>
          <p:cNvPr id="401" name="Google Shape;401;p40"/>
          <p:cNvGraphicFramePr/>
          <p:nvPr/>
        </p:nvGraphicFramePr>
        <p:xfrm>
          <a:off x="152397" y="2437289"/>
          <a:ext cx="3000000" cy="3000000"/>
        </p:xfrm>
        <a:graphic>
          <a:graphicData uri="http://schemas.openxmlformats.org/drawingml/2006/table">
            <a:tbl>
              <a:tblPr bandRow="1" firstCol="1" firstRow="1">
                <a:noFill/>
                <a:tableStyleId>{592E85FE-DFD4-4FAE-AED7-7B00E79F2ABD}</a:tableStyleId>
              </a:tblPr>
              <a:tblGrid>
                <a:gridCol w="567600"/>
                <a:gridCol w="973000"/>
                <a:gridCol w="4054200"/>
                <a:gridCol w="567600"/>
                <a:gridCol w="810850"/>
                <a:gridCol w="648675"/>
                <a:gridCol w="509825"/>
                <a:gridCol w="707475"/>
              </a:tblGrid>
              <a:tr h="200025">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STT</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MÃ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TÊN HỌC PHẦN</a:t>
                      </a:r>
                      <a:endParaRPr sz="1600" u="none" cap="none" strike="noStrike">
                        <a:latin typeface="Times New Roman"/>
                        <a:ea typeface="Times New Roman"/>
                        <a:cs typeface="Times New Roman"/>
                        <a:sym typeface="Times New Roman"/>
                      </a:endParaRPr>
                    </a:p>
                  </a:txBody>
                  <a:tcPr marT="0" marB="0" marR="68575" marL="68575" anchor="ctr"/>
                </a:tc>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TC</a:t>
                      </a:r>
                      <a:endParaRPr sz="1600" u="none" cap="none" strike="noStrike">
                        <a:latin typeface="Times New Roman"/>
                        <a:ea typeface="Times New Roman"/>
                        <a:cs typeface="Times New Roman"/>
                        <a:sym typeface="Times New Roman"/>
                      </a:endParaRPr>
                    </a:p>
                  </a:txBody>
                  <a:tcPr marT="0" marB="0" marR="68575" marL="68575" anchor="ctr"/>
                </a:tc>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SỐ TIẾT</a:t>
                      </a:r>
                      <a:endParaRPr sz="1600" u="none" cap="none" strike="noStrike">
                        <a:latin typeface="Times New Roman"/>
                        <a:ea typeface="Times New Roman"/>
                        <a:cs typeface="Times New Roman"/>
                        <a:sym typeface="Times New Roman"/>
                      </a:endParaRPr>
                    </a:p>
                  </a:txBody>
                  <a:tcPr marT="0" marB="0" marR="68575" marL="68575" anchor="ctr"/>
                </a:tc>
                <a:tc hMerge="1"/>
                <a:tc hMerge="1"/>
                <a:tc rowSpan="2">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Loại học phần</a:t>
                      </a:r>
                      <a:endParaRPr sz="1600" u="none" cap="none" strike="noStrike">
                        <a:latin typeface="Times New Roman"/>
                        <a:ea typeface="Times New Roman"/>
                        <a:cs typeface="Times New Roman"/>
                        <a:sym typeface="Times New Roman"/>
                      </a:endParaRPr>
                    </a:p>
                  </a:txBody>
                  <a:tcPr marT="0" marB="0" marR="68575" marL="68575" anchor="ctr"/>
                </a:tc>
              </a:tr>
              <a:tr h="400050">
                <a:tc vMerge="1"/>
                <a:tc vMerge="1"/>
                <a:tc vMerge="1"/>
                <a:tc v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Lý thuyết</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Thực hành</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Bài tập</a:t>
                      </a:r>
                      <a:endParaRPr sz="1600" u="none" cap="none" strike="noStrike">
                        <a:latin typeface="Times New Roman"/>
                        <a:ea typeface="Times New Roman"/>
                        <a:cs typeface="Times New Roman"/>
                        <a:sym typeface="Times New Roman"/>
                      </a:endParaRPr>
                    </a:p>
                  </a:txBody>
                  <a:tcPr marT="0" marB="0" marR="68575" marL="68575" anchor="ctr"/>
                </a:tc>
                <a:tc vMerge="1"/>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A</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KVL699</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Khóa luận  tốt nghiệp</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300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i="1" lang="en-US" sz="1600" u="none" cap="none" strike="noStrike">
                          <a:latin typeface="Times New Roman"/>
                          <a:ea typeface="Times New Roman"/>
                          <a:cs typeface="Times New Roman"/>
                          <a:sym typeface="Times New Roman"/>
                        </a:rPr>
                        <a:t>Sinh viên không thực hiện Khóa luận tốt nghiệp</a:t>
                      </a:r>
                      <a:endParaRPr i="1"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B.1</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KVL696</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l">
                        <a:spcBef>
                          <a:spcPts val="0"/>
                        </a:spcBef>
                        <a:spcAft>
                          <a:spcPts val="0"/>
                        </a:spcAft>
                        <a:buNone/>
                      </a:pPr>
                      <a:r>
                        <a:rPr lang="en-US" sz="1600" u="none" cap="none" strike="noStrike">
                          <a:latin typeface="Times New Roman"/>
                          <a:ea typeface="Times New Roman"/>
                          <a:cs typeface="Times New Roman"/>
                          <a:sym typeface="Times New Roman"/>
                        </a:rPr>
                        <a:t>Seminar tốt nghiệp</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120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19367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B.2</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KVL693</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Thiết bị và Công nghệ Vật liệu Từ</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45</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 </a:t>
                      </a:r>
                      <a:endParaRPr sz="1600" u="none" cap="none" strike="noStrike">
                        <a:latin typeface="Times New Roman"/>
                        <a:ea typeface="Times New Roman"/>
                        <a:cs typeface="Times New Roman"/>
                        <a:sym typeface="Times New Roman"/>
                      </a:endParaRPr>
                    </a:p>
                  </a:txBody>
                  <a:tcPr marT="0" marB="0" marR="68575" marL="68575" anchor="ctr"/>
                </a:tc>
              </a:tr>
              <a:tr h="200025">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KVL280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just">
                        <a:spcBef>
                          <a:spcPts val="0"/>
                        </a:spcBef>
                        <a:spcAft>
                          <a:spcPts val="0"/>
                        </a:spcAft>
                        <a:buNone/>
                      </a:pPr>
                      <a:r>
                        <a:rPr lang="en-US" sz="1600" u="none" cap="none" strike="noStrike">
                          <a:latin typeface="Times New Roman"/>
                          <a:ea typeface="Times New Roman"/>
                          <a:cs typeface="Times New Roman"/>
                          <a:sym typeface="Times New Roman"/>
                        </a:rPr>
                        <a:t>Hệ thống quản lí chất lượng (QMS)</a:t>
                      </a:r>
                      <a:endParaRPr sz="1600" u="none" cap="none" strike="noStrike">
                        <a:latin typeface="Times New Roman"/>
                        <a:ea typeface="Times New Roman"/>
                        <a:cs typeface="Times New Roman"/>
                        <a:sym typeface="Times New Roman"/>
                      </a:endParaRPr>
                    </a:p>
                  </a:txBody>
                  <a:tcPr marT="0" marB="0" marR="68575" marL="68575"/>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3</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37,5</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 </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solidFill>
                            <a:schemeClr val="dk1"/>
                          </a:solidFill>
                          <a:latin typeface="Times New Roman"/>
                          <a:ea typeface="Times New Roman"/>
                          <a:cs typeface="Times New Roman"/>
                          <a:sym typeface="Times New Roman"/>
                        </a:rPr>
                        <a:t>15</a:t>
                      </a:r>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BB</a:t>
                      </a:r>
                      <a:endParaRPr sz="1600" u="none" cap="none" strike="noStrike">
                        <a:latin typeface="Times New Roman"/>
                        <a:ea typeface="Times New Roman"/>
                        <a:cs typeface="Times New Roman"/>
                        <a:sym typeface="Times New Roman"/>
                      </a:endParaRPr>
                    </a:p>
                  </a:txBody>
                  <a:tcPr marT="0" marB="0" marR="68575" marL="68575" anchor="ctr"/>
                </a:tc>
              </a:tr>
              <a:tr h="200025">
                <a:tc gridSpan="3">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TỔNG CỘNG</a:t>
                      </a:r>
                      <a:endParaRPr sz="1600" u="none" cap="none" strike="noStrike">
                        <a:latin typeface="Times New Roman"/>
                        <a:ea typeface="Times New Roman"/>
                        <a:cs typeface="Times New Roman"/>
                        <a:sym typeface="Times New Roman"/>
                      </a:endParaRPr>
                    </a:p>
                  </a:txBody>
                  <a:tcPr marT="0" marB="0" marR="68575" marL="68575" anchor="ctr"/>
                </a:tc>
                <a:tc hMerge="1"/>
                <a:tc hMerge="1"/>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10</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nchor="ctr"/>
                </a:tc>
                <a:tc>
                  <a:txBody>
                    <a:bodyPr>
                      <a:noAutofit/>
                    </a:bodyPr>
                    <a:lstStyle/>
                    <a:p>
                      <a:pPr indent="0" lvl="0" marL="0" marR="0" rtl="0" algn="ctr">
                        <a:spcBef>
                          <a:spcPts val="0"/>
                        </a:spcBef>
                        <a:spcAft>
                          <a:spcPts val="0"/>
                        </a:spcAft>
                        <a:buNone/>
                      </a:pPr>
                      <a:r>
                        <a:rPr lang="en-US" sz="1600" u="none" cap="none" strike="noStrike">
                          <a:latin typeface="Times New Roman"/>
                          <a:ea typeface="Times New Roman"/>
                          <a:cs typeface="Times New Roman"/>
                          <a:sym typeface="Times New Roman"/>
                        </a:rPr>
                        <a:t> </a:t>
                      </a:r>
                      <a:endParaRPr sz="1600" u="none" cap="none" strike="noStrike">
                        <a:latin typeface="Times New Roman"/>
                        <a:ea typeface="Times New Roman"/>
                        <a:cs typeface="Times New Roman"/>
                        <a:sym typeface="Times New Roman"/>
                      </a:endParaRPr>
                    </a:p>
                  </a:txBody>
                  <a:tcPr marT="0" marB="0" marR="68575" marL="68575"/>
                </a:tc>
              </a:tr>
            </a:tbl>
          </a:graphicData>
        </a:graphic>
      </p:graphicFrame>
      <p:sp>
        <p:nvSpPr>
          <p:cNvPr id="402" name="Google Shape;402;p40"/>
          <p:cNvSpPr/>
          <p:nvPr/>
        </p:nvSpPr>
        <p:spPr>
          <a:xfrm>
            <a:off x="2820174" y="765267"/>
            <a:ext cx="3503652" cy="907868"/>
          </a:xfrm>
          <a:prstGeom prst="rect">
            <a:avLst/>
          </a:prstGeom>
          <a:noFill/>
          <a:ln>
            <a:noFill/>
          </a:ln>
        </p:spPr>
        <p:txBody>
          <a:bodyPr anchorCtr="0" anchor="ctr" bIns="76175" lIns="0" spcFirstLastPara="1" rIns="0" wrap="square" tIns="152350">
            <a:noAutofit/>
          </a:bodyPr>
          <a:lstStyle/>
          <a:p>
            <a:pPr indent="228600" lvl="0" marL="0" marR="0" rtl="0" algn="ctr">
              <a:lnSpc>
                <a:spcPct val="100000"/>
              </a:lnSpc>
              <a:spcBef>
                <a:spcPts val="0"/>
              </a:spcBef>
              <a:spcAft>
                <a:spcPts val="0"/>
              </a:spcAft>
              <a:buClr>
                <a:schemeClr val="dk1"/>
              </a:buClr>
              <a:buFont typeface="Times New Roman"/>
              <a:buNone/>
            </a:pPr>
            <a:r>
              <a:rPr b="1" i="0" lang="en-US" sz="2200" u="none" cap="none" strike="noStrike">
                <a:solidFill>
                  <a:schemeClr val="dk1"/>
                </a:solidFill>
                <a:latin typeface="Times New Roman"/>
                <a:ea typeface="Times New Roman"/>
                <a:cs typeface="Times New Roman"/>
                <a:sym typeface="Times New Roman"/>
              </a:rPr>
              <a:t>Chuyên ngành Vật liệu Từ </a:t>
            </a:r>
            <a:endParaRPr/>
          </a:p>
          <a:p>
            <a:pPr indent="228600" lvl="0" marL="0" marR="0" rtl="0" algn="ctr">
              <a:lnSpc>
                <a:spcPct val="100000"/>
              </a:lnSpc>
              <a:spcBef>
                <a:spcPts val="0"/>
              </a:spcBef>
              <a:spcAft>
                <a:spcPts val="0"/>
              </a:spcAft>
              <a:buClr>
                <a:schemeClr val="dk1"/>
              </a:buClr>
              <a:buFont typeface="Calibri"/>
              <a:buNone/>
            </a:pPr>
            <a:r>
              <a:t/>
            </a:r>
            <a:endParaRPr b="0" i="0" sz="2200" u="none" cap="none" strike="noStrike">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8" name="Shape 408"/>
        <p:cNvGrpSpPr/>
        <p:nvPr/>
      </p:nvGrpSpPr>
      <p:grpSpPr>
        <a:xfrm>
          <a:off x="0" y="0"/>
          <a:ext cx="0" cy="0"/>
          <a:chOff x="0" y="0"/>
          <a:chExt cx="0" cy="0"/>
        </a:xfrm>
      </p:grpSpPr>
      <p:cxnSp>
        <p:nvCxnSpPr>
          <p:cNvPr id="409" name="Google Shape;409;p41"/>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410" name="Google Shape;410;p41"/>
          <p:cNvGrpSpPr/>
          <p:nvPr/>
        </p:nvGrpSpPr>
        <p:grpSpPr>
          <a:xfrm>
            <a:off x="152400" y="76200"/>
            <a:ext cx="1554163" cy="547688"/>
            <a:chOff x="96" y="48"/>
            <a:chExt cx="1440" cy="576"/>
          </a:xfrm>
        </p:grpSpPr>
        <p:pic>
          <p:nvPicPr>
            <p:cNvPr descr="KHTN" id="411" name="Google Shape;411;p41"/>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412" name="Google Shape;412;p41"/>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413" name="Google Shape;413;p41"/>
          <p:cNvSpPr/>
          <p:nvPr/>
        </p:nvSpPr>
        <p:spPr>
          <a:xfrm>
            <a:off x="152400" y="1997839"/>
            <a:ext cx="8763000" cy="2246769"/>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lang="en-US" sz="2000">
                <a:solidFill>
                  <a:schemeClr val="dk1"/>
                </a:solidFill>
                <a:latin typeface="Times New Roman"/>
                <a:ea typeface="Times New Roman"/>
                <a:cs typeface="Times New Roman"/>
                <a:sym typeface="Times New Roman"/>
              </a:rPr>
              <a:t>ĐIỀU KIỆN TỐT NGHIỆP</a:t>
            </a:r>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chemeClr val="dk1"/>
                </a:solidFill>
                <a:latin typeface="Times New Roman"/>
                <a:ea typeface="Times New Roman"/>
                <a:cs typeface="Times New Roman"/>
                <a:sym typeface="Times New Roman"/>
              </a:rPr>
              <a:t>Tích lũy đủ số tín chỉ của khối kiến thức giáo dục đại cương và giáo dục chuyên nghiệp như đã mô tả ở mục 6 - Cấu trúc chương trình, đồng thời thỏa các điều kiện theo Điều 28 trong Qui chế Đào tạo đại học và cao đẳng theo hệ thống tín chỉ ban hành kèm theo Quyết định số 1368/ĐHQG-ĐH&amp;SĐH ngày 21 tháng 11 năm 2008 của Giám đốc Đại học Quốc gia TP.Hồ Chí Minh.</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19" name="Shape 419"/>
        <p:cNvGrpSpPr/>
        <p:nvPr/>
      </p:nvGrpSpPr>
      <p:grpSpPr>
        <a:xfrm>
          <a:off x="0" y="0"/>
          <a:ext cx="0" cy="0"/>
          <a:chOff x="0" y="0"/>
          <a:chExt cx="0" cy="0"/>
        </a:xfrm>
      </p:grpSpPr>
      <p:cxnSp>
        <p:nvCxnSpPr>
          <p:cNvPr id="420" name="Google Shape;420;p42"/>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421" name="Google Shape;421;p42"/>
          <p:cNvGrpSpPr/>
          <p:nvPr/>
        </p:nvGrpSpPr>
        <p:grpSpPr>
          <a:xfrm>
            <a:off x="152400" y="76200"/>
            <a:ext cx="1554163" cy="547688"/>
            <a:chOff x="96" y="48"/>
            <a:chExt cx="1440" cy="576"/>
          </a:xfrm>
        </p:grpSpPr>
        <p:pic>
          <p:nvPicPr>
            <p:cNvPr descr="KHTN" id="422" name="Google Shape;422;p42"/>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423" name="Google Shape;423;p42"/>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424" name="Google Shape;424;p42"/>
          <p:cNvSpPr/>
          <p:nvPr/>
        </p:nvSpPr>
        <p:spPr>
          <a:xfrm>
            <a:off x="228600" y="1143000"/>
            <a:ext cx="8763000" cy="5324535"/>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lang="en-US" sz="2000">
                <a:solidFill>
                  <a:schemeClr val="dk1"/>
                </a:solidFill>
                <a:latin typeface="Times New Roman"/>
                <a:ea typeface="Times New Roman"/>
                <a:cs typeface="Times New Roman"/>
                <a:sym typeface="Times New Roman"/>
              </a:rPr>
              <a:t>Cơ hội nghề nghiệp</a:t>
            </a:r>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Nguồn nhân lực được đào tạo có khả năng vừa nghiên cứu cơ bản vừa có tư duy thực tế về khả năng phát triển các sản phẩm ứng dụng theo nhu cầu xã hội. Các cử nhân khoa học vật liệu có thể làm việc trong bộ phận nghiên cứu, sản xuất và phát triển sản phẩm tại các khu công nghệ cao, tập đoàn, công ty, nhà máy, cơ sở sản xuất, kinh doanh hoạt động trong các lĩnh vực chế tạo các loại vật liệu, đặc biệt là vật liệu tiên tiến về điện, điện tử, quang điện tử, viễn thông, năng lượng, môi trường, y tế, công nghệ sinh học, hóa học, vật liệu polime - compozit (nhựa kỹ thuật và dân dụng, bao bì, sơn, cao su…)… </a:t>
            </a:r>
            <a:endParaRPr sz="2000">
              <a:solidFill>
                <a:schemeClr val="dk1"/>
              </a:solidFill>
              <a:latin typeface="Times New Roman"/>
              <a:ea typeface="Times New Roman"/>
              <a:cs typeface="Times New Roman"/>
              <a:sym typeface="Times New Roman"/>
            </a:endParaRPr>
          </a:p>
          <a:p>
            <a:pPr indent="-215900" lvl="0" marL="342900" marR="0" rtl="0" algn="just">
              <a:spcBef>
                <a:spcPts val="0"/>
              </a:spcBef>
              <a:spcAft>
                <a:spcPts val="0"/>
              </a:spcAft>
              <a:buClr>
                <a:schemeClr val="dk1"/>
              </a:buClr>
              <a:buSzPts val="2000"/>
              <a:buFont typeface="Arial"/>
              <a:buNone/>
            </a:pPr>
            <a:r>
              <a:t/>
            </a:r>
            <a:endParaRPr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Ngoài ra, các cử nhân tốt nghiệp ngành có thể làm công tác nghiên cứu, giảng dạy tại các trường đại học, cao đẳng, trung cấp nghề, viện nghiên cứu cũng như làm việc tại các sở, ban ngành thuộc địa phương và trung ương (sở khoa học &amp; công nghệ, sở tài nguyên &amp; môi trường;….)… hoặc có đủ cơ hội và kiến thức để có khả năng hòa nhập tốt khi du học Thạc Sĩ và Tiến Sĩ tại các nước có nền khoa học kỹ thuật tiên tiến.</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0" name="Shape 430"/>
        <p:cNvGrpSpPr/>
        <p:nvPr/>
      </p:nvGrpSpPr>
      <p:grpSpPr>
        <a:xfrm>
          <a:off x="0" y="0"/>
          <a:ext cx="0" cy="0"/>
          <a:chOff x="0" y="0"/>
          <a:chExt cx="0" cy="0"/>
        </a:xfrm>
      </p:grpSpPr>
      <p:cxnSp>
        <p:nvCxnSpPr>
          <p:cNvPr id="431" name="Google Shape;431;p43"/>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432" name="Google Shape;432;p43"/>
          <p:cNvGrpSpPr/>
          <p:nvPr/>
        </p:nvGrpSpPr>
        <p:grpSpPr>
          <a:xfrm>
            <a:off x="152400" y="76200"/>
            <a:ext cx="1554163" cy="547688"/>
            <a:chOff x="96" y="48"/>
            <a:chExt cx="1440" cy="576"/>
          </a:xfrm>
        </p:grpSpPr>
        <p:pic>
          <p:nvPicPr>
            <p:cNvPr descr="KHTN" id="433" name="Google Shape;433;p43"/>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434" name="Google Shape;434;p43"/>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435" name="Google Shape;435;p43"/>
          <p:cNvSpPr/>
          <p:nvPr/>
        </p:nvSpPr>
        <p:spPr>
          <a:xfrm>
            <a:off x="304800" y="914400"/>
            <a:ext cx="8610600" cy="178510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200">
                <a:solidFill>
                  <a:schemeClr val="dk1"/>
                </a:solidFill>
                <a:latin typeface="Times New Roman"/>
                <a:ea typeface="Times New Roman"/>
                <a:cs typeface="Times New Roman"/>
                <a:sym typeface="Times New Roman"/>
              </a:rPr>
              <a:t>Học sinh lớp 11 và thiết bị biến nước mặn thành ngọt</a:t>
            </a:r>
            <a:endParaRPr b="1" sz="22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200">
                <a:solidFill>
                  <a:schemeClr val="dk1"/>
                </a:solidFill>
                <a:latin typeface="Times New Roman"/>
                <a:ea typeface="Times New Roman"/>
                <a:cs typeface="Times New Roman"/>
                <a:sym typeface="Times New Roman"/>
              </a:rPr>
              <a:t>Nguồn: </a:t>
            </a:r>
            <a:r>
              <a:rPr i="1" lang="en-US" sz="2200" u="sng">
                <a:solidFill>
                  <a:schemeClr val="hlink"/>
                </a:solidFill>
                <a:latin typeface="Times New Roman"/>
                <a:ea typeface="Times New Roman"/>
                <a:cs typeface="Times New Roman"/>
                <a:sym typeface="Times New Roman"/>
                <a:hlinkClick r:id="rId5"/>
              </a:rPr>
              <a:t>http://vnexpress.net/tin-tuc/khoa-hoc/trong-nuoc/hoc-sinh-lop-11-va-thiet-bi-bien-nuoc-man-thanh-ngot-3379089.html</a:t>
            </a:r>
            <a:endParaRPr i="1"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i="1" sz="2200">
              <a:solidFill>
                <a:schemeClr val="dk1"/>
              </a:solidFill>
              <a:latin typeface="Times New Roman"/>
              <a:ea typeface="Times New Roman"/>
              <a:cs typeface="Times New Roman"/>
              <a:sym typeface="Times New Roman"/>
            </a:endParaRPr>
          </a:p>
        </p:txBody>
      </p:sp>
      <p:pic>
        <p:nvPicPr>
          <p:cNvPr id="436" name="Google Shape;436;p43"/>
          <p:cNvPicPr preferRelativeResize="0"/>
          <p:nvPr/>
        </p:nvPicPr>
        <p:blipFill rotWithShape="1">
          <a:blip r:embed="rId6">
            <a:alphaModFix/>
          </a:blip>
          <a:srcRect b="0" l="0" r="0" t="0"/>
          <a:stretch/>
        </p:blipFill>
        <p:spPr>
          <a:xfrm>
            <a:off x="1666875" y="2496064"/>
            <a:ext cx="5876925" cy="3828536"/>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2" name="Shape 442"/>
        <p:cNvGrpSpPr/>
        <p:nvPr/>
      </p:nvGrpSpPr>
      <p:grpSpPr>
        <a:xfrm>
          <a:off x="0" y="0"/>
          <a:ext cx="0" cy="0"/>
          <a:chOff x="0" y="0"/>
          <a:chExt cx="0" cy="0"/>
        </a:xfrm>
      </p:grpSpPr>
      <p:cxnSp>
        <p:nvCxnSpPr>
          <p:cNvPr id="443" name="Google Shape;443;p44"/>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444" name="Google Shape;444;p44"/>
          <p:cNvGrpSpPr/>
          <p:nvPr/>
        </p:nvGrpSpPr>
        <p:grpSpPr>
          <a:xfrm>
            <a:off x="152400" y="76200"/>
            <a:ext cx="1554163" cy="547688"/>
            <a:chOff x="96" y="48"/>
            <a:chExt cx="1440" cy="576"/>
          </a:xfrm>
        </p:grpSpPr>
        <p:pic>
          <p:nvPicPr>
            <p:cNvPr descr="KHTN" id="445" name="Google Shape;445;p44"/>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446" name="Google Shape;446;p44"/>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447" name="Google Shape;447;p44"/>
          <p:cNvSpPr/>
          <p:nvPr/>
        </p:nvSpPr>
        <p:spPr>
          <a:xfrm>
            <a:off x="304800" y="914400"/>
            <a:ext cx="8610600" cy="43088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200">
                <a:solidFill>
                  <a:schemeClr val="dk1"/>
                </a:solidFill>
                <a:latin typeface="Times New Roman"/>
                <a:ea typeface="Times New Roman"/>
                <a:cs typeface="Times New Roman"/>
                <a:sym typeface="Times New Roman"/>
              </a:rPr>
              <a:t>Học sinh lớp 11 và thiết bị biến nước mặn thành ngọt</a:t>
            </a:r>
            <a:endParaRPr b="1" sz="2200">
              <a:solidFill>
                <a:schemeClr val="dk1"/>
              </a:solidFill>
              <a:latin typeface="Times New Roman"/>
              <a:ea typeface="Times New Roman"/>
              <a:cs typeface="Times New Roman"/>
              <a:sym typeface="Times New Roman"/>
            </a:endParaRPr>
          </a:p>
        </p:txBody>
      </p:sp>
      <p:pic>
        <p:nvPicPr>
          <p:cNvPr id="448" name="Google Shape;448;p44"/>
          <p:cNvPicPr preferRelativeResize="0"/>
          <p:nvPr/>
        </p:nvPicPr>
        <p:blipFill rotWithShape="1">
          <a:blip r:embed="rId5">
            <a:alphaModFix/>
          </a:blip>
          <a:srcRect b="0" l="0" r="0" t="0"/>
          <a:stretch/>
        </p:blipFill>
        <p:spPr>
          <a:xfrm>
            <a:off x="1666875" y="1676400"/>
            <a:ext cx="5876925" cy="3828536"/>
          </a:xfrm>
          <a:prstGeom prst="rect">
            <a:avLst/>
          </a:prstGeom>
          <a:noFill/>
          <a:ln>
            <a:noFill/>
          </a:ln>
        </p:spPr>
      </p:pic>
      <p:sp>
        <p:nvSpPr>
          <p:cNvPr id="449" name="Google Shape;449;p44"/>
          <p:cNvSpPr/>
          <p:nvPr/>
        </p:nvSpPr>
        <p:spPr>
          <a:xfrm>
            <a:off x="152400" y="5791200"/>
            <a:ext cx="8839200" cy="923330"/>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Có nhiều cách để lọc nước mặn thành ngọt như khử muối, lọc bằng công nghệ nano, nhưng nhóm đã chọn chưng cất bằng cách tận dụng năng lượng mặt trời, nhằm tiết kiệm tài nguyên thiên nhiên, bảo vệ môi trường và góp phần chống biến đổi khí hậu.</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5" name="Shape 455"/>
        <p:cNvGrpSpPr/>
        <p:nvPr/>
      </p:nvGrpSpPr>
      <p:grpSpPr>
        <a:xfrm>
          <a:off x="0" y="0"/>
          <a:ext cx="0" cy="0"/>
          <a:chOff x="0" y="0"/>
          <a:chExt cx="0" cy="0"/>
        </a:xfrm>
      </p:grpSpPr>
      <p:cxnSp>
        <p:nvCxnSpPr>
          <p:cNvPr id="456" name="Google Shape;456;p45"/>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457" name="Google Shape;457;p45"/>
          <p:cNvGrpSpPr/>
          <p:nvPr/>
        </p:nvGrpSpPr>
        <p:grpSpPr>
          <a:xfrm>
            <a:off x="152400" y="76200"/>
            <a:ext cx="1554163" cy="547688"/>
            <a:chOff x="96" y="48"/>
            <a:chExt cx="1440" cy="576"/>
          </a:xfrm>
        </p:grpSpPr>
        <p:pic>
          <p:nvPicPr>
            <p:cNvPr descr="KHTN" id="458" name="Google Shape;458;p45"/>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459" name="Google Shape;459;p45"/>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460" name="Google Shape;460;p45"/>
          <p:cNvSpPr/>
          <p:nvPr/>
        </p:nvSpPr>
        <p:spPr>
          <a:xfrm>
            <a:off x="304800" y="2134850"/>
            <a:ext cx="8610600" cy="144655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200">
                <a:solidFill>
                  <a:schemeClr val="dk1"/>
                </a:solidFill>
                <a:latin typeface="Times New Roman"/>
                <a:ea typeface="Times New Roman"/>
                <a:cs typeface="Times New Roman"/>
                <a:sym typeface="Times New Roman"/>
              </a:rPr>
              <a:t>Bài tập 1: </a:t>
            </a:r>
            <a:endParaRPr/>
          </a:p>
          <a:p>
            <a:pPr indent="0" lvl="0" marL="0" marR="0" rtl="0" algn="ctr">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200">
                <a:solidFill>
                  <a:schemeClr val="dk1"/>
                </a:solidFill>
                <a:latin typeface="Times New Roman"/>
                <a:ea typeface="Times New Roman"/>
                <a:cs typeface="Times New Roman"/>
                <a:sym typeface="Times New Roman"/>
              </a:rPr>
              <a:t>Đọc nội dung bài báo trên và liên hệ đến chương trình đào tạo ngành Khoa học Vật liệu?</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66" name="Shape 466"/>
        <p:cNvGrpSpPr/>
        <p:nvPr/>
      </p:nvGrpSpPr>
      <p:grpSpPr>
        <a:xfrm>
          <a:off x="0" y="0"/>
          <a:ext cx="0" cy="0"/>
          <a:chOff x="0" y="0"/>
          <a:chExt cx="0" cy="0"/>
        </a:xfrm>
      </p:grpSpPr>
      <p:cxnSp>
        <p:nvCxnSpPr>
          <p:cNvPr id="467" name="Google Shape;467;p46"/>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468" name="Google Shape;468;p46"/>
          <p:cNvGrpSpPr/>
          <p:nvPr/>
        </p:nvGrpSpPr>
        <p:grpSpPr>
          <a:xfrm>
            <a:off x="152400" y="76200"/>
            <a:ext cx="1554163" cy="547688"/>
            <a:chOff x="96" y="48"/>
            <a:chExt cx="1440" cy="576"/>
          </a:xfrm>
        </p:grpSpPr>
        <p:pic>
          <p:nvPicPr>
            <p:cNvPr descr="KHTN" id="469" name="Google Shape;469;p46"/>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470" name="Google Shape;470;p46"/>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471" name="Google Shape;471;p46"/>
          <p:cNvSpPr/>
          <p:nvPr/>
        </p:nvSpPr>
        <p:spPr>
          <a:xfrm>
            <a:off x="304800" y="914400"/>
            <a:ext cx="8610600" cy="492442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200">
                <a:solidFill>
                  <a:schemeClr val="dk1"/>
                </a:solidFill>
                <a:latin typeface="Times New Roman"/>
                <a:ea typeface="Times New Roman"/>
                <a:cs typeface="Times New Roman"/>
                <a:sym typeface="Times New Roman"/>
              </a:rPr>
              <a:t>Tiến sĩ người Việt công bố nghiên cứu trên tạp chí số một thế giới</a:t>
            </a:r>
            <a:endParaRPr/>
          </a:p>
          <a:p>
            <a:pPr indent="0" lvl="0" marL="0" marR="0" rtl="0" algn="ctr">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2200">
                <a:solidFill>
                  <a:schemeClr val="dk1"/>
                </a:solidFill>
                <a:latin typeface="Times New Roman"/>
                <a:ea typeface="Times New Roman"/>
                <a:cs typeface="Times New Roman"/>
                <a:sym typeface="Times New Roman"/>
              </a:rPr>
              <a:t>Nguồn: </a:t>
            </a:r>
            <a:r>
              <a:rPr b="1" i="1" lang="en-US" sz="2200" u="sng">
                <a:solidFill>
                  <a:schemeClr val="hlink"/>
                </a:solidFill>
                <a:latin typeface="Times New Roman"/>
                <a:ea typeface="Times New Roman"/>
                <a:cs typeface="Times New Roman"/>
                <a:sym typeface="Times New Roman"/>
                <a:hlinkClick r:id="rId5"/>
              </a:rPr>
              <a:t>http://vietnamnet.vn/vn/giao-duc/296553/tien-si-nguoi-viet-cong-bo-nghien-cuu-tren-tap-chi-so-mot-the-gioi.html</a:t>
            </a:r>
            <a:endParaRPr b="1" i="1"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200">
                <a:solidFill>
                  <a:schemeClr val="dk1"/>
                </a:solidFill>
                <a:latin typeface="Times New Roman"/>
                <a:ea typeface="Times New Roman"/>
                <a:cs typeface="Times New Roman"/>
                <a:sym typeface="Times New Roman"/>
              </a:rPr>
              <a:t>Tiến sĩ Trần Đình Phong, Trường ĐH Khoa học và Công nghệ Hà Nội vừa có nghiên cứu công bố trên tạp chí số một thế giới về khoa học vật liệu, với việc tìm ra cấu trúc và cơ chế hoạt động của một chất xúc tác thay thế cho vật liệu đắt tiền là bạch kim.</a:t>
            </a:r>
            <a:endParaRPr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2400">
                <a:solidFill>
                  <a:schemeClr val="dk1"/>
                </a:solidFill>
                <a:latin typeface="Times New Roman"/>
                <a:ea typeface="Times New Roman"/>
                <a:cs typeface="Times New Roman"/>
                <a:sym typeface="Times New Roman"/>
              </a:rPr>
              <a:t>Tiến sĩ Trần Đình Phong: “Khoa học vật liệu là một ngành rất nên học”. (Nguồn: </a:t>
            </a:r>
            <a:r>
              <a:rPr b="1" i="1" lang="en-US" sz="2400" u="sng">
                <a:solidFill>
                  <a:schemeClr val="hlink"/>
                </a:solidFill>
                <a:latin typeface="Times New Roman"/>
                <a:ea typeface="Times New Roman"/>
                <a:cs typeface="Times New Roman"/>
                <a:sym typeface="Times New Roman"/>
                <a:hlinkClick r:id="rId6"/>
              </a:rPr>
              <a:t>http://www.tienphong.vn/giao-duc/voi-toi-tro-ve-viet-nam-lam-viec-la-lua-chon-tot-987801.tpo</a:t>
            </a:r>
            <a:r>
              <a:rPr b="1" i="1" lang="en-US" sz="2400">
                <a:solidFill>
                  <a:schemeClr val="dk1"/>
                </a:solidFill>
                <a:latin typeface="Times New Roman"/>
                <a:ea typeface="Times New Roman"/>
                <a:cs typeface="Times New Roman"/>
                <a:sym typeface="Times New Roman"/>
              </a:rPr>
              <a:t>)</a:t>
            </a:r>
            <a:endParaRPr i="1" sz="2200">
              <a:solidFill>
                <a:schemeClr val="dk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77" name="Shape 477"/>
        <p:cNvGrpSpPr/>
        <p:nvPr/>
      </p:nvGrpSpPr>
      <p:grpSpPr>
        <a:xfrm>
          <a:off x="0" y="0"/>
          <a:ext cx="0" cy="0"/>
          <a:chOff x="0" y="0"/>
          <a:chExt cx="0" cy="0"/>
        </a:xfrm>
      </p:grpSpPr>
      <p:cxnSp>
        <p:nvCxnSpPr>
          <p:cNvPr id="478" name="Google Shape;478;p47"/>
          <p:cNvCxnSpPr/>
          <p:nvPr/>
        </p:nvCxnSpPr>
        <p:spPr>
          <a:xfrm>
            <a:off x="0" y="685800"/>
            <a:ext cx="9144000" cy="0"/>
          </a:xfrm>
          <a:prstGeom prst="straightConnector1">
            <a:avLst/>
          </a:prstGeom>
          <a:noFill/>
          <a:ln cap="flat" cmpd="sng" w="38100">
            <a:solidFill>
              <a:schemeClr val="hlink"/>
            </a:solidFill>
            <a:prstDash val="solid"/>
            <a:round/>
            <a:headEnd len="sm" w="sm" type="none"/>
            <a:tailEnd len="sm" w="sm" type="none"/>
          </a:ln>
        </p:spPr>
      </p:cxnSp>
      <p:grpSp>
        <p:nvGrpSpPr>
          <p:cNvPr id="479" name="Google Shape;479;p47"/>
          <p:cNvGrpSpPr/>
          <p:nvPr/>
        </p:nvGrpSpPr>
        <p:grpSpPr>
          <a:xfrm>
            <a:off x="152400" y="76200"/>
            <a:ext cx="1554163" cy="547688"/>
            <a:chOff x="96" y="48"/>
            <a:chExt cx="1440" cy="576"/>
          </a:xfrm>
        </p:grpSpPr>
        <p:pic>
          <p:nvPicPr>
            <p:cNvPr descr="KHTN" id="480" name="Google Shape;480;p47"/>
            <p:cNvPicPr preferRelativeResize="0"/>
            <p:nvPr/>
          </p:nvPicPr>
          <p:blipFill rotWithShape="1">
            <a:blip r:embed="rId3">
              <a:alphaModFix/>
            </a:blip>
            <a:srcRect b="0" l="0" r="0" t="0"/>
            <a:stretch/>
          </p:blipFill>
          <p:spPr>
            <a:xfrm>
              <a:off x="96" y="48"/>
              <a:ext cx="691" cy="576"/>
            </a:xfrm>
            <a:prstGeom prst="rect">
              <a:avLst/>
            </a:prstGeom>
            <a:noFill/>
            <a:ln>
              <a:noFill/>
            </a:ln>
          </p:spPr>
        </p:pic>
        <p:pic>
          <p:nvPicPr>
            <p:cNvPr id="481" name="Google Shape;481;p47"/>
            <p:cNvPicPr preferRelativeResize="0"/>
            <p:nvPr/>
          </p:nvPicPr>
          <p:blipFill rotWithShape="1">
            <a:blip r:embed="rId4">
              <a:alphaModFix/>
            </a:blip>
            <a:srcRect b="0" l="0" r="0" t="0"/>
            <a:stretch/>
          </p:blipFill>
          <p:spPr>
            <a:xfrm>
              <a:off x="845" y="48"/>
              <a:ext cx="691" cy="576"/>
            </a:xfrm>
            <a:prstGeom prst="rect">
              <a:avLst/>
            </a:prstGeom>
            <a:noFill/>
            <a:ln>
              <a:noFill/>
            </a:ln>
          </p:spPr>
        </p:pic>
      </p:grpSp>
      <p:sp>
        <p:nvSpPr>
          <p:cNvPr id="482" name="Google Shape;482;p47"/>
          <p:cNvSpPr/>
          <p:nvPr/>
        </p:nvSpPr>
        <p:spPr>
          <a:xfrm>
            <a:off x="304800" y="2134850"/>
            <a:ext cx="8610600" cy="144655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200">
                <a:solidFill>
                  <a:schemeClr val="dk1"/>
                </a:solidFill>
                <a:latin typeface="Times New Roman"/>
                <a:ea typeface="Times New Roman"/>
                <a:cs typeface="Times New Roman"/>
                <a:sym typeface="Times New Roman"/>
              </a:rPr>
              <a:t>Bài tập 2: </a:t>
            </a:r>
            <a:endParaRPr/>
          </a:p>
          <a:p>
            <a:pPr indent="0" lvl="0" marL="0" marR="0" rtl="0" algn="ctr">
              <a:spcBef>
                <a:spcPts val="0"/>
              </a:spcBef>
              <a:spcAft>
                <a:spcPts val="0"/>
              </a:spcAft>
              <a:buNone/>
            </a:pPr>
            <a:r>
              <a:t/>
            </a:r>
            <a:endParaRPr b="1" sz="22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200">
                <a:solidFill>
                  <a:schemeClr val="dk1"/>
                </a:solidFill>
                <a:latin typeface="Times New Roman"/>
                <a:ea typeface="Times New Roman"/>
                <a:cs typeface="Times New Roman"/>
                <a:sym typeface="Times New Roman"/>
              </a:rPr>
              <a:t>Đọc nội dung bài báo trên và liên hệ đến chương trình đào tạo ngành Khoa học Vật liệu?</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