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89" r:id="rId2"/>
    <p:sldId id="258" r:id="rId3"/>
    <p:sldId id="343" r:id="rId4"/>
    <p:sldId id="342" r:id="rId5"/>
    <p:sldId id="264" r:id="rId6"/>
    <p:sldId id="338" r:id="rId7"/>
    <p:sldId id="340" r:id="rId8"/>
    <p:sldId id="339" r:id="rId9"/>
    <p:sldId id="341" r:id="rId10"/>
    <p:sldId id="295" r:id="rId11"/>
    <p:sldId id="336" r:id="rId12"/>
    <p:sldId id="335" r:id="rId13"/>
    <p:sldId id="261" r:id="rId14"/>
    <p:sldId id="259" r:id="rId15"/>
    <p:sldId id="307" r:id="rId16"/>
    <p:sldId id="303" r:id="rId17"/>
    <p:sldId id="310" r:id="rId18"/>
    <p:sldId id="292" r:id="rId19"/>
    <p:sldId id="314" r:id="rId20"/>
    <p:sldId id="319" r:id="rId21"/>
    <p:sldId id="317" r:id="rId22"/>
    <p:sldId id="324" r:id="rId23"/>
    <p:sldId id="326" r:id="rId24"/>
    <p:sldId id="329" r:id="rId25"/>
    <p:sldId id="330" r:id="rId26"/>
    <p:sldId id="323" r:id="rId27"/>
    <p:sldId id="337" r:id="rId28"/>
    <p:sldId id="320" r:id="rId29"/>
    <p:sldId id="332" r:id="rId30"/>
    <p:sldId id="333" r:id="rId31"/>
    <p:sldId id="334" r:id="rId32"/>
    <p:sldId id="286" r:id="rId3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1" clrIdx="0">
    <p:extLst>
      <p:ext uri="{19B8F6BF-5375-455C-9EA6-DF929625EA0E}">
        <p15:presenceInfo xmlns:p15="http://schemas.microsoft.com/office/powerpoint/2012/main" userId="Administrato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231F2D"/>
    <a:srgbClr val="FFFFFF"/>
    <a:srgbClr val="080808"/>
    <a:srgbClr val="8C9EA0"/>
    <a:srgbClr val="C4D2C0"/>
    <a:srgbClr val="5F5F5F"/>
    <a:srgbClr val="FEFFFF"/>
    <a:srgbClr val="DDDD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364" autoAdjust="0"/>
  </p:normalViewPr>
  <p:slideViewPr>
    <p:cSldViewPr>
      <p:cViewPr varScale="1">
        <p:scale>
          <a:sx n="73" d="100"/>
          <a:sy n="73" d="100"/>
        </p:scale>
        <p:origin x="1320"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1741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en-US"/>
          </a:p>
        </p:txBody>
      </p:sp>
      <p:sp>
        <p:nvSpPr>
          <p:cNvPr id="1741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E2119023-D838-44F5-B5DC-49396D1D6A4F}"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solidFill>
                  <a:srgbClr val="FF0000"/>
                </a:solidFill>
              </a:rPr>
              <a:t>Phần</a:t>
            </a:r>
            <a:r>
              <a:rPr lang="en-US" baseline="0" dirty="0" smtClean="0">
                <a:solidFill>
                  <a:srgbClr val="FF0000"/>
                </a:solidFill>
              </a:rPr>
              <a:t> </a:t>
            </a:r>
            <a:r>
              <a:rPr lang="en-US" baseline="0" dirty="0" err="1" smtClean="0">
                <a:solidFill>
                  <a:srgbClr val="FF0000"/>
                </a:solidFill>
              </a:rPr>
              <a:t>này</a:t>
            </a:r>
            <a:r>
              <a:rPr lang="en-US" baseline="0" dirty="0" smtClean="0">
                <a:solidFill>
                  <a:srgbClr val="FF0000"/>
                </a:solidFill>
              </a:rPr>
              <a:t> </a:t>
            </a:r>
            <a:r>
              <a:rPr lang="en-US" baseline="0" dirty="0" err="1" smtClean="0">
                <a:solidFill>
                  <a:srgbClr val="FF0000"/>
                </a:solidFill>
              </a:rPr>
              <a:t>Nhung</a:t>
            </a:r>
            <a:r>
              <a:rPr lang="en-US" baseline="0" dirty="0" smtClean="0">
                <a:solidFill>
                  <a:srgbClr val="FF0000"/>
                </a:solidFill>
              </a:rPr>
              <a:t> </a:t>
            </a:r>
            <a:r>
              <a:rPr lang="en-US" baseline="0" dirty="0" err="1" smtClean="0">
                <a:solidFill>
                  <a:srgbClr val="FF0000"/>
                </a:solidFill>
              </a:rPr>
              <a:t>chỉ</a:t>
            </a:r>
            <a:r>
              <a:rPr lang="en-US" baseline="0" dirty="0" smtClean="0">
                <a:solidFill>
                  <a:srgbClr val="FF0000"/>
                </a:solidFill>
              </a:rPr>
              <a:t> </a:t>
            </a:r>
            <a:r>
              <a:rPr lang="en-US" baseline="0" dirty="0" err="1" smtClean="0">
                <a:solidFill>
                  <a:srgbClr val="FF0000"/>
                </a:solidFill>
              </a:rPr>
              <a:t>cần</a:t>
            </a:r>
            <a:r>
              <a:rPr lang="en-US" baseline="0" dirty="0" smtClean="0">
                <a:solidFill>
                  <a:srgbClr val="FF0000"/>
                </a:solidFill>
              </a:rPr>
              <a:t> </a:t>
            </a:r>
            <a:r>
              <a:rPr lang="en-US" baseline="0" dirty="0" err="1" smtClean="0">
                <a:solidFill>
                  <a:srgbClr val="FF0000"/>
                </a:solidFill>
              </a:rPr>
              <a:t>giới</a:t>
            </a:r>
            <a:r>
              <a:rPr lang="en-US" baseline="0" dirty="0" smtClean="0">
                <a:solidFill>
                  <a:srgbClr val="FF0000"/>
                </a:solidFill>
              </a:rPr>
              <a:t> </a:t>
            </a:r>
            <a:r>
              <a:rPr lang="en-US" baseline="0" dirty="0" err="1" smtClean="0">
                <a:solidFill>
                  <a:srgbClr val="FF0000"/>
                </a:solidFill>
              </a:rPr>
              <a:t>thiệu</a:t>
            </a:r>
            <a:r>
              <a:rPr lang="en-US" baseline="0" dirty="0" smtClean="0">
                <a:solidFill>
                  <a:srgbClr val="FF0000"/>
                </a:solidFill>
              </a:rPr>
              <a:t> CMCN </a:t>
            </a:r>
            <a:r>
              <a:rPr lang="en-US" baseline="0" dirty="0" err="1" smtClean="0">
                <a:solidFill>
                  <a:srgbClr val="FF0000"/>
                </a:solidFill>
              </a:rPr>
              <a:t>lần</a:t>
            </a:r>
            <a:r>
              <a:rPr lang="en-US" baseline="0" dirty="0" smtClean="0">
                <a:solidFill>
                  <a:srgbClr val="FF0000"/>
                </a:solidFill>
              </a:rPr>
              <a:t> </a:t>
            </a:r>
            <a:r>
              <a:rPr lang="en-US" baseline="0" dirty="0" err="1" smtClean="0">
                <a:solidFill>
                  <a:srgbClr val="FF0000"/>
                </a:solidFill>
              </a:rPr>
              <a:t>thứ</a:t>
            </a:r>
            <a:r>
              <a:rPr lang="en-US" baseline="0" dirty="0" smtClean="0">
                <a:solidFill>
                  <a:srgbClr val="FF0000"/>
                </a:solidFill>
              </a:rPr>
              <a:t> 4 </a:t>
            </a:r>
            <a:r>
              <a:rPr lang="en-US" baseline="0" dirty="0" err="1" smtClean="0">
                <a:solidFill>
                  <a:srgbClr val="FF0000"/>
                </a:solidFill>
              </a:rPr>
              <a:t>dựa</a:t>
            </a:r>
            <a:r>
              <a:rPr lang="en-US" baseline="0" dirty="0" smtClean="0">
                <a:solidFill>
                  <a:srgbClr val="FF0000"/>
                </a:solidFill>
              </a:rPr>
              <a:t> </a:t>
            </a:r>
            <a:r>
              <a:rPr lang="en-US" baseline="0" dirty="0" err="1" smtClean="0">
                <a:solidFill>
                  <a:srgbClr val="FF0000"/>
                </a:solidFill>
              </a:rPr>
              <a:t>trên</a:t>
            </a:r>
            <a:r>
              <a:rPr lang="en-US" baseline="0" dirty="0" smtClean="0">
                <a:solidFill>
                  <a:srgbClr val="FF0000"/>
                </a:solidFill>
              </a:rPr>
              <a:t> </a:t>
            </a:r>
            <a:r>
              <a:rPr lang="en-US" baseline="0" dirty="0" err="1" smtClean="0">
                <a:solidFill>
                  <a:srgbClr val="FF0000"/>
                </a:solidFill>
              </a:rPr>
              <a:t>nền</a:t>
            </a:r>
            <a:r>
              <a:rPr lang="en-US" baseline="0" dirty="0" smtClean="0">
                <a:solidFill>
                  <a:srgbClr val="FF0000"/>
                </a:solidFill>
              </a:rPr>
              <a:t> </a:t>
            </a:r>
            <a:r>
              <a:rPr lang="en-US" baseline="0" dirty="0" err="1" smtClean="0">
                <a:solidFill>
                  <a:srgbClr val="FF0000"/>
                </a:solidFill>
              </a:rPr>
              <a:t>tảng</a:t>
            </a:r>
            <a:r>
              <a:rPr lang="en-US" baseline="0" dirty="0" smtClean="0">
                <a:solidFill>
                  <a:srgbClr val="FF0000"/>
                </a:solidFill>
              </a:rPr>
              <a:t> </a:t>
            </a:r>
            <a:r>
              <a:rPr lang="en-US" baseline="0" dirty="0" err="1" smtClean="0">
                <a:solidFill>
                  <a:srgbClr val="FF0000"/>
                </a:solidFill>
              </a:rPr>
              <a:t>số</a:t>
            </a:r>
            <a:r>
              <a:rPr lang="en-US" baseline="0" dirty="0" smtClean="0">
                <a:solidFill>
                  <a:srgbClr val="FF0000"/>
                </a:solidFill>
              </a:rPr>
              <a:t> </a:t>
            </a:r>
            <a:r>
              <a:rPr lang="en-US" baseline="0" dirty="0" err="1" smtClean="0">
                <a:solidFill>
                  <a:srgbClr val="FF0000"/>
                </a:solidFill>
              </a:rPr>
              <a:t>hóa</a:t>
            </a:r>
            <a:r>
              <a:rPr lang="en-US" baseline="0" dirty="0" smtClean="0">
                <a:solidFill>
                  <a:srgbClr val="FF0000"/>
                </a:solidFill>
              </a:rPr>
              <a:t>…… </a:t>
            </a:r>
            <a:r>
              <a:rPr lang="en-US" baseline="0" dirty="0" err="1" smtClean="0">
                <a:solidFill>
                  <a:srgbClr val="FF0000"/>
                </a:solidFill>
              </a:rPr>
              <a:t>Và</a:t>
            </a:r>
            <a:r>
              <a:rPr lang="en-US" baseline="0" dirty="0" smtClean="0">
                <a:solidFill>
                  <a:srgbClr val="FF0000"/>
                </a:solidFill>
              </a:rPr>
              <a:t> </a:t>
            </a:r>
            <a:r>
              <a:rPr lang="en-US" baseline="0" dirty="0" err="1" smtClean="0">
                <a:solidFill>
                  <a:srgbClr val="FF0000"/>
                </a:solidFill>
              </a:rPr>
              <a:t>đây</a:t>
            </a:r>
            <a:r>
              <a:rPr lang="en-US" baseline="0" dirty="0" smtClean="0">
                <a:solidFill>
                  <a:srgbClr val="FF0000"/>
                </a:solidFill>
              </a:rPr>
              <a:t> </a:t>
            </a:r>
            <a:r>
              <a:rPr lang="en-US" baseline="0" dirty="0" err="1" smtClean="0">
                <a:solidFill>
                  <a:srgbClr val="FF0000"/>
                </a:solidFill>
              </a:rPr>
              <a:t>là</a:t>
            </a:r>
            <a:r>
              <a:rPr lang="en-US" baseline="0" dirty="0" smtClean="0">
                <a:solidFill>
                  <a:srgbClr val="FF0000"/>
                </a:solidFill>
              </a:rPr>
              <a:t> 4 </a:t>
            </a:r>
            <a:r>
              <a:rPr lang="en-US" baseline="0" dirty="0" err="1" smtClean="0">
                <a:solidFill>
                  <a:srgbClr val="FF0000"/>
                </a:solidFill>
              </a:rPr>
              <a:t>cuộc</a:t>
            </a:r>
            <a:r>
              <a:rPr lang="en-US" baseline="0" dirty="0" smtClean="0">
                <a:solidFill>
                  <a:srgbClr val="FF0000"/>
                </a:solidFill>
              </a:rPr>
              <a:t> CMCN </a:t>
            </a:r>
            <a:r>
              <a:rPr lang="en-US" baseline="0" dirty="0" err="1" smtClean="0">
                <a:solidFill>
                  <a:srgbClr val="FF0000"/>
                </a:solidFill>
              </a:rPr>
              <a:t>trong</a:t>
            </a:r>
            <a:r>
              <a:rPr lang="en-US" baseline="0" dirty="0" smtClean="0">
                <a:solidFill>
                  <a:srgbClr val="FF0000"/>
                </a:solidFill>
              </a:rPr>
              <a:t> </a:t>
            </a:r>
            <a:r>
              <a:rPr lang="en-US" baseline="0" dirty="0" err="1" smtClean="0">
                <a:solidFill>
                  <a:srgbClr val="FF0000"/>
                </a:solidFill>
              </a:rPr>
              <a:t>lịch</a:t>
            </a:r>
            <a:r>
              <a:rPr lang="en-US" baseline="0" dirty="0" smtClean="0">
                <a:solidFill>
                  <a:srgbClr val="FF0000"/>
                </a:solidFill>
              </a:rPr>
              <a:t> </a:t>
            </a:r>
            <a:r>
              <a:rPr lang="en-US" baseline="0" dirty="0" err="1" smtClean="0">
                <a:solidFill>
                  <a:srgbClr val="FF0000"/>
                </a:solidFill>
              </a:rPr>
              <a:t>sử</a:t>
            </a:r>
            <a:r>
              <a:rPr lang="en-US" baseline="0" dirty="0" smtClean="0">
                <a:solidFill>
                  <a:srgbClr val="FF0000"/>
                </a:solidFill>
              </a:rPr>
              <a:t> </a:t>
            </a:r>
            <a:r>
              <a:rPr lang="en-US" baseline="0" dirty="0" err="1" smtClean="0">
                <a:solidFill>
                  <a:srgbClr val="FF0000"/>
                </a:solidFill>
              </a:rPr>
              <a:t>nhân</a:t>
            </a:r>
            <a:r>
              <a:rPr lang="en-US" baseline="0" dirty="0" smtClean="0">
                <a:solidFill>
                  <a:srgbClr val="FF0000"/>
                </a:solidFill>
              </a:rPr>
              <a:t> </a:t>
            </a:r>
            <a:r>
              <a:rPr lang="en-US" baseline="0" dirty="0" err="1" smtClean="0">
                <a:solidFill>
                  <a:srgbClr val="FF0000"/>
                </a:solidFill>
              </a:rPr>
              <a:t>loại</a:t>
            </a:r>
            <a:r>
              <a:rPr lang="en-US" baseline="0" dirty="0" smtClean="0">
                <a:solidFill>
                  <a:srgbClr val="FF0000"/>
                </a:solidFill>
              </a:rPr>
              <a:t> ( </a:t>
            </a:r>
            <a:r>
              <a:rPr lang="en-US" baseline="0" dirty="0" err="1" smtClean="0">
                <a:solidFill>
                  <a:srgbClr val="FF0000"/>
                </a:solidFill>
              </a:rPr>
              <a:t>ko</a:t>
            </a:r>
            <a:r>
              <a:rPr lang="en-US" baseline="0" dirty="0" smtClean="0">
                <a:solidFill>
                  <a:srgbClr val="FF0000"/>
                </a:solidFill>
              </a:rPr>
              <a:t> </a:t>
            </a:r>
            <a:r>
              <a:rPr lang="en-US" baseline="0" dirty="0" err="1" smtClean="0">
                <a:solidFill>
                  <a:srgbClr val="FF0000"/>
                </a:solidFill>
              </a:rPr>
              <a:t>cần</a:t>
            </a:r>
            <a:r>
              <a:rPr lang="en-US" baseline="0" dirty="0" smtClean="0">
                <a:solidFill>
                  <a:srgbClr val="FF0000"/>
                </a:solidFill>
              </a:rPr>
              <a:t> </a:t>
            </a:r>
            <a:r>
              <a:rPr lang="en-US" baseline="0" dirty="0" err="1" smtClean="0">
                <a:solidFill>
                  <a:srgbClr val="FF0000"/>
                </a:solidFill>
              </a:rPr>
              <a:t>đọc</a:t>
            </a:r>
            <a:r>
              <a:rPr lang="en-US" baseline="0" dirty="0" smtClean="0">
                <a:solidFill>
                  <a:srgbClr val="FF0000"/>
                </a:solidFill>
              </a:rPr>
              <a:t> </a:t>
            </a:r>
            <a:r>
              <a:rPr lang="en-US" baseline="0" dirty="0" err="1" smtClean="0">
                <a:solidFill>
                  <a:srgbClr val="FF0000"/>
                </a:solidFill>
              </a:rPr>
              <a:t>bảng</a:t>
            </a:r>
            <a:r>
              <a:rPr lang="en-US" baseline="0" dirty="0" smtClean="0">
                <a:solidFill>
                  <a:srgbClr val="FF0000"/>
                </a:solidFill>
              </a:rPr>
              <a:t> </a:t>
            </a:r>
            <a:r>
              <a:rPr lang="en-US" baseline="0" dirty="0" err="1" smtClean="0">
                <a:solidFill>
                  <a:srgbClr val="FF0000"/>
                </a:solidFill>
              </a:rPr>
              <a:t>trên</a:t>
            </a:r>
            <a:r>
              <a:rPr lang="en-US" baseline="0" dirty="0" smtClean="0">
                <a:solidFill>
                  <a:srgbClr val="FF0000"/>
                </a:solidFill>
              </a:rPr>
              <a:t> ) </a:t>
            </a:r>
            <a:endParaRPr lang="en-US" dirty="0">
              <a:solidFill>
                <a:srgbClr val="FF0000"/>
              </a:solidFill>
            </a:endParaRPr>
          </a:p>
        </p:txBody>
      </p:sp>
      <p:sp>
        <p:nvSpPr>
          <p:cNvPr id="4" name="Slide Number Placeholder 3"/>
          <p:cNvSpPr>
            <a:spLocks noGrp="1"/>
          </p:cNvSpPr>
          <p:nvPr>
            <p:ph type="sldNum" sz="quarter" idx="10"/>
          </p:nvPr>
        </p:nvSpPr>
        <p:spPr/>
        <p:txBody>
          <a:bodyPr/>
          <a:lstStyle/>
          <a:p>
            <a:fld id="{E2119023-D838-44F5-B5DC-49396D1D6A4F}" type="slidenum">
              <a:rPr lang="en-US" altLang="en-US" smtClean="0"/>
              <a:pPr/>
              <a:t>16</a:t>
            </a:fld>
            <a:endParaRPr lang="en-US" altLang="en-US"/>
          </a:p>
        </p:txBody>
      </p:sp>
    </p:spTree>
    <p:extLst>
      <p:ext uri="{BB962C8B-B14F-4D97-AF65-F5344CB8AC3E}">
        <p14:creationId xmlns:p14="http://schemas.microsoft.com/office/powerpoint/2010/main" val="106171216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114" name="Rectangle 2018"/>
          <p:cNvSpPr>
            <a:spLocks noChangeArrowheads="1"/>
          </p:cNvSpPr>
          <p:nvPr/>
        </p:nvSpPr>
        <p:spPr bwMode="gray">
          <a:xfrm>
            <a:off x="0" y="0"/>
            <a:ext cx="9144000" cy="6858000"/>
          </a:xfrm>
          <a:prstGeom prst="rect">
            <a:avLst/>
          </a:prstGeom>
          <a:gradFill rotWithShape="1">
            <a:gsLst>
              <a:gs pos="0">
                <a:schemeClr val="accent1">
                  <a:gamma/>
                  <a:tint val="34118"/>
                  <a:invGamma/>
                </a:schemeClr>
              </a:gs>
              <a:gs pos="50000">
                <a:schemeClr val="accent1"/>
              </a:gs>
              <a:gs pos="100000">
                <a:schemeClr val="accent1">
                  <a:gamma/>
                  <a:tint val="34118"/>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15" name="Rectangle 2019"/>
          <p:cNvSpPr>
            <a:spLocks noChangeArrowheads="1"/>
          </p:cNvSpPr>
          <p:nvPr/>
        </p:nvSpPr>
        <p:spPr bwMode="gray">
          <a:xfrm>
            <a:off x="0" y="2246313"/>
            <a:ext cx="9144000" cy="1463675"/>
          </a:xfrm>
          <a:prstGeom prst="rect">
            <a:avLst/>
          </a:prstGeom>
          <a:gradFill rotWithShape="1">
            <a:gsLst>
              <a:gs pos="0">
                <a:schemeClr val="folHlink">
                  <a:alpha val="70000"/>
                </a:schemeClr>
              </a:gs>
              <a:gs pos="100000">
                <a:schemeClr val="folHlink">
                  <a:gamma/>
                  <a:tint val="0"/>
                  <a:invGamma/>
                  <a:alpha val="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28" name="Rectangle 2032" descr="COL1826"/>
          <p:cNvSpPr>
            <a:spLocks noChangeArrowheads="1"/>
          </p:cNvSpPr>
          <p:nvPr/>
        </p:nvSpPr>
        <p:spPr bwMode="gray">
          <a:xfrm>
            <a:off x="6473825" y="1157288"/>
            <a:ext cx="882650" cy="1073150"/>
          </a:xfrm>
          <a:prstGeom prst="rect">
            <a:avLst/>
          </a:prstGeom>
          <a:blipFill dpi="0" rotWithShape="1">
            <a:blip r:embed="rId2"/>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29" name="Rectangle 2033"/>
          <p:cNvSpPr>
            <a:spLocks noChangeArrowheads="1"/>
          </p:cNvSpPr>
          <p:nvPr/>
        </p:nvSpPr>
        <p:spPr bwMode="gray">
          <a:xfrm>
            <a:off x="7380288" y="2246313"/>
            <a:ext cx="882650" cy="1109662"/>
          </a:xfrm>
          <a:prstGeom prst="rect">
            <a:avLst/>
          </a:prstGeom>
          <a:blipFill dpi="0" rotWithShape="1">
            <a:blip r:embed="rId3"/>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30" name="Rectangle 2034" descr="DIL1813"/>
          <p:cNvSpPr>
            <a:spLocks noChangeArrowheads="1"/>
          </p:cNvSpPr>
          <p:nvPr/>
        </p:nvSpPr>
        <p:spPr bwMode="gray">
          <a:xfrm>
            <a:off x="8283575" y="1162050"/>
            <a:ext cx="860425" cy="1073150"/>
          </a:xfrm>
          <a:prstGeom prst="rect">
            <a:avLst/>
          </a:prstGeom>
          <a:blipFill dpi="0" rotWithShape="1">
            <a:blip r:embed="rId4"/>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31" name="Rectangle 2035" descr="COL1824"/>
          <p:cNvSpPr>
            <a:spLocks noChangeArrowheads="1"/>
          </p:cNvSpPr>
          <p:nvPr/>
        </p:nvSpPr>
        <p:spPr bwMode="gray">
          <a:xfrm>
            <a:off x="5570538" y="2241550"/>
            <a:ext cx="882650" cy="1109663"/>
          </a:xfrm>
          <a:prstGeom prst="rect">
            <a:avLst/>
          </a:prstGeom>
          <a:blipFill dpi="0" rotWithShape="1">
            <a:blip r:embed="rId5"/>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32" name="Rectangle 2036" descr="ICL1840"/>
          <p:cNvSpPr>
            <a:spLocks noChangeArrowheads="1"/>
          </p:cNvSpPr>
          <p:nvPr/>
        </p:nvSpPr>
        <p:spPr bwMode="gray">
          <a:xfrm>
            <a:off x="4662488" y="1157288"/>
            <a:ext cx="877887" cy="1077912"/>
          </a:xfrm>
          <a:prstGeom prst="rect">
            <a:avLst/>
          </a:prstGeom>
          <a:blipFill dpi="0" rotWithShape="1">
            <a:blip r:embed="rId6"/>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38" name="Rectangle 2042"/>
          <p:cNvSpPr>
            <a:spLocks noGrp="1" noChangeArrowheads="1"/>
          </p:cNvSpPr>
          <p:nvPr>
            <p:ph type="ctrTitle" sz="quarter"/>
          </p:nvPr>
        </p:nvSpPr>
        <p:spPr>
          <a:xfrm>
            <a:off x="3749675" y="3794125"/>
            <a:ext cx="5160963" cy="1295400"/>
          </a:xfrm>
        </p:spPr>
        <p:txBody>
          <a:bodyPr/>
          <a:lstStyle>
            <a:lvl1pPr algn="ctr">
              <a:defRPr/>
            </a:lvl1pPr>
          </a:lstStyle>
          <a:p>
            <a:pPr lvl="0"/>
            <a:r>
              <a:rPr lang="en-US" altLang="en-US" noProof="0" smtClean="0"/>
              <a:t>Click to edit Master title style</a:t>
            </a:r>
          </a:p>
        </p:txBody>
      </p:sp>
      <p:sp>
        <p:nvSpPr>
          <p:cNvPr id="6139" name="Rectangle 2043"/>
          <p:cNvSpPr>
            <a:spLocks noGrp="1" noChangeArrowheads="1"/>
          </p:cNvSpPr>
          <p:nvPr>
            <p:ph type="subTitle" sz="quarter" idx="1"/>
          </p:nvPr>
        </p:nvSpPr>
        <p:spPr bwMode="gray">
          <a:xfrm>
            <a:off x="3749675" y="5165725"/>
            <a:ext cx="5176838" cy="547688"/>
          </a:xfrm>
        </p:spPr>
        <p:txBody>
          <a:bodyPr/>
          <a:lstStyle>
            <a:lvl1pPr marL="0" indent="0" algn="ctr">
              <a:buClr>
                <a:schemeClr val="hlink"/>
              </a:buClr>
              <a:buFont typeface="Wingdings" panose="05000000000000000000" pitchFamily="2" charset="2"/>
              <a:buNone/>
              <a:defRPr sz="2000"/>
            </a:lvl1pPr>
          </a:lstStyle>
          <a:p>
            <a:pPr lvl="0"/>
            <a:r>
              <a:rPr lang="en-US" altLang="en-US" noProof="0" smtClean="0"/>
              <a:t>Click to edit Master subtitle style</a:t>
            </a:r>
          </a:p>
        </p:txBody>
      </p:sp>
      <p:sp>
        <p:nvSpPr>
          <p:cNvPr id="6140" name="Rectangle 2044"/>
          <p:cNvSpPr>
            <a:spLocks noGrp="1" noChangeArrowheads="1"/>
          </p:cNvSpPr>
          <p:nvPr>
            <p:ph type="dt" sz="quarter" idx="2"/>
          </p:nvPr>
        </p:nvSpPr>
        <p:spPr>
          <a:xfrm>
            <a:off x="4921250" y="6477000"/>
            <a:ext cx="2133600" cy="274638"/>
          </a:xfrm>
        </p:spPr>
        <p:txBody>
          <a:bodyPr/>
          <a:lstStyle>
            <a:lvl1pPr algn="r">
              <a:defRPr>
                <a:solidFill>
                  <a:schemeClr val="tx1"/>
                </a:solidFill>
              </a:defRPr>
            </a:lvl1pPr>
          </a:lstStyle>
          <a:p>
            <a:endParaRPr lang="en-US" altLang="en-US"/>
          </a:p>
        </p:txBody>
      </p:sp>
      <p:sp>
        <p:nvSpPr>
          <p:cNvPr id="6141" name="Rectangle 2045"/>
          <p:cNvSpPr>
            <a:spLocks noGrp="1" noChangeArrowheads="1"/>
          </p:cNvSpPr>
          <p:nvPr>
            <p:ph type="ftr" sz="quarter" idx="3"/>
          </p:nvPr>
        </p:nvSpPr>
        <p:spPr>
          <a:xfrm>
            <a:off x="7223125" y="6492875"/>
            <a:ext cx="1828800" cy="274638"/>
          </a:xfrm>
        </p:spPr>
        <p:txBody>
          <a:bodyPr/>
          <a:lstStyle>
            <a:lvl1pPr>
              <a:defRPr>
                <a:solidFill>
                  <a:schemeClr val="tx1"/>
                </a:solidFill>
                <a:effectLst>
                  <a:outerShdw blurRad="38100" dist="38100" dir="2700000" algn="tl">
                    <a:srgbClr val="C0C0C0"/>
                  </a:outerShdw>
                </a:effectLst>
              </a:defRPr>
            </a:lvl1pPr>
          </a:lstStyle>
          <a:p>
            <a:endParaRPr lang="en-US" altLang="en-US"/>
          </a:p>
        </p:txBody>
      </p:sp>
      <p:grpSp>
        <p:nvGrpSpPr>
          <p:cNvPr id="8195" name="Group 2051"/>
          <p:cNvGrpSpPr>
            <a:grpSpLocks/>
          </p:cNvGrpSpPr>
          <p:nvPr/>
        </p:nvGrpSpPr>
        <p:grpSpPr bwMode="auto">
          <a:xfrm>
            <a:off x="5548313" y="685800"/>
            <a:ext cx="2835275" cy="3006725"/>
            <a:chOff x="3092" y="369"/>
            <a:chExt cx="1786" cy="2021"/>
          </a:xfrm>
        </p:grpSpPr>
        <p:pic>
          <p:nvPicPr>
            <p:cNvPr id="6123" name="Picture 2027" descr="bar1"/>
            <p:cNvPicPr>
              <a:picLocks noChangeAspect="1" noChangeArrowheads="1"/>
            </p:cNvPicPr>
            <p:nvPr/>
          </p:nvPicPr>
          <p:blipFill>
            <a:blip r:embed="rId7">
              <a:extLst>
                <a:ext uri="{28A0092B-C50C-407E-A947-70E740481C1C}">
                  <a14:useLocalDpi xmlns:a14="http://schemas.microsoft.com/office/drawing/2010/main" val="0"/>
                </a:ext>
              </a:extLst>
            </a:blip>
            <a:srcRect l="36005" t="18329" r="-324039" b="16782"/>
            <a:stretch>
              <a:fillRect/>
            </a:stretch>
          </p:blipFill>
          <p:spPr bwMode="gray">
            <a:xfrm>
              <a:off x="3664" y="369"/>
              <a:ext cx="80" cy="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35" name="Picture 2039" descr="bar1"/>
            <p:cNvPicPr>
              <a:picLocks noChangeAspect="1" noChangeArrowheads="1"/>
            </p:cNvPicPr>
            <p:nvPr/>
          </p:nvPicPr>
          <p:blipFill>
            <a:blip r:embed="rId7">
              <a:extLst>
                <a:ext uri="{28A0092B-C50C-407E-A947-70E740481C1C}">
                  <a14:useLocalDpi xmlns:a14="http://schemas.microsoft.com/office/drawing/2010/main" val="0"/>
                </a:ext>
              </a:extLst>
            </a:blip>
            <a:srcRect l="36005" t="18329" r="-324039" b="16782"/>
            <a:stretch>
              <a:fillRect/>
            </a:stretch>
          </p:blipFill>
          <p:spPr bwMode="gray">
            <a:xfrm>
              <a:off x="3092" y="369"/>
              <a:ext cx="58" cy="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24" name="Picture 2028" descr="bar1"/>
            <p:cNvPicPr>
              <a:picLocks noChangeAspect="1" noChangeArrowheads="1"/>
            </p:cNvPicPr>
            <p:nvPr/>
          </p:nvPicPr>
          <p:blipFill>
            <a:blip r:embed="rId7">
              <a:extLst>
                <a:ext uri="{28A0092B-C50C-407E-A947-70E740481C1C}">
                  <a14:useLocalDpi xmlns:a14="http://schemas.microsoft.com/office/drawing/2010/main" val="0"/>
                </a:ext>
              </a:extLst>
            </a:blip>
            <a:srcRect l="36005" t="18329" r="-324039" b="16782"/>
            <a:stretch>
              <a:fillRect/>
            </a:stretch>
          </p:blipFill>
          <p:spPr bwMode="gray">
            <a:xfrm>
              <a:off x="4237" y="369"/>
              <a:ext cx="83" cy="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25" name="Picture 2029" descr="bar1"/>
            <p:cNvPicPr>
              <a:picLocks noChangeAspect="1" noChangeArrowheads="1"/>
            </p:cNvPicPr>
            <p:nvPr/>
          </p:nvPicPr>
          <p:blipFill>
            <a:blip r:embed="rId7">
              <a:extLst>
                <a:ext uri="{28A0092B-C50C-407E-A947-70E740481C1C}">
                  <a14:useLocalDpi xmlns:a14="http://schemas.microsoft.com/office/drawing/2010/main" val="0"/>
                </a:ext>
              </a:extLst>
            </a:blip>
            <a:srcRect l="36005" t="18329" r="-324039" b="16782"/>
            <a:stretch>
              <a:fillRect/>
            </a:stretch>
          </p:blipFill>
          <p:spPr bwMode="gray">
            <a:xfrm>
              <a:off x="4802" y="369"/>
              <a:ext cx="76" cy="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142" name="Rectangle 2046"/>
          <p:cNvSpPr>
            <a:spLocks noGrp="1" noChangeArrowheads="1"/>
          </p:cNvSpPr>
          <p:nvPr>
            <p:ph type="sldNum" sz="quarter" idx="4"/>
          </p:nvPr>
        </p:nvSpPr>
        <p:spPr>
          <a:xfrm>
            <a:off x="92075" y="6446838"/>
            <a:ext cx="2133600" cy="274637"/>
          </a:xfrm>
        </p:spPr>
        <p:txBody>
          <a:bodyPr/>
          <a:lstStyle>
            <a:lvl1pPr algn="r">
              <a:defRPr b="0">
                <a:solidFill>
                  <a:schemeClr val="tx1"/>
                </a:solidFill>
              </a:defRPr>
            </a:lvl1pPr>
          </a:lstStyle>
          <a:p>
            <a:fld id="{12CE223A-2BD2-47B4-AB7D-DA70AEBA58A7}" type="slidenum">
              <a:rPr lang="en-US" altLang="en-US"/>
              <a:pPr/>
              <a:t>‹#›</a:t>
            </a:fld>
            <a:endParaRPr lang="en-US" altLang="en-US"/>
          </a:p>
        </p:txBody>
      </p:sp>
      <p:sp>
        <p:nvSpPr>
          <p:cNvPr id="8193" name="Line 2049"/>
          <p:cNvSpPr>
            <a:spLocks noChangeShapeType="1"/>
          </p:cNvSpPr>
          <p:nvPr/>
        </p:nvSpPr>
        <p:spPr bwMode="gray">
          <a:xfrm flipH="1">
            <a:off x="0" y="2239963"/>
            <a:ext cx="9144000" cy="0"/>
          </a:xfrm>
          <a:prstGeom prst="line">
            <a:avLst/>
          </a:prstGeom>
          <a:noFill/>
          <a:ln w="9525">
            <a:solidFill>
              <a:srgbClr val="FE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8196" name="Picture 2052" descr="con_0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gray">
          <a:xfrm>
            <a:off x="0" y="0"/>
            <a:ext cx="4068763" cy="6858000"/>
          </a:xfrm>
          <a:prstGeom prst="rect">
            <a:avLst/>
          </a:prstGeom>
          <a:noFill/>
          <a:extLst>
            <a:ext uri="{909E8E84-426E-40DD-AFC4-6F175D3DCCD1}">
              <a14:hiddenFill xmlns:a14="http://schemas.microsoft.com/office/drawing/2010/main">
                <a:solidFill>
                  <a:srgbClr val="FFFFFF"/>
                </a:solidFill>
              </a14:hiddenFill>
            </a:ext>
          </a:extLst>
        </p:spPr>
      </p:pic>
      <p:sp>
        <p:nvSpPr>
          <p:cNvPr id="8197" name="Text Box 2053"/>
          <p:cNvSpPr txBox="1">
            <a:spLocks noChangeArrowheads="1"/>
          </p:cNvSpPr>
          <p:nvPr/>
        </p:nvSpPr>
        <p:spPr bwMode="gray">
          <a:xfrm>
            <a:off x="7772400" y="107950"/>
            <a:ext cx="9556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sz="1600" b="1"/>
              <a:t>L/O/G/O</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0F2A3CC0-793A-41A2-8E96-ED6920CD4BEB}" type="slidenum">
              <a:rPr lang="en-US" altLang="en-US"/>
              <a:pPr/>
              <a:t>‹#›</a:t>
            </a:fld>
            <a:endParaRPr lang="en-US" altLang="en-US"/>
          </a:p>
        </p:txBody>
      </p:sp>
    </p:spTree>
    <p:extLst>
      <p:ext uri="{BB962C8B-B14F-4D97-AF65-F5344CB8AC3E}">
        <p14:creationId xmlns:p14="http://schemas.microsoft.com/office/powerpoint/2010/main" val="64855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D984DB43-7596-4FD9-B188-126C389EF45E}" type="slidenum">
              <a:rPr lang="en-US" altLang="en-US"/>
              <a:pPr/>
              <a:t>‹#›</a:t>
            </a:fld>
            <a:endParaRPr lang="en-US" altLang="en-US"/>
          </a:p>
        </p:txBody>
      </p:sp>
    </p:spTree>
    <p:extLst>
      <p:ext uri="{BB962C8B-B14F-4D97-AF65-F5344CB8AC3E}">
        <p14:creationId xmlns:p14="http://schemas.microsoft.com/office/powerpoint/2010/main" val="6568065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417638"/>
            <a:ext cx="4038600" cy="47085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17638"/>
            <a:ext cx="4038600" cy="47085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A66A1F2A-65FD-47D2-A641-94505F0ECBD6}" type="slidenum">
              <a:rPr lang="en-US" altLang="en-US"/>
              <a:pPr/>
              <a:t>‹#›</a:t>
            </a:fld>
            <a:endParaRPr lang="en-US" altLang="en-US"/>
          </a:p>
        </p:txBody>
      </p:sp>
    </p:spTree>
    <p:extLst>
      <p:ext uri="{BB962C8B-B14F-4D97-AF65-F5344CB8AC3E}">
        <p14:creationId xmlns:p14="http://schemas.microsoft.com/office/powerpoint/2010/main" val="2390994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E519132A-4425-4AA0-8783-7942AE795698}" type="slidenum">
              <a:rPr lang="en-US" altLang="en-US"/>
              <a:pPr/>
              <a:t>‹#›</a:t>
            </a:fld>
            <a:endParaRPr lang="en-US" altLang="en-US"/>
          </a:p>
        </p:txBody>
      </p:sp>
    </p:spTree>
    <p:extLst>
      <p:ext uri="{BB962C8B-B14F-4D97-AF65-F5344CB8AC3E}">
        <p14:creationId xmlns:p14="http://schemas.microsoft.com/office/powerpoint/2010/main" val="35777780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9352AF40-FEE3-49EC-B542-31BA6AE5086A}" type="slidenum">
              <a:rPr lang="en-US" altLang="en-US"/>
              <a:pPr/>
              <a:t>‹#›</a:t>
            </a:fld>
            <a:endParaRPr lang="en-US" altLang="en-US"/>
          </a:p>
        </p:txBody>
      </p:sp>
    </p:spTree>
    <p:extLst>
      <p:ext uri="{BB962C8B-B14F-4D97-AF65-F5344CB8AC3E}">
        <p14:creationId xmlns:p14="http://schemas.microsoft.com/office/powerpoint/2010/main" val="2156615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A30CC9A6-CE61-4127-B4D6-A849B9907101}" type="slidenum">
              <a:rPr lang="en-US" altLang="en-US"/>
              <a:pPr/>
              <a:t>‹#›</a:t>
            </a:fld>
            <a:endParaRPr lang="en-US" altLang="en-US"/>
          </a:p>
        </p:txBody>
      </p:sp>
    </p:spTree>
    <p:extLst>
      <p:ext uri="{BB962C8B-B14F-4D97-AF65-F5344CB8AC3E}">
        <p14:creationId xmlns:p14="http://schemas.microsoft.com/office/powerpoint/2010/main" val="2066863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E2BA6294-9E62-4B54-A184-BBA2E9FCADBE}" type="slidenum">
              <a:rPr lang="en-US" altLang="en-US"/>
              <a:pPr/>
              <a:t>‹#›</a:t>
            </a:fld>
            <a:endParaRPr lang="en-US" altLang="en-US"/>
          </a:p>
        </p:txBody>
      </p:sp>
    </p:spTree>
    <p:extLst>
      <p:ext uri="{BB962C8B-B14F-4D97-AF65-F5344CB8AC3E}">
        <p14:creationId xmlns:p14="http://schemas.microsoft.com/office/powerpoint/2010/main" val="1167754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0425976B-C9F8-4AC4-A62F-B9545BAEC26B}" type="slidenum">
              <a:rPr lang="en-US" altLang="en-US"/>
              <a:pPr/>
              <a:t>‹#›</a:t>
            </a:fld>
            <a:endParaRPr lang="en-US" altLang="en-US"/>
          </a:p>
        </p:txBody>
      </p:sp>
    </p:spTree>
    <p:extLst>
      <p:ext uri="{BB962C8B-B14F-4D97-AF65-F5344CB8AC3E}">
        <p14:creationId xmlns:p14="http://schemas.microsoft.com/office/powerpoint/2010/main" val="2909791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ACC088DB-DB2B-4E5C-A1AD-CD02DAF7D9C8}" type="slidenum">
              <a:rPr lang="en-US" altLang="en-US"/>
              <a:pPr/>
              <a:t>‹#›</a:t>
            </a:fld>
            <a:endParaRPr lang="en-US" altLang="en-US"/>
          </a:p>
        </p:txBody>
      </p:sp>
    </p:spTree>
    <p:extLst>
      <p:ext uri="{BB962C8B-B14F-4D97-AF65-F5344CB8AC3E}">
        <p14:creationId xmlns:p14="http://schemas.microsoft.com/office/powerpoint/2010/main" val="14602629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0"/>
            <a:ext cx="2057400" cy="61261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0"/>
            <a:ext cx="6019800" cy="612616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D40450EA-C4BA-494C-975B-9DD0D93C4346}" type="slidenum">
              <a:rPr lang="en-US" altLang="en-US"/>
              <a:pPr/>
              <a:t>‹#›</a:t>
            </a:fld>
            <a:endParaRPr lang="en-US" altLang="en-US"/>
          </a:p>
        </p:txBody>
      </p:sp>
    </p:spTree>
    <p:extLst>
      <p:ext uri="{BB962C8B-B14F-4D97-AF65-F5344CB8AC3E}">
        <p14:creationId xmlns:p14="http://schemas.microsoft.com/office/powerpoint/2010/main" val="12540574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639763" y="0"/>
            <a:ext cx="6310312" cy="960438"/>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417638"/>
            <a:ext cx="8229600" cy="4708525"/>
          </a:xfrm>
        </p:spPr>
        <p:txBody>
          <a:bodyPr/>
          <a:lstStyle/>
          <a:p>
            <a:r>
              <a:rPr lang="en-US" smtClean="0"/>
              <a:t>Click icon to add chart</a:t>
            </a:r>
            <a:endParaRPr lang="en-US"/>
          </a:p>
        </p:txBody>
      </p:sp>
      <p:sp>
        <p:nvSpPr>
          <p:cNvPr id="4" name="Date Placeholder 3"/>
          <p:cNvSpPr>
            <a:spLocks noGrp="1"/>
          </p:cNvSpPr>
          <p:nvPr>
            <p:ph type="dt" sz="half" idx="10"/>
          </p:nvPr>
        </p:nvSpPr>
        <p:spPr>
          <a:xfrm>
            <a:off x="1006475" y="6540500"/>
            <a:ext cx="2133600" cy="250825"/>
          </a:xfrm>
        </p:spPr>
        <p:txBody>
          <a:bodyPr/>
          <a:lstStyle>
            <a:lvl1pPr>
              <a:defRPr/>
            </a:lvl1pPr>
          </a:lstStyle>
          <a:p>
            <a:endParaRPr lang="en-US" altLang="en-US"/>
          </a:p>
        </p:txBody>
      </p:sp>
      <p:sp>
        <p:nvSpPr>
          <p:cNvPr id="5" name="Footer Placeholder 4"/>
          <p:cNvSpPr>
            <a:spLocks noGrp="1"/>
          </p:cNvSpPr>
          <p:nvPr>
            <p:ph type="ftr" sz="quarter" idx="11"/>
          </p:nvPr>
        </p:nvSpPr>
        <p:spPr>
          <a:xfrm>
            <a:off x="6400800" y="6540500"/>
            <a:ext cx="2255838" cy="250825"/>
          </a:xfrm>
        </p:spPr>
        <p:txBody>
          <a:bodyPr/>
          <a:lstStyle>
            <a:lvl1pPr>
              <a:defRPr/>
            </a:lvl1pPr>
          </a:lstStyle>
          <a:p>
            <a:endParaRPr lang="en-US" altLang="en-US"/>
          </a:p>
        </p:txBody>
      </p:sp>
      <p:sp>
        <p:nvSpPr>
          <p:cNvPr id="6" name="Slide Number Placeholder 5"/>
          <p:cNvSpPr>
            <a:spLocks noGrp="1"/>
          </p:cNvSpPr>
          <p:nvPr>
            <p:ph type="sldNum" sz="quarter" idx="12"/>
          </p:nvPr>
        </p:nvSpPr>
        <p:spPr>
          <a:xfrm>
            <a:off x="449263" y="6521450"/>
            <a:ext cx="457200" cy="250825"/>
          </a:xfrm>
        </p:spPr>
        <p:txBody>
          <a:bodyPr/>
          <a:lstStyle>
            <a:lvl1pPr>
              <a:defRPr/>
            </a:lvl1pPr>
          </a:lstStyle>
          <a:p>
            <a:fld id="{AC4C5475-9AC3-4304-B6DE-E43FCFAFF151}" type="slidenum">
              <a:rPr lang="en-US" altLang="en-US"/>
              <a:pPr/>
              <a:t>‹#›</a:t>
            </a:fld>
            <a:endParaRPr lang="en-US" altLang="en-US"/>
          </a:p>
        </p:txBody>
      </p:sp>
    </p:spTree>
    <p:extLst>
      <p:ext uri="{BB962C8B-B14F-4D97-AF65-F5344CB8AC3E}">
        <p14:creationId xmlns:p14="http://schemas.microsoft.com/office/powerpoint/2010/main" val="26826449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39763" y="0"/>
            <a:ext cx="6310312" cy="960438"/>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457200" y="1417638"/>
            <a:ext cx="8229600" cy="4708525"/>
          </a:xfrm>
        </p:spPr>
        <p:txBody>
          <a:bodyPr/>
          <a:lstStyle/>
          <a:p>
            <a:r>
              <a:rPr lang="en-US" smtClean="0"/>
              <a:t>Click icon to add SmartArt graphic</a:t>
            </a:r>
            <a:endParaRPr lang="en-US"/>
          </a:p>
        </p:txBody>
      </p:sp>
      <p:sp>
        <p:nvSpPr>
          <p:cNvPr id="4" name="Date Placeholder 3"/>
          <p:cNvSpPr>
            <a:spLocks noGrp="1"/>
          </p:cNvSpPr>
          <p:nvPr>
            <p:ph type="dt" sz="half" idx="10"/>
          </p:nvPr>
        </p:nvSpPr>
        <p:spPr>
          <a:xfrm>
            <a:off x="1006475" y="6540500"/>
            <a:ext cx="2133600" cy="250825"/>
          </a:xfrm>
        </p:spPr>
        <p:txBody>
          <a:bodyPr/>
          <a:lstStyle>
            <a:lvl1pPr>
              <a:defRPr/>
            </a:lvl1pPr>
          </a:lstStyle>
          <a:p>
            <a:endParaRPr lang="en-US" altLang="en-US"/>
          </a:p>
        </p:txBody>
      </p:sp>
      <p:sp>
        <p:nvSpPr>
          <p:cNvPr id="5" name="Footer Placeholder 4"/>
          <p:cNvSpPr>
            <a:spLocks noGrp="1"/>
          </p:cNvSpPr>
          <p:nvPr>
            <p:ph type="ftr" sz="quarter" idx="11"/>
          </p:nvPr>
        </p:nvSpPr>
        <p:spPr>
          <a:xfrm>
            <a:off x="6400800" y="6540500"/>
            <a:ext cx="2255838" cy="250825"/>
          </a:xfrm>
        </p:spPr>
        <p:txBody>
          <a:bodyPr/>
          <a:lstStyle>
            <a:lvl1pPr>
              <a:defRPr/>
            </a:lvl1pPr>
          </a:lstStyle>
          <a:p>
            <a:endParaRPr lang="en-US" altLang="en-US"/>
          </a:p>
        </p:txBody>
      </p:sp>
      <p:sp>
        <p:nvSpPr>
          <p:cNvPr id="6" name="Slide Number Placeholder 5"/>
          <p:cNvSpPr>
            <a:spLocks noGrp="1"/>
          </p:cNvSpPr>
          <p:nvPr>
            <p:ph type="sldNum" sz="quarter" idx="12"/>
          </p:nvPr>
        </p:nvSpPr>
        <p:spPr>
          <a:xfrm>
            <a:off x="449263" y="6521450"/>
            <a:ext cx="457200" cy="250825"/>
          </a:xfrm>
        </p:spPr>
        <p:txBody>
          <a:bodyPr/>
          <a:lstStyle>
            <a:lvl1pPr>
              <a:defRPr/>
            </a:lvl1pPr>
          </a:lstStyle>
          <a:p>
            <a:fld id="{62EFCC00-614C-41DC-B803-7C3596DB9EB6}" type="slidenum">
              <a:rPr lang="en-US" altLang="en-US"/>
              <a:pPr/>
              <a:t>‹#›</a:t>
            </a:fld>
            <a:endParaRPr lang="en-US" altLang="en-US"/>
          </a:p>
        </p:txBody>
      </p:sp>
    </p:spTree>
    <p:extLst>
      <p:ext uri="{BB962C8B-B14F-4D97-AF65-F5344CB8AC3E}">
        <p14:creationId xmlns:p14="http://schemas.microsoft.com/office/powerpoint/2010/main" val="28787338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4.jpeg"/><Relationship Id="rId3" Type="http://schemas.openxmlformats.org/officeDocument/2006/relationships/slideLayout" Target="../slideLayouts/slideLayout3.xml"/><Relationship Id="rId21" Type="http://schemas.openxmlformats.org/officeDocument/2006/relationships/image" Target="../media/image7.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jpeg"/><Relationship Id="rId2" Type="http://schemas.openxmlformats.org/officeDocument/2006/relationships/slideLayout" Target="../slideLayouts/slideLayout2.xml"/><Relationship Id="rId16" Type="http://schemas.openxmlformats.org/officeDocument/2006/relationships/image" Target="../media/image2.jpeg"/><Relationship Id="rId20"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19" Type="http://schemas.openxmlformats.org/officeDocument/2006/relationships/image" Target="../media/image5.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04" name="Rectangle 180"/>
          <p:cNvSpPr>
            <a:spLocks noChangeArrowheads="1"/>
          </p:cNvSpPr>
          <p:nvPr/>
        </p:nvSpPr>
        <p:spPr bwMode="gray">
          <a:xfrm>
            <a:off x="0" y="0"/>
            <a:ext cx="9144000" cy="6858000"/>
          </a:xfrm>
          <a:prstGeom prst="rect">
            <a:avLst/>
          </a:prstGeom>
          <a:gradFill rotWithShape="1">
            <a:gsLst>
              <a:gs pos="0">
                <a:schemeClr val="accent1">
                  <a:gamma/>
                  <a:tint val="24314"/>
                  <a:invGamma/>
                </a:schemeClr>
              </a:gs>
              <a:gs pos="50000">
                <a:schemeClr val="accent1">
                  <a:alpha val="80000"/>
                </a:schemeClr>
              </a:gs>
              <a:gs pos="100000">
                <a:schemeClr val="accent1">
                  <a:gamma/>
                  <a:tint val="24314"/>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46" name="Rectangle 222"/>
          <p:cNvSpPr>
            <a:spLocks noChangeArrowheads="1"/>
          </p:cNvSpPr>
          <p:nvPr/>
        </p:nvSpPr>
        <p:spPr bwMode="gray">
          <a:xfrm>
            <a:off x="0" y="960438"/>
            <a:ext cx="9144000" cy="1463675"/>
          </a:xfrm>
          <a:prstGeom prst="rect">
            <a:avLst/>
          </a:prstGeom>
          <a:gradFill rotWithShape="1">
            <a:gsLst>
              <a:gs pos="0">
                <a:schemeClr val="folHlink">
                  <a:alpha val="70000"/>
                </a:schemeClr>
              </a:gs>
              <a:gs pos="100000">
                <a:schemeClr val="folHlink">
                  <a:gamma/>
                  <a:tint val="0"/>
                  <a:invGamma/>
                  <a:alpha val="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08" name="Rectangle 184"/>
          <p:cNvSpPr>
            <a:spLocks noGrp="1" noChangeArrowheads="1"/>
          </p:cNvSpPr>
          <p:nvPr>
            <p:ph type="dt" sz="half" idx="2"/>
          </p:nvPr>
        </p:nvSpPr>
        <p:spPr bwMode="gray">
          <a:xfrm>
            <a:off x="1006475" y="6540500"/>
            <a:ext cx="2133600" cy="25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1">
                <a:solidFill>
                  <a:schemeClr val="tx2"/>
                </a:solidFill>
              </a:defRPr>
            </a:lvl1pPr>
          </a:lstStyle>
          <a:p>
            <a:endParaRPr lang="en-US" altLang="en-US"/>
          </a:p>
        </p:txBody>
      </p:sp>
      <p:sp>
        <p:nvSpPr>
          <p:cNvPr id="1209" name="Rectangle 185"/>
          <p:cNvSpPr>
            <a:spLocks noGrp="1" noChangeArrowheads="1"/>
          </p:cNvSpPr>
          <p:nvPr>
            <p:ph type="ftr" sz="quarter" idx="3"/>
          </p:nvPr>
        </p:nvSpPr>
        <p:spPr bwMode="gray">
          <a:xfrm>
            <a:off x="6400800" y="6540500"/>
            <a:ext cx="2255838" cy="25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1">
                <a:solidFill>
                  <a:schemeClr val="tx2"/>
                </a:solidFill>
              </a:defRPr>
            </a:lvl1pPr>
          </a:lstStyle>
          <a:p>
            <a:endParaRPr lang="en-US" altLang="en-US"/>
          </a:p>
        </p:txBody>
      </p:sp>
      <p:sp>
        <p:nvSpPr>
          <p:cNvPr id="1210" name="Rectangle 186"/>
          <p:cNvSpPr>
            <a:spLocks noGrp="1" noChangeArrowheads="1"/>
          </p:cNvSpPr>
          <p:nvPr>
            <p:ph type="sldNum" sz="quarter" idx="4"/>
          </p:nvPr>
        </p:nvSpPr>
        <p:spPr bwMode="gray">
          <a:xfrm>
            <a:off x="449263" y="6521450"/>
            <a:ext cx="457200" cy="25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1">
                <a:solidFill>
                  <a:schemeClr val="tx2"/>
                </a:solidFill>
              </a:defRPr>
            </a:lvl1pPr>
          </a:lstStyle>
          <a:p>
            <a:fld id="{0E9CEC05-AA47-4A77-98B0-34D22F570227}" type="slidenum">
              <a:rPr lang="en-US" altLang="en-US"/>
              <a:pPr/>
              <a:t>‹#›</a:t>
            </a:fld>
            <a:endParaRPr lang="en-US" altLang="en-US"/>
          </a:p>
        </p:txBody>
      </p:sp>
      <p:sp>
        <p:nvSpPr>
          <p:cNvPr id="1229" name="Rectangle 205" descr="COL1826"/>
          <p:cNvSpPr>
            <a:spLocks noChangeArrowheads="1"/>
          </p:cNvSpPr>
          <p:nvPr/>
        </p:nvSpPr>
        <p:spPr bwMode="gray">
          <a:xfrm>
            <a:off x="7916863" y="460375"/>
            <a:ext cx="404812" cy="493713"/>
          </a:xfrm>
          <a:prstGeom prst="rect">
            <a:avLst/>
          </a:prstGeom>
          <a:blipFill dpi="0" rotWithShape="1">
            <a:blip r:embed="rId15"/>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30" name="Rectangle 206"/>
          <p:cNvSpPr>
            <a:spLocks noChangeArrowheads="1"/>
          </p:cNvSpPr>
          <p:nvPr/>
        </p:nvSpPr>
        <p:spPr bwMode="gray">
          <a:xfrm>
            <a:off x="8329613" y="968375"/>
            <a:ext cx="406400" cy="509588"/>
          </a:xfrm>
          <a:prstGeom prst="rect">
            <a:avLst/>
          </a:prstGeom>
          <a:blipFill dpi="0" rotWithShape="1">
            <a:blip r:embed="rId16"/>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31" name="Rectangle 207" descr="DIL1813"/>
          <p:cNvSpPr>
            <a:spLocks noChangeArrowheads="1"/>
          </p:cNvSpPr>
          <p:nvPr/>
        </p:nvSpPr>
        <p:spPr bwMode="gray">
          <a:xfrm>
            <a:off x="8748713" y="463550"/>
            <a:ext cx="395287" cy="492125"/>
          </a:xfrm>
          <a:prstGeom prst="rect">
            <a:avLst/>
          </a:prstGeom>
          <a:blipFill dpi="0" rotWithShape="1">
            <a:blip r:embed="rId17"/>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32" name="Rectangle 208" descr="COL1824"/>
          <p:cNvSpPr>
            <a:spLocks noChangeArrowheads="1"/>
          </p:cNvSpPr>
          <p:nvPr/>
        </p:nvSpPr>
        <p:spPr bwMode="gray">
          <a:xfrm>
            <a:off x="7494588" y="965200"/>
            <a:ext cx="406400" cy="509588"/>
          </a:xfrm>
          <a:prstGeom prst="rect">
            <a:avLst/>
          </a:prstGeom>
          <a:blipFill dpi="0" rotWithShape="1">
            <a:blip r:embed="rId18"/>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33" name="Rectangle 209" descr="ICL1840"/>
          <p:cNvSpPr>
            <a:spLocks noChangeArrowheads="1"/>
          </p:cNvSpPr>
          <p:nvPr/>
        </p:nvSpPr>
        <p:spPr bwMode="gray">
          <a:xfrm>
            <a:off x="7083425" y="460375"/>
            <a:ext cx="403225" cy="495300"/>
          </a:xfrm>
          <a:prstGeom prst="rect">
            <a:avLst/>
          </a:prstGeom>
          <a:blipFill dpi="0" rotWithShape="1">
            <a:blip r:embed="rId19"/>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244" name="Group 220"/>
          <p:cNvGrpSpPr>
            <a:grpSpLocks/>
          </p:cNvGrpSpPr>
          <p:nvPr/>
        </p:nvGrpSpPr>
        <p:grpSpPr bwMode="auto">
          <a:xfrm>
            <a:off x="7485063" y="260350"/>
            <a:ext cx="1352550" cy="1704975"/>
            <a:chOff x="4715" y="164"/>
            <a:chExt cx="852" cy="1074"/>
          </a:xfrm>
        </p:grpSpPr>
        <p:pic>
          <p:nvPicPr>
            <p:cNvPr id="1236" name="Picture 212" descr="bar1"/>
            <p:cNvPicPr>
              <a:picLocks noChangeAspect="1" noChangeArrowheads="1"/>
            </p:cNvPicPr>
            <p:nvPr userDrawn="1"/>
          </p:nvPicPr>
          <p:blipFill>
            <a:blip r:embed="rId20">
              <a:extLst>
                <a:ext uri="{28A0092B-C50C-407E-A947-70E740481C1C}">
                  <a14:useLocalDpi xmlns:a14="http://schemas.microsoft.com/office/drawing/2010/main" val="0"/>
                </a:ext>
              </a:extLst>
            </a:blip>
            <a:srcRect l="36005" t="18329" r="-827046" b="1567"/>
            <a:stretch>
              <a:fillRect/>
            </a:stretch>
          </p:blipFill>
          <p:spPr bwMode="gray">
            <a:xfrm>
              <a:off x="4715" y="164"/>
              <a:ext cx="62" cy="1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41" name="Picture 217" descr="bar1"/>
            <p:cNvPicPr>
              <a:picLocks noChangeAspect="1" noChangeArrowheads="1"/>
            </p:cNvPicPr>
            <p:nvPr userDrawn="1"/>
          </p:nvPicPr>
          <p:blipFill>
            <a:blip r:embed="rId20">
              <a:extLst>
                <a:ext uri="{28A0092B-C50C-407E-A947-70E740481C1C}">
                  <a14:useLocalDpi xmlns:a14="http://schemas.microsoft.com/office/drawing/2010/main" val="0"/>
                </a:ext>
              </a:extLst>
            </a:blip>
            <a:srcRect l="36005" t="18329" r="-827046" b="1567"/>
            <a:stretch>
              <a:fillRect/>
            </a:stretch>
          </p:blipFill>
          <p:spPr bwMode="gray">
            <a:xfrm>
              <a:off x="4979" y="164"/>
              <a:ext cx="62" cy="1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42" name="Picture 218" descr="bar1"/>
            <p:cNvPicPr>
              <a:picLocks noChangeAspect="1" noChangeArrowheads="1"/>
            </p:cNvPicPr>
            <p:nvPr userDrawn="1"/>
          </p:nvPicPr>
          <p:blipFill>
            <a:blip r:embed="rId20">
              <a:extLst>
                <a:ext uri="{28A0092B-C50C-407E-A947-70E740481C1C}">
                  <a14:useLocalDpi xmlns:a14="http://schemas.microsoft.com/office/drawing/2010/main" val="0"/>
                </a:ext>
              </a:extLst>
            </a:blip>
            <a:srcRect l="36005" t="18329" r="-827046" b="1567"/>
            <a:stretch>
              <a:fillRect/>
            </a:stretch>
          </p:blipFill>
          <p:spPr bwMode="gray">
            <a:xfrm>
              <a:off x="5241" y="164"/>
              <a:ext cx="62" cy="1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43" name="Picture 219" descr="bar1"/>
            <p:cNvPicPr>
              <a:picLocks noChangeAspect="1" noChangeArrowheads="1"/>
            </p:cNvPicPr>
            <p:nvPr userDrawn="1"/>
          </p:nvPicPr>
          <p:blipFill>
            <a:blip r:embed="rId20">
              <a:extLst>
                <a:ext uri="{28A0092B-C50C-407E-A947-70E740481C1C}">
                  <a14:useLocalDpi xmlns:a14="http://schemas.microsoft.com/office/drawing/2010/main" val="0"/>
                </a:ext>
              </a:extLst>
            </a:blip>
            <a:srcRect l="36005" t="18329" r="-827046" b="1567"/>
            <a:stretch>
              <a:fillRect/>
            </a:stretch>
          </p:blipFill>
          <p:spPr bwMode="gray">
            <a:xfrm>
              <a:off x="5505" y="164"/>
              <a:ext cx="62" cy="1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07" name="Rectangle 183"/>
          <p:cNvSpPr>
            <a:spLocks noGrp="1" noChangeArrowheads="1"/>
          </p:cNvSpPr>
          <p:nvPr>
            <p:ph type="body" idx="1"/>
          </p:nvPr>
        </p:nvSpPr>
        <p:spPr bwMode="black">
          <a:xfrm>
            <a:off x="457200" y="1417638"/>
            <a:ext cx="8229600" cy="4708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206" name="Rectangle 182"/>
          <p:cNvSpPr>
            <a:spLocks noGrp="1" noChangeArrowheads="1"/>
          </p:cNvSpPr>
          <p:nvPr>
            <p:ph type="title"/>
          </p:nvPr>
        </p:nvSpPr>
        <p:spPr bwMode="black">
          <a:xfrm>
            <a:off x="639763" y="0"/>
            <a:ext cx="6310312" cy="96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239" name="Line 215"/>
          <p:cNvSpPr>
            <a:spLocks noChangeShapeType="1"/>
          </p:cNvSpPr>
          <p:nvPr/>
        </p:nvSpPr>
        <p:spPr bwMode="white">
          <a:xfrm flipH="1">
            <a:off x="0" y="960438"/>
            <a:ext cx="9144000" cy="0"/>
          </a:xfrm>
          <a:prstGeom prst="line">
            <a:avLst/>
          </a:prstGeom>
          <a:noFill/>
          <a:ln w="12700">
            <a:solidFill>
              <a:srgbClr val="FEFFFF">
                <a:alpha val="8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1247" name="Picture 223" descr="Picture2"/>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0" y="0"/>
            <a:ext cx="568325" cy="960438"/>
          </a:xfrm>
          <a:prstGeom prst="rect">
            <a:avLst/>
          </a:prstGeom>
          <a:noFill/>
          <a:extLst>
            <a:ext uri="{909E8E84-426E-40DD-AFC4-6F175D3DCCD1}">
              <a14:hiddenFill xmlns:a14="http://schemas.microsoft.com/office/drawing/2010/main">
                <a:solidFill>
                  <a:srgbClr val="FFFFFF"/>
                </a:solidFill>
              </a14:hiddenFill>
            </a:ext>
          </a:extLst>
        </p:spPr>
      </p:pic>
      <p:sp>
        <p:nvSpPr>
          <p:cNvPr id="1248" name="Rectangle 224"/>
          <p:cNvSpPr>
            <a:spLocks noChangeArrowheads="1"/>
          </p:cNvSpPr>
          <p:nvPr/>
        </p:nvSpPr>
        <p:spPr bwMode="auto">
          <a:xfrm>
            <a:off x="3749675" y="6540500"/>
            <a:ext cx="149383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000">
                <a:solidFill>
                  <a:schemeClr val="tx2"/>
                </a:solidFill>
              </a:rPr>
              <a:t>www.themegallery.com</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par>
    </p:tnLst>
  </p:timing>
  <p:txStyles>
    <p:titleStyle>
      <a:lvl1pPr algn="l" rtl="0" eaLnBrk="1" fontAlgn="base" hangingPunct="1">
        <a:spcBef>
          <a:spcPct val="0"/>
        </a:spcBef>
        <a:spcAft>
          <a:spcPct val="0"/>
        </a:spcAft>
        <a:defRPr sz="3600" b="1" kern="1200">
          <a:solidFill>
            <a:schemeClr val="tx2"/>
          </a:solidFill>
          <a:latin typeface="+mj-lt"/>
          <a:ea typeface="+mj-ea"/>
          <a:cs typeface="+mj-cs"/>
        </a:defRPr>
      </a:lvl1pPr>
      <a:lvl2pPr algn="l" rtl="0" eaLnBrk="1" fontAlgn="base" hangingPunct="1">
        <a:spcBef>
          <a:spcPct val="0"/>
        </a:spcBef>
        <a:spcAft>
          <a:spcPct val="0"/>
        </a:spcAft>
        <a:defRPr sz="3600" b="1">
          <a:solidFill>
            <a:schemeClr val="tx2"/>
          </a:solidFill>
          <a:latin typeface="Arial" panose="020B0604020202020204" pitchFamily="34" charset="0"/>
        </a:defRPr>
      </a:lvl2pPr>
      <a:lvl3pPr algn="l" rtl="0" eaLnBrk="1" fontAlgn="base" hangingPunct="1">
        <a:spcBef>
          <a:spcPct val="0"/>
        </a:spcBef>
        <a:spcAft>
          <a:spcPct val="0"/>
        </a:spcAft>
        <a:defRPr sz="3600" b="1">
          <a:solidFill>
            <a:schemeClr val="tx2"/>
          </a:solidFill>
          <a:latin typeface="Arial" panose="020B0604020202020204" pitchFamily="34" charset="0"/>
        </a:defRPr>
      </a:lvl3pPr>
      <a:lvl4pPr algn="l" rtl="0" eaLnBrk="1" fontAlgn="base" hangingPunct="1">
        <a:spcBef>
          <a:spcPct val="0"/>
        </a:spcBef>
        <a:spcAft>
          <a:spcPct val="0"/>
        </a:spcAft>
        <a:defRPr sz="3600" b="1">
          <a:solidFill>
            <a:schemeClr val="tx2"/>
          </a:solidFill>
          <a:latin typeface="Arial" panose="020B0604020202020204" pitchFamily="34" charset="0"/>
        </a:defRPr>
      </a:lvl4pPr>
      <a:lvl5pPr algn="l" rtl="0" eaLnBrk="1" fontAlgn="base" hangingPunct="1">
        <a:spcBef>
          <a:spcPct val="0"/>
        </a:spcBef>
        <a:spcAft>
          <a:spcPct val="0"/>
        </a:spcAft>
        <a:defRPr sz="3600" b="1">
          <a:solidFill>
            <a:schemeClr val="tx2"/>
          </a:solidFill>
          <a:latin typeface="Arial" panose="020B0604020202020204" pitchFamily="34" charset="0"/>
        </a:defRPr>
      </a:lvl5pPr>
      <a:lvl6pPr marL="457200" algn="l" rtl="0" eaLnBrk="1" fontAlgn="base" hangingPunct="1">
        <a:spcBef>
          <a:spcPct val="0"/>
        </a:spcBef>
        <a:spcAft>
          <a:spcPct val="0"/>
        </a:spcAft>
        <a:defRPr sz="3600" b="1">
          <a:solidFill>
            <a:schemeClr val="tx2"/>
          </a:solidFill>
          <a:latin typeface="Arial" panose="020B0604020202020204" pitchFamily="34" charset="0"/>
        </a:defRPr>
      </a:lvl6pPr>
      <a:lvl7pPr marL="914400" algn="l" rtl="0" eaLnBrk="1" fontAlgn="base" hangingPunct="1">
        <a:spcBef>
          <a:spcPct val="0"/>
        </a:spcBef>
        <a:spcAft>
          <a:spcPct val="0"/>
        </a:spcAft>
        <a:defRPr sz="3600" b="1">
          <a:solidFill>
            <a:schemeClr val="tx2"/>
          </a:solidFill>
          <a:latin typeface="Arial" panose="020B0604020202020204" pitchFamily="34" charset="0"/>
        </a:defRPr>
      </a:lvl7pPr>
      <a:lvl8pPr marL="1371600" algn="l" rtl="0" eaLnBrk="1" fontAlgn="base" hangingPunct="1">
        <a:spcBef>
          <a:spcPct val="0"/>
        </a:spcBef>
        <a:spcAft>
          <a:spcPct val="0"/>
        </a:spcAft>
        <a:defRPr sz="3600" b="1">
          <a:solidFill>
            <a:schemeClr val="tx2"/>
          </a:solidFill>
          <a:latin typeface="Arial" panose="020B0604020202020204" pitchFamily="34" charset="0"/>
        </a:defRPr>
      </a:lvl8pPr>
      <a:lvl9pPr marL="1828800" algn="l" rtl="0" eaLnBrk="1" fontAlgn="base" hangingPunct="1">
        <a:spcBef>
          <a:spcPct val="0"/>
        </a:spcBef>
        <a:spcAft>
          <a:spcPct val="0"/>
        </a:spcAft>
        <a:defRPr sz="3600" b="1">
          <a:solidFill>
            <a:schemeClr val="tx2"/>
          </a:solidFill>
          <a:latin typeface="Arial" panose="020B0604020202020204" pitchFamily="34" charset="0"/>
        </a:defRPr>
      </a:lvl9pPr>
    </p:titleStyle>
    <p:bodyStyle>
      <a:lvl1pPr marL="342900" indent="-342900" algn="l" rtl="0" eaLnBrk="1" fontAlgn="base" hangingPunct="1">
        <a:spcBef>
          <a:spcPct val="20000"/>
        </a:spcBef>
        <a:spcAft>
          <a:spcPct val="0"/>
        </a:spcAft>
        <a:buClr>
          <a:schemeClr val="tx2"/>
        </a:buClr>
        <a:buSzPct val="80000"/>
        <a:buFont typeface="Wingdings" panose="05000000000000000000" pitchFamily="2" charset="2"/>
        <a:buChar char="q"/>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lr>
          <a:schemeClr val="folHlink"/>
        </a:buClr>
        <a:buFont typeface="Wingdings" panose="05000000000000000000" pitchFamily="2" charset="2"/>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lr>
          <a:schemeClr val="tx2"/>
        </a:buClr>
        <a:buFont typeface="Wingdings" panose="05000000000000000000" pitchFamily="2" charset="2"/>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lr>
          <a:schemeClr val="folHlink"/>
        </a:buClr>
        <a:buFont typeface="Wingdings" panose="05000000000000000000" pitchFamily="2" charset="2"/>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lr>
          <a:schemeClr val="tx2"/>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6" name="Rectangle 218"/>
          <p:cNvSpPr>
            <a:spLocks noGrp="1" noChangeArrowheads="1"/>
          </p:cNvSpPr>
          <p:nvPr>
            <p:ph type="ctrTitle"/>
          </p:nvPr>
        </p:nvSpPr>
        <p:spPr bwMode="gray">
          <a:xfrm>
            <a:off x="2750178" y="3539125"/>
            <a:ext cx="6858000" cy="1295400"/>
          </a:xfrm>
          <a:noFill/>
          <a:ln>
            <a:noFill/>
          </a:ln>
          <a:effectLst>
            <a:outerShdw blurRad="190500" dist="228600" dir="2700000" algn="ctr">
              <a:srgbClr val="000000">
                <a:alpha val="30000"/>
              </a:srgbClr>
            </a:outerShdw>
          </a:effectLst>
        </p:spPr>
        <p:txBody>
          <a:bodyPr/>
          <a:lstStyle/>
          <a:p>
            <a:pPr>
              <a:lnSpc>
                <a:spcPct val="150000"/>
              </a:lnSpc>
            </a:pPr>
            <a:r>
              <a:rPr lang="en-US" altLang="en-US" sz="2400" dirty="0" err="1"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Thách</a:t>
            </a:r>
            <a:r>
              <a:rPr lang="en-US" altLang="en-US" sz="2400" dirty="0"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 </a:t>
            </a:r>
            <a:r>
              <a:rPr lang="en-US" altLang="en-US" sz="2400" dirty="0" err="1"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thức</a:t>
            </a:r>
            <a:r>
              <a:rPr lang="en-US" altLang="en-US" sz="2400" dirty="0"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 </a:t>
            </a:r>
            <a:r>
              <a:rPr lang="en-US" altLang="en-US" sz="2400" dirty="0" err="1"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của</a:t>
            </a:r>
            <a:r>
              <a:rPr lang="en-US" altLang="en-US" sz="2400" dirty="0"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 </a:t>
            </a:r>
            <a:br>
              <a:rPr lang="en-US" altLang="en-US" sz="2400" dirty="0"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br>
            <a:r>
              <a:rPr lang="en-US" altLang="en-US" sz="2400" dirty="0" err="1"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người</a:t>
            </a:r>
            <a:r>
              <a:rPr lang="en-US" altLang="en-US" sz="2400" dirty="0"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 </a:t>
            </a:r>
            <a:r>
              <a:rPr lang="en-US" altLang="en-US" sz="2400" dirty="0" err="1"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lao</a:t>
            </a:r>
            <a:r>
              <a:rPr lang="en-US" altLang="en-US" sz="2400" dirty="0"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 </a:t>
            </a:r>
            <a:r>
              <a:rPr lang="en-US" altLang="en-US" sz="2400" dirty="0" err="1"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động</a:t>
            </a:r>
            <a:r>
              <a:rPr lang="en-US" altLang="en-US" sz="2400" dirty="0"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 </a:t>
            </a:r>
            <a:r>
              <a:rPr lang="en-US" altLang="en-US" sz="2400" dirty="0" err="1"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Việt</a:t>
            </a:r>
            <a:r>
              <a:rPr lang="en-US" altLang="en-US" sz="2400" dirty="0"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 Nam </a:t>
            </a:r>
            <a:br>
              <a:rPr lang="en-US" altLang="en-US" sz="2400" dirty="0"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br>
            <a:r>
              <a:rPr lang="en-US" altLang="en-US" sz="2400" dirty="0" err="1"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trong</a:t>
            </a:r>
            <a:r>
              <a:rPr lang="en-US" altLang="en-US" sz="2400" dirty="0"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 </a:t>
            </a:r>
            <a:r>
              <a:rPr lang="en-US" altLang="en-US" sz="2400" dirty="0" err="1"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cuộc</a:t>
            </a:r>
            <a:r>
              <a:rPr lang="en-US" altLang="en-US" sz="2400" dirty="0"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 </a:t>
            </a:r>
            <a:r>
              <a:rPr lang="en-US" altLang="en-US" sz="2400" dirty="0" err="1"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cách</a:t>
            </a:r>
            <a:r>
              <a:rPr lang="en-US" altLang="en-US" sz="2400" dirty="0"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 </a:t>
            </a:r>
            <a:r>
              <a:rPr lang="en-US" altLang="en-US" sz="2400" dirty="0" err="1"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mạng</a:t>
            </a:r>
            <a:r>
              <a:rPr lang="en-US" altLang="en-US" sz="2400" dirty="0"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 </a:t>
            </a:r>
            <a:r>
              <a:rPr lang="en-US" altLang="en-US" sz="2400" dirty="0" err="1"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công</a:t>
            </a:r>
            <a:r>
              <a:rPr lang="en-US" altLang="en-US" sz="2400" dirty="0"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 </a:t>
            </a:r>
            <a:r>
              <a:rPr lang="en-US" altLang="en-US" sz="2400" dirty="0" err="1"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nghiệp</a:t>
            </a:r>
            <a:r>
              <a:rPr lang="en-US" altLang="en-US" sz="2400" dirty="0" smtClean="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rPr>
              <a:t> 4.0 </a:t>
            </a:r>
            <a:endParaRPr lang="en-US" altLang="en-US" sz="2400" dirty="0">
              <a:ln w="0">
                <a:noFill/>
              </a:ln>
              <a:solidFill>
                <a:srgbClr val="FF0000"/>
              </a:solidFill>
              <a:effectLst>
                <a:outerShdw blurRad="38100" dist="19050" dir="2700000" algn="tl" rotWithShape="0">
                  <a:schemeClr val="dk1">
                    <a:alpha val="40000"/>
                  </a:schemeClr>
                </a:outerShdw>
              </a:effectLst>
              <a:latin typeface="Times New Roman" panose="02020603050405020304" pitchFamily="18" charset="0"/>
              <a:ea typeface="Verdana" panose="020B0604030504040204" pitchFamily="34" charset="0"/>
              <a:cs typeface="Times New Roman" panose="02020603050405020304" pitchFamily="18" charset="0"/>
            </a:endParaRPr>
          </a:p>
        </p:txBody>
      </p:sp>
      <p:sp>
        <p:nvSpPr>
          <p:cNvPr id="2271" name="Rectangle 223"/>
          <p:cNvSpPr>
            <a:spLocks noGrp="1" noChangeArrowheads="1"/>
          </p:cNvSpPr>
          <p:nvPr>
            <p:ph type="subTitle" idx="1"/>
          </p:nvPr>
        </p:nvSpPr>
        <p:spPr>
          <a:xfrm>
            <a:off x="2335582" y="5059744"/>
            <a:ext cx="6389318" cy="547688"/>
          </a:xfrm>
        </p:spPr>
        <p:txBody>
          <a:bodyPr/>
          <a:lstStyle/>
          <a:p>
            <a:pPr algn="r"/>
            <a:r>
              <a:rPr lang="en-US" altLang="en-US" b="1" i="1" dirty="0">
                <a:solidFill>
                  <a:srgbClr val="080808"/>
                </a:solidFill>
                <a:latin typeface="Times New Roman" panose="02020603050405020304" pitchFamily="18" charset="0"/>
                <a:cs typeface="Times New Roman" panose="02020603050405020304" pitchFamily="18" charset="0"/>
              </a:rPr>
              <a:t> </a:t>
            </a:r>
            <a:r>
              <a:rPr lang="en-US" altLang="en-US" b="1" i="1" dirty="0" smtClean="0">
                <a:solidFill>
                  <a:srgbClr val="002060"/>
                </a:solidFill>
                <a:latin typeface="Times New Roman" panose="02020603050405020304" pitchFamily="18" charset="0"/>
                <a:ea typeface="Yu Gothic UI Semibold" panose="020B0700000000000000" pitchFamily="34" charset="-128"/>
                <a:cs typeface="Times New Roman" panose="02020603050405020304" pitchFamily="18" charset="0"/>
              </a:rPr>
              <a:t>GVHD: </a:t>
            </a:r>
            <a:r>
              <a:rPr lang="en-US" altLang="en-US" b="1" i="1" dirty="0" err="1" smtClean="0">
                <a:solidFill>
                  <a:srgbClr val="002060"/>
                </a:solidFill>
                <a:latin typeface="Times New Roman" panose="02020603050405020304" pitchFamily="18" charset="0"/>
                <a:ea typeface="Yu Gothic UI Semibold" panose="020B0700000000000000" pitchFamily="34" charset="-128"/>
                <a:cs typeface="Times New Roman" panose="02020603050405020304" pitchFamily="18" charset="0"/>
              </a:rPr>
              <a:t>Th.S</a:t>
            </a:r>
            <a:r>
              <a:rPr lang="en-US" altLang="en-US" b="1" i="1" dirty="0" smtClean="0">
                <a:solidFill>
                  <a:srgbClr val="002060"/>
                </a:solidFill>
                <a:latin typeface="Times New Roman" panose="02020603050405020304" pitchFamily="18" charset="0"/>
                <a:ea typeface="Yu Gothic UI Semibold" panose="020B0700000000000000" pitchFamily="34" charset="-128"/>
                <a:cs typeface="Times New Roman" panose="02020603050405020304" pitchFamily="18" charset="0"/>
              </a:rPr>
              <a:t>. </a:t>
            </a:r>
            <a:r>
              <a:rPr lang="en-US" altLang="en-US" b="1" i="1" dirty="0" err="1" smtClean="0">
                <a:solidFill>
                  <a:srgbClr val="002060"/>
                </a:solidFill>
                <a:latin typeface="Times New Roman" panose="02020603050405020304" pitchFamily="18" charset="0"/>
                <a:ea typeface="Yu Gothic UI Semibold" panose="020B0700000000000000" pitchFamily="34" charset="-128"/>
                <a:cs typeface="Times New Roman" panose="02020603050405020304" pitchFamily="18" charset="0"/>
              </a:rPr>
              <a:t>Nguyễn</a:t>
            </a:r>
            <a:r>
              <a:rPr lang="en-US" altLang="en-US" b="1" i="1" dirty="0" smtClean="0">
                <a:solidFill>
                  <a:srgbClr val="002060"/>
                </a:solidFill>
                <a:latin typeface="Times New Roman" panose="02020603050405020304" pitchFamily="18" charset="0"/>
                <a:ea typeface="Yu Gothic UI Semibold" panose="020B0700000000000000" pitchFamily="34" charset="-128"/>
                <a:cs typeface="Times New Roman" panose="02020603050405020304" pitchFamily="18" charset="0"/>
              </a:rPr>
              <a:t> </a:t>
            </a:r>
            <a:r>
              <a:rPr lang="en-US" altLang="en-US" b="1" i="1" dirty="0" err="1" smtClean="0">
                <a:solidFill>
                  <a:srgbClr val="002060"/>
                </a:solidFill>
                <a:latin typeface="Times New Roman" panose="02020603050405020304" pitchFamily="18" charset="0"/>
                <a:ea typeface="Yu Gothic UI Semibold" panose="020B0700000000000000" pitchFamily="34" charset="-128"/>
                <a:cs typeface="Times New Roman" panose="02020603050405020304" pitchFamily="18" charset="0"/>
              </a:rPr>
              <a:t>Thị</a:t>
            </a:r>
            <a:r>
              <a:rPr lang="en-US" altLang="en-US" b="1" i="1" dirty="0" smtClean="0">
                <a:solidFill>
                  <a:srgbClr val="002060"/>
                </a:solidFill>
                <a:latin typeface="Times New Roman" panose="02020603050405020304" pitchFamily="18" charset="0"/>
                <a:ea typeface="Yu Gothic UI Semibold" panose="020B0700000000000000" pitchFamily="34" charset="-128"/>
                <a:cs typeface="Times New Roman" panose="02020603050405020304" pitchFamily="18" charset="0"/>
              </a:rPr>
              <a:t> Phan Thu </a:t>
            </a:r>
            <a:endParaRPr lang="en-US" altLang="en-US" b="1" i="1" dirty="0">
              <a:solidFill>
                <a:srgbClr val="002060"/>
              </a:solidFill>
              <a:latin typeface="Times New Roman" panose="02020603050405020304" pitchFamily="18" charset="0"/>
              <a:ea typeface="Yu Gothic UI Semibold" panose="020B0700000000000000" pitchFamily="34" charset="-128"/>
              <a:cs typeface="Times New Roman" panose="02020603050405020304" pitchFamily="18" charset="0"/>
            </a:endParaRPr>
          </a:p>
        </p:txBody>
      </p:sp>
      <p:sp>
        <p:nvSpPr>
          <p:cNvPr id="8" name="TextBox 7"/>
          <p:cNvSpPr txBox="1"/>
          <p:nvPr/>
        </p:nvSpPr>
        <p:spPr>
          <a:xfrm>
            <a:off x="3200400" y="2455287"/>
            <a:ext cx="228600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200" b="1" i="1" u="sng" strike="noStrike" kern="1200" cap="none" spc="0" normalizeH="0" baseline="0" noProof="0" dirty="0" err="1" smtClean="0">
                <a:ln>
                  <a:noFill/>
                </a:ln>
                <a:solidFill>
                  <a:srgbClr val="002060"/>
                </a:solidFill>
                <a:effectLst/>
                <a:uLnTx/>
                <a:uFillTx/>
                <a:latin typeface="Arial"/>
                <a:ea typeface="+mn-ea"/>
                <a:cs typeface="+mn-cs"/>
              </a:rPr>
              <a:t>Đề</a:t>
            </a:r>
            <a:r>
              <a:rPr kumimoji="0" lang="en-US" sz="3200" b="1" i="1" u="sng" strike="noStrike" kern="1200" cap="none" spc="0" normalizeH="0" baseline="0" noProof="0" dirty="0" smtClean="0">
                <a:ln>
                  <a:noFill/>
                </a:ln>
                <a:solidFill>
                  <a:srgbClr val="002060"/>
                </a:solidFill>
                <a:effectLst/>
                <a:uLnTx/>
                <a:uFillTx/>
                <a:latin typeface="Arial"/>
                <a:ea typeface="+mn-ea"/>
                <a:cs typeface="+mn-cs"/>
              </a:rPr>
              <a:t> </a:t>
            </a:r>
            <a:r>
              <a:rPr kumimoji="0" lang="en-US" sz="3200" b="1" i="1" u="sng" strike="noStrike" kern="1200" cap="none" spc="0" normalizeH="0" baseline="0" noProof="0" dirty="0" err="1" smtClean="0">
                <a:ln>
                  <a:noFill/>
                </a:ln>
                <a:solidFill>
                  <a:srgbClr val="002060"/>
                </a:solidFill>
                <a:effectLst/>
                <a:uLnTx/>
                <a:uFillTx/>
                <a:latin typeface="Arial"/>
                <a:ea typeface="+mn-ea"/>
                <a:cs typeface="+mn-cs"/>
              </a:rPr>
              <a:t>Tài</a:t>
            </a:r>
            <a:r>
              <a:rPr kumimoji="0" lang="en-US" sz="3200" b="1" i="1" u="sng" strike="noStrike" kern="1200" cap="none" spc="0" normalizeH="0" baseline="0" noProof="0" dirty="0" smtClean="0">
                <a:ln>
                  <a:noFill/>
                </a:ln>
                <a:solidFill>
                  <a:srgbClr val="002060"/>
                </a:solidFill>
                <a:effectLst/>
                <a:uLnTx/>
                <a:uFillTx/>
                <a:latin typeface="Arial"/>
                <a:ea typeface="+mn-ea"/>
                <a:cs typeface="+mn-cs"/>
              </a:rPr>
              <a:t>:  </a:t>
            </a:r>
          </a:p>
        </p:txBody>
      </p:sp>
      <p:sp>
        <p:nvSpPr>
          <p:cNvPr id="9" name="TextBox 8"/>
          <p:cNvSpPr txBox="1"/>
          <p:nvPr/>
        </p:nvSpPr>
        <p:spPr>
          <a:xfrm>
            <a:off x="7620000" y="6096000"/>
            <a:ext cx="2209800" cy="46166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srgbClr val="080808"/>
                </a:solidFill>
                <a:effectLst/>
                <a:uLnTx/>
                <a:uFillTx/>
                <a:latin typeface="Arial" panose="020B0604020202020204" pitchFamily="34" charset="0"/>
                <a:ea typeface="+mn-ea"/>
                <a:cs typeface="+mn-cs"/>
              </a:rPr>
              <a:t> </a:t>
            </a:r>
            <a:r>
              <a:rPr kumimoji="0" lang="en-US" sz="2400" b="1" i="0" u="none" strike="noStrike" kern="1200" cap="none" spc="0" normalizeH="0" baseline="0" noProof="0" dirty="0" err="1" smtClean="0">
                <a:ln>
                  <a:noFill/>
                </a:ln>
                <a:solidFill>
                  <a:srgbClr val="080808"/>
                </a:solidFill>
                <a:effectLst/>
                <a:uLnTx/>
                <a:uFillTx/>
                <a:latin typeface="Arial" panose="020B0604020202020204" pitchFamily="34" charset="0"/>
                <a:ea typeface="+mn-ea"/>
                <a:cs typeface="+mn-cs"/>
              </a:rPr>
              <a:t>Nhóm</a:t>
            </a:r>
            <a:r>
              <a:rPr kumimoji="0" lang="en-US" sz="2400" b="1" i="0" u="none" strike="noStrike" kern="1200" cap="none" spc="0" normalizeH="0" baseline="0" noProof="0" dirty="0" smtClean="0">
                <a:ln>
                  <a:noFill/>
                </a:ln>
                <a:solidFill>
                  <a:srgbClr val="080808"/>
                </a:solidFill>
                <a:effectLst/>
                <a:uLnTx/>
                <a:uFillTx/>
                <a:latin typeface="Arial" panose="020B0604020202020204" pitchFamily="34" charset="0"/>
                <a:ea typeface="+mn-ea"/>
                <a:cs typeface="+mn-cs"/>
              </a:rPr>
              <a:t> 6</a:t>
            </a:r>
          </a:p>
        </p:txBody>
      </p:sp>
    </p:spTree>
    <p:extLst>
      <p:ext uri="{BB962C8B-B14F-4D97-AF65-F5344CB8AC3E}">
        <p14:creationId xmlns:p14="http://schemas.microsoft.com/office/powerpoint/2010/main" val="2535464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266"/>
                                        </p:tgtEl>
                                        <p:attrNameLst>
                                          <p:attrName>style.visibility</p:attrName>
                                        </p:attrNameLst>
                                      </p:cBhvr>
                                      <p:to>
                                        <p:strVal val="visible"/>
                                      </p:to>
                                    </p:set>
                                    <p:animEffect transition="in" filter="barn(inVertical)">
                                      <p:cBhvr>
                                        <p:cTn id="10" dur="500"/>
                                        <p:tgtEl>
                                          <p:spTgt spid="2266"/>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271">
                                            <p:txEl>
                                              <p:pRg st="0" end="0"/>
                                            </p:txEl>
                                          </p:spTgt>
                                        </p:tgtEl>
                                        <p:attrNameLst>
                                          <p:attrName>style.visibility</p:attrName>
                                        </p:attrNameLst>
                                      </p:cBhvr>
                                      <p:to>
                                        <p:strVal val="visible"/>
                                      </p:to>
                                    </p:set>
                                    <p:animEffect transition="in" filter="barn(inVertical)">
                                      <p:cBhvr>
                                        <p:cTn id="13" dur="500"/>
                                        <p:tgtEl>
                                          <p:spTgt spid="2271">
                                            <p:txEl>
                                              <p:pRg st="0" end="0"/>
                                            </p:txEl>
                                          </p:spTgt>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inVertical)">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6" grpId="0"/>
      <p:bldP spid="2271" grpId="0" build="p"/>
      <p:bldP spid="8"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93050" y="24815"/>
            <a:ext cx="2378750" cy="960438"/>
          </a:xfrm>
        </p:spPr>
        <p:txBody>
          <a:bodyPr/>
          <a:lstStyle/>
          <a:p>
            <a:r>
              <a:rPr lang="en-US" altLang="en-US" dirty="0" err="1" smtClean="0"/>
              <a:t>Nội</a:t>
            </a:r>
            <a:r>
              <a:rPr lang="en-US" altLang="en-US" dirty="0" smtClean="0"/>
              <a:t> dung </a:t>
            </a:r>
            <a:endParaRPr lang="en-US" altLang="en-US" dirty="0"/>
          </a:p>
        </p:txBody>
      </p:sp>
      <p:sp>
        <p:nvSpPr>
          <p:cNvPr id="11268" name="AutoShape 4"/>
          <p:cNvSpPr>
            <a:spLocks noChangeArrowheads="1"/>
          </p:cNvSpPr>
          <p:nvPr/>
        </p:nvSpPr>
        <p:spPr bwMode="auto">
          <a:xfrm>
            <a:off x="925513" y="2093913"/>
            <a:ext cx="7239000" cy="3962400"/>
          </a:xfrm>
          <a:prstGeom prst="roundRect">
            <a:avLst>
              <a:gd name="adj" fmla="val 10375"/>
            </a:avLst>
          </a:prstGeom>
          <a:noFill/>
          <a:ln w="19050" cap="rnd">
            <a:solidFill>
              <a:srgbClr val="FEFFFF"/>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2" name="Group 31"/>
          <p:cNvGrpSpPr>
            <a:grpSpLocks/>
          </p:cNvGrpSpPr>
          <p:nvPr/>
        </p:nvGrpSpPr>
        <p:grpSpPr bwMode="auto">
          <a:xfrm>
            <a:off x="1311276" y="1141413"/>
            <a:ext cx="5805489" cy="5564188"/>
            <a:chOff x="826" y="719"/>
            <a:chExt cx="3657" cy="3505"/>
          </a:xfrm>
        </p:grpSpPr>
        <p:sp>
          <p:nvSpPr>
            <p:cNvPr id="17" name="Rectangle 4"/>
            <p:cNvSpPr>
              <a:spLocks noChangeArrowheads="1"/>
            </p:cNvSpPr>
            <p:nvPr/>
          </p:nvSpPr>
          <p:spPr bwMode="gray">
            <a:xfrm rot="13770025">
              <a:off x="2965" y="2496"/>
              <a:ext cx="640" cy="124"/>
            </a:xfrm>
            <a:prstGeom prst="rect">
              <a:avLst/>
            </a:prstGeom>
            <a:gradFill rotWithShape="1">
              <a:gsLst>
                <a:gs pos="0">
                  <a:srgbClr val="B2B2B2"/>
                </a:gs>
                <a:gs pos="50000">
                  <a:srgbClr val="B2B2B2">
                    <a:gamma/>
                    <a:tint val="51373"/>
                    <a:invGamma/>
                  </a:srgbClr>
                </a:gs>
                <a:gs pos="100000">
                  <a:srgbClr val="B2B2B2"/>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 name="Rectangle 5"/>
            <p:cNvSpPr>
              <a:spLocks noChangeArrowheads="1"/>
            </p:cNvSpPr>
            <p:nvPr/>
          </p:nvSpPr>
          <p:spPr bwMode="gray">
            <a:xfrm rot="-743917">
              <a:off x="1688" y="2192"/>
              <a:ext cx="653" cy="115"/>
            </a:xfrm>
            <a:prstGeom prst="rect">
              <a:avLst/>
            </a:prstGeom>
            <a:gradFill rotWithShape="1">
              <a:gsLst>
                <a:gs pos="0">
                  <a:srgbClr val="B2B2B2"/>
                </a:gs>
                <a:gs pos="50000">
                  <a:srgbClr val="B2B2B2">
                    <a:gamma/>
                    <a:tint val="48627"/>
                    <a:invGamma/>
                  </a:srgbClr>
                </a:gs>
                <a:gs pos="100000">
                  <a:srgbClr val="B2B2B2"/>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 name="Rectangle 6"/>
            <p:cNvSpPr>
              <a:spLocks noChangeArrowheads="1"/>
            </p:cNvSpPr>
            <p:nvPr/>
          </p:nvSpPr>
          <p:spPr bwMode="gray">
            <a:xfrm rot="-3205350">
              <a:off x="3050" y="1464"/>
              <a:ext cx="398" cy="86"/>
            </a:xfrm>
            <a:prstGeom prst="rect">
              <a:avLst/>
            </a:prstGeom>
            <a:gradFill rotWithShape="1">
              <a:gsLst>
                <a:gs pos="0">
                  <a:srgbClr val="B2B2B2"/>
                </a:gs>
                <a:gs pos="50000">
                  <a:srgbClr val="B2B2B2">
                    <a:gamma/>
                    <a:tint val="30196"/>
                    <a:invGamma/>
                  </a:srgbClr>
                </a:gs>
                <a:gs pos="100000">
                  <a:srgbClr val="B2B2B2"/>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20" name="Group 7"/>
            <p:cNvGrpSpPr>
              <a:grpSpLocks/>
            </p:cNvGrpSpPr>
            <p:nvPr/>
          </p:nvGrpSpPr>
          <p:grpSpPr bwMode="auto">
            <a:xfrm>
              <a:off x="2221" y="1484"/>
              <a:ext cx="1232" cy="1078"/>
              <a:chOff x="2320" y="1488"/>
              <a:chExt cx="1365" cy="1171"/>
            </a:xfrm>
          </p:grpSpPr>
          <p:grpSp>
            <p:nvGrpSpPr>
              <p:cNvPr id="40" name="Group 8"/>
              <p:cNvGrpSpPr>
                <a:grpSpLocks/>
              </p:cNvGrpSpPr>
              <p:nvPr/>
            </p:nvGrpSpPr>
            <p:grpSpPr bwMode="auto">
              <a:xfrm>
                <a:off x="2400" y="1488"/>
                <a:ext cx="1229" cy="1171"/>
                <a:chOff x="2016" y="1920"/>
                <a:chExt cx="1792" cy="1708"/>
              </a:xfrm>
            </p:grpSpPr>
            <p:sp>
              <p:nvSpPr>
                <p:cNvPr id="42" name="Oval 9"/>
                <p:cNvSpPr>
                  <a:spLocks noChangeArrowheads="1"/>
                </p:cNvSpPr>
                <p:nvPr/>
              </p:nvSpPr>
              <p:spPr bwMode="gray">
                <a:xfrm>
                  <a:off x="2016" y="1920"/>
                  <a:ext cx="1792" cy="1708"/>
                </a:xfrm>
                <a:prstGeom prst="ellipse">
                  <a:avLst/>
                </a:prstGeom>
                <a:gradFill rotWithShape="1">
                  <a:gsLst>
                    <a:gs pos="0">
                      <a:schemeClr val="folHlink"/>
                    </a:gs>
                    <a:gs pos="100000">
                      <a:schemeClr val="folHlink">
                        <a:gamma/>
                        <a:shade val="24314"/>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 name="Freeform 10"/>
                <p:cNvSpPr>
                  <a:spLocks/>
                </p:cNvSpPr>
                <p:nvPr/>
              </p:nvSpPr>
              <p:spPr bwMode="gray">
                <a:xfrm>
                  <a:off x="2222" y="1961"/>
                  <a:ext cx="1423" cy="662"/>
                </a:xfrm>
                <a:custGeom>
                  <a:avLst/>
                  <a:gdLst>
                    <a:gd name="T0" fmla="*/ 1301 w 1321"/>
                    <a:gd name="T1" fmla="*/ 401 h 712"/>
                    <a:gd name="T2" fmla="*/ 1317 w 1321"/>
                    <a:gd name="T3" fmla="*/ 442 h 712"/>
                    <a:gd name="T4" fmla="*/ 1321 w 1321"/>
                    <a:gd name="T5" fmla="*/ 481 h 712"/>
                    <a:gd name="T6" fmla="*/ 1315 w 1321"/>
                    <a:gd name="T7" fmla="*/ 516 h 712"/>
                    <a:gd name="T8" fmla="*/ 1298 w 1321"/>
                    <a:gd name="T9" fmla="*/ 550 h 712"/>
                    <a:gd name="T10" fmla="*/ 1272 w 1321"/>
                    <a:gd name="T11" fmla="*/ 579 h 712"/>
                    <a:gd name="T12" fmla="*/ 1239 w 1321"/>
                    <a:gd name="T13" fmla="*/ 604 h 712"/>
                    <a:gd name="T14" fmla="*/ 1196 w 1321"/>
                    <a:gd name="T15" fmla="*/ 628 h 712"/>
                    <a:gd name="T16" fmla="*/ 1147 w 1321"/>
                    <a:gd name="T17" fmla="*/ 649 h 712"/>
                    <a:gd name="T18" fmla="*/ 1092 w 1321"/>
                    <a:gd name="T19" fmla="*/ 667 h 712"/>
                    <a:gd name="T20" fmla="*/ 1031 w 1321"/>
                    <a:gd name="T21" fmla="*/ 683 h 712"/>
                    <a:gd name="T22" fmla="*/ 967 w 1321"/>
                    <a:gd name="T23" fmla="*/ 694 h 712"/>
                    <a:gd name="T24" fmla="*/ 896 w 1321"/>
                    <a:gd name="T25" fmla="*/ 704 h 712"/>
                    <a:gd name="T26" fmla="*/ 824 w 1321"/>
                    <a:gd name="T27" fmla="*/ 710 h 712"/>
                    <a:gd name="T28" fmla="*/ 795 w 1321"/>
                    <a:gd name="T29" fmla="*/ 712 h 712"/>
                    <a:gd name="T30" fmla="*/ 476 w 1321"/>
                    <a:gd name="T31" fmla="*/ 712 h 712"/>
                    <a:gd name="T32" fmla="*/ 472 w 1321"/>
                    <a:gd name="T33" fmla="*/ 712 h 712"/>
                    <a:gd name="T34" fmla="*/ 409 w 1321"/>
                    <a:gd name="T35" fmla="*/ 708 h 712"/>
                    <a:gd name="T36" fmla="*/ 348 w 1321"/>
                    <a:gd name="T37" fmla="*/ 704 h 712"/>
                    <a:gd name="T38" fmla="*/ 290 w 1321"/>
                    <a:gd name="T39" fmla="*/ 696 h 712"/>
                    <a:gd name="T40" fmla="*/ 235 w 1321"/>
                    <a:gd name="T41" fmla="*/ 689 h 712"/>
                    <a:gd name="T42" fmla="*/ 186 w 1321"/>
                    <a:gd name="T43" fmla="*/ 677 h 712"/>
                    <a:gd name="T44" fmla="*/ 141 w 1321"/>
                    <a:gd name="T45" fmla="*/ 663 h 712"/>
                    <a:gd name="T46" fmla="*/ 102 w 1321"/>
                    <a:gd name="T47" fmla="*/ 648 h 712"/>
                    <a:gd name="T48" fmla="*/ 67 w 1321"/>
                    <a:gd name="T49" fmla="*/ 630 h 712"/>
                    <a:gd name="T50" fmla="*/ 39 w 1321"/>
                    <a:gd name="T51" fmla="*/ 608 h 712"/>
                    <a:gd name="T52" fmla="*/ 18 w 1321"/>
                    <a:gd name="T53" fmla="*/ 583 h 712"/>
                    <a:gd name="T54" fmla="*/ 6 w 1321"/>
                    <a:gd name="T55" fmla="*/ 554 h 712"/>
                    <a:gd name="T56" fmla="*/ 0 w 1321"/>
                    <a:gd name="T57" fmla="*/ 524 h 712"/>
                    <a:gd name="T58" fmla="*/ 0 w 1321"/>
                    <a:gd name="T59" fmla="*/ 520 h 712"/>
                    <a:gd name="T60" fmla="*/ 4 w 1321"/>
                    <a:gd name="T61" fmla="*/ 487 h 712"/>
                    <a:gd name="T62" fmla="*/ 16 w 1321"/>
                    <a:gd name="T63" fmla="*/ 446 h 712"/>
                    <a:gd name="T64" fmla="*/ 51 w 1321"/>
                    <a:gd name="T65" fmla="*/ 370 h 712"/>
                    <a:gd name="T66" fmla="*/ 94 w 1321"/>
                    <a:gd name="T67" fmla="*/ 299 h 712"/>
                    <a:gd name="T68" fmla="*/ 147 w 1321"/>
                    <a:gd name="T69" fmla="*/ 235 h 712"/>
                    <a:gd name="T70" fmla="*/ 204 w 1321"/>
                    <a:gd name="T71" fmla="*/ 176 h 712"/>
                    <a:gd name="T72" fmla="*/ 270 w 1321"/>
                    <a:gd name="T73" fmla="*/ 125 h 712"/>
                    <a:gd name="T74" fmla="*/ 341 w 1321"/>
                    <a:gd name="T75" fmla="*/ 82 h 712"/>
                    <a:gd name="T76" fmla="*/ 415 w 1321"/>
                    <a:gd name="T77" fmla="*/ 47 h 712"/>
                    <a:gd name="T78" fmla="*/ 497 w 1321"/>
                    <a:gd name="T79" fmla="*/ 21 h 712"/>
                    <a:gd name="T80" fmla="*/ 581 w 1321"/>
                    <a:gd name="T81" fmla="*/ 6 h 712"/>
                    <a:gd name="T82" fmla="*/ 667 w 1321"/>
                    <a:gd name="T83" fmla="*/ 0 h 712"/>
                    <a:gd name="T84" fmla="*/ 667 w 1321"/>
                    <a:gd name="T85" fmla="*/ 0 h 712"/>
                    <a:gd name="T86" fmla="*/ 759 w 1321"/>
                    <a:gd name="T87" fmla="*/ 6 h 712"/>
                    <a:gd name="T88" fmla="*/ 847 w 1321"/>
                    <a:gd name="T89" fmla="*/ 23 h 712"/>
                    <a:gd name="T90" fmla="*/ 932 w 1321"/>
                    <a:gd name="T91" fmla="*/ 53 h 712"/>
                    <a:gd name="T92" fmla="*/ 1010 w 1321"/>
                    <a:gd name="T93" fmla="*/ 90 h 712"/>
                    <a:gd name="T94" fmla="*/ 1082 w 1321"/>
                    <a:gd name="T95" fmla="*/ 137 h 712"/>
                    <a:gd name="T96" fmla="*/ 1149 w 1321"/>
                    <a:gd name="T97" fmla="*/ 194 h 712"/>
                    <a:gd name="T98" fmla="*/ 1208 w 1321"/>
                    <a:gd name="T99" fmla="*/ 256 h 712"/>
                    <a:gd name="T100" fmla="*/ 1258 w 1321"/>
                    <a:gd name="T101" fmla="*/ 325 h 712"/>
                    <a:gd name="T102" fmla="*/ 1301 w 1321"/>
                    <a:gd name="T103" fmla="*/ 401 h 712"/>
                    <a:gd name="T104" fmla="*/ 1301 w 1321"/>
                    <a:gd name="T105" fmla="*/ 401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chemeClr val="folHlink"/>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en-US"/>
                </a:p>
              </p:txBody>
            </p:sp>
          </p:grpSp>
          <p:sp>
            <p:nvSpPr>
              <p:cNvPr id="41" name="Text Box 11"/>
              <p:cNvSpPr txBox="1">
                <a:spLocks noChangeArrowheads="1"/>
              </p:cNvSpPr>
              <p:nvPr/>
            </p:nvSpPr>
            <p:spPr bwMode="gray">
              <a:xfrm>
                <a:off x="2320" y="1785"/>
                <a:ext cx="1365" cy="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altLang="en-US" sz="2400" b="1" dirty="0" smtClean="0">
                    <a:solidFill>
                      <a:schemeClr val="accent4"/>
                    </a:solidFill>
                    <a:effectLst>
                      <a:outerShdw blurRad="38100" dist="38100" dir="2700000" algn="tl">
                        <a:srgbClr val="C0C0C0"/>
                      </a:outerShdw>
                    </a:effectLst>
                  </a:rPr>
                  <a:t>2.Nội dung </a:t>
                </a:r>
                <a:r>
                  <a:rPr lang="en-US" altLang="en-US" sz="2400" b="1" dirty="0" err="1" smtClean="0">
                    <a:solidFill>
                      <a:schemeClr val="accent4"/>
                    </a:solidFill>
                    <a:effectLst>
                      <a:outerShdw blurRad="38100" dist="38100" dir="2700000" algn="tl">
                        <a:srgbClr val="C0C0C0"/>
                      </a:outerShdw>
                    </a:effectLst>
                  </a:rPr>
                  <a:t>nghiên</a:t>
                </a:r>
                <a:r>
                  <a:rPr lang="en-US" altLang="en-US" sz="2400" b="1" dirty="0" smtClean="0">
                    <a:solidFill>
                      <a:schemeClr val="accent4"/>
                    </a:solidFill>
                    <a:effectLst>
                      <a:outerShdw blurRad="38100" dist="38100" dir="2700000" algn="tl">
                        <a:srgbClr val="C0C0C0"/>
                      </a:outerShdw>
                    </a:effectLst>
                  </a:rPr>
                  <a:t> </a:t>
                </a:r>
                <a:r>
                  <a:rPr lang="en-US" altLang="en-US" sz="2400" b="1" dirty="0" err="1" smtClean="0">
                    <a:solidFill>
                      <a:schemeClr val="accent4"/>
                    </a:solidFill>
                    <a:effectLst>
                      <a:outerShdw blurRad="38100" dist="38100" dir="2700000" algn="tl">
                        <a:srgbClr val="C0C0C0"/>
                      </a:outerShdw>
                    </a:effectLst>
                  </a:rPr>
                  <a:t>cứu</a:t>
                </a:r>
                <a:endParaRPr lang="en-US" altLang="en-US" sz="2400" b="1" dirty="0">
                  <a:solidFill>
                    <a:schemeClr val="accent4"/>
                  </a:solidFill>
                  <a:effectLst>
                    <a:outerShdw blurRad="38100" dist="38100" dir="2700000" algn="tl">
                      <a:srgbClr val="C0C0C0"/>
                    </a:outerShdw>
                  </a:effectLst>
                </a:endParaRPr>
              </a:p>
            </p:txBody>
          </p:sp>
        </p:grpSp>
        <p:grpSp>
          <p:nvGrpSpPr>
            <p:cNvPr id="21" name="Group 12"/>
            <p:cNvGrpSpPr>
              <a:grpSpLocks/>
            </p:cNvGrpSpPr>
            <p:nvPr/>
          </p:nvGrpSpPr>
          <p:grpSpPr bwMode="auto">
            <a:xfrm>
              <a:off x="3208" y="719"/>
              <a:ext cx="819" cy="762"/>
              <a:chOff x="3600" y="801"/>
              <a:chExt cx="907" cy="826"/>
            </a:xfrm>
          </p:grpSpPr>
          <p:grpSp>
            <p:nvGrpSpPr>
              <p:cNvPr id="36" name="Group 13"/>
              <p:cNvGrpSpPr>
                <a:grpSpLocks/>
              </p:cNvGrpSpPr>
              <p:nvPr/>
            </p:nvGrpSpPr>
            <p:grpSpPr bwMode="auto">
              <a:xfrm>
                <a:off x="3600" y="801"/>
                <a:ext cx="897" cy="826"/>
                <a:chOff x="2016" y="1495"/>
                <a:chExt cx="2416" cy="2227"/>
              </a:xfrm>
            </p:grpSpPr>
            <p:sp>
              <p:nvSpPr>
                <p:cNvPr id="38" name="Oval 14"/>
                <p:cNvSpPr>
                  <a:spLocks noChangeArrowheads="1"/>
                </p:cNvSpPr>
                <p:nvPr/>
              </p:nvSpPr>
              <p:spPr bwMode="gray">
                <a:xfrm>
                  <a:off x="2016" y="1495"/>
                  <a:ext cx="2416" cy="2227"/>
                </a:xfrm>
                <a:prstGeom prst="ellipse">
                  <a:avLst/>
                </a:prstGeom>
                <a:gradFill rotWithShape="1">
                  <a:gsLst>
                    <a:gs pos="0">
                      <a:schemeClr val="accent1"/>
                    </a:gs>
                    <a:gs pos="100000">
                      <a:schemeClr val="accent1">
                        <a:gamma/>
                        <a:shade val="24314"/>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 name="Freeform 15"/>
                <p:cNvSpPr>
                  <a:spLocks/>
                </p:cNvSpPr>
                <p:nvPr/>
              </p:nvSpPr>
              <p:spPr bwMode="gray">
                <a:xfrm>
                  <a:off x="2328" y="1617"/>
                  <a:ext cx="1840" cy="848"/>
                </a:xfrm>
                <a:custGeom>
                  <a:avLst/>
                  <a:gdLst>
                    <a:gd name="T0" fmla="*/ 1301 w 1321"/>
                    <a:gd name="T1" fmla="*/ 401 h 712"/>
                    <a:gd name="T2" fmla="*/ 1317 w 1321"/>
                    <a:gd name="T3" fmla="*/ 442 h 712"/>
                    <a:gd name="T4" fmla="*/ 1321 w 1321"/>
                    <a:gd name="T5" fmla="*/ 481 h 712"/>
                    <a:gd name="T6" fmla="*/ 1315 w 1321"/>
                    <a:gd name="T7" fmla="*/ 516 h 712"/>
                    <a:gd name="T8" fmla="*/ 1298 w 1321"/>
                    <a:gd name="T9" fmla="*/ 550 h 712"/>
                    <a:gd name="T10" fmla="*/ 1272 w 1321"/>
                    <a:gd name="T11" fmla="*/ 579 h 712"/>
                    <a:gd name="T12" fmla="*/ 1239 w 1321"/>
                    <a:gd name="T13" fmla="*/ 604 h 712"/>
                    <a:gd name="T14" fmla="*/ 1196 w 1321"/>
                    <a:gd name="T15" fmla="*/ 628 h 712"/>
                    <a:gd name="T16" fmla="*/ 1147 w 1321"/>
                    <a:gd name="T17" fmla="*/ 649 h 712"/>
                    <a:gd name="T18" fmla="*/ 1092 w 1321"/>
                    <a:gd name="T19" fmla="*/ 667 h 712"/>
                    <a:gd name="T20" fmla="*/ 1031 w 1321"/>
                    <a:gd name="T21" fmla="*/ 683 h 712"/>
                    <a:gd name="T22" fmla="*/ 967 w 1321"/>
                    <a:gd name="T23" fmla="*/ 694 h 712"/>
                    <a:gd name="T24" fmla="*/ 896 w 1321"/>
                    <a:gd name="T25" fmla="*/ 704 h 712"/>
                    <a:gd name="T26" fmla="*/ 824 w 1321"/>
                    <a:gd name="T27" fmla="*/ 710 h 712"/>
                    <a:gd name="T28" fmla="*/ 795 w 1321"/>
                    <a:gd name="T29" fmla="*/ 712 h 712"/>
                    <a:gd name="T30" fmla="*/ 476 w 1321"/>
                    <a:gd name="T31" fmla="*/ 712 h 712"/>
                    <a:gd name="T32" fmla="*/ 472 w 1321"/>
                    <a:gd name="T33" fmla="*/ 712 h 712"/>
                    <a:gd name="T34" fmla="*/ 409 w 1321"/>
                    <a:gd name="T35" fmla="*/ 708 h 712"/>
                    <a:gd name="T36" fmla="*/ 348 w 1321"/>
                    <a:gd name="T37" fmla="*/ 704 h 712"/>
                    <a:gd name="T38" fmla="*/ 290 w 1321"/>
                    <a:gd name="T39" fmla="*/ 696 h 712"/>
                    <a:gd name="T40" fmla="*/ 235 w 1321"/>
                    <a:gd name="T41" fmla="*/ 689 h 712"/>
                    <a:gd name="T42" fmla="*/ 186 w 1321"/>
                    <a:gd name="T43" fmla="*/ 677 h 712"/>
                    <a:gd name="T44" fmla="*/ 141 w 1321"/>
                    <a:gd name="T45" fmla="*/ 663 h 712"/>
                    <a:gd name="T46" fmla="*/ 102 w 1321"/>
                    <a:gd name="T47" fmla="*/ 648 h 712"/>
                    <a:gd name="T48" fmla="*/ 67 w 1321"/>
                    <a:gd name="T49" fmla="*/ 630 h 712"/>
                    <a:gd name="T50" fmla="*/ 39 w 1321"/>
                    <a:gd name="T51" fmla="*/ 608 h 712"/>
                    <a:gd name="T52" fmla="*/ 18 w 1321"/>
                    <a:gd name="T53" fmla="*/ 583 h 712"/>
                    <a:gd name="T54" fmla="*/ 6 w 1321"/>
                    <a:gd name="T55" fmla="*/ 554 h 712"/>
                    <a:gd name="T56" fmla="*/ 0 w 1321"/>
                    <a:gd name="T57" fmla="*/ 524 h 712"/>
                    <a:gd name="T58" fmla="*/ 0 w 1321"/>
                    <a:gd name="T59" fmla="*/ 520 h 712"/>
                    <a:gd name="T60" fmla="*/ 4 w 1321"/>
                    <a:gd name="T61" fmla="*/ 487 h 712"/>
                    <a:gd name="T62" fmla="*/ 16 w 1321"/>
                    <a:gd name="T63" fmla="*/ 446 h 712"/>
                    <a:gd name="T64" fmla="*/ 51 w 1321"/>
                    <a:gd name="T65" fmla="*/ 370 h 712"/>
                    <a:gd name="T66" fmla="*/ 94 w 1321"/>
                    <a:gd name="T67" fmla="*/ 299 h 712"/>
                    <a:gd name="T68" fmla="*/ 147 w 1321"/>
                    <a:gd name="T69" fmla="*/ 235 h 712"/>
                    <a:gd name="T70" fmla="*/ 204 w 1321"/>
                    <a:gd name="T71" fmla="*/ 176 h 712"/>
                    <a:gd name="T72" fmla="*/ 270 w 1321"/>
                    <a:gd name="T73" fmla="*/ 125 h 712"/>
                    <a:gd name="T74" fmla="*/ 341 w 1321"/>
                    <a:gd name="T75" fmla="*/ 82 h 712"/>
                    <a:gd name="T76" fmla="*/ 415 w 1321"/>
                    <a:gd name="T77" fmla="*/ 47 h 712"/>
                    <a:gd name="T78" fmla="*/ 497 w 1321"/>
                    <a:gd name="T79" fmla="*/ 21 h 712"/>
                    <a:gd name="T80" fmla="*/ 581 w 1321"/>
                    <a:gd name="T81" fmla="*/ 6 h 712"/>
                    <a:gd name="T82" fmla="*/ 667 w 1321"/>
                    <a:gd name="T83" fmla="*/ 0 h 712"/>
                    <a:gd name="T84" fmla="*/ 667 w 1321"/>
                    <a:gd name="T85" fmla="*/ 0 h 712"/>
                    <a:gd name="T86" fmla="*/ 759 w 1321"/>
                    <a:gd name="T87" fmla="*/ 6 h 712"/>
                    <a:gd name="T88" fmla="*/ 847 w 1321"/>
                    <a:gd name="T89" fmla="*/ 23 h 712"/>
                    <a:gd name="T90" fmla="*/ 932 w 1321"/>
                    <a:gd name="T91" fmla="*/ 53 h 712"/>
                    <a:gd name="T92" fmla="*/ 1010 w 1321"/>
                    <a:gd name="T93" fmla="*/ 90 h 712"/>
                    <a:gd name="T94" fmla="*/ 1082 w 1321"/>
                    <a:gd name="T95" fmla="*/ 137 h 712"/>
                    <a:gd name="T96" fmla="*/ 1149 w 1321"/>
                    <a:gd name="T97" fmla="*/ 194 h 712"/>
                    <a:gd name="T98" fmla="*/ 1208 w 1321"/>
                    <a:gd name="T99" fmla="*/ 256 h 712"/>
                    <a:gd name="T100" fmla="*/ 1258 w 1321"/>
                    <a:gd name="T101" fmla="*/ 325 h 712"/>
                    <a:gd name="T102" fmla="*/ 1301 w 1321"/>
                    <a:gd name="T103" fmla="*/ 401 h 712"/>
                    <a:gd name="T104" fmla="*/ 1301 w 1321"/>
                    <a:gd name="T105" fmla="*/ 401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chemeClr val="accent1"/>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en-US"/>
                </a:p>
              </p:txBody>
            </p:sp>
          </p:grpSp>
          <p:sp>
            <p:nvSpPr>
              <p:cNvPr id="37" name="Text Box 16"/>
              <p:cNvSpPr txBox="1">
                <a:spLocks noChangeArrowheads="1"/>
              </p:cNvSpPr>
              <p:nvPr/>
            </p:nvSpPr>
            <p:spPr bwMode="gray">
              <a:xfrm>
                <a:off x="3628" y="1067"/>
                <a:ext cx="879" cy="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1400" b="1" dirty="0" smtClean="0">
                    <a:effectLst>
                      <a:outerShdw blurRad="38100" dist="38100" dir="2700000" algn="tl">
                        <a:srgbClr val="C0C0C0"/>
                      </a:outerShdw>
                    </a:effectLst>
                    <a:latin typeface="Verdana" panose="020B0604030504040204" pitchFamily="34" charset="0"/>
                  </a:rPr>
                  <a:t>4.Tài </a:t>
                </a:r>
                <a:r>
                  <a:rPr lang="en-US" altLang="en-US" sz="1400" b="1" dirty="0" err="1" smtClean="0">
                    <a:effectLst>
                      <a:outerShdw blurRad="38100" dist="38100" dir="2700000" algn="tl">
                        <a:srgbClr val="C0C0C0"/>
                      </a:outerShdw>
                    </a:effectLst>
                    <a:latin typeface="Verdana" panose="020B0604030504040204" pitchFamily="34" charset="0"/>
                  </a:rPr>
                  <a:t>liệu</a:t>
                </a:r>
                <a:r>
                  <a:rPr lang="en-US" altLang="en-US" sz="1400" b="1" dirty="0" smtClean="0">
                    <a:effectLst>
                      <a:outerShdw blurRad="38100" dist="38100" dir="2700000" algn="tl">
                        <a:srgbClr val="C0C0C0"/>
                      </a:outerShdw>
                    </a:effectLst>
                    <a:latin typeface="Verdana" panose="020B0604030504040204" pitchFamily="34" charset="0"/>
                  </a:rPr>
                  <a:t> </a:t>
                </a:r>
              </a:p>
              <a:p>
                <a:pPr algn="ctr" eaLnBrk="0" hangingPunct="0"/>
                <a:r>
                  <a:rPr lang="en-US" altLang="en-US" sz="1400" b="1" dirty="0" err="1" smtClean="0">
                    <a:effectLst>
                      <a:outerShdw blurRad="38100" dist="38100" dir="2700000" algn="tl">
                        <a:srgbClr val="C0C0C0"/>
                      </a:outerShdw>
                    </a:effectLst>
                    <a:latin typeface="Verdana" panose="020B0604030504040204" pitchFamily="34" charset="0"/>
                  </a:rPr>
                  <a:t>tham</a:t>
                </a:r>
                <a:r>
                  <a:rPr lang="en-US" altLang="en-US" sz="1400" b="1" dirty="0" smtClean="0">
                    <a:effectLst>
                      <a:outerShdw blurRad="38100" dist="38100" dir="2700000" algn="tl">
                        <a:srgbClr val="C0C0C0"/>
                      </a:outerShdw>
                    </a:effectLst>
                    <a:latin typeface="Verdana" panose="020B0604030504040204" pitchFamily="34" charset="0"/>
                  </a:rPr>
                  <a:t> </a:t>
                </a:r>
                <a:r>
                  <a:rPr lang="en-US" altLang="en-US" sz="1400" b="1" dirty="0" err="1" smtClean="0">
                    <a:effectLst>
                      <a:outerShdw blurRad="38100" dist="38100" dir="2700000" algn="tl">
                        <a:srgbClr val="C0C0C0"/>
                      </a:outerShdw>
                    </a:effectLst>
                    <a:latin typeface="Verdana" panose="020B0604030504040204" pitchFamily="34" charset="0"/>
                  </a:rPr>
                  <a:t>khảo</a:t>
                </a:r>
                <a:endParaRPr lang="en-US" altLang="en-US" sz="1400" b="1" dirty="0">
                  <a:effectLst>
                    <a:outerShdw blurRad="38100" dist="38100" dir="2700000" algn="tl">
                      <a:srgbClr val="C0C0C0"/>
                    </a:outerShdw>
                  </a:effectLst>
                  <a:latin typeface="Verdana" panose="020B0604030504040204" pitchFamily="34" charset="0"/>
                </a:endParaRPr>
              </a:p>
            </p:txBody>
          </p:sp>
        </p:grpSp>
        <p:grpSp>
          <p:nvGrpSpPr>
            <p:cNvPr id="22" name="Group 17"/>
            <p:cNvGrpSpPr>
              <a:grpSpLocks/>
            </p:cNvGrpSpPr>
            <p:nvPr/>
          </p:nvGrpSpPr>
          <p:grpSpPr bwMode="auto">
            <a:xfrm>
              <a:off x="826" y="1706"/>
              <a:ext cx="1183" cy="1194"/>
              <a:chOff x="582" y="1584"/>
              <a:chExt cx="1309" cy="1296"/>
            </a:xfrm>
          </p:grpSpPr>
          <p:grpSp>
            <p:nvGrpSpPr>
              <p:cNvPr id="32" name="Group 18"/>
              <p:cNvGrpSpPr>
                <a:grpSpLocks/>
              </p:cNvGrpSpPr>
              <p:nvPr/>
            </p:nvGrpSpPr>
            <p:grpSpPr bwMode="auto">
              <a:xfrm>
                <a:off x="624" y="1584"/>
                <a:ext cx="1248" cy="1296"/>
                <a:chOff x="2016" y="1920"/>
                <a:chExt cx="1680" cy="1680"/>
              </a:xfrm>
            </p:grpSpPr>
            <p:sp>
              <p:nvSpPr>
                <p:cNvPr id="34" name="Oval 19"/>
                <p:cNvSpPr>
                  <a:spLocks noChangeArrowheads="1"/>
                </p:cNvSpPr>
                <p:nvPr/>
              </p:nvSpPr>
              <p:spPr bwMode="gray">
                <a:xfrm>
                  <a:off x="2016" y="1920"/>
                  <a:ext cx="1680" cy="1680"/>
                </a:xfrm>
                <a:prstGeom prst="ellipse">
                  <a:avLst/>
                </a:prstGeom>
                <a:gradFill rotWithShape="1">
                  <a:gsLst>
                    <a:gs pos="0">
                      <a:schemeClr val="accent2"/>
                    </a:gs>
                    <a:gs pos="100000">
                      <a:schemeClr val="accent2">
                        <a:gamma/>
                        <a:shade val="63529"/>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5" name="Freeform 20"/>
                <p:cNvSpPr>
                  <a:spLocks/>
                </p:cNvSpPr>
                <p:nvPr/>
              </p:nvSpPr>
              <p:spPr bwMode="gray">
                <a:xfrm>
                  <a:off x="2208" y="1948"/>
                  <a:ext cx="1296" cy="634"/>
                </a:xfrm>
                <a:custGeom>
                  <a:avLst/>
                  <a:gdLst>
                    <a:gd name="T0" fmla="*/ 1301 w 1321"/>
                    <a:gd name="T1" fmla="*/ 401 h 712"/>
                    <a:gd name="T2" fmla="*/ 1317 w 1321"/>
                    <a:gd name="T3" fmla="*/ 442 h 712"/>
                    <a:gd name="T4" fmla="*/ 1321 w 1321"/>
                    <a:gd name="T5" fmla="*/ 481 h 712"/>
                    <a:gd name="T6" fmla="*/ 1315 w 1321"/>
                    <a:gd name="T7" fmla="*/ 516 h 712"/>
                    <a:gd name="T8" fmla="*/ 1298 w 1321"/>
                    <a:gd name="T9" fmla="*/ 550 h 712"/>
                    <a:gd name="T10" fmla="*/ 1272 w 1321"/>
                    <a:gd name="T11" fmla="*/ 579 h 712"/>
                    <a:gd name="T12" fmla="*/ 1239 w 1321"/>
                    <a:gd name="T13" fmla="*/ 604 h 712"/>
                    <a:gd name="T14" fmla="*/ 1196 w 1321"/>
                    <a:gd name="T15" fmla="*/ 628 h 712"/>
                    <a:gd name="T16" fmla="*/ 1147 w 1321"/>
                    <a:gd name="T17" fmla="*/ 649 h 712"/>
                    <a:gd name="T18" fmla="*/ 1092 w 1321"/>
                    <a:gd name="T19" fmla="*/ 667 h 712"/>
                    <a:gd name="T20" fmla="*/ 1031 w 1321"/>
                    <a:gd name="T21" fmla="*/ 683 h 712"/>
                    <a:gd name="T22" fmla="*/ 967 w 1321"/>
                    <a:gd name="T23" fmla="*/ 694 h 712"/>
                    <a:gd name="T24" fmla="*/ 896 w 1321"/>
                    <a:gd name="T25" fmla="*/ 704 h 712"/>
                    <a:gd name="T26" fmla="*/ 824 w 1321"/>
                    <a:gd name="T27" fmla="*/ 710 h 712"/>
                    <a:gd name="T28" fmla="*/ 795 w 1321"/>
                    <a:gd name="T29" fmla="*/ 712 h 712"/>
                    <a:gd name="T30" fmla="*/ 476 w 1321"/>
                    <a:gd name="T31" fmla="*/ 712 h 712"/>
                    <a:gd name="T32" fmla="*/ 472 w 1321"/>
                    <a:gd name="T33" fmla="*/ 712 h 712"/>
                    <a:gd name="T34" fmla="*/ 409 w 1321"/>
                    <a:gd name="T35" fmla="*/ 708 h 712"/>
                    <a:gd name="T36" fmla="*/ 348 w 1321"/>
                    <a:gd name="T37" fmla="*/ 704 h 712"/>
                    <a:gd name="T38" fmla="*/ 290 w 1321"/>
                    <a:gd name="T39" fmla="*/ 696 h 712"/>
                    <a:gd name="T40" fmla="*/ 235 w 1321"/>
                    <a:gd name="T41" fmla="*/ 689 h 712"/>
                    <a:gd name="T42" fmla="*/ 186 w 1321"/>
                    <a:gd name="T43" fmla="*/ 677 h 712"/>
                    <a:gd name="T44" fmla="*/ 141 w 1321"/>
                    <a:gd name="T45" fmla="*/ 663 h 712"/>
                    <a:gd name="T46" fmla="*/ 102 w 1321"/>
                    <a:gd name="T47" fmla="*/ 648 h 712"/>
                    <a:gd name="T48" fmla="*/ 67 w 1321"/>
                    <a:gd name="T49" fmla="*/ 630 h 712"/>
                    <a:gd name="T50" fmla="*/ 39 w 1321"/>
                    <a:gd name="T51" fmla="*/ 608 h 712"/>
                    <a:gd name="T52" fmla="*/ 18 w 1321"/>
                    <a:gd name="T53" fmla="*/ 583 h 712"/>
                    <a:gd name="T54" fmla="*/ 6 w 1321"/>
                    <a:gd name="T55" fmla="*/ 554 h 712"/>
                    <a:gd name="T56" fmla="*/ 0 w 1321"/>
                    <a:gd name="T57" fmla="*/ 524 h 712"/>
                    <a:gd name="T58" fmla="*/ 0 w 1321"/>
                    <a:gd name="T59" fmla="*/ 520 h 712"/>
                    <a:gd name="T60" fmla="*/ 4 w 1321"/>
                    <a:gd name="T61" fmla="*/ 487 h 712"/>
                    <a:gd name="T62" fmla="*/ 16 w 1321"/>
                    <a:gd name="T63" fmla="*/ 446 h 712"/>
                    <a:gd name="T64" fmla="*/ 51 w 1321"/>
                    <a:gd name="T65" fmla="*/ 370 h 712"/>
                    <a:gd name="T66" fmla="*/ 94 w 1321"/>
                    <a:gd name="T67" fmla="*/ 299 h 712"/>
                    <a:gd name="T68" fmla="*/ 147 w 1321"/>
                    <a:gd name="T69" fmla="*/ 235 h 712"/>
                    <a:gd name="T70" fmla="*/ 204 w 1321"/>
                    <a:gd name="T71" fmla="*/ 176 h 712"/>
                    <a:gd name="T72" fmla="*/ 270 w 1321"/>
                    <a:gd name="T73" fmla="*/ 125 h 712"/>
                    <a:gd name="T74" fmla="*/ 341 w 1321"/>
                    <a:gd name="T75" fmla="*/ 82 h 712"/>
                    <a:gd name="T76" fmla="*/ 415 w 1321"/>
                    <a:gd name="T77" fmla="*/ 47 h 712"/>
                    <a:gd name="T78" fmla="*/ 497 w 1321"/>
                    <a:gd name="T79" fmla="*/ 21 h 712"/>
                    <a:gd name="T80" fmla="*/ 581 w 1321"/>
                    <a:gd name="T81" fmla="*/ 6 h 712"/>
                    <a:gd name="T82" fmla="*/ 667 w 1321"/>
                    <a:gd name="T83" fmla="*/ 0 h 712"/>
                    <a:gd name="T84" fmla="*/ 667 w 1321"/>
                    <a:gd name="T85" fmla="*/ 0 h 712"/>
                    <a:gd name="T86" fmla="*/ 759 w 1321"/>
                    <a:gd name="T87" fmla="*/ 6 h 712"/>
                    <a:gd name="T88" fmla="*/ 847 w 1321"/>
                    <a:gd name="T89" fmla="*/ 23 h 712"/>
                    <a:gd name="T90" fmla="*/ 932 w 1321"/>
                    <a:gd name="T91" fmla="*/ 53 h 712"/>
                    <a:gd name="T92" fmla="*/ 1010 w 1321"/>
                    <a:gd name="T93" fmla="*/ 90 h 712"/>
                    <a:gd name="T94" fmla="*/ 1082 w 1321"/>
                    <a:gd name="T95" fmla="*/ 137 h 712"/>
                    <a:gd name="T96" fmla="*/ 1149 w 1321"/>
                    <a:gd name="T97" fmla="*/ 194 h 712"/>
                    <a:gd name="T98" fmla="*/ 1208 w 1321"/>
                    <a:gd name="T99" fmla="*/ 256 h 712"/>
                    <a:gd name="T100" fmla="*/ 1258 w 1321"/>
                    <a:gd name="T101" fmla="*/ 325 h 712"/>
                    <a:gd name="T102" fmla="*/ 1301 w 1321"/>
                    <a:gd name="T103" fmla="*/ 401 h 712"/>
                    <a:gd name="T104" fmla="*/ 1301 w 1321"/>
                    <a:gd name="T105" fmla="*/ 401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chemeClr val="accent2"/>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en-US"/>
                </a:p>
              </p:txBody>
            </p:sp>
          </p:grpSp>
          <p:sp>
            <p:nvSpPr>
              <p:cNvPr id="33" name="Text Box 21"/>
              <p:cNvSpPr txBox="1">
                <a:spLocks noChangeArrowheads="1"/>
              </p:cNvSpPr>
              <p:nvPr/>
            </p:nvSpPr>
            <p:spPr bwMode="gray">
              <a:xfrm>
                <a:off x="582" y="2053"/>
                <a:ext cx="1309" cy="3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dirty="0" smtClean="0">
                    <a:effectLst>
                      <a:outerShdw blurRad="38100" dist="38100" dir="2700000" algn="tl">
                        <a:srgbClr val="C0C0C0"/>
                      </a:outerShdw>
                    </a:effectLst>
                  </a:rPr>
                  <a:t>1.Mở </a:t>
                </a:r>
                <a:r>
                  <a:rPr lang="en-US" altLang="en-US" sz="2800" b="1" dirty="0" err="1" smtClean="0">
                    <a:effectLst>
                      <a:outerShdw blurRad="38100" dist="38100" dir="2700000" algn="tl">
                        <a:srgbClr val="C0C0C0"/>
                      </a:outerShdw>
                    </a:effectLst>
                  </a:rPr>
                  <a:t>đầu</a:t>
                </a:r>
                <a:r>
                  <a:rPr lang="en-US" altLang="en-US" sz="2800" b="1" dirty="0" smtClean="0">
                    <a:effectLst>
                      <a:outerShdw blurRad="38100" dist="38100" dir="2700000" algn="tl">
                        <a:srgbClr val="C0C0C0"/>
                      </a:outerShdw>
                    </a:effectLst>
                  </a:rPr>
                  <a:t> </a:t>
                </a:r>
                <a:endParaRPr lang="en-US" altLang="en-US" sz="2800" b="1" dirty="0">
                  <a:effectLst>
                    <a:outerShdw blurRad="38100" dist="38100" dir="2700000" algn="tl">
                      <a:srgbClr val="C0C0C0"/>
                    </a:outerShdw>
                  </a:effectLst>
                </a:endParaRPr>
              </a:p>
            </p:txBody>
          </p:sp>
        </p:grpSp>
        <p:grpSp>
          <p:nvGrpSpPr>
            <p:cNvPr id="23" name="Group 22"/>
            <p:cNvGrpSpPr>
              <a:grpSpLocks/>
            </p:cNvGrpSpPr>
            <p:nvPr/>
          </p:nvGrpSpPr>
          <p:grpSpPr bwMode="auto">
            <a:xfrm>
              <a:off x="3165" y="2589"/>
              <a:ext cx="1318" cy="1326"/>
              <a:chOff x="3360" y="2687"/>
              <a:chExt cx="1458" cy="1440"/>
            </a:xfrm>
          </p:grpSpPr>
          <p:grpSp>
            <p:nvGrpSpPr>
              <p:cNvPr id="28" name="Group 23"/>
              <p:cNvGrpSpPr>
                <a:grpSpLocks/>
              </p:cNvGrpSpPr>
              <p:nvPr/>
            </p:nvGrpSpPr>
            <p:grpSpPr bwMode="auto">
              <a:xfrm>
                <a:off x="3360" y="2687"/>
                <a:ext cx="1440" cy="1440"/>
                <a:chOff x="2016" y="1919"/>
                <a:chExt cx="1680" cy="1680"/>
              </a:xfrm>
            </p:grpSpPr>
            <p:sp>
              <p:nvSpPr>
                <p:cNvPr id="30" name="Oval 24"/>
                <p:cNvSpPr>
                  <a:spLocks noChangeArrowheads="1"/>
                </p:cNvSpPr>
                <p:nvPr/>
              </p:nvSpPr>
              <p:spPr bwMode="gray">
                <a:xfrm>
                  <a:off x="2016" y="1919"/>
                  <a:ext cx="1680" cy="1680"/>
                </a:xfrm>
                <a:prstGeom prst="ellipse">
                  <a:avLst/>
                </a:prstGeom>
                <a:gradFill rotWithShape="1">
                  <a:gsLst>
                    <a:gs pos="0">
                      <a:schemeClr val="hlink"/>
                    </a:gs>
                    <a:gs pos="100000">
                      <a:schemeClr val="hlink">
                        <a:gamma/>
                        <a:shade val="51373"/>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sy="50000" kx="-2453608" rotWithShape="0">
                          <a:schemeClr val="bg2">
                            <a:alpha val="50000"/>
                          </a:schemeClr>
                        </a:outerShdw>
                      </a:effectLst>
                    </a14:hiddenEffects>
                  </a:ext>
                </a:extLst>
              </p:spPr>
              <p:txBody>
                <a:bodyPr wrap="none" anchor="ctr"/>
                <a:lstStyle/>
                <a:p>
                  <a:endParaRPr lang="en-US"/>
                </a:p>
              </p:txBody>
            </p:sp>
            <p:sp>
              <p:nvSpPr>
                <p:cNvPr id="31" name="Freeform 25"/>
                <p:cNvSpPr>
                  <a:spLocks/>
                </p:cNvSpPr>
                <p:nvPr/>
              </p:nvSpPr>
              <p:spPr bwMode="gray">
                <a:xfrm>
                  <a:off x="2208" y="1948"/>
                  <a:ext cx="1296" cy="634"/>
                </a:xfrm>
                <a:custGeom>
                  <a:avLst/>
                  <a:gdLst>
                    <a:gd name="T0" fmla="*/ 1301 w 1321"/>
                    <a:gd name="T1" fmla="*/ 401 h 712"/>
                    <a:gd name="T2" fmla="*/ 1317 w 1321"/>
                    <a:gd name="T3" fmla="*/ 442 h 712"/>
                    <a:gd name="T4" fmla="*/ 1321 w 1321"/>
                    <a:gd name="T5" fmla="*/ 481 h 712"/>
                    <a:gd name="T6" fmla="*/ 1315 w 1321"/>
                    <a:gd name="T7" fmla="*/ 516 h 712"/>
                    <a:gd name="T8" fmla="*/ 1298 w 1321"/>
                    <a:gd name="T9" fmla="*/ 550 h 712"/>
                    <a:gd name="T10" fmla="*/ 1272 w 1321"/>
                    <a:gd name="T11" fmla="*/ 579 h 712"/>
                    <a:gd name="T12" fmla="*/ 1239 w 1321"/>
                    <a:gd name="T13" fmla="*/ 604 h 712"/>
                    <a:gd name="T14" fmla="*/ 1196 w 1321"/>
                    <a:gd name="T15" fmla="*/ 628 h 712"/>
                    <a:gd name="T16" fmla="*/ 1147 w 1321"/>
                    <a:gd name="T17" fmla="*/ 649 h 712"/>
                    <a:gd name="T18" fmla="*/ 1092 w 1321"/>
                    <a:gd name="T19" fmla="*/ 667 h 712"/>
                    <a:gd name="T20" fmla="*/ 1031 w 1321"/>
                    <a:gd name="T21" fmla="*/ 683 h 712"/>
                    <a:gd name="T22" fmla="*/ 967 w 1321"/>
                    <a:gd name="T23" fmla="*/ 694 h 712"/>
                    <a:gd name="T24" fmla="*/ 896 w 1321"/>
                    <a:gd name="T25" fmla="*/ 704 h 712"/>
                    <a:gd name="T26" fmla="*/ 824 w 1321"/>
                    <a:gd name="T27" fmla="*/ 710 h 712"/>
                    <a:gd name="T28" fmla="*/ 795 w 1321"/>
                    <a:gd name="T29" fmla="*/ 712 h 712"/>
                    <a:gd name="T30" fmla="*/ 476 w 1321"/>
                    <a:gd name="T31" fmla="*/ 712 h 712"/>
                    <a:gd name="T32" fmla="*/ 472 w 1321"/>
                    <a:gd name="T33" fmla="*/ 712 h 712"/>
                    <a:gd name="T34" fmla="*/ 409 w 1321"/>
                    <a:gd name="T35" fmla="*/ 708 h 712"/>
                    <a:gd name="T36" fmla="*/ 348 w 1321"/>
                    <a:gd name="T37" fmla="*/ 704 h 712"/>
                    <a:gd name="T38" fmla="*/ 290 w 1321"/>
                    <a:gd name="T39" fmla="*/ 696 h 712"/>
                    <a:gd name="T40" fmla="*/ 235 w 1321"/>
                    <a:gd name="T41" fmla="*/ 689 h 712"/>
                    <a:gd name="T42" fmla="*/ 186 w 1321"/>
                    <a:gd name="T43" fmla="*/ 677 h 712"/>
                    <a:gd name="T44" fmla="*/ 141 w 1321"/>
                    <a:gd name="T45" fmla="*/ 663 h 712"/>
                    <a:gd name="T46" fmla="*/ 102 w 1321"/>
                    <a:gd name="T47" fmla="*/ 648 h 712"/>
                    <a:gd name="T48" fmla="*/ 67 w 1321"/>
                    <a:gd name="T49" fmla="*/ 630 h 712"/>
                    <a:gd name="T50" fmla="*/ 39 w 1321"/>
                    <a:gd name="T51" fmla="*/ 608 h 712"/>
                    <a:gd name="T52" fmla="*/ 18 w 1321"/>
                    <a:gd name="T53" fmla="*/ 583 h 712"/>
                    <a:gd name="T54" fmla="*/ 6 w 1321"/>
                    <a:gd name="T55" fmla="*/ 554 h 712"/>
                    <a:gd name="T56" fmla="*/ 0 w 1321"/>
                    <a:gd name="T57" fmla="*/ 524 h 712"/>
                    <a:gd name="T58" fmla="*/ 0 w 1321"/>
                    <a:gd name="T59" fmla="*/ 520 h 712"/>
                    <a:gd name="T60" fmla="*/ 4 w 1321"/>
                    <a:gd name="T61" fmla="*/ 487 h 712"/>
                    <a:gd name="T62" fmla="*/ 16 w 1321"/>
                    <a:gd name="T63" fmla="*/ 446 h 712"/>
                    <a:gd name="T64" fmla="*/ 51 w 1321"/>
                    <a:gd name="T65" fmla="*/ 370 h 712"/>
                    <a:gd name="T66" fmla="*/ 94 w 1321"/>
                    <a:gd name="T67" fmla="*/ 299 h 712"/>
                    <a:gd name="T68" fmla="*/ 147 w 1321"/>
                    <a:gd name="T69" fmla="*/ 235 h 712"/>
                    <a:gd name="T70" fmla="*/ 204 w 1321"/>
                    <a:gd name="T71" fmla="*/ 176 h 712"/>
                    <a:gd name="T72" fmla="*/ 270 w 1321"/>
                    <a:gd name="T73" fmla="*/ 125 h 712"/>
                    <a:gd name="T74" fmla="*/ 341 w 1321"/>
                    <a:gd name="T75" fmla="*/ 82 h 712"/>
                    <a:gd name="T76" fmla="*/ 415 w 1321"/>
                    <a:gd name="T77" fmla="*/ 47 h 712"/>
                    <a:gd name="T78" fmla="*/ 497 w 1321"/>
                    <a:gd name="T79" fmla="*/ 21 h 712"/>
                    <a:gd name="T80" fmla="*/ 581 w 1321"/>
                    <a:gd name="T81" fmla="*/ 6 h 712"/>
                    <a:gd name="T82" fmla="*/ 667 w 1321"/>
                    <a:gd name="T83" fmla="*/ 0 h 712"/>
                    <a:gd name="T84" fmla="*/ 667 w 1321"/>
                    <a:gd name="T85" fmla="*/ 0 h 712"/>
                    <a:gd name="T86" fmla="*/ 759 w 1321"/>
                    <a:gd name="T87" fmla="*/ 6 h 712"/>
                    <a:gd name="T88" fmla="*/ 847 w 1321"/>
                    <a:gd name="T89" fmla="*/ 23 h 712"/>
                    <a:gd name="T90" fmla="*/ 932 w 1321"/>
                    <a:gd name="T91" fmla="*/ 53 h 712"/>
                    <a:gd name="T92" fmla="*/ 1010 w 1321"/>
                    <a:gd name="T93" fmla="*/ 90 h 712"/>
                    <a:gd name="T94" fmla="*/ 1082 w 1321"/>
                    <a:gd name="T95" fmla="*/ 137 h 712"/>
                    <a:gd name="T96" fmla="*/ 1149 w 1321"/>
                    <a:gd name="T97" fmla="*/ 194 h 712"/>
                    <a:gd name="T98" fmla="*/ 1208 w 1321"/>
                    <a:gd name="T99" fmla="*/ 256 h 712"/>
                    <a:gd name="T100" fmla="*/ 1258 w 1321"/>
                    <a:gd name="T101" fmla="*/ 325 h 712"/>
                    <a:gd name="T102" fmla="*/ 1301 w 1321"/>
                    <a:gd name="T103" fmla="*/ 401 h 712"/>
                    <a:gd name="T104" fmla="*/ 1301 w 1321"/>
                    <a:gd name="T105" fmla="*/ 401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chemeClr val="hlink">
                        <a:gamma/>
                        <a:tint val="0"/>
                        <a:invGamma/>
                      </a:schemeClr>
                    </a:gs>
                    <a:gs pos="100000">
                      <a:schemeClr val="hlink"/>
                    </a:gs>
                  </a:gsLst>
                  <a:lin ang="5400000" scaled="1"/>
                </a:gradFill>
                <a:ln>
                  <a:noFill/>
                </a:ln>
                <a:effectLst/>
                <a:extLst>
                  <a:ext uri="{91240B29-F687-4F45-9708-019B960494DF}">
                    <a14:hiddenLine xmlns:a14="http://schemas.microsoft.com/office/drawing/2010/main" w="0">
                      <a:solidFill>
                        <a:srgbClr val="000000"/>
                      </a:solidFill>
                      <a:prstDash val="solid"/>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grpSp>
          <p:sp>
            <p:nvSpPr>
              <p:cNvPr id="29" name="Text Box 26"/>
              <p:cNvSpPr txBox="1">
                <a:spLocks noChangeArrowheads="1"/>
              </p:cNvSpPr>
              <p:nvPr/>
            </p:nvSpPr>
            <p:spPr bwMode="gray">
              <a:xfrm>
                <a:off x="3422" y="3269"/>
                <a:ext cx="1396" cy="3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800" b="1" dirty="0" smtClean="0">
                    <a:effectLst>
                      <a:outerShdw blurRad="38100" dist="38100" dir="2700000" algn="tl">
                        <a:srgbClr val="C0C0C0"/>
                      </a:outerShdw>
                    </a:effectLst>
                  </a:rPr>
                  <a:t>3.Kết </a:t>
                </a:r>
                <a:r>
                  <a:rPr lang="en-US" altLang="en-US" sz="2800" b="1" dirty="0" err="1" smtClean="0">
                    <a:effectLst>
                      <a:outerShdw blurRad="38100" dist="38100" dir="2700000" algn="tl">
                        <a:srgbClr val="C0C0C0"/>
                      </a:outerShdw>
                    </a:effectLst>
                  </a:rPr>
                  <a:t>luận</a:t>
                </a:r>
                <a:r>
                  <a:rPr lang="en-US" altLang="en-US" sz="2800" b="1" dirty="0" smtClean="0">
                    <a:effectLst>
                      <a:outerShdw blurRad="38100" dist="38100" dir="2700000" algn="tl">
                        <a:srgbClr val="C0C0C0"/>
                      </a:outerShdw>
                    </a:effectLst>
                  </a:rPr>
                  <a:t> </a:t>
                </a:r>
                <a:endParaRPr lang="en-US" altLang="en-US" sz="2800" b="1" dirty="0">
                  <a:effectLst>
                    <a:outerShdw blurRad="38100" dist="38100" dir="2700000" algn="tl">
                      <a:srgbClr val="C0C0C0"/>
                    </a:outerShdw>
                  </a:effectLst>
                </a:endParaRPr>
              </a:p>
            </p:txBody>
          </p:sp>
        </p:grpSp>
        <p:sp>
          <p:nvSpPr>
            <p:cNvPr id="24" name="Oval 27"/>
            <p:cNvSpPr>
              <a:spLocks noChangeArrowheads="1"/>
            </p:cNvSpPr>
            <p:nvPr/>
          </p:nvSpPr>
          <p:spPr bwMode="gray">
            <a:xfrm>
              <a:off x="994" y="2944"/>
              <a:ext cx="916" cy="307"/>
            </a:xfrm>
            <a:prstGeom prst="ellipse">
              <a:avLst/>
            </a:prstGeom>
            <a:gradFill rotWithShape="1">
              <a:gsLst>
                <a:gs pos="0">
                  <a:srgbClr val="969696"/>
                </a:gs>
                <a:gs pos="100000">
                  <a:srgbClr val="969696">
                    <a:gamma/>
                    <a:tint val="0"/>
                    <a:invGamma/>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 name="Oval 28"/>
            <p:cNvSpPr>
              <a:spLocks noChangeArrowheads="1"/>
            </p:cNvSpPr>
            <p:nvPr/>
          </p:nvSpPr>
          <p:spPr bwMode="gray">
            <a:xfrm>
              <a:off x="2382" y="2548"/>
              <a:ext cx="917" cy="307"/>
            </a:xfrm>
            <a:prstGeom prst="ellipse">
              <a:avLst/>
            </a:prstGeom>
            <a:gradFill rotWithShape="1">
              <a:gsLst>
                <a:gs pos="0">
                  <a:srgbClr val="969696"/>
                </a:gs>
                <a:gs pos="100000">
                  <a:srgbClr val="969696">
                    <a:gamma/>
                    <a:tint val="0"/>
                    <a:invGamma/>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6" name="Oval 29"/>
            <p:cNvSpPr>
              <a:spLocks noChangeArrowheads="1"/>
            </p:cNvSpPr>
            <p:nvPr/>
          </p:nvSpPr>
          <p:spPr bwMode="gray">
            <a:xfrm>
              <a:off x="3380" y="3916"/>
              <a:ext cx="916" cy="308"/>
            </a:xfrm>
            <a:prstGeom prst="ellipse">
              <a:avLst/>
            </a:prstGeom>
            <a:gradFill rotWithShape="1">
              <a:gsLst>
                <a:gs pos="0">
                  <a:srgbClr val="969696"/>
                </a:gs>
                <a:gs pos="100000">
                  <a:srgbClr val="969696">
                    <a:gamma/>
                    <a:tint val="0"/>
                    <a:invGamma/>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 name="Oval 30"/>
            <p:cNvSpPr>
              <a:spLocks noChangeArrowheads="1"/>
            </p:cNvSpPr>
            <p:nvPr/>
          </p:nvSpPr>
          <p:spPr bwMode="gray">
            <a:xfrm>
              <a:off x="3380" y="1485"/>
              <a:ext cx="420" cy="116"/>
            </a:xfrm>
            <a:prstGeom prst="ellipse">
              <a:avLst/>
            </a:prstGeom>
            <a:gradFill rotWithShape="1">
              <a:gsLst>
                <a:gs pos="0">
                  <a:srgbClr val="969696"/>
                </a:gs>
                <a:gs pos="100000">
                  <a:srgbClr val="969696">
                    <a:gamma/>
                    <a:tint val="0"/>
                    <a:invGamma/>
                  </a:srgb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 calcmode="lin" valueType="num">
                                      <p:cBhvr>
                                        <p:cTn id="7" dur="500" fill="hold"/>
                                        <p:tgtEl>
                                          <p:spTgt spid="11268"/>
                                        </p:tgtEl>
                                        <p:attrNameLst>
                                          <p:attrName>ppt_w</p:attrName>
                                        </p:attrNameLst>
                                      </p:cBhvr>
                                      <p:tavLst>
                                        <p:tav tm="0">
                                          <p:val>
                                            <p:fltVal val="0"/>
                                          </p:val>
                                        </p:tav>
                                        <p:tav tm="100000">
                                          <p:val>
                                            <p:strVal val="#ppt_w"/>
                                          </p:val>
                                        </p:tav>
                                      </p:tavLst>
                                    </p:anim>
                                    <p:anim calcmode="lin" valueType="num">
                                      <p:cBhvr>
                                        <p:cTn id="8" dur="500" fill="hold"/>
                                        <p:tgtEl>
                                          <p:spTgt spid="11268"/>
                                        </p:tgtEl>
                                        <p:attrNameLst>
                                          <p:attrName>ppt_h</p:attrName>
                                        </p:attrNameLst>
                                      </p:cBhvr>
                                      <p:tavLst>
                                        <p:tav tm="0">
                                          <p:val>
                                            <p:fltVal val="0"/>
                                          </p:val>
                                        </p:tav>
                                        <p:tav tm="100000">
                                          <p:val>
                                            <p:strVal val="#ppt_h"/>
                                          </p:val>
                                        </p:tav>
                                      </p:tavLst>
                                    </p:anim>
                                    <p:animEffect transition="in" filter="fade">
                                      <p:cBhvr>
                                        <p:cTn id="9" dur="500"/>
                                        <p:tgtEl>
                                          <p:spTgt spid="11268"/>
                                        </p:tgtEl>
                                      </p:cBhvr>
                                    </p:animEffect>
                                  </p:childTnLst>
                                </p:cTn>
                              </p:par>
                              <p:par>
                                <p:cTn id="10" presetID="53" presetClass="entr" presetSubtype="16"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US" altLang="en-US" dirty="0" smtClean="0"/>
              <a:t>1. </a:t>
            </a:r>
            <a:r>
              <a:rPr lang="en-US" altLang="en-US" dirty="0" err="1" smtClean="0"/>
              <a:t>Mở</a:t>
            </a:r>
            <a:r>
              <a:rPr lang="en-US" altLang="en-US" dirty="0" smtClean="0"/>
              <a:t> </a:t>
            </a:r>
            <a:r>
              <a:rPr lang="en-US" altLang="en-US" dirty="0" err="1" smtClean="0"/>
              <a:t>đầu</a:t>
            </a:r>
            <a:endParaRPr lang="en-US" altLang="en-US" dirty="0"/>
          </a:p>
        </p:txBody>
      </p:sp>
      <p:sp>
        <p:nvSpPr>
          <p:cNvPr id="10" name="TextBox 9"/>
          <p:cNvSpPr txBox="1"/>
          <p:nvPr/>
        </p:nvSpPr>
        <p:spPr>
          <a:xfrm>
            <a:off x="251619" y="1447800"/>
            <a:ext cx="7086600" cy="4539191"/>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US" sz="2800" dirty="0" err="1" smtClean="0">
                <a:solidFill>
                  <a:srgbClr val="002060"/>
                </a:solidFill>
                <a:latin typeface="Times New Roman" panose="02020603050405020304" pitchFamily="18" charset="0"/>
                <a:cs typeface="Times New Roman" panose="02020603050405020304" pitchFamily="18" charset="0"/>
              </a:rPr>
              <a:t>Lý</a:t>
            </a:r>
            <a:r>
              <a:rPr lang="en-US" sz="2800" dirty="0" smtClean="0">
                <a:solidFill>
                  <a:srgbClr val="002060"/>
                </a:solidFill>
                <a:latin typeface="Times New Roman" panose="02020603050405020304" pitchFamily="18" charset="0"/>
                <a:cs typeface="Times New Roman" panose="02020603050405020304" pitchFamily="18" charset="0"/>
              </a:rPr>
              <a:t> do </a:t>
            </a:r>
            <a:r>
              <a:rPr lang="en-US" sz="2800" dirty="0" err="1" smtClean="0">
                <a:solidFill>
                  <a:srgbClr val="002060"/>
                </a:solidFill>
                <a:latin typeface="Times New Roman" panose="02020603050405020304" pitchFamily="18" charset="0"/>
                <a:cs typeface="Times New Roman" panose="02020603050405020304" pitchFamily="18" charset="0"/>
              </a:rPr>
              <a:t>chọn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đề</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tài</a:t>
            </a:r>
            <a:endParaRPr lang="en-US" sz="2800" dirty="0" smtClean="0">
              <a:solidFill>
                <a:srgbClr val="002060"/>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sz="2800" dirty="0" err="1" smtClean="0">
                <a:solidFill>
                  <a:srgbClr val="002060"/>
                </a:solidFill>
                <a:latin typeface="Times New Roman" panose="02020603050405020304" pitchFamily="18" charset="0"/>
                <a:cs typeface="Times New Roman" panose="02020603050405020304" pitchFamily="18" charset="0"/>
              </a:rPr>
              <a:t>Tổng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quan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tài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liệu</a:t>
            </a:r>
            <a:endParaRPr lang="en-US" sz="2800" dirty="0" smtClean="0">
              <a:solidFill>
                <a:srgbClr val="002060"/>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sz="2800" dirty="0" err="1" smtClean="0">
                <a:solidFill>
                  <a:srgbClr val="002060"/>
                </a:solidFill>
                <a:latin typeface="Times New Roman" panose="02020603050405020304" pitchFamily="18" charset="0"/>
                <a:cs typeface="Times New Roman" panose="02020603050405020304" pitchFamily="18" charset="0"/>
              </a:rPr>
              <a:t>Đối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tượng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phạm</a:t>
            </a:r>
            <a:r>
              <a:rPr lang="en-US" sz="2800" dirty="0" smtClean="0">
                <a:solidFill>
                  <a:srgbClr val="002060"/>
                </a:solidFill>
                <a:latin typeface="Times New Roman" panose="02020603050405020304" pitchFamily="18" charset="0"/>
                <a:cs typeface="Times New Roman" panose="02020603050405020304" pitchFamily="18" charset="0"/>
              </a:rPr>
              <a:t> vi </a:t>
            </a:r>
            <a:r>
              <a:rPr lang="en-US" sz="2800" dirty="0" err="1" smtClean="0">
                <a:solidFill>
                  <a:srgbClr val="002060"/>
                </a:solidFill>
                <a:latin typeface="Times New Roman" panose="02020603050405020304" pitchFamily="18" charset="0"/>
                <a:cs typeface="Times New Roman" panose="02020603050405020304" pitchFamily="18" charset="0"/>
              </a:rPr>
              <a:t>nghiên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cứu</a:t>
            </a:r>
            <a:endParaRPr lang="en-US" sz="2800" dirty="0" smtClean="0">
              <a:solidFill>
                <a:srgbClr val="002060"/>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sz="2800" dirty="0" err="1" smtClean="0">
                <a:solidFill>
                  <a:srgbClr val="002060"/>
                </a:solidFill>
                <a:latin typeface="Times New Roman" panose="02020603050405020304" pitchFamily="18" charset="0"/>
                <a:cs typeface="Times New Roman" panose="02020603050405020304" pitchFamily="18" charset="0"/>
              </a:rPr>
              <a:t>Mục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tiêu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nghiên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cứu</a:t>
            </a:r>
            <a:endParaRPr lang="en-US" sz="2800" dirty="0" smtClean="0">
              <a:solidFill>
                <a:srgbClr val="002060"/>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sz="2800" dirty="0" err="1" smtClean="0">
                <a:solidFill>
                  <a:srgbClr val="002060"/>
                </a:solidFill>
                <a:latin typeface="Times New Roman" panose="02020603050405020304" pitchFamily="18" charset="0"/>
                <a:cs typeface="Times New Roman" panose="02020603050405020304" pitchFamily="18" charset="0"/>
              </a:rPr>
              <a:t>Câu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hỏi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nghiên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cứu</a:t>
            </a:r>
            <a:endParaRPr lang="en-US" sz="2800" dirty="0" smtClean="0">
              <a:solidFill>
                <a:srgbClr val="002060"/>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sz="2800" dirty="0" err="1" smtClean="0">
                <a:solidFill>
                  <a:srgbClr val="002060"/>
                </a:solidFill>
                <a:latin typeface="Times New Roman" panose="02020603050405020304" pitchFamily="18" charset="0"/>
                <a:cs typeface="Times New Roman" panose="02020603050405020304" pitchFamily="18" charset="0"/>
              </a:rPr>
              <a:t>Phương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pháp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nghiên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cứu</a:t>
            </a:r>
            <a:endParaRPr lang="en-US" sz="2800" dirty="0" smtClean="0">
              <a:solidFill>
                <a:srgbClr val="002060"/>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sz="2800" dirty="0" err="1" smtClean="0">
                <a:solidFill>
                  <a:srgbClr val="002060"/>
                </a:solidFill>
                <a:latin typeface="Times New Roman" panose="02020603050405020304" pitchFamily="18" charset="0"/>
                <a:cs typeface="Times New Roman" panose="02020603050405020304" pitchFamily="18" charset="0"/>
              </a:rPr>
              <a:t>Dự</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kiến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đóng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góp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đề</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tài</a:t>
            </a:r>
            <a:endParaRPr lang="en-US" sz="2800" dirty="0" smtClean="0">
              <a:solidFill>
                <a:srgbClr val="002060"/>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stretch>
            <a:fillRect/>
          </a:stretch>
        </p:blipFill>
        <p:spPr>
          <a:xfrm>
            <a:off x="5029199" y="3429000"/>
            <a:ext cx="4111625" cy="3124200"/>
          </a:xfrm>
          <a:prstGeom prst="rect">
            <a:avLst/>
          </a:prstGeom>
        </p:spPr>
      </p:pic>
    </p:spTree>
    <p:extLst>
      <p:ext uri="{BB962C8B-B14F-4D97-AF65-F5344CB8AC3E}">
        <p14:creationId xmlns:p14="http://schemas.microsoft.com/office/powerpoint/2010/main" val="1404638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98162" y="-26768"/>
            <a:ext cx="4194512" cy="960438"/>
          </a:xfrm>
        </p:spPr>
        <p:txBody>
          <a:bodyPr/>
          <a:lstStyle/>
          <a:p>
            <a:r>
              <a:rPr lang="en-US" altLang="en-US" dirty="0" err="1" smtClean="0"/>
              <a:t>Lý</a:t>
            </a:r>
            <a:r>
              <a:rPr lang="en-US" altLang="en-US" dirty="0" smtClean="0"/>
              <a:t> do </a:t>
            </a:r>
            <a:r>
              <a:rPr lang="en-US" altLang="en-US" dirty="0" err="1" smtClean="0"/>
              <a:t>chọn</a:t>
            </a:r>
            <a:r>
              <a:rPr lang="en-US" altLang="en-US" dirty="0" smtClean="0"/>
              <a:t> </a:t>
            </a:r>
            <a:r>
              <a:rPr lang="en-US" altLang="en-US" dirty="0" err="1" smtClean="0"/>
              <a:t>đề</a:t>
            </a:r>
            <a:r>
              <a:rPr lang="en-US" altLang="en-US" dirty="0" smtClean="0"/>
              <a:t> </a:t>
            </a:r>
            <a:r>
              <a:rPr lang="en-US" altLang="en-US" dirty="0" err="1" smtClean="0"/>
              <a:t>tài</a:t>
            </a:r>
            <a:endParaRPr lang="en-US" altLang="en-US" dirty="0"/>
          </a:p>
        </p:txBody>
      </p:sp>
      <p:grpSp>
        <p:nvGrpSpPr>
          <p:cNvPr id="44" name="Group 50"/>
          <p:cNvGrpSpPr>
            <a:grpSpLocks/>
          </p:cNvGrpSpPr>
          <p:nvPr/>
        </p:nvGrpSpPr>
        <p:grpSpPr bwMode="auto">
          <a:xfrm>
            <a:off x="1143000" y="1371600"/>
            <a:ext cx="2163762" cy="3546475"/>
            <a:chOff x="745" y="1366"/>
            <a:chExt cx="1363" cy="1994"/>
          </a:xfrm>
        </p:grpSpPr>
        <p:sp>
          <p:nvSpPr>
            <p:cNvPr id="45" name="AutoShape 51"/>
            <p:cNvSpPr>
              <a:spLocks noChangeArrowheads="1"/>
            </p:cNvSpPr>
            <p:nvPr/>
          </p:nvSpPr>
          <p:spPr bwMode="gray">
            <a:xfrm>
              <a:off x="745" y="1560"/>
              <a:ext cx="1363" cy="1800"/>
            </a:xfrm>
            <a:prstGeom prst="roundRect">
              <a:avLst>
                <a:gd name="adj" fmla="val 17509"/>
              </a:avLst>
            </a:prstGeom>
            <a:gradFill rotWithShape="1">
              <a:gsLst>
                <a:gs pos="0">
                  <a:srgbClr val="4E91D4"/>
                </a:gs>
                <a:gs pos="100000">
                  <a:srgbClr val="3477A4"/>
                </a:gs>
              </a:gsLst>
              <a:lin ang="2700000" scaled="1"/>
            </a:gradFill>
            <a:ln>
              <a:noFill/>
            </a:ln>
            <a:effectLst>
              <a:prstShdw prst="shdw12">
                <a:srgbClr val="B2B2B2">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46" name="AutoShape 52"/>
            <p:cNvSpPr>
              <a:spLocks noChangeArrowheads="1"/>
            </p:cNvSpPr>
            <p:nvPr/>
          </p:nvSpPr>
          <p:spPr bwMode="gray">
            <a:xfrm>
              <a:off x="766" y="1565"/>
              <a:ext cx="1322" cy="1766"/>
            </a:xfrm>
            <a:prstGeom prst="roundRect">
              <a:avLst>
                <a:gd name="adj" fmla="val 16667"/>
              </a:avLst>
            </a:prstGeom>
            <a:solidFill>
              <a:srgbClr val="3CA1E6"/>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47" name="AutoShape 53"/>
            <p:cNvSpPr>
              <a:spLocks noChangeArrowheads="1"/>
            </p:cNvSpPr>
            <p:nvPr/>
          </p:nvSpPr>
          <p:spPr bwMode="gray">
            <a:xfrm>
              <a:off x="777" y="2865"/>
              <a:ext cx="1304" cy="447"/>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48" name="AutoShape 54"/>
            <p:cNvSpPr>
              <a:spLocks noChangeArrowheads="1"/>
            </p:cNvSpPr>
            <p:nvPr/>
          </p:nvSpPr>
          <p:spPr bwMode="gray">
            <a:xfrm>
              <a:off x="777" y="1579"/>
              <a:ext cx="1304" cy="446"/>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grpSp>
          <p:nvGrpSpPr>
            <p:cNvPr id="49" name="Group 55"/>
            <p:cNvGrpSpPr>
              <a:grpSpLocks/>
            </p:cNvGrpSpPr>
            <p:nvPr/>
          </p:nvGrpSpPr>
          <p:grpSpPr bwMode="auto">
            <a:xfrm>
              <a:off x="1214" y="1366"/>
              <a:ext cx="405" cy="405"/>
              <a:chOff x="1289" y="582"/>
              <a:chExt cx="668" cy="668"/>
            </a:xfrm>
          </p:grpSpPr>
          <p:sp>
            <p:nvSpPr>
              <p:cNvPr id="52" name="Oval 56"/>
              <p:cNvSpPr>
                <a:spLocks noChangeArrowheads="1"/>
              </p:cNvSpPr>
              <p:nvPr/>
            </p:nvSpPr>
            <p:spPr bwMode="gray">
              <a:xfrm>
                <a:off x="1289" y="582"/>
                <a:ext cx="668" cy="668"/>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53" name="Oval 57"/>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54" name="Oval 58"/>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55" name="Oval 59"/>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56" name="Oval 60"/>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grpSp>
        <p:sp>
          <p:nvSpPr>
            <p:cNvPr id="50" name="Text Box 61"/>
            <p:cNvSpPr txBox="1">
              <a:spLocks noChangeArrowheads="1"/>
            </p:cNvSpPr>
            <p:nvPr/>
          </p:nvSpPr>
          <p:spPr bwMode="gray">
            <a:xfrm>
              <a:off x="1301" y="1424"/>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2400" b="0" i="0" u="none" strike="noStrike" kern="0" cap="none" spc="0" normalizeH="0" baseline="0" noProof="0" smtClean="0">
                  <a:ln>
                    <a:noFill/>
                  </a:ln>
                  <a:solidFill>
                    <a:srgbClr val="000000"/>
                  </a:solidFill>
                  <a:effectLst/>
                  <a:uLnTx/>
                  <a:uFillTx/>
                </a:rPr>
                <a:t>1</a:t>
              </a:r>
              <a:endParaRPr kumimoji="0" lang="en-US" altLang="en-US" sz="1800" b="0" i="0" u="none" strike="noStrike" kern="0" cap="none" spc="0" normalizeH="0" baseline="0" noProof="0" smtClean="0">
                <a:ln>
                  <a:noFill/>
                </a:ln>
                <a:solidFill>
                  <a:srgbClr val="000066"/>
                </a:solidFill>
                <a:effectLst/>
                <a:uLnTx/>
                <a:uFillTx/>
              </a:endParaRPr>
            </a:p>
          </p:txBody>
        </p:sp>
        <p:sp>
          <p:nvSpPr>
            <p:cNvPr id="51" name="Text Box 62"/>
            <p:cNvSpPr txBox="1">
              <a:spLocks noChangeArrowheads="1"/>
            </p:cNvSpPr>
            <p:nvPr/>
          </p:nvSpPr>
          <p:spPr bwMode="gray">
            <a:xfrm>
              <a:off x="793" y="1846"/>
              <a:ext cx="1296"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800" b="0" i="0" u="none" strike="noStrike" kern="0" cap="none" spc="0" normalizeH="0" baseline="0" noProof="0" dirty="0" smtClean="0">
                <a:ln>
                  <a:noFill/>
                </a:ln>
                <a:solidFill>
                  <a:srgbClr val="000066"/>
                </a:solidFill>
                <a:effectLst/>
                <a:uLnTx/>
                <a:uFillTx/>
              </a:endParaRPr>
            </a:p>
          </p:txBody>
        </p:sp>
      </p:grpSp>
      <p:grpSp>
        <p:nvGrpSpPr>
          <p:cNvPr id="57" name="Group 63"/>
          <p:cNvGrpSpPr>
            <a:grpSpLocks/>
          </p:cNvGrpSpPr>
          <p:nvPr/>
        </p:nvGrpSpPr>
        <p:grpSpPr bwMode="auto">
          <a:xfrm>
            <a:off x="5873750" y="1371601"/>
            <a:ext cx="2163762" cy="3543300"/>
            <a:chOff x="3725" y="1364"/>
            <a:chExt cx="1363" cy="1994"/>
          </a:xfrm>
        </p:grpSpPr>
        <p:sp>
          <p:nvSpPr>
            <p:cNvPr id="58" name="AutoShape 64"/>
            <p:cNvSpPr>
              <a:spLocks noChangeArrowheads="1"/>
            </p:cNvSpPr>
            <p:nvPr/>
          </p:nvSpPr>
          <p:spPr bwMode="gray">
            <a:xfrm>
              <a:off x="3725" y="1558"/>
              <a:ext cx="1363" cy="1800"/>
            </a:xfrm>
            <a:prstGeom prst="roundRect">
              <a:avLst>
                <a:gd name="adj" fmla="val 17509"/>
              </a:avLst>
            </a:prstGeom>
            <a:gradFill rotWithShape="1">
              <a:gsLst>
                <a:gs pos="0">
                  <a:srgbClr val="B59F43"/>
                </a:gs>
                <a:gs pos="100000">
                  <a:srgbClr val="8F8849"/>
                </a:gs>
              </a:gsLst>
              <a:lin ang="2700000" scaled="1"/>
            </a:gradFill>
            <a:ln>
              <a:noFill/>
            </a:ln>
            <a:effectLst>
              <a:prstShdw prst="shdw11">
                <a:srgbClr val="B2B2B2">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59" name="AutoShape 65"/>
            <p:cNvSpPr>
              <a:spLocks noChangeArrowheads="1"/>
            </p:cNvSpPr>
            <p:nvPr/>
          </p:nvSpPr>
          <p:spPr bwMode="gray">
            <a:xfrm>
              <a:off x="3746" y="1563"/>
              <a:ext cx="1322" cy="1766"/>
            </a:xfrm>
            <a:prstGeom prst="roundRect">
              <a:avLst>
                <a:gd name="adj" fmla="val 16667"/>
              </a:avLst>
            </a:prstGeom>
            <a:solidFill>
              <a:srgbClr val="E9E065"/>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60" name="AutoShape 66"/>
            <p:cNvSpPr>
              <a:spLocks noChangeArrowheads="1"/>
            </p:cNvSpPr>
            <p:nvPr/>
          </p:nvSpPr>
          <p:spPr bwMode="gray">
            <a:xfrm>
              <a:off x="3757" y="2863"/>
              <a:ext cx="1304" cy="447"/>
            </a:xfrm>
            <a:prstGeom prst="roundRect">
              <a:avLst>
                <a:gd name="adj" fmla="val 50000"/>
              </a:avLst>
            </a:prstGeom>
            <a:gradFill rotWithShape="1">
              <a:gsLst>
                <a:gs pos="0">
                  <a:srgbClr val="E9E065"/>
                </a:gs>
                <a:gs pos="100000">
                  <a:srgbClr val="E9E065">
                    <a:gamma/>
                    <a:tint val="57647"/>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61" name="AutoShape 67"/>
            <p:cNvSpPr>
              <a:spLocks noChangeArrowheads="1"/>
            </p:cNvSpPr>
            <p:nvPr/>
          </p:nvSpPr>
          <p:spPr bwMode="gray">
            <a:xfrm>
              <a:off x="3757" y="1577"/>
              <a:ext cx="1304" cy="446"/>
            </a:xfrm>
            <a:prstGeom prst="roundRect">
              <a:avLst>
                <a:gd name="adj" fmla="val 50000"/>
              </a:avLst>
            </a:prstGeom>
            <a:gradFill rotWithShape="1">
              <a:gsLst>
                <a:gs pos="0">
                  <a:srgbClr val="E9E065">
                    <a:gamma/>
                    <a:tint val="33333"/>
                    <a:invGamma/>
                  </a:srgbClr>
                </a:gs>
                <a:gs pos="100000">
                  <a:srgbClr val="E9E065"/>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grpSp>
          <p:nvGrpSpPr>
            <p:cNvPr id="62" name="Group 68"/>
            <p:cNvGrpSpPr>
              <a:grpSpLocks/>
            </p:cNvGrpSpPr>
            <p:nvPr/>
          </p:nvGrpSpPr>
          <p:grpSpPr bwMode="auto">
            <a:xfrm>
              <a:off x="4194" y="1364"/>
              <a:ext cx="405" cy="405"/>
              <a:chOff x="1289" y="582"/>
              <a:chExt cx="668" cy="668"/>
            </a:xfrm>
          </p:grpSpPr>
          <p:sp>
            <p:nvSpPr>
              <p:cNvPr id="65" name="Oval 69"/>
              <p:cNvSpPr>
                <a:spLocks noChangeArrowheads="1"/>
              </p:cNvSpPr>
              <p:nvPr/>
            </p:nvSpPr>
            <p:spPr bwMode="gray">
              <a:xfrm>
                <a:off x="1289" y="582"/>
                <a:ext cx="668" cy="668"/>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66" name="Oval 70"/>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67" name="Oval 71"/>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68" name="Oval 72"/>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69" name="Oval 73"/>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grpSp>
        <p:sp>
          <p:nvSpPr>
            <p:cNvPr id="63" name="Text Box 74"/>
            <p:cNvSpPr txBox="1">
              <a:spLocks noChangeArrowheads="1"/>
            </p:cNvSpPr>
            <p:nvPr/>
          </p:nvSpPr>
          <p:spPr bwMode="gray">
            <a:xfrm>
              <a:off x="4281" y="1422"/>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2400" b="0" i="0" u="none" strike="noStrike" kern="0" cap="none" spc="0" normalizeH="0" baseline="0" noProof="0" smtClean="0">
                  <a:ln>
                    <a:noFill/>
                  </a:ln>
                  <a:solidFill>
                    <a:srgbClr val="000000"/>
                  </a:solidFill>
                  <a:effectLst/>
                  <a:uLnTx/>
                  <a:uFillTx/>
                </a:rPr>
                <a:t>3</a:t>
              </a:r>
              <a:endParaRPr kumimoji="0" lang="en-US" altLang="en-US" sz="1800" b="0" i="0" u="none" strike="noStrike" kern="0" cap="none" spc="0" normalizeH="0" baseline="0" noProof="0" smtClean="0">
                <a:ln>
                  <a:noFill/>
                </a:ln>
                <a:solidFill>
                  <a:srgbClr val="000066"/>
                </a:solidFill>
                <a:effectLst/>
                <a:uLnTx/>
                <a:uFillTx/>
              </a:endParaRPr>
            </a:p>
          </p:txBody>
        </p:sp>
        <p:sp>
          <p:nvSpPr>
            <p:cNvPr id="64" name="Text Box 75"/>
            <p:cNvSpPr txBox="1">
              <a:spLocks noChangeArrowheads="1"/>
            </p:cNvSpPr>
            <p:nvPr/>
          </p:nvSpPr>
          <p:spPr bwMode="gray">
            <a:xfrm>
              <a:off x="3773" y="1844"/>
              <a:ext cx="1296" cy="1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en-US" sz="1400" b="0" i="0" u="none" strike="noStrike" kern="0" cap="none" spc="0" normalizeH="0" baseline="0" noProof="0" dirty="0" smtClean="0">
                  <a:ln>
                    <a:noFill/>
                  </a:ln>
                  <a:solidFill>
                    <a:srgbClr val="000000"/>
                  </a:solidFill>
                  <a:effectLst/>
                  <a:uLnTx/>
                  <a:uFillTx/>
                  <a:latin typeface="Verdana" panose="020B0604030504040204" pitchFamily="34" charset="0"/>
                </a:rPr>
                <a:t>.</a:t>
              </a:r>
              <a:endParaRPr kumimoji="0" lang="en-US" altLang="en-US" sz="1800" b="0" i="0" u="none" strike="noStrike" kern="0" cap="none" spc="0" normalizeH="0" baseline="0" noProof="0" dirty="0" smtClean="0">
                <a:ln>
                  <a:noFill/>
                </a:ln>
                <a:solidFill>
                  <a:srgbClr val="000066"/>
                </a:solidFill>
                <a:effectLst/>
                <a:uLnTx/>
                <a:uFillTx/>
              </a:endParaRPr>
            </a:p>
          </p:txBody>
        </p:sp>
      </p:grpSp>
      <p:grpSp>
        <p:nvGrpSpPr>
          <p:cNvPr id="70" name="Group 76"/>
          <p:cNvGrpSpPr>
            <a:grpSpLocks/>
          </p:cNvGrpSpPr>
          <p:nvPr/>
        </p:nvGrpSpPr>
        <p:grpSpPr bwMode="auto">
          <a:xfrm>
            <a:off x="3505200" y="1371600"/>
            <a:ext cx="2163762" cy="3546475"/>
            <a:chOff x="2256" y="1154"/>
            <a:chExt cx="1363" cy="1994"/>
          </a:xfrm>
        </p:grpSpPr>
        <p:sp>
          <p:nvSpPr>
            <p:cNvPr id="71" name="AutoShape 77"/>
            <p:cNvSpPr>
              <a:spLocks noChangeArrowheads="1"/>
            </p:cNvSpPr>
            <p:nvPr/>
          </p:nvSpPr>
          <p:spPr bwMode="gray">
            <a:xfrm>
              <a:off x="2256" y="1348"/>
              <a:ext cx="1363" cy="1800"/>
            </a:xfrm>
            <a:prstGeom prst="roundRect">
              <a:avLst>
                <a:gd name="adj" fmla="val 17509"/>
              </a:avLst>
            </a:prstGeom>
            <a:gradFill rotWithShape="1">
              <a:gsLst>
                <a:gs pos="0">
                  <a:srgbClr val="34B034"/>
                </a:gs>
                <a:gs pos="100000">
                  <a:srgbClr val="3F8B4A"/>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72" name="AutoShape 78"/>
            <p:cNvSpPr>
              <a:spLocks noChangeArrowheads="1"/>
            </p:cNvSpPr>
            <p:nvPr/>
          </p:nvSpPr>
          <p:spPr bwMode="gray">
            <a:xfrm>
              <a:off x="2277" y="1353"/>
              <a:ext cx="1322" cy="1766"/>
            </a:xfrm>
            <a:prstGeom prst="roundRect">
              <a:avLst>
                <a:gd name="adj" fmla="val 16667"/>
              </a:avLst>
            </a:prstGeom>
            <a:solidFill>
              <a:srgbClr val="73E77E"/>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73" name="AutoShape 79"/>
            <p:cNvSpPr>
              <a:spLocks noChangeArrowheads="1"/>
            </p:cNvSpPr>
            <p:nvPr/>
          </p:nvSpPr>
          <p:spPr bwMode="gray">
            <a:xfrm>
              <a:off x="2288" y="2653"/>
              <a:ext cx="1304" cy="447"/>
            </a:xfrm>
            <a:prstGeom prst="roundRect">
              <a:avLst>
                <a:gd name="adj" fmla="val 50000"/>
              </a:avLst>
            </a:prstGeom>
            <a:gradFill rotWithShape="1">
              <a:gsLst>
                <a:gs pos="0">
                  <a:srgbClr val="73E77E"/>
                </a:gs>
                <a:gs pos="100000">
                  <a:srgbClr val="73E77E">
                    <a:gamma/>
                    <a:tint val="54510"/>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74" name="AutoShape 80"/>
            <p:cNvSpPr>
              <a:spLocks noChangeArrowheads="1"/>
            </p:cNvSpPr>
            <p:nvPr/>
          </p:nvSpPr>
          <p:spPr bwMode="gray">
            <a:xfrm>
              <a:off x="2288" y="1367"/>
              <a:ext cx="1304" cy="446"/>
            </a:xfrm>
            <a:prstGeom prst="roundRect">
              <a:avLst>
                <a:gd name="adj" fmla="val 50000"/>
              </a:avLst>
            </a:prstGeom>
            <a:gradFill rotWithShape="1">
              <a:gsLst>
                <a:gs pos="0">
                  <a:srgbClr val="73E77E">
                    <a:gamma/>
                    <a:tint val="33333"/>
                    <a:invGamma/>
                  </a:srgbClr>
                </a:gs>
                <a:gs pos="100000">
                  <a:srgbClr val="73E77E"/>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75" name="Oval 81"/>
            <p:cNvSpPr>
              <a:spLocks noChangeArrowheads="1"/>
            </p:cNvSpPr>
            <p:nvPr/>
          </p:nvSpPr>
          <p:spPr bwMode="gray">
            <a:xfrm>
              <a:off x="2725" y="1154"/>
              <a:ext cx="405" cy="405"/>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76" name="Oval 82"/>
            <p:cNvSpPr>
              <a:spLocks noChangeArrowheads="1"/>
            </p:cNvSpPr>
            <p:nvPr/>
          </p:nvSpPr>
          <p:spPr bwMode="gray">
            <a:xfrm>
              <a:off x="2729" y="1157"/>
              <a:ext cx="392" cy="39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77" name="Oval 83"/>
            <p:cNvSpPr>
              <a:spLocks noChangeArrowheads="1"/>
            </p:cNvSpPr>
            <p:nvPr/>
          </p:nvSpPr>
          <p:spPr bwMode="gray">
            <a:xfrm>
              <a:off x="2734" y="1159"/>
              <a:ext cx="383" cy="383"/>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78" name="Oval 84"/>
            <p:cNvSpPr>
              <a:spLocks noChangeArrowheads="1"/>
            </p:cNvSpPr>
            <p:nvPr/>
          </p:nvSpPr>
          <p:spPr bwMode="gray">
            <a:xfrm>
              <a:off x="2738" y="1163"/>
              <a:ext cx="364" cy="357"/>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79" name="Oval 85"/>
            <p:cNvSpPr>
              <a:spLocks noChangeArrowheads="1"/>
            </p:cNvSpPr>
            <p:nvPr/>
          </p:nvSpPr>
          <p:spPr bwMode="gray">
            <a:xfrm>
              <a:off x="2760" y="1173"/>
              <a:ext cx="323" cy="290"/>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000066"/>
                </a:solidFill>
                <a:effectLst/>
                <a:uLnTx/>
                <a:uFillTx/>
              </a:endParaRPr>
            </a:p>
          </p:txBody>
        </p:sp>
        <p:sp>
          <p:nvSpPr>
            <p:cNvPr id="80" name="Text Box 86"/>
            <p:cNvSpPr txBox="1">
              <a:spLocks noChangeArrowheads="1"/>
            </p:cNvSpPr>
            <p:nvPr/>
          </p:nvSpPr>
          <p:spPr bwMode="gray">
            <a:xfrm>
              <a:off x="2812" y="1212"/>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2400" b="0" i="0" u="none" strike="noStrike" kern="0" cap="none" spc="0" normalizeH="0" baseline="0" noProof="0" smtClean="0">
                  <a:ln>
                    <a:noFill/>
                  </a:ln>
                  <a:solidFill>
                    <a:srgbClr val="000000"/>
                  </a:solidFill>
                  <a:effectLst/>
                  <a:uLnTx/>
                  <a:uFillTx/>
                </a:rPr>
                <a:t>2</a:t>
              </a:r>
              <a:endParaRPr kumimoji="0" lang="en-US" altLang="en-US" sz="1800" b="0" i="0" u="none" strike="noStrike" kern="0" cap="none" spc="0" normalizeH="0" baseline="0" noProof="0" smtClean="0">
                <a:ln>
                  <a:noFill/>
                </a:ln>
                <a:solidFill>
                  <a:srgbClr val="000066"/>
                </a:solidFill>
                <a:effectLst/>
                <a:uLnTx/>
                <a:uFillTx/>
              </a:endParaRPr>
            </a:p>
          </p:txBody>
        </p:sp>
        <p:sp>
          <p:nvSpPr>
            <p:cNvPr id="81" name="Text Box 87"/>
            <p:cNvSpPr txBox="1">
              <a:spLocks noChangeArrowheads="1"/>
            </p:cNvSpPr>
            <p:nvPr/>
          </p:nvSpPr>
          <p:spPr bwMode="gray">
            <a:xfrm>
              <a:off x="2304" y="1634"/>
              <a:ext cx="1296"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800" b="0" i="0" u="none" strike="noStrike" kern="0" cap="none" spc="0" normalizeH="0" baseline="0" noProof="0" dirty="0" smtClean="0">
                <a:ln>
                  <a:noFill/>
                </a:ln>
                <a:solidFill>
                  <a:srgbClr val="000066"/>
                </a:solidFill>
                <a:effectLst/>
                <a:uLnTx/>
                <a:uFillTx/>
              </a:endParaRPr>
            </a:p>
          </p:txBody>
        </p:sp>
      </p:grpSp>
      <p:sp>
        <p:nvSpPr>
          <p:cNvPr id="84" name="Text Box 53"/>
          <p:cNvSpPr txBox="1">
            <a:spLocks noChangeArrowheads="1"/>
          </p:cNvSpPr>
          <p:nvPr/>
        </p:nvSpPr>
        <p:spPr bwMode="gray">
          <a:xfrm>
            <a:off x="3563648" y="2087562"/>
            <a:ext cx="2254364"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Kinh</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phí</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đầu</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tư</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vào</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trí</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tuệ</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nhân</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tạo</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ở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các</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quốc</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gia</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ngày</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càng</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gia</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tăng</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Năm</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2017, Amazon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có</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30.000 robot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làm</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việc</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tại</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khắp</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các</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nhà</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kho</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[1] Foxconn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thay</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thế</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60.000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công</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nhân</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a:t>
            </a:r>
            <a:r>
              <a:rPr kumimoji="0" lang="en-US" altLang="en-US" sz="1600" b="0" i="0" u="none" strike="noStrike" kern="1200" cap="none" spc="0" normalizeH="0" baseline="0" noProof="0" dirty="0" err="1" smtClean="0">
                <a:ln>
                  <a:noFill/>
                </a:ln>
                <a:effectLst/>
                <a:uLnTx/>
                <a:uFillTx/>
                <a:latin typeface="Verdana" panose="020B0604030504040204" pitchFamily="34" charset="0"/>
                <a:ea typeface="Verdana" panose="020B0604030504040204" pitchFamily="34" charset="0"/>
                <a:cs typeface="Verdana" panose="020B0604030504040204" pitchFamily="34" charset="0"/>
              </a:rPr>
              <a:t>bằng</a:t>
            </a:r>
            <a:r>
              <a:rPr kumimoji="0" lang="en-US" altLang="en-US" sz="1600" b="0" i="0" u="none" strike="noStrike" kern="1200" cap="none" spc="0" normalizeH="0" baseline="0" noProof="0" dirty="0" smtClean="0">
                <a:ln>
                  <a:noFill/>
                </a:ln>
                <a:effectLst/>
                <a:uLnTx/>
                <a:uFillTx/>
                <a:latin typeface="Verdana" panose="020B0604030504040204" pitchFamily="34" charset="0"/>
                <a:ea typeface="Verdana" panose="020B0604030504040204" pitchFamily="34" charset="0"/>
                <a:cs typeface="Verdana" panose="020B0604030504040204" pitchFamily="34" charset="0"/>
              </a:rPr>
              <a:t> robot[2] </a:t>
            </a:r>
            <a:endParaRPr kumimoji="0" lang="en-US" altLang="en-US" sz="1600" b="0" i="0" u="none" strike="noStrike" kern="1200" cap="none" spc="0" normalizeH="0" baseline="0" noProof="0" dirty="0">
              <a:ln>
                <a:noFill/>
              </a:ln>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86" name="Text Box 75"/>
          <p:cNvSpPr txBox="1">
            <a:spLocks noChangeArrowheads="1"/>
          </p:cNvSpPr>
          <p:nvPr/>
        </p:nvSpPr>
        <p:spPr bwMode="gray">
          <a:xfrm>
            <a:off x="5975670" y="2028790"/>
            <a:ext cx="2117580"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1600" dirty="0" err="1" smtClean="0">
                <a:solidFill>
                  <a:srgbClr val="000000"/>
                </a:solidFill>
                <a:latin typeface="Verdana" panose="020B0604030504040204" pitchFamily="34" charset="0"/>
              </a:rPr>
              <a:t>Năm</a:t>
            </a:r>
            <a:r>
              <a:rPr lang="en-US" altLang="en-US" sz="1600" dirty="0" smtClean="0">
                <a:solidFill>
                  <a:srgbClr val="000000"/>
                </a:solidFill>
                <a:latin typeface="Verdana" panose="020B0604030504040204" pitchFamily="34" charset="0"/>
              </a:rPr>
              <a:t> 2018, </a:t>
            </a:r>
            <a:r>
              <a:rPr lang="en-US" altLang="en-US" sz="1600" dirty="0" err="1" smtClean="0">
                <a:solidFill>
                  <a:srgbClr val="000000"/>
                </a:solidFill>
                <a:latin typeface="Verdana" panose="020B0604030504040204" pitchFamily="34" charset="0"/>
              </a:rPr>
              <a:t>dân</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số</a:t>
            </a:r>
            <a:r>
              <a:rPr lang="en-US" altLang="en-US" sz="1600" dirty="0" smtClean="0">
                <a:solidFill>
                  <a:srgbClr val="000000"/>
                </a:solidFill>
                <a:latin typeface="Verdana" panose="020B0604030504040204" pitchFamily="34" charset="0"/>
              </a:rPr>
              <a:t> VN 95,57 </a:t>
            </a:r>
            <a:r>
              <a:rPr lang="en-US" altLang="en-US" sz="1600" dirty="0" err="1" smtClean="0">
                <a:solidFill>
                  <a:srgbClr val="000000"/>
                </a:solidFill>
                <a:latin typeface="Verdana" panose="020B0604030504040204" pitchFamily="34" charset="0"/>
              </a:rPr>
              <a:t>triệu</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người</a:t>
            </a:r>
            <a:r>
              <a:rPr lang="en-US" altLang="en-US" sz="1600" dirty="0" smtClean="0">
                <a:solidFill>
                  <a:srgbClr val="000000"/>
                </a:solidFill>
                <a:latin typeface="Verdana" panose="020B0604030504040204" pitchFamily="34" charset="0"/>
              </a:rPr>
              <a:t>, LLLĐ </a:t>
            </a:r>
            <a:r>
              <a:rPr lang="en-US" altLang="en-US" sz="1600" dirty="0" err="1" smtClean="0">
                <a:solidFill>
                  <a:srgbClr val="000000"/>
                </a:solidFill>
                <a:latin typeface="Verdana" panose="020B0604030504040204" pitchFamily="34" charset="0"/>
              </a:rPr>
              <a:t>chiếm</a:t>
            </a:r>
            <a:r>
              <a:rPr lang="en-US" altLang="en-US" sz="1600" dirty="0" smtClean="0">
                <a:solidFill>
                  <a:srgbClr val="000000"/>
                </a:solidFill>
                <a:latin typeface="Verdana" panose="020B0604030504040204" pitchFamily="34" charset="0"/>
              </a:rPr>
              <a:t> 57,55%, LĐ </a:t>
            </a:r>
            <a:r>
              <a:rPr lang="en-US" altLang="en-US" sz="1600" dirty="0" err="1" smtClean="0">
                <a:solidFill>
                  <a:srgbClr val="000000"/>
                </a:solidFill>
                <a:latin typeface="Verdana" panose="020B0604030504040204" pitchFamily="34" charset="0"/>
              </a:rPr>
              <a:t>đã</a:t>
            </a:r>
            <a:r>
              <a:rPr lang="en-US" altLang="en-US" sz="1600" dirty="0" smtClean="0">
                <a:solidFill>
                  <a:srgbClr val="000000"/>
                </a:solidFill>
                <a:latin typeface="Verdana" panose="020B0604030504040204" pitchFamily="34" charset="0"/>
              </a:rPr>
              <a:t> qua </a:t>
            </a:r>
            <a:r>
              <a:rPr lang="en-US" altLang="en-US" sz="1600" dirty="0" err="1" smtClean="0">
                <a:solidFill>
                  <a:srgbClr val="000000"/>
                </a:solidFill>
                <a:latin typeface="Verdana" panose="020B0604030504040204" pitchFamily="34" charset="0"/>
              </a:rPr>
              <a:t>đào</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tạo</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chỉ</a:t>
            </a:r>
            <a:r>
              <a:rPr lang="en-US" altLang="en-US" sz="1600" dirty="0" smtClean="0">
                <a:solidFill>
                  <a:srgbClr val="000000"/>
                </a:solidFill>
                <a:latin typeface="Verdana" panose="020B0604030504040204" pitchFamily="34" charset="0"/>
              </a:rPr>
              <a:t> 21,67% [3] </a:t>
            </a:r>
            <a:r>
              <a:rPr lang="en-US" altLang="en-US" sz="1600" dirty="0" err="1">
                <a:solidFill>
                  <a:srgbClr val="000000"/>
                </a:solidFill>
                <a:latin typeface="Verdana" panose="020B0604030504040204" pitchFamily="34" charset="0"/>
              </a:rPr>
              <a:t>C</a:t>
            </a:r>
            <a:r>
              <a:rPr lang="en-US" altLang="en-US" sz="1600" dirty="0" err="1" smtClean="0">
                <a:solidFill>
                  <a:srgbClr val="000000"/>
                </a:solidFill>
                <a:latin typeface="Verdana" panose="020B0604030504040204" pitchFamily="34" charset="0"/>
              </a:rPr>
              <a:t>hủ</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yếu</a:t>
            </a:r>
            <a:r>
              <a:rPr lang="en-US" altLang="en-US" sz="1600" dirty="0" smtClean="0">
                <a:solidFill>
                  <a:srgbClr val="000000"/>
                </a:solidFill>
                <a:latin typeface="Verdana" panose="020B0604030504040204" pitchFamily="34" charset="0"/>
              </a:rPr>
              <a:t> LĐ </a:t>
            </a:r>
            <a:r>
              <a:rPr lang="en-US" altLang="en-US" sz="1600" dirty="0" err="1" smtClean="0">
                <a:solidFill>
                  <a:srgbClr val="000000"/>
                </a:solidFill>
                <a:latin typeface="Verdana" panose="020B0604030504040204" pitchFamily="34" charset="0"/>
              </a:rPr>
              <a:t>có</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trình</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độ</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thấp</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và</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làm</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việc</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trong</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các</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công</a:t>
            </a:r>
            <a:r>
              <a:rPr lang="en-US" altLang="en-US" sz="1600" dirty="0" smtClean="0">
                <a:solidFill>
                  <a:srgbClr val="000000"/>
                </a:solidFill>
                <a:latin typeface="Verdana" panose="020B0604030504040204" pitchFamily="34" charset="0"/>
              </a:rPr>
              <a:t> ty </a:t>
            </a:r>
            <a:r>
              <a:rPr lang="en-US" altLang="en-US" sz="1600" dirty="0" err="1" smtClean="0">
                <a:solidFill>
                  <a:srgbClr val="000000"/>
                </a:solidFill>
                <a:latin typeface="Verdana" panose="020B0604030504040204" pitchFamily="34" charset="0"/>
              </a:rPr>
              <a:t>vốn</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đầu</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tư</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nước</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ngoài</a:t>
            </a:r>
            <a:r>
              <a:rPr lang="en-US" altLang="en-US" sz="1600" dirty="0" smtClean="0">
                <a:solidFill>
                  <a:srgbClr val="000000"/>
                </a:solidFill>
                <a:latin typeface="Verdana" panose="020B0604030504040204" pitchFamily="34" charset="0"/>
              </a:rPr>
              <a:t> </a:t>
            </a:r>
          </a:p>
        </p:txBody>
      </p:sp>
      <p:sp>
        <p:nvSpPr>
          <p:cNvPr id="87" name="Text Box 62"/>
          <p:cNvSpPr txBox="1">
            <a:spLocks noChangeArrowheads="1"/>
          </p:cNvSpPr>
          <p:nvPr/>
        </p:nvSpPr>
        <p:spPr bwMode="gray">
          <a:xfrm>
            <a:off x="1133128" y="2116822"/>
            <a:ext cx="2198890"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altLang="en-US" sz="1600" dirty="0" smtClean="0">
                <a:solidFill>
                  <a:srgbClr val="000000"/>
                </a:solidFill>
                <a:latin typeface="Verdana" panose="020B0604030504040204" pitchFamily="34" charset="0"/>
              </a:rPr>
              <a:t>CMCN 4.0 </a:t>
            </a:r>
            <a:r>
              <a:rPr lang="en-US" altLang="en-US" sz="1600" dirty="0" err="1" smtClean="0">
                <a:solidFill>
                  <a:srgbClr val="000000"/>
                </a:solidFill>
                <a:latin typeface="Verdana" panose="020B0604030504040204" pitchFamily="34" charset="0"/>
              </a:rPr>
              <a:t>làm</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đảo</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lộn</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toàn</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bộ</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mô</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hình</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và</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các</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phương</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thức</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truyền</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thống</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trong</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kinh</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doanh,sinh</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hoạt,tiêu</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dùng</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và</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quản</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trị</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quốc</a:t>
            </a:r>
            <a:r>
              <a:rPr lang="en-US" altLang="en-US" sz="1600" dirty="0" smtClean="0">
                <a:solidFill>
                  <a:srgbClr val="000000"/>
                </a:solidFill>
                <a:latin typeface="Verdana" panose="020B0604030504040204" pitchFamily="34" charset="0"/>
              </a:rPr>
              <a:t> </a:t>
            </a:r>
            <a:r>
              <a:rPr lang="en-US" altLang="en-US" sz="1600" dirty="0" err="1" smtClean="0">
                <a:solidFill>
                  <a:srgbClr val="000000"/>
                </a:solidFill>
                <a:latin typeface="Verdana" panose="020B0604030504040204" pitchFamily="34" charset="0"/>
              </a:rPr>
              <a:t>gia</a:t>
            </a:r>
            <a:r>
              <a:rPr lang="en-US" altLang="en-US" sz="1600" dirty="0" smtClean="0">
                <a:solidFill>
                  <a:srgbClr val="000000"/>
                </a:solidFill>
                <a:latin typeface="Verdana" panose="020B0604030504040204" pitchFamily="34" charset="0"/>
              </a:rPr>
              <a:t> </a:t>
            </a:r>
            <a:endParaRPr lang="en-US" altLang="en-US" sz="1600" dirty="0"/>
          </a:p>
        </p:txBody>
      </p:sp>
      <p:sp>
        <p:nvSpPr>
          <p:cNvPr id="88" name="TextBox 87"/>
          <p:cNvSpPr txBox="1"/>
          <p:nvPr/>
        </p:nvSpPr>
        <p:spPr>
          <a:xfrm>
            <a:off x="6910391" y="6038554"/>
            <a:ext cx="3017837" cy="830997"/>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600" b="0" i="1" u="none" strike="noStrike" kern="1200" cap="none" spc="0" normalizeH="0" baseline="0" noProof="0" dirty="0" smtClean="0">
                <a:ln>
                  <a:noFill/>
                </a:ln>
                <a:solidFill>
                  <a:srgbClr val="080808"/>
                </a:solidFill>
                <a:effectLst/>
                <a:uLnTx/>
                <a:uFillTx/>
                <a:latin typeface="Times New Roman" panose="02020603050405020304" pitchFamily="18" charset="0"/>
                <a:ea typeface="+mn-ea"/>
                <a:cs typeface="Times New Roman" panose="02020603050405020304" pitchFamily="18" charset="0"/>
              </a:rPr>
              <a:t>[1]: </a:t>
            </a:r>
            <a:r>
              <a:rPr kumimoji="0" lang="en-US" sz="1600" b="0" i="1" u="none" strike="noStrike" kern="1200" cap="none" spc="0" normalizeH="0" baseline="0" noProof="0" dirty="0" err="1" smtClean="0">
                <a:ln>
                  <a:noFill/>
                </a:ln>
                <a:solidFill>
                  <a:srgbClr val="080808"/>
                </a:solidFill>
                <a:effectLst/>
                <a:uLnTx/>
                <a:uFillTx/>
                <a:latin typeface="Times New Roman" panose="02020603050405020304" pitchFamily="18" charset="0"/>
                <a:ea typeface="+mn-ea"/>
                <a:cs typeface="Times New Roman" panose="02020603050405020304" pitchFamily="18" charset="0"/>
              </a:rPr>
              <a:t>Nguồn</a:t>
            </a:r>
            <a:r>
              <a:rPr kumimoji="0" lang="en-US" sz="1600" b="0" i="1" u="none" strike="noStrike" kern="1200" cap="none" spc="0" normalizeH="0" baseline="0" noProof="0" dirty="0" smtClean="0">
                <a:ln>
                  <a:noFill/>
                </a:ln>
                <a:solidFill>
                  <a:srgbClr val="080808"/>
                </a:solidFill>
                <a:effectLst/>
                <a:uLnTx/>
                <a:uFillTx/>
                <a:latin typeface="Times New Roman" panose="02020603050405020304" pitchFamily="18" charset="0"/>
                <a:ea typeface="+mn-ea"/>
                <a:cs typeface="Times New Roman" panose="02020603050405020304" pitchFamily="18" charset="0"/>
              </a:rPr>
              <a:t> Amazon</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600" b="0" i="1" u="none" strike="noStrike" kern="1200" cap="none" spc="0" normalizeH="0" baseline="0" noProof="0" dirty="0" smtClean="0">
                <a:ln>
                  <a:noFill/>
                </a:ln>
                <a:solidFill>
                  <a:srgbClr val="080808"/>
                </a:solidFill>
                <a:effectLst/>
                <a:uLnTx/>
                <a:uFillTx/>
                <a:latin typeface="Times New Roman" panose="02020603050405020304" pitchFamily="18" charset="0"/>
                <a:ea typeface="+mn-ea"/>
                <a:cs typeface="Times New Roman" panose="02020603050405020304" pitchFamily="18" charset="0"/>
              </a:rPr>
              <a:t>[2]: </a:t>
            </a:r>
            <a:r>
              <a:rPr kumimoji="0" lang="en-US" sz="1600" b="0" i="1" u="none" strike="noStrike" kern="1200" cap="none" spc="0" normalizeH="0" baseline="0" noProof="0" dirty="0" err="1" smtClean="0">
                <a:ln>
                  <a:noFill/>
                </a:ln>
                <a:solidFill>
                  <a:srgbClr val="080808"/>
                </a:solidFill>
                <a:effectLst/>
                <a:uLnTx/>
                <a:uFillTx/>
                <a:latin typeface="Times New Roman" panose="02020603050405020304" pitchFamily="18" charset="0"/>
                <a:ea typeface="+mn-ea"/>
                <a:cs typeface="Times New Roman" panose="02020603050405020304" pitchFamily="18" charset="0"/>
              </a:rPr>
              <a:t>Nguồn</a:t>
            </a:r>
            <a:r>
              <a:rPr kumimoji="0" lang="en-US" sz="1600" b="0" i="1" u="none" strike="noStrike" kern="1200" cap="none" spc="0" normalizeH="0" baseline="0" noProof="0" dirty="0" smtClean="0">
                <a:ln>
                  <a:noFill/>
                </a:ln>
                <a:solidFill>
                  <a:srgbClr val="080808"/>
                </a:solidFill>
                <a:effectLst/>
                <a:uLnTx/>
                <a:uFillTx/>
                <a:latin typeface="Times New Roman" panose="02020603050405020304" pitchFamily="18" charset="0"/>
                <a:ea typeface="+mn-ea"/>
                <a:cs typeface="Times New Roman" panose="02020603050405020304" pitchFamily="18" charset="0"/>
              </a:rPr>
              <a:t> MSN</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600" b="0" i="1" u="none" strike="noStrike" kern="1200" cap="none" spc="0" normalizeH="0" baseline="0" noProof="0" dirty="0" smtClean="0">
                <a:ln>
                  <a:noFill/>
                </a:ln>
                <a:solidFill>
                  <a:srgbClr val="080808"/>
                </a:solidFill>
                <a:effectLst/>
                <a:uLnTx/>
                <a:uFillTx/>
                <a:latin typeface="Times New Roman" panose="02020603050405020304" pitchFamily="18" charset="0"/>
                <a:ea typeface="+mn-ea"/>
                <a:cs typeface="Times New Roman" panose="02020603050405020304" pitchFamily="18" charset="0"/>
              </a:rPr>
              <a:t>[3]: </a:t>
            </a:r>
            <a:r>
              <a:rPr kumimoji="0" lang="en-US" sz="1600" b="0" i="1" u="none" strike="noStrike" kern="1200" cap="none" spc="0" normalizeH="0" baseline="0" noProof="0" dirty="0" err="1" smtClean="0">
                <a:ln>
                  <a:noFill/>
                </a:ln>
                <a:solidFill>
                  <a:srgbClr val="080808"/>
                </a:solidFill>
                <a:effectLst/>
                <a:uLnTx/>
                <a:uFillTx/>
                <a:latin typeface="Times New Roman" panose="02020603050405020304" pitchFamily="18" charset="0"/>
                <a:ea typeface="+mn-ea"/>
                <a:cs typeface="Times New Roman" panose="02020603050405020304" pitchFamily="18" charset="0"/>
              </a:rPr>
              <a:t>Nguồn</a:t>
            </a:r>
            <a:r>
              <a:rPr kumimoji="0" lang="en-US" sz="1600" b="0" i="1" u="none" strike="noStrike" kern="1200" cap="none" spc="0" normalizeH="0" baseline="0" noProof="0" dirty="0" smtClean="0">
                <a:ln>
                  <a:noFill/>
                </a:ln>
                <a:solidFill>
                  <a:srgbClr val="080808"/>
                </a:solidFill>
                <a:effectLst/>
                <a:uLnTx/>
                <a:uFillTx/>
                <a:latin typeface="Times New Roman" panose="02020603050405020304" pitchFamily="18" charset="0"/>
                <a:ea typeface="+mn-ea"/>
                <a:cs typeface="Times New Roman" panose="02020603050405020304" pitchFamily="18" charset="0"/>
              </a:rPr>
              <a:t> </a:t>
            </a:r>
            <a:r>
              <a:rPr kumimoji="0" lang="en-US" sz="1600" b="0" i="1" u="none" strike="noStrike" kern="1200" cap="none" spc="0" normalizeH="0" baseline="0" noProof="0" dirty="0" err="1" smtClean="0">
                <a:ln>
                  <a:noFill/>
                </a:ln>
                <a:solidFill>
                  <a:srgbClr val="080808"/>
                </a:solidFill>
                <a:effectLst/>
                <a:uLnTx/>
                <a:uFillTx/>
                <a:latin typeface="Times New Roman" panose="02020603050405020304" pitchFamily="18" charset="0"/>
                <a:ea typeface="+mn-ea"/>
                <a:cs typeface="Times New Roman" panose="02020603050405020304" pitchFamily="18" charset="0"/>
              </a:rPr>
              <a:t>Bộ</a:t>
            </a:r>
            <a:r>
              <a:rPr kumimoji="0" lang="en-US" sz="1600" b="0" i="1" u="none" strike="noStrike" kern="1200" cap="none" spc="0" normalizeH="0" baseline="0" noProof="0" dirty="0" smtClean="0">
                <a:ln>
                  <a:noFill/>
                </a:ln>
                <a:solidFill>
                  <a:srgbClr val="080808"/>
                </a:solidFill>
                <a:effectLst/>
                <a:uLnTx/>
                <a:uFillTx/>
                <a:latin typeface="Times New Roman" panose="02020603050405020304" pitchFamily="18" charset="0"/>
                <a:ea typeface="+mn-ea"/>
                <a:cs typeface="Times New Roman" panose="02020603050405020304" pitchFamily="18" charset="0"/>
              </a:rPr>
              <a:t> LĐTB&amp;XH </a:t>
            </a:r>
            <a:endParaRPr kumimoji="0" lang="en-US" sz="1600" b="0" i="1" u="none" strike="noStrike" kern="1200" cap="none" spc="0" normalizeH="0" baseline="0" noProof="0" dirty="0">
              <a:ln>
                <a:noFill/>
              </a:ln>
              <a:solidFill>
                <a:srgbClr val="080808"/>
              </a:solidFill>
              <a:effectLst/>
              <a:uLnTx/>
              <a:uFillTx/>
              <a:latin typeface="Times New Roman" panose="02020603050405020304" pitchFamily="18" charset="0"/>
              <a:ea typeface="+mn-ea"/>
              <a:cs typeface="Times New Roman" panose="02020603050405020304" pitchFamily="18" charset="0"/>
            </a:endParaRPr>
          </a:p>
        </p:txBody>
      </p:sp>
      <p:pic>
        <p:nvPicPr>
          <p:cNvPr id="89" name="Picture 88"/>
          <p:cNvPicPr>
            <a:picLocks noChangeAspect="1"/>
          </p:cNvPicPr>
          <p:nvPr/>
        </p:nvPicPr>
        <p:blipFill>
          <a:blip r:embed="rId2"/>
          <a:stretch>
            <a:fillRect/>
          </a:stretch>
        </p:blipFill>
        <p:spPr>
          <a:xfrm>
            <a:off x="0" y="5568595"/>
            <a:ext cx="1289405" cy="1289405"/>
          </a:xfrm>
          <a:prstGeom prst="rect">
            <a:avLst/>
          </a:prstGeom>
        </p:spPr>
      </p:pic>
      <p:sp>
        <p:nvSpPr>
          <p:cNvPr id="90" name="AutoShape 5"/>
          <p:cNvSpPr>
            <a:spLocks noChangeArrowheads="1"/>
          </p:cNvSpPr>
          <p:nvPr/>
        </p:nvSpPr>
        <p:spPr bwMode="gray">
          <a:xfrm>
            <a:off x="2025562" y="4979719"/>
            <a:ext cx="5083350" cy="1474334"/>
          </a:xfrm>
          <a:prstGeom prst="roundRect">
            <a:avLst>
              <a:gd name="adj" fmla="val 50000"/>
            </a:avLst>
          </a:prstGeom>
          <a:gradFill rotWithShape="1">
            <a:gsLst>
              <a:gs pos="0">
                <a:srgbClr val="1D6AB7"/>
              </a:gs>
              <a:gs pos="50000">
                <a:srgbClr val="1D6AB7">
                  <a:gamma/>
                  <a:tint val="64314"/>
                  <a:invGamma/>
                </a:srgbClr>
              </a:gs>
              <a:gs pos="100000">
                <a:srgbClr val="1D6AB7"/>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marL="0" marR="0" lvl="0" indent="0" algn="ctr" defTabSz="914400" eaLnBrk="0" fontAlgn="auto" latinLnBrk="0" hangingPunct="0">
              <a:lnSpc>
                <a:spcPct val="100000"/>
              </a:lnSpc>
              <a:spcBef>
                <a:spcPts val="0"/>
              </a:spcBef>
              <a:spcAft>
                <a:spcPts val="0"/>
              </a:spcAft>
              <a:buClrTx/>
              <a:buSzTx/>
              <a:buFontTx/>
              <a:buNone/>
              <a:tabLst/>
              <a:defRPr/>
            </a:pPr>
            <a:endParaRPr kumimoji="0" lang="en-US" altLang="en-US" sz="2000" b="0"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Verdana" panose="020B0604030504040204" pitchFamily="34" charset="0"/>
            </a:endParaRPr>
          </a:p>
        </p:txBody>
      </p:sp>
      <p:sp>
        <p:nvSpPr>
          <p:cNvPr id="91" name="TextBox 90"/>
          <p:cNvSpPr txBox="1"/>
          <p:nvPr/>
        </p:nvSpPr>
        <p:spPr>
          <a:xfrm>
            <a:off x="2212047" y="5270953"/>
            <a:ext cx="4957565" cy="923330"/>
          </a:xfrm>
          <a:prstGeom prst="rect">
            <a:avLst/>
          </a:prstGeom>
          <a:noFill/>
        </p:spPr>
        <p:txBody>
          <a:bodyPr wrap="square" rtlCol="0">
            <a:spAutoFit/>
          </a:bodyPr>
          <a:lstStyle/>
          <a:p>
            <a:pPr fontAlgn="base">
              <a:spcBef>
                <a:spcPct val="0"/>
              </a:spcBef>
              <a:spcAft>
                <a:spcPct val="0"/>
              </a:spcAft>
            </a:pPr>
            <a:r>
              <a:rPr lang="en-US" b="1" dirty="0" err="1">
                <a:latin typeface="Arial" panose="020B0604020202020204" pitchFamily="34" charset="0"/>
              </a:rPr>
              <a:t>Nguy</a:t>
            </a:r>
            <a:r>
              <a:rPr lang="en-US" b="1" dirty="0">
                <a:latin typeface="Arial" panose="020B0604020202020204" pitchFamily="34" charset="0"/>
              </a:rPr>
              <a:t> </a:t>
            </a:r>
            <a:r>
              <a:rPr lang="en-US" b="1" dirty="0" err="1">
                <a:latin typeface="Arial" panose="020B0604020202020204" pitchFamily="34" charset="0"/>
              </a:rPr>
              <a:t>cơ</a:t>
            </a:r>
            <a:r>
              <a:rPr lang="en-US" b="1" dirty="0">
                <a:latin typeface="Arial" panose="020B0604020202020204" pitchFamily="34" charset="0"/>
              </a:rPr>
              <a:t> </a:t>
            </a:r>
            <a:r>
              <a:rPr lang="en-US" b="1" dirty="0" err="1">
                <a:latin typeface="Arial" panose="020B0604020202020204" pitchFamily="34" charset="0"/>
              </a:rPr>
              <a:t>mất</a:t>
            </a:r>
            <a:r>
              <a:rPr lang="en-US" b="1" dirty="0">
                <a:latin typeface="Arial" panose="020B0604020202020204" pitchFamily="34" charset="0"/>
              </a:rPr>
              <a:t> </a:t>
            </a:r>
            <a:r>
              <a:rPr lang="en-US" b="1" dirty="0" err="1">
                <a:latin typeface="Arial" panose="020B0604020202020204" pitchFamily="34" charset="0"/>
              </a:rPr>
              <a:t>việc</a:t>
            </a:r>
            <a:r>
              <a:rPr lang="en-US" b="1" dirty="0">
                <a:latin typeface="Arial" panose="020B0604020202020204" pitchFamily="34" charset="0"/>
              </a:rPr>
              <a:t> </a:t>
            </a:r>
            <a:r>
              <a:rPr lang="en-US" b="1" dirty="0" err="1">
                <a:latin typeface="Arial" panose="020B0604020202020204" pitchFamily="34" charset="0"/>
              </a:rPr>
              <a:t>làm</a:t>
            </a:r>
            <a:r>
              <a:rPr lang="en-US" b="1" dirty="0">
                <a:latin typeface="Arial" panose="020B0604020202020204" pitchFamily="34" charset="0"/>
              </a:rPr>
              <a:t> do </a:t>
            </a:r>
            <a:r>
              <a:rPr lang="en-US" b="1" dirty="0" err="1">
                <a:latin typeface="Arial" panose="020B0604020202020204" pitchFamily="34" charset="0"/>
              </a:rPr>
              <a:t>các</a:t>
            </a:r>
            <a:r>
              <a:rPr lang="en-US" b="1" dirty="0">
                <a:latin typeface="Arial" panose="020B0604020202020204" pitchFamily="34" charset="0"/>
              </a:rPr>
              <a:t> </a:t>
            </a:r>
            <a:r>
              <a:rPr lang="en-US" b="1" dirty="0" err="1">
                <a:latin typeface="Arial" panose="020B0604020202020204" pitchFamily="34" charset="0"/>
              </a:rPr>
              <a:t>nước</a:t>
            </a:r>
            <a:r>
              <a:rPr lang="en-US" b="1" dirty="0">
                <a:latin typeface="Arial" panose="020B0604020202020204" pitchFamily="34" charset="0"/>
              </a:rPr>
              <a:t> </a:t>
            </a:r>
            <a:r>
              <a:rPr lang="en-US" b="1" dirty="0" err="1">
                <a:latin typeface="Arial" panose="020B0604020202020204" pitchFamily="34" charset="0"/>
              </a:rPr>
              <a:t>có</a:t>
            </a:r>
            <a:r>
              <a:rPr lang="en-US" b="1" dirty="0">
                <a:latin typeface="Arial" panose="020B0604020202020204" pitchFamily="34" charset="0"/>
              </a:rPr>
              <a:t> </a:t>
            </a:r>
            <a:r>
              <a:rPr lang="en-US" b="1" dirty="0" err="1">
                <a:latin typeface="Arial" panose="020B0604020202020204" pitchFamily="34" charset="0"/>
              </a:rPr>
              <a:t>lợi</a:t>
            </a:r>
            <a:r>
              <a:rPr lang="en-US" b="1" dirty="0">
                <a:latin typeface="Arial" panose="020B0604020202020204" pitchFamily="34" charset="0"/>
              </a:rPr>
              <a:t> </a:t>
            </a:r>
            <a:r>
              <a:rPr lang="en-US" b="1" dirty="0" err="1">
                <a:latin typeface="Arial" panose="020B0604020202020204" pitchFamily="34" charset="0"/>
              </a:rPr>
              <a:t>thế</a:t>
            </a:r>
            <a:r>
              <a:rPr lang="en-US" b="1" dirty="0">
                <a:latin typeface="Arial" panose="020B0604020202020204" pitchFamily="34" charset="0"/>
              </a:rPr>
              <a:t> </a:t>
            </a:r>
            <a:r>
              <a:rPr lang="en-US" b="1" dirty="0" err="1">
                <a:latin typeface="Arial" panose="020B0604020202020204" pitchFamily="34" charset="0"/>
              </a:rPr>
              <a:t>về</a:t>
            </a:r>
            <a:r>
              <a:rPr lang="en-US" b="1" dirty="0">
                <a:latin typeface="Arial" panose="020B0604020202020204" pitchFamily="34" charset="0"/>
              </a:rPr>
              <a:t> </a:t>
            </a:r>
            <a:r>
              <a:rPr lang="en-US" b="1" dirty="0" err="1">
                <a:latin typeface="Arial" panose="020B0604020202020204" pitchFamily="34" charset="0"/>
              </a:rPr>
              <a:t>vốn</a:t>
            </a:r>
            <a:r>
              <a:rPr lang="en-US" b="1" dirty="0">
                <a:latin typeface="Arial" panose="020B0604020202020204" pitchFamily="34" charset="0"/>
              </a:rPr>
              <a:t> </a:t>
            </a:r>
            <a:r>
              <a:rPr lang="en-US" b="1" dirty="0" err="1">
                <a:latin typeface="Arial" panose="020B0604020202020204" pitchFamily="34" charset="0"/>
              </a:rPr>
              <a:t>và</a:t>
            </a:r>
            <a:r>
              <a:rPr lang="en-US" b="1" dirty="0">
                <a:latin typeface="Arial" panose="020B0604020202020204" pitchFamily="34" charset="0"/>
              </a:rPr>
              <a:t> </a:t>
            </a:r>
            <a:r>
              <a:rPr lang="en-US" b="1" dirty="0" err="1">
                <a:latin typeface="Arial" panose="020B0604020202020204" pitchFamily="34" charset="0"/>
              </a:rPr>
              <a:t>công</a:t>
            </a:r>
            <a:r>
              <a:rPr lang="en-US" b="1" dirty="0">
                <a:latin typeface="Arial" panose="020B0604020202020204" pitchFamily="34" charset="0"/>
              </a:rPr>
              <a:t> </a:t>
            </a:r>
            <a:r>
              <a:rPr lang="en-US" b="1" dirty="0" err="1">
                <a:latin typeface="Arial" panose="020B0604020202020204" pitchFamily="34" charset="0"/>
              </a:rPr>
              <a:t>nghệ</a:t>
            </a:r>
            <a:r>
              <a:rPr lang="en-US" b="1" dirty="0">
                <a:latin typeface="Arial" panose="020B0604020202020204" pitchFamily="34" charset="0"/>
              </a:rPr>
              <a:t> </a:t>
            </a:r>
            <a:r>
              <a:rPr lang="en-US" b="1" dirty="0" err="1">
                <a:latin typeface="Arial" panose="020B0604020202020204" pitchFamily="34" charset="0"/>
              </a:rPr>
              <a:t>sẽ</a:t>
            </a:r>
            <a:r>
              <a:rPr lang="en-US" b="1" dirty="0">
                <a:latin typeface="Arial" panose="020B0604020202020204" pitchFamily="34" charset="0"/>
              </a:rPr>
              <a:t> quay </a:t>
            </a:r>
            <a:r>
              <a:rPr lang="en-US" b="1" dirty="0" err="1">
                <a:latin typeface="Arial" panose="020B0604020202020204" pitchFamily="34" charset="0"/>
              </a:rPr>
              <a:t>trở</a:t>
            </a:r>
            <a:r>
              <a:rPr lang="en-US" b="1" dirty="0">
                <a:latin typeface="Arial" panose="020B0604020202020204" pitchFamily="34" charset="0"/>
              </a:rPr>
              <a:t> </a:t>
            </a:r>
            <a:r>
              <a:rPr lang="en-US" b="1" dirty="0" err="1">
                <a:latin typeface="Arial" panose="020B0604020202020204" pitchFamily="34" charset="0"/>
              </a:rPr>
              <a:t>lại</a:t>
            </a:r>
            <a:r>
              <a:rPr lang="en-US" b="1" dirty="0">
                <a:latin typeface="Arial" panose="020B0604020202020204" pitchFamily="34" charset="0"/>
              </a:rPr>
              <a:t> </a:t>
            </a:r>
            <a:r>
              <a:rPr lang="en-US" b="1" dirty="0" err="1">
                <a:latin typeface="Arial" panose="020B0604020202020204" pitchFamily="34" charset="0"/>
              </a:rPr>
              <a:t>đặt</a:t>
            </a:r>
            <a:r>
              <a:rPr lang="en-US" b="1" dirty="0">
                <a:latin typeface="Arial" panose="020B0604020202020204" pitchFamily="34" charset="0"/>
              </a:rPr>
              <a:t> </a:t>
            </a:r>
            <a:r>
              <a:rPr lang="en-US" b="1" dirty="0" err="1">
                <a:latin typeface="Arial" panose="020B0604020202020204" pitchFamily="34" charset="0"/>
              </a:rPr>
              <a:t>nhà</a:t>
            </a:r>
            <a:r>
              <a:rPr lang="en-US" b="1" dirty="0">
                <a:latin typeface="Arial" panose="020B0604020202020204" pitchFamily="34" charset="0"/>
              </a:rPr>
              <a:t> </a:t>
            </a:r>
            <a:r>
              <a:rPr lang="en-US" b="1" dirty="0" err="1">
                <a:latin typeface="Arial" panose="020B0604020202020204" pitchFamily="34" charset="0"/>
              </a:rPr>
              <a:t>máy</a:t>
            </a:r>
            <a:r>
              <a:rPr lang="en-US" b="1" dirty="0">
                <a:latin typeface="Arial" panose="020B0604020202020204" pitchFamily="34" charset="0"/>
              </a:rPr>
              <a:t> </a:t>
            </a:r>
            <a:r>
              <a:rPr lang="en-US" b="1" dirty="0" err="1">
                <a:latin typeface="Arial" panose="020B0604020202020204" pitchFamily="34" charset="0"/>
              </a:rPr>
              <a:t>sản</a:t>
            </a:r>
            <a:r>
              <a:rPr lang="en-US" b="1" dirty="0">
                <a:latin typeface="Arial" panose="020B0604020202020204" pitchFamily="34" charset="0"/>
              </a:rPr>
              <a:t> </a:t>
            </a:r>
            <a:r>
              <a:rPr lang="en-US" b="1" dirty="0" err="1">
                <a:latin typeface="Arial" panose="020B0604020202020204" pitchFamily="34" charset="0"/>
              </a:rPr>
              <a:t>xuất</a:t>
            </a:r>
            <a:r>
              <a:rPr lang="en-US" b="1" dirty="0">
                <a:latin typeface="Arial" panose="020B0604020202020204" pitchFamily="34" charset="0"/>
              </a:rPr>
              <a:t> </a:t>
            </a:r>
            <a:r>
              <a:rPr lang="en-US" b="1" dirty="0" err="1">
                <a:latin typeface="Arial" panose="020B0604020202020204" pitchFamily="34" charset="0"/>
              </a:rPr>
              <a:t>tại</a:t>
            </a:r>
            <a:r>
              <a:rPr lang="en-US" b="1" dirty="0">
                <a:latin typeface="Arial" panose="020B0604020202020204" pitchFamily="34" charset="0"/>
              </a:rPr>
              <a:t> </a:t>
            </a:r>
            <a:r>
              <a:rPr lang="en-US" b="1" dirty="0" err="1">
                <a:latin typeface="Arial" panose="020B0604020202020204" pitchFamily="34" charset="0"/>
              </a:rPr>
              <a:t>chính</a:t>
            </a:r>
            <a:r>
              <a:rPr lang="en-US" b="1" dirty="0">
                <a:latin typeface="Arial" panose="020B0604020202020204" pitchFamily="34" charset="0"/>
              </a:rPr>
              <a:t> </a:t>
            </a:r>
            <a:r>
              <a:rPr lang="en-US" b="1" dirty="0" err="1">
                <a:latin typeface="Arial" panose="020B0604020202020204" pitchFamily="34" charset="0"/>
              </a:rPr>
              <a:t>quốc</a:t>
            </a:r>
            <a:r>
              <a:rPr lang="en-US" b="1" dirty="0">
                <a:latin typeface="Arial" panose="020B0604020202020204" pitchFamily="34" charset="0"/>
              </a:rPr>
              <a:t> </a:t>
            </a:r>
            <a:r>
              <a:rPr lang="en-US" b="1" dirty="0" err="1">
                <a:latin typeface="Arial" panose="020B0604020202020204" pitchFamily="34" charset="0"/>
              </a:rPr>
              <a:t>gia</a:t>
            </a:r>
            <a:r>
              <a:rPr lang="en-US" b="1" dirty="0">
                <a:latin typeface="Arial" panose="020B0604020202020204" pitchFamily="34" charset="0"/>
              </a:rPr>
              <a:t> </a:t>
            </a:r>
            <a:r>
              <a:rPr lang="en-US" b="1" dirty="0" err="1">
                <a:latin typeface="Arial" panose="020B0604020202020204" pitchFamily="34" charset="0"/>
              </a:rPr>
              <a:t>họ</a:t>
            </a:r>
            <a:r>
              <a:rPr lang="en-US" b="1" dirty="0">
                <a:latin typeface="Arial" panose="020B0604020202020204" pitchFamily="34" charset="0"/>
              </a:rPr>
              <a:t>. </a:t>
            </a:r>
          </a:p>
        </p:txBody>
      </p:sp>
    </p:spTree>
    <p:extLst>
      <p:ext uri="{BB962C8B-B14F-4D97-AF65-F5344CB8AC3E}">
        <p14:creationId xmlns:p14="http://schemas.microsoft.com/office/powerpoint/2010/main" val="90752236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barn(inVertical)">
                                      <p:cBhvr>
                                        <p:cTn id="7" dur="500"/>
                                        <p:tgtEl>
                                          <p:spTgt spid="4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88"/>
                                        </p:tgtEl>
                                        <p:attrNameLst>
                                          <p:attrName>style.visibility</p:attrName>
                                        </p:attrNameLst>
                                      </p:cBhvr>
                                      <p:to>
                                        <p:strVal val="visible"/>
                                      </p:to>
                                    </p:set>
                                    <p:anim calcmode="lin" valueType="num">
                                      <p:cBhvr additive="base">
                                        <p:cTn id="10" dur="500" fill="hold"/>
                                        <p:tgtEl>
                                          <p:spTgt spid="88"/>
                                        </p:tgtEl>
                                        <p:attrNameLst>
                                          <p:attrName>ppt_x</p:attrName>
                                        </p:attrNameLst>
                                      </p:cBhvr>
                                      <p:tavLst>
                                        <p:tav tm="0">
                                          <p:val>
                                            <p:strVal val="#ppt_x"/>
                                          </p:val>
                                        </p:tav>
                                        <p:tav tm="100000">
                                          <p:val>
                                            <p:strVal val="#ppt_x"/>
                                          </p:val>
                                        </p:tav>
                                      </p:tavLst>
                                    </p:anim>
                                    <p:anim calcmode="lin" valueType="num">
                                      <p:cBhvr additive="base">
                                        <p:cTn id="11" dur="500" fill="hold"/>
                                        <p:tgtEl>
                                          <p:spTgt spid="88"/>
                                        </p:tgtEl>
                                        <p:attrNameLst>
                                          <p:attrName>ppt_y</p:attrName>
                                        </p:attrNameLst>
                                      </p:cBhvr>
                                      <p:tavLst>
                                        <p:tav tm="0">
                                          <p:val>
                                            <p:strVal val="1+#ppt_h/2"/>
                                          </p:val>
                                        </p:tav>
                                        <p:tav tm="100000">
                                          <p:val>
                                            <p:strVal val="#ppt_y"/>
                                          </p:val>
                                        </p:tav>
                                      </p:tavLst>
                                    </p:anim>
                                  </p:childTnLst>
                                </p:cTn>
                              </p:par>
                              <p:par>
                                <p:cTn id="12" presetID="16" presetClass="entr" presetSubtype="21" fill="hold" nodeType="withEffect">
                                  <p:stCondLst>
                                    <p:cond delay="0"/>
                                  </p:stCondLst>
                                  <p:childTnLst>
                                    <p:set>
                                      <p:cBhvr>
                                        <p:cTn id="13" dur="1" fill="hold">
                                          <p:stCondLst>
                                            <p:cond delay="0"/>
                                          </p:stCondLst>
                                        </p:cTn>
                                        <p:tgtEl>
                                          <p:spTgt spid="57"/>
                                        </p:tgtEl>
                                        <p:attrNameLst>
                                          <p:attrName>style.visibility</p:attrName>
                                        </p:attrNameLst>
                                      </p:cBhvr>
                                      <p:to>
                                        <p:strVal val="visible"/>
                                      </p:to>
                                    </p:set>
                                    <p:animEffect transition="in" filter="barn(inVertical)">
                                      <p:cBhvr>
                                        <p:cTn id="14" dur="500"/>
                                        <p:tgtEl>
                                          <p:spTgt spid="57"/>
                                        </p:tgtEl>
                                      </p:cBhvr>
                                    </p:animEffect>
                                  </p:childTnLst>
                                </p:cTn>
                              </p:par>
                              <p:par>
                                <p:cTn id="15" presetID="16" presetClass="entr" presetSubtype="21" fill="hold" nodeType="withEffect">
                                  <p:stCondLst>
                                    <p:cond delay="0"/>
                                  </p:stCondLst>
                                  <p:childTnLst>
                                    <p:set>
                                      <p:cBhvr>
                                        <p:cTn id="16" dur="1" fill="hold">
                                          <p:stCondLst>
                                            <p:cond delay="0"/>
                                          </p:stCondLst>
                                        </p:cTn>
                                        <p:tgtEl>
                                          <p:spTgt spid="70"/>
                                        </p:tgtEl>
                                        <p:attrNameLst>
                                          <p:attrName>style.visibility</p:attrName>
                                        </p:attrNameLst>
                                      </p:cBhvr>
                                      <p:to>
                                        <p:strVal val="visible"/>
                                      </p:to>
                                    </p:set>
                                    <p:animEffect transition="in" filter="barn(inVertical)">
                                      <p:cBhvr>
                                        <p:cTn id="17" dur="500"/>
                                        <p:tgtEl>
                                          <p:spTgt spid="70"/>
                                        </p:tgtEl>
                                      </p:cBhvr>
                                    </p:animEffect>
                                  </p:childTnLst>
                                </p:cTn>
                              </p:par>
                              <p:par>
                                <p:cTn id="18" presetID="16" presetClass="entr" presetSubtype="21" fill="hold" grpId="0" nodeType="withEffect">
                                  <p:stCondLst>
                                    <p:cond delay="0"/>
                                  </p:stCondLst>
                                  <p:childTnLst>
                                    <p:set>
                                      <p:cBhvr>
                                        <p:cTn id="19" dur="1" fill="hold">
                                          <p:stCondLst>
                                            <p:cond delay="0"/>
                                          </p:stCondLst>
                                        </p:cTn>
                                        <p:tgtEl>
                                          <p:spTgt spid="84"/>
                                        </p:tgtEl>
                                        <p:attrNameLst>
                                          <p:attrName>style.visibility</p:attrName>
                                        </p:attrNameLst>
                                      </p:cBhvr>
                                      <p:to>
                                        <p:strVal val="visible"/>
                                      </p:to>
                                    </p:set>
                                    <p:animEffect transition="in" filter="barn(inVertical)">
                                      <p:cBhvr>
                                        <p:cTn id="20" dur="500"/>
                                        <p:tgtEl>
                                          <p:spTgt spid="84"/>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86"/>
                                        </p:tgtEl>
                                        <p:attrNameLst>
                                          <p:attrName>style.visibility</p:attrName>
                                        </p:attrNameLst>
                                      </p:cBhvr>
                                      <p:to>
                                        <p:strVal val="visible"/>
                                      </p:to>
                                    </p:set>
                                    <p:animEffect transition="in" filter="barn(inVertical)">
                                      <p:cBhvr>
                                        <p:cTn id="23" dur="500"/>
                                        <p:tgtEl>
                                          <p:spTgt spid="86"/>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87"/>
                                        </p:tgtEl>
                                        <p:attrNameLst>
                                          <p:attrName>style.visibility</p:attrName>
                                        </p:attrNameLst>
                                      </p:cBhvr>
                                      <p:to>
                                        <p:strVal val="visible"/>
                                      </p:to>
                                    </p:set>
                                    <p:animEffect transition="in" filter="barn(inVertical)">
                                      <p:cBhvr>
                                        <p:cTn id="26" dur="500"/>
                                        <p:tgtEl>
                                          <p:spTgt spid="87"/>
                                        </p:tgtEl>
                                      </p:cBhvr>
                                    </p:animEffect>
                                  </p:childTnLst>
                                </p:cTn>
                              </p:par>
                            </p:childTnLst>
                          </p:cTn>
                        </p:par>
                        <p:par>
                          <p:cTn id="27" fill="hold">
                            <p:stCondLst>
                              <p:cond delay="500"/>
                            </p:stCondLst>
                            <p:childTnLst>
                              <p:par>
                                <p:cTn id="28" presetID="53" presetClass="entr" presetSubtype="16" fill="hold" nodeType="afterEffect">
                                  <p:stCondLst>
                                    <p:cond delay="0"/>
                                  </p:stCondLst>
                                  <p:childTnLst>
                                    <p:set>
                                      <p:cBhvr>
                                        <p:cTn id="29" dur="1" fill="hold">
                                          <p:stCondLst>
                                            <p:cond delay="0"/>
                                          </p:stCondLst>
                                        </p:cTn>
                                        <p:tgtEl>
                                          <p:spTgt spid="89"/>
                                        </p:tgtEl>
                                        <p:attrNameLst>
                                          <p:attrName>style.visibility</p:attrName>
                                        </p:attrNameLst>
                                      </p:cBhvr>
                                      <p:to>
                                        <p:strVal val="visible"/>
                                      </p:to>
                                    </p:set>
                                    <p:anim calcmode="lin" valueType="num">
                                      <p:cBhvr>
                                        <p:cTn id="30" dur="500" fill="hold"/>
                                        <p:tgtEl>
                                          <p:spTgt spid="89"/>
                                        </p:tgtEl>
                                        <p:attrNameLst>
                                          <p:attrName>ppt_w</p:attrName>
                                        </p:attrNameLst>
                                      </p:cBhvr>
                                      <p:tavLst>
                                        <p:tav tm="0">
                                          <p:val>
                                            <p:fltVal val="0"/>
                                          </p:val>
                                        </p:tav>
                                        <p:tav tm="100000">
                                          <p:val>
                                            <p:strVal val="#ppt_w"/>
                                          </p:val>
                                        </p:tav>
                                      </p:tavLst>
                                    </p:anim>
                                    <p:anim calcmode="lin" valueType="num">
                                      <p:cBhvr>
                                        <p:cTn id="31" dur="500" fill="hold"/>
                                        <p:tgtEl>
                                          <p:spTgt spid="89"/>
                                        </p:tgtEl>
                                        <p:attrNameLst>
                                          <p:attrName>ppt_h</p:attrName>
                                        </p:attrNameLst>
                                      </p:cBhvr>
                                      <p:tavLst>
                                        <p:tav tm="0">
                                          <p:val>
                                            <p:fltVal val="0"/>
                                          </p:val>
                                        </p:tav>
                                        <p:tav tm="100000">
                                          <p:val>
                                            <p:strVal val="#ppt_h"/>
                                          </p:val>
                                        </p:tav>
                                      </p:tavLst>
                                    </p:anim>
                                    <p:animEffect transition="in" filter="fade">
                                      <p:cBhvr>
                                        <p:cTn id="32" dur="500"/>
                                        <p:tgtEl>
                                          <p:spTgt spid="89"/>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90"/>
                                        </p:tgtEl>
                                        <p:attrNameLst>
                                          <p:attrName>style.visibility</p:attrName>
                                        </p:attrNameLst>
                                      </p:cBhvr>
                                      <p:to>
                                        <p:strVal val="visible"/>
                                      </p:to>
                                    </p:set>
                                    <p:anim calcmode="lin" valueType="num">
                                      <p:cBhvr>
                                        <p:cTn id="35" dur="500" fill="hold"/>
                                        <p:tgtEl>
                                          <p:spTgt spid="90"/>
                                        </p:tgtEl>
                                        <p:attrNameLst>
                                          <p:attrName>ppt_w</p:attrName>
                                        </p:attrNameLst>
                                      </p:cBhvr>
                                      <p:tavLst>
                                        <p:tav tm="0">
                                          <p:val>
                                            <p:fltVal val="0"/>
                                          </p:val>
                                        </p:tav>
                                        <p:tav tm="100000">
                                          <p:val>
                                            <p:strVal val="#ppt_w"/>
                                          </p:val>
                                        </p:tav>
                                      </p:tavLst>
                                    </p:anim>
                                    <p:anim calcmode="lin" valueType="num">
                                      <p:cBhvr>
                                        <p:cTn id="36" dur="500" fill="hold"/>
                                        <p:tgtEl>
                                          <p:spTgt spid="90"/>
                                        </p:tgtEl>
                                        <p:attrNameLst>
                                          <p:attrName>ppt_h</p:attrName>
                                        </p:attrNameLst>
                                      </p:cBhvr>
                                      <p:tavLst>
                                        <p:tav tm="0">
                                          <p:val>
                                            <p:fltVal val="0"/>
                                          </p:val>
                                        </p:tav>
                                        <p:tav tm="100000">
                                          <p:val>
                                            <p:strVal val="#ppt_h"/>
                                          </p:val>
                                        </p:tav>
                                      </p:tavLst>
                                    </p:anim>
                                    <p:animEffect transition="in" filter="fade">
                                      <p:cBhvr>
                                        <p:cTn id="37" dur="500"/>
                                        <p:tgtEl>
                                          <p:spTgt spid="90"/>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91"/>
                                        </p:tgtEl>
                                        <p:attrNameLst>
                                          <p:attrName>style.visibility</p:attrName>
                                        </p:attrNameLst>
                                      </p:cBhvr>
                                      <p:to>
                                        <p:strVal val="visible"/>
                                      </p:to>
                                    </p:set>
                                    <p:anim calcmode="lin" valueType="num">
                                      <p:cBhvr>
                                        <p:cTn id="40" dur="500" fill="hold"/>
                                        <p:tgtEl>
                                          <p:spTgt spid="91"/>
                                        </p:tgtEl>
                                        <p:attrNameLst>
                                          <p:attrName>ppt_w</p:attrName>
                                        </p:attrNameLst>
                                      </p:cBhvr>
                                      <p:tavLst>
                                        <p:tav tm="0">
                                          <p:val>
                                            <p:fltVal val="0"/>
                                          </p:val>
                                        </p:tav>
                                        <p:tav tm="100000">
                                          <p:val>
                                            <p:strVal val="#ppt_w"/>
                                          </p:val>
                                        </p:tav>
                                      </p:tavLst>
                                    </p:anim>
                                    <p:anim calcmode="lin" valueType="num">
                                      <p:cBhvr>
                                        <p:cTn id="41" dur="500" fill="hold"/>
                                        <p:tgtEl>
                                          <p:spTgt spid="91"/>
                                        </p:tgtEl>
                                        <p:attrNameLst>
                                          <p:attrName>ppt_h</p:attrName>
                                        </p:attrNameLst>
                                      </p:cBhvr>
                                      <p:tavLst>
                                        <p:tav tm="0">
                                          <p:val>
                                            <p:fltVal val="0"/>
                                          </p:val>
                                        </p:tav>
                                        <p:tav tm="100000">
                                          <p:val>
                                            <p:strVal val="#ppt_h"/>
                                          </p:val>
                                        </p:tav>
                                      </p:tavLst>
                                    </p:anim>
                                    <p:animEffect transition="in" filter="fade">
                                      <p:cBhvr>
                                        <p:cTn id="42"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7" grpId="0"/>
      <p:bldP spid="88" grpId="0"/>
      <p:bldP spid="90" grpId="0" animBg="1"/>
      <p:bldP spid="9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altLang="en-US" dirty="0" smtClean="0"/>
              <a:t>1. </a:t>
            </a:r>
            <a:r>
              <a:rPr lang="en-US" altLang="en-US" dirty="0" err="1" smtClean="0"/>
              <a:t>Mở</a:t>
            </a:r>
            <a:r>
              <a:rPr lang="en-US" altLang="en-US" dirty="0" smtClean="0"/>
              <a:t> </a:t>
            </a:r>
            <a:r>
              <a:rPr lang="en-US" altLang="en-US" dirty="0" err="1" smtClean="0"/>
              <a:t>đầu</a:t>
            </a:r>
            <a:r>
              <a:rPr lang="en-US" altLang="en-US" dirty="0" smtClean="0"/>
              <a:t> </a:t>
            </a:r>
            <a:endParaRPr lang="en-US" altLang="en-US" dirty="0"/>
          </a:p>
        </p:txBody>
      </p:sp>
      <p:sp>
        <p:nvSpPr>
          <p:cNvPr id="2" name="Rounded Rectangle 1"/>
          <p:cNvSpPr/>
          <p:nvPr/>
        </p:nvSpPr>
        <p:spPr>
          <a:xfrm>
            <a:off x="0" y="985838"/>
            <a:ext cx="3048000" cy="9953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0" y="1219200"/>
            <a:ext cx="3276600" cy="523220"/>
          </a:xfrm>
          <a:prstGeom prst="rect">
            <a:avLst/>
          </a:prstGeom>
          <a:noFill/>
        </p:spPr>
        <p:txBody>
          <a:bodyPr wrap="square" rtlCol="0">
            <a:spAutoFit/>
          </a:bodyPr>
          <a:lstStyle/>
          <a:p>
            <a:r>
              <a:rPr lang="en-US" sz="2800" dirty="0" err="1" smtClean="0">
                <a:solidFill>
                  <a:srgbClr val="002060"/>
                </a:solidFill>
              </a:rPr>
              <a:t>Tổng</a:t>
            </a:r>
            <a:r>
              <a:rPr lang="en-US" sz="2800" dirty="0" smtClean="0">
                <a:solidFill>
                  <a:srgbClr val="002060"/>
                </a:solidFill>
              </a:rPr>
              <a:t> </a:t>
            </a:r>
            <a:r>
              <a:rPr lang="en-US" sz="2800" dirty="0" err="1" smtClean="0">
                <a:solidFill>
                  <a:srgbClr val="002060"/>
                </a:solidFill>
              </a:rPr>
              <a:t>quan</a:t>
            </a:r>
            <a:r>
              <a:rPr lang="en-US" sz="2800" dirty="0" smtClean="0">
                <a:solidFill>
                  <a:srgbClr val="002060"/>
                </a:solidFill>
              </a:rPr>
              <a:t> </a:t>
            </a:r>
            <a:r>
              <a:rPr lang="en-US" sz="2800" dirty="0" err="1" smtClean="0">
                <a:solidFill>
                  <a:srgbClr val="002060"/>
                </a:solidFill>
              </a:rPr>
              <a:t>tài</a:t>
            </a:r>
            <a:r>
              <a:rPr lang="en-US" sz="2800" dirty="0" smtClean="0">
                <a:solidFill>
                  <a:srgbClr val="002060"/>
                </a:solidFill>
              </a:rPr>
              <a:t> </a:t>
            </a:r>
            <a:r>
              <a:rPr lang="en-US" sz="2800" dirty="0" err="1" smtClean="0">
                <a:solidFill>
                  <a:srgbClr val="002060"/>
                </a:solidFill>
              </a:rPr>
              <a:t>liệu</a:t>
            </a:r>
            <a:r>
              <a:rPr lang="en-US" sz="2800" dirty="0" smtClean="0">
                <a:solidFill>
                  <a:srgbClr val="002060"/>
                </a:solidFill>
              </a:rPr>
              <a:t> </a:t>
            </a:r>
            <a:endParaRPr lang="en-US" sz="2800" dirty="0">
              <a:solidFill>
                <a:srgbClr val="002060"/>
              </a:solidFill>
            </a:endParaRPr>
          </a:p>
        </p:txBody>
      </p:sp>
      <p:sp>
        <p:nvSpPr>
          <p:cNvPr id="4" name="TextBox 3"/>
          <p:cNvSpPr txBox="1"/>
          <p:nvPr/>
        </p:nvSpPr>
        <p:spPr>
          <a:xfrm>
            <a:off x="0" y="2239962"/>
            <a:ext cx="9144000" cy="2534027"/>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dirty="0" err="1" smtClean="0"/>
              <a:t>Các</a:t>
            </a:r>
            <a:r>
              <a:rPr lang="en-US" dirty="0" smtClean="0"/>
              <a:t> TL </a:t>
            </a:r>
            <a:r>
              <a:rPr lang="en-US" dirty="0" err="1" smtClean="0"/>
              <a:t>trước</a:t>
            </a:r>
            <a:r>
              <a:rPr lang="en-US" dirty="0" smtClean="0"/>
              <a:t> </a:t>
            </a:r>
            <a:r>
              <a:rPr lang="en-US" dirty="0" err="1" smtClean="0"/>
              <a:t>đó</a:t>
            </a:r>
            <a:r>
              <a:rPr lang="en-US" dirty="0" smtClean="0"/>
              <a:t> </a:t>
            </a:r>
            <a:r>
              <a:rPr lang="en-US" dirty="0" err="1" smtClean="0"/>
              <a:t>đã</a:t>
            </a:r>
            <a:r>
              <a:rPr lang="en-US" dirty="0" smtClean="0"/>
              <a:t> </a:t>
            </a:r>
            <a:r>
              <a:rPr lang="en-US" dirty="0" err="1" smtClean="0"/>
              <a:t>đề</a:t>
            </a:r>
            <a:r>
              <a:rPr lang="en-US" dirty="0" smtClean="0"/>
              <a:t> </a:t>
            </a:r>
            <a:r>
              <a:rPr lang="en-US" dirty="0" err="1" smtClean="0"/>
              <a:t>cập</a:t>
            </a:r>
            <a:r>
              <a:rPr lang="en-US" dirty="0" smtClean="0"/>
              <a:t> </a:t>
            </a:r>
            <a:r>
              <a:rPr lang="en-US" dirty="0" err="1" smtClean="0"/>
              <a:t>được</a:t>
            </a:r>
            <a:r>
              <a:rPr lang="en-US" dirty="0" smtClean="0"/>
              <a:t> </a:t>
            </a:r>
            <a:r>
              <a:rPr lang="en-US" dirty="0" err="1" smtClean="0"/>
              <a:t>cơ</a:t>
            </a:r>
            <a:r>
              <a:rPr lang="en-US" dirty="0" smtClean="0"/>
              <a:t> </a:t>
            </a:r>
            <a:r>
              <a:rPr lang="en-US" dirty="0" err="1"/>
              <a:t>sở</a:t>
            </a:r>
            <a:r>
              <a:rPr lang="en-US" dirty="0"/>
              <a:t> </a:t>
            </a:r>
            <a:r>
              <a:rPr lang="en-US" dirty="0" err="1"/>
              <a:t>và</a:t>
            </a:r>
            <a:r>
              <a:rPr lang="en-US" dirty="0"/>
              <a:t> </a:t>
            </a:r>
            <a:r>
              <a:rPr lang="en-US" dirty="0" err="1"/>
              <a:t>xu</a:t>
            </a:r>
            <a:r>
              <a:rPr lang="en-US" dirty="0"/>
              <a:t> </a:t>
            </a:r>
            <a:r>
              <a:rPr lang="en-US" dirty="0" err="1" smtClean="0"/>
              <a:t>hướng</a:t>
            </a:r>
            <a:r>
              <a:rPr lang="en-US" dirty="0" smtClean="0"/>
              <a:t>, </a:t>
            </a:r>
            <a:r>
              <a:rPr lang="en-US" dirty="0" err="1"/>
              <a:t>tầm</a:t>
            </a:r>
            <a:r>
              <a:rPr lang="en-US" dirty="0"/>
              <a:t> </a:t>
            </a:r>
            <a:r>
              <a:rPr lang="en-US" dirty="0" err="1"/>
              <a:t>quan</a:t>
            </a:r>
            <a:r>
              <a:rPr lang="en-US" dirty="0"/>
              <a:t> </a:t>
            </a:r>
            <a:r>
              <a:rPr lang="en-US" dirty="0" err="1"/>
              <a:t>trọng</a:t>
            </a:r>
            <a:r>
              <a:rPr lang="en-US" dirty="0"/>
              <a:t> </a:t>
            </a:r>
            <a:r>
              <a:rPr lang="en-US" dirty="0" smtClean="0"/>
              <a:t>CMCN 4.0 </a:t>
            </a:r>
            <a:r>
              <a:rPr lang="en-US" dirty="0" err="1" smtClean="0"/>
              <a:t>với</a:t>
            </a:r>
            <a:r>
              <a:rPr lang="en-US" dirty="0" smtClean="0"/>
              <a:t> </a:t>
            </a:r>
            <a:r>
              <a:rPr lang="en-US" dirty="0" err="1"/>
              <a:t>kinh</a:t>
            </a:r>
            <a:r>
              <a:rPr lang="en-US" dirty="0"/>
              <a:t> </a:t>
            </a:r>
            <a:r>
              <a:rPr lang="en-US" dirty="0" err="1"/>
              <a:t>tế</a:t>
            </a:r>
            <a:r>
              <a:rPr lang="en-US" dirty="0"/>
              <a:t> </a:t>
            </a:r>
            <a:r>
              <a:rPr lang="en-US" dirty="0" err="1"/>
              <a:t>toàn</a:t>
            </a:r>
            <a:r>
              <a:rPr lang="en-US" dirty="0"/>
              <a:t> </a:t>
            </a:r>
            <a:r>
              <a:rPr lang="en-US" dirty="0" err="1" smtClean="0"/>
              <a:t>cầu</a:t>
            </a:r>
            <a:r>
              <a:rPr lang="en-US" dirty="0"/>
              <a:t>.</a:t>
            </a:r>
            <a:endParaRPr lang="en-US" dirty="0" smtClean="0"/>
          </a:p>
          <a:p>
            <a:pPr marL="285750" indent="-285750" algn="just">
              <a:lnSpc>
                <a:spcPct val="150000"/>
              </a:lnSpc>
              <a:buFont typeface="Wingdings" panose="05000000000000000000" pitchFamily="2" charset="2"/>
              <a:buChar char="§"/>
            </a:pPr>
            <a:r>
              <a:rPr lang="en-US" dirty="0" err="1"/>
              <a:t>P</a:t>
            </a:r>
            <a:r>
              <a:rPr lang="en-US" dirty="0" err="1" smtClean="0"/>
              <a:t>hân</a:t>
            </a:r>
            <a:r>
              <a:rPr lang="en-US" dirty="0" smtClean="0"/>
              <a:t> </a:t>
            </a:r>
            <a:r>
              <a:rPr lang="en-US" dirty="0" err="1"/>
              <a:t>tích</a:t>
            </a:r>
            <a:r>
              <a:rPr lang="en-US" dirty="0"/>
              <a:t> </a:t>
            </a:r>
            <a:r>
              <a:rPr lang="en-US" dirty="0" err="1"/>
              <a:t>tác</a:t>
            </a:r>
            <a:r>
              <a:rPr lang="en-US" dirty="0"/>
              <a:t> </a:t>
            </a:r>
            <a:r>
              <a:rPr lang="en-US" dirty="0" err="1"/>
              <a:t>động</a:t>
            </a:r>
            <a:r>
              <a:rPr lang="en-US" dirty="0"/>
              <a:t> </a:t>
            </a:r>
            <a:r>
              <a:rPr lang="en-US" dirty="0" err="1"/>
              <a:t>đến</a:t>
            </a:r>
            <a:r>
              <a:rPr lang="en-US" dirty="0"/>
              <a:t> </a:t>
            </a:r>
            <a:r>
              <a:rPr lang="en-US" dirty="0" err="1"/>
              <a:t>đời</a:t>
            </a:r>
            <a:r>
              <a:rPr lang="en-US" dirty="0"/>
              <a:t> </a:t>
            </a:r>
            <a:r>
              <a:rPr lang="en-US" dirty="0" err="1"/>
              <a:t>sống</a:t>
            </a:r>
            <a:r>
              <a:rPr lang="en-US" dirty="0"/>
              <a:t> </a:t>
            </a:r>
            <a:r>
              <a:rPr lang="en-US" dirty="0" err="1"/>
              <a:t>kinh</a:t>
            </a:r>
            <a:r>
              <a:rPr lang="en-US" dirty="0"/>
              <a:t> </a:t>
            </a:r>
            <a:r>
              <a:rPr lang="en-US" dirty="0" err="1"/>
              <a:t>tế</a:t>
            </a:r>
            <a:r>
              <a:rPr lang="en-US" dirty="0"/>
              <a:t> </a:t>
            </a:r>
            <a:r>
              <a:rPr lang="en-US" dirty="0" err="1"/>
              <a:t>xã</a:t>
            </a:r>
            <a:r>
              <a:rPr lang="en-US" dirty="0"/>
              <a:t> </a:t>
            </a:r>
            <a:r>
              <a:rPr lang="en-US" dirty="0" err="1"/>
              <a:t>hội</a:t>
            </a:r>
            <a:r>
              <a:rPr lang="en-US" dirty="0"/>
              <a:t> </a:t>
            </a:r>
            <a:r>
              <a:rPr lang="en-US" dirty="0" err="1"/>
              <a:t>nói</a:t>
            </a:r>
            <a:r>
              <a:rPr lang="en-US" dirty="0"/>
              <a:t> </a:t>
            </a:r>
            <a:r>
              <a:rPr lang="en-US" dirty="0" err="1" smtClean="0"/>
              <a:t>chung</a:t>
            </a:r>
            <a:r>
              <a:rPr lang="en-US" dirty="0" smtClean="0"/>
              <a:t>. </a:t>
            </a:r>
            <a:endParaRPr lang="en-US" dirty="0"/>
          </a:p>
          <a:p>
            <a:pPr marL="285750" indent="-285750" algn="just">
              <a:lnSpc>
                <a:spcPct val="150000"/>
              </a:lnSpc>
              <a:buFont typeface="Wingdings" panose="05000000000000000000" pitchFamily="2" charset="2"/>
              <a:buChar char="§"/>
            </a:pPr>
            <a:r>
              <a:rPr lang="en-US" dirty="0" err="1" smtClean="0"/>
              <a:t>Chưa</a:t>
            </a:r>
            <a:r>
              <a:rPr lang="en-US" dirty="0" smtClean="0"/>
              <a:t> </a:t>
            </a:r>
            <a:r>
              <a:rPr lang="en-US" dirty="0" err="1"/>
              <a:t>phân</a:t>
            </a:r>
            <a:r>
              <a:rPr lang="en-US" dirty="0"/>
              <a:t> </a:t>
            </a:r>
            <a:r>
              <a:rPr lang="en-US" dirty="0" err="1"/>
              <a:t>tích</a:t>
            </a:r>
            <a:r>
              <a:rPr lang="en-US" dirty="0"/>
              <a:t> </a:t>
            </a:r>
            <a:r>
              <a:rPr lang="en-US" dirty="0" err="1"/>
              <a:t>rõ</a:t>
            </a:r>
            <a:r>
              <a:rPr lang="en-US" dirty="0"/>
              <a:t> </a:t>
            </a:r>
            <a:r>
              <a:rPr lang="en-US" dirty="0" err="1" smtClean="0"/>
              <a:t>thế</a:t>
            </a:r>
            <a:r>
              <a:rPr lang="en-US" dirty="0" smtClean="0"/>
              <a:t> </a:t>
            </a:r>
            <a:r>
              <a:rPr lang="en-US" dirty="0" err="1"/>
              <a:t>mạnh</a:t>
            </a:r>
            <a:r>
              <a:rPr lang="en-US" dirty="0"/>
              <a:t> </a:t>
            </a:r>
            <a:r>
              <a:rPr lang="en-US" dirty="0" err="1"/>
              <a:t>và</a:t>
            </a:r>
            <a:r>
              <a:rPr lang="en-US" dirty="0"/>
              <a:t> </a:t>
            </a:r>
            <a:r>
              <a:rPr lang="en-US" dirty="0" err="1"/>
              <a:t>thách</a:t>
            </a:r>
            <a:r>
              <a:rPr lang="en-US" dirty="0"/>
              <a:t> </a:t>
            </a:r>
            <a:r>
              <a:rPr lang="en-US" dirty="0" err="1"/>
              <a:t>thức</a:t>
            </a:r>
            <a:r>
              <a:rPr lang="en-US" dirty="0"/>
              <a:t> </a:t>
            </a:r>
            <a:r>
              <a:rPr lang="en-US" dirty="0" err="1"/>
              <a:t>với</a:t>
            </a:r>
            <a:r>
              <a:rPr lang="en-US" dirty="0"/>
              <a:t> </a:t>
            </a:r>
            <a:r>
              <a:rPr lang="en-US" dirty="0" err="1"/>
              <a:t>lao</a:t>
            </a:r>
            <a:r>
              <a:rPr lang="en-US" dirty="0"/>
              <a:t> </a:t>
            </a:r>
            <a:r>
              <a:rPr lang="en-US" dirty="0" err="1"/>
              <a:t>động</a:t>
            </a:r>
            <a:r>
              <a:rPr lang="en-US" dirty="0"/>
              <a:t> </a:t>
            </a:r>
            <a:r>
              <a:rPr lang="en-US" dirty="0" err="1"/>
              <a:t>Việt</a:t>
            </a:r>
            <a:r>
              <a:rPr lang="en-US" dirty="0"/>
              <a:t> Nam </a:t>
            </a:r>
            <a:r>
              <a:rPr lang="en-US" dirty="0" err="1"/>
              <a:t>trong</a:t>
            </a:r>
            <a:r>
              <a:rPr lang="en-US" dirty="0"/>
              <a:t> </a:t>
            </a:r>
            <a:r>
              <a:rPr lang="en-US" dirty="0" err="1"/>
              <a:t>quá</a:t>
            </a:r>
            <a:r>
              <a:rPr lang="en-US" dirty="0"/>
              <a:t> </a:t>
            </a:r>
            <a:r>
              <a:rPr lang="en-US" dirty="0" err="1"/>
              <a:t>trình</a:t>
            </a:r>
            <a:r>
              <a:rPr lang="en-US" dirty="0"/>
              <a:t> </a:t>
            </a:r>
            <a:r>
              <a:rPr lang="en-US" dirty="0" err="1"/>
              <a:t>thích</a:t>
            </a:r>
            <a:r>
              <a:rPr lang="en-US" dirty="0"/>
              <a:t> </a:t>
            </a:r>
            <a:r>
              <a:rPr lang="en-US" dirty="0" err="1"/>
              <a:t>ứng</a:t>
            </a:r>
            <a:r>
              <a:rPr lang="en-US" dirty="0"/>
              <a:t> CMCN 4.0. </a:t>
            </a:r>
            <a:endParaRPr lang="en-US" dirty="0" smtClean="0"/>
          </a:p>
          <a:p>
            <a:pPr marL="285750" indent="-285750" algn="just">
              <a:lnSpc>
                <a:spcPct val="150000"/>
              </a:lnSpc>
              <a:buFont typeface="Wingdings" panose="05000000000000000000" pitchFamily="2" charset="2"/>
              <a:buChar char="§"/>
            </a:pPr>
            <a:r>
              <a:rPr lang="en-US" dirty="0" err="1" smtClean="0"/>
              <a:t>Chưa</a:t>
            </a:r>
            <a:r>
              <a:rPr lang="en-US" dirty="0"/>
              <a:t> </a:t>
            </a:r>
            <a:r>
              <a:rPr lang="en-US" dirty="0" err="1" smtClean="0"/>
              <a:t>có</a:t>
            </a:r>
            <a:r>
              <a:rPr lang="en-US" dirty="0" smtClean="0"/>
              <a:t> </a:t>
            </a:r>
            <a:r>
              <a:rPr lang="en-US" dirty="0" err="1"/>
              <a:t>nhiều</a:t>
            </a:r>
            <a:r>
              <a:rPr lang="en-US" dirty="0"/>
              <a:t> </a:t>
            </a:r>
            <a:r>
              <a:rPr lang="en-US" dirty="0" err="1"/>
              <a:t>tài</a:t>
            </a:r>
            <a:r>
              <a:rPr lang="en-US" dirty="0"/>
              <a:t> </a:t>
            </a:r>
            <a:r>
              <a:rPr lang="en-US" dirty="0" err="1"/>
              <a:t>liệu</a:t>
            </a:r>
            <a:r>
              <a:rPr lang="en-US" dirty="0"/>
              <a:t> </a:t>
            </a:r>
            <a:r>
              <a:rPr lang="en-US" dirty="0" err="1" smtClean="0"/>
              <a:t>trong</a:t>
            </a:r>
            <a:r>
              <a:rPr lang="en-US" dirty="0" smtClean="0"/>
              <a:t> </a:t>
            </a:r>
            <a:r>
              <a:rPr lang="en-US" dirty="0" err="1" smtClean="0"/>
              <a:t>nước</a:t>
            </a:r>
            <a:r>
              <a:rPr lang="en-US" dirty="0" smtClean="0"/>
              <a:t> </a:t>
            </a:r>
            <a:r>
              <a:rPr lang="en-US" dirty="0" err="1" smtClean="0"/>
              <a:t>nghiên</a:t>
            </a:r>
            <a:r>
              <a:rPr lang="en-US" dirty="0" smtClean="0"/>
              <a:t> </a:t>
            </a:r>
            <a:r>
              <a:rPr lang="en-US" dirty="0" err="1" smtClean="0"/>
              <a:t>cứu</a:t>
            </a:r>
            <a:r>
              <a:rPr lang="en-US" dirty="0" smtClean="0"/>
              <a:t> </a:t>
            </a:r>
            <a:r>
              <a:rPr lang="en-US" dirty="0" err="1" smtClean="0"/>
              <a:t>về</a:t>
            </a:r>
            <a:r>
              <a:rPr lang="en-US" dirty="0" smtClean="0"/>
              <a:t> </a:t>
            </a:r>
            <a:r>
              <a:rPr lang="en-US" dirty="0" err="1" smtClean="0"/>
              <a:t>đề</a:t>
            </a:r>
            <a:r>
              <a:rPr lang="en-US" dirty="0" smtClean="0"/>
              <a:t> </a:t>
            </a:r>
            <a:r>
              <a:rPr lang="en-US" dirty="0" err="1" smtClean="0"/>
              <a:t>tài</a:t>
            </a:r>
            <a:r>
              <a:rPr lang="en-US" dirty="0" smtClean="0"/>
              <a:t>. </a:t>
            </a:r>
            <a:endParaRPr lang="en-US" dirty="0"/>
          </a:p>
        </p:txBody>
      </p:sp>
      <p:pic>
        <p:nvPicPr>
          <p:cNvPr id="6" name="Picture 5"/>
          <p:cNvPicPr>
            <a:picLocks noChangeAspect="1"/>
          </p:cNvPicPr>
          <p:nvPr/>
        </p:nvPicPr>
        <p:blipFill>
          <a:blip r:embed="rId2"/>
          <a:stretch>
            <a:fillRect/>
          </a:stretch>
        </p:blipFill>
        <p:spPr>
          <a:xfrm>
            <a:off x="0" y="4952999"/>
            <a:ext cx="9144000" cy="192858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altLang="en-US" dirty="0" smtClean="0"/>
              <a:t>1. </a:t>
            </a:r>
            <a:r>
              <a:rPr lang="en-US" altLang="en-US" dirty="0" err="1" smtClean="0"/>
              <a:t>Mở</a:t>
            </a:r>
            <a:r>
              <a:rPr lang="en-US" altLang="en-US" dirty="0" smtClean="0"/>
              <a:t> </a:t>
            </a:r>
            <a:r>
              <a:rPr lang="en-US" altLang="en-US" dirty="0" err="1" smtClean="0"/>
              <a:t>đầu</a:t>
            </a:r>
            <a:r>
              <a:rPr lang="en-US" altLang="en-US" dirty="0" smtClean="0"/>
              <a:t> </a:t>
            </a:r>
            <a:endParaRPr lang="en-US" altLang="en-US" dirty="0"/>
          </a:p>
        </p:txBody>
      </p:sp>
      <p:sp>
        <p:nvSpPr>
          <p:cNvPr id="5" name="TextBox 4"/>
          <p:cNvSpPr txBox="1"/>
          <p:nvPr/>
        </p:nvSpPr>
        <p:spPr>
          <a:xfrm>
            <a:off x="628877" y="1676400"/>
            <a:ext cx="8229600" cy="4524315"/>
          </a:xfrm>
          <a:prstGeom prst="rect">
            <a:avLst/>
          </a:prstGeom>
          <a:noFill/>
        </p:spPr>
        <p:txBody>
          <a:bodyPr wrap="square" rtlCol="0">
            <a:spAutoFit/>
          </a:bodyPr>
          <a:lstStyle/>
          <a:p>
            <a:r>
              <a:rPr lang="en-US" dirty="0" smtClean="0"/>
              <a:t>      </a:t>
            </a:r>
            <a:r>
              <a:rPr lang="en-US" dirty="0" err="1" smtClean="0"/>
              <a:t>Trong</a:t>
            </a:r>
            <a:r>
              <a:rPr lang="en-US" dirty="0" smtClean="0"/>
              <a:t> </a:t>
            </a:r>
            <a:r>
              <a:rPr lang="en-US" dirty="0" err="1"/>
              <a:t>báo</a:t>
            </a:r>
            <a:r>
              <a:rPr lang="en-US" dirty="0"/>
              <a:t> </a:t>
            </a:r>
            <a:r>
              <a:rPr lang="en-US" dirty="0" err="1"/>
              <a:t>cáo</a:t>
            </a:r>
            <a:r>
              <a:rPr lang="en-US" dirty="0"/>
              <a:t> </a:t>
            </a:r>
            <a:r>
              <a:rPr lang="en-US" dirty="0" err="1"/>
              <a:t>của</a:t>
            </a:r>
            <a:r>
              <a:rPr lang="en-US" dirty="0"/>
              <a:t> </a:t>
            </a:r>
            <a:r>
              <a:rPr lang="en-US" dirty="0" err="1"/>
              <a:t>Trung</a:t>
            </a:r>
            <a:r>
              <a:rPr lang="en-US" dirty="0"/>
              <a:t> </a:t>
            </a:r>
            <a:r>
              <a:rPr lang="en-US" dirty="0" err="1"/>
              <a:t>tâm</a:t>
            </a:r>
            <a:r>
              <a:rPr lang="en-US" dirty="0"/>
              <a:t> </a:t>
            </a:r>
            <a:r>
              <a:rPr lang="en-US" dirty="0" err="1"/>
              <a:t>Nghiên</a:t>
            </a:r>
            <a:r>
              <a:rPr lang="en-US" dirty="0"/>
              <a:t> </a:t>
            </a:r>
            <a:r>
              <a:rPr lang="en-US" dirty="0" err="1"/>
              <a:t>cứu</a:t>
            </a:r>
            <a:r>
              <a:rPr lang="en-US" dirty="0"/>
              <a:t> </a:t>
            </a:r>
            <a:r>
              <a:rPr lang="en-US" dirty="0" err="1"/>
              <a:t>và</a:t>
            </a:r>
            <a:r>
              <a:rPr lang="en-US" dirty="0"/>
              <a:t> </a:t>
            </a:r>
            <a:r>
              <a:rPr lang="en-US" dirty="0" err="1"/>
              <a:t>Phát</a:t>
            </a:r>
            <a:r>
              <a:rPr lang="en-US" dirty="0"/>
              <a:t> </a:t>
            </a:r>
            <a:r>
              <a:rPr lang="en-US" dirty="0" err="1"/>
              <a:t>triển</a:t>
            </a:r>
            <a:r>
              <a:rPr lang="en-US" dirty="0"/>
              <a:t> </a:t>
            </a:r>
            <a:r>
              <a:rPr lang="en-US" dirty="0" err="1"/>
              <a:t>truyền</a:t>
            </a:r>
            <a:r>
              <a:rPr lang="en-US" dirty="0"/>
              <a:t> </a:t>
            </a:r>
            <a:r>
              <a:rPr lang="en-US" dirty="0" err="1"/>
              <a:t>thông</a:t>
            </a:r>
            <a:r>
              <a:rPr lang="en-US" dirty="0"/>
              <a:t> KH&amp;CN (T9/2018) </a:t>
            </a:r>
            <a:r>
              <a:rPr lang="en-US" i="1" dirty="0"/>
              <a:t>“</a:t>
            </a:r>
            <a:r>
              <a:rPr lang="en-US" dirty="0" err="1"/>
              <a:t>Việc</a:t>
            </a:r>
            <a:r>
              <a:rPr lang="en-US" dirty="0"/>
              <a:t> </a:t>
            </a:r>
            <a:r>
              <a:rPr lang="en-US" dirty="0" err="1"/>
              <a:t>làm</a:t>
            </a:r>
            <a:r>
              <a:rPr lang="en-US" dirty="0"/>
              <a:t> </a:t>
            </a:r>
            <a:r>
              <a:rPr lang="en-US" dirty="0" err="1"/>
              <a:t>và</a:t>
            </a:r>
            <a:r>
              <a:rPr lang="en-US" dirty="0"/>
              <a:t> an </a:t>
            </a:r>
            <a:r>
              <a:rPr lang="en-US" dirty="0" err="1"/>
              <a:t>sinh</a:t>
            </a:r>
            <a:r>
              <a:rPr lang="en-US" dirty="0"/>
              <a:t> </a:t>
            </a:r>
            <a:r>
              <a:rPr lang="en-US" dirty="0" err="1"/>
              <a:t>xã</a:t>
            </a:r>
            <a:r>
              <a:rPr lang="en-US" dirty="0"/>
              <a:t> </a:t>
            </a:r>
            <a:r>
              <a:rPr lang="en-US" dirty="0" err="1"/>
              <a:t>hội</a:t>
            </a:r>
            <a:r>
              <a:rPr lang="en-US" dirty="0"/>
              <a:t> </a:t>
            </a:r>
            <a:r>
              <a:rPr lang="en-US" dirty="0" err="1"/>
              <a:t>trước</a:t>
            </a:r>
            <a:r>
              <a:rPr lang="en-US" dirty="0"/>
              <a:t> CMCN 4.0</a:t>
            </a:r>
            <a:r>
              <a:rPr lang="en-US" i="1" dirty="0"/>
              <a:t>”</a:t>
            </a:r>
            <a:r>
              <a:rPr lang="en-US" dirty="0"/>
              <a:t> </a:t>
            </a:r>
            <a:r>
              <a:rPr lang="en-US" dirty="0" err="1"/>
              <a:t>đề</a:t>
            </a:r>
            <a:r>
              <a:rPr lang="en-US" dirty="0"/>
              <a:t> </a:t>
            </a:r>
            <a:r>
              <a:rPr lang="en-US" dirty="0" err="1"/>
              <a:t>xuất</a:t>
            </a:r>
            <a:r>
              <a:rPr lang="en-US" dirty="0"/>
              <a:t> </a:t>
            </a:r>
            <a:r>
              <a:rPr lang="en-US" dirty="0" err="1"/>
              <a:t>nhiệm</a:t>
            </a:r>
            <a:r>
              <a:rPr lang="en-US" dirty="0"/>
              <a:t> </a:t>
            </a:r>
            <a:r>
              <a:rPr lang="en-US" dirty="0" err="1"/>
              <a:t>vụ</a:t>
            </a:r>
            <a:r>
              <a:rPr lang="en-US" dirty="0"/>
              <a:t>, </a:t>
            </a:r>
            <a:r>
              <a:rPr lang="en-US" dirty="0" err="1"/>
              <a:t>đề</a:t>
            </a:r>
            <a:r>
              <a:rPr lang="en-US" dirty="0"/>
              <a:t> </a:t>
            </a:r>
            <a:r>
              <a:rPr lang="en-US" dirty="0" err="1"/>
              <a:t>tài</a:t>
            </a:r>
            <a:r>
              <a:rPr lang="en-US" dirty="0"/>
              <a:t> </a:t>
            </a:r>
            <a:r>
              <a:rPr lang="en-US" dirty="0" err="1"/>
              <a:t>để</a:t>
            </a:r>
            <a:r>
              <a:rPr lang="en-US" dirty="0"/>
              <a:t> </a:t>
            </a:r>
            <a:r>
              <a:rPr lang="en-US" dirty="0" err="1"/>
              <a:t>tăng</a:t>
            </a:r>
            <a:r>
              <a:rPr lang="en-US" dirty="0"/>
              <a:t> </a:t>
            </a:r>
            <a:r>
              <a:rPr lang="en-US" dirty="0" err="1"/>
              <a:t>cường</a:t>
            </a:r>
            <a:r>
              <a:rPr lang="en-US" dirty="0"/>
              <a:t> </a:t>
            </a:r>
            <a:r>
              <a:rPr lang="en-US" dirty="0" err="1"/>
              <a:t>năng</a:t>
            </a:r>
            <a:r>
              <a:rPr lang="en-US" dirty="0"/>
              <a:t> </a:t>
            </a:r>
            <a:r>
              <a:rPr lang="en-US" dirty="0" err="1"/>
              <a:t>lực</a:t>
            </a:r>
            <a:r>
              <a:rPr lang="en-US" dirty="0"/>
              <a:t> </a:t>
            </a:r>
            <a:r>
              <a:rPr lang="en-US" dirty="0" err="1"/>
              <a:t>tiếp</a:t>
            </a:r>
            <a:r>
              <a:rPr lang="en-US" dirty="0"/>
              <a:t> </a:t>
            </a:r>
            <a:r>
              <a:rPr lang="en-US" dirty="0" err="1"/>
              <a:t>cận</a:t>
            </a:r>
            <a:r>
              <a:rPr lang="en-US" dirty="0"/>
              <a:t> CMCN 4.0 </a:t>
            </a:r>
            <a:r>
              <a:rPr lang="en-US" dirty="0" err="1"/>
              <a:t>của</a:t>
            </a:r>
            <a:r>
              <a:rPr lang="en-US" dirty="0"/>
              <a:t> </a:t>
            </a:r>
            <a:r>
              <a:rPr lang="en-US" dirty="0" err="1"/>
              <a:t>Việt</a:t>
            </a:r>
            <a:r>
              <a:rPr lang="en-US" dirty="0"/>
              <a:t> Nam, </a:t>
            </a:r>
            <a:r>
              <a:rPr lang="en-US" dirty="0" err="1"/>
              <a:t>kiến</a:t>
            </a:r>
            <a:r>
              <a:rPr lang="en-US" dirty="0"/>
              <a:t> </a:t>
            </a:r>
            <a:r>
              <a:rPr lang="en-US" dirty="0" err="1"/>
              <a:t>nghị</a:t>
            </a:r>
            <a:r>
              <a:rPr lang="en-US" dirty="0"/>
              <a:t> </a:t>
            </a:r>
            <a:r>
              <a:rPr lang="en-US" dirty="0" err="1"/>
              <a:t>một</a:t>
            </a:r>
            <a:r>
              <a:rPr lang="en-US" dirty="0"/>
              <a:t> </a:t>
            </a:r>
            <a:r>
              <a:rPr lang="en-US" dirty="0" err="1"/>
              <a:t>số</a:t>
            </a:r>
            <a:r>
              <a:rPr lang="en-US" dirty="0"/>
              <a:t> </a:t>
            </a:r>
            <a:r>
              <a:rPr lang="en-US" dirty="0" err="1"/>
              <a:t>giải</a:t>
            </a:r>
            <a:r>
              <a:rPr lang="en-US" dirty="0"/>
              <a:t> </a:t>
            </a:r>
            <a:r>
              <a:rPr lang="en-US" dirty="0" err="1"/>
              <a:t>pháp</a:t>
            </a:r>
            <a:r>
              <a:rPr lang="en-US" dirty="0"/>
              <a:t> </a:t>
            </a:r>
            <a:r>
              <a:rPr lang="en-US" dirty="0" err="1"/>
              <a:t>chú</a:t>
            </a:r>
            <a:r>
              <a:rPr lang="en-US" dirty="0"/>
              <a:t> </a:t>
            </a:r>
            <a:r>
              <a:rPr lang="en-US" dirty="0" err="1"/>
              <a:t>trọng</a:t>
            </a:r>
            <a:r>
              <a:rPr lang="en-US" dirty="0"/>
              <a:t> </a:t>
            </a:r>
            <a:r>
              <a:rPr lang="en-US" dirty="0" err="1"/>
              <a:t>đào</a:t>
            </a:r>
            <a:r>
              <a:rPr lang="en-US" dirty="0"/>
              <a:t> </a:t>
            </a:r>
            <a:r>
              <a:rPr lang="en-US" dirty="0" err="1"/>
              <a:t>tạo</a:t>
            </a:r>
            <a:r>
              <a:rPr lang="en-US" dirty="0"/>
              <a:t> </a:t>
            </a:r>
            <a:r>
              <a:rPr lang="en-US" dirty="0" err="1"/>
              <a:t>lại</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nhưng</a:t>
            </a:r>
            <a:r>
              <a:rPr lang="en-US" dirty="0"/>
              <a:t> </a:t>
            </a:r>
            <a:r>
              <a:rPr lang="en-US" dirty="0" err="1"/>
              <a:t>chưa</a:t>
            </a:r>
            <a:r>
              <a:rPr lang="en-US" dirty="0"/>
              <a:t> </a:t>
            </a:r>
            <a:r>
              <a:rPr lang="en-US" dirty="0" err="1"/>
              <a:t>đưa</a:t>
            </a:r>
            <a:r>
              <a:rPr lang="en-US" dirty="0"/>
              <a:t> </a:t>
            </a:r>
            <a:r>
              <a:rPr lang="en-US" dirty="0" err="1"/>
              <a:t>ra</a:t>
            </a:r>
            <a:r>
              <a:rPr lang="en-US" dirty="0"/>
              <a:t> </a:t>
            </a:r>
            <a:r>
              <a:rPr lang="en-US" dirty="0" err="1"/>
              <a:t>giải</a:t>
            </a:r>
            <a:r>
              <a:rPr lang="en-US" dirty="0"/>
              <a:t> </a:t>
            </a:r>
            <a:r>
              <a:rPr lang="en-US" dirty="0" err="1"/>
              <a:t>pháp</a:t>
            </a:r>
            <a:r>
              <a:rPr lang="en-US" dirty="0"/>
              <a:t> </a:t>
            </a:r>
            <a:r>
              <a:rPr lang="en-US" dirty="0" err="1"/>
              <a:t>cụ</a:t>
            </a:r>
            <a:r>
              <a:rPr lang="en-US" dirty="0"/>
              <a:t> </a:t>
            </a:r>
            <a:r>
              <a:rPr lang="en-US" dirty="0" err="1"/>
              <a:t>thể</a:t>
            </a:r>
            <a:r>
              <a:rPr lang="en-US" dirty="0"/>
              <a:t> </a:t>
            </a:r>
            <a:r>
              <a:rPr lang="en-US" dirty="0" err="1"/>
              <a:t>cho</a:t>
            </a:r>
            <a:r>
              <a:rPr lang="en-US" dirty="0"/>
              <a:t> </a:t>
            </a:r>
            <a:r>
              <a:rPr lang="en-US" dirty="0" err="1"/>
              <a:t>phía</a:t>
            </a:r>
            <a:r>
              <a:rPr lang="en-US" dirty="0"/>
              <a:t> </a:t>
            </a:r>
            <a:r>
              <a:rPr lang="en-US" dirty="0" err="1"/>
              <a:t>chính</a:t>
            </a:r>
            <a:r>
              <a:rPr lang="en-US" dirty="0"/>
              <a:t> </a:t>
            </a:r>
            <a:r>
              <a:rPr lang="en-US" dirty="0" err="1"/>
              <a:t>phủ</a:t>
            </a:r>
            <a:r>
              <a:rPr lang="en-US" dirty="0"/>
              <a:t> </a:t>
            </a:r>
            <a:r>
              <a:rPr lang="en-US" dirty="0" err="1"/>
              <a:t>và</a:t>
            </a:r>
            <a:r>
              <a:rPr lang="en-US" dirty="0"/>
              <a:t> </a:t>
            </a:r>
            <a:r>
              <a:rPr lang="en-US" dirty="0" err="1"/>
              <a:t>doanh</a:t>
            </a:r>
            <a:r>
              <a:rPr lang="en-US" dirty="0"/>
              <a:t> </a:t>
            </a:r>
            <a:r>
              <a:rPr lang="en-US" dirty="0" err="1"/>
              <a:t>nghiệp</a:t>
            </a:r>
            <a:r>
              <a:rPr lang="en-US" dirty="0"/>
              <a:t>.  </a:t>
            </a:r>
          </a:p>
          <a:p>
            <a:r>
              <a:rPr lang="en-US" dirty="0" smtClean="0"/>
              <a:t>      </a:t>
            </a:r>
            <a:r>
              <a:rPr lang="en-US" dirty="0" err="1" smtClean="0"/>
              <a:t>Nghiên</a:t>
            </a:r>
            <a:r>
              <a:rPr lang="en-US" dirty="0" smtClean="0"/>
              <a:t> </a:t>
            </a:r>
            <a:r>
              <a:rPr lang="en-US" dirty="0" err="1"/>
              <a:t>cứu</a:t>
            </a:r>
            <a:r>
              <a:rPr lang="en-US" dirty="0"/>
              <a:t> </a:t>
            </a:r>
            <a:r>
              <a:rPr lang="en-US" dirty="0" err="1"/>
              <a:t>về</a:t>
            </a:r>
            <a:r>
              <a:rPr lang="en-US" dirty="0"/>
              <a:t> </a:t>
            </a:r>
            <a:r>
              <a:rPr lang="en-US" dirty="0" err="1"/>
              <a:t>tác</a:t>
            </a:r>
            <a:r>
              <a:rPr lang="en-US" dirty="0"/>
              <a:t> </a:t>
            </a:r>
            <a:r>
              <a:rPr lang="en-US" dirty="0" err="1"/>
              <a:t>động</a:t>
            </a:r>
            <a:r>
              <a:rPr lang="en-US" dirty="0"/>
              <a:t> </a:t>
            </a:r>
            <a:r>
              <a:rPr lang="en-US" dirty="0" err="1"/>
              <a:t>của</a:t>
            </a:r>
            <a:r>
              <a:rPr lang="en-US" dirty="0"/>
              <a:t> CMCN 4.0 </a:t>
            </a:r>
            <a:r>
              <a:rPr lang="en-US" dirty="0" err="1"/>
              <a:t>có</a:t>
            </a:r>
            <a:r>
              <a:rPr lang="en-US" dirty="0"/>
              <a:t> </a:t>
            </a:r>
            <a:r>
              <a:rPr lang="en-US" dirty="0" err="1"/>
              <a:t>nghiên</a:t>
            </a:r>
            <a:r>
              <a:rPr lang="en-US" dirty="0"/>
              <a:t> </a:t>
            </a:r>
            <a:r>
              <a:rPr lang="en-US" dirty="0" err="1"/>
              <a:t>cứu</a:t>
            </a:r>
            <a:r>
              <a:rPr lang="en-US" dirty="0"/>
              <a:t> </a:t>
            </a:r>
            <a:r>
              <a:rPr lang="en-US" dirty="0" err="1"/>
              <a:t>của</a:t>
            </a:r>
            <a:r>
              <a:rPr lang="en-US" dirty="0"/>
              <a:t> </a:t>
            </a:r>
            <a:r>
              <a:rPr lang="en-US" dirty="0" err="1"/>
              <a:t>Nguyễn</a:t>
            </a:r>
            <a:r>
              <a:rPr lang="en-US" dirty="0"/>
              <a:t> </a:t>
            </a:r>
            <a:r>
              <a:rPr lang="en-US" dirty="0" err="1"/>
              <a:t>Hoàng</a:t>
            </a:r>
            <a:r>
              <a:rPr lang="en-US" dirty="0"/>
              <a:t> </a:t>
            </a:r>
            <a:r>
              <a:rPr lang="en-US" dirty="0" err="1"/>
              <a:t>Hà</a:t>
            </a:r>
            <a:r>
              <a:rPr lang="en-US" dirty="0"/>
              <a:t> (2018), “</a:t>
            </a:r>
            <a:r>
              <a:rPr lang="en-US" dirty="0" err="1"/>
              <a:t>Cách</a:t>
            </a:r>
            <a:r>
              <a:rPr lang="en-US" dirty="0"/>
              <a:t> </a:t>
            </a:r>
            <a:r>
              <a:rPr lang="en-US" dirty="0" err="1"/>
              <a:t>mạng</a:t>
            </a:r>
            <a:r>
              <a:rPr lang="en-US" dirty="0"/>
              <a:t> </a:t>
            </a:r>
            <a:r>
              <a:rPr lang="en-US" dirty="0" err="1"/>
              <a:t>công</a:t>
            </a:r>
            <a:r>
              <a:rPr lang="en-US" dirty="0"/>
              <a:t> </a:t>
            </a:r>
            <a:r>
              <a:rPr lang="en-US" dirty="0" err="1"/>
              <a:t>nghiệp</a:t>
            </a:r>
            <a:r>
              <a:rPr lang="en-US" dirty="0"/>
              <a:t> </a:t>
            </a:r>
            <a:r>
              <a:rPr lang="en-US" dirty="0" err="1"/>
              <a:t>lần</a:t>
            </a:r>
            <a:r>
              <a:rPr lang="en-US" dirty="0"/>
              <a:t> </a:t>
            </a:r>
            <a:r>
              <a:rPr lang="en-US" dirty="0" err="1"/>
              <a:t>thứ</a:t>
            </a:r>
            <a:r>
              <a:rPr lang="en-US" dirty="0"/>
              <a:t> </a:t>
            </a:r>
            <a:r>
              <a:rPr lang="en-US" dirty="0" err="1"/>
              <a:t>tư</a:t>
            </a:r>
            <a:r>
              <a:rPr lang="en-US" dirty="0"/>
              <a:t> </a:t>
            </a:r>
            <a:r>
              <a:rPr lang="en-US" dirty="0" err="1"/>
              <a:t>với</a:t>
            </a:r>
            <a:r>
              <a:rPr lang="en-US" dirty="0"/>
              <a:t> </a:t>
            </a:r>
            <a:r>
              <a:rPr lang="en-US" dirty="0" err="1"/>
              <a:t>vấn</a:t>
            </a:r>
            <a:r>
              <a:rPr lang="en-US" dirty="0"/>
              <a:t> </a:t>
            </a:r>
            <a:r>
              <a:rPr lang="en-US" dirty="0" err="1"/>
              <a:t>đề</a:t>
            </a:r>
            <a:r>
              <a:rPr lang="en-US" dirty="0"/>
              <a:t> </a:t>
            </a:r>
            <a:r>
              <a:rPr lang="en-US" dirty="0" err="1"/>
              <a:t>việc</a:t>
            </a:r>
            <a:r>
              <a:rPr lang="en-US" dirty="0"/>
              <a:t> </a:t>
            </a:r>
            <a:r>
              <a:rPr lang="en-US" dirty="0" err="1"/>
              <a:t>làm</a:t>
            </a:r>
            <a:r>
              <a:rPr lang="en-US" dirty="0"/>
              <a:t> </a:t>
            </a:r>
            <a:r>
              <a:rPr lang="en-US" dirty="0" err="1"/>
              <a:t>và</a:t>
            </a:r>
            <a:r>
              <a:rPr lang="en-US" dirty="0"/>
              <a:t> </a:t>
            </a:r>
            <a:r>
              <a:rPr lang="en-US" dirty="0" err="1"/>
              <a:t>quan</a:t>
            </a:r>
            <a:r>
              <a:rPr lang="en-US" dirty="0"/>
              <a:t> </a:t>
            </a:r>
            <a:r>
              <a:rPr lang="en-US" dirty="0" err="1"/>
              <a:t>hệ</a:t>
            </a:r>
            <a:r>
              <a:rPr lang="en-US" dirty="0"/>
              <a:t> </a:t>
            </a:r>
            <a:r>
              <a:rPr lang="en-US" dirty="0" err="1"/>
              <a:t>lao</a:t>
            </a:r>
            <a:r>
              <a:rPr lang="en-US" dirty="0"/>
              <a:t> </a:t>
            </a:r>
            <a:r>
              <a:rPr lang="en-US" dirty="0" err="1"/>
              <a:t>động</a:t>
            </a:r>
            <a:r>
              <a:rPr lang="en-US" dirty="0"/>
              <a:t>”</a:t>
            </a:r>
            <a:r>
              <a:rPr lang="en-US" i="1" dirty="0"/>
              <a:t> </a:t>
            </a:r>
            <a:r>
              <a:rPr lang="en-US" dirty="0" err="1"/>
              <a:t>và</a:t>
            </a:r>
            <a:r>
              <a:rPr lang="en-US" dirty="0"/>
              <a:t> </a:t>
            </a:r>
            <a:r>
              <a:rPr lang="en-US" dirty="0" err="1"/>
              <a:t>Nguyễn</a:t>
            </a:r>
            <a:r>
              <a:rPr lang="en-US" dirty="0"/>
              <a:t> </a:t>
            </a:r>
            <a:r>
              <a:rPr lang="en-US" dirty="0" err="1"/>
              <a:t>Thị</a:t>
            </a:r>
            <a:r>
              <a:rPr lang="en-US" dirty="0"/>
              <a:t> </a:t>
            </a:r>
            <a:r>
              <a:rPr lang="en-US" dirty="0" err="1"/>
              <a:t>Đức</a:t>
            </a:r>
            <a:r>
              <a:rPr lang="en-US" dirty="0"/>
              <a:t> Loan (2017) “</a:t>
            </a:r>
            <a:r>
              <a:rPr lang="en-US" dirty="0" err="1"/>
              <a:t>Dự</a:t>
            </a:r>
            <a:r>
              <a:rPr lang="en-US" dirty="0"/>
              <a:t> </a:t>
            </a:r>
            <a:r>
              <a:rPr lang="en-US" dirty="0" err="1"/>
              <a:t>báo</a:t>
            </a:r>
            <a:r>
              <a:rPr lang="en-US" dirty="0"/>
              <a:t> </a:t>
            </a:r>
            <a:r>
              <a:rPr lang="en-US" dirty="0" err="1"/>
              <a:t>những</a:t>
            </a:r>
            <a:r>
              <a:rPr lang="en-US" dirty="0"/>
              <a:t> </a:t>
            </a:r>
            <a:r>
              <a:rPr lang="en-US" dirty="0" err="1"/>
              <a:t>tác</a:t>
            </a:r>
            <a:r>
              <a:rPr lang="en-US" dirty="0"/>
              <a:t> </a:t>
            </a:r>
            <a:r>
              <a:rPr lang="en-US" dirty="0" err="1"/>
              <a:t>động</a:t>
            </a:r>
            <a:r>
              <a:rPr lang="en-US" dirty="0"/>
              <a:t> </a:t>
            </a:r>
            <a:r>
              <a:rPr lang="en-US" dirty="0" err="1"/>
              <a:t>của</a:t>
            </a:r>
            <a:r>
              <a:rPr lang="en-US" dirty="0"/>
              <a:t> </a:t>
            </a:r>
            <a:r>
              <a:rPr lang="en-US" dirty="0" err="1"/>
              <a:t>Cách</a:t>
            </a:r>
            <a:r>
              <a:rPr lang="en-US" dirty="0"/>
              <a:t> </a:t>
            </a:r>
            <a:r>
              <a:rPr lang="en-US" dirty="0" err="1"/>
              <a:t>mạng</a:t>
            </a:r>
            <a:r>
              <a:rPr lang="en-US" dirty="0"/>
              <a:t> </a:t>
            </a:r>
            <a:r>
              <a:rPr lang="en-US" dirty="0" err="1"/>
              <a:t>Công</a:t>
            </a:r>
            <a:r>
              <a:rPr lang="en-US" dirty="0"/>
              <a:t> </a:t>
            </a:r>
            <a:r>
              <a:rPr lang="en-US" dirty="0" err="1"/>
              <a:t>nghiệp</a:t>
            </a:r>
            <a:r>
              <a:rPr lang="en-US" dirty="0"/>
              <a:t> 4.0 </a:t>
            </a:r>
            <a:r>
              <a:rPr lang="en-US" dirty="0" err="1"/>
              <a:t>tới</a:t>
            </a:r>
            <a:r>
              <a:rPr lang="en-US" dirty="0"/>
              <a:t> </a:t>
            </a:r>
            <a:r>
              <a:rPr lang="en-US" dirty="0" err="1"/>
              <a:t>doanh</a:t>
            </a:r>
            <a:r>
              <a:rPr lang="en-US" dirty="0"/>
              <a:t> </a:t>
            </a:r>
            <a:r>
              <a:rPr lang="en-US" dirty="0" err="1"/>
              <a:t>nghiệp</a:t>
            </a:r>
            <a:r>
              <a:rPr lang="en-US" dirty="0"/>
              <a:t> </a:t>
            </a:r>
            <a:r>
              <a:rPr lang="en-US" dirty="0" err="1"/>
              <a:t>Việt</a:t>
            </a:r>
            <a:r>
              <a:rPr lang="en-US" dirty="0"/>
              <a:t> Nam”. </a:t>
            </a:r>
            <a:r>
              <a:rPr lang="en-US" dirty="0" err="1"/>
              <a:t>Trong</a:t>
            </a:r>
            <a:r>
              <a:rPr lang="en-US" dirty="0"/>
              <a:t> </a:t>
            </a:r>
            <a:r>
              <a:rPr lang="en-US" dirty="0" err="1"/>
              <a:t>bài</a:t>
            </a:r>
            <a:r>
              <a:rPr lang="en-US" dirty="0"/>
              <a:t> </a:t>
            </a:r>
            <a:r>
              <a:rPr lang="en-US" dirty="0" err="1"/>
              <a:t>nghiên</a:t>
            </a:r>
            <a:r>
              <a:rPr lang="en-US" dirty="0"/>
              <a:t> </a:t>
            </a:r>
            <a:r>
              <a:rPr lang="en-US" dirty="0" err="1"/>
              <a:t>cứu</a:t>
            </a:r>
            <a:r>
              <a:rPr lang="en-US" dirty="0"/>
              <a:t> </a:t>
            </a:r>
            <a:r>
              <a:rPr lang="en-US" dirty="0" err="1"/>
              <a:t>của</a:t>
            </a:r>
            <a:r>
              <a:rPr lang="en-US" dirty="0"/>
              <a:t> </a:t>
            </a:r>
            <a:r>
              <a:rPr lang="en-US" dirty="0" err="1"/>
              <a:t>mình</a:t>
            </a:r>
            <a:r>
              <a:rPr lang="en-US" dirty="0"/>
              <a:t>, </a:t>
            </a:r>
            <a:r>
              <a:rPr lang="en-US" dirty="0" err="1"/>
              <a:t>Nguyễn</a:t>
            </a:r>
            <a:r>
              <a:rPr lang="en-US" dirty="0"/>
              <a:t> </a:t>
            </a:r>
            <a:r>
              <a:rPr lang="en-US" dirty="0" err="1"/>
              <a:t>Hoàng</a:t>
            </a:r>
            <a:r>
              <a:rPr lang="en-US" dirty="0"/>
              <a:t> </a:t>
            </a:r>
            <a:r>
              <a:rPr lang="en-US" dirty="0" err="1"/>
              <a:t>Hà</a:t>
            </a:r>
            <a:r>
              <a:rPr lang="en-US" dirty="0"/>
              <a:t> </a:t>
            </a:r>
            <a:r>
              <a:rPr lang="en-US" dirty="0" err="1"/>
              <a:t>phân</a:t>
            </a:r>
            <a:r>
              <a:rPr lang="en-US" dirty="0"/>
              <a:t> </a:t>
            </a:r>
            <a:r>
              <a:rPr lang="en-US" dirty="0" err="1"/>
              <a:t>tích</a:t>
            </a:r>
            <a:r>
              <a:rPr lang="en-US" dirty="0"/>
              <a:t> </a:t>
            </a:r>
            <a:r>
              <a:rPr lang="en-US" dirty="0" err="1"/>
              <a:t>những</a:t>
            </a:r>
            <a:r>
              <a:rPr lang="en-US" dirty="0"/>
              <a:t> </a:t>
            </a:r>
            <a:r>
              <a:rPr lang="en-US" dirty="0" err="1"/>
              <a:t>tác</a:t>
            </a:r>
            <a:r>
              <a:rPr lang="en-US" dirty="0"/>
              <a:t> </a:t>
            </a:r>
            <a:r>
              <a:rPr lang="en-US" dirty="0" err="1"/>
              <a:t>động</a:t>
            </a:r>
            <a:r>
              <a:rPr lang="en-US" dirty="0"/>
              <a:t> </a:t>
            </a:r>
            <a:r>
              <a:rPr lang="en-US" dirty="0" err="1"/>
              <a:t>của</a:t>
            </a:r>
            <a:r>
              <a:rPr lang="en-US" dirty="0"/>
              <a:t> CMCN </a:t>
            </a:r>
            <a:r>
              <a:rPr lang="en-US" dirty="0" err="1"/>
              <a:t>lần</a:t>
            </a:r>
            <a:r>
              <a:rPr lang="en-US" dirty="0"/>
              <a:t> </a:t>
            </a:r>
            <a:r>
              <a:rPr lang="en-US" dirty="0" err="1"/>
              <a:t>thứ</a:t>
            </a:r>
            <a:r>
              <a:rPr lang="en-US" dirty="0"/>
              <a:t> 4 </a:t>
            </a:r>
            <a:r>
              <a:rPr lang="en-US" dirty="0" err="1"/>
              <a:t>với</a:t>
            </a:r>
            <a:r>
              <a:rPr lang="en-US" dirty="0"/>
              <a:t> </a:t>
            </a:r>
            <a:r>
              <a:rPr lang="en-US" dirty="0" err="1"/>
              <a:t>việc</a:t>
            </a:r>
            <a:r>
              <a:rPr lang="en-US" dirty="0"/>
              <a:t> </a:t>
            </a:r>
            <a:r>
              <a:rPr lang="en-US" dirty="0" err="1"/>
              <a:t>làm</a:t>
            </a:r>
            <a:r>
              <a:rPr lang="en-US" dirty="0"/>
              <a:t> </a:t>
            </a:r>
            <a:r>
              <a:rPr lang="en-US" dirty="0" err="1"/>
              <a:t>và</a:t>
            </a:r>
            <a:r>
              <a:rPr lang="en-US" dirty="0"/>
              <a:t> </a:t>
            </a:r>
            <a:r>
              <a:rPr lang="en-US" dirty="0" err="1"/>
              <a:t>mối</a:t>
            </a:r>
            <a:r>
              <a:rPr lang="en-US" dirty="0"/>
              <a:t> </a:t>
            </a:r>
            <a:r>
              <a:rPr lang="en-US" dirty="0" err="1"/>
              <a:t>quan</a:t>
            </a:r>
            <a:r>
              <a:rPr lang="en-US" dirty="0"/>
              <a:t> </a:t>
            </a:r>
            <a:r>
              <a:rPr lang="en-US" dirty="0" err="1"/>
              <a:t>hệ</a:t>
            </a:r>
            <a:r>
              <a:rPr lang="en-US" dirty="0"/>
              <a:t> </a:t>
            </a:r>
            <a:r>
              <a:rPr lang="en-US" dirty="0" err="1"/>
              <a:t>giữa</a:t>
            </a:r>
            <a:r>
              <a:rPr lang="en-US" dirty="0"/>
              <a:t> </a:t>
            </a:r>
            <a:r>
              <a:rPr lang="en-US" dirty="0" err="1"/>
              <a:t>các</a:t>
            </a:r>
            <a:r>
              <a:rPr lang="en-US" dirty="0"/>
              <a:t> </a:t>
            </a:r>
            <a:r>
              <a:rPr lang="en-US" dirty="0" err="1"/>
              <a:t>chủ</a:t>
            </a:r>
            <a:r>
              <a:rPr lang="en-US" dirty="0"/>
              <a:t> </a:t>
            </a:r>
            <a:r>
              <a:rPr lang="en-US" dirty="0" err="1"/>
              <a:t>thể</a:t>
            </a:r>
            <a:r>
              <a:rPr lang="en-US" dirty="0"/>
              <a:t> </a:t>
            </a:r>
            <a:r>
              <a:rPr lang="en-US" dirty="0" err="1"/>
              <a:t>trong</a:t>
            </a:r>
            <a:r>
              <a:rPr lang="en-US" dirty="0"/>
              <a:t> </a:t>
            </a:r>
            <a:r>
              <a:rPr lang="en-US" dirty="0" err="1"/>
              <a:t>quan</a:t>
            </a:r>
            <a:r>
              <a:rPr lang="en-US" dirty="0"/>
              <a:t> </a:t>
            </a:r>
            <a:r>
              <a:rPr lang="en-US" dirty="0" err="1"/>
              <a:t>hệ</a:t>
            </a:r>
            <a:r>
              <a:rPr lang="en-US" dirty="0"/>
              <a:t> </a:t>
            </a:r>
            <a:r>
              <a:rPr lang="en-US" dirty="0" err="1"/>
              <a:t>lao</a:t>
            </a:r>
            <a:r>
              <a:rPr lang="en-US" dirty="0"/>
              <a:t> </a:t>
            </a:r>
            <a:r>
              <a:rPr lang="en-US" dirty="0" err="1"/>
              <a:t>động</a:t>
            </a:r>
            <a:r>
              <a:rPr lang="en-US" dirty="0"/>
              <a:t> ở </a:t>
            </a:r>
            <a:r>
              <a:rPr lang="en-US" dirty="0" err="1"/>
              <a:t>các</a:t>
            </a:r>
            <a:r>
              <a:rPr lang="en-US" dirty="0"/>
              <a:t> </a:t>
            </a:r>
            <a:r>
              <a:rPr lang="en-US" dirty="0" err="1"/>
              <a:t>nước</a:t>
            </a:r>
            <a:r>
              <a:rPr lang="en-US" dirty="0"/>
              <a:t> </a:t>
            </a:r>
            <a:r>
              <a:rPr lang="en-US" dirty="0" err="1"/>
              <a:t>trên</a:t>
            </a:r>
            <a:r>
              <a:rPr lang="en-US" dirty="0"/>
              <a:t> </a:t>
            </a:r>
            <a:r>
              <a:rPr lang="en-US" dirty="0" err="1"/>
              <a:t>thế</a:t>
            </a:r>
            <a:r>
              <a:rPr lang="en-US" dirty="0"/>
              <a:t> </a:t>
            </a:r>
            <a:r>
              <a:rPr lang="en-US" dirty="0" err="1"/>
              <a:t>giới</a:t>
            </a:r>
            <a:r>
              <a:rPr lang="en-US" dirty="0"/>
              <a:t> </a:t>
            </a:r>
            <a:r>
              <a:rPr lang="en-US" dirty="0" err="1"/>
              <a:t>và</a:t>
            </a:r>
            <a:r>
              <a:rPr lang="en-US" dirty="0"/>
              <a:t> </a:t>
            </a:r>
            <a:r>
              <a:rPr lang="en-US" dirty="0" err="1"/>
              <a:t>Việt</a:t>
            </a:r>
            <a:r>
              <a:rPr lang="en-US" dirty="0"/>
              <a:t> Nam</a:t>
            </a:r>
            <a:r>
              <a:rPr lang="en-US" b="1" dirty="0"/>
              <a:t>, </a:t>
            </a:r>
            <a:r>
              <a:rPr lang="en-US" dirty="0" err="1"/>
              <a:t>khái</a:t>
            </a:r>
            <a:r>
              <a:rPr lang="en-US" dirty="0"/>
              <a:t> </a:t>
            </a:r>
            <a:r>
              <a:rPr lang="en-US" dirty="0" err="1"/>
              <a:t>quát</a:t>
            </a:r>
            <a:r>
              <a:rPr lang="en-US" dirty="0"/>
              <a:t> </a:t>
            </a:r>
            <a:r>
              <a:rPr lang="en-US" dirty="0" err="1"/>
              <a:t>tình</a:t>
            </a:r>
            <a:r>
              <a:rPr lang="en-US" dirty="0"/>
              <a:t> </a:t>
            </a:r>
            <a:r>
              <a:rPr lang="en-US" dirty="0" err="1"/>
              <a:t>hình</a:t>
            </a:r>
            <a:r>
              <a:rPr lang="en-US" dirty="0"/>
              <a:t> </a:t>
            </a:r>
            <a:r>
              <a:rPr lang="en-US" dirty="0" err="1"/>
              <a:t>tiếp</a:t>
            </a:r>
            <a:r>
              <a:rPr lang="en-US" dirty="0"/>
              <a:t> </a:t>
            </a:r>
            <a:r>
              <a:rPr lang="en-US" dirty="0" err="1"/>
              <a:t>cận</a:t>
            </a:r>
            <a:r>
              <a:rPr lang="en-US" dirty="0"/>
              <a:t> </a:t>
            </a:r>
            <a:r>
              <a:rPr lang="en-US" dirty="0" err="1"/>
              <a:t>cuộc</a:t>
            </a:r>
            <a:r>
              <a:rPr lang="en-US" dirty="0"/>
              <a:t> </a:t>
            </a:r>
            <a:r>
              <a:rPr lang="en-US" dirty="0" err="1"/>
              <a:t>cách</a:t>
            </a:r>
            <a:r>
              <a:rPr lang="en-US" dirty="0"/>
              <a:t> </a:t>
            </a:r>
            <a:r>
              <a:rPr lang="en-US" dirty="0" err="1"/>
              <a:t>mạng</a:t>
            </a:r>
            <a:r>
              <a:rPr lang="en-US" dirty="0"/>
              <a:t> </a:t>
            </a:r>
            <a:r>
              <a:rPr lang="en-US" dirty="0" err="1"/>
              <a:t>của</a:t>
            </a:r>
            <a:r>
              <a:rPr lang="en-US" dirty="0"/>
              <a:t> </a:t>
            </a:r>
            <a:r>
              <a:rPr lang="en-US" dirty="0" err="1"/>
              <a:t>một</a:t>
            </a:r>
            <a:r>
              <a:rPr lang="en-US" dirty="0"/>
              <a:t> </a:t>
            </a:r>
            <a:r>
              <a:rPr lang="en-US" dirty="0" err="1"/>
              <a:t>số</a:t>
            </a:r>
            <a:r>
              <a:rPr lang="en-US" dirty="0"/>
              <a:t> </a:t>
            </a:r>
            <a:r>
              <a:rPr lang="en-US" dirty="0" err="1"/>
              <a:t>doanh</a:t>
            </a:r>
            <a:r>
              <a:rPr lang="en-US" dirty="0"/>
              <a:t> </a:t>
            </a:r>
            <a:r>
              <a:rPr lang="en-US" dirty="0" err="1"/>
              <a:t>nghiệp</a:t>
            </a:r>
            <a:r>
              <a:rPr lang="en-US" b="1" dirty="0"/>
              <a:t> </a:t>
            </a:r>
            <a:r>
              <a:rPr lang="en-US" dirty="0" err="1"/>
              <a:t>mà</a:t>
            </a:r>
            <a:r>
              <a:rPr lang="en-US" dirty="0"/>
              <a:t> </a:t>
            </a:r>
            <a:r>
              <a:rPr lang="en-US" dirty="0" err="1"/>
              <a:t>chưa</a:t>
            </a:r>
            <a:r>
              <a:rPr lang="en-US" dirty="0"/>
              <a:t> </a:t>
            </a:r>
            <a:r>
              <a:rPr lang="en-US" dirty="0" err="1"/>
              <a:t>có</a:t>
            </a:r>
            <a:r>
              <a:rPr lang="en-US" dirty="0"/>
              <a:t> </a:t>
            </a:r>
            <a:r>
              <a:rPr lang="en-US" dirty="0" err="1"/>
              <a:t>những</a:t>
            </a:r>
            <a:r>
              <a:rPr lang="en-US" dirty="0"/>
              <a:t> </a:t>
            </a:r>
            <a:r>
              <a:rPr lang="en-US" dirty="0" err="1"/>
              <a:t>nghiên</a:t>
            </a:r>
            <a:r>
              <a:rPr lang="en-US" dirty="0"/>
              <a:t> </a:t>
            </a:r>
            <a:r>
              <a:rPr lang="en-US" dirty="0" err="1"/>
              <a:t>cứu</a:t>
            </a:r>
            <a:r>
              <a:rPr lang="en-US" dirty="0"/>
              <a:t> </a:t>
            </a:r>
            <a:r>
              <a:rPr lang="en-US" dirty="0" err="1"/>
              <a:t>cụ</a:t>
            </a:r>
            <a:r>
              <a:rPr lang="en-US" dirty="0"/>
              <a:t> </a:t>
            </a:r>
            <a:r>
              <a:rPr lang="en-US" dirty="0" err="1"/>
              <a:t>thể</a:t>
            </a:r>
            <a:r>
              <a:rPr lang="en-US" dirty="0"/>
              <a:t> </a:t>
            </a:r>
            <a:r>
              <a:rPr lang="en-US" dirty="0" err="1"/>
              <a:t>về</a:t>
            </a:r>
            <a:r>
              <a:rPr lang="en-US" dirty="0"/>
              <a:t> </a:t>
            </a:r>
            <a:r>
              <a:rPr lang="en-US" dirty="0" err="1"/>
              <a:t>tình</a:t>
            </a:r>
            <a:r>
              <a:rPr lang="en-US" dirty="0"/>
              <a:t> </a:t>
            </a:r>
            <a:r>
              <a:rPr lang="en-US" dirty="0" err="1"/>
              <a:t>hình</a:t>
            </a:r>
            <a:r>
              <a:rPr lang="en-US" dirty="0"/>
              <a:t> </a:t>
            </a:r>
            <a:r>
              <a:rPr lang="en-US" dirty="0" err="1"/>
              <a:t>lao</a:t>
            </a:r>
            <a:r>
              <a:rPr lang="en-US" dirty="0"/>
              <a:t> </a:t>
            </a:r>
            <a:r>
              <a:rPr lang="en-US" dirty="0" err="1"/>
              <a:t>động</a:t>
            </a:r>
            <a:r>
              <a:rPr lang="en-US" dirty="0"/>
              <a:t> </a:t>
            </a:r>
            <a:r>
              <a:rPr lang="en-US" dirty="0" err="1"/>
              <a:t>Việt</a:t>
            </a:r>
            <a:r>
              <a:rPr lang="en-US" dirty="0"/>
              <a:t> Nam. </a:t>
            </a:r>
            <a:r>
              <a:rPr lang="en-US" dirty="0" err="1"/>
              <a:t>Bài</a:t>
            </a:r>
            <a:r>
              <a:rPr lang="en-US" dirty="0"/>
              <a:t> </a:t>
            </a:r>
            <a:r>
              <a:rPr lang="en-US" dirty="0" err="1"/>
              <a:t>viết</a:t>
            </a:r>
            <a:r>
              <a:rPr lang="en-US" dirty="0"/>
              <a:t> </a:t>
            </a:r>
            <a:r>
              <a:rPr lang="en-US" dirty="0" err="1"/>
              <a:t>của</a:t>
            </a:r>
            <a:r>
              <a:rPr lang="en-US" dirty="0"/>
              <a:t> </a:t>
            </a:r>
            <a:r>
              <a:rPr lang="en-US" dirty="0" err="1"/>
              <a:t>Nguyễn</a:t>
            </a:r>
            <a:r>
              <a:rPr lang="en-US" dirty="0"/>
              <a:t> </a:t>
            </a:r>
            <a:r>
              <a:rPr lang="en-US" dirty="0" err="1"/>
              <a:t>Thị</a:t>
            </a:r>
            <a:r>
              <a:rPr lang="en-US" dirty="0"/>
              <a:t> </a:t>
            </a:r>
            <a:r>
              <a:rPr lang="en-US" dirty="0" err="1"/>
              <a:t>Đức</a:t>
            </a:r>
            <a:r>
              <a:rPr lang="en-US" dirty="0"/>
              <a:t> Loan </a:t>
            </a:r>
            <a:r>
              <a:rPr lang="en-US" dirty="0" err="1"/>
              <a:t>nêu</a:t>
            </a:r>
            <a:r>
              <a:rPr lang="en-US" dirty="0"/>
              <a:t> </a:t>
            </a:r>
            <a:r>
              <a:rPr lang="en-US" dirty="0" err="1"/>
              <a:t>ra</a:t>
            </a:r>
            <a:r>
              <a:rPr lang="en-US" dirty="0"/>
              <a:t> </a:t>
            </a:r>
            <a:r>
              <a:rPr lang="en-US" dirty="0" err="1"/>
              <a:t>một</a:t>
            </a:r>
            <a:r>
              <a:rPr lang="en-US" dirty="0"/>
              <a:t> </a:t>
            </a:r>
            <a:r>
              <a:rPr lang="en-US" dirty="0" err="1"/>
              <a:t>số</a:t>
            </a:r>
            <a:r>
              <a:rPr lang="en-US" dirty="0"/>
              <a:t> </a:t>
            </a:r>
            <a:r>
              <a:rPr lang="en-US" dirty="0" err="1"/>
              <a:t>cơ</a:t>
            </a:r>
            <a:r>
              <a:rPr lang="en-US" dirty="0"/>
              <a:t> </a:t>
            </a:r>
            <a:r>
              <a:rPr lang="en-US" dirty="0" err="1"/>
              <a:t>hội</a:t>
            </a:r>
            <a:r>
              <a:rPr lang="en-US" dirty="0"/>
              <a:t> </a:t>
            </a:r>
            <a:r>
              <a:rPr lang="en-US" dirty="0" err="1"/>
              <a:t>của</a:t>
            </a:r>
            <a:r>
              <a:rPr lang="en-US" dirty="0"/>
              <a:t> </a:t>
            </a:r>
            <a:r>
              <a:rPr lang="en-US" dirty="0" err="1"/>
              <a:t>doanh</a:t>
            </a:r>
            <a:r>
              <a:rPr lang="en-US" dirty="0"/>
              <a:t> </a:t>
            </a:r>
            <a:r>
              <a:rPr lang="en-US" dirty="0" err="1"/>
              <a:t>nghiệp</a:t>
            </a:r>
            <a:r>
              <a:rPr lang="en-US" dirty="0"/>
              <a:t> </a:t>
            </a:r>
            <a:r>
              <a:rPr lang="en-US" dirty="0" err="1"/>
              <a:t>khi</a:t>
            </a:r>
            <a:r>
              <a:rPr lang="en-US" dirty="0"/>
              <a:t> </a:t>
            </a:r>
            <a:r>
              <a:rPr lang="en-US" dirty="0" err="1"/>
              <a:t>tiếp</a:t>
            </a:r>
            <a:r>
              <a:rPr lang="en-US" dirty="0"/>
              <a:t> </a:t>
            </a:r>
            <a:r>
              <a:rPr lang="en-US" dirty="0" err="1"/>
              <a:t>cận</a:t>
            </a:r>
            <a:r>
              <a:rPr lang="en-US" dirty="0"/>
              <a:t> CMCN, </a:t>
            </a:r>
            <a:r>
              <a:rPr lang="en-US" dirty="0" err="1"/>
              <a:t>đề</a:t>
            </a:r>
            <a:r>
              <a:rPr lang="en-US" dirty="0"/>
              <a:t> </a:t>
            </a:r>
            <a:r>
              <a:rPr lang="en-US" dirty="0" err="1"/>
              <a:t>xuất</a:t>
            </a:r>
            <a:r>
              <a:rPr lang="en-US" dirty="0"/>
              <a:t> </a:t>
            </a:r>
            <a:r>
              <a:rPr lang="en-US" dirty="0" err="1"/>
              <a:t>kiến</a:t>
            </a:r>
            <a:r>
              <a:rPr lang="en-US" dirty="0"/>
              <a:t> </a:t>
            </a:r>
            <a:r>
              <a:rPr lang="en-US" dirty="0" err="1"/>
              <a:t>nghị</a:t>
            </a:r>
            <a:r>
              <a:rPr lang="en-US" dirty="0"/>
              <a:t> </a:t>
            </a:r>
            <a:r>
              <a:rPr lang="en-US" dirty="0" err="1"/>
              <a:t>cho</a:t>
            </a:r>
            <a:r>
              <a:rPr lang="en-US" dirty="0"/>
              <a:t> </a:t>
            </a:r>
            <a:r>
              <a:rPr lang="en-US" dirty="0" err="1"/>
              <a:t>chính</a:t>
            </a:r>
            <a:r>
              <a:rPr lang="en-US" dirty="0"/>
              <a:t> </a:t>
            </a:r>
            <a:r>
              <a:rPr lang="en-US" dirty="0" err="1"/>
              <a:t>phủ</a:t>
            </a:r>
            <a:r>
              <a:rPr lang="en-US" dirty="0"/>
              <a:t> </a:t>
            </a:r>
            <a:r>
              <a:rPr lang="en-US" dirty="0" err="1"/>
              <a:t>nhưng</a:t>
            </a:r>
            <a:r>
              <a:rPr lang="en-US" dirty="0"/>
              <a:t> </a:t>
            </a:r>
            <a:r>
              <a:rPr lang="en-US" dirty="0" err="1"/>
              <a:t>chưa</a:t>
            </a:r>
            <a:r>
              <a:rPr lang="en-US" dirty="0"/>
              <a:t> </a:t>
            </a:r>
            <a:r>
              <a:rPr lang="en-US" dirty="0" err="1"/>
              <a:t>đưa</a:t>
            </a:r>
            <a:r>
              <a:rPr lang="en-US" dirty="0"/>
              <a:t> </a:t>
            </a:r>
            <a:r>
              <a:rPr lang="en-US" dirty="0" err="1"/>
              <a:t>ra</a:t>
            </a:r>
            <a:r>
              <a:rPr lang="en-US" dirty="0"/>
              <a:t> </a:t>
            </a:r>
            <a:r>
              <a:rPr lang="en-US" dirty="0" err="1"/>
              <a:t>phương</a:t>
            </a:r>
            <a:r>
              <a:rPr lang="en-US" dirty="0"/>
              <a:t> </a:t>
            </a:r>
            <a:r>
              <a:rPr lang="en-US" dirty="0" err="1"/>
              <a:t>án</a:t>
            </a:r>
            <a:r>
              <a:rPr lang="en-US" dirty="0"/>
              <a:t> </a:t>
            </a:r>
            <a:r>
              <a:rPr lang="en-US" dirty="0" err="1"/>
              <a:t>giải</a:t>
            </a:r>
            <a:r>
              <a:rPr lang="en-US" dirty="0"/>
              <a:t> </a:t>
            </a:r>
            <a:r>
              <a:rPr lang="en-US" dirty="0" err="1"/>
              <a:t>quyết</a:t>
            </a:r>
            <a:r>
              <a:rPr lang="en-US" dirty="0"/>
              <a:t> </a:t>
            </a:r>
            <a:r>
              <a:rPr lang="en-US" dirty="0" err="1"/>
              <a:t>cụ</a:t>
            </a:r>
            <a:r>
              <a:rPr lang="en-US" dirty="0"/>
              <a:t> </a:t>
            </a:r>
            <a:r>
              <a:rPr lang="en-US" dirty="0" err="1"/>
              <a:t>thể</a:t>
            </a:r>
            <a:r>
              <a:rPr lang="en-US" dirty="0"/>
              <a:t> </a:t>
            </a:r>
            <a:r>
              <a:rPr lang="en-US" dirty="0" err="1"/>
              <a:t>cho</a:t>
            </a:r>
            <a:r>
              <a:rPr lang="en-US" dirty="0"/>
              <a:t> </a:t>
            </a:r>
            <a:r>
              <a:rPr lang="en-US" dirty="0" err="1"/>
              <a:t>phía</a:t>
            </a:r>
            <a:r>
              <a:rPr lang="en-US" dirty="0"/>
              <a:t> </a:t>
            </a:r>
            <a:r>
              <a:rPr lang="en-US" dirty="0" err="1"/>
              <a:t>doanh</a:t>
            </a:r>
            <a:r>
              <a:rPr lang="en-US" dirty="0"/>
              <a:t> </a:t>
            </a:r>
            <a:r>
              <a:rPr lang="en-US" dirty="0" err="1"/>
              <a:t>nghiệp</a:t>
            </a:r>
            <a:r>
              <a:rPr lang="en-US" dirty="0"/>
              <a:t>.</a:t>
            </a:r>
          </a:p>
        </p:txBody>
      </p:sp>
      <p:sp>
        <p:nvSpPr>
          <p:cNvPr id="7" name="TextBox 6"/>
          <p:cNvSpPr txBox="1"/>
          <p:nvPr/>
        </p:nvSpPr>
        <p:spPr>
          <a:xfrm>
            <a:off x="607106" y="1106307"/>
            <a:ext cx="3627437" cy="381000"/>
          </a:xfrm>
          <a:prstGeom prst="rect">
            <a:avLst/>
          </a:prstGeom>
          <a:noFill/>
        </p:spPr>
        <p:txBody>
          <a:bodyPr wrap="square" rtlCol="0">
            <a:spAutoFit/>
          </a:bodyPr>
          <a:lstStyle/>
          <a:p>
            <a:r>
              <a:rPr lang="en-US" b="1" dirty="0" err="1" smtClean="0"/>
              <a:t>Tổng</a:t>
            </a:r>
            <a:r>
              <a:rPr lang="en-US" b="1" dirty="0" smtClean="0"/>
              <a:t> </a:t>
            </a:r>
            <a:r>
              <a:rPr lang="en-US" b="1" dirty="0" err="1" smtClean="0"/>
              <a:t>quan</a:t>
            </a:r>
            <a:r>
              <a:rPr lang="en-US" b="1" dirty="0" smtClean="0"/>
              <a:t> TL </a:t>
            </a:r>
            <a:r>
              <a:rPr lang="en-US" b="1" dirty="0" err="1" smtClean="0"/>
              <a:t>trong</a:t>
            </a:r>
            <a:r>
              <a:rPr lang="en-US" b="1" dirty="0" smtClean="0"/>
              <a:t> </a:t>
            </a:r>
            <a:r>
              <a:rPr lang="en-US" b="1" dirty="0" err="1" smtClean="0"/>
              <a:t>nước</a:t>
            </a:r>
            <a:r>
              <a:rPr lang="en-US" b="1" dirty="0" smtClean="0"/>
              <a:t> </a:t>
            </a:r>
            <a:endParaRPr lang="en-US" b="1" dirty="0"/>
          </a:p>
        </p:txBody>
      </p:sp>
    </p:spTree>
    <p:extLst>
      <p:ext uri="{BB962C8B-B14F-4D97-AF65-F5344CB8AC3E}">
        <p14:creationId xmlns:p14="http://schemas.microsoft.com/office/powerpoint/2010/main" val="11928325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altLang="en-US" dirty="0" smtClean="0"/>
              <a:t>1. </a:t>
            </a:r>
            <a:r>
              <a:rPr lang="en-US" altLang="en-US" dirty="0" err="1" smtClean="0"/>
              <a:t>Mở</a:t>
            </a:r>
            <a:r>
              <a:rPr lang="en-US" altLang="en-US" dirty="0" smtClean="0"/>
              <a:t> </a:t>
            </a:r>
            <a:r>
              <a:rPr lang="en-US" altLang="en-US" dirty="0" err="1" smtClean="0"/>
              <a:t>đầu</a:t>
            </a:r>
            <a:r>
              <a:rPr lang="en-US" altLang="en-US" dirty="0" smtClean="0"/>
              <a:t> </a:t>
            </a:r>
            <a:endParaRPr lang="en-US" altLang="en-US" dirty="0"/>
          </a:p>
        </p:txBody>
      </p:sp>
      <p:sp>
        <p:nvSpPr>
          <p:cNvPr id="5" name="TextBox 4"/>
          <p:cNvSpPr txBox="1"/>
          <p:nvPr/>
        </p:nvSpPr>
        <p:spPr>
          <a:xfrm>
            <a:off x="628877" y="1676400"/>
            <a:ext cx="8229600" cy="5078313"/>
          </a:xfrm>
          <a:prstGeom prst="rect">
            <a:avLst/>
          </a:prstGeom>
          <a:noFill/>
        </p:spPr>
        <p:txBody>
          <a:bodyPr wrap="square" rtlCol="0">
            <a:spAutoFit/>
          </a:bodyPr>
          <a:lstStyle/>
          <a:p>
            <a:r>
              <a:rPr lang="en-US" dirty="0" smtClean="0"/>
              <a:t>        </a:t>
            </a:r>
            <a:r>
              <a:rPr lang="en-US" dirty="0" err="1" smtClean="0"/>
              <a:t>Sách</a:t>
            </a:r>
            <a:r>
              <a:rPr lang="en-US" dirty="0" smtClean="0"/>
              <a:t> </a:t>
            </a:r>
            <a:r>
              <a:rPr lang="en-US" dirty="0" err="1"/>
              <a:t>tham</a:t>
            </a:r>
            <a:r>
              <a:rPr lang="en-US" dirty="0"/>
              <a:t> </a:t>
            </a:r>
            <a:r>
              <a:rPr lang="en-US" dirty="0" err="1"/>
              <a:t>khảo</a:t>
            </a:r>
            <a:r>
              <a:rPr lang="en-US" dirty="0"/>
              <a:t> </a:t>
            </a:r>
            <a:r>
              <a:rPr lang="en-US" dirty="0" err="1"/>
              <a:t>của</a:t>
            </a:r>
            <a:r>
              <a:rPr lang="en-US" dirty="0"/>
              <a:t> Ban </a:t>
            </a:r>
            <a:r>
              <a:rPr lang="en-US" dirty="0" err="1"/>
              <a:t>kinh</a:t>
            </a:r>
            <a:r>
              <a:rPr lang="en-US" dirty="0"/>
              <a:t> </a:t>
            </a:r>
            <a:r>
              <a:rPr lang="en-US" dirty="0" err="1"/>
              <a:t>tế</a:t>
            </a:r>
            <a:r>
              <a:rPr lang="en-US" dirty="0"/>
              <a:t> </a:t>
            </a:r>
            <a:r>
              <a:rPr lang="en-US" dirty="0" err="1"/>
              <a:t>trung</a:t>
            </a:r>
            <a:r>
              <a:rPr lang="en-US" dirty="0"/>
              <a:t> </a:t>
            </a:r>
            <a:r>
              <a:rPr lang="en-US" dirty="0" err="1"/>
              <a:t>ương</a:t>
            </a:r>
            <a:r>
              <a:rPr lang="en-US" dirty="0"/>
              <a:t> </a:t>
            </a:r>
            <a:r>
              <a:rPr lang="en-US" dirty="0" err="1"/>
              <a:t>viết</a:t>
            </a:r>
            <a:r>
              <a:rPr lang="en-US" dirty="0"/>
              <a:t> </a:t>
            </a:r>
            <a:r>
              <a:rPr lang="en-US" dirty="0" err="1"/>
              <a:t>năm</a:t>
            </a:r>
            <a:r>
              <a:rPr lang="en-US" dirty="0"/>
              <a:t> 2017 </a:t>
            </a:r>
            <a:r>
              <a:rPr lang="en-US" dirty="0" err="1"/>
              <a:t>với</a:t>
            </a:r>
            <a:r>
              <a:rPr lang="en-US" dirty="0"/>
              <a:t> </a:t>
            </a:r>
            <a:r>
              <a:rPr lang="en-US" dirty="0" err="1"/>
              <a:t>tiêu</a:t>
            </a:r>
            <a:r>
              <a:rPr lang="en-US" dirty="0"/>
              <a:t> </a:t>
            </a:r>
            <a:r>
              <a:rPr lang="en-US" dirty="0" err="1"/>
              <a:t>đề</a:t>
            </a:r>
            <a:r>
              <a:rPr lang="en-US" dirty="0"/>
              <a:t> “</a:t>
            </a:r>
            <a:r>
              <a:rPr lang="en-US" dirty="0" err="1"/>
              <a:t>Việt</a:t>
            </a:r>
            <a:r>
              <a:rPr lang="en-US" dirty="0"/>
              <a:t> Nam </a:t>
            </a:r>
            <a:r>
              <a:rPr lang="en-US" dirty="0" err="1"/>
              <a:t>với</a:t>
            </a:r>
            <a:r>
              <a:rPr lang="en-US" dirty="0"/>
              <a:t> </a:t>
            </a:r>
            <a:r>
              <a:rPr lang="en-US" dirty="0" err="1"/>
              <a:t>cuộc</a:t>
            </a:r>
            <a:r>
              <a:rPr lang="en-US" dirty="0"/>
              <a:t> </a:t>
            </a:r>
            <a:r>
              <a:rPr lang="en-US" dirty="0" err="1"/>
              <a:t>cách</a:t>
            </a:r>
            <a:r>
              <a:rPr lang="en-US" dirty="0"/>
              <a:t> </a:t>
            </a:r>
            <a:r>
              <a:rPr lang="en-US" dirty="0" err="1"/>
              <a:t>mạng</a:t>
            </a:r>
            <a:r>
              <a:rPr lang="en-US" dirty="0"/>
              <a:t> </a:t>
            </a:r>
            <a:r>
              <a:rPr lang="en-US" dirty="0" err="1"/>
              <a:t>công</a:t>
            </a:r>
            <a:r>
              <a:rPr lang="en-US" dirty="0"/>
              <a:t> </a:t>
            </a:r>
            <a:r>
              <a:rPr lang="en-US" dirty="0" err="1"/>
              <a:t>nghiệp</a:t>
            </a:r>
            <a:r>
              <a:rPr lang="en-US" dirty="0"/>
              <a:t> </a:t>
            </a:r>
            <a:r>
              <a:rPr lang="en-US" dirty="0" err="1"/>
              <a:t>lần</a:t>
            </a:r>
            <a:r>
              <a:rPr lang="en-US" dirty="0"/>
              <a:t> </a:t>
            </a:r>
            <a:r>
              <a:rPr lang="en-US" dirty="0" err="1"/>
              <a:t>thứ</a:t>
            </a:r>
            <a:r>
              <a:rPr lang="en-US" dirty="0"/>
              <a:t> </a:t>
            </a:r>
            <a:r>
              <a:rPr lang="en-US" dirty="0" err="1"/>
              <a:t>tư</a:t>
            </a:r>
            <a:r>
              <a:rPr lang="en-US" dirty="0"/>
              <a:t>” (NXB ĐHKTQD) </a:t>
            </a:r>
            <a:r>
              <a:rPr lang="en-US" dirty="0" err="1"/>
              <a:t>phân</a:t>
            </a:r>
            <a:r>
              <a:rPr lang="en-US" dirty="0"/>
              <a:t> </a:t>
            </a:r>
            <a:r>
              <a:rPr lang="en-US" dirty="0" err="1"/>
              <a:t>tích</a:t>
            </a:r>
            <a:r>
              <a:rPr lang="en-US" dirty="0"/>
              <a:t> </a:t>
            </a:r>
            <a:r>
              <a:rPr lang="en-US" dirty="0" err="1"/>
              <a:t>tổng</a:t>
            </a:r>
            <a:r>
              <a:rPr lang="en-US" dirty="0"/>
              <a:t> </a:t>
            </a:r>
            <a:r>
              <a:rPr lang="en-US" dirty="0" err="1"/>
              <a:t>thể</a:t>
            </a:r>
            <a:r>
              <a:rPr lang="en-US" dirty="0"/>
              <a:t> </a:t>
            </a:r>
            <a:r>
              <a:rPr lang="en-US" dirty="0" err="1"/>
              <a:t>về</a:t>
            </a:r>
            <a:r>
              <a:rPr lang="en-US" dirty="0"/>
              <a:t> CMCN 4.0, </a:t>
            </a:r>
            <a:r>
              <a:rPr lang="en-US" dirty="0" err="1"/>
              <a:t>cách</a:t>
            </a:r>
            <a:r>
              <a:rPr lang="en-US" dirty="0"/>
              <a:t> </a:t>
            </a:r>
            <a:r>
              <a:rPr lang="en-US" dirty="0" err="1"/>
              <a:t>các</a:t>
            </a:r>
            <a:r>
              <a:rPr lang="en-US" dirty="0"/>
              <a:t> </a:t>
            </a:r>
            <a:r>
              <a:rPr lang="en-US" dirty="0" err="1"/>
              <a:t>quốc</a:t>
            </a:r>
            <a:r>
              <a:rPr lang="en-US" dirty="0"/>
              <a:t> </a:t>
            </a:r>
            <a:r>
              <a:rPr lang="en-US" dirty="0" err="1"/>
              <a:t>gia</a:t>
            </a:r>
            <a:r>
              <a:rPr lang="en-US" dirty="0"/>
              <a:t> </a:t>
            </a:r>
            <a:r>
              <a:rPr lang="en-US" dirty="0" err="1"/>
              <a:t>trên</a:t>
            </a:r>
            <a:r>
              <a:rPr lang="en-US" dirty="0"/>
              <a:t> </a:t>
            </a:r>
            <a:r>
              <a:rPr lang="en-US" dirty="0" err="1"/>
              <a:t>thế</a:t>
            </a:r>
            <a:r>
              <a:rPr lang="en-US" dirty="0"/>
              <a:t> </a:t>
            </a:r>
            <a:r>
              <a:rPr lang="en-US" dirty="0" err="1"/>
              <a:t>giới</a:t>
            </a:r>
            <a:r>
              <a:rPr lang="en-US" dirty="0"/>
              <a:t> </a:t>
            </a:r>
            <a:r>
              <a:rPr lang="en-US" dirty="0" err="1"/>
              <a:t>đón</a:t>
            </a:r>
            <a:r>
              <a:rPr lang="en-US" dirty="0"/>
              <a:t> </a:t>
            </a:r>
            <a:r>
              <a:rPr lang="en-US" dirty="0" err="1"/>
              <a:t>nhận</a:t>
            </a:r>
            <a:r>
              <a:rPr lang="en-US" dirty="0"/>
              <a:t> </a:t>
            </a:r>
            <a:r>
              <a:rPr lang="en-US" dirty="0" err="1"/>
              <a:t>và</a:t>
            </a:r>
            <a:r>
              <a:rPr lang="en-US" dirty="0"/>
              <a:t> </a:t>
            </a:r>
            <a:r>
              <a:rPr lang="en-US" dirty="0" err="1"/>
              <a:t>triển</a:t>
            </a:r>
            <a:r>
              <a:rPr lang="en-US" dirty="0"/>
              <a:t> </a:t>
            </a:r>
            <a:r>
              <a:rPr lang="en-US" dirty="0" err="1"/>
              <a:t>khai</a:t>
            </a:r>
            <a:r>
              <a:rPr lang="en-US" dirty="0"/>
              <a:t> </a:t>
            </a:r>
            <a:r>
              <a:rPr lang="en-US" dirty="0" err="1"/>
              <a:t>cuộc</a:t>
            </a:r>
            <a:r>
              <a:rPr lang="en-US" dirty="0"/>
              <a:t> CM </a:t>
            </a:r>
            <a:r>
              <a:rPr lang="en-US" dirty="0" err="1"/>
              <a:t>này</a:t>
            </a:r>
            <a:r>
              <a:rPr lang="en-US" dirty="0"/>
              <a:t>, </a:t>
            </a:r>
            <a:r>
              <a:rPr lang="en-US" dirty="0" err="1"/>
              <a:t>đề</a:t>
            </a:r>
            <a:r>
              <a:rPr lang="en-US" dirty="0"/>
              <a:t> </a:t>
            </a:r>
            <a:r>
              <a:rPr lang="en-US" dirty="0" err="1"/>
              <a:t>ra</a:t>
            </a:r>
            <a:r>
              <a:rPr lang="en-US" dirty="0"/>
              <a:t> </a:t>
            </a:r>
            <a:r>
              <a:rPr lang="en-US" dirty="0" err="1"/>
              <a:t>những</a:t>
            </a:r>
            <a:r>
              <a:rPr lang="en-US" dirty="0"/>
              <a:t> </a:t>
            </a:r>
            <a:r>
              <a:rPr lang="en-US" dirty="0" err="1"/>
              <a:t>khó</a:t>
            </a:r>
            <a:r>
              <a:rPr lang="en-US" dirty="0"/>
              <a:t> </a:t>
            </a:r>
            <a:r>
              <a:rPr lang="en-US" dirty="0" err="1"/>
              <a:t>khăn</a:t>
            </a:r>
            <a:r>
              <a:rPr lang="en-US" dirty="0"/>
              <a:t>, </a:t>
            </a:r>
            <a:r>
              <a:rPr lang="en-US" dirty="0" err="1"/>
              <a:t>thách</a:t>
            </a:r>
            <a:r>
              <a:rPr lang="en-US" dirty="0"/>
              <a:t> </a:t>
            </a:r>
            <a:r>
              <a:rPr lang="en-US" dirty="0" err="1"/>
              <a:t>thức</a:t>
            </a:r>
            <a:r>
              <a:rPr lang="en-US" dirty="0"/>
              <a:t> </a:t>
            </a:r>
            <a:r>
              <a:rPr lang="en-US" dirty="0" err="1"/>
              <a:t>trong</a:t>
            </a:r>
            <a:r>
              <a:rPr lang="en-US" dirty="0"/>
              <a:t> </a:t>
            </a:r>
            <a:r>
              <a:rPr lang="en-US" dirty="0" err="1"/>
              <a:t>các</a:t>
            </a:r>
            <a:r>
              <a:rPr lang="en-US" dirty="0"/>
              <a:t> </a:t>
            </a:r>
            <a:r>
              <a:rPr lang="en-US" dirty="0" err="1"/>
              <a:t>ngành</a:t>
            </a:r>
            <a:r>
              <a:rPr lang="en-US" dirty="0"/>
              <a:t> </a:t>
            </a:r>
            <a:r>
              <a:rPr lang="en-US" dirty="0" err="1"/>
              <a:t>nghề</a:t>
            </a:r>
            <a:r>
              <a:rPr lang="en-US" dirty="0"/>
              <a:t> </a:t>
            </a:r>
            <a:r>
              <a:rPr lang="en-US" dirty="0" err="1"/>
              <a:t>phải</a:t>
            </a:r>
            <a:r>
              <a:rPr lang="en-US" dirty="0"/>
              <a:t> </a:t>
            </a:r>
            <a:r>
              <a:rPr lang="en-US" dirty="0" err="1"/>
              <a:t>đối</a:t>
            </a:r>
            <a:r>
              <a:rPr lang="en-US" dirty="0"/>
              <a:t> </a:t>
            </a:r>
            <a:r>
              <a:rPr lang="en-US" dirty="0" err="1"/>
              <a:t>mặt</a:t>
            </a:r>
            <a:r>
              <a:rPr lang="en-US" dirty="0"/>
              <a:t>. </a:t>
            </a:r>
            <a:r>
              <a:rPr lang="en-US" dirty="0" err="1"/>
              <a:t>Tuy</a:t>
            </a:r>
            <a:r>
              <a:rPr lang="en-US" dirty="0"/>
              <a:t> </a:t>
            </a:r>
            <a:r>
              <a:rPr lang="en-US" dirty="0" err="1"/>
              <a:t>nhiên</a:t>
            </a:r>
            <a:r>
              <a:rPr lang="en-US" dirty="0"/>
              <a:t> </a:t>
            </a:r>
            <a:r>
              <a:rPr lang="en-US" dirty="0" err="1"/>
              <a:t>chưa</a:t>
            </a:r>
            <a:r>
              <a:rPr lang="en-US" dirty="0"/>
              <a:t> </a:t>
            </a:r>
            <a:r>
              <a:rPr lang="en-US" dirty="0" err="1"/>
              <a:t>đề</a:t>
            </a:r>
            <a:r>
              <a:rPr lang="en-US" dirty="0"/>
              <a:t> </a:t>
            </a:r>
            <a:r>
              <a:rPr lang="en-US" dirty="0" err="1"/>
              <a:t>xuất</a:t>
            </a:r>
            <a:r>
              <a:rPr lang="en-US" dirty="0"/>
              <a:t> </a:t>
            </a:r>
            <a:r>
              <a:rPr lang="en-US" dirty="0" err="1"/>
              <a:t>những</a:t>
            </a:r>
            <a:r>
              <a:rPr lang="en-US" dirty="0"/>
              <a:t> </a:t>
            </a:r>
            <a:r>
              <a:rPr lang="en-US" dirty="0" err="1"/>
              <a:t>hướng</a:t>
            </a:r>
            <a:r>
              <a:rPr lang="en-US" dirty="0"/>
              <a:t> </a:t>
            </a:r>
            <a:r>
              <a:rPr lang="en-US" dirty="0" err="1"/>
              <a:t>tiếp</a:t>
            </a:r>
            <a:r>
              <a:rPr lang="en-US" dirty="0"/>
              <a:t> </a:t>
            </a:r>
            <a:r>
              <a:rPr lang="en-US" dirty="0" err="1"/>
              <a:t>cận</a:t>
            </a:r>
            <a:r>
              <a:rPr lang="en-US" dirty="0"/>
              <a:t> </a:t>
            </a:r>
            <a:r>
              <a:rPr lang="en-US" dirty="0" err="1"/>
              <a:t>và</a:t>
            </a:r>
            <a:r>
              <a:rPr lang="en-US" dirty="0"/>
              <a:t> </a:t>
            </a:r>
            <a:r>
              <a:rPr lang="en-US" dirty="0" err="1"/>
              <a:t>giải</a:t>
            </a:r>
            <a:r>
              <a:rPr lang="en-US" dirty="0"/>
              <a:t> </a:t>
            </a:r>
            <a:r>
              <a:rPr lang="en-US" dirty="0" err="1"/>
              <a:t>pháp</a:t>
            </a:r>
            <a:r>
              <a:rPr lang="en-US" dirty="0"/>
              <a:t> </a:t>
            </a:r>
            <a:r>
              <a:rPr lang="en-US" dirty="0" err="1"/>
              <a:t>rõ</a:t>
            </a:r>
            <a:r>
              <a:rPr lang="en-US" dirty="0"/>
              <a:t> </a:t>
            </a:r>
            <a:r>
              <a:rPr lang="en-US" dirty="0" err="1"/>
              <a:t>ràng</a:t>
            </a:r>
            <a:r>
              <a:rPr lang="en-US" dirty="0"/>
              <a:t>. </a:t>
            </a:r>
          </a:p>
          <a:p>
            <a:r>
              <a:rPr lang="en-US" dirty="0" err="1"/>
              <a:t>Bài</a:t>
            </a:r>
            <a:r>
              <a:rPr lang="en-US" dirty="0"/>
              <a:t> </a:t>
            </a:r>
            <a:r>
              <a:rPr lang="en-US" dirty="0" err="1"/>
              <a:t>niên</a:t>
            </a:r>
            <a:r>
              <a:rPr lang="en-US" dirty="0"/>
              <a:t> </a:t>
            </a:r>
            <a:r>
              <a:rPr lang="en-US" dirty="0" err="1"/>
              <a:t>luận</a:t>
            </a:r>
            <a:r>
              <a:rPr lang="en-US" dirty="0"/>
              <a:t> </a:t>
            </a:r>
            <a:r>
              <a:rPr lang="en-US" dirty="0" err="1"/>
              <a:t>của</a:t>
            </a:r>
            <a:r>
              <a:rPr lang="en-US" dirty="0"/>
              <a:t> </a:t>
            </a:r>
            <a:r>
              <a:rPr lang="en-US" dirty="0" err="1"/>
              <a:t>Phạm</a:t>
            </a:r>
            <a:r>
              <a:rPr lang="en-US" dirty="0"/>
              <a:t> </a:t>
            </a:r>
            <a:r>
              <a:rPr lang="en-US" dirty="0" err="1"/>
              <a:t>Thị</a:t>
            </a:r>
            <a:r>
              <a:rPr lang="en-US" dirty="0"/>
              <a:t> </a:t>
            </a:r>
            <a:r>
              <a:rPr lang="en-US" dirty="0" err="1"/>
              <a:t>Phượng</a:t>
            </a:r>
            <a:r>
              <a:rPr lang="en-US" dirty="0"/>
              <a:t> (2017) “</a:t>
            </a:r>
            <a:r>
              <a:rPr lang="en-US" dirty="0" err="1"/>
              <a:t>Giải</a:t>
            </a:r>
            <a:r>
              <a:rPr lang="en-US" dirty="0"/>
              <a:t> </a:t>
            </a:r>
            <a:r>
              <a:rPr lang="en-US" dirty="0" err="1"/>
              <a:t>pháp</a:t>
            </a:r>
            <a:r>
              <a:rPr lang="en-US" dirty="0"/>
              <a:t> </a:t>
            </a:r>
            <a:r>
              <a:rPr lang="en-US" dirty="0" err="1"/>
              <a:t>nâng</a:t>
            </a:r>
            <a:r>
              <a:rPr lang="en-US" dirty="0"/>
              <a:t> </a:t>
            </a:r>
            <a:r>
              <a:rPr lang="en-US" dirty="0" err="1"/>
              <a:t>cao</a:t>
            </a:r>
            <a:r>
              <a:rPr lang="en-US" dirty="0"/>
              <a:t> </a:t>
            </a:r>
            <a:r>
              <a:rPr lang="en-US" dirty="0" err="1"/>
              <a:t>năng</a:t>
            </a:r>
            <a:r>
              <a:rPr lang="en-US" dirty="0"/>
              <a:t> </a:t>
            </a:r>
            <a:r>
              <a:rPr lang="en-US" dirty="0" err="1"/>
              <a:t>lực</a:t>
            </a:r>
            <a:r>
              <a:rPr lang="en-US" dirty="0"/>
              <a:t> </a:t>
            </a:r>
            <a:r>
              <a:rPr lang="en-US" dirty="0" err="1"/>
              <a:t>cạnh</a:t>
            </a:r>
            <a:r>
              <a:rPr lang="en-US" dirty="0"/>
              <a:t> </a:t>
            </a:r>
            <a:r>
              <a:rPr lang="en-US" dirty="0" err="1"/>
              <a:t>tranh</a:t>
            </a:r>
            <a:r>
              <a:rPr lang="en-US" dirty="0"/>
              <a:t> </a:t>
            </a:r>
            <a:r>
              <a:rPr lang="en-US" dirty="0" err="1"/>
              <a:t>của</a:t>
            </a:r>
            <a:r>
              <a:rPr lang="en-US" dirty="0"/>
              <a:t> </a:t>
            </a:r>
            <a:r>
              <a:rPr lang="en-US" dirty="0" err="1"/>
              <a:t>các</a:t>
            </a:r>
            <a:r>
              <a:rPr lang="en-US" dirty="0"/>
              <a:t> </a:t>
            </a:r>
            <a:r>
              <a:rPr lang="en-US" dirty="0" err="1"/>
              <a:t>doanh</a:t>
            </a:r>
            <a:r>
              <a:rPr lang="en-US" dirty="0"/>
              <a:t> </a:t>
            </a:r>
            <a:r>
              <a:rPr lang="en-US" dirty="0" err="1"/>
              <a:t>nghiệp</a:t>
            </a:r>
            <a:r>
              <a:rPr lang="en-US" dirty="0"/>
              <a:t> </a:t>
            </a:r>
            <a:r>
              <a:rPr lang="en-US" dirty="0" err="1"/>
              <a:t>niêm</a:t>
            </a:r>
            <a:r>
              <a:rPr lang="en-US" dirty="0"/>
              <a:t> </a:t>
            </a:r>
            <a:r>
              <a:rPr lang="en-US" dirty="0" err="1"/>
              <a:t>yết</a:t>
            </a:r>
            <a:r>
              <a:rPr lang="en-US" dirty="0"/>
              <a:t> </a:t>
            </a:r>
            <a:r>
              <a:rPr lang="en-US" dirty="0" err="1"/>
              <a:t>tại</a:t>
            </a:r>
            <a:r>
              <a:rPr lang="en-US" dirty="0"/>
              <a:t> </a:t>
            </a:r>
            <a:r>
              <a:rPr lang="en-US" dirty="0" err="1"/>
              <a:t>Việt</a:t>
            </a:r>
            <a:r>
              <a:rPr lang="en-US" dirty="0"/>
              <a:t> Nam </a:t>
            </a:r>
            <a:r>
              <a:rPr lang="en-US" dirty="0" err="1"/>
              <a:t>trong</a:t>
            </a:r>
            <a:r>
              <a:rPr lang="en-US" dirty="0"/>
              <a:t> </a:t>
            </a:r>
            <a:r>
              <a:rPr lang="en-US" dirty="0" err="1"/>
              <a:t>thời</a:t>
            </a:r>
            <a:r>
              <a:rPr lang="en-US" dirty="0"/>
              <a:t> </a:t>
            </a:r>
            <a:r>
              <a:rPr lang="en-US" dirty="0" err="1"/>
              <a:t>kỳ</a:t>
            </a:r>
            <a:r>
              <a:rPr lang="en-US" dirty="0"/>
              <a:t> </a:t>
            </a:r>
            <a:r>
              <a:rPr lang="en-US" dirty="0" err="1"/>
              <a:t>cách</a:t>
            </a:r>
            <a:r>
              <a:rPr lang="en-US" dirty="0"/>
              <a:t> </a:t>
            </a:r>
            <a:r>
              <a:rPr lang="en-US" dirty="0" err="1"/>
              <a:t>mạng</a:t>
            </a:r>
            <a:r>
              <a:rPr lang="en-US" dirty="0"/>
              <a:t> </a:t>
            </a:r>
            <a:r>
              <a:rPr lang="en-US" dirty="0" err="1"/>
              <a:t>công</a:t>
            </a:r>
            <a:r>
              <a:rPr lang="en-US" dirty="0"/>
              <a:t> </a:t>
            </a:r>
            <a:r>
              <a:rPr lang="en-US" dirty="0" err="1"/>
              <a:t>nghiệp</a:t>
            </a:r>
            <a:r>
              <a:rPr lang="en-US" dirty="0"/>
              <a:t> 4.0” </a:t>
            </a:r>
            <a:r>
              <a:rPr lang="en-US" dirty="0" err="1"/>
              <a:t>nhận</a:t>
            </a:r>
            <a:r>
              <a:rPr lang="en-US" dirty="0"/>
              <a:t> </a:t>
            </a:r>
            <a:r>
              <a:rPr lang="en-US" dirty="0" err="1"/>
              <a:t>định</a:t>
            </a:r>
            <a:r>
              <a:rPr lang="en-US" dirty="0"/>
              <a:t> </a:t>
            </a:r>
            <a:r>
              <a:rPr lang="en-US" dirty="0" err="1"/>
              <a:t>đề</a:t>
            </a:r>
            <a:r>
              <a:rPr lang="en-US" dirty="0"/>
              <a:t> </a:t>
            </a:r>
            <a:r>
              <a:rPr lang="en-US" dirty="0" err="1"/>
              <a:t>cao</a:t>
            </a:r>
            <a:r>
              <a:rPr lang="en-US" dirty="0"/>
              <a:t> </a:t>
            </a:r>
            <a:r>
              <a:rPr lang="en-US" dirty="0" err="1"/>
              <a:t>năng</a:t>
            </a:r>
            <a:r>
              <a:rPr lang="en-US" dirty="0"/>
              <a:t> </a:t>
            </a:r>
            <a:r>
              <a:rPr lang="en-US" dirty="0" err="1"/>
              <a:t>lực</a:t>
            </a:r>
            <a:r>
              <a:rPr lang="en-US" dirty="0"/>
              <a:t> </a:t>
            </a:r>
            <a:r>
              <a:rPr lang="en-US" dirty="0" err="1"/>
              <a:t>cạnh</a:t>
            </a:r>
            <a:r>
              <a:rPr lang="en-US" dirty="0"/>
              <a:t> </a:t>
            </a:r>
            <a:r>
              <a:rPr lang="en-US" dirty="0" err="1"/>
              <a:t>tranh</a:t>
            </a:r>
            <a:r>
              <a:rPr lang="en-US" dirty="0"/>
              <a:t> </a:t>
            </a:r>
            <a:r>
              <a:rPr lang="en-US" dirty="0" err="1"/>
              <a:t>giữa</a:t>
            </a:r>
            <a:r>
              <a:rPr lang="en-US" dirty="0"/>
              <a:t> </a:t>
            </a:r>
            <a:r>
              <a:rPr lang="en-US" dirty="0" err="1"/>
              <a:t>các</a:t>
            </a:r>
            <a:r>
              <a:rPr lang="en-US" dirty="0"/>
              <a:t> </a:t>
            </a:r>
            <a:r>
              <a:rPr lang="en-US" dirty="0" err="1"/>
              <a:t>doanh</a:t>
            </a:r>
            <a:r>
              <a:rPr lang="en-US" dirty="0"/>
              <a:t> </a:t>
            </a:r>
            <a:r>
              <a:rPr lang="en-US" dirty="0" err="1"/>
              <a:t>nghiệp</a:t>
            </a:r>
            <a:r>
              <a:rPr lang="en-US" dirty="0"/>
              <a:t> </a:t>
            </a:r>
            <a:r>
              <a:rPr lang="en-US" dirty="0" err="1"/>
              <a:t>là</a:t>
            </a:r>
            <a:r>
              <a:rPr lang="en-US" dirty="0"/>
              <a:t> </a:t>
            </a:r>
            <a:r>
              <a:rPr lang="en-US" dirty="0" err="1"/>
              <a:t>yếu</a:t>
            </a:r>
            <a:r>
              <a:rPr lang="en-US" dirty="0"/>
              <a:t> </a:t>
            </a:r>
            <a:r>
              <a:rPr lang="en-US" dirty="0" err="1"/>
              <a:t>tố</a:t>
            </a:r>
            <a:r>
              <a:rPr lang="en-US" dirty="0"/>
              <a:t> </a:t>
            </a:r>
            <a:r>
              <a:rPr lang="en-US" dirty="0" err="1"/>
              <a:t>quan</a:t>
            </a:r>
            <a:r>
              <a:rPr lang="en-US" dirty="0"/>
              <a:t> </a:t>
            </a:r>
            <a:r>
              <a:rPr lang="en-US" dirty="0" err="1"/>
              <a:t>trọng</a:t>
            </a:r>
            <a:r>
              <a:rPr lang="en-US" dirty="0"/>
              <a:t> </a:t>
            </a:r>
            <a:r>
              <a:rPr lang="en-US" dirty="0" err="1"/>
              <a:t>quyết</a:t>
            </a:r>
            <a:r>
              <a:rPr lang="en-US" dirty="0"/>
              <a:t> </a:t>
            </a:r>
            <a:r>
              <a:rPr lang="en-US" dirty="0" err="1"/>
              <a:t>định</a:t>
            </a:r>
            <a:r>
              <a:rPr lang="en-US" dirty="0"/>
              <a:t> </a:t>
            </a:r>
            <a:r>
              <a:rPr lang="en-US" dirty="0" err="1"/>
              <a:t>sự</a:t>
            </a:r>
            <a:r>
              <a:rPr lang="en-US" dirty="0"/>
              <a:t> </a:t>
            </a:r>
            <a:r>
              <a:rPr lang="en-US" dirty="0" err="1"/>
              <a:t>phát</a:t>
            </a:r>
            <a:r>
              <a:rPr lang="en-US" dirty="0"/>
              <a:t> </a:t>
            </a:r>
            <a:r>
              <a:rPr lang="en-US" dirty="0" err="1"/>
              <a:t>triển</a:t>
            </a:r>
            <a:r>
              <a:rPr lang="en-US" dirty="0"/>
              <a:t> </a:t>
            </a:r>
            <a:r>
              <a:rPr lang="en-US" dirty="0" err="1"/>
              <a:t>trong</a:t>
            </a:r>
            <a:r>
              <a:rPr lang="en-US" dirty="0"/>
              <a:t> CMCN 4.0. </a:t>
            </a:r>
            <a:r>
              <a:rPr lang="en-US" dirty="0" err="1"/>
              <a:t>Tuy</a:t>
            </a:r>
            <a:r>
              <a:rPr lang="en-US" dirty="0"/>
              <a:t> </a:t>
            </a:r>
            <a:r>
              <a:rPr lang="en-US" dirty="0" err="1"/>
              <a:t>nhiên</a:t>
            </a:r>
            <a:r>
              <a:rPr lang="en-US" dirty="0"/>
              <a:t> </a:t>
            </a:r>
            <a:r>
              <a:rPr lang="en-US" dirty="0" err="1"/>
              <a:t>bài</a:t>
            </a:r>
            <a:r>
              <a:rPr lang="en-US" dirty="0"/>
              <a:t> </a:t>
            </a:r>
            <a:r>
              <a:rPr lang="en-US" dirty="0" err="1"/>
              <a:t>phân</a:t>
            </a:r>
            <a:r>
              <a:rPr lang="en-US" dirty="0"/>
              <a:t> </a:t>
            </a:r>
            <a:r>
              <a:rPr lang="en-US" dirty="0" err="1"/>
              <a:t>tích</a:t>
            </a:r>
            <a:r>
              <a:rPr lang="en-US" dirty="0"/>
              <a:t> </a:t>
            </a:r>
            <a:r>
              <a:rPr lang="en-US" dirty="0" err="1"/>
              <a:t>mới</a:t>
            </a:r>
            <a:r>
              <a:rPr lang="en-US" dirty="0"/>
              <a:t> </a:t>
            </a:r>
            <a:r>
              <a:rPr lang="en-US" dirty="0" err="1"/>
              <a:t>chỉ</a:t>
            </a:r>
            <a:r>
              <a:rPr lang="en-US" dirty="0"/>
              <a:t> </a:t>
            </a:r>
            <a:r>
              <a:rPr lang="en-US" dirty="0" err="1"/>
              <a:t>dừng</a:t>
            </a:r>
            <a:r>
              <a:rPr lang="en-US" dirty="0"/>
              <a:t> </a:t>
            </a:r>
            <a:r>
              <a:rPr lang="en-US" dirty="0" err="1"/>
              <a:t>lại</a:t>
            </a:r>
            <a:r>
              <a:rPr lang="en-US" dirty="0"/>
              <a:t> ở </a:t>
            </a:r>
            <a:r>
              <a:rPr lang="en-US" dirty="0" err="1"/>
              <a:t>những</a:t>
            </a:r>
            <a:r>
              <a:rPr lang="en-US" dirty="0"/>
              <a:t> </a:t>
            </a:r>
            <a:r>
              <a:rPr lang="en-US" dirty="0" err="1"/>
              <a:t>phân</a:t>
            </a:r>
            <a:r>
              <a:rPr lang="en-US" dirty="0"/>
              <a:t> </a:t>
            </a:r>
            <a:r>
              <a:rPr lang="en-US" dirty="0" err="1"/>
              <a:t>tích</a:t>
            </a:r>
            <a:r>
              <a:rPr lang="en-US" dirty="0"/>
              <a:t> </a:t>
            </a:r>
            <a:r>
              <a:rPr lang="en-US" dirty="0" err="1"/>
              <a:t>định</a:t>
            </a:r>
            <a:r>
              <a:rPr lang="en-US" dirty="0"/>
              <a:t> </a:t>
            </a:r>
            <a:r>
              <a:rPr lang="en-US" dirty="0" err="1"/>
              <a:t>tính</a:t>
            </a:r>
            <a:r>
              <a:rPr lang="en-US" dirty="0"/>
              <a:t> </a:t>
            </a:r>
            <a:r>
              <a:rPr lang="en-US" dirty="0" err="1"/>
              <a:t>khái</a:t>
            </a:r>
            <a:r>
              <a:rPr lang="en-US" dirty="0"/>
              <a:t> </a:t>
            </a:r>
            <a:r>
              <a:rPr lang="en-US" dirty="0" err="1"/>
              <a:t>quát</a:t>
            </a:r>
            <a:r>
              <a:rPr lang="en-US" dirty="0"/>
              <a:t>, </a:t>
            </a:r>
            <a:r>
              <a:rPr lang="en-US" dirty="0" err="1"/>
              <a:t>chưa</a:t>
            </a:r>
            <a:r>
              <a:rPr lang="en-US" dirty="0"/>
              <a:t> </a:t>
            </a:r>
            <a:r>
              <a:rPr lang="en-US" dirty="0" err="1"/>
              <a:t>có</a:t>
            </a:r>
            <a:r>
              <a:rPr lang="en-US" dirty="0"/>
              <a:t> </a:t>
            </a:r>
            <a:r>
              <a:rPr lang="en-US" dirty="0" err="1"/>
              <a:t>những</a:t>
            </a:r>
            <a:r>
              <a:rPr lang="en-US" dirty="0"/>
              <a:t> </a:t>
            </a:r>
            <a:r>
              <a:rPr lang="en-US" dirty="0" err="1"/>
              <a:t>nghiên</a:t>
            </a:r>
            <a:r>
              <a:rPr lang="en-US" dirty="0"/>
              <a:t> </a:t>
            </a:r>
            <a:r>
              <a:rPr lang="en-US" dirty="0" err="1"/>
              <a:t>cứu</a:t>
            </a:r>
            <a:r>
              <a:rPr lang="en-US" dirty="0"/>
              <a:t> </a:t>
            </a:r>
            <a:r>
              <a:rPr lang="en-US" dirty="0" err="1"/>
              <a:t>đi</a:t>
            </a:r>
            <a:r>
              <a:rPr lang="en-US" dirty="0"/>
              <a:t> </a:t>
            </a:r>
            <a:r>
              <a:rPr lang="en-US" dirty="0" err="1"/>
              <a:t>sâu</a:t>
            </a:r>
            <a:r>
              <a:rPr lang="en-US" dirty="0"/>
              <a:t> </a:t>
            </a:r>
            <a:r>
              <a:rPr lang="en-US" dirty="0" err="1"/>
              <a:t>cụ</a:t>
            </a:r>
            <a:r>
              <a:rPr lang="en-US" dirty="0"/>
              <a:t> </a:t>
            </a:r>
            <a:r>
              <a:rPr lang="en-US" dirty="0" err="1"/>
              <a:t>thể</a:t>
            </a:r>
            <a:r>
              <a:rPr lang="en-US" dirty="0"/>
              <a:t>. </a:t>
            </a:r>
          </a:p>
          <a:p>
            <a:r>
              <a:rPr lang="en-US" dirty="0" smtClean="0"/>
              <a:t>        </a:t>
            </a:r>
            <a:r>
              <a:rPr lang="en-US" dirty="0" err="1" smtClean="0"/>
              <a:t>Nguyễn</a:t>
            </a:r>
            <a:r>
              <a:rPr lang="en-US" dirty="0" smtClean="0"/>
              <a:t> </a:t>
            </a:r>
            <a:r>
              <a:rPr lang="en-US" dirty="0" err="1"/>
              <a:t>Thắng</a:t>
            </a:r>
            <a:r>
              <a:rPr lang="en-US" dirty="0"/>
              <a:t> (2016) “</a:t>
            </a:r>
            <a:r>
              <a:rPr lang="en-US" dirty="0" err="1"/>
              <a:t>Cuộc</a:t>
            </a:r>
            <a:r>
              <a:rPr lang="en-US" dirty="0"/>
              <a:t> </a:t>
            </a:r>
            <a:r>
              <a:rPr lang="en-US" dirty="0" err="1"/>
              <a:t>cách</a:t>
            </a:r>
            <a:r>
              <a:rPr lang="en-US" dirty="0"/>
              <a:t> </a:t>
            </a:r>
            <a:r>
              <a:rPr lang="en-US" dirty="0" err="1"/>
              <a:t>mạng</a:t>
            </a:r>
            <a:r>
              <a:rPr lang="en-US" dirty="0"/>
              <a:t> </a:t>
            </a:r>
            <a:r>
              <a:rPr lang="en-US" dirty="0" err="1"/>
              <a:t>công</a:t>
            </a:r>
            <a:r>
              <a:rPr lang="en-US" dirty="0"/>
              <a:t> </a:t>
            </a:r>
            <a:r>
              <a:rPr lang="en-US" dirty="0" err="1"/>
              <a:t>nghiệp</a:t>
            </a:r>
            <a:r>
              <a:rPr lang="en-US" dirty="0"/>
              <a:t> </a:t>
            </a:r>
            <a:r>
              <a:rPr lang="en-US" dirty="0" err="1"/>
              <a:t>lần</a:t>
            </a:r>
            <a:r>
              <a:rPr lang="en-US" dirty="0"/>
              <a:t> </a:t>
            </a:r>
            <a:r>
              <a:rPr lang="en-US" dirty="0" err="1"/>
              <a:t>thứ</a:t>
            </a:r>
            <a:r>
              <a:rPr lang="en-US" dirty="0"/>
              <a:t> </a:t>
            </a:r>
            <a:r>
              <a:rPr lang="en-US" dirty="0" err="1"/>
              <a:t>tư</a:t>
            </a:r>
            <a:r>
              <a:rPr lang="en-US" dirty="0"/>
              <a:t>: </a:t>
            </a:r>
            <a:r>
              <a:rPr lang="en-US" dirty="0" err="1"/>
              <a:t>một</a:t>
            </a:r>
            <a:r>
              <a:rPr lang="en-US" dirty="0"/>
              <a:t> </a:t>
            </a:r>
            <a:r>
              <a:rPr lang="en-US" dirty="0" err="1"/>
              <a:t>số</a:t>
            </a:r>
            <a:r>
              <a:rPr lang="en-US" dirty="0"/>
              <a:t> </a:t>
            </a:r>
            <a:r>
              <a:rPr lang="en-US" dirty="0" err="1"/>
              <a:t>đặc</a:t>
            </a:r>
            <a:r>
              <a:rPr lang="en-US" dirty="0"/>
              <a:t> </a:t>
            </a:r>
            <a:r>
              <a:rPr lang="en-US" dirty="0" err="1"/>
              <a:t>trưng</a:t>
            </a:r>
            <a:r>
              <a:rPr lang="en-US" dirty="0"/>
              <a:t>, </a:t>
            </a:r>
            <a:r>
              <a:rPr lang="en-US" dirty="0" err="1"/>
              <a:t>tác</a:t>
            </a:r>
            <a:r>
              <a:rPr lang="en-US" dirty="0"/>
              <a:t> </a:t>
            </a:r>
            <a:r>
              <a:rPr lang="en-US" dirty="0" err="1"/>
              <a:t>động</a:t>
            </a:r>
            <a:r>
              <a:rPr lang="en-US" dirty="0"/>
              <a:t> </a:t>
            </a:r>
            <a:r>
              <a:rPr lang="en-US" dirty="0" err="1"/>
              <a:t>và</a:t>
            </a:r>
            <a:r>
              <a:rPr lang="en-US" dirty="0"/>
              <a:t> </a:t>
            </a:r>
            <a:r>
              <a:rPr lang="en-US" dirty="0" err="1"/>
              <a:t>hàm</a:t>
            </a:r>
            <a:r>
              <a:rPr lang="en-US" dirty="0"/>
              <a:t> ý </a:t>
            </a:r>
            <a:r>
              <a:rPr lang="en-US" dirty="0" err="1"/>
              <a:t>chính</a:t>
            </a:r>
            <a:r>
              <a:rPr lang="en-US" dirty="0"/>
              <a:t> </a:t>
            </a:r>
            <a:r>
              <a:rPr lang="en-US" dirty="0" err="1"/>
              <a:t>sách</a:t>
            </a:r>
            <a:r>
              <a:rPr lang="en-US" dirty="0"/>
              <a:t> </a:t>
            </a:r>
            <a:r>
              <a:rPr lang="en-US" dirty="0" err="1"/>
              <a:t>đối</a:t>
            </a:r>
            <a:r>
              <a:rPr lang="en-US" dirty="0"/>
              <a:t> </a:t>
            </a:r>
            <a:r>
              <a:rPr lang="en-US" dirty="0" err="1"/>
              <a:t>với</a:t>
            </a:r>
            <a:r>
              <a:rPr lang="en-US" dirty="0"/>
              <a:t> </a:t>
            </a:r>
            <a:r>
              <a:rPr lang="en-US" dirty="0" err="1"/>
              <a:t>Việt</a:t>
            </a:r>
            <a:r>
              <a:rPr lang="en-US" dirty="0"/>
              <a:t> Nam” </a:t>
            </a:r>
            <a:r>
              <a:rPr lang="en-US" dirty="0" err="1"/>
              <a:t>nhìn</a:t>
            </a:r>
            <a:r>
              <a:rPr lang="en-US" dirty="0"/>
              <a:t> </a:t>
            </a:r>
            <a:r>
              <a:rPr lang="en-US" dirty="0" err="1"/>
              <a:t>nhận</a:t>
            </a:r>
            <a:r>
              <a:rPr lang="en-US" dirty="0"/>
              <a:t> </a:t>
            </a:r>
            <a:r>
              <a:rPr lang="en-US" dirty="0" err="1"/>
              <a:t>tác</a:t>
            </a:r>
            <a:r>
              <a:rPr lang="en-US" dirty="0"/>
              <a:t> </a:t>
            </a:r>
            <a:r>
              <a:rPr lang="en-US" dirty="0" err="1"/>
              <a:t>động</a:t>
            </a:r>
            <a:r>
              <a:rPr lang="en-US" dirty="0"/>
              <a:t> </a:t>
            </a:r>
            <a:r>
              <a:rPr lang="en-US" dirty="0" err="1"/>
              <a:t>của</a:t>
            </a:r>
            <a:r>
              <a:rPr lang="en-US" dirty="0"/>
              <a:t> CMCN 4.0 </a:t>
            </a:r>
            <a:r>
              <a:rPr lang="en-US" dirty="0" err="1"/>
              <a:t>từ</a:t>
            </a:r>
            <a:r>
              <a:rPr lang="en-US" dirty="0"/>
              <a:t> </a:t>
            </a:r>
            <a:r>
              <a:rPr lang="en-US" dirty="0" err="1"/>
              <a:t>nhiều</a:t>
            </a:r>
            <a:r>
              <a:rPr lang="en-US" dirty="0"/>
              <a:t> </a:t>
            </a:r>
            <a:r>
              <a:rPr lang="en-US" dirty="0" err="1"/>
              <a:t>khía</a:t>
            </a:r>
            <a:r>
              <a:rPr lang="en-US" dirty="0"/>
              <a:t> </a:t>
            </a:r>
            <a:r>
              <a:rPr lang="en-US" dirty="0" err="1"/>
              <a:t>cạnh</a:t>
            </a:r>
            <a:r>
              <a:rPr lang="en-US" dirty="0"/>
              <a:t> </a:t>
            </a:r>
            <a:r>
              <a:rPr lang="en-US" dirty="0" err="1"/>
              <a:t>lĩnh</a:t>
            </a:r>
            <a:r>
              <a:rPr lang="en-US" dirty="0"/>
              <a:t> </a:t>
            </a:r>
            <a:r>
              <a:rPr lang="en-US" dirty="0" err="1"/>
              <a:t>vực</a:t>
            </a:r>
            <a:r>
              <a:rPr lang="en-US" dirty="0"/>
              <a:t> </a:t>
            </a:r>
            <a:r>
              <a:rPr lang="en-US" dirty="0" err="1"/>
              <a:t>kinh</a:t>
            </a:r>
            <a:r>
              <a:rPr lang="en-US" dirty="0"/>
              <a:t> </a:t>
            </a:r>
            <a:r>
              <a:rPr lang="en-US" dirty="0" err="1"/>
              <a:t>tế</a:t>
            </a:r>
            <a:r>
              <a:rPr lang="en-US" dirty="0"/>
              <a:t> </a:t>
            </a:r>
            <a:r>
              <a:rPr lang="en-US" dirty="0" err="1"/>
              <a:t>và</a:t>
            </a:r>
            <a:r>
              <a:rPr lang="en-US" dirty="0"/>
              <a:t> </a:t>
            </a:r>
            <a:r>
              <a:rPr lang="en-US" dirty="0" err="1"/>
              <a:t>xã</a:t>
            </a:r>
            <a:r>
              <a:rPr lang="en-US" dirty="0"/>
              <a:t> </a:t>
            </a:r>
            <a:r>
              <a:rPr lang="en-US" dirty="0" err="1"/>
              <a:t>hội</a:t>
            </a:r>
            <a:r>
              <a:rPr lang="en-US" dirty="0"/>
              <a:t>, </a:t>
            </a:r>
            <a:r>
              <a:rPr lang="en-US" dirty="0" err="1"/>
              <a:t>kiến</a:t>
            </a:r>
            <a:r>
              <a:rPr lang="en-US" dirty="0"/>
              <a:t> </a:t>
            </a:r>
            <a:r>
              <a:rPr lang="en-US" dirty="0" err="1"/>
              <a:t>nghị</a:t>
            </a:r>
            <a:r>
              <a:rPr lang="en-US" dirty="0"/>
              <a:t> </a:t>
            </a:r>
            <a:r>
              <a:rPr lang="en-US" dirty="0" err="1"/>
              <a:t>giải</a:t>
            </a:r>
            <a:r>
              <a:rPr lang="en-US" dirty="0"/>
              <a:t> </a:t>
            </a:r>
            <a:r>
              <a:rPr lang="en-US" dirty="0" err="1"/>
              <a:t>pháp</a:t>
            </a:r>
            <a:r>
              <a:rPr lang="en-US" dirty="0"/>
              <a:t> </a:t>
            </a:r>
            <a:r>
              <a:rPr lang="en-US" dirty="0" err="1"/>
              <a:t>cho</a:t>
            </a:r>
            <a:r>
              <a:rPr lang="en-US" dirty="0"/>
              <a:t> </a:t>
            </a:r>
            <a:r>
              <a:rPr lang="en-US" dirty="0" err="1"/>
              <a:t>chính</a:t>
            </a:r>
            <a:r>
              <a:rPr lang="en-US" dirty="0"/>
              <a:t> </a:t>
            </a:r>
            <a:r>
              <a:rPr lang="en-US" dirty="0" err="1"/>
              <a:t>phủ</a:t>
            </a:r>
            <a:r>
              <a:rPr lang="en-US" dirty="0"/>
              <a:t>. Song </a:t>
            </a:r>
            <a:r>
              <a:rPr lang="en-US" dirty="0" err="1"/>
              <a:t>báo</a:t>
            </a:r>
            <a:r>
              <a:rPr lang="en-US" dirty="0"/>
              <a:t> </a:t>
            </a:r>
            <a:r>
              <a:rPr lang="en-US" dirty="0" err="1"/>
              <a:t>cáo</a:t>
            </a:r>
            <a:r>
              <a:rPr lang="en-US" dirty="0"/>
              <a:t> </a:t>
            </a:r>
            <a:r>
              <a:rPr lang="en-US" dirty="0" err="1"/>
              <a:t>mới</a:t>
            </a:r>
            <a:r>
              <a:rPr lang="en-US" dirty="0"/>
              <a:t> </a:t>
            </a:r>
            <a:r>
              <a:rPr lang="en-US" dirty="0" err="1"/>
              <a:t>chỉ</a:t>
            </a:r>
            <a:r>
              <a:rPr lang="en-US" dirty="0"/>
              <a:t> </a:t>
            </a:r>
            <a:r>
              <a:rPr lang="en-US" dirty="0" err="1"/>
              <a:t>đưa</a:t>
            </a:r>
            <a:r>
              <a:rPr lang="en-US" dirty="0"/>
              <a:t> </a:t>
            </a:r>
            <a:r>
              <a:rPr lang="en-US" dirty="0" err="1"/>
              <a:t>ra</a:t>
            </a:r>
            <a:r>
              <a:rPr lang="en-US" dirty="0"/>
              <a:t> </a:t>
            </a:r>
            <a:r>
              <a:rPr lang="en-US" dirty="0" err="1"/>
              <a:t>những</a:t>
            </a:r>
            <a:r>
              <a:rPr lang="en-US" dirty="0"/>
              <a:t> </a:t>
            </a:r>
            <a:r>
              <a:rPr lang="en-US" dirty="0" err="1"/>
              <a:t>nét</a:t>
            </a:r>
            <a:r>
              <a:rPr lang="en-US" dirty="0"/>
              <a:t> </a:t>
            </a:r>
            <a:r>
              <a:rPr lang="en-US" dirty="0" err="1"/>
              <a:t>khái</a:t>
            </a:r>
            <a:r>
              <a:rPr lang="en-US" dirty="0"/>
              <a:t> </a:t>
            </a:r>
            <a:r>
              <a:rPr lang="en-US" dirty="0" err="1"/>
              <a:t>quát</a:t>
            </a:r>
            <a:r>
              <a:rPr lang="en-US" dirty="0"/>
              <a:t> </a:t>
            </a:r>
            <a:r>
              <a:rPr lang="en-US" dirty="0" err="1"/>
              <a:t>về</a:t>
            </a:r>
            <a:r>
              <a:rPr lang="en-US" dirty="0"/>
              <a:t> </a:t>
            </a:r>
            <a:r>
              <a:rPr lang="en-US" dirty="0" err="1"/>
              <a:t>ảnh</a:t>
            </a:r>
            <a:r>
              <a:rPr lang="en-US" dirty="0"/>
              <a:t> </a:t>
            </a:r>
            <a:r>
              <a:rPr lang="en-US" dirty="0" err="1"/>
              <a:t>hưởng</a:t>
            </a:r>
            <a:r>
              <a:rPr lang="en-US" dirty="0"/>
              <a:t> </a:t>
            </a:r>
            <a:r>
              <a:rPr lang="en-US" dirty="0" err="1"/>
              <a:t>của</a:t>
            </a:r>
            <a:r>
              <a:rPr lang="en-US" dirty="0"/>
              <a:t> CMCN 4.0 </a:t>
            </a:r>
            <a:r>
              <a:rPr lang="en-US" dirty="0" err="1"/>
              <a:t>mà</a:t>
            </a:r>
            <a:r>
              <a:rPr lang="en-US" dirty="0"/>
              <a:t> </a:t>
            </a:r>
            <a:r>
              <a:rPr lang="en-US" dirty="0" err="1"/>
              <a:t>chưa</a:t>
            </a:r>
            <a:r>
              <a:rPr lang="en-US" dirty="0"/>
              <a:t> </a:t>
            </a:r>
            <a:r>
              <a:rPr lang="en-US" dirty="0" err="1"/>
              <a:t>tập</a:t>
            </a:r>
            <a:r>
              <a:rPr lang="en-US" dirty="0"/>
              <a:t> </a:t>
            </a:r>
            <a:r>
              <a:rPr lang="en-US" dirty="0" err="1"/>
              <a:t>trung</a:t>
            </a:r>
            <a:r>
              <a:rPr lang="en-US" dirty="0"/>
              <a:t> </a:t>
            </a:r>
            <a:r>
              <a:rPr lang="en-US" dirty="0" err="1"/>
              <a:t>nghiên</a:t>
            </a:r>
            <a:r>
              <a:rPr lang="en-US" dirty="0"/>
              <a:t> </a:t>
            </a:r>
            <a:r>
              <a:rPr lang="en-US" dirty="0" err="1"/>
              <a:t>cứu</a:t>
            </a:r>
            <a:r>
              <a:rPr lang="en-US" dirty="0"/>
              <a:t> </a:t>
            </a:r>
            <a:r>
              <a:rPr lang="en-US" dirty="0" err="1"/>
              <a:t>chiều</a:t>
            </a:r>
            <a:r>
              <a:rPr lang="en-US" dirty="0"/>
              <a:t> </a:t>
            </a:r>
            <a:r>
              <a:rPr lang="en-US" dirty="0" err="1"/>
              <a:t>sâu</a:t>
            </a:r>
            <a:r>
              <a:rPr lang="en-US" dirty="0"/>
              <a:t> </a:t>
            </a:r>
            <a:r>
              <a:rPr lang="en-US" dirty="0" err="1"/>
              <a:t>của</a:t>
            </a:r>
            <a:r>
              <a:rPr lang="en-US" dirty="0"/>
              <a:t> </a:t>
            </a:r>
            <a:r>
              <a:rPr lang="en-US" dirty="0" err="1"/>
              <a:t>từng</a:t>
            </a:r>
            <a:r>
              <a:rPr lang="en-US" dirty="0"/>
              <a:t> </a:t>
            </a:r>
            <a:r>
              <a:rPr lang="en-US" dirty="0" err="1"/>
              <a:t>lĩnh</a:t>
            </a:r>
            <a:r>
              <a:rPr lang="en-US" dirty="0"/>
              <a:t> </a:t>
            </a:r>
            <a:r>
              <a:rPr lang="en-US" dirty="0" err="1"/>
              <a:t>vực</a:t>
            </a:r>
            <a:r>
              <a:rPr lang="en-US" dirty="0"/>
              <a:t>. </a:t>
            </a:r>
          </a:p>
        </p:txBody>
      </p:sp>
      <p:sp>
        <p:nvSpPr>
          <p:cNvPr id="4" name="TextBox 3"/>
          <p:cNvSpPr txBox="1"/>
          <p:nvPr/>
        </p:nvSpPr>
        <p:spPr>
          <a:xfrm>
            <a:off x="607106" y="1106307"/>
            <a:ext cx="3627437" cy="381000"/>
          </a:xfrm>
          <a:prstGeom prst="rect">
            <a:avLst/>
          </a:prstGeom>
          <a:noFill/>
        </p:spPr>
        <p:txBody>
          <a:bodyPr wrap="square" rtlCol="0">
            <a:spAutoFit/>
          </a:bodyPr>
          <a:lstStyle/>
          <a:p>
            <a:r>
              <a:rPr lang="en-US" b="1" dirty="0" err="1" smtClean="0"/>
              <a:t>Tổng</a:t>
            </a:r>
            <a:r>
              <a:rPr lang="en-US" b="1" dirty="0" smtClean="0"/>
              <a:t> </a:t>
            </a:r>
            <a:r>
              <a:rPr lang="en-US" b="1" dirty="0" err="1" smtClean="0"/>
              <a:t>quan</a:t>
            </a:r>
            <a:r>
              <a:rPr lang="en-US" b="1" dirty="0" smtClean="0"/>
              <a:t> TL </a:t>
            </a:r>
            <a:r>
              <a:rPr lang="en-US" b="1" dirty="0" err="1" smtClean="0"/>
              <a:t>trong</a:t>
            </a:r>
            <a:r>
              <a:rPr lang="en-US" b="1" dirty="0" smtClean="0"/>
              <a:t> </a:t>
            </a:r>
            <a:r>
              <a:rPr lang="en-US" b="1" dirty="0" err="1" smtClean="0"/>
              <a:t>nước</a:t>
            </a:r>
            <a:r>
              <a:rPr lang="en-US" b="1" dirty="0" smtClean="0"/>
              <a:t> </a:t>
            </a:r>
            <a:endParaRPr lang="en-US" b="1" dirty="0"/>
          </a:p>
        </p:txBody>
      </p:sp>
    </p:spTree>
    <p:extLst>
      <p:ext uri="{BB962C8B-B14F-4D97-AF65-F5344CB8AC3E}">
        <p14:creationId xmlns:p14="http://schemas.microsoft.com/office/powerpoint/2010/main" val="18750164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altLang="en-US" dirty="0" smtClean="0"/>
              <a:t>1. </a:t>
            </a:r>
            <a:r>
              <a:rPr lang="en-US" altLang="en-US" dirty="0" err="1" smtClean="0"/>
              <a:t>Mở</a:t>
            </a:r>
            <a:r>
              <a:rPr lang="en-US" altLang="en-US" dirty="0" smtClean="0"/>
              <a:t> </a:t>
            </a:r>
            <a:r>
              <a:rPr lang="en-US" altLang="en-US" dirty="0" err="1" smtClean="0"/>
              <a:t>đầu</a:t>
            </a:r>
            <a:r>
              <a:rPr lang="en-US" altLang="en-US" dirty="0" smtClean="0"/>
              <a:t> </a:t>
            </a:r>
            <a:endParaRPr lang="en-US" altLang="en-US" dirty="0"/>
          </a:p>
        </p:txBody>
      </p:sp>
      <p:sp>
        <p:nvSpPr>
          <p:cNvPr id="5" name="TextBox 4"/>
          <p:cNvSpPr txBox="1"/>
          <p:nvPr/>
        </p:nvSpPr>
        <p:spPr>
          <a:xfrm>
            <a:off x="381000" y="1143000"/>
            <a:ext cx="8229600" cy="5482142"/>
          </a:xfrm>
          <a:prstGeom prst="rect">
            <a:avLst/>
          </a:prstGeom>
          <a:noFill/>
        </p:spPr>
        <p:txBody>
          <a:bodyPr wrap="square" rtlCol="0">
            <a:spAutoFit/>
          </a:bodyPr>
          <a:lstStyle/>
          <a:p>
            <a:pPr marL="90170" marR="0" indent="269875" algn="just">
              <a:lnSpc>
                <a:spcPct val="115000"/>
              </a:lnSpc>
              <a:spcBef>
                <a:spcPts val="0"/>
              </a:spcBef>
              <a:spcAft>
                <a:spcPts val="0"/>
              </a:spcAft>
            </a:pPr>
            <a:r>
              <a:rPr lang="en-US" dirty="0" err="1">
                <a:latin typeface="+mn-lt"/>
                <a:ea typeface="Times New Roman" panose="02020603050405020304" pitchFamily="18" charset="0"/>
                <a:cs typeface="Times New Roman" panose="02020603050405020304" pitchFamily="18" charset="0"/>
              </a:rPr>
              <a:t>Cuốn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sách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của</a:t>
            </a:r>
            <a:r>
              <a:rPr lang="en-US" dirty="0">
                <a:latin typeface="+mn-lt"/>
                <a:ea typeface="Times New Roman" panose="02020603050405020304" pitchFamily="18" charset="0"/>
                <a:cs typeface="Times New Roman" panose="02020603050405020304" pitchFamily="18" charset="0"/>
              </a:rPr>
              <a:t> Elena G. </a:t>
            </a:r>
            <a:r>
              <a:rPr lang="en-US" dirty="0" err="1">
                <a:latin typeface="+mn-lt"/>
                <a:ea typeface="Times New Roman" panose="02020603050405020304" pitchFamily="18" charset="0"/>
                <a:cs typeface="Times New Roman" panose="02020603050405020304" pitchFamily="18" charset="0"/>
              </a:rPr>
              <a:t>Popkova</a:t>
            </a:r>
            <a:r>
              <a:rPr lang="en-US" dirty="0">
                <a:latin typeface="+mn-lt"/>
                <a:ea typeface="Times New Roman" panose="02020603050405020304" pitchFamily="18" charset="0"/>
                <a:cs typeface="Times New Roman" panose="02020603050405020304" pitchFamily="18" charset="0"/>
              </a:rPr>
              <a:t>; Prof. Dr. </a:t>
            </a:r>
            <a:r>
              <a:rPr lang="en-US" dirty="0" err="1">
                <a:latin typeface="+mn-lt"/>
                <a:ea typeface="Times New Roman" panose="02020603050405020304" pitchFamily="18" charset="0"/>
                <a:cs typeface="Times New Roman" panose="02020603050405020304" pitchFamily="18" charset="0"/>
              </a:rPr>
              <a:t>Yulia</a:t>
            </a:r>
            <a:r>
              <a:rPr lang="en-US" dirty="0">
                <a:latin typeface="+mn-lt"/>
                <a:ea typeface="Times New Roman" panose="02020603050405020304" pitchFamily="18" charset="0"/>
                <a:cs typeface="Times New Roman" panose="02020603050405020304" pitchFamily="18" charset="0"/>
              </a:rPr>
              <a:t> V. </a:t>
            </a:r>
            <a:r>
              <a:rPr lang="en-US" dirty="0" err="1">
                <a:latin typeface="+mn-lt"/>
                <a:ea typeface="Times New Roman" panose="02020603050405020304" pitchFamily="18" charset="0"/>
                <a:cs typeface="Times New Roman" panose="02020603050405020304" pitchFamily="18" charset="0"/>
              </a:rPr>
              <a:t>Ragulina</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và</a:t>
            </a:r>
            <a:r>
              <a:rPr lang="en-US" dirty="0">
                <a:latin typeface="+mn-lt"/>
                <a:ea typeface="Times New Roman" panose="02020603050405020304" pitchFamily="18" charset="0"/>
                <a:cs typeface="Times New Roman" panose="02020603050405020304" pitchFamily="18" charset="0"/>
              </a:rPr>
              <a:t> Dr. </a:t>
            </a:r>
            <a:r>
              <a:rPr lang="en-US" dirty="0" err="1">
                <a:latin typeface="+mn-lt"/>
                <a:ea typeface="Times New Roman" panose="02020603050405020304" pitchFamily="18" charset="0"/>
                <a:cs typeface="Times New Roman" panose="02020603050405020304" pitchFamily="18" charset="0"/>
              </a:rPr>
              <a:t>Aleksei</a:t>
            </a:r>
            <a:r>
              <a:rPr lang="en-US" dirty="0">
                <a:latin typeface="+mn-lt"/>
                <a:ea typeface="Times New Roman" panose="02020603050405020304" pitchFamily="18" charset="0"/>
                <a:cs typeface="Times New Roman" panose="02020603050405020304" pitchFamily="18" charset="0"/>
              </a:rPr>
              <a:t> V. </a:t>
            </a:r>
            <a:r>
              <a:rPr lang="en-US" dirty="0" err="1">
                <a:latin typeface="+mn-lt"/>
                <a:ea typeface="Times New Roman" panose="02020603050405020304" pitchFamily="18" charset="0"/>
                <a:cs typeface="Times New Roman" panose="02020603050405020304" pitchFamily="18" charset="0"/>
              </a:rPr>
              <a:t>Bogoviz</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xuất</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bản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năm</a:t>
            </a:r>
            <a:r>
              <a:rPr lang="en-US" dirty="0">
                <a:latin typeface="+mn-lt"/>
                <a:ea typeface="Times New Roman" panose="02020603050405020304" pitchFamily="18" charset="0"/>
                <a:cs typeface="Times New Roman" panose="02020603050405020304" pitchFamily="18" charset="0"/>
              </a:rPr>
              <a:t> 2018 </a:t>
            </a:r>
            <a:r>
              <a:rPr lang="en-US" dirty="0" err="1">
                <a:latin typeface="+mn-lt"/>
                <a:ea typeface="Times New Roman" panose="02020603050405020304" pitchFamily="18" charset="0"/>
                <a:cs typeface="Times New Roman" panose="02020603050405020304" pitchFamily="18" charset="0"/>
              </a:rPr>
              <a:t>với</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tiêu</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đề</a:t>
            </a:r>
            <a:r>
              <a:rPr lang="en-US" dirty="0">
                <a:latin typeface="+mn-lt"/>
                <a:ea typeface="Times New Roman" panose="02020603050405020304" pitchFamily="18" charset="0"/>
                <a:cs typeface="Times New Roman" panose="02020603050405020304" pitchFamily="18" charset="0"/>
              </a:rPr>
              <a:t> “Industry 4.0: Industrial Revolution of the 21st Century”</a:t>
            </a:r>
            <a:r>
              <a:rPr lang="en-US" i="1"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trình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bày</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cách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tiếp</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cận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và</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nghiên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cứu</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quá</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trình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hình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thành</a:t>
            </a:r>
            <a:r>
              <a:rPr lang="en-US" dirty="0">
                <a:latin typeface="+mn-lt"/>
                <a:ea typeface="Times New Roman" panose="02020603050405020304" pitchFamily="18" charset="0"/>
                <a:cs typeface="Times New Roman" panose="02020603050405020304" pitchFamily="18" charset="0"/>
              </a:rPr>
              <a:t> CMCN 4.0, </a:t>
            </a:r>
            <a:r>
              <a:rPr lang="en-US" dirty="0" err="1">
                <a:latin typeface="+mn-lt"/>
                <a:ea typeface="Times New Roman" panose="02020603050405020304" pitchFamily="18" charset="0"/>
                <a:cs typeface="Times New Roman" panose="02020603050405020304" pitchFamily="18" charset="0"/>
              </a:rPr>
              <a:t>đề</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cập</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và</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chứng</a:t>
            </a:r>
            <a:r>
              <a:rPr lang="en-US" dirty="0">
                <a:latin typeface="+mn-lt"/>
                <a:ea typeface="Times New Roman" panose="02020603050405020304" pitchFamily="18" charset="0"/>
                <a:cs typeface="Times New Roman" panose="02020603050405020304" pitchFamily="18" charset="0"/>
              </a:rPr>
              <a:t> minh </a:t>
            </a:r>
            <a:r>
              <a:rPr lang="en-US" dirty="0" err="1">
                <a:latin typeface="+mn-lt"/>
                <a:ea typeface="Times New Roman" panose="02020603050405020304" pitchFamily="18" charset="0"/>
                <a:cs typeface="Times New Roman" panose="02020603050405020304" pitchFamily="18" charset="0"/>
              </a:rPr>
              <a:t>sự</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cần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thiết</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của</a:t>
            </a:r>
            <a:r>
              <a:rPr lang="en-US" dirty="0">
                <a:latin typeface="+mn-lt"/>
                <a:ea typeface="Times New Roman" panose="02020603050405020304" pitchFamily="18" charset="0"/>
                <a:cs typeface="Times New Roman" panose="02020603050405020304" pitchFamily="18" charset="0"/>
              </a:rPr>
              <a:t> CM 4.0 </a:t>
            </a:r>
            <a:r>
              <a:rPr lang="en-US" dirty="0" err="1">
                <a:latin typeface="+mn-lt"/>
                <a:ea typeface="Times New Roman" panose="02020603050405020304" pitchFamily="18" charset="0"/>
                <a:cs typeface="Times New Roman" panose="02020603050405020304" pitchFamily="18" charset="0"/>
              </a:rPr>
              <a:t>và</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giải</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pháp</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thiết</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thực</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để</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quản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lý</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hiệu</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quả</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này</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Cuốn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sách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tập</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trung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nghiên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cứu</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nền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tảng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cốt</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lõi</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của</a:t>
            </a:r>
            <a:r>
              <a:rPr lang="en-US" dirty="0">
                <a:latin typeface="+mn-lt"/>
                <a:ea typeface="Times New Roman" panose="02020603050405020304" pitchFamily="18" charset="0"/>
                <a:cs typeface="Times New Roman" panose="02020603050405020304" pitchFamily="18" charset="0"/>
              </a:rPr>
              <a:t> CMCN </a:t>
            </a:r>
            <a:r>
              <a:rPr lang="en-US" dirty="0" err="1">
                <a:latin typeface="+mn-lt"/>
                <a:ea typeface="Times New Roman" panose="02020603050405020304" pitchFamily="18" charset="0"/>
                <a:cs typeface="Times New Roman" panose="02020603050405020304" pitchFamily="18" charset="0"/>
              </a:rPr>
              <a:t>mà</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chưa</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phân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tích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sâu</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rộng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tầm</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ảnh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hưởng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của</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nó</a:t>
            </a:r>
            <a:r>
              <a:rPr lang="en-US" dirty="0">
                <a:latin typeface="+mn-lt"/>
                <a:ea typeface="Times New Roman" panose="02020603050405020304" pitchFamily="18" charset="0"/>
                <a:cs typeface="Times New Roman" panose="02020603050405020304" pitchFamily="18" charset="0"/>
              </a:rPr>
              <a:t>. </a:t>
            </a:r>
            <a:endParaRPr lang="en-US" sz="1400" dirty="0">
              <a:latin typeface="+mn-lt"/>
              <a:ea typeface="Calibri" panose="020F0502020204030204" pitchFamily="34" charset="0"/>
              <a:cs typeface="Times New Roman" panose="02020603050405020304" pitchFamily="18" charset="0"/>
            </a:endParaRPr>
          </a:p>
          <a:p>
            <a:pPr marL="90170" marR="0" indent="269875" algn="just">
              <a:lnSpc>
                <a:spcPct val="115000"/>
              </a:lnSpc>
              <a:spcBef>
                <a:spcPts val="0"/>
              </a:spcBef>
              <a:spcAft>
                <a:spcPts val="0"/>
              </a:spcAft>
            </a:pPr>
            <a:r>
              <a:rPr lang="en-US" dirty="0" err="1">
                <a:solidFill>
                  <a:srgbClr val="000000"/>
                </a:solidFill>
                <a:latin typeface="+mn-lt"/>
                <a:ea typeface="Times New Roman" panose="02020603050405020304" pitchFamily="18" charset="0"/>
                <a:cs typeface="Times New Roman" panose="02020603050405020304" pitchFamily="18" charset="0"/>
              </a:rPr>
              <a:t>Bài</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nghiên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cứu</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của</a:t>
            </a:r>
            <a:r>
              <a:rPr lang="en-US" dirty="0">
                <a:solidFill>
                  <a:srgbClr val="000000"/>
                </a:solidFill>
                <a:latin typeface="+mn-lt"/>
                <a:ea typeface="Times New Roman" panose="02020603050405020304" pitchFamily="18" charset="0"/>
                <a:cs typeface="Times New Roman" panose="02020603050405020304" pitchFamily="18" charset="0"/>
              </a:rPr>
              <a:t> Magdalena Gabriel </a:t>
            </a:r>
            <a:r>
              <a:rPr lang="en-US" dirty="0" err="1">
                <a:solidFill>
                  <a:srgbClr val="000000"/>
                </a:solidFill>
                <a:latin typeface="+mn-lt"/>
                <a:ea typeface="Times New Roman" panose="02020603050405020304" pitchFamily="18" charset="0"/>
                <a:cs typeface="Times New Roman" panose="02020603050405020304" pitchFamily="18" charset="0"/>
              </a:rPr>
              <a:t>và</a:t>
            </a:r>
            <a:r>
              <a:rPr lang="en-US" dirty="0">
                <a:solidFill>
                  <a:srgbClr val="000000"/>
                </a:solidFill>
                <a:latin typeface="+mn-lt"/>
                <a:ea typeface="Times New Roman" panose="02020603050405020304" pitchFamily="18" charset="0"/>
                <a:cs typeface="Times New Roman" panose="02020603050405020304" pitchFamily="18" charset="0"/>
              </a:rPr>
              <a:t> Ernst </a:t>
            </a:r>
            <a:r>
              <a:rPr lang="en-US" dirty="0" err="1">
                <a:solidFill>
                  <a:srgbClr val="000000"/>
                </a:solidFill>
                <a:latin typeface="+mn-lt"/>
                <a:ea typeface="Times New Roman" panose="02020603050405020304" pitchFamily="18" charset="0"/>
                <a:cs typeface="Times New Roman" panose="02020603050405020304" pitchFamily="18" charset="0"/>
              </a:rPr>
              <a:t>Pessl</a:t>
            </a:r>
            <a:r>
              <a:rPr lang="en-US" dirty="0">
                <a:solidFill>
                  <a:srgbClr val="000000"/>
                </a:solidFill>
                <a:latin typeface="+mn-lt"/>
                <a:ea typeface="Times New Roman" panose="02020603050405020304" pitchFamily="18" charset="0"/>
                <a:cs typeface="Times New Roman" panose="02020603050405020304" pitchFamily="18" charset="0"/>
              </a:rPr>
              <a:t> (2016)  “Industry 4.0 and sustainability impacts: critical discussion of sustainability aspects with a special focus on future of work and ecological consequences</a:t>
            </a:r>
            <a:r>
              <a:rPr lang="en-US" i="1" dirty="0">
                <a:solidFill>
                  <a:srgbClr val="000000"/>
                </a:solidFill>
                <a:latin typeface="+mn-lt"/>
                <a:ea typeface="Times New Roman" panose="02020603050405020304" pitchFamily="18" charset="0"/>
                <a:cs typeface="Times New Roman" panose="02020603050405020304" pitchFamily="18" charset="0"/>
              </a:rPr>
              <a:t>” </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phân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tích</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tác</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động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bền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vững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của</a:t>
            </a:r>
            <a:r>
              <a:rPr lang="en-US" dirty="0">
                <a:solidFill>
                  <a:srgbClr val="000000"/>
                </a:solidFill>
                <a:latin typeface="+mn-lt"/>
                <a:ea typeface="Times New Roman" panose="02020603050405020304" pitchFamily="18" charset="0"/>
                <a:cs typeface="Times New Roman" panose="02020603050405020304" pitchFamily="18" charset="0"/>
              </a:rPr>
              <a:t> CMCN 4.0 </a:t>
            </a:r>
            <a:r>
              <a:rPr lang="en-US" dirty="0" err="1">
                <a:solidFill>
                  <a:srgbClr val="000000"/>
                </a:solidFill>
                <a:latin typeface="+mn-lt"/>
                <a:ea typeface="Times New Roman" panose="02020603050405020304" pitchFamily="18" charset="0"/>
                <a:cs typeface="Times New Roman" panose="02020603050405020304" pitchFamily="18" charset="0"/>
              </a:rPr>
              <a:t>tới</a:t>
            </a:r>
            <a:r>
              <a:rPr lang="en-US" dirty="0">
                <a:solidFill>
                  <a:srgbClr val="000000"/>
                </a:solidFill>
                <a:latin typeface="+mn-lt"/>
                <a:ea typeface="Times New Roman" panose="02020603050405020304" pitchFamily="18" charset="0"/>
                <a:cs typeface="Times New Roman" panose="02020603050405020304" pitchFamily="18" charset="0"/>
              </a:rPr>
              <a:t> con </a:t>
            </a:r>
            <a:r>
              <a:rPr lang="en-US" dirty="0" err="1">
                <a:solidFill>
                  <a:srgbClr val="000000"/>
                </a:solidFill>
                <a:latin typeface="+mn-lt"/>
                <a:ea typeface="Times New Roman" panose="02020603050405020304" pitchFamily="18" charset="0"/>
                <a:cs typeface="Times New Roman" panose="02020603050405020304" pitchFamily="18" charset="0"/>
              </a:rPr>
              <a:t>người</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và</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hệ</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sinh</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thái</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đánh</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giá</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mức</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độ</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thâm</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nhập</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vào</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cuộc</a:t>
            </a:r>
            <a:r>
              <a:rPr lang="en-US" dirty="0">
                <a:solidFill>
                  <a:srgbClr val="000000"/>
                </a:solidFill>
                <a:latin typeface="+mn-lt"/>
                <a:ea typeface="Times New Roman" panose="02020603050405020304" pitchFamily="18" charset="0"/>
                <a:cs typeface="Times New Roman" panose="02020603050405020304" pitchFamily="18" charset="0"/>
              </a:rPr>
              <a:t> CMCN 4.0 </a:t>
            </a:r>
            <a:r>
              <a:rPr lang="en-US" dirty="0" err="1">
                <a:solidFill>
                  <a:srgbClr val="000000"/>
                </a:solidFill>
                <a:latin typeface="+mn-lt"/>
                <a:ea typeface="Times New Roman" panose="02020603050405020304" pitchFamily="18" charset="0"/>
                <a:cs typeface="Times New Roman" panose="02020603050405020304" pitchFamily="18" charset="0"/>
              </a:rPr>
              <a:t>và</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xu</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hướng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ứng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dụng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công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nghệ</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thông</a:t>
            </a:r>
            <a:r>
              <a:rPr lang="en-US" dirty="0">
                <a:solidFill>
                  <a:srgbClr val="000000"/>
                </a:solidFill>
                <a:latin typeface="+mn-lt"/>
                <a:ea typeface="Times New Roman" panose="02020603050405020304" pitchFamily="18" charset="0"/>
                <a:cs typeface="Times New Roman" panose="02020603050405020304" pitchFamily="18" charset="0"/>
              </a:rPr>
              <a:t> tin </a:t>
            </a:r>
            <a:r>
              <a:rPr lang="en-US" dirty="0" err="1">
                <a:solidFill>
                  <a:srgbClr val="000000"/>
                </a:solidFill>
                <a:latin typeface="+mn-lt"/>
                <a:ea typeface="Times New Roman" panose="02020603050405020304" pitchFamily="18" charset="0"/>
                <a:cs typeface="Times New Roman" panose="02020603050405020304" pitchFamily="18" charset="0"/>
              </a:rPr>
              <a:t>vào</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trong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sản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xuất</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của</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các</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doanh</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nghiệp</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vừa</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và</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nhỏ</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tuy</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nhiên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chưa</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đề</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cập</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đến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ảnh</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hưởng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tiêu</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cực</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của</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nó</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đến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người</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lao</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động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và</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hướng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giải</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quyết</a:t>
            </a:r>
            <a:r>
              <a:rPr lang="en-US" dirty="0">
                <a:solidFill>
                  <a:srgbClr val="000000"/>
                </a:solidFill>
                <a:latin typeface="+mn-lt"/>
                <a:ea typeface="Times New Roman" panose="02020603050405020304" pitchFamily="18" charset="0"/>
                <a:cs typeface="Times New Roman" panose="02020603050405020304" pitchFamily="18" charset="0"/>
              </a:rPr>
              <a:t>.  </a:t>
            </a:r>
            <a:endParaRPr lang="en-US" sz="1400" dirty="0">
              <a:latin typeface="+mn-lt"/>
              <a:ea typeface="Calibri" panose="020F0502020204030204" pitchFamily="34" charset="0"/>
              <a:cs typeface="Times New Roman" panose="02020603050405020304" pitchFamily="18" charset="0"/>
            </a:endParaRPr>
          </a:p>
          <a:p>
            <a:pPr marL="90170" marR="0" indent="269875" algn="just">
              <a:lnSpc>
                <a:spcPct val="115000"/>
              </a:lnSpc>
              <a:spcBef>
                <a:spcPts val="0"/>
              </a:spcBef>
              <a:spcAft>
                <a:spcPts val="0"/>
              </a:spcAft>
            </a:pPr>
            <a:r>
              <a:rPr lang="en-US" dirty="0" err="1">
                <a:solidFill>
                  <a:srgbClr val="000000"/>
                </a:solidFill>
                <a:latin typeface="+mn-lt"/>
                <a:ea typeface="Times New Roman" panose="02020603050405020304" pitchFamily="18" charset="0"/>
                <a:cs typeface="Times New Roman" panose="02020603050405020304" pitchFamily="18" charset="0"/>
              </a:rPr>
              <a:t>Báo</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cáo</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của</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Viện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nghiên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cứu</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tuyển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dụng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liên</a:t>
            </a:r>
            <a:r>
              <a:rPr lang="en-US" dirty="0">
                <a:solidFill>
                  <a:srgbClr val="000000"/>
                </a:solidFill>
                <a:latin typeface="+mn-lt"/>
                <a:ea typeface="Times New Roman" panose="02020603050405020304" pitchFamily="18" charset="0"/>
                <a:cs typeface="Times New Roman" panose="02020603050405020304" pitchFamily="18" charset="0"/>
              </a:rPr>
              <a:t> bang </a:t>
            </a:r>
            <a:r>
              <a:rPr lang="en-US" dirty="0" err="1">
                <a:solidFill>
                  <a:srgbClr val="000000"/>
                </a:solidFill>
                <a:latin typeface="+mn-lt"/>
                <a:ea typeface="Times New Roman" panose="02020603050405020304" pitchFamily="18" charset="0"/>
                <a:cs typeface="Times New Roman" panose="02020603050405020304" pitchFamily="18" charset="0"/>
              </a:rPr>
              <a:t>công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bố</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năm</a:t>
            </a:r>
            <a:r>
              <a:rPr lang="en-US" dirty="0">
                <a:solidFill>
                  <a:srgbClr val="000000"/>
                </a:solidFill>
                <a:latin typeface="+mn-lt"/>
                <a:ea typeface="Times New Roman" panose="02020603050405020304" pitchFamily="18" charset="0"/>
                <a:cs typeface="Times New Roman" panose="02020603050405020304" pitchFamily="18" charset="0"/>
              </a:rPr>
              <a:t> 2016 “Industry 4.0 – job-producer or employment-destroyer?” </a:t>
            </a:r>
            <a:r>
              <a:rPr lang="en-US" dirty="0" err="1">
                <a:solidFill>
                  <a:srgbClr val="000000"/>
                </a:solidFill>
                <a:latin typeface="+mn-lt"/>
                <a:ea typeface="Times New Roman" panose="02020603050405020304" pitchFamily="18" charset="0"/>
                <a:cs typeface="Times New Roman" panose="02020603050405020304" pitchFamily="18" charset="0"/>
              </a:rPr>
              <a:t>nhìn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nhận</a:t>
            </a:r>
            <a:r>
              <a:rPr lang="en-US" dirty="0">
                <a:solidFill>
                  <a:srgbClr val="000000"/>
                </a:solidFill>
                <a:latin typeface="+mn-lt"/>
                <a:ea typeface="Times New Roman" panose="02020603050405020304" pitchFamily="18" charset="0"/>
                <a:cs typeface="Times New Roman" panose="02020603050405020304" pitchFamily="18" charset="0"/>
              </a:rPr>
              <a:t> CMCN 4.0 </a:t>
            </a:r>
            <a:r>
              <a:rPr lang="en-US" dirty="0" err="1">
                <a:solidFill>
                  <a:srgbClr val="000000"/>
                </a:solidFill>
                <a:latin typeface="+mn-lt"/>
                <a:ea typeface="Times New Roman" panose="02020603050405020304" pitchFamily="18" charset="0"/>
                <a:cs typeface="Times New Roman" panose="02020603050405020304" pitchFamily="18" charset="0"/>
              </a:rPr>
              <a:t>từ</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góc</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độ</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thị</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trường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lao</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động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xem</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xét</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sự</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phát</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triển</a:t>
            </a:r>
            <a:r>
              <a:rPr lang="en-US" dirty="0">
                <a:solidFill>
                  <a:srgbClr val="000000"/>
                </a:solidFill>
                <a:latin typeface="+mn-lt"/>
                <a:ea typeface="Times New Roman" panose="02020603050405020304" pitchFamily="18" charset="0"/>
                <a:cs typeface="Times New Roman" panose="02020603050405020304" pitchFamily="18" charset="0"/>
              </a:rPr>
              <a:t> qua </a:t>
            </a:r>
            <a:r>
              <a:rPr lang="en-US" dirty="0" err="1">
                <a:solidFill>
                  <a:srgbClr val="000000"/>
                </a:solidFill>
                <a:latin typeface="+mn-lt"/>
                <a:ea typeface="Times New Roman" panose="02020603050405020304" pitchFamily="18" charset="0"/>
                <a:cs typeface="Times New Roman" panose="02020603050405020304" pitchFamily="18" charset="0"/>
              </a:rPr>
              <a:t>mô</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hình</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kinh</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tế</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vĩ</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mô</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toàn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diện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đề</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ra</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phương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pháp</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tiếp</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cận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trong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chính</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sách</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công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của</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Đức</a:t>
            </a:r>
            <a:r>
              <a:rPr lang="en-US" dirty="0">
                <a:solidFill>
                  <a:srgbClr val="000000"/>
                </a:solidFill>
                <a:latin typeface="+mn-lt"/>
                <a:ea typeface="Times New Roman" panose="02020603050405020304" pitchFamily="18" charset="0"/>
                <a:cs typeface="Times New Roman" panose="02020603050405020304" pitchFamily="18" charset="0"/>
              </a:rPr>
              <a:t>. </a:t>
            </a:r>
            <a:endParaRPr lang="en-US" sz="1400" dirty="0">
              <a:effectLst/>
              <a:latin typeface="+mn-lt"/>
              <a:ea typeface="Calibri" panose="020F0502020204030204" pitchFamily="34" charset="0"/>
              <a:cs typeface="Times New Roman" panose="02020603050405020304" pitchFamily="18" charset="0"/>
            </a:endParaRPr>
          </a:p>
        </p:txBody>
      </p:sp>
      <p:sp>
        <p:nvSpPr>
          <p:cNvPr id="2" name="TextBox 1"/>
          <p:cNvSpPr txBox="1"/>
          <p:nvPr/>
        </p:nvSpPr>
        <p:spPr>
          <a:xfrm>
            <a:off x="914400" y="867053"/>
            <a:ext cx="3276600" cy="369332"/>
          </a:xfrm>
          <a:prstGeom prst="rect">
            <a:avLst/>
          </a:prstGeom>
          <a:noFill/>
        </p:spPr>
        <p:txBody>
          <a:bodyPr wrap="square" rtlCol="0">
            <a:spAutoFit/>
          </a:bodyPr>
          <a:lstStyle/>
          <a:p>
            <a:r>
              <a:rPr lang="en-US" b="1" dirty="0" smtClean="0"/>
              <a:t>TL </a:t>
            </a:r>
            <a:r>
              <a:rPr lang="en-US" b="1" dirty="0" err="1" smtClean="0"/>
              <a:t>nước</a:t>
            </a:r>
            <a:r>
              <a:rPr lang="en-US" b="1" dirty="0" smtClean="0"/>
              <a:t> </a:t>
            </a:r>
            <a:r>
              <a:rPr lang="en-US" b="1" dirty="0" err="1" smtClean="0"/>
              <a:t>ngoài</a:t>
            </a:r>
            <a:r>
              <a:rPr lang="en-US" b="1" dirty="0" smtClean="0"/>
              <a:t> </a:t>
            </a:r>
            <a:endParaRPr lang="en-US" b="1" dirty="0"/>
          </a:p>
        </p:txBody>
      </p:sp>
    </p:spTree>
    <p:extLst>
      <p:ext uri="{BB962C8B-B14F-4D97-AF65-F5344CB8AC3E}">
        <p14:creationId xmlns:p14="http://schemas.microsoft.com/office/powerpoint/2010/main" val="33152105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altLang="en-US" dirty="0" smtClean="0"/>
              <a:t>1. </a:t>
            </a:r>
            <a:r>
              <a:rPr lang="en-US" altLang="en-US" dirty="0" err="1" smtClean="0"/>
              <a:t>Mở</a:t>
            </a:r>
            <a:r>
              <a:rPr lang="en-US" altLang="en-US" dirty="0" smtClean="0"/>
              <a:t> </a:t>
            </a:r>
            <a:r>
              <a:rPr lang="en-US" altLang="en-US" dirty="0" err="1" smtClean="0"/>
              <a:t>đầu</a:t>
            </a:r>
            <a:r>
              <a:rPr lang="en-US" altLang="en-US" dirty="0" smtClean="0"/>
              <a:t> </a:t>
            </a:r>
            <a:endParaRPr lang="en-US" altLang="en-US" dirty="0"/>
          </a:p>
        </p:txBody>
      </p:sp>
      <p:sp>
        <p:nvSpPr>
          <p:cNvPr id="5" name="TextBox 4"/>
          <p:cNvSpPr txBox="1"/>
          <p:nvPr/>
        </p:nvSpPr>
        <p:spPr>
          <a:xfrm>
            <a:off x="635409" y="2057400"/>
            <a:ext cx="8229600" cy="3970318"/>
          </a:xfrm>
          <a:prstGeom prst="rect">
            <a:avLst/>
          </a:prstGeom>
          <a:noFill/>
        </p:spPr>
        <p:txBody>
          <a:bodyPr wrap="square" rtlCol="0">
            <a:spAutoFit/>
          </a:bodyPr>
          <a:lstStyle/>
          <a:p>
            <a:r>
              <a:rPr lang="en-US" dirty="0" smtClean="0"/>
              <a:t>    </a:t>
            </a:r>
            <a:r>
              <a:rPr lang="en-US" dirty="0" err="1" smtClean="0"/>
              <a:t>Nghiên</a:t>
            </a:r>
            <a:r>
              <a:rPr lang="en-US" dirty="0" smtClean="0"/>
              <a:t> </a:t>
            </a:r>
            <a:r>
              <a:rPr lang="en-US" dirty="0" err="1"/>
              <a:t>cứu</a:t>
            </a:r>
            <a:r>
              <a:rPr lang="en-US" dirty="0"/>
              <a:t> </a:t>
            </a:r>
            <a:r>
              <a:rPr lang="en-US" dirty="0" err="1"/>
              <a:t>của</a:t>
            </a:r>
            <a:r>
              <a:rPr lang="en-US" dirty="0"/>
              <a:t> Marc Ingo </a:t>
            </a:r>
            <a:r>
              <a:rPr lang="en-US" dirty="0" err="1"/>
              <a:t>Wolter</a:t>
            </a:r>
            <a:r>
              <a:rPr lang="en-US" dirty="0"/>
              <a:t> </a:t>
            </a:r>
            <a:r>
              <a:rPr lang="en-US" dirty="0" err="1"/>
              <a:t>và</a:t>
            </a:r>
            <a:r>
              <a:rPr lang="en-US" dirty="0"/>
              <a:t> </a:t>
            </a:r>
            <a:r>
              <a:rPr lang="en-US" dirty="0" err="1"/>
              <a:t>các</a:t>
            </a:r>
            <a:r>
              <a:rPr lang="en-US" dirty="0"/>
              <a:t> </a:t>
            </a:r>
            <a:r>
              <a:rPr lang="en-US" dirty="0" err="1"/>
              <a:t>cộng</a:t>
            </a:r>
            <a:r>
              <a:rPr lang="en-US" dirty="0"/>
              <a:t> </a:t>
            </a:r>
            <a:r>
              <a:rPr lang="en-US" dirty="0" err="1"/>
              <a:t>sự</a:t>
            </a:r>
            <a:r>
              <a:rPr lang="en-US" dirty="0"/>
              <a:t> (2015) “Industry 4.0 and the consequences for </a:t>
            </a:r>
            <a:r>
              <a:rPr lang="en-US" dirty="0" err="1"/>
              <a:t>labour</a:t>
            </a:r>
            <a:r>
              <a:rPr lang="en-US" dirty="0"/>
              <a:t> market and economy” </a:t>
            </a:r>
            <a:r>
              <a:rPr lang="en-US" dirty="0" err="1"/>
              <a:t>tập</a:t>
            </a:r>
            <a:r>
              <a:rPr lang="en-US" dirty="0"/>
              <a:t> </a:t>
            </a:r>
            <a:r>
              <a:rPr lang="en-US" dirty="0" err="1"/>
              <a:t>trung</a:t>
            </a:r>
            <a:r>
              <a:rPr lang="en-US" dirty="0"/>
              <a:t> </a:t>
            </a:r>
            <a:r>
              <a:rPr lang="en-US" dirty="0" err="1"/>
              <a:t>vào</a:t>
            </a:r>
            <a:r>
              <a:rPr lang="en-US" dirty="0"/>
              <a:t> </a:t>
            </a:r>
            <a:r>
              <a:rPr lang="en-US" dirty="0" err="1"/>
              <a:t>các</a:t>
            </a:r>
            <a:r>
              <a:rPr lang="en-US" dirty="0"/>
              <a:t> </a:t>
            </a:r>
            <a:r>
              <a:rPr lang="en-US" dirty="0" err="1"/>
              <a:t>hiệu</a:t>
            </a:r>
            <a:r>
              <a:rPr lang="en-US" dirty="0"/>
              <a:t> </a:t>
            </a:r>
            <a:r>
              <a:rPr lang="en-US" dirty="0" err="1"/>
              <a:t>ứng</a:t>
            </a:r>
            <a:r>
              <a:rPr lang="en-US" dirty="0"/>
              <a:t> </a:t>
            </a:r>
            <a:r>
              <a:rPr lang="en-US" dirty="0" err="1"/>
              <a:t>kinh</a:t>
            </a:r>
            <a:r>
              <a:rPr lang="en-US" dirty="0"/>
              <a:t> </a:t>
            </a:r>
            <a:r>
              <a:rPr lang="en-US" dirty="0" err="1"/>
              <a:t>tế</a:t>
            </a:r>
            <a:r>
              <a:rPr lang="en-US" dirty="0"/>
              <a:t> </a:t>
            </a:r>
            <a:r>
              <a:rPr lang="en-US" dirty="0" err="1"/>
              <a:t>của</a:t>
            </a:r>
            <a:r>
              <a:rPr lang="en-US" dirty="0"/>
              <a:t> </a:t>
            </a:r>
            <a:r>
              <a:rPr lang="en-US" dirty="0" err="1"/>
              <a:t>hiện</a:t>
            </a:r>
            <a:r>
              <a:rPr lang="en-US" dirty="0"/>
              <a:t> </a:t>
            </a:r>
            <a:r>
              <a:rPr lang="en-US" dirty="0" err="1"/>
              <a:t>tượng</a:t>
            </a:r>
            <a:r>
              <a:rPr lang="en-US" dirty="0"/>
              <a:t> “</a:t>
            </a:r>
            <a:r>
              <a:rPr lang="en-US" dirty="0" err="1"/>
              <a:t>Công</a:t>
            </a:r>
            <a:r>
              <a:rPr lang="en-US" dirty="0"/>
              <a:t> </a:t>
            </a:r>
            <a:r>
              <a:rPr lang="en-US" dirty="0" err="1"/>
              <a:t>nghiệp</a:t>
            </a:r>
            <a:r>
              <a:rPr lang="en-US" dirty="0"/>
              <a:t> 4.0” </a:t>
            </a:r>
            <a:r>
              <a:rPr lang="en-US" dirty="0" err="1"/>
              <a:t>để</a:t>
            </a:r>
            <a:r>
              <a:rPr lang="en-US" dirty="0"/>
              <a:t> </a:t>
            </a:r>
            <a:r>
              <a:rPr lang="en-US" dirty="0" err="1"/>
              <a:t>phân</a:t>
            </a:r>
            <a:r>
              <a:rPr lang="en-US" dirty="0"/>
              <a:t> </a:t>
            </a:r>
            <a:r>
              <a:rPr lang="en-US" dirty="0" err="1"/>
              <a:t>tích</a:t>
            </a:r>
            <a:r>
              <a:rPr lang="en-US" dirty="0"/>
              <a:t> </a:t>
            </a:r>
            <a:r>
              <a:rPr lang="en-US" dirty="0" err="1"/>
              <a:t>thách</a:t>
            </a:r>
            <a:r>
              <a:rPr lang="en-US" dirty="0"/>
              <a:t> </a:t>
            </a:r>
            <a:r>
              <a:rPr lang="en-US" dirty="0" err="1"/>
              <a:t>thức</a:t>
            </a:r>
            <a:r>
              <a:rPr lang="en-US" dirty="0"/>
              <a:t> </a:t>
            </a:r>
            <a:r>
              <a:rPr lang="en-US" dirty="0" err="1"/>
              <a:t>cho</a:t>
            </a:r>
            <a:r>
              <a:rPr lang="en-US" dirty="0"/>
              <a:t> </a:t>
            </a:r>
            <a:r>
              <a:rPr lang="en-US" dirty="0" err="1"/>
              <a:t>các</a:t>
            </a:r>
            <a:r>
              <a:rPr lang="en-US" dirty="0"/>
              <a:t> </a:t>
            </a:r>
            <a:r>
              <a:rPr lang="en-US" dirty="0" err="1"/>
              <a:t>công</a:t>
            </a:r>
            <a:r>
              <a:rPr lang="en-US" dirty="0"/>
              <a:t> ty ở </a:t>
            </a:r>
            <a:r>
              <a:rPr lang="en-US" dirty="0" err="1"/>
              <a:t>cấp</a:t>
            </a:r>
            <a:r>
              <a:rPr lang="en-US" dirty="0"/>
              <a:t> </a:t>
            </a:r>
            <a:r>
              <a:rPr lang="en-US" dirty="0" err="1"/>
              <a:t>độ</a:t>
            </a:r>
            <a:r>
              <a:rPr lang="en-US" dirty="0"/>
              <a:t> </a:t>
            </a:r>
            <a:r>
              <a:rPr lang="en-US" dirty="0" err="1"/>
              <a:t>chính</a:t>
            </a:r>
            <a:r>
              <a:rPr lang="en-US" dirty="0"/>
              <a:t> </a:t>
            </a:r>
            <a:r>
              <a:rPr lang="en-US" dirty="0" err="1"/>
              <a:t>trị</a:t>
            </a:r>
            <a:r>
              <a:rPr lang="en-US" dirty="0"/>
              <a:t>, </a:t>
            </a:r>
            <a:r>
              <a:rPr lang="en-US" dirty="0" err="1"/>
              <a:t>chỉ</a:t>
            </a:r>
            <a:r>
              <a:rPr lang="en-US" dirty="0"/>
              <a:t> </a:t>
            </a:r>
            <a:r>
              <a:rPr lang="en-US" dirty="0" err="1"/>
              <a:t>ra</a:t>
            </a:r>
            <a:r>
              <a:rPr lang="en-US" dirty="0"/>
              <a:t> </a:t>
            </a:r>
            <a:r>
              <a:rPr lang="en-US" dirty="0" err="1"/>
              <a:t>xu</a:t>
            </a:r>
            <a:r>
              <a:rPr lang="en-US" dirty="0"/>
              <a:t> </a:t>
            </a:r>
            <a:r>
              <a:rPr lang="en-US" dirty="0" err="1"/>
              <a:t>hướng</a:t>
            </a:r>
            <a:r>
              <a:rPr lang="en-US" dirty="0"/>
              <a:t> </a:t>
            </a:r>
            <a:r>
              <a:rPr lang="en-US" dirty="0" err="1"/>
              <a:t>chuyển</a:t>
            </a:r>
            <a:r>
              <a:rPr lang="en-US" dirty="0"/>
              <a:t> </a:t>
            </a:r>
            <a:r>
              <a:rPr lang="en-US" dirty="0" err="1"/>
              <a:t>động</a:t>
            </a:r>
            <a:r>
              <a:rPr lang="en-US" dirty="0"/>
              <a:t> </a:t>
            </a:r>
            <a:r>
              <a:rPr lang="en-US" dirty="0" err="1"/>
              <a:t>lực</a:t>
            </a:r>
            <a:r>
              <a:rPr lang="en-US" dirty="0"/>
              <a:t> </a:t>
            </a:r>
            <a:r>
              <a:rPr lang="en-US" dirty="0" err="1"/>
              <a:t>lượng</a:t>
            </a:r>
            <a:r>
              <a:rPr lang="en-US" dirty="0"/>
              <a:t> </a:t>
            </a:r>
            <a:r>
              <a:rPr lang="en-US" dirty="0" err="1"/>
              <a:t>lao</a:t>
            </a:r>
            <a:r>
              <a:rPr lang="en-US" dirty="0"/>
              <a:t> </a:t>
            </a:r>
            <a:r>
              <a:rPr lang="en-US" dirty="0" err="1"/>
              <a:t>động</a:t>
            </a:r>
            <a:r>
              <a:rPr lang="en-US" dirty="0"/>
              <a:t> </a:t>
            </a:r>
            <a:r>
              <a:rPr lang="en-US" dirty="0" err="1"/>
              <a:t>giữa</a:t>
            </a:r>
            <a:r>
              <a:rPr lang="en-US" dirty="0"/>
              <a:t> </a:t>
            </a:r>
            <a:r>
              <a:rPr lang="en-US" dirty="0" err="1"/>
              <a:t>các</a:t>
            </a:r>
            <a:r>
              <a:rPr lang="en-US" dirty="0"/>
              <a:t> </a:t>
            </a:r>
            <a:r>
              <a:rPr lang="en-US" dirty="0" err="1"/>
              <a:t>ngành</a:t>
            </a:r>
            <a:r>
              <a:rPr lang="en-US" dirty="0"/>
              <a:t> </a:t>
            </a:r>
            <a:r>
              <a:rPr lang="en-US" dirty="0" err="1"/>
              <a:t>nghề</a:t>
            </a:r>
            <a:r>
              <a:rPr lang="en-US" dirty="0"/>
              <a:t>, song </a:t>
            </a:r>
            <a:r>
              <a:rPr lang="en-US" dirty="0" err="1"/>
              <a:t>chưa</a:t>
            </a:r>
            <a:r>
              <a:rPr lang="en-US" dirty="0"/>
              <a:t> </a:t>
            </a:r>
            <a:r>
              <a:rPr lang="en-US" dirty="0" err="1"/>
              <a:t>có</a:t>
            </a:r>
            <a:r>
              <a:rPr lang="en-US" dirty="0"/>
              <a:t> </a:t>
            </a:r>
            <a:r>
              <a:rPr lang="en-US" dirty="0" err="1"/>
              <a:t>những</a:t>
            </a:r>
            <a:r>
              <a:rPr lang="en-US" dirty="0"/>
              <a:t> </a:t>
            </a:r>
            <a:r>
              <a:rPr lang="en-US" dirty="0" err="1"/>
              <a:t>phân</a:t>
            </a:r>
            <a:r>
              <a:rPr lang="en-US" dirty="0"/>
              <a:t> </a:t>
            </a:r>
            <a:r>
              <a:rPr lang="en-US" dirty="0" err="1"/>
              <a:t>tích</a:t>
            </a:r>
            <a:r>
              <a:rPr lang="en-US" dirty="0"/>
              <a:t> </a:t>
            </a:r>
            <a:r>
              <a:rPr lang="en-US" dirty="0" err="1"/>
              <a:t>cụ</a:t>
            </a:r>
            <a:r>
              <a:rPr lang="en-US" dirty="0"/>
              <a:t> </a:t>
            </a:r>
            <a:r>
              <a:rPr lang="en-US" dirty="0" err="1"/>
              <a:t>thể</a:t>
            </a:r>
            <a:r>
              <a:rPr lang="en-US" dirty="0"/>
              <a:t> </a:t>
            </a:r>
            <a:r>
              <a:rPr lang="en-US" dirty="0" err="1"/>
              <a:t>về</a:t>
            </a:r>
            <a:r>
              <a:rPr lang="en-US" dirty="0"/>
              <a:t> </a:t>
            </a:r>
            <a:r>
              <a:rPr lang="en-US" dirty="0" err="1"/>
              <a:t>tác</a:t>
            </a:r>
            <a:r>
              <a:rPr lang="en-US" dirty="0"/>
              <a:t> </a:t>
            </a:r>
            <a:r>
              <a:rPr lang="en-US" dirty="0" err="1"/>
              <a:t>động</a:t>
            </a:r>
            <a:r>
              <a:rPr lang="en-US" dirty="0"/>
              <a:t> </a:t>
            </a:r>
            <a:r>
              <a:rPr lang="en-US" dirty="0" err="1"/>
              <a:t>sâu</a:t>
            </a:r>
            <a:r>
              <a:rPr lang="en-US" dirty="0"/>
              <a:t> </a:t>
            </a:r>
            <a:r>
              <a:rPr lang="en-US" dirty="0" err="1"/>
              <a:t>rộng</a:t>
            </a:r>
            <a:r>
              <a:rPr lang="en-US" dirty="0"/>
              <a:t> </a:t>
            </a:r>
            <a:r>
              <a:rPr lang="en-US" dirty="0" err="1"/>
              <a:t>của</a:t>
            </a:r>
            <a:r>
              <a:rPr lang="en-US" dirty="0"/>
              <a:t> CMCN 4.0 </a:t>
            </a:r>
            <a:r>
              <a:rPr lang="en-US" dirty="0" err="1"/>
              <a:t>tại</a:t>
            </a:r>
            <a:r>
              <a:rPr lang="en-US" dirty="0"/>
              <a:t> </a:t>
            </a:r>
            <a:r>
              <a:rPr lang="en-US" dirty="0" err="1"/>
              <a:t>trên</a:t>
            </a:r>
            <a:r>
              <a:rPr lang="en-US" dirty="0"/>
              <a:t> </a:t>
            </a:r>
            <a:r>
              <a:rPr lang="en-US" dirty="0" err="1"/>
              <a:t>từng</a:t>
            </a:r>
            <a:r>
              <a:rPr lang="en-US" dirty="0"/>
              <a:t> </a:t>
            </a:r>
            <a:r>
              <a:rPr lang="en-US" dirty="0" err="1"/>
              <a:t>lĩnh</a:t>
            </a:r>
            <a:r>
              <a:rPr lang="en-US" dirty="0"/>
              <a:t> </a:t>
            </a:r>
            <a:r>
              <a:rPr lang="en-US" dirty="0" err="1"/>
              <a:t>vực</a:t>
            </a:r>
            <a:r>
              <a:rPr lang="en-US" dirty="0"/>
              <a:t> </a:t>
            </a:r>
            <a:r>
              <a:rPr lang="en-US" dirty="0" err="1"/>
              <a:t>riêng</a:t>
            </a:r>
            <a:r>
              <a:rPr lang="en-US" dirty="0"/>
              <a:t> </a:t>
            </a:r>
            <a:r>
              <a:rPr lang="en-US" dirty="0" err="1"/>
              <a:t>biệt</a:t>
            </a:r>
            <a:r>
              <a:rPr lang="en-US" dirty="0"/>
              <a:t>.</a:t>
            </a:r>
          </a:p>
          <a:p>
            <a:r>
              <a:rPr lang="en-US" dirty="0"/>
              <a:t> </a:t>
            </a:r>
            <a:r>
              <a:rPr lang="en-US" dirty="0" smtClean="0"/>
              <a:t>   </a:t>
            </a:r>
            <a:r>
              <a:rPr lang="en-US" dirty="0" err="1" smtClean="0"/>
              <a:t>Từ</a:t>
            </a:r>
            <a:r>
              <a:rPr lang="en-US" dirty="0" smtClean="0"/>
              <a:t> </a:t>
            </a:r>
            <a:r>
              <a:rPr lang="en-US" dirty="0" err="1"/>
              <a:t>những</a:t>
            </a:r>
            <a:r>
              <a:rPr lang="en-US" dirty="0"/>
              <a:t> </a:t>
            </a:r>
            <a:r>
              <a:rPr lang="en-US" dirty="0" err="1"/>
              <a:t>nhìn</a:t>
            </a:r>
            <a:r>
              <a:rPr lang="en-US" dirty="0"/>
              <a:t> </a:t>
            </a:r>
            <a:r>
              <a:rPr lang="en-US" dirty="0" err="1"/>
              <a:t>nhận</a:t>
            </a:r>
            <a:r>
              <a:rPr lang="en-US" dirty="0"/>
              <a:t> </a:t>
            </a:r>
            <a:r>
              <a:rPr lang="en-US" dirty="0" err="1"/>
              <a:t>về</a:t>
            </a:r>
            <a:r>
              <a:rPr lang="en-US" dirty="0"/>
              <a:t> CMCN 4.0 </a:t>
            </a:r>
            <a:r>
              <a:rPr lang="en-US" dirty="0" err="1"/>
              <a:t>và</a:t>
            </a:r>
            <a:r>
              <a:rPr lang="en-US" dirty="0"/>
              <a:t> </a:t>
            </a:r>
            <a:r>
              <a:rPr lang="en-US" dirty="0" err="1"/>
              <a:t>làn</a:t>
            </a:r>
            <a:r>
              <a:rPr lang="en-US" dirty="0"/>
              <a:t> </a:t>
            </a:r>
            <a:r>
              <a:rPr lang="en-US" dirty="0" err="1"/>
              <a:t>sóng</a:t>
            </a:r>
            <a:r>
              <a:rPr lang="en-US" dirty="0"/>
              <a:t> </a:t>
            </a:r>
            <a:r>
              <a:rPr lang="en-US" dirty="0" err="1"/>
              <a:t>dịch</a:t>
            </a:r>
            <a:r>
              <a:rPr lang="en-US" dirty="0"/>
              <a:t> </a:t>
            </a:r>
            <a:r>
              <a:rPr lang="en-US" dirty="0" err="1"/>
              <a:t>chuyển</a:t>
            </a:r>
            <a:r>
              <a:rPr lang="en-US" dirty="0"/>
              <a:t> </a:t>
            </a:r>
            <a:r>
              <a:rPr lang="en-US" dirty="0" err="1"/>
              <a:t>lao</a:t>
            </a:r>
            <a:r>
              <a:rPr lang="en-US" dirty="0"/>
              <a:t> </a:t>
            </a:r>
            <a:r>
              <a:rPr lang="en-US" dirty="0" err="1"/>
              <a:t>động</a:t>
            </a:r>
            <a:r>
              <a:rPr lang="en-US" dirty="0"/>
              <a:t>, </a:t>
            </a:r>
            <a:r>
              <a:rPr lang="en-US" dirty="0" err="1"/>
              <a:t>nghiên</a:t>
            </a:r>
            <a:r>
              <a:rPr lang="en-US" dirty="0"/>
              <a:t> </a:t>
            </a:r>
            <a:r>
              <a:rPr lang="en-US" dirty="0" err="1"/>
              <a:t>cứu</a:t>
            </a:r>
            <a:r>
              <a:rPr lang="en-US" dirty="0"/>
              <a:t> </a:t>
            </a:r>
            <a:r>
              <a:rPr lang="en-US" dirty="0" err="1"/>
              <a:t>của</a:t>
            </a:r>
            <a:r>
              <a:rPr lang="en-US" dirty="0"/>
              <a:t> Lorenz Markus </a:t>
            </a:r>
            <a:r>
              <a:rPr lang="en-US" dirty="0" err="1"/>
              <a:t>và</a:t>
            </a:r>
            <a:r>
              <a:rPr lang="en-US" dirty="0"/>
              <a:t> </a:t>
            </a:r>
            <a:r>
              <a:rPr lang="en-US" dirty="0" err="1"/>
              <a:t>các</a:t>
            </a:r>
            <a:r>
              <a:rPr lang="en-US" dirty="0"/>
              <a:t> </a:t>
            </a:r>
            <a:r>
              <a:rPr lang="en-US" dirty="0" err="1"/>
              <a:t>cộng</a:t>
            </a:r>
            <a:r>
              <a:rPr lang="en-US" dirty="0"/>
              <a:t> </a:t>
            </a:r>
            <a:r>
              <a:rPr lang="en-US" dirty="0" err="1"/>
              <a:t>sự</a:t>
            </a:r>
            <a:r>
              <a:rPr lang="en-US" dirty="0"/>
              <a:t> (2015) “Man and machine in Industry 4.0: how will technology transform the industrial workforce through 2025</a:t>
            </a:r>
            <a:r>
              <a:rPr lang="en-US" i="1" dirty="0"/>
              <a:t>” </a:t>
            </a:r>
            <a:r>
              <a:rPr lang="en-US" dirty="0" err="1"/>
              <a:t>chỉ</a:t>
            </a:r>
            <a:r>
              <a:rPr lang="en-US" dirty="0"/>
              <a:t> </a:t>
            </a:r>
            <a:r>
              <a:rPr lang="en-US" dirty="0" err="1"/>
              <a:t>ra</a:t>
            </a:r>
            <a:r>
              <a:rPr lang="en-US" dirty="0"/>
              <a:t> </a:t>
            </a:r>
            <a:r>
              <a:rPr lang="en-US" dirty="0" err="1"/>
              <a:t>những</a:t>
            </a:r>
            <a:r>
              <a:rPr lang="en-US" dirty="0"/>
              <a:t> </a:t>
            </a:r>
            <a:r>
              <a:rPr lang="en-US" dirty="0" err="1"/>
              <a:t>tác</a:t>
            </a:r>
            <a:r>
              <a:rPr lang="en-US" dirty="0"/>
              <a:t> </a:t>
            </a:r>
            <a:r>
              <a:rPr lang="en-US" dirty="0" err="1"/>
              <a:t>động</a:t>
            </a:r>
            <a:r>
              <a:rPr lang="en-US" dirty="0"/>
              <a:t> </a:t>
            </a:r>
            <a:r>
              <a:rPr lang="en-US" dirty="0" err="1"/>
              <a:t>của</a:t>
            </a:r>
            <a:r>
              <a:rPr lang="en-US" dirty="0"/>
              <a:t> </a:t>
            </a:r>
            <a:r>
              <a:rPr lang="en-US" dirty="0" err="1"/>
              <a:t>việc</a:t>
            </a:r>
            <a:r>
              <a:rPr lang="en-US" dirty="0"/>
              <a:t> </a:t>
            </a:r>
            <a:r>
              <a:rPr lang="en-US" dirty="0" err="1"/>
              <a:t>giới</a:t>
            </a:r>
            <a:r>
              <a:rPr lang="en-US" dirty="0"/>
              <a:t> </a:t>
            </a:r>
            <a:r>
              <a:rPr lang="en-US" dirty="0" err="1"/>
              <a:t>thiệu</a:t>
            </a:r>
            <a:r>
              <a:rPr lang="en-US" dirty="0"/>
              <a:t> </a:t>
            </a:r>
            <a:r>
              <a:rPr lang="en-US" dirty="0" err="1"/>
              <a:t>các</a:t>
            </a:r>
            <a:r>
              <a:rPr lang="en-US" dirty="0"/>
              <a:t> </a:t>
            </a:r>
            <a:r>
              <a:rPr lang="en-US" dirty="0" err="1"/>
              <a:t>công</a:t>
            </a:r>
            <a:r>
              <a:rPr lang="en-US" dirty="0"/>
              <a:t> </a:t>
            </a:r>
            <a:r>
              <a:rPr lang="en-US" dirty="0" err="1"/>
              <a:t>nghệ</a:t>
            </a:r>
            <a:r>
              <a:rPr lang="en-US" dirty="0"/>
              <a:t> </a:t>
            </a:r>
            <a:r>
              <a:rPr lang="en-US" dirty="0" err="1"/>
              <a:t>kỹ</a:t>
            </a:r>
            <a:r>
              <a:rPr lang="en-US" dirty="0"/>
              <a:t> </a:t>
            </a:r>
            <a:r>
              <a:rPr lang="en-US" dirty="0" err="1"/>
              <a:t>thuật</a:t>
            </a:r>
            <a:r>
              <a:rPr lang="en-US" dirty="0"/>
              <a:t> </a:t>
            </a:r>
            <a:r>
              <a:rPr lang="en-US" dirty="0" err="1"/>
              <a:t>số</a:t>
            </a:r>
            <a:r>
              <a:rPr lang="en-US" dirty="0"/>
              <a:t> </a:t>
            </a:r>
            <a:r>
              <a:rPr lang="en-US" dirty="0" err="1"/>
              <a:t>công</a:t>
            </a:r>
            <a:r>
              <a:rPr lang="en-US" dirty="0"/>
              <a:t> </a:t>
            </a:r>
            <a:r>
              <a:rPr lang="en-US" dirty="0" err="1"/>
              <a:t>nghiệp</a:t>
            </a:r>
            <a:r>
              <a:rPr lang="en-US" dirty="0"/>
              <a:t> </a:t>
            </a:r>
            <a:r>
              <a:rPr lang="en-US" dirty="0" err="1"/>
              <a:t>vào</a:t>
            </a:r>
            <a:r>
              <a:rPr lang="en-US" dirty="0"/>
              <a:t> </a:t>
            </a:r>
            <a:r>
              <a:rPr lang="en-US" dirty="0" err="1"/>
              <a:t>sự</a:t>
            </a:r>
            <a:r>
              <a:rPr lang="en-US" dirty="0"/>
              <a:t> </a:t>
            </a:r>
            <a:r>
              <a:rPr lang="en-US" dirty="0" err="1"/>
              <a:t>phát</a:t>
            </a:r>
            <a:r>
              <a:rPr lang="en-US" dirty="0"/>
              <a:t> </a:t>
            </a:r>
            <a:r>
              <a:rPr lang="en-US" dirty="0" err="1"/>
              <a:t>triển</a:t>
            </a:r>
            <a:r>
              <a:rPr lang="en-US" dirty="0"/>
              <a:t> </a:t>
            </a:r>
            <a:r>
              <a:rPr lang="en-US" dirty="0" err="1"/>
              <a:t>công</a:t>
            </a:r>
            <a:r>
              <a:rPr lang="en-US" dirty="0"/>
              <a:t> </a:t>
            </a:r>
            <a:r>
              <a:rPr lang="en-US" dirty="0" err="1"/>
              <a:t>việc</a:t>
            </a:r>
            <a:r>
              <a:rPr lang="en-US" dirty="0"/>
              <a:t> </a:t>
            </a:r>
            <a:r>
              <a:rPr lang="en-US" dirty="0" err="1"/>
              <a:t>của</a:t>
            </a:r>
            <a:r>
              <a:rPr lang="en-US" dirty="0"/>
              <a:t> 40 </a:t>
            </a:r>
            <a:r>
              <a:rPr lang="en-US" dirty="0" err="1"/>
              <a:t>gia</a:t>
            </a:r>
            <a:r>
              <a:rPr lang="en-US" dirty="0"/>
              <a:t> </a:t>
            </a:r>
            <a:r>
              <a:rPr lang="en-US" dirty="0" err="1"/>
              <a:t>đình</a:t>
            </a:r>
            <a:r>
              <a:rPr lang="en-US" dirty="0"/>
              <a:t> </a:t>
            </a:r>
            <a:r>
              <a:rPr lang="en-US" dirty="0" err="1"/>
              <a:t>trong</a:t>
            </a:r>
            <a:r>
              <a:rPr lang="en-US" dirty="0"/>
              <a:t> 23 </a:t>
            </a:r>
            <a:r>
              <a:rPr lang="en-US" dirty="0" err="1"/>
              <a:t>ngành</a:t>
            </a:r>
            <a:r>
              <a:rPr lang="en-US" dirty="0"/>
              <a:t>. Cho </a:t>
            </a:r>
            <a:r>
              <a:rPr lang="en-US" dirty="0" err="1"/>
              <a:t>thấy</a:t>
            </a:r>
            <a:r>
              <a:rPr lang="en-US" dirty="0"/>
              <a:t> CMCN </a:t>
            </a:r>
            <a:r>
              <a:rPr lang="en-US" dirty="0" err="1"/>
              <a:t>tạo</a:t>
            </a:r>
            <a:r>
              <a:rPr lang="en-US" dirty="0"/>
              <a:t> </a:t>
            </a:r>
            <a:r>
              <a:rPr lang="en-US" dirty="0" err="1"/>
              <a:t>ra</a:t>
            </a:r>
            <a:r>
              <a:rPr lang="en-US" dirty="0"/>
              <a:t> </a:t>
            </a:r>
            <a:r>
              <a:rPr lang="en-US" dirty="0" err="1"/>
              <a:t>ngành</a:t>
            </a:r>
            <a:r>
              <a:rPr lang="en-US" dirty="0"/>
              <a:t> </a:t>
            </a:r>
            <a:r>
              <a:rPr lang="en-US" dirty="0" err="1"/>
              <a:t>nghề</a:t>
            </a:r>
            <a:r>
              <a:rPr lang="en-US" dirty="0"/>
              <a:t> </a:t>
            </a:r>
            <a:r>
              <a:rPr lang="en-US" dirty="0" err="1"/>
              <a:t>mới</a:t>
            </a:r>
            <a:r>
              <a:rPr lang="en-US" dirty="0"/>
              <a:t>, </a:t>
            </a:r>
            <a:r>
              <a:rPr lang="en-US" dirty="0" err="1"/>
              <a:t>đề</a:t>
            </a:r>
            <a:r>
              <a:rPr lang="en-US" dirty="0"/>
              <a:t> </a:t>
            </a:r>
            <a:r>
              <a:rPr lang="en-US" dirty="0" err="1"/>
              <a:t>xuất</a:t>
            </a:r>
            <a:r>
              <a:rPr lang="en-US" dirty="0"/>
              <a:t> </a:t>
            </a:r>
            <a:r>
              <a:rPr lang="en-US" dirty="0" err="1"/>
              <a:t>một</a:t>
            </a:r>
            <a:r>
              <a:rPr lang="en-US" dirty="0"/>
              <a:t> </a:t>
            </a:r>
            <a:r>
              <a:rPr lang="en-US" dirty="0" err="1"/>
              <a:t>số</a:t>
            </a:r>
            <a:r>
              <a:rPr lang="en-US" dirty="0"/>
              <a:t> </a:t>
            </a:r>
            <a:r>
              <a:rPr lang="en-US" dirty="0" err="1"/>
              <a:t>giải</a:t>
            </a:r>
            <a:r>
              <a:rPr lang="en-US" dirty="0"/>
              <a:t> </a:t>
            </a:r>
            <a:r>
              <a:rPr lang="en-US" dirty="0" err="1"/>
              <a:t>pháp</a:t>
            </a:r>
            <a:r>
              <a:rPr lang="en-US" dirty="0"/>
              <a:t> </a:t>
            </a:r>
            <a:r>
              <a:rPr lang="en-US" dirty="0" err="1"/>
              <a:t>cho</a:t>
            </a:r>
            <a:r>
              <a:rPr lang="en-US" dirty="0"/>
              <a:t> </a:t>
            </a:r>
            <a:r>
              <a:rPr lang="en-US" dirty="0" err="1"/>
              <a:t>chính</a:t>
            </a:r>
            <a:r>
              <a:rPr lang="en-US" dirty="0"/>
              <a:t> </a:t>
            </a:r>
            <a:r>
              <a:rPr lang="en-US" dirty="0" err="1"/>
              <a:t>phủ</a:t>
            </a:r>
            <a:r>
              <a:rPr lang="en-US" dirty="0"/>
              <a:t> </a:t>
            </a:r>
            <a:r>
              <a:rPr lang="en-US" dirty="0" err="1"/>
              <a:t>và</a:t>
            </a:r>
            <a:r>
              <a:rPr lang="en-US" dirty="0"/>
              <a:t> </a:t>
            </a:r>
            <a:r>
              <a:rPr lang="en-US" dirty="0" err="1"/>
              <a:t>doanh</a:t>
            </a:r>
            <a:r>
              <a:rPr lang="en-US" dirty="0"/>
              <a:t> </a:t>
            </a:r>
            <a:r>
              <a:rPr lang="en-US" dirty="0" err="1"/>
              <a:t>nghiệp</a:t>
            </a:r>
            <a:r>
              <a:rPr lang="en-US" dirty="0"/>
              <a:t>. </a:t>
            </a:r>
            <a:r>
              <a:rPr lang="en-US" dirty="0" err="1"/>
              <a:t>Tuy</a:t>
            </a:r>
            <a:r>
              <a:rPr lang="en-US" dirty="0"/>
              <a:t> </a:t>
            </a:r>
            <a:r>
              <a:rPr lang="en-US" dirty="0" err="1"/>
              <a:t>nhiên</a:t>
            </a:r>
            <a:r>
              <a:rPr lang="en-US" dirty="0"/>
              <a:t> </a:t>
            </a:r>
            <a:r>
              <a:rPr lang="en-US" dirty="0" err="1"/>
              <a:t>bài</a:t>
            </a:r>
            <a:r>
              <a:rPr lang="en-US" dirty="0"/>
              <a:t> </a:t>
            </a:r>
            <a:r>
              <a:rPr lang="en-US" dirty="0" err="1"/>
              <a:t>nghiên</a:t>
            </a:r>
            <a:r>
              <a:rPr lang="en-US" dirty="0"/>
              <a:t> </a:t>
            </a:r>
            <a:r>
              <a:rPr lang="en-US" dirty="0" err="1"/>
              <a:t>cứu</a:t>
            </a:r>
            <a:r>
              <a:rPr lang="en-US" dirty="0"/>
              <a:t> </a:t>
            </a:r>
            <a:r>
              <a:rPr lang="en-US" dirty="0" err="1"/>
              <a:t>mới</a:t>
            </a:r>
            <a:r>
              <a:rPr lang="en-US" dirty="0"/>
              <a:t> </a:t>
            </a:r>
            <a:r>
              <a:rPr lang="en-US" dirty="0" err="1"/>
              <a:t>đề</a:t>
            </a:r>
            <a:r>
              <a:rPr lang="en-US" dirty="0"/>
              <a:t> </a:t>
            </a:r>
            <a:r>
              <a:rPr lang="en-US" dirty="0" err="1"/>
              <a:t>ra</a:t>
            </a:r>
            <a:r>
              <a:rPr lang="en-US" dirty="0"/>
              <a:t> </a:t>
            </a:r>
            <a:r>
              <a:rPr lang="en-US" dirty="0" err="1"/>
              <a:t>hướng</a:t>
            </a:r>
            <a:r>
              <a:rPr lang="en-US" dirty="0"/>
              <a:t> </a:t>
            </a:r>
            <a:r>
              <a:rPr lang="en-US" dirty="0" err="1"/>
              <a:t>tiếp</a:t>
            </a:r>
            <a:r>
              <a:rPr lang="en-US" dirty="0"/>
              <a:t> </a:t>
            </a:r>
            <a:r>
              <a:rPr lang="en-US" dirty="0" err="1"/>
              <a:t>cận</a:t>
            </a:r>
            <a:r>
              <a:rPr lang="en-US" dirty="0"/>
              <a:t> </a:t>
            </a:r>
            <a:r>
              <a:rPr lang="en-US" dirty="0" err="1"/>
              <a:t>bao</a:t>
            </a:r>
            <a:r>
              <a:rPr lang="en-US" dirty="0"/>
              <a:t> </a:t>
            </a:r>
            <a:r>
              <a:rPr lang="en-US" dirty="0" err="1"/>
              <a:t>quát</a:t>
            </a:r>
            <a:r>
              <a:rPr lang="en-US" dirty="0"/>
              <a:t> </a:t>
            </a:r>
            <a:r>
              <a:rPr lang="en-US" dirty="0" err="1"/>
              <a:t>chưa</a:t>
            </a:r>
            <a:r>
              <a:rPr lang="en-US" dirty="0"/>
              <a:t> </a:t>
            </a:r>
            <a:r>
              <a:rPr lang="en-US" dirty="0" err="1"/>
              <a:t>đi</a:t>
            </a:r>
            <a:r>
              <a:rPr lang="en-US" dirty="0"/>
              <a:t> </a:t>
            </a:r>
            <a:r>
              <a:rPr lang="en-US" dirty="0" err="1"/>
              <a:t>sâu</a:t>
            </a:r>
            <a:r>
              <a:rPr lang="en-US" dirty="0"/>
              <a:t> </a:t>
            </a:r>
            <a:r>
              <a:rPr lang="en-US" dirty="0" err="1"/>
              <a:t>chỉ</a:t>
            </a:r>
            <a:r>
              <a:rPr lang="en-US" dirty="0"/>
              <a:t> </a:t>
            </a:r>
            <a:r>
              <a:rPr lang="en-US" dirty="0" err="1"/>
              <a:t>rõ</a:t>
            </a:r>
            <a:r>
              <a:rPr lang="en-US" dirty="0"/>
              <a:t> </a:t>
            </a:r>
            <a:r>
              <a:rPr lang="en-US" dirty="0" err="1"/>
              <a:t>cụ</a:t>
            </a:r>
            <a:r>
              <a:rPr lang="en-US" dirty="0"/>
              <a:t> </a:t>
            </a:r>
            <a:r>
              <a:rPr lang="en-US" dirty="0" err="1"/>
              <a:t>thể</a:t>
            </a:r>
            <a:r>
              <a:rPr lang="en-US" dirty="0"/>
              <a:t>.</a:t>
            </a:r>
          </a:p>
        </p:txBody>
      </p:sp>
      <p:sp>
        <p:nvSpPr>
          <p:cNvPr id="4" name="TextBox 3"/>
          <p:cNvSpPr txBox="1"/>
          <p:nvPr/>
        </p:nvSpPr>
        <p:spPr>
          <a:xfrm>
            <a:off x="838200" y="1303471"/>
            <a:ext cx="3276600" cy="369332"/>
          </a:xfrm>
          <a:prstGeom prst="rect">
            <a:avLst/>
          </a:prstGeom>
          <a:noFill/>
        </p:spPr>
        <p:txBody>
          <a:bodyPr wrap="square" rtlCol="0">
            <a:spAutoFit/>
          </a:bodyPr>
          <a:lstStyle/>
          <a:p>
            <a:r>
              <a:rPr lang="en-US" b="1" dirty="0" smtClean="0"/>
              <a:t>TL </a:t>
            </a:r>
            <a:r>
              <a:rPr lang="en-US" b="1" dirty="0" err="1" smtClean="0"/>
              <a:t>nước</a:t>
            </a:r>
            <a:r>
              <a:rPr lang="en-US" b="1" dirty="0" smtClean="0"/>
              <a:t> </a:t>
            </a:r>
            <a:r>
              <a:rPr lang="en-US" b="1" dirty="0" err="1" smtClean="0"/>
              <a:t>ngoài</a:t>
            </a:r>
            <a:r>
              <a:rPr lang="en-US" b="1" dirty="0" smtClean="0"/>
              <a:t> </a:t>
            </a:r>
            <a:endParaRPr lang="en-US" b="1" dirty="0"/>
          </a:p>
        </p:txBody>
      </p:sp>
    </p:spTree>
    <p:extLst>
      <p:ext uri="{BB962C8B-B14F-4D97-AF65-F5344CB8AC3E}">
        <p14:creationId xmlns:p14="http://schemas.microsoft.com/office/powerpoint/2010/main" val="27619463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altLang="en-US" dirty="0" smtClean="0"/>
              <a:t>1. </a:t>
            </a:r>
            <a:r>
              <a:rPr lang="en-US" altLang="en-US" dirty="0" err="1" smtClean="0"/>
              <a:t>Mở</a:t>
            </a:r>
            <a:r>
              <a:rPr lang="en-US" altLang="en-US" dirty="0" smtClean="0"/>
              <a:t> </a:t>
            </a:r>
            <a:r>
              <a:rPr lang="en-US" altLang="en-US" dirty="0" err="1" smtClean="0"/>
              <a:t>đầu</a:t>
            </a:r>
            <a:r>
              <a:rPr lang="en-US" altLang="en-US" dirty="0" smtClean="0"/>
              <a:t> </a:t>
            </a:r>
            <a:endParaRPr lang="en-US" altLang="en-US" dirty="0"/>
          </a:p>
        </p:txBody>
      </p:sp>
      <p:sp>
        <p:nvSpPr>
          <p:cNvPr id="19459" name="AutoShape 3"/>
          <p:cNvSpPr>
            <a:spLocks noChangeArrowheads="1"/>
          </p:cNvSpPr>
          <p:nvPr/>
        </p:nvSpPr>
        <p:spPr bwMode="gray">
          <a:xfrm>
            <a:off x="1253708" y="1689601"/>
            <a:ext cx="6653212" cy="965200"/>
          </a:xfrm>
          <a:prstGeom prst="roundRect">
            <a:avLst>
              <a:gd name="adj" fmla="val 11921"/>
            </a:avLst>
          </a:prstGeom>
          <a:gradFill rotWithShape="1">
            <a:gsLst>
              <a:gs pos="0">
                <a:schemeClr val="accent2"/>
              </a:gs>
              <a:gs pos="100000">
                <a:schemeClr val="accent2">
                  <a:gamma/>
                  <a:shade val="69804"/>
                  <a:invGamma/>
                </a:scheme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endParaRPr lang="en-US"/>
          </a:p>
        </p:txBody>
      </p:sp>
      <p:sp>
        <p:nvSpPr>
          <p:cNvPr id="19460" name="AutoShape 4"/>
          <p:cNvSpPr>
            <a:spLocks noChangeArrowheads="1"/>
          </p:cNvSpPr>
          <p:nvPr/>
        </p:nvSpPr>
        <p:spPr bwMode="gray">
          <a:xfrm>
            <a:off x="1258948" y="2923634"/>
            <a:ext cx="6653212" cy="1019175"/>
          </a:xfrm>
          <a:prstGeom prst="roundRect">
            <a:avLst>
              <a:gd name="adj" fmla="val 11921"/>
            </a:avLst>
          </a:prstGeom>
          <a:gradFill rotWithShape="1">
            <a:gsLst>
              <a:gs pos="0">
                <a:schemeClr val="folHlink"/>
              </a:gs>
              <a:gs pos="100000">
                <a:schemeClr val="folHlink">
                  <a:gamma/>
                  <a:shade val="69804"/>
                  <a:invGamma/>
                </a:scheme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endParaRPr lang="en-US"/>
          </a:p>
        </p:txBody>
      </p:sp>
      <p:sp>
        <p:nvSpPr>
          <p:cNvPr id="19461" name="AutoShape 5"/>
          <p:cNvSpPr>
            <a:spLocks noChangeArrowheads="1"/>
          </p:cNvSpPr>
          <p:nvPr/>
        </p:nvSpPr>
        <p:spPr bwMode="gray">
          <a:xfrm>
            <a:off x="1231483" y="4162858"/>
            <a:ext cx="6668754" cy="1751592"/>
          </a:xfrm>
          <a:prstGeom prst="roundRect">
            <a:avLst>
              <a:gd name="adj" fmla="val 11921"/>
            </a:avLst>
          </a:prstGeom>
          <a:gradFill rotWithShape="1">
            <a:gsLst>
              <a:gs pos="0">
                <a:schemeClr val="hlink"/>
              </a:gs>
              <a:gs pos="100000">
                <a:schemeClr val="hlink">
                  <a:gamma/>
                  <a:shade val="69804"/>
                  <a:invGamma/>
                </a:scheme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endParaRPr lang="en-US"/>
          </a:p>
        </p:txBody>
      </p:sp>
      <p:sp>
        <p:nvSpPr>
          <p:cNvPr id="19462" name="AutoShape 6"/>
          <p:cNvSpPr>
            <a:spLocks noChangeArrowheads="1"/>
          </p:cNvSpPr>
          <p:nvPr/>
        </p:nvSpPr>
        <p:spPr bwMode="gray">
          <a:xfrm flipV="1">
            <a:off x="1430398" y="2553747"/>
            <a:ext cx="6397625" cy="361950"/>
          </a:xfrm>
          <a:custGeom>
            <a:avLst/>
            <a:gdLst>
              <a:gd name="G0" fmla="+- 3813 0 0"/>
              <a:gd name="G1" fmla="+- 21600 0 3813"/>
              <a:gd name="G2" fmla="*/ 3813 1 2"/>
              <a:gd name="G3" fmla="+- 21600 0 G2"/>
              <a:gd name="G4" fmla="+/ 3813 21600 2"/>
              <a:gd name="G5" fmla="+/ G1 0 2"/>
              <a:gd name="G6" fmla="*/ 21600 21600 3813"/>
              <a:gd name="G7" fmla="*/ G6 1 2"/>
              <a:gd name="G8" fmla="+- 21600 0 G7"/>
              <a:gd name="G9" fmla="*/ 21600 1 2"/>
              <a:gd name="G10" fmla="+- 3813 0 G9"/>
              <a:gd name="G11" fmla="?: G10 G8 0"/>
              <a:gd name="G12" fmla="?: G10 G7 21600"/>
              <a:gd name="T0" fmla="*/ 19693 w 21600"/>
              <a:gd name="T1" fmla="*/ 10800 h 21600"/>
              <a:gd name="T2" fmla="*/ 10800 w 21600"/>
              <a:gd name="T3" fmla="*/ 21600 h 21600"/>
              <a:gd name="T4" fmla="*/ 1907 w 21600"/>
              <a:gd name="T5" fmla="*/ 10800 h 21600"/>
              <a:gd name="T6" fmla="*/ 10800 w 21600"/>
              <a:gd name="T7" fmla="*/ 0 h 21600"/>
              <a:gd name="T8" fmla="*/ 3707 w 21600"/>
              <a:gd name="T9" fmla="*/ 3707 h 21600"/>
              <a:gd name="T10" fmla="*/ 17893 w 21600"/>
              <a:gd name="T11" fmla="*/ 17893 h 21600"/>
            </a:gdLst>
            <a:ahLst/>
            <a:cxnLst>
              <a:cxn ang="0">
                <a:pos x="T0" y="T1"/>
              </a:cxn>
              <a:cxn ang="0">
                <a:pos x="T2" y="T3"/>
              </a:cxn>
              <a:cxn ang="0">
                <a:pos x="T4" y="T5"/>
              </a:cxn>
              <a:cxn ang="0">
                <a:pos x="T6" y="T7"/>
              </a:cxn>
            </a:cxnLst>
            <a:rect l="T8" t="T9" r="T10" b="T11"/>
            <a:pathLst>
              <a:path w="21600" h="21600">
                <a:moveTo>
                  <a:pt x="0" y="0"/>
                </a:moveTo>
                <a:lnTo>
                  <a:pt x="3813" y="21600"/>
                </a:lnTo>
                <a:lnTo>
                  <a:pt x="17787" y="21600"/>
                </a:lnTo>
                <a:lnTo>
                  <a:pt x="21600" y="0"/>
                </a:lnTo>
                <a:close/>
              </a:path>
            </a:pathLst>
          </a:custGeom>
          <a:gradFill rotWithShape="1">
            <a:gsLst>
              <a:gs pos="0">
                <a:schemeClr val="folHlink">
                  <a:alpha val="39999"/>
                </a:schemeClr>
              </a:gs>
              <a:gs pos="100000">
                <a:schemeClr val="folHlink">
                  <a:gamma/>
                  <a:tint val="0"/>
                  <a:invGamma/>
                  <a:alpha val="0"/>
                </a:schemeClr>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endParaRPr lang="en-US"/>
          </a:p>
        </p:txBody>
      </p:sp>
      <p:sp>
        <p:nvSpPr>
          <p:cNvPr id="19463" name="AutoShape 7"/>
          <p:cNvSpPr>
            <a:spLocks noChangeArrowheads="1"/>
          </p:cNvSpPr>
          <p:nvPr/>
        </p:nvSpPr>
        <p:spPr bwMode="gray">
          <a:xfrm flipV="1">
            <a:off x="1331495" y="1319714"/>
            <a:ext cx="6502400" cy="363537"/>
          </a:xfrm>
          <a:custGeom>
            <a:avLst/>
            <a:gdLst>
              <a:gd name="G0" fmla="+- 3813 0 0"/>
              <a:gd name="G1" fmla="+- 21600 0 3813"/>
              <a:gd name="G2" fmla="*/ 3813 1 2"/>
              <a:gd name="G3" fmla="+- 21600 0 G2"/>
              <a:gd name="G4" fmla="+/ 3813 21600 2"/>
              <a:gd name="G5" fmla="+/ G1 0 2"/>
              <a:gd name="G6" fmla="*/ 21600 21600 3813"/>
              <a:gd name="G7" fmla="*/ G6 1 2"/>
              <a:gd name="G8" fmla="+- 21600 0 G7"/>
              <a:gd name="G9" fmla="*/ 21600 1 2"/>
              <a:gd name="G10" fmla="+- 3813 0 G9"/>
              <a:gd name="G11" fmla="?: G10 G8 0"/>
              <a:gd name="G12" fmla="?: G10 G7 21600"/>
              <a:gd name="T0" fmla="*/ 19693 w 21600"/>
              <a:gd name="T1" fmla="*/ 10800 h 21600"/>
              <a:gd name="T2" fmla="*/ 10800 w 21600"/>
              <a:gd name="T3" fmla="*/ 21600 h 21600"/>
              <a:gd name="T4" fmla="*/ 1907 w 21600"/>
              <a:gd name="T5" fmla="*/ 10800 h 21600"/>
              <a:gd name="T6" fmla="*/ 10800 w 21600"/>
              <a:gd name="T7" fmla="*/ 0 h 21600"/>
              <a:gd name="T8" fmla="*/ 3707 w 21600"/>
              <a:gd name="T9" fmla="*/ 3707 h 21600"/>
              <a:gd name="T10" fmla="*/ 17893 w 21600"/>
              <a:gd name="T11" fmla="*/ 17893 h 21600"/>
            </a:gdLst>
            <a:ahLst/>
            <a:cxnLst>
              <a:cxn ang="0">
                <a:pos x="T0" y="T1"/>
              </a:cxn>
              <a:cxn ang="0">
                <a:pos x="T2" y="T3"/>
              </a:cxn>
              <a:cxn ang="0">
                <a:pos x="T4" y="T5"/>
              </a:cxn>
              <a:cxn ang="0">
                <a:pos x="T6" y="T7"/>
              </a:cxn>
            </a:cxnLst>
            <a:rect l="T8" t="T9" r="T10" b="T11"/>
            <a:pathLst>
              <a:path w="21600" h="21600">
                <a:moveTo>
                  <a:pt x="0" y="0"/>
                </a:moveTo>
                <a:lnTo>
                  <a:pt x="3813" y="21600"/>
                </a:lnTo>
                <a:lnTo>
                  <a:pt x="17787" y="21600"/>
                </a:lnTo>
                <a:lnTo>
                  <a:pt x="21600" y="0"/>
                </a:lnTo>
                <a:close/>
              </a:path>
            </a:pathLst>
          </a:custGeom>
          <a:gradFill rotWithShape="1">
            <a:gsLst>
              <a:gs pos="0">
                <a:schemeClr val="accent2">
                  <a:alpha val="39999"/>
                </a:schemeClr>
              </a:gs>
              <a:gs pos="100000">
                <a:schemeClr val="accent2">
                  <a:gamma/>
                  <a:tint val="0"/>
                  <a:invGamma/>
                  <a:alpha val="0"/>
                </a:schemeClr>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endParaRPr lang="en-US"/>
          </a:p>
        </p:txBody>
      </p:sp>
      <p:sp>
        <p:nvSpPr>
          <p:cNvPr id="19464" name="AutoShape 8"/>
          <p:cNvSpPr>
            <a:spLocks noChangeArrowheads="1"/>
          </p:cNvSpPr>
          <p:nvPr/>
        </p:nvSpPr>
        <p:spPr bwMode="gray">
          <a:xfrm flipV="1">
            <a:off x="1352611" y="3617050"/>
            <a:ext cx="6475412" cy="363537"/>
          </a:xfrm>
          <a:custGeom>
            <a:avLst/>
            <a:gdLst>
              <a:gd name="G0" fmla="+- 3813 0 0"/>
              <a:gd name="G1" fmla="+- 21600 0 3813"/>
              <a:gd name="G2" fmla="*/ 3813 1 2"/>
              <a:gd name="G3" fmla="+- 21600 0 G2"/>
              <a:gd name="G4" fmla="+/ 3813 21600 2"/>
              <a:gd name="G5" fmla="+/ G1 0 2"/>
              <a:gd name="G6" fmla="*/ 21600 21600 3813"/>
              <a:gd name="G7" fmla="*/ G6 1 2"/>
              <a:gd name="G8" fmla="+- 21600 0 G7"/>
              <a:gd name="G9" fmla="*/ 21600 1 2"/>
              <a:gd name="G10" fmla="+- 3813 0 G9"/>
              <a:gd name="G11" fmla="?: G10 G8 0"/>
              <a:gd name="G12" fmla="?: G10 G7 21600"/>
              <a:gd name="T0" fmla="*/ 19693 w 21600"/>
              <a:gd name="T1" fmla="*/ 10800 h 21600"/>
              <a:gd name="T2" fmla="*/ 10800 w 21600"/>
              <a:gd name="T3" fmla="*/ 21600 h 21600"/>
              <a:gd name="T4" fmla="*/ 1907 w 21600"/>
              <a:gd name="T5" fmla="*/ 10800 h 21600"/>
              <a:gd name="T6" fmla="*/ 10800 w 21600"/>
              <a:gd name="T7" fmla="*/ 0 h 21600"/>
              <a:gd name="T8" fmla="*/ 3707 w 21600"/>
              <a:gd name="T9" fmla="*/ 3707 h 21600"/>
              <a:gd name="T10" fmla="*/ 17893 w 21600"/>
              <a:gd name="T11" fmla="*/ 17893 h 21600"/>
            </a:gdLst>
            <a:ahLst/>
            <a:cxnLst>
              <a:cxn ang="0">
                <a:pos x="T0" y="T1"/>
              </a:cxn>
              <a:cxn ang="0">
                <a:pos x="T2" y="T3"/>
              </a:cxn>
              <a:cxn ang="0">
                <a:pos x="T4" y="T5"/>
              </a:cxn>
              <a:cxn ang="0">
                <a:pos x="T6" y="T7"/>
              </a:cxn>
            </a:cxnLst>
            <a:rect l="T8" t="T9" r="T10" b="T11"/>
            <a:pathLst>
              <a:path w="21600" h="21600">
                <a:moveTo>
                  <a:pt x="0" y="0"/>
                </a:moveTo>
                <a:lnTo>
                  <a:pt x="3813" y="21600"/>
                </a:lnTo>
                <a:lnTo>
                  <a:pt x="17787" y="21600"/>
                </a:lnTo>
                <a:lnTo>
                  <a:pt x="21600" y="0"/>
                </a:lnTo>
                <a:close/>
              </a:path>
            </a:pathLst>
          </a:custGeom>
          <a:gradFill rotWithShape="1">
            <a:gsLst>
              <a:gs pos="0">
                <a:schemeClr val="hlink">
                  <a:alpha val="39999"/>
                </a:schemeClr>
              </a:gs>
              <a:gs pos="100000">
                <a:schemeClr val="hlink">
                  <a:gamma/>
                  <a:tint val="0"/>
                  <a:invGamma/>
                  <a:alpha val="0"/>
                </a:schemeClr>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endParaRPr lang="en-US"/>
          </a:p>
        </p:txBody>
      </p:sp>
      <p:pic>
        <p:nvPicPr>
          <p:cNvPr id="19465" name="Picture 9" descr="Picture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10858" y="1732464"/>
            <a:ext cx="674687" cy="574675"/>
          </a:xfrm>
          <a:prstGeom prst="rect">
            <a:avLst/>
          </a:prstGeom>
          <a:noFill/>
          <a:extLst>
            <a:ext uri="{909E8E84-426E-40DD-AFC4-6F175D3DCCD1}">
              <a14:hiddenFill xmlns:a14="http://schemas.microsoft.com/office/drawing/2010/main">
                <a:solidFill>
                  <a:srgbClr val="FFFFFF"/>
                </a:solidFill>
              </a14:hiddenFill>
            </a:ext>
          </a:extLst>
        </p:spPr>
      </p:pic>
      <p:pic>
        <p:nvPicPr>
          <p:cNvPr id="19466" name="Picture 10" descr="Picture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09748" y="2969672"/>
            <a:ext cx="676275" cy="573087"/>
          </a:xfrm>
          <a:prstGeom prst="rect">
            <a:avLst/>
          </a:prstGeom>
          <a:noFill/>
          <a:extLst>
            <a:ext uri="{909E8E84-426E-40DD-AFC4-6F175D3DCCD1}">
              <a14:hiddenFill xmlns:a14="http://schemas.microsoft.com/office/drawing/2010/main">
                <a:solidFill>
                  <a:srgbClr val="FFFFFF"/>
                </a:solidFill>
              </a14:hiddenFill>
            </a:ext>
          </a:extLst>
        </p:spPr>
      </p:pic>
      <p:pic>
        <p:nvPicPr>
          <p:cNvPr id="19467" name="Picture 11" descr="Picture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9108" y="4204133"/>
            <a:ext cx="674688" cy="573087"/>
          </a:xfrm>
          <a:prstGeom prst="rect">
            <a:avLst/>
          </a:prstGeom>
          <a:noFill/>
          <a:extLst>
            <a:ext uri="{909E8E84-426E-40DD-AFC4-6F175D3DCCD1}">
              <a14:hiddenFill xmlns:a14="http://schemas.microsoft.com/office/drawing/2010/main">
                <a:solidFill>
                  <a:srgbClr val="FFFFFF"/>
                </a:solidFill>
              </a14:hiddenFill>
            </a:ext>
          </a:extLst>
        </p:spPr>
      </p:pic>
      <p:sp>
        <p:nvSpPr>
          <p:cNvPr id="19468" name="AutoShape 12"/>
          <p:cNvSpPr>
            <a:spLocks noChangeArrowheads="1"/>
          </p:cNvSpPr>
          <p:nvPr/>
        </p:nvSpPr>
        <p:spPr bwMode="gray">
          <a:xfrm>
            <a:off x="1741070" y="1462589"/>
            <a:ext cx="5791200" cy="457200"/>
          </a:xfrm>
          <a:prstGeom prst="roundRect">
            <a:avLst>
              <a:gd name="adj" fmla="val 16667"/>
            </a:avLst>
          </a:prstGeom>
          <a:solidFill>
            <a:srgbClr val="FEFFFF"/>
          </a:solidFill>
          <a:ln w="28575">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69" name="AutoShape 13"/>
          <p:cNvSpPr>
            <a:spLocks noChangeArrowheads="1"/>
          </p:cNvSpPr>
          <p:nvPr/>
        </p:nvSpPr>
        <p:spPr bwMode="gray">
          <a:xfrm>
            <a:off x="1743135" y="2715672"/>
            <a:ext cx="5791200" cy="457200"/>
          </a:xfrm>
          <a:prstGeom prst="roundRect">
            <a:avLst>
              <a:gd name="adj" fmla="val 16667"/>
            </a:avLst>
          </a:prstGeom>
          <a:solidFill>
            <a:srgbClr val="FEFFFF"/>
          </a:solidFill>
          <a:ln w="2857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70" name="AutoShape 14"/>
          <p:cNvSpPr>
            <a:spLocks noChangeArrowheads="1"/>
          </p:cNvSpPr>
          <p:nvPr/>
        </p:nvSpPr>
        <p:spPr bwMode="gray">
          <a:xfrm>
            <a:off x="1745833" y="4005611"/>
            <a:ext cx="5791200" cy="457200"/>
          </a:xfrm>
          <a:prstGeom prst="roundRect">
            <a:avLst>
              <a:gd name="adj" fmla="val 16667"/>
            </a:avLst>
          </a:prstGeom>
          <a:solidFill>
            <a:srgbClr val="FEFFFF"/>
          </a:solidFill>
          <a:ln w="28575">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9471" name="Text Box 15"/>
          <p:cNvSpPr txBox="1">
            <a:spLocks noChangeArrowheads="1"/>
          </p:cNvSpPr>
          <p:nvPr/>
        </p:nvSpPr>
        <p:spPr bwMode="gray">
          <a:xfrm>
            <a:off x="1664870" y="2072189"/>
            <a:ext cx="601980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altLang="en-US" sz="1600" b="1" dirty="0" err="1" smtClean="0">
                <a:solidFill>
                  <a:srgbClr val="FEFFFF"/>
                </a:solidFill>
              </a:rPr>
              <a:t>Cách</a:t>
            </a:r>
            <a:r>
              <a:rPr lang="en-US" altLang="en-US" sz="1600" b="1" dirty="0" smtClean="0">
                <a:solidFill>
                  <a:srgbClr val="FEFFFF"/>
                </a:solidFill>
              </a:rPr>
              <a:t> </a:t>
            </a:r>
            <a:r>
              <a:rPr lang="en-US" altLang="en-US" sz="1600" b="1" dirty="0" err="1" smtClean="0">
                <a:solidFill>
                  <a:srgbClr val="FEFFFF"/>
                </a:solidFill>
              </a:rPr>
              <a:t>mạng</a:t>
            </a:r>
            <a:r>
              <a:rPr lang="en-US" altLang="en-US" sz="1600" b="1" dirty="0" smtClean="0">
                <a:solidFill>
                  <a:srgbClr val="FEFFFF"/>
                </a:solidFill>
              </a:rPr>
              <a:t> </a:t>
            </a:r>
            <a:r>
              <a:rPr lang="en-US" altLang="en-US" sz="1600" b="1" dirty="0" err="1" smtClean="0">
                <a:solidFill>
                  <a:srgbClr val="FEFFFF"/>
                </a:solidFill>
              </a:rPr>
              <a:t>công</a:t>
            </a:r>
            <a:r>
              <a:rPr lang="en-US" altLang="en-US" sz="1600" b="1" dirty="0" smtClean="0">
                <a:solidFill>
                  <a:srgbClr val="FEFFFF"/>
                </a:solidFill>
              </a:rPr>
              <a:t> </a:t>
            </a:r>
            <a:r>
              <a:rPr lang="en-US" altLang="en-US" sz="1600" b="1" dirty="0" err="1" smtClean="0">
                <a:solidFill>
                  <a:srgbClr val="FEFFFF"/>
                </a:solidFill>
              </a:rPr>
              <a:t>nghiệp</a:t>
            </a:r>
            <a:r>
              <a:rPr lang="en-US" altLang="en-US" sz="1600" b="1" dirty="0" smtClean="0">
                <a:solidFill>
                  <a:srgbClr val="FEFFFF"/>
                </a:solidFill>
              </a:rPr>
              <a:t> 4.0 </a:t>
            </a:r>
            <a:r>
              <a:rPr lang="en-US" altLang="en-US" sz="1600" b="1" dirty="0" err="1" smtClean="0">
                <a:solidFill>
                  <a:srgbClr val="FEFFFF"/>
                </a:solidFill>
              </a:rPr>
              <a:t>và</a:t>
            </a:r>
            <a:r>
              <a:rPr lang="en-US" altLang="en-US" sz="1600" b="1" dirty="0" smtClean="0">
                <a:solidFill>
                  <a:srgbClr val="FEFFFF"/>
                </a:solidFill>
              </a:rPr>
              <a:t> </a:t>
            </a:r>
            <a:r>
              <a:rPr lang="en-US" altLang="en-US" sz="1600" b="1" dirty="0" err="1" smtClean="0">
                <a:solidFill>
                  <a:srgbClr val="FEFFFF"/>
                </a:solidFill>
              </a:rPr>
              <a:t>người</a:t>
            </a:r>
            <a:r>
              <a:rPr lang="en-US" altLang="en-US" sz="1600" b="1" dirty="0" smtClean="0">
                <a:solidFill>
                  <a:srgbClr val="FEFFFF"/>
                </a:solidFill>
              </a:rPr>
              <a:t> </a:t>
            </a:r>
            <a:r>
              <a:rPr lang="en-US" altLang="en-US" sz="1600" b="1" dirty="0" err="1" smtClean="0">
                <a:solidFill>
                  <a:srgbClr val="FEFFFF"/>
                </a:solidFill>
              </a:rPr>
              <a:t>lao</a:t>
            </a:r>
            <a:r>
              <a:rPr lang="en-US" altLang="en-US" sz="1600" b="1" dirty="0" smtClean="0">
                <a:solidFill>
                  <a:srgbClr val="FEFFFF"/>
                </a:solidFill>
              </a:rPr>
              <a:t> </a:t>
            </a:r>
            <a:r>
              <a:rPr lang="en-US" altLang="en-US" sz="1600" b="1" dirty="0" err="1" smtClean="0">
                <a:solidFill>
                  <a:srgbClr val="FEFFFF"/>
                </a:solidFill>
              </a:rPr>
              <a:t>động</a:t>
            </a:r>
            <a:r>
              <a:rPr lang="en-US" altLang="en-US" sz="1600" b="1" dirty="0" smtClean="0">
                <a:solidFill>
                  <a:srgbClr val="FEFFFF"/>
                </a:solidFill>
              </a:rPr>
              <a:t> </a:t>
            </a:r>
            <a:r>
              <a:rPr lang="en-US" altLang="en-US" sz="1600" b="1" dirty="0" err="1" smtClean="0">
                <a:solidFill>
                  <a:srgbClr val="FEFFFF"/>
                </a:solidFill>
              </a:rPr>
              <a:t>Việt</a:t>
            </a:r>
            <a:r>
              <a:rPr lang="en-US" altLang="en-US" sz="1600" b="1" dirty="0" smtClean="0">
                <a:solidFill>
                  <a:srgbClr val="FEFFFF"/>
                </a:solidFill>
              </a:rPr>
              <a:t> Nam</a:t>
            </a:r>
            <a:endParaRPr lang="en-US" altLang="en-US" sz="1600" dirty="0">
              <a:solidFill>
                <a:srgbClr val="FEFFFF"/>
              </a:solidFill>
            </a:endParaRPr>
          </a:p>
        </p:txBody>
      </p:sp>
      <p:sp>
        <p:nvSpPr>
          <p:cNvPr id="19472" name="Text Box 16"/>
          <p:cNvSpPr txBox="1">
            <a:spLocks noChangeArrowheads="1"/>
          </p:cNvSpPr>
          <p:nvPr/>
        </p:nvSpPr>
        <p:spPr bwMode="gray">
          <a:xfrm>
            <a:off x="1387003" y="3182742"/>
            <a:ext cx="6617824"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eaLnBrk="0" hangingPunct="0">
              <a:buFont typeface="Wingdings" panose="05000000000000000000" pitchFamily="2" charset="2"/>
              <a:buChar char="§"/>
            </a:pPr>
            <a:r>
              <a:rPr lang="en-US" altLang="en-US" sz="1600" b="1" dirty="0" err="1" smtClean="0">
                <a:solidFill>
                  <a:srgbClr val="FEFFFF"/>
                </a:solidFill>
              </a:rPr>
              <a:t>Không</a:t>
            </a:r>
            <a:r>
              <a:rPr lang="en-US" altLang="en-US" sz="1600" b="1" dirty="0" smtClean="0">
                <a:solidFill>
                  <a:srgbClr val="FEFFFF"/>
                </a:solidFill>
              </a:rPr>
              <a:t> </a:t>
            </a:r>
            <a:r>
              <a:rPr lang="en-US" altLang="en-US" sz="1600" b="1" dirty="0" err="1" smtClean="0">
                <a:solidFill>
                  <a:srgbClr val="FEFFFF"/>
                </a:solidFill>
              </a:rPr>
              <a:t>gian</a:t>
            </a:r>
            <a:r>
              <a:rPr lang="en-US" altLang="en-US" sz="1600" b="1" dirty="0" smtClean="0">
                <a:solidFill>
                  <a:srgbClr val="FEFFFF"/>
                </a:solidFill>
              </a:rPr>
              <a:t>: </a:t>
            </a:r>
            <a:r>
              <a:rPr lang="en-US" altLang="en-US" sz="1600" b="1" dirty="0" err="1" smtClean="0">
                <a:solidFill>
                  <a:srgbClr val="FEFFFF"/>
                </a:solidFill>
              </a:rPr>
              <a:t>Trên</a:t>
            </a:r>
            <a:r>
              <a:rPr lang="en-US" altLang="en-US" sz="1600" b="1" dirty="0" smtClean="0">
                <a:solidFill>
                  <a:srgbClr val="FEFFFF"/>
                </a:solidFill>
              </a:rPr>
              <a:t> </a:t>
            </a:r>
            <a:r>
              <a:rPr lang="en-US" altLang="en-US" sz="1600" b="1" dirty="0" err="1" smtClean="0">
                <a:solidFill>
                  <a:srgbClr val="FEFFFF"/>
                </a:solidFill>
              </a:rPr>
              <a:t>đất</a:t>
            </a:r>
            <a:r>
              <a:rPr lang="en-US" altLang="en-US" sz="1600" b="1" dirty="0" smtClean="0">
                <a:solidFill>
                  <a:srgbClr val="FEFFFF"/>
                </a:solidFill>
              </a:rPr>
              <a:t> </a:t>
            </a:r>
            <a:r>
              <a:rPr lang="en-US" altLang="en-US" sz="1600" b="1" dirty="0" err="1" smtClean="0">
                <a:solidFill>
                  <a:srgbClr val="FEFFFF"/>
                </a:solidFill>
              </a:rPr>
              <a:t>nước</a:t>
            </a:r>
            <a:r>
              <a:rPr lang="en-US" altLang="en-US" sz="1600" b="1" dirty="0" smtClean="0">
                <a:solidFill>
                  <a:srgbClr val="FEFFFF"/>
                </a:solidFill>
              </a:rPr>
              <a:t> </a:t>
            </a:r>
            <a:r>
              <a:rPr lang="en-US" altLang="en-US" sz="1600" b="1" dirty="0" err="1" smtClean="0">
                <a:solidFill>
                  <a:srgbClr val="FEFFFF"/>
                </a:solidFill>
              </a:rPr>
              <a:t>Việt</a:t>
            </a:r>
            <a:r>
              <a:rPr lang="en-US" altLang="en-US" sz="1600" b="1" dirty="0" smtClean="0">
                <a:solidFill>
                  <a:srgbClr val="FEFFFF"/>
                </a:solidFill>
              </a:rPr>
              <a:t> Nam</a:t>
            </a:r>
          </a:p>
          <a:p>
            <a:pPr marL="285750" indent="-285750" eaLnBrk="0" hangingPunct="0">
              <a:buFont typeface="Wingdings" panose="05000000000000000000" pitchFamily="2" charset="2"/>
              <a:buChar char="§"/>
            </a:pPr>
            <a:r>
              <a:rPr lang="en-US" altLang="en-US" sz="1600" b="1" dirty="0" err="1" smtClean="0">
                <a:solidFill>
                  <a:srgbClr val="FEFFFF"/>
                </a:solidFill>
              </a:rPr>
              <a:t>Thời</a:t>
            </a:r>
            <a:r>
              <a:rPr lang="en-US" altLang="en-US" sz="1600" b="1" dirty="0" smtClean="0">
                <a:solidFill>
                  <a:srgbClr val="FEFFFF"/>
                </a:solidFill>
              </a:rPr>
              <a:t> </a:t>
            </a:r>
            <a:r>
              <a:rPr lang="en-US" altLang="en-US" sz="1600" b="1" dirty="0" err="1" smtClean="0">
                <a:solidFill>
                  <a:srgbClr val="FEFFFF"/>
                </a:solidFill>
              </a:rPr>
              <a:t>gian</a:t>
            </a:r>
            <a:r>
              <a:rPr lang="en-US" altLang="en-US" sz="1600" b="1" dirty="0" smtClean="0">
                <a:solidFill>
                  <a:srgbClr val="FEFFFF"/>
                </a:solidFill>
              </a:rPr>
              <a:t>: </a:t>
            </a:r>
            <a:r>
              <a:rPr lang="en-US" altLang="en-US" sz="1600" b="1" dirty="0" err="1" smtClean="0">
                <a:solidFill>
                  <a:srgbClr val="FEFFFF"/>
                </a:solidFill>
              </a:rPr>
              <a:t>từ</a:t>
            </a:r>
            <a:r>
              <a:rPr lang="en-US" altLang="en-US" sz="1600" b="1" dirty="0" smtClean="0">
                <a:solidFill>
                  <a:srgbClr val="FEFFFF"/>
                </a:solidFill>
              </a:rPr>
              <a:t> 2013 </a:t>
            </a:r>
            <a:r>
              <a:rPr lang="en-US" altLang="en-US" sz="1600" b="1" dirty="0" err="1" smtClean="0">
                <a:solidFill>
                  <a:srgbClr val="FEFFFF"/>
                </a:solidFill>
              </a:rPr>
              <a:t>đến</a:t>
            </a:r>
            <a:r>
              <a:rPr lang="en-US" altLang="en-US" sz="1600" b="1" dirty="0" smtClean="0">
                <a:solidFill>
                  <a:srgbClr val="FEFFFF"/>
                </a:solidFill>
              </a:rPr>
              <a:t> nay (</a:t>
            </a:r>
            <a:r>
              <a:rPr lang="en-US" altLang="en-US" sz="1600" b="1" dirty="0" err="1" smtClean="0">
                <a:solidFill>
                  <a:srgbClr val="FEFFFF"/>
                </a:solidFill>
              </a:rPr>
              <a:t>giai</a:t>
            </a:r>
            <a:r>
              <a:rPr lang="en-US" altLang="en-US" sz="1600" b="1" dirty="0" smtClean="0">
                <a:solidFill>
                  <a:srgbClr val="FEFFFF"/>
                </a:solidFill>
              </a:rPr>
              <a:t> </a:t>
            </a:r>
            <a:r>
              <a:rPr lang="en-US" altLang="en-US" sz="1600" b="1" dirty="0" err="1" smtClean="0">
                <a:solidFill>
                  <a:srgbClr val="FEFFFF"/>
                </a:solidFill>
              </a:rPr>
              <a:t>đoạn</a:t>
            </a:r>
            <a:r>
              <a:rPr lang="en-US" altLang="en-US" sz="1600" b="1" dirty="0" smtClean="0">
                <a:solidFill>
                  <a:srgbClr val="FEFFFF"/>
                </a:solidFill>
              </a:rPr>
              <a:t> </a:t>
            </a:r>
            <a:r>
              <a:rPr lang="en-US" altLang="en-US" sz="1600" b="1" dirty="0" err="1" smtClean="0">
                <a:solidFill>
                  <a:srgbClr val="FEFFFF"/>
                </a:solidFill>
              </a:rPr>
              <a:t>từ</a:t>
            </a:r>
            <a:r>
              <a:rPr lang="en-US" altLang="en-US" sz="1600" b="1" dirty="0" smtClean="0">
                <a:solidFill>
                  <a:srgbClr val="FEFFFF"/>
                </a:solidFill>
              </a:rPr>
              <a:t> </a:t>
            </a:r>
            <a:r>
              <a:rPr lang="en-US" altLang="en-US" sz="1600" b="1" dirty="0" err="1" smtClean="0">
                <a:solidFill>
                  <a:srgbClr val="FEFFFF"/>
                </a:solidFill>
              </a:rPr>
              <a:t>khi</a:t>
            </a:r>
            <a:r>
              <a:rPr lang="en-US" altLang="en-US" sz="1600" b="1" dirty="0" smtClean="0">
                <a:solidFill>
                  <a:srgbClr val="FEFFFF"/>
                </a:solidFill>
              </a:rPr>
              <a:t> CMCN 4.0 </a:t>
            </a:r>
            <a:r>
              <a:rPr lang="en-US" altLang="en-US" sz="1600" b="1" dirty="0" err="1" smtClean="0">
                <a:solidFill>
                  <a:srgbClr val="FEFFFF"/>
                </a:solidFill>
              </a:rPr>
              <a:t>bắt</a:t>
            </a:r>
            <a:r>
              <a:rPr lang="en-US" altLang="en-US" sz="1600" b="1" dirty="0" smtClean="0">
                <a:solidFill>
                  <a:srgbClr val="FEFFFF"/>
                </a:solidFill>
              </a:rPr>
              <a:t> </a:t>
            </a:r>
            <a:r>
              <a:rPr lang="en-US" altLang="en-US" sz="1600" b="1" dirty="0" err="1" smtClean="0">
                <a:solidFill>
                  <a:srgbClr val="FEFFFF"/>
                </a:solidFill>
              </a:rPr>
              <a:t>đầu</a:t>
            </a:r>
            <a:r>
              <a:rPr lang="en-US" altLang="en-US" sz="1600" b="1" dirty="0">
                <a:solidFill>
                  <a:srgbClr val="FEFFFF"/>
                </a:solidFill>
              </a:rPr>
              <a:t>)</a:t>
            </a:r>
          </a:p>
        </p:txBody>
      </p:sp>
      <p:sp>
        <p:nvSpPr>
          <p:cNvPr id="19473" name="Text Box 17"/>
          <p:cNvSpPr txBox="1">
            <a:spLocks noChangeArrowheads="1"/>
          </p:cNvSpPr>
          <p:nvPr/>
        </p:nvSpPr>
        <p:spPr bwMode="gray">
          <a:xfrm>
            <a:off x="1428577" y="4486837"/>
            <a:ext cx="6187742"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eaLnBrk="0" hangingPunct="0">
              <a:buFont typeface="Wingdings" panose="05000000000000000000" pitchFamily="2" charset="2"/>
              <a:buChar char="§"/>
            </a:pPr>
            <a:r>
              <a:rPr lang="en-US" altLang="en-US" sz="1600" b="1" dirty="0" smtClean="0">
                <a:solidFill>
                  <a:srgbClr val="FEFFFF"/>
                </a:solidFill>
              </a:rPr>
              <a:t>X</a:t>
            </a:r>
            <a:r>
              <a:rPr lang="vi-VN" altLang="en-US" sz="1600" b="1" dirty="0" smtClean="0">
                <a:solidFill>
                  <a:srgbClr val="FEFFFF"/>
                </a:solidFill>
              </a:rPr>
              <a:t>ác định tác động của cuộc CMCN 4.0 đến người lao động Việt Nam.</a:t>
            </a:r>
            <a:endParaRPr lang="en-US" altLang="en-US" sz="1600" b="1" dirty="0" smtClean="0">
              <a:solidFill>
                <a:srgbClr val="FEFFFF"/>
              </a:solidFill>
            </a:endParaRPr>
          </a:p>
          <a:p>
            <a:pPr marL="285750" indent="-285750" eaLnBrk="0" hangingPunct="0">
              <a:buFont typeface="Wingdings" panose="05000000000000000000" pitchFamily="2" charset="2"/>
              <a:buChar char="§"/>
            </a:pPr>
            <a:r>
              <a:rPr lang="en-US" altLang="en-US" sz="1600" b="1" dirty="0" err="1" smtClean="0">
                <a:solidFill>
                  <a:srgbClr val="FEFFFF"/>
                </a:solidFill>
              </a:rPr>
              <a:t>Phân</a:t>
            </a:r>
            <a:r>
              <a:rPr lang="en-US" altLang="en-US" sz="1600" b="1" dirty="0" smtClean="0">
                <a:solidFill>
                  <a:srgbClr val="FEFFFF"/>
                </a:solidFill>
              </a:rPr>
              <a:t> </a:t>
            </a:r>
            <a:r>
              <a:rPr lang="en-US" altLang="en-US" sz="1600" b="1" dirty="0" err="1" smtClean="0">
                <a:solidFill>
                  <a:srgbClr val="FEFFFF"/>
                </a:solidFill>
              </a:rPr>
              <a:t>tích</a:t>
            </a:r>
            <a:r>
              <a:rPr lang="en-US" altLang="en-US" sz="1600" b="1" dirty="0" smtClean="0">
                <a:solidFill>
                  <a:srgbClr val="FEFFFF"/>
                </a:solidFill>
              </a:rPr>
              <a:t> </a:t>
            </a:r>
            <a:r>
              <a:rPr lang="vi-VN" altLang="en-US" sz="1600" b="1" dirty="0" smtClean="0">
                <a:solidFill>
                  <a:srgbClr val="FEFFFF"/>
                </a:solidFill>
              </a:rPr>
              <a:t>thuận lợi và khó khăn của </a:t>
            </a:r>
            <a:r>
              <a:rPr lang="en-US" altLang="en-US" sz="1600" b="1" dirty="0" smtClean="0">
                <a:solidFill>
                  <a:srgbClr val="FEFFFF"/>
                </a:solidFill>
              </a:rPr>
              <a:t>VN </a:t>
            </a:r>
            <a:r>
              <a:rPr lang="vi-VN" altLang="en-US" sz="1600" b="1" dirty="0" smtClean="0">
                <a:solidFill>
                  <a:srgbClr val="FEFFFF"/>
                </a:solidFill>
              </a:rPr>
              <a:t>trong quá trình</a:t>
            </a:r>
            <a:r>
              <a:rPr lang="en-US" altLang="en-US" sz="1600" b="1" dirty="0" smtClean="0">
                <a:solidFill>
                  <a:srgbClr val="FEFFFF"/>
                </a:solidFill>
              </a:rPr>
              <a:t> </a:t>
            </a:r>
            <a:r>
              <a:rPr lang="en-US" altLang="en-US" sz="1600" b="1" dirty="0" err="1" smtClean="0">
                <a:solidFill>
                  <a:srgbClr val="FEFFFF"/>
                </a:solidFill>
              </a:rPr>
              <a:t>thích</a:t>
            </a:r>
            <a:r>
              <a:rPr lang="en-US" altLang="en-US" sz="1600" b="1" dirty="0" smtClean="0">
                <a:solidFill>
                  <a:srgbClr val="FEFFFF"/>
                </a:solidFill>
              </a:rPr>
              <a:t> </a:t>
            </a:r>
            <a:r>
              <a:rPr lang="en-US" altLang="en-US" sz="1600" b="1" dirty="0" err="1" smtClean="0">
                <a:solidFill>
                  <a:srgbClr val="FEFFFF"/>
                </a:solidFill>
              </a:rPr>
              <a:t>ứng</a:t>
            </a:r>
            <a:r>
              <a:rPr lang="en-US" altLang="en-US" sz="1600" b="1" dirty="0" smtClean="0">
                <a:solidFill>
                  <a:srgbClr val="FEFFFF"/>
                </a:solidFill>
              </a:rPr>
              <a:t> CMCN 4.0.</a:t>
            </a:r>
          </a:p>
          <a:p>
            <a:pPr marL="285750" indent="-285750" eaLnBrk="0" hangingPunct="0">
              <a:buFont typeface="Wingdings" panose="05000000000000000000" pitchFamily="2" charset="2"/>
              <a:buChar char="§"/>
            </a:pPr>
            <a:r>
              <a:rPr lang="en-US" altLang="en-US" sz="1600" b="1" dirty="0" err="1" smtClean="0">
                <a:solidFill>
                  <a:srgbClr val="FEFFFF"/>
                </a:solidFill>
              </a:rPr>
              <a:t>Đưa</a:t>
            </a:r>
            <a:r>
              <a:rPr lang="en-US" altLang="en-US" sz="1600" b="1" dirty="0" smtClean="0">
                <a:solidFill>
                  <a:srgbClr val="FEFFFF"/>
                </a:solidFill>
              </a:rPr>
              <a:t> </a:t>
            </a:r>
            <a:r>
              <a:rPr lang="en-US" altLang="en-US" sz="1600" b="1" dirty="0" err="1" smtClean="0">
                <a:solidFill>
                  <a:srgbClr val="FEFFFF"/>
                </a:solidFill>
              </a:rPr>
              <a:t>ra</a:t>
            </a:r>
            <a:r>
              <a:rPr lang="en-US" altLang="en-US" sz="1600" b="1" dirty="0" smtClean="0">
                <a:solidFill>
                  <a:srgbClr val="FEFFFF"/>
                </a:solidFill>
              </a:rPr>
              <a:t> </a:t>
            </a:r>
            <a:r>
              <a:rPr lang="en-US" altLang="en-US" sz="1600" b="1" dirty="0" err="1" smtClean="0">
                <a:solidFill>
                  <a:srgbClr val="FEFFFF"/>
                </a:solidFill>
              </a:rPr>
              <a:t>giải</a:t>
            </a:r>
            <a:r>
              <a:rPr lang="en-US" altLang="en-US" sz="1600" b="1" dirty="0" smtClean="0">
                <a:solidFill>
                  <a:srgbClr val="FEFFFF"/>
                </a:solidFill>
              </a:rPr>
              <a:t> </a:t>
            </a:r>
            <a:r>
              <a:rPr lang="en-US" altLang="en-US" sz="1600" b="1" dirty="0" err="1" smtClean="0">
                <a:solidFill>
                  <a:srgbClr val="FEFFFF"/>
                </a:solidFill>
              </a:rPr>
              <a:t>pháp</a:t>
            </a:r>
            <a:r>
              <a:rPr lang="en-US" altLang="en-US" sz="1600" b="1" dirty="0" smtClean="0">
                <a:solidFill>
                  <a:srgbClr val="FEFFFF"/>
                </a:solidFill>
              </a:rPr>
              <a:t> </a:t>
            </a:r>
            <a:r>
              <a:rPr lang="en-US" altLang="en-US" sz="1600" b="1" dirty="0" err="1" smtClean="0">
                <a:solidFill>
                  <a:srgbClr val="FEFFFF"/>
                </a:solidFill>
              </a:rPr>
              <a:t>giải</a:t>
            </a:r>
            <a:r>
              <a:rPr lang="en-US" altLang="en-US" sz="1600" b="1" dirty="0" smtClean="0">
                <a:solidFill>
                  <a:srgbClr val="FEFFFF"/>
                </a:solidFill>
              </a:rPr>
              <a:t> </a:t>
            </a:r>
            <a:r>
              <a:rPr lang="en-US" altLang="en-US" sz="1600" b="1" dirty="0" err="1" smtClean="0">
                <a:solidFill>
                  <a:srgbClr val="FEFFFF"/>
                </a:solidFill>
              </a:rPr>
              <a:t>quyết</a:t>
            </a:r>
            <a:r>
              <a:rPr lang="en-US" altLang="en-US" sz="1600" b="1" dirty="0">
                <a:solidFill>
                  <a:srgbClr val="FEFFFF"/>
                </a:solidFill>
              </a:rPr>
              <a:t>.</a:t>
            </a:r>
            <a:endParaRPr lang="vi-VN" altLang="en-US" sz="1600" b="1" dirty="0">
              <a:solidFill>
                <a:srgbClr val="FEFFFF"/>
              </a:solidFill>
            </a:endParaRPr>
          </a:p>
        </p:txBody>
      </p:sp>
      <p:sp>
        <p:nvSpPr>
          <p:cNvPr id="19474" name="Rectangle 18"/>
          <p:cNvSpPr>
            <a:spLocks noChangeArrowheads="1"/>
          </p:cNvSpPr>
          <p:nvPr/>
        </p:nvSpPr>
        <p:spPr bwMode="black">
          <a:xfrm>
            <a:off x="2122070" y="1462589"/>
            <a:ext cx="5029200" cy="394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20000"/>
              </a:lnSpc>
            </a:pPr>
            <a:r>
              <a:rPr lang="en-US" altLang="en-US" b="1" dirty="0" err="1" smtClean="0">
                <a:solidFill>
                  <a:schemeClr val="accent2"/>
                </a:solidFill>
              </a:rPr>
              <a:t>Đối</a:t>
            </a:r>
            <a:r>
              <a:rPr lang="en-US" altLang="en-US" b="1" dirty="0" smtClean="0">
                <a:solidFill>
                  <a:schemeClr val="accent2"/>
                </a:solidFill>
              </a:rPr>
              <a:t> </a:t>
            </a:r>
            <a:r>
              <a:rPr lang="en-US" altLang="en-US" b="1" dirty="0" err="1" smtClean="0">
                <a:solidFill>
                  <a:schemeClr val="accent2"/>
                </a:solidFill>
              </a:rPr>
              <a:t>tượng</a:t>
            </a:r>
            <a:r>
              <a:rPr lang="en-US" altLang="en-US" b="1" dirty="0" smtClean="0">
                <a:solidFill>
                  <a:schemeClr val="accent2"/>
                </a:solidFill>
              </a:rPr>
              <a:t> </a:t>
            </a:r>
            <a:r>
              <a:rPr lang="en-US" altLang="en-US" b="1" dirty="0" err="1" smtClean="0">
                <a:solidFill>
                  <a:schemeClr val="accent2"/>
                </a:solidFill>
              </a:rPr>
              <a:t>nghiên</a:t>
            </a:r>
            <a:r>
              <a:rPr lang="en-US" altLang="en-US" b="1" dirty="0" smtClean="0">
                <a:solidFill>
                  <a:schemeClr val="accent2"/>
                </a:solidFill>
              </a:rPr>
              <a:t> </a:t>
            </a:r>
            <a:r>
              <a:rPr lang="en-US" altLang="en-US" b="1" dirty="0" err="1" smtClean="0">
                <a:solidFill>
                  <a:schemeClr val="accent2"/>
                </a:solidFill>
              </a:rPr>
              <a:t>cứu</a:t>
            </a:r>
            <a:endParaRPr lang="en-US" altLang="en-US" b="1" dirty="0">
              <a:solidFill>
                <a:schemeClr val="accent2"/>
              </a:solidFill>
            </a:endParaRPr>
          </a:p>
        </p:txBody>
      </p:sp>
      <p:sp>
        <p:nvSpPr>
          <p:cNvPr id="19475" name="Rectangle 19"/>
          <p:cNvSpPr>
            <a:spLocks noChangeArrowheads="1"/>
          </p:cNvSpPr>
          <p:nvPr/>
        </p:nvSpPr>
        <p:spPr bwMode="black">
          <a:xfrm>
            <a:off x="2124135" y="2725197"/>
            <a:ext cx="5029200" cy="394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20000"/>
              </a:lnSpc>
            </a:pPr>
            <a:r>
              <a:rPr lang="en-US" altLang="en-US" b="1" dirty="0" err="1" smtClean="0">
                <a:solidFill>
                  <a:schemeClr val="folHlink"/>
                </a:solidFill>
              </a:rPr>
              <a:t>Phạm</a:t>
            </a:r>
            <a:r>
              <a:rPr lang="en-US" altLang="en-US" b="1" dirty="0" smtClean="0">
                <a:solidFill>
                  <a:schemeClr val="folHlink"/>
                </a:solidFill>
              </a:rPr>
              <a:t> vi </a:t>
            </a:r>
            <a:r>
              <a:rPr lang="en-US" altLang="en-US" b="1" dirty="0" err="1" smtClean="0">
                <a:solidFill>
                  <a:schemeClr val="folHlink"/>
                </a:solidFill>
              </a:rPr>
              <a:t>nghiên</a:t>
            </a:r>
            <a:r>
              <a:rPr lang="en-US" altLang="en-US" b="1" dirty="0" smtClean="0">
                <a:solidFill>
                  <a:schemeClr val="folHlink"/>
                </a:solidFill>
              </a:rPr>
              <a:t> </a:t>
            </a:r>
            <a:r>
              <a:rPr lang="en-US" altLang="en-US" b="1" dirty="0" err="1" smtClean="0">
                <a:solidFill>
                  <a:schemeClr val="folHlink"/>
                </a:solidFill>
              </a:rPr>
              <a:t>cứu</a:t>
            </a:r>
            <a:endParaRPr lang="en-US" altLang="en-US" b="1" dirty="0">
              <a:solidFill>
                <a:schemeClr val="folHlink"/>
              </a:solidFill>
            </a:endParaRPr>
          </a:p>
        </p:txBody>
      </p:sp>
      <p:sp>
        <p:nvSpPr>
          <p:cNvPr id="19476" name="Rectangle 20"/>
          <p:cNvSpPr>
            <a:spLocks noChangeArrowheads="1"/>
          </p:cNvSpPr>
          <p:nvPr/>
        </p:nvSpPr>
        <p:spPr bwMode="black">
          <a:xfrm>
            <a:off x="2088733" y="3951720"/>
            <a:ext cx="5029200" cy="394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20000"/>
              </a:lnSpc>
            </a:pPr>
            <a:r>
              <a:rPr lang="en-US" altLang="en-US" b="1" dirty="0" err="1" smtClean="0">
                <a:solidFill>
                  <a:schemeClr val="hlink"/>
                </a:solidFill>
              </a:rPr>
              <a:t>Mục</a:t>
            </a:r>
            <a:r>
              <a:rPr lang="en-US" altLang="en-US" b="1" dirty="0" smtClean="0">
                <a:solidFill>
                  <a:schemeClr val="hlink"/>
                </a:solidFill>
              </a:rPr>
              <a:t> </a:t>
            </a:r>
            <a:r>
              <a:rPr lang="en-US" altLang="en-US" b="1" dirty="0" err="1" smtClean="0">
                <a:solidFill>
                  <a:schemeClr val="hlink"/>
                </a:solidFill>
              </a:rPr>
              <a:t>tiêu</a:t>
            </a:r>
            <a:r>
              <a:rPr lang="en-US" altLang="en-US" b="1" dirty="0" smtClean="0">
                <a:solidFill>
                  <a:schemeClr val="hlink"/>
                </a:solidFill>
              </a:rPr>
              <a:t> </a:t>
            </a:r>
            <a:r>
              <a:rPr lang="en-US" altLang="en-US" b="1" dirty="0" err="1" smtClean="0">
                <a:solidFill>
                  <a:schemeClr val="hlink"/>
                </a:solidFill>
              </a:rPr>
              <a:t>nghiên</a:t>
            </a:r>
            <a:r>
              <a:rPr lang="en-US" altLang="en-US" b="1" dirty="0" smtClean="0">
                <a:solidFill>
                  <a:schemeClr val="hlink"/>
                </a:solidFill>
              </a:rPr>
              <a:t> </a:t>
            </a:r>
            <a:r>
              <a:rPr lang="en-US" altLang="en-US" b="1" dirty="0" err="1" smtClean="0">
                <a:solidFill>
                  <a:schemeClr val="hlink"/>
                </a:solidFill>
              </a:rPr>
              <a:t>cứu</a:t>
            </a:r>
            <a:r>
              <a:rPr lang="en-US" altLang="en-US" b="1" dirty="0" smtClean="0">
                <a:solidFill>
                  <a:schemeClr val="hlink"/>
                </a:solidFill>
              </a:rPr>
              <a:t> </a:t>
            </a:r>
            <a:endParaRPr lang="en-US" altLang="en-US" b="1" dirty="0">
              <a:solidFill>
                <a:schemeClr val="hlink"/>
              </a:solidFill>
            </a:endParaRPr>
          </a:p>
        </p:txBody>
      </p:sp>
    </p:spTree>
    <p:extLst>
      <p:ext uri="{BB962C8B-B14F-4D97-AF65-F5344CB8AC3E}">
        <p14:creationId xmlns:p14="http://schemas.microsoft.com/office/powerpoint/2010/main" val="4216534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fade">
                                      <p:cBhvr>
                                        <p:cTn id="7" dur="500"/>
                                        <p:tgtEl>
                                          <p:spTgt spid="1945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463"/>
                                        </p:tgtEl>
                                        <p:attrNameLst>
                                          <p:attrName>style.visibility</p:attrName>
                                        </p:attrNameLst>
                                      </p:cBhvr>
                                      <p:to>
                                        <p:strVal val="visible"/>
                                      </p:to>
                                    </p:set>
                                    <p:animEffect transition="in" filter="fade">
                                      <p:cBhvr>
                                        <p:cTn id="10" dur="500"/>
                                        <p:tgtEl>
                                          <p:spTgt spid="19463"/>
                                        </p:tgtEl>
                                      </p:cBhvr>
                                    </p:animEffect>
                                  </p:childTnLst>
                                </p:cTn>
                              </p:par>
                              <p:par>
                                <p:cTn id="11" presetID="10" presetClass="entr" presetSubtype="0" fill="hold" nodeType="withEffect">
                                  <p:stCondLst>
                                    <p:cond delay="0"/>
                                  </p:stCondLst>
                                  <p:childTnLst>
                                    <p:set>
                                      <p:cBhvr>
                                        <p:cTn id="12" dur="1" fill="hold">
                                          <p:stCondLst>
                                            <p:cond delay="0"/>
                                          </p:stCondLst>
                                        </p:cTn>
                                        <p:tgtEl>
                                          <p:spTgt spid="19465"/>
                                        </p:tgtEl>
                                        <p:attrNameLst>
                                          <p:attrName>style.visibility</p:attrName>
                                        </p:attrNameLst>
                                      </p:cBhvr>
                                      <p:to>
                                        <p:strVal val="visible"/>
                                      </p:to>
                                    </p:set>
                                    <p:animEffect transition="in" filter="fade">
                                      <p:cBhvr>
                                        <p:cTn id="13" dur="500"/>
                                        <p:tgtEl>
                                          <p:spTgt spid="1946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9468"/>
                                        </p:tgtEl>
                                        <p:attrNameLst>
                                          <p:attrName>style.visibility</p:attrName>
                                        </p:attrNameLst>
                                      </p:cBhvr>
                                      <p:to>
                                        <p:strVal val="visible"/>
                                      </p:to>
                                    </p:set>
                                    <p:animEffect transition="in" filter="fade">
                                      <p:cBhvr>
                                        <p:cTn id="16" dur="500"/>
                                        <p:tgtEl>
                                          <p:spTgt spid="1946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9471"/>
                                        </p:tgtEl>
                                        <p:attrNameLst>
                                          <p:attrName>style.visibility</p:attrName>
                                        </p:attrNameLst>
                                      </p:cBhvr>
                                      <p:to>
                                        <p:strVal val="visible"/>
                                      </p:to>
                                    </p:set>
                                    <p:animEffect transition="in" filter="fade">
                                      <p:cBhvr>
                                        <p:cTn id="19" dur="500"/>
                                        <p:tgtEl>
                                          <p:spTgt spid="1947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9474"/>
                                        </p:tgtEl>
                                        <p:attrNameLst>
                                          <p:attrName>style.visibility</p:attrName>
                                        </p:attrNameLst>
                                      </p:cBhvr>
                                      <p:to>
                                        <p:strVal val="visible"/>
                                      </p:to>
                                    </p:set>
                                    <p:animEffect transition="in" filter="fade">
                                      <p:cBhvr>
                                        <p:cTn id="22" dur="500"/>
                                        <p:tgtEl>
                                          <p:spTgt spid="1947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9460"/>
                                        </p:tgtEl>
                                        <p:attrNameLst>
                                          <p:attrName>style.visibility</p:attrName>
                                        </p:attrNameLst>
                                      </p:cBhvr>
                                      <p:to>
                                        <p:strVal val="visible"/>
                                      </p:to>
                                    </p:set>
                                    <p:animEffect transition="in" filter="fade">
                                      <p:cBhvr>
                                        <p:cTn id="25" dur="500"/>
                                        <p:tgtEl>
                                          <p:spTgt spid="1946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9462"/>
                                        </p:tgtEl>
                                        <p:attrNameLst>
                                          <p:attrName>style.visibility</p:attrName>
                                        </p:attrNameLst>
                                      </p:cBhvr>
                                      <p:to>
                                        <p:strVal val="visible"/>
                                      </p:to>
                                    </p:set>
                                    <p:animEffect transition="in" filter="fade">
                                      <p:cBhvr>
                                        <p:cTn id="28" dur="500"/>
                                        <p:tgtEl>
                                          <p:spTgt spid="19462"/>
                                        </p:tgtEl>
                                      </p:cBhvr>
                                    </p:animEffect>
                                  </p:childTnLst>
                                </p:cTn>
                              </p:par>
                              <p:par>
                                <p:cTn id="29" presetID="10" presetClass="entr" presetSubtype="0" fill="hold" nodeType="withEffect">
                                  <p:stCondLst>
                                    <p:cond delay="0"/>
                                  </p:stCondLst>
                                  <p:childTnLst>
                                    <p:set>
                                      <p:cBhvr>
                                        <p:cTn id="30" dur="1" fill="hold">
                                          <p:stCondLst>
                                            <p:cond delay="0"/>
                                          </p:stCondLst>
                                        </p:cTn>
                                        <p:tgtEl>
                                          <p:spTgt spid="19466"/>
                                        </p:tgtEl>
                                        <p:attrNameLst>
                                          <p:attrName>style.visibility</p:attrName>
                                        </p:attrNameLst>
                                      </p:cBhvr>
                                      <p:to>
                                        <p:strVal val="visible"/>
                                      </p:to>
                                    </p:set>
                                    <p:animEffect transition="in" filter="fade">
                                      <p:cBhvr>
                                        <p:cTn id="31" dur="500"/>
                                        <p:tgtEl>
                                          <p:spTgt spid="1946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9469"/>
                                        </p:tgtEl>
                                        <p:attrNameLst>
                                          <p:attrName>style.visibility</p:attrName>
                                        </p:attrNameLst>
                                      </p:cBhvr>
                                      <p:to>
                                        <p:strVal val="visible"/>
                                      </p:to>
                                    </p:set>
                                    <p:animEffect transition="in" filter="fade">
                                      <p:cBhvr>
                                        <p:cTn id="34" dur="500"/>
                                        <p:tgtEl>
                                          <p:spTgt spid="1946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9472"/>
                                        </p:tgtEl>
                                        <p:attrNameLst>
                                          <p:attrName>style.visibility</p:attrName>
                                        </p:attrNameLst>
                                      </p:cBhvr>
                                      <p:to>
                                        <p:strVal val="visible"/>
                                      </p:to>
                                    </p:set>
                                    <p:animEffect transition="in" filter="fade">
                                      <p:cBhvr>
                                        <p:cTn id="37" dur="500"/>
                                        <p:tgtEl>
                                          <p:spTgt spid="1947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9475"/>
                                        </p:tgtEl>
                                        <p:attrNameLst>
                                          <p:attrName>style.visibility</p:attrName>
                                        </p:attrNameLst>
                                      </p:cBhvr>
                                      <p:to>
                                        <p:strVal val="visible"/>
                                      </p:to>
                                    </p:set>
                                    <p:animEffect transition="in" filter="fade">
                                      <p:cBhvr>
                                        <p:cTn id="40" dur="500"/>
                                        <p:tgtEl>
                                          <p:spTgt spid="1947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9461"/>
                                        </p:tgtEl>
                                        <p:attrNameLst>
                                          <p:attrName>style.visibility</p:attrName>
                                        </p:attrNameLst>
                                      </p:cBhvr>
                                      <p:to>
                                        <p:strVal val="visible"/>
                                      </p:to>
                                    </p:set>
                                    <p:animEffect transition="in" filter="fade">
                                      <p:cBhvr>
                                        <p:cTn id="43" dur="500"/>
                                        <p:tgtEl>
                                          <p:spTgt spid="1946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9464"/>
                                        </p:tgtEl>
                                        <p:attrNameLst>
                                          <p:attrName>style.visibility</p:attrName>
                                        </p:attrNameLst>
                                      </p:cBhvr>
                                      <p:to>
                                        <p:strVal val="visible"/>
                                      </p:to>
                                    </p:set>
                                    <p:animEffect transition="in" filter="fade">
                                      <p:cBhvr>
                                        <p:cTn id="46" dur="500"/>
                                        <p:tgtEl>
                                          <p:spTgt spid="19464"/>
                                        </p:tgtEl>
                                      </p:cBhvr>
                                    </p:animEffect>
                                  </p:childTnLst>
                                </p:cTn>
                              </p:par>
                              <p:par>
                                <p:cTn id="47" presetID="10" presetClass="entr" presetSubtype="0" fill="hold" nodeType="withEffect">
                                  <p:stCondLst>
                                    <p:cond delay="0"/>
                                  </p:stCondLst>
                                  <p:childTnLst>
                                    <p:set>
                                      <p:cBhvr>
                                        <p:cTn id="48" dur="1" fill="hold">
                                          <p:stCondLst>
                                            <p:cond delay="0"/>
                                          </p:stCondLst>
                                        </p:cTn>
                                        <p:tgtEl>
                                          <p:spTgt spid="19467"/>
                                        </p:tgtEl>
                                        <p:attrNameLst>
                                          <p:attrName>style.visibility</p:attrName>
                                        </p:attrNameLst>
                                      </p:cBhvr>
                                      <p:to>
                                        <p:strVal val="visible"/>
                                      </p:to>
                                    </p:set>
                                    <p:animEffect transition="in" filter="fade">
                                      <p:cBhvr>
                                        <p:cTn id="49" dur="500"/>
                                        <p:tgtEl>
                                          <p:spTgt spid="1946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9470"/>
                                        </p:tgtEl>
                                        <p:attrNameLst>
                                          <p:attrName>style.visibility</p:attrName>
                                        </p:attrNameLst>
                                      </p:cBhvr>
                                      <p:to>
                                        <p:strVal val="visible"/>
                                      </p:to>
                                    </p:set>
                                    <p:animEffect transition="in" filter="fade">
                                      <p:cBhvr>
                                        <p:cTn id="52" dur="500"/>
                                        <p:tgtEl>
                                          <p:spTgt spid="1947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9473"/>
                                        </p:tgtEl>
                                        <p:attrNameLst>
                                          <p:attrName>style.visibility</p:attrName>
                                        </p:attrNameLst>
                                      </p:cBhvr>
                                      <p:to>
                                        <p:strVal val="visible"/>
                                      </p:to>
                                    </p:set>
                                    <p:animEffect transition="in" filter="fade">
                                      <p:cBhvr>
                                        <p:cTn id="55" dur="500"/>
                                        <p:tgtEl>
                                          <p:spTgt spid="1947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9476"/>
                                        </p:tgtEl>
                                        <p:attrNameLst>
                                          <p:attrName>style.visibility</p:attrName>
                                        </p:attrNameLst>
                                      </p:cBhvr>
                                      <p:to>
                                        <p:strVal val="visible"/>
                                      </p:to>
                                    </p:set>
                                    <p:animEffect transition="in" filter="fade">
                                      <p:cBhvr>
                                        <p:cTn id="58" dur="500"/>
                                        <p:tgtEl>
                                          <p:spTgt spid="194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animBg="1"/>
      <p:bldP spid="19460" grpId="0" animBg="1"/>
      <p:bldP spid="19461" grpId="0" animBg="1"/>
      <p:bldP spid="19462" grpId="0" animBg="1"/>
      <p:bldP spid="19463" grpId="0" animBg="1"/>
      <p:bldP spid="19464" grpId="0" animBg="1"/>
      <p:bldP spid="19468" grpId="0" animBg="1"/>
      <p:bldP spid="19469" grpId="0" animBg="1"/>
      <p:bldP spid="19470" grpId="0" animBg="1"/>
      <p:bldP spid="19471" grpId="0"/>
      <p:bldP spid="19472" grpId="0"/>
      <p:bldP spid="19473" grpId="0"/>
      <p:bldP spid="19474" grpId="0"/>
      <p:bldP spid="19475" grpId="0"/>
      <p:bldP spid="1947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609600" y="-27414"/>
            <a:ext cx="6310312" cy="960438"/>
          </a:xfrm>
        </p:spPr>
        <p:txBody>
          <a:bodyPr/>
          <a:lstStyle/>
          <a:p>
            <a:r>
              <a:rPr lang="en-US" altLang="en-US" dirty="0" smtClean="0"/>
              <a:t>1. </a:t>
            </a:r>
            <a:r>
              <a:rPr lang="en-US" altLang="en-US" dirty="0" err="1" smtClean="0"/>
              <a:t>Mở</a:t>
            </a:r>
            <a:r>
              <a:rPr lang="en-US" altLang="en-US" dirty="0" smtClean="0"/>
              <a:t> </a:t>
            </a:r>
            <a:r>
              <a:rPr lang="en-US" altLang="en-US" dirty="0" err="1" smtClean="0"/>
              <a:t>đầu</a:t>
            </a:r>
            <a:r>
              <a:rPr lang="en-US" altLang="en-US" dirty="0" smtClean="0"/>
              <a:t> </a:t>
            </a:r>
            <a:endParaRPr lang="en-US" altLang="en-US" dirty="0"/>
          </a:p>
        </p:txBody>
      </p:sp>
      <p:sp>
        <p:nvSpPr>
          <p:cNvPr id="19459" name="AutoShape 3"/>
          <p:cNvSpPr>
            <a:spLocks noChangeArrowheads="1"/>
          </p:cNvSpPr>
          <p:nvPr/>
        </p:nvSpPr>
        <p:spPr bwMode="gray">
          <a:xfrm>
            <a:off x="1279442" y="1551633"/>
            <a:ext cx="6653212" cy="1467765"/>
          </a:xfrm>
          <a:prstGeom prst="roundRect">
            <a:avLst>
              <a:gd name="adj" fmla="val 11921"/>
            </a:avLst>
          </a:prstGeom>
          <a:gradFill rotWithShape="1">
            <a:gsLst>
              <a:gs pos="0">
                <a:schemeClr val="accent2"/>
              </a:gs>
              <a:gs pos="100000">
                <a:schemeClr val="accent2">
                  <a:gamma/>
                  <a:shade val="69804"/>
                  <a:invGamma/>
                </a:scheme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endParaRPr lang="en-US"/>
          </a:p>
        </p:txBody>
      </p:sp>
      <p:sp>
        <p:nvSpPr>
          <p:cNvPr id="19460" name="AutoShape 4"/>
          <p:cNvSpPr>
            <a:spLocks noChangeArrowheads="1"/>
          </p:cNvSpPr>
          <p:nvPr/>
        </p:nvSpPr>
        <p:spPr bwMode="gray">
          <a:xfrm>
            <a:off x="1263810" y="3014341"/>
            <a:ext cx="6653212" cy="1645713"/>
          </a:xfrm>
          <a:prstGeom prst="roundRect">
            <a:avLst>
              <a:gd name="adj" fmla="val 11921"/>
            </a:avLst>
          </a:prstGeom>
          <a:gradFill rotWithShape="1">
            <a:gsLst>
              <a:gs pos="0">
                <a:schemeClr val="folHlink"/>
              </a:gs>
              <a:gs pos="100000">
                <a:schemeClr val="folHlink">
                  <a:gamma/>
                  <a:shade val="69804"/>
                  <a:invGamma/>
                </a:scheme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endParaRPr lang="en-US"/>
          </a:p>
        </p:txBody>
      </p:sp>
      <p:sp>
        <p:nvSpPr>
          <p:cNvPr id="19461" name="AutoShape 5"/>
          <p:cNvSpPr>
            <a:spLocks noChangeArrowheads="1"/>
          </p:cNvSpPr>
          <p:nvPr/>
        </p:nvSpPr>
        <p:spPr bwMode="gray">
          <a:xfrm>
            <a:off x="1133635" y="4867111"/>
            <a:ext cx="6668754" cy="1751592"/>
          </a:xfrm>
          <a:prstGeom prst="roundRect">
            <a:avLst>
              <a:gd name="adj" fmla="val 11921"/>
            </a:avLst>
          </a:prstGeom>
          <a:gradFill rotWithShape="1">
            <a:gsLst>
              <a:gs pos="0">
                <a:schemeClr val="hlink"/>
              </a:gs>
              <a:gs pos="100000">
                <a:schemeClr val="hlink">
                  <a:gamma/>
                  <a:shade val="69804"/>
                  <a:invGamma/>
                </a:scheme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endParaRPr lang="en-US"/>
          </a:p>
        </p:txBody>
      </p:sp>
      <p:sp>
        <p:nvSpPr>
          <p:cNvPr id="19462" name="AutoShape 6"/>
          <p:cNvSpPr>
            <a:spLocks noChangeArrowheads="1"/>
          </p:cNvSpPr>
          <p:nvPr/>
        </p:nvSpPr>
        <p:spPr bwMode="gray">
          <a:xfrm flipV="1">
            <a:off x="1435260" y="2896294"/>
            <a:ext cx="6397625" cy="459507"/>
          </a:xfrm>
          <a:custGeom>
            <a:avLst/>
            <a:gdLst>
              <a:gd name="G0" fmla="+- 3813 0 0"/>
              <a:gd name="G1" fmla="+- 21600 0 3813"/>
              <a:gd name="G2" fmla="*/ 3813 1 2"/>
              <a:gd name="G3" fmla="+- 21600 0 G2"/>
              <a:gd name="G4" fmla="+/ 3813 21600 2"/>
              <a:gd name="G5" fmla="+/ G1 0 2"/>
              <a:gd name="G6" fmla="*/ 21600 21600 3813"/>
              <a:gd name="G7" fmla="*/ G6 1 2"/>
              <a:gd name="G8" fmla="+- 21600 0 G7"/>
              <a:gd name="G9" fmla="*/ 21600 1 2"/>
              <a:gd name="G10" fmla="+- 3813 0 G9"/>
              <a:gd name="G11" fmla="?: G10 G8 0"/>
              <a:gd name="G12" fmla="?: G10 G7 21600"/>
              <a:gd name="T0" fmla="*/ 19693 w 21600"/>
              <a:gd name="T1" fmla="*/ 10800 h 21600"/>
              <a:gd name="T2" fmla="*/ 10800 w 21600"/>
              <a:gd name="T3" fmla="*/ 21600 h 21600"/>
              <a:gd name="T4" fmla="*/ 1907 w 21600"/>
              <a:gd name="T5" fmla="*/ 10800 h 21600"/>
              <a:gd name="T6" fmla="*/ 10800 w 21600"/>
              <a:gd name="T7" fmla="*/ 0 h 21600"/>
              <a:gd name="T8" fmla="*/ 3707 w 21600"/>
              <a:gd name="T9" fmla="*/ 3707 h 21600"/>
              <a:gd name="T10" fmla="*/ 17893 w 21600"/>
              <a:gd name="T11" fmla="*/ 17893 h 21600"/>
            </a:gdLst>
            <a:ahLst/>
            <a:cxnLst>
              <a:cxn ang="0">
                <a:pos x="T0" y="T1"/>
              </a:cxn>
              <a:cxn ang="0">
                <a:pos x="T2" y="T3"/>
              </a:cxn>
              <a:cxn ang="0">
                <a:pos x="T4" y="T5"/>
              </a:cxn>
              <a:cxn ang="0">
                <a:pos x="T6" y="T7"/>
              </a:cxn>
            </a:cxnLst>
            <a:rect l="T8" t="T9" r="T10" b="T11"/>
            <a:pathLst>
              <a:path w="21600" h="21600">
                <a:moveTo>
                  <a:pt x="0" y="0"/>
                </a:moveTo>
                <a:lnTo>
                  <a:pt x="3813" y="21600"/>
                </a:lnTo>
                <a:lnTo>
                  <a:pt x="17787" y="21600"/>
                </a:lnTo>
                <a:lnTo>
                  <a:pt x="21600" y="0"/>
                </a:lnTo>
                <a:close/>
              </a:path>
            </a:pathLst>
          </a:custGeom>
          <a:gradFill rotWithShape="1">
            <a:gsLst>
              <a:gs pos="0">
                <a:schemeClr val="folHlink">
                  <a:alpha val="39999"/>
                </a:schemeClr>
              </a:gs>
              <a:gs pos="100000">
                <a:schemeClr val="folHlink">
                  <a:gamma/>
                  <a:tint val="0"/>
                  <a:invGamma/>
                  <a:alpha val="0"/>
                </a:schemeClr>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endParaRPr lang="en-US"/>
          </a:p>
        </p:txBody>
      </p:sp>
      <p:sp>
        <p:nvSpPr>
          <p:cNvPr id="19463" name="AutoShape 7"/>
          <p:cNvSpPr>
            <a:spLocks noChangeArrowheads="1"/>
          </p:cNvSpPr>
          <p:nvPr/>
        </p:nvSpPr>
        <p:spPr bwMode="gray">
          <a:xfrm flipV="1">
            <a:off x="1357229" y="1181747"/>
            <a:ext cx="6502400" cy="363537"/>
          </a:xfrm>
          <a:custGeom>
            <a:avLst/>
            <a:gdLst>
              <a:gd name="G0" fmla="+- 3813 0 0"/>
              <a:gd name="G1" fmla="+- 21600 0 3813"/>
              <a:gd name="G2" fmla="*/ 3813 1 2"/>
              <a:gd name="G3" fmla="+- 21600 0 G2"/>
              <a:gd name="G4" fmla="+/ 3813 21600 2"/>
              <a:gd name="G5" fmla="+/ G1 0 2"/>
              <a:gd name="G6" fmla="*/ 21600 21600 3813"/>
              <a:gd name="G7" fmla="*/ G6 1 2"/>
              <a:gd name="G8" fmla="+- 21600 0 G7"/>
              <a:gd name="G9" fmla="*/ 21600 1 2"/>
              <a:gd name="G10" fmla="+- 3813 0 G9"/>
              <a:gd name="G11" fmla="?: G10 G8 0"/>
              <a:gd name="G12" fmla="?: G10 G7 21600"/>
              <a:gd name="T0" fmla="*/ 19693 w 21600"/>
              <a:gd name="T1" fmla="*/ 10800 h 21600"/>
              <a:gd name="T2" fmla="*/ 10800 w 21600"/>
              <a:gd name="T3" fmla="*/ 21600 h 21600"/>
              <a:gd name="T4" fmla="*/ 1907 w 21600"/>
              <a:gd name="T5" fmla="*/ 10800 h 21600"/>
              <a:gd name="T6" fmla="*/ 10800 w 21600"/>
              <a:gd name="T7" fmla="*/ 0 h 21600"/>
              <a:gd name="T8" fmla="*/ 3707 w 21600"/>
              <a:gd name="T9" fmla="*/ 3707 h 21600"/>
              <a:gd name="T10" fmla="*/ 17893 w 21600"/>
              <a:gd name="T11" fmla="*/ 17893 h 21600"/>
            </a:gdLst>
            <a:ahLst/>
            <a:cxnLst>
              <a:cxn ang="0">
                <a:pos x="T0" y="T1"/>
              </a:cxn>
              <a:cxn ang="0">
                <a:pos x="T2" y="T3"/>
              </a:cxn>
              <a:cxn ang="0">
                <a:pos x="T4" y="T5"/>
              </a:cxn>
              <a:cxn ang="0">
                <a:pos x="T6" y="T7"/>
              </a:cxn>
            </a:cxnLst>
            <a:rect l="T8" t="T9" r="T10" b="T11"/>
            <a:pathLst>
              <a:path w="21600" h="21600">
                <a:moveTo>
                  <a:pt x="0" y="0"/>
                </a:moveTo>
                <a:lnTo>
                  <a:pt x="3813" y="21600"/>
                </a:lnTo>
                <a:lnTo>
                  <a:pt x="17787" y="21600"/>
                </a:lnTo>
                <a:lnTo>
                  <a:pt x="21600" y="0"/>
                </a:lnTo>
                <a:close/>
              </a:path>
            </a:pathLst>
          </a:custGeom>
          <a:gradFill rotWithShape="1">
            <a:gsLst>
              <a:gs pos="0">
                <a:schemeClr val="accent2">
                  <a:alpha val="39999"/>
                </a:schemeClr>
              </a:gs>
              <a:gs pos="100000">
                <a:schemeClr val="accent2">
                  <a:gamma/>
                  <a:tint val="0"/>
                  <a:invGamma/>
                  <a:alpha val="0"/>
                </a:schemeClr>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endParaRPr lang="en-US"/>
          </a:p>
        </p:txBody>
      </p:sp>
      <p:sp>
        <p:nvSpPr>
          <p:cNvPr id="19464" name="AutoShape 8"/>
          <p:cNvSpPr>
            <a:spLocks noChangeArrowheads="1"/>
          </p:cNvSpPr>
          <p:nvPr/>
        </p:nvSpPr>
        <p:spPr bwMode="gray">
          <a:xfrm flipV="1">
            <a:off x="1252698" y="4404001"/>
            <a:ext cx="6475412" cy="461521"/>
          </a:xfrm>
          <a:custGeom>
            <a:avLst/>
            <a:gdLst>
              <a:gd name="G0" fmla="+- 3813 0 0"/>
              <a:gd name="G1" fmla="+- 21600 0 3813"/>
              <a:gd name="G2" fmla="*/ 3813 1 2"/>
              <a:gd name="G3" fmla="+- 21600 0 G2"/>
              <a:gd name="G4" fmla="+/ 3813 21600 2"/>
              <a:gd name="G5" fmla="+/ G1 0 2"/>
              <a:gd name="G6" fmla="*/ 21600 21600 3813"/>
              <a:gd name="G7" fmla="*/ G6 1 2"/>
              <a:gd name="G8" fmla="+- 21600 0 G7"/>
              <a:gd name="G9" fmla="*/ 21600 1 2"/>
              <a:gd name="G10" fmla="+- 3813 0 G9"/>
              <a:gd name="G11" fmla="?: G10 G8 0"/>
              <a:gd name="G12" fmla="?: G10 G7 21600"/>
              <a:gd name="T0" fmla="*/ 19693 w 21600"/>
              <a:gd name="T1" fmla="*/ 10800 h 21600"/>
              <a:gd name="T2" fmla="*/ 10800 w 21600"/>
              <a:gd name="T3" fmla="*/ 21600 h 21600"/>
              <a:gd name="T4" fmla="*/ 1907 w 21600"/>
              <a:gd name="T5" fmla="*/ 10800 h 21600"/>
              <a:gd name="T6" fmla="*/ 10800 w 21600"/>
              <a:gd name="T7" fmla="*/ 0 h 21600"/>
              <a:gd name="T8" fmla="*/ 3707 w 21600"/>
              <a:gd name="T9" fmla="*/ 3707 h 21600"/>
              <a:gd name="T10" fmla="*/ 17893 w 21600"/>
              <a:gd name="T11" fmla="*/ 17893 h 21600"/>
            </a:gdLst>
            <a:ahLst/>
            <a:cxnLst>
              <a:cxn ang="0">
                <a:pos x="T0" y="T1"/>
              </a:cxn>
              <a:cxn ang="0">
                <a:pos x="T2" y="T3"/>
              </a:cxn>
              <a:cxn ang="0">
                <a:pos x="T4" y="T5"/>
              </a:cxn>
              <a:cxn ang="0">
                <a:pos x="T6" y="T7"/>
              </a:cxn>
            </a:cxnLst>
            <a:rect l="T8" t="T9" r="T10" b="T11"/>
            <a:pathLst>
              <a:path w="21600" h="21600">
                <a:moveTo>
                  <a:pt x="0" y="0"/>
                </a:moveTo>
                <a:lnTo>
                  <a:pt x="3813" y="21600"/>
                </a:lnTo>
                <a:lnTo>
                  <a:pt x="17787" y="21600"/>
                </a:lnTo>
                <a:lnTo>
                  <a:pt x="21600" y="0"/>
                </a:lnTo>
                <a:close/>
              </a:path>
            </a:pathLst>
          </a:custGeom>
          <a:gradFill rotWithShape="1">
            <a:gsLst>
              <a:gs pos="0">
                <a:schemeClr val="hlink">
                  <a:alpha val="39999"/>
                </a:schemeClr>
              </a:gs>
              <a:gs pos="100000">
                <a:schemeClr val="hlink">
                  <a:gamma/>
                  <a:tint val="0"/>
                  <a:invGamma/>
                  <a:alpha val="0"/>
                </a:schemeClr>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endParaRPr lang="en-US"/>
          </a:p>
        </p:txBody>
      </p:sp>
      <p:pic>
        <p:nvPicPr>
          <p:cNvPr id="19465" name="Picture 9" descr="Picture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6592" y="1594497"/>
            <a:ext cx="674687" cy="574675"/>
          </a:xfrm>
          <a:prstGeom prst="rect">
            <a:avLst/>
          </a:prstGeom>
          <a:noFill/>
          <a:extLst>
            <a:ext uri="{909E8E84-426E-40DD-AFC4-6F175D3DCCD1}">
              <a14:hiddenFill xmlns:a14="http://schemas.microsoft.com/office/drawing/2010/main">
                <a:solidFill>
                  <a:srgbClr val="FFFFFF"/>
                </a:solidFill>
              </a14:hiddenFill>
            </a:ext>
          </a:extLst>
        </p:spPr>
      </p:pic>
      <p:pic>
        <p:nvPicPr>
          <p:cNvPr id="19466" name="Picture 10" descr="Picture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14610" y="3255313"/>
            <a:ext cx="676275" cy="727551"/>
          </a:xfrm>
          <a:prstGeom prst="rect">
            <a:avLst/>
          </a:prstGeom>
          <a:noFill/>
          <a:extLst>
            <a:ext uri="{909E8E84-426E-40DD-AFC4-6F175D3DCCD1}">
              <a14:hiddenFill xmlns:a14="http://schemas.microsoft.com/office/drawing/2010/main">
                <a:solidFill>
                  <a:srgbClr val="FFFFFF"/>
                </a:solidFill>
              </a14:hiddenFill>
            </a:ext>
          </a:extLst>
        </p:spPr>
      </p:pic>
      <p:pic>
        <p:nvPicPr>
          <p:cNvPr id="19467" name="Picture 11" descr="Picture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81260" y="4753922"/>
            <a:ext cx="674688" cy="727551"/>
          </a:xfrm>
          <a:prstGeom prst="rect">
            <a:avLst/>
          </a:prstGeom>
          <a:noFill/>
          <a:extLst>
            <a:ext uri="{909E8E84-426E-40DD-AFC4-6F175D3DCCD1}">
              <a14:hiddenFill xmlns:a14="http://schemas.microsoft.com/office/drawing/2010/main">
                <a:solidFill>
                  <a:srgbClr val="FFFFFF"/>
                </a:solidFill>
              </a14:hiddenFill>
            </a:ext>
          </a:extLst>
        </p:spPr>
      </p:pic>
      <p:sp>
        <p:nvSpPr>
          <p:cNvPr id="19468" name="AutoShape 12"/>
          <p:cNvSpPr>
            <a:spLocks noChangeArrowheads="1"/>
          </p:cNvSpPr>
          <p:nvPr/>
        </p:nvSpPr>
        <p:spPr bwMode="gray">
          <a:xfrm>
            <a:off x="1766804" y="1324622"/>
            <a:ext cx="5791200" cy="457200"/>
          </a:xfrm>
          <a:prstGeom prst="roundRect">
            <a:avLst>
              <a:gd name="adj" fmla="val 16667"/>
            </a:avLst>
          </a:prstGeom>
          <a:solidFill>
            <a:srgbClr val="FEFFFF"/>
          </a:solidFill>
          <a:ln w="28575">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69" name="AutoShape 13"/>
          <p:cNvSpPr>
            <a:spLocks noChangeArrowheads="1"/>
          </p:cNvSpPr>
          <p:nvPr/>
        </p:nvSpPr>
        <p:spPr bwMode="gray">
          <a:xfrm>
            <a:off x="1706262" y="3019398"/>
            <a:ext cx="5791200" cy="580430"/>
          </a:xfrm>
          <a:prstGeom prst="roundRect">
            <a:avLst>
              <a:gd name="adj" fmla="val 16667"/>
            </a:avLst>
          </a:prstGeom>
          <a:solidFill>
            <a:srgbClr val="FEFFFF"/>
          </a:solidFill>
          <a:ln w="2857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70" name="AutoShape 14"/>
          <p:cNvSpPr>
            <a:spLocks noChangeArrowheads="1"/>
          </p:cNvSpPr>
          <p:nvPr/>
        </p:nvSpPr>
        <p:spPr bwMode="gray">
          <a:xfrm>
            <a:off x="1647985" y="4586634"/>
            <a:ext cx="5791200" cy="580430"/>
          </a:xfrm>
          <a:prstGeom prst="roundRect">
            <a:avLst>
              <a:gd name="adj" fmla="val 16667"/>
            </a:avLst>
          </a:prstGeom>
          <a:solidFill>
            <a:srgbClr val="FEFFFF"/>
          </a:solidFill>
          <a:ln w="28575">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9471" name="Text Box 15"/>
          <p:cNvSpPr txBox="1">
            <a:spLocks noChangeArrowheads="1"/>
          </p:cNvSpPr>
          <p:nvPr/>
        </p:nvSpPr>
        <p:spPr bwMode="gray">
          <a:xfrm>
            <a:off x="1477662" y="1725619"/>
            <a:ext cx="601980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285750" indent="-285750" algn="just">
              <a:buFont typeface="Wingdings" panose="05000000000000000000" pitchFamily="2" charset="2"/>
              <a:buChar char="§"/>
            </a:pPr>
            <a:r>
              <a:rPr lang="vi-VN" sz="1600" b="1" dirty="0">
                <a:solidFill>
                  <a:schemeClr val="bg1"/>
                </a:solidFill>
              </a:rPr>
              <a:t>Cách mạng công nghiệp 4.0 có ảnh hưởng như thế nào đến người lao động Việt Nam </a:t>
            </a:r>
            <a:r>
              <a:rPr lang="vi-VN" sz="1600" b="1" dirty="0" smtClean="0">
                <a:solidFill>
                  <a:schemeClr val="bg1"/>
                </a:solidFill>
              </a:rPr>
              <a:t>?</a:t>
            </a:r>
            <a:endParaRPr lang="en-US" sz="1600" b="1" dirty="0">
              <a:solidFill>
                <a:schemeClr val="bg1"/>
              </a:solidFill>
            </a:endParaRPr>
          </a:p>
          <a:p>
            <a:pPr marL="285750" indent="-285750" algn="just">
              <a:buFont typeface="Wingdings" panose="05000000000000000000" pitchFamily="2" charset="2"/>
              <a:buChar char="§"/>
            </a:pPr>
            <a:r>
              <a:rPr lang="vi-VN" sz="1600" b="1" dirty="0" smtClean="0">
                <a:solidFill>
                  <a:schemeClr val="bg1"/>
                </a:solidFill>
              </a:rPr>
              <a:t>Làm </a:t>
            </a:r>
            <a:r>
              <a:rPr lang="vi-VN" sz="1600" b="1" dirty="0">
                <a:solidFill>
                  <a:schemeClr val="bg1"/>
                </a:solidFill>
              </a:rPr>
              <a:t>thế nào để giải quyết được những thách thức cho người lao động khi tiếp cận cuộc cách mạng công nghiệp 4.0 ?</a:t>
            </a:r>
          </a:p>
          <a:p>
            <a:pPr algn="ctr"/>
            <a:endParaRPr lang="en-US" sz="1600" b="1" dirty="0" smtClean="0">
              <a:solidFill>
                <a:schemeClr val="accent4"/>
              </a:solidFill>
            </a:endParaRPr>
          </a:p>
          <a:p>
            <a:pPr algn="ctr"/>
            <a:endParaRPr lang="vi-VN" sz="1600" b="1" dirty="0">
              <a:solidFill>
                <a:schemeClr val="accent4"/>
              </a:solidFill>
            </a:endParaRPr>
          </a:p>
        </p:txBody>
      </p:sp>
      <p:sp>
        <p:nvSpPr>
          <p:cNvPr id="19472" name="Text Box 16"/>
          <p:cNvSpPr txBox="1">
            <a:spLocks noChangeArrowheads="1"/>
          </p:cNvSpPr>
          <p:nvPr/>
        </p:nvSpPr>
        <p:spPr bwMode="gray">
          <a:xfrm>
            <a:off x="1466910" y="3518129"/>
            <a:ext cx="6617824"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eaLnBrk="0" hangingPunct="0">
              <a:buFont typeface="Wingdings" panose="05000000000000000000" pitchFamily="2" charset="2"/>
              <a:buChar char="§"/>
            </a:pPr>
            <a:r>
              <a:rPr lang="vi-VN" altLang="en-US" sz="1600" b="1" dirty="0" smtClean="0">
                <a:solidFill>
                  <a:srgbClr val="FEFFFF"/>
                </a:solidFill>
              </a:rPr>
              <a:t>Sử </a:t>
            </a:r>
            <a:r>
              <a:rPr lang="vi-VN" altLang="en-US" sz="1600" b="1" dirty="0">
                <a:solidFill>
                  <a:srgbClr val="FEFFFF"/>
                </a:solidFill>
              </a:rPr>
              <a:t>dụng phương pháp định tính </a:t>
            </a:r>
          </a:p>
          <a:p>
            <a:pPr marL="285750" indent="-285750" eaLnBrk="0" hangingPunct="0">
              <a:buFont typeface="Wingdings" panose="05000000000000000000" pitchFamily="2" charset="2"/>
              <a:buChar char="§"/>
            </a:pPr>
            <a:r>
              <a:rPr lang="vi-VN" altLang="en-US" sz="1600" b="1" dirty="0" smtClean="0">
                <a:solidFill>
                  <a:srgbClr val="FEFFFF"/>
                </a:solidFill>
              </a:rPr>
              <a:t>Sử </a:t>
            </a:r>
            <a:r>
              <a:rPr lang="vi-VN" altLang="en-US" sz="1600" b="1" dirty="0">
                <a:solidFill>
                  <a:srgbClr val="FEFFFF"/>
                </a:solidFill>
              </a:rPr>
              <a:t>dụng nguồn dữ liệu thứ cấp để phân tích</a:t>
            </a:r>
          </a:p>
          <a:p>
            <a:pPr marL="285750" indent="-285750" eaLnBrk="0" hangingPunct="0">
              <a:buFont typeface="Wingdings" panose="05000000000000000000" pitchFamily="2" charset="2"/>
              <a:buChar char="§"/>
            </a:pPr>
            <a:r>
              <a:rPr lang="vi-VN" altLang="en-US" sz="1600" b="1" dirty="0" smtClean="0">
                <a:solidFill>
                  <a:srgbClr val="FEFFFF"/>
                </a:solidFill>
              </a:rPr>
              <a:t>Sử </a:t>
            </a:r>
            <a:r>
              <a:rPr lang="vi-VN" altLang="en-US" sz="1600" b="1" dirty="0">
                <a:solidFill>
                  <a:srgbClr val="FEFFFF"/>
                </a:solidFill>
              </a:rPr>
              <a:t>dụng phương pháp so sánh</a:t>
            </a:r>
          </a:p>
          <a:p>
            <a:pPr marL="285750" indent="-285750" eaLnBrk="0" hangingPunct="0">
              <a:buFont typeface="Wingdings" panose="05000000000000000000" pitchFamily="2" charset="2"/>
              <a:buChar char="§"/>
            </a:pPr>
            <a:r>
              <a:rPr lang="vi-VN" altLang="en-US" sz="1600" b="1" dirty="0" smtClean="0">
                <a:solidFill>
                  <a:srgbClr val="FEFFFF"/>
                </a:solidFill>
              </a:rPr>
              <a:t>Sử </a:t>
            </a:r>
            <a:r>
              <a:rPr lang="vi-VN" altLang="en-US" sz="1600" b="1" dirty="0">
                <a:solidFill>
                  <a:srgbClr val="FEFFFF"/>
                </a:solidFill>
              </a:rPr>
              <a:t>dụng phương pháp biểu đồ</a:t>
            </a:r>
          </a:p>
        </p:txBody>
      </p:sp>
      <p:sp>
        <p:nvSpPr>
          <p:cNvPr id="19473" name="Text Box 17"/>
          <p:cNvSpPr txBox="1">
            <a:spLocks noChangeArrowheads="1"/>
          </p:cNvSpPr>
          <p:nvPr/>
        </p:nvSpPr>
        <p:spPr bwMode="gray">
          <a:xfrm>
            <a:off x="1330729" y="5191090"/>
            <a:ext cx="6187742"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eaLnBrk="0" hangingPunct="0">
              <a:buFont typeface="Wingdings" panose="05000000000000000000" pitchFamily="2" charset="2"/>
              <a:buChar char="§"/>
            </a:pPr>
            <a:r>
              <a:rPr lang="en-US" altLang="en-US" sz="1600" b="1" dirty="0" smtClean="0">
                <a:solidFill>
                  <a:srgbClr val="FEFFFF"/>
                </a:solidFill>
              </a:rPr>
              <a:t>X</a:t>
            </a:r>
            <a:r>
              <a:rPr lang="vi-VN" altLang="en-US" sz="1600" b="1" dirty="0" smtClean="0">
                <a:solidFill>
                  <a:srgbClr val="FEFFFF"/>
                </a:solidFill>
              </a:rPr>
              <a:t>ác định tác động của cuộc CMCN 4.0 đến người lao động Việt Nam.</a:t>
            </a:r>
            <a:endParaRPr lang="en-US" altLang="en-US" sz="1600" b="1" dirty="0" smtClean="0">
              <a:solidFill>
                <a:srgbClr val="FEFFFF"/>
              </a:solidFill>
            </a:endParaRPr>
          </a:p>
          <a:p>
            <a:pPr marL="285750" indent="-285750" eaLnBrk="0" hangingPunct="0">
              <a:buFont typeface="Wingdings" panose="05000000000000000000" pitchFamily="2" charset="2"/>
              <a:buChar char="§"/>
            </a:pPr>
            <a:r>
              <a:rPr lang="en-US" altLang="en-US" sz="1600" b="1" dirty="0" err="1" smtClean="0">
                <a:solidFill>
                  <a:srgbClr val="FEFFFF"/>
                </a:solidFill>
              </a:rPr>
              <a:t>Phân</a:t>
            </a:r>
            <a:r>
              <a:rPr lang="en-US" altLang="en-US" sz="1600" b="1" dirty="0" smtClean="0">
                <a:solidFill>
                  <a:srgbClr val="FEFFFF"/>
                </a:solidFill>
              </a:rPr>
              <a:t> </a:t>
            </a:r>
            <a:r>
              <a:rPr lang="en-US" altLang="en-US" sz="1600" b="1" dirty="0" err="1" smtClean="0">
                <a:solidFill>
                  <a:srgbClr val="FEFFFF"/>
                </a:solidFill>
              </a:rPr>
              <a:t>tích</a:t>
            </a:r>
            <a:r>
              <a:rPr lang="en-US" altLang="en-US" sz="1600" b="1" dirty="0" smtClean="0">
                <a:solidFill>
                  <a:srgbClr val="FEFFFF"/>
                </a:solidFill>
              </a:rPr>
              <a:t> </a:t>
            </a:r>
            <a:r>
              <a:rPr lang="vi-VN" altLang="en-US" sz="1600" b="1" dirty="0" smtClean="0">
                <a:solidFill>
                  <a:srgbClr val="FEFFFF"/>
                </a:solidFill>
              </a:rPr>
              <a:t>thuận lợi và khó khăn của </a:t>
            </a:r>
            <a:r>
              <a:rPr lang="en-US" altLang="en-US" sz="1600" b="1" dirty="0" smtClean="0">
                <a:solidFill>
                  <a:srgbClr val="FEFFFF"/>
                </a:solidFill>
              </a:rPr>
              <a:t>VN </a:t>
            </a:r>
            <a:r>
              <a:rPr lang="vi-VN" altLang="en-US" sz="1600" b="1" dirty="0" smtClean="0">
                <a:solidFill>
                  <a:srgbClr val="FEFFFF"/>
                </a:solidFill>
              </a:rPr>
              <a:t>trong quá trình</a:t>
            </a:r>
            <a:r>
              <a:rPr lang="en-US" altLang="en-US" sz="1600" b="1" dirty="0" smtClean="0">
                <a:solidFill>
                  <a:srgbClr val="FEFFFF"/>
                </a:solidFill>
              </a:rPr>
              <a:t> </a:t>
            </a:r>
            <a:r>
              <a:rPr lang="en-US" altLang="en-US" sz="1600" b="1" dirty="0" err="1" smtClean="0">
                <a:solidFill>
                  <a:srgbClr val="FEFFFF"/>
                </a:solidFill>
              </a:rPr>
              <a:t>thích</a:t>
            </a:r>
            <a:r>
              <a:rPr lang="en-US" altLang="en-US" sz="1600" b="1" dirty="0" smtClean="0">
                <a:solidFill>
                  <a:srgbClr val="FEFFFF"/>
                </a:solidFill>
              </a:rPr>
              <a:t> </a:t>
            </a:r>
            <a:r>
              <a:rPr lang="en-US" altLang="en-US" sz="1600" b="1" dirty="0" err="1" smtClean="0">
                <a:solidFill>
                  <a:srgbClr val="FEFFFF"/>
                </a:solidFill>
              </a:rPr>
              <a:t>ứng</a:t>
            </a:r>
            <a:r>
              <a:rPr lang="en-US" altLang="en-US" sz="1600" b="1" dirty="0" smtClean="0">
                <a:solidFill>
                  <a:srgbClr val="FEFFFF"/>
                </a:solidFill>
              </a:rPr>
              <a:t> CMCN 4.0.</a:t>
            </a:r>
          </a:p>
          <a:p>
            <a:pPr marL="285750" indent="-285750" eaLnBrk="0" hangingPunct="0">
              <a:buFont typeface="Wingdings" panose="05000000000000000000" pitchFamily="2" charset="2"/>
              <a:buChar char="§"/>
            </a:pPr>
            <a:r>
              <a:rPr lang="en-US" altLang="en-US" sz="1600" b="1" dirty="0" err="1" smtClean="0">
                <a:solidFill>
                  <a:srgbClr val="FEFFFF"/>
                </a:solidFill>
              </a:rPr>
              <a:t>Đưa</a:t>
            </a:r>
            <a:r>
              <a:rPr lang="en-US" altLang="en-US" sz="1600" b="1" dirty="0" smtClean="0">
                <a:solidFill>
                  <a:srgbClr val="FEFFFF"/>
                </a:solidFill>
              </a:rPr>
              <a:t> </a:t>
            </a:r>
            <a:r>
              <a:rPr lang="en-US" altLang="en-US" sz="1600" b="1" dirty="0" err="1" smtClean="0">
                <a:solidFill>
                  <a:srgbClr val="FEFFFF"/>
                </a:solidFill>
              </a:rPr>
              <a:t>ra</a:t>
            </a:r>
            <a:r>
              <a:rPr lang="en-US" altLang="en-US" sz="1600" b="1" dirty="0" smtClean="0">
                <a:solidFill>
                  <a:srgbClr val="FEFFFF"/>
                </a:solidFill>
              </a:rPr>
              <a:t> </a:t>
            </a:r>
            <a:r>
              <a:rPr lang="en-US" altLang="en-US" sz="1600" b="1" dirty="0" err="1" smtClean="0">
                <a:solidFill>
                  <a:srgbClr val="FEFFFF"/>
                </a:solidFill>
              </a:rPr>
              <a:t>giải</a:t>
            </a:r>
            <a:r>
              <a:rPr lang="en-US" altLang="en-US" sz="1600" b="1" dirty="0" smtClean="0">
                <a:solidFill>
                  <a:srgbClr val="FEFFFF"/>
                </a:solidFill>
              </a:rPr>
              <a:t> </a:t>
            </a:r>
            <a:r>
              <a:rPr lang="en-US" altLang="en-US" sz="1600" b="1" dirty="0" err="1" smtClean="0">
                <a:solidFill>
                  <a:srgbClr val="FEFFFF"/>
                </a:solidFill>
              </a:rPr>
              <a:t>pháp</a:t>
            </a:r>
            <a:r>
              <a:rPr lang="en-US" altLang="en-US" sz="1600" b="1" dirty="0" smtClean="0">
                <a:solidFill>
                  <a:srgbClr val="FEFFFF"/>
                </a:solidFill>
              </a:rPr>
              <a:t> </a:t>
            </a:r>
            <a:r>
              <a:rPr lang="en-US" altLang="en-US" sz="1600" b="1" dirty="0" err="1" smtClean="0">
                <a:solidFill>
                  <a:srgbClr val="FEFFFF"/>
                </a:solidFill>
              </a:rPr>
              <a:t>giải</a:t>
            </a:r>
            <a:r>
              <a:rPr lang="en-US" altLang="en-US" sz="1600" b="1" dirty="0" smtClean="0">
                <a:solidFill>
                  <a:srgbClr val="FEFFFF"/>
                </a:solidFill>
              </a:rPr>
              <a:t> </a:t>
            </a:r>
            <a:r>
              <a:rPr lang="en-US" altLang="en-US" sz="1600" b="1" dirty="0" err="1" smtClean="0">
                <a:solidFill>
                  <a:srgbClr val="FEFFFF"/>
                </a:solidFill>
              </a:rPr>
              <a:t>quyết</a:t>
            </a:r>
            <a:r>
              <a:rPr lang="en-US" altLang="en-US" sz="1600" b="1" dirty="0">
                <a:solidFill>
                  <a:srgbClr val="FEFFFF"/>
                </a:solidFill>
              </a:rPr>
              <a:t>.</a:t>
            </a:r>
            <a:endParaRPr lang="vi-VN" altLang="en-US" sz="1600" b="1" dirty="0">
              <a:solidFill>
                <a:srgbClr val="FEFFFF"/>
              </a:solidFill>
            </a:endParaRPr>
          </a:p>
        </p:txBody>
      </p:sp>
      <p:sp>
        <p:nvSpPr>
          <p:cNvPr id="19474" name="Rectangle 18"/>
          <p:cNvSpPr>
            <a:spLocks noChangeArrowheads="1"/>
          </p:cNvSpPr>
          <p:nvPr/>
        </p:nvSpPr>
        <p:spPr bwMode="black">
          <a:xfrm>
            <a:off x="2147804" y="1324622"/>
            <a:ext cx="5029200" cy="394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20000"/>
              </a:lnSpc>
            </a:pPr>
            <a:r>
              <a:rPr lang="en-US" altLang="en-US" b="1" dirty="0" err="1" smtClean="0">
                <a:solidFill>
                  <a:schemeClr val="accent2"/>
                </a:solidFill>
              </a:rPr>
              <a:t>Câu</a:t>
            </a:r>
            <a:r>
              <a:rPr lang="en-US" altLang="en-US" b="1" dirty="0" smtClean="0">
                <a:solidFill>
                  <a:schemeClr val="accent2"/>
                </a:solidFill>
              </a:rPr>
              <a:t> </a:t>
            </a:r>
            <a:r>
              <a:rPr lang="en-US" altLang="en-US" b="1" dirty="0" err="1" smtClean="0">
                <a:solidFill>
                  <a:schemeClr val="accent2"/>
                </a:solidFill>
              </a:rPr>
              <a:t>hỏi</a:t>
            </a:r>
            <a:r>
              <a:rPr lang="en-US" altLang="en-US" b="1" dirty="0" smtClean="0">
                <a:solidFill>
                  <a:schemeClr val="accent2"/>
                </a:solidFill>
              </a:rPr>
              <a:t> </a:t>
            </a:r>
            <a:r>
              <a:rPr lang="en-US" altLang="en-US" b="1" dirty="0" err="1" smtClean="0">
                <a:solidFill>
                  <a:schemeClr val="accent2"/>
                </a:solidFill>
              </a:rPr>
              <a:t>nghiên</a:t>
            </a:r>
            <a:r>
              <a:rPr lang="en-US" altLang="en-US" b="1" dirty="0" smtClean="0">
                <a:solidFill>
                  <a:schemeClr val="accent2"/>
                </a:solidFill>
              </a:rPr>
              <a:t> </a:t>
            </a:r>
            <a:r>
              <a:rPr lang="en-US" altLang="en-US" b="1" dirty="0" err="1" smtClean="0">
                <a:solidFill>
                  <a:schemeClr val="accent2"/>
                </a:solidFill>
              </a:rPr>
              <a:t>cứu</a:t>
            </a:r>
            <a:r>
              <a:rPr lang="en-US" altLang="en-US" b="1" dirty="0" smtClean="0">
                <a:solidFill>
                  <a:schemeClr val="accent2"/>
                </a:solidFill>
              </a:rPr>
              <a:t> </a:t>
            </a:r>
            <a:endParaRPr lang="en-US" altLang="en-US" b="1" dirty="0">
              <a:solidFill>
                <a:schemeClr val="accent2"/>
              </a:solidFill>
            </a:endParaRPr>
          </a:p>
        </p:txBody>
      </p:sp>
      <p:sp>
        <p:nvSpPr>
          <p:cNvPr id="19475" name="Rectangle 19"/>
          <p:cNvSpPr>
            <a:spLocks noChangeArrowheads="1"/>
          </p:cNvSpPr>
          <p:nvPr/>
        </p:nvSpPr>
        <p:spPr bwMode="black">
          <a:xfrm>
            <a:off x="2095416" y="3054441"/>
            <a:ext cx="5029200" cy="394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20000"/>
              </a:lnSpc>
            </a:pPr>
            <a:r>
              <a:rPr lang="en-US" altLang="en-US" b="1" dirty="0" err="1" smtClean="0">
                <a:solidFill>
                  <a:schemeClr val="folHlink"/>
                </a:solidFill>
              </a:rPr>
              <a:t>Phương</a:t>
            </a:r>
            <a:r>
              <a:rPr lang="en-US" altLang="en-US" b="1" dirty="0" smtClean="0">
                <a:solidFill>
                  <a:schemeClr val="folHlink"/>
                </a:solidFill>
              </a:rPr>
              <a:t> </a:t>
            </a:r>
            <a:r>
              <a:rPr lang="en-US" altLang="en-US" b="1" dirty="0" err="1" smtClean="0">
                <a:solidFill>
                  <a:schemeClr val="folHlink"/>
                </a:solidFill>
              </a:rPr>
              <a:t>pháp</a:t>
            </a:r>
            <a:r>
              <a:rPr lang="en-US" altLang="en-US" b="1" dirty="0" smtClean="0">
                <a:solidFill>
                  <a:schemeClr val="folHlink"/>
                </a:solidFill>
              </a:rPr>
              <a:t> </a:t>
            </a:r>
            <a:r>
              <a:rPr lang="en-US" altLang="en-US" b="1" dirty="0" err="1" smtClean="0">
                <a:solidFill>
                  <a:schemeClr val="folHlink"/>
                </a:solidFill>
              </a:rPr>
              <a:t>nghiên</a:t>
            </a:r>
            <a:r>
              <a:rPr lang="en-US" altLang="en-US" b="1" dirty="0" smtClean="0">
                <a:solidFill>
                  <a:schemeClr val="folHlink"/>
                </a:solidFill>
              </a:rPr>
              <a:t> </a:t>
            </a:r>
            <a:r>
              <a:rPr lang="en-US" altLang="en-US" b="1" dirty="0" err="1" smtClean="0">
                <a:solidFill>
                  <a:schemeClr val="folHlink"/>
                </a:solidFill>
              </a:rPr>
              <a:t>cứu</a:t>
            </a:r>
            <a:r>
              <a:rPr lang="en-US" altLang="en-US" b="1" dirty="0" smtClean="0">
                <a:solidFill>
                  <a:schemeClr val="folHlink"/>
                </a:solidFill>
              </a:rPr>
              <a:t> </a:t>
            </a:r>
            <a:endParaRPr lang="en-US" altLang="en-US" b="1" dirty="0">
              <a:solidFill>
                <a:schemeClr val="folHlink"/>
              </a:solidFill>
            </a:endParaRPr>
          </a:p>
        </p:txBody>
      </p:sp>
      <p:sp>
        <p:nvSpPr>
          <p:cNvPr id="19476" name="Rectangle 20"/>
          <p:cNvSpPr>
            <a:spLocks noChangeArrowheads="1"/>
          </p:cNvSpPr>
          <p:nvPr/>
        </p:nvSpPr>
        <p:spPr bwMode="black">
          <a:xfrm>
            <a:off x="1990885" y="4655973"/>
            <a:ext cx="5029200" cy="394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20000"/>
              </a:lnSpc>
            </a:pPr>
            <a:r>
              <a:rPr lang="en-US" altLang="en-US" b="1" dirty="0" err="1" smtClean="0">
                <a:solidFill>
                  <a:schemeClr val="hlink"/>
                </a:solidFill>
              </a:rPr>
              <a:t>Dự</a:t>
            </a:r>
            <a:r>
              <a:rPr lang="en-US" altLang="en-US" b="1" dirty="0" smtClean="0">
                <a:solidFill>
                  <a:schemeClr val="hlink"/>
                </a:solidFill>
              </a:rPr>
              <a:t> </a:t>
            </a:r>
            <a:r>
              <a:rPr lang="en-US" altLang="en-US" b="1" dirty="0" err="1" smtClean="0">
                <a:solidFill>
                  <a:schemeClr val="hlink"/>
                </a:solidFill>
              </a:rPr>
              <a:t>kiến</a:t>
            </a:r>
            <a:r>
              <a:rPr lang="en-US" altLang="en-US" b="1" dirty="0" smtClean="0">
                <a:solidFill>
                  <a:schemeClr val="hlink"/>
                </a:solidFill>
              </a:rPr>
              <a:t> </a:t>
            </a:r>
            <a:r>
              <a:rPr lang="en-US" altLang="en-US" b="1" dirty="0" err="1" smtClean="0">
                <a:solidFill>
                  <a:schemeClr val="hlink"/>
                </a:solidFill>
              </a:rPr>
              <a:t>đóng</a:t>
            </a:r>
            <a:r>
              <a:rPr lang="en-US" altLang="en-US" b="1" dirty="0" smtClean="0">
                <a:solidFill>
                  <a:schemeClr val="hlink"/>
                </a:solidFill>
              </a:rPr>
              <a:t> </a:t>
            </a:r>
            <a:r>
              <a:rPr lang="en-US" altLang="en-US" b="1" dirty="0" err="1" smtClean="0">
                <a:solidFill>
                  <a:schemeClr val="hlink"/>
                </a:solidFill>
              </a:rPr>
              <a:t>góp</a:t>
            </a:r>
            <a:r>
              <a:rPr lang="en-US" altLang="en-US" b="1" dirty="0" smtClean="0">
                <a:solidFill>
                  <a:schemeClr val="hlink"/>
                </a:solidFill>
              </a:rPr>
              <a:t> </a:t>
            </a:r>
            <a:r>
              <a:rPr lang="en-US" altLang="en-US" b="1" dirty="0" err="1" smtClean="0">
                <a:solidFill>
                  <a:schemeClr val="hlink"/>
                </a:solidFill>
              </a:rPr>
              <a:t>của</a:t>
            </a:r>
            <a:r>
              <a:rPr lang="en-US" altLang="en-US" b="1" dirty="0" smtClean="0">
                <a:solidFill>
                  <a:schemeClr val="hlink"/>
                </a:solidFill>
              </a:rPr>
              <a:t> </a:t>
            </a:r>
            <a:r>
              <a:rPr lang="en-US" altLang="en-US" b="1" dirty="0" err="1" smtClean="0">
                <a:solidFill>
                  <a:schemeClr val="hlink"/>
                </a:solidFill>
              </a:rPr>
              <a:t>đề</a:t>
            </a:r>
            <a:r>
              <a:rPr lang="en-US" altLang="en-US" b="1" dirty="0" smtClean="0">
                <a:solidFill>
                  <a:schemeClr val="hlink"/>
                </a:solidFill>
              </a:rPr>
              <a:t> </a:t>
            </a:r>
            <a:r>
              <a:rPr lang="en-US" altLang="en-US" b="1" dirty="0" err="1" smtClean="0">
                <a:solidFill>
                  <a:schemeClr val="hlink"/>
                </a:solidFill>
              </a:rPr>
              <a:t>tài</a:t>
            </a:r>
            <a:r>
              <a:rPr lang="en-US" altLang="en-US" b="1" dirty="0" smtClean="0">
                <a:solidFill>
                  <a:schemeClr val="hlink"/>
                </a:solidFill>
              </a:rPr>
              <a:t> </a:t>
            </a:r>
            <a:endParaRPr lang="en-US" altLang="en-US" b="1" dirty="0">
              <a:solidFill>
                <a:schemeClr val="hlink"/>
              </a:solidFill>
            </a:endParaRPr>
          </a:p>
        </p:txBody>
      </p:sp>
    </p:spTree>
    <p:extLst>
      <p:ext uri="{BB962C8B-B14F-4D97-AF65-F5344CB8AC3E}">
        <p14:creationId xmlns:p14="http://schemas.microsoft.com/office/powerpoint/2010/main" val="2928992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fade">
                                      <p:cBhvr>
                                        <p:cTn id="7" dur="500"/>
                                        <p:tgtEl>
                                          <p:spTgt spid="1945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463"/>
                                        </p:tgtEl>
                                        <p:attrNameLst>
                                          <p:attrName>style.visibility</p:attrName>
                                        </p:attrNameLst>
                                      </p:cBhvr>
                                      <p:to>
                                        <p:strVal val="visible"/>
                                      </p:to>
                                    </p:set>
                                    <p:animEffect transition="in" filter="fade">
                                      <p:cBhvr>
                                        <p:cTn id="10" dur="500"/>
                                        <p:tgtEl>
                                          <p:spTgt spid="19463"/>
                                        </p:tgtEl>
                                      </p:cBhvr>
                                    </p:animEffect>
                                  </p:childTnLst>
                                </p:cTn>
                              </p:par>
                              <p:par>
                                <p:cTn id="11" presetID="10" presetClass="entr" presetSubtype="0" fill="hold" nodeType="withEffect">
                                  <p:stCondLst>
                                    <p:cond delay="0"/>
                                  </p:stCondLst>
                                  <p:childTnLst>
                                    <p:set>
                                      <p:cBhvr>
                                        <p:cTn id="12" dur="1" fill="hold">
                                          <p:stCondLst>
                                            <p:cond delay="0"/>
                                          </p:stCondLst>
                                        </p:cTn>
                                        <p:tgtEl>
                                          <p:spTgt spid="19465"/>
                                        </p:tgtEl>
                                        <p:attrNameLst>
                                          <p:attrName>style.visibility</p:attrName>
                                        </p:attrNameLst>
                                      </p:cBhvr>
                                      <p:to>
                                        <p:strVal val="visible"/>
                                      </p:to>
                                    </p:set>
                                    <p:animEffect transition="in" filter="fade">
                                      <p:cBhvr>
                                        <p:cTn id="13" dur="500"/>
                                        <p:tgtEl>
                                          <p:spTgt spid="1946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9468"/>
                                        </p:tgtEl>
                                        <p:attrNameLst>
                                          <p:attrName>style.visibility</p:attrName>
                                        </p:attrNameLst>
                                      </p:cBhvr>
                                      <p:to>
                                        <p:strVal val="visible"/>
                                      </p:to>
                                    </p:set>
                                    <p:animEffect transition="in" filter="fade">
                                      <p:cBhvr>
                                        <p:cTn id="16" dur="500"/>
                                        <p:tgtEl>
                                          <p:spTgt spid="1946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9471"/>
                                        </p:tgtEl>
                                        <p:attrNameLst>
                                          <p:attrName>style.visibility</p:attrName>
                                        </p:attrNameLst>
                                      </p:cBhvr>
                                      <p:to>
                                        <p:strVal val="visible"/>
                                      </p:to>
                                    </p:set>
                                    <p:animEffect transition="in" filter="fade">
                                      <p:cBhvr>
                                        <p:cTn id="19" dur="500"/>
                                        <p:tgtEl>
                                          <p:spTgt spid="1947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9474"/>
                                        </p:tgtEl>
                                        <p:attrNameLst>
                                          <p:attrName>style.visibility</p:attrName>
                                        </p:attrNameLst>
                                      </p:cBhvr>
                                      <p:to>
                                        <p:strVal val="visible"/>
                                      </p:to>
                                    </p:set>
                                    <p:animEffect transition="in" filter="fade">
                                      <p:cBhvr>
                                        <p:cTn id="22" dur="500"/>
                                        <p:tgtEl>
                                          <p:spTgt spid="1947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9460"/>
                                        </p:tgtEl>
                                        <p:attrNameLst>
                                          <p:attrName>style.visibility</p:attrName>
                                        </p:attrNameLst>
                                      </p:cBhvr>
                                      <p:to>
                                        <p:strVal val="visible"/>
                                      </p:to>
                                    </p:set>
                                    <p:animEffect transition="in" filter="fade">
                                      <p:cBhvr>
                                        <p:cTn id="25" dur="500"/>
                                        <p:tgtEl>
                                          <p:spTgt spid="1946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9462"/>
                                        </p:tgtEl>
                                        <p:attrNameLst>
                                          <p:attrName>style.visibility</p:attrName>
                                        </p:attrNameLst>
                                      </p:cBhvr>
                                      <p:to>
                                        <p:strVal val="visible"/>
                                      </p:to>
                                    </p:set>
                                    <p:animEffect transition="in" filter="fade">
                                      <p:cBhvr>
                                        <p:cTn id="28" dur="500"/>
                                        <p:tgtEl>
                                          <p:spTgt spid="19462"/>
                                        </p:tgtEl>
                                      </p:cBhvr>
                                    </p:animEffect>
                                  </p:childTnLst>
                                </p:cTn>
                              </p:par>
                              <p:par>
                                <p:cTn id="29" presetID="10" presetClass="entr" presetSubtype="0" fill="hold" nodeType="withEffect">
                                  <p:stCondLst>
                                    <p:cond delay="0"/>
                                  </p:stCondLst>
                                  <p:childTnLst>
                                    <p:set>
                                      <p:cBhvr>
                                        <p:cTn id="30" dur="1" fill="hold">
                                          <p:stCondLst>
                                            <p:cond delay="0"/>
                                          </p:stCondLst>
                                        </p:cTn>
                                        <p:tgtEl>
                                          <p:spTgt spid="19466"/>
                                        </p:tgtEl>
                                        <p:attrNameLst>
                                          <p:attrName>style.visibility</p:attrName>
                                        </p:attrNameLst>
                                      </p:cBhvr>
                                      <p:to>
                                        <p:strVal val="visible"/>
                                      </p:to>
                                    </p:set>
                                    <p:animEffect transition="in" filter="fade">
                                      <p:cBhvr>
                                        <p:cTn id="31" dur="500"/>
                                        <p:tgtEl>
                                          <p:spTgt spid="1946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9469"/>
                                        </p:tgtEl>
                                        <p:attrNameLst>
                                          <p:attrName>style.visibility</p:attrName>
                                        </p:attrNameLst>
                                      </p:cBhvr>
                                      <p:to>
                                        <p:strVal val="visible"/>
                                      </p:to>
                                    </p:set>
                                    <p:animEffect transition="in" filter="fade">
                                      <p:cBhvr>
                                        <p:cTn id="34" dur="500"/>
                                        <p:tgtEl>
                                          <p:spTgt spid="1946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9472"/>
                                        </p:tgtEl>
                                        <p:attrNameLst>
                                          <p:attrName>style.visibility</p:attrName>
                                        </p:attrNameLst>
                                      </p:cBhvr>
                                      <p:to>
                                        <p:strVal val="visible"/>
                                      </p:to>
                                    </p:set>
                                    <p:animEffect transition="in" filter="fade">
                                      <p:cBhvr>
                                        <p:cTn id="37" dur="500"/>
                                        <p:tgtEl>
                                          <p:spTgt spid="1947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9475"/>
                                        </p:tgtEl>
                                        <p:attrNameLst>
                                          <p:attrName>style.visibility</p:attrName>
                                        </p:attrNameLst>
                                      </p:cBhvr>
                                      <p:to>
                                        <p:strVal val="visible"/>
                                      </p:to>
                                    </p:set>
                                    <p:animEffect transition="in" filter="fade">
                                      <p:cBhvr>
                                        <p:cTn id="40" dur="500"/>
                                        <p:tgtEl>
                                          <p:spTgt spid="1947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9461"/>
                                        </p:tgtEl>
                                        <p:attrNameLst>
                                          <p:attrName>style.visibility</p:attrName>
                                        </p:attrNameLst>
                                      </p:cBhvr>
                                      <p:to>
                                        <p:strVal val="visible"/>
                                      </p:to>
                                    </p:set>
                                    <p:animEffect transition="in" filter="fade">
                                      <p:cBhvr>
                                        <p:cTn id="43" dur="500"/>
                                        <p:tgtEl>
                                          <p:spTgt spid="1946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9464"/>
                                        </p:tgtEl>
                                        <p:attrNameLst>
                                          <p:attrName>style.visibility</p:attrName>
                                        </p:attrNameLst>
                                      </p:cBhvr>
                                      <p:to>
                                        <p:strVal val="visible"/>
                                      </p:to>
                                    </p:set>
                                    <p:animEffect transition="in" filter="fade">
                                      <p:cBhvr>
                                        <p:cTn id="46" dur="500"/>
                                        <p:tgtEl>
                                          <p:spTgt spid="19464"/>
                                        </p:tgtEl>
                                      </p:cBhvr>
                                    </p:animEffect>
                                  </p:childTnLst>
                                </p:cTn>
                              </p:par>
                              <p:par>
                                <p:cTn id="47" presetID="10" presetClass="entr" presetSubtype="0" fill="hold" nodeType="withEffect">
                                  <p:stCondLst>
                                    <p:cond delay="0"/>
                                  </p:stCondLst>
                                  <p:childTnLst>
                                    <p:set>
                                      <p:cBhvr>
                                        <p:cTn id="48" dur="1" fill="hold">
                                          <p:stCondLst>
                                            <p:cond delay="0"/>
                                          </p:stCondLst>
                                        </p:cTn>
                                        <p:tgtEl>
                                          <p:spTgt spid="19467"/>
                                        </p:tgtEl>
                                        <p:attrNameLst>
                                          <p:attrName>style.visibility</p:attrName>
                                        </p:attrNameLst>
                                      </p:cBhvr>
                                      <p:to>
                                        <p:strVal val="visible"/>
                                      </p:to>
                                    </p:set>
                                    <p:animEffect transition="in" filter="fade">
                                      <p:cBhvr>
                                        <p:cTn id="49" dur="500"/>
                                        <p:tgtEl>
                                          <p:spTgt spid="1946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9470"/>
                                        </p:tgtEl>
                                        <p:attrNameLst>
                                          <p:attrName>style.visibility</p:attrName>
                                        </p:attrNameLst>
                                      </p:cBhvr>
                                      <p:to>
                                        <p:strVal val="visible"/>
                                      </p:to>
                                    </p:set>
                                    <p:animEffect transition="in" filter="fade">
                                      <p:cBhvr>
                                        <p:cTn id="52" dur="500"/>
                                        <p:tgtEl>
                                          <p:spTgt spid="1947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9473"/>
                                        </p:tgtEl>
                                        <p:attrNameLst>
                                          <p:attrName>style.visibility</p:attrName>
                                        </p:attrNameLst>
                                      </p:cBhvr>
                                      <p:to>
                                        <p:strVal val="visible"/>
                                      </p:to>
                                    </p:set>
                                    <p:animEffect transition="in" filter="fade">
                                      <p:cBhvr>
                                        <p:cTn id="55" dur="500"/>
                                        <p:tgtEl>
                                          <p:spTgt spid="1947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9476"/>
                                        </p:tgtEl>
                                        <p:attrNameLst>
                                          <p:attrName>style.visibility</p:attrName>
                                        </p:attrNameLst>
                                      </p:cBhvr>
                                      <p:to>
                                        <p:strVal val="visible"/>
                                      </p:to>
                                    </p:set>
                                    <p:animEffect transition="in" filter="fade">
                                      <p:cBhvr>
                                        <p:cTn id="58" dur="500"/>
                                        <p:tgtEl>
                                          <p:spTgt spid="194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animBg="1"/>
      <p:bldP spid="19460" grpId="0" animBg="1"/>
      <p:bldP spid="19461" grpId="0" animBg="1"/>
      <p:bldP spid="19462" grpId="0" animBg="1"/>
      <p:bldP spid="19463" grpId="0" animBg="1"/>
      <p:bldP spid="19464" grpId="0" animBg="1"/>
      <p:bldP spid="19468" grpId="0" animBg="1"/>
      <p:bldP spid="19469" grpId="0" animBg="1"/>
      <p:bldP spid="19470" grpId="0" animBg="1"/>
      <p:bldP spid="19471" grpId="0"/>
      <p:bldP spid="19472" grpId="0"/>
      <p:bldP spid="19473" grpId="0"/>
      <p:bldP spid="19474" grpId="0"/>
      <p:bldP spid="19475" grpId="0"/>
      <p:bldP spid="1947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71600" y="2079914"/>
            <a:ext cx="6324600" cy="4743450"/>
          </a:xfrm>
          <a:prstGeom prst="rect">
            <a:avLst/>
          </a:prstGeom>
        </p:spPr>
      </p:pic>
      <p:sp>
        <p:nvSpPr>
          <p:cNvPr id="5" name="Rectangle 2"/>
          <p:cNvSpPr txBox="1">
            <a:spLocks noChangeArrowheads="1"/>
          </p:cNvSpPr>
          <p:nvPr/>
        </p:nvSpPr>
        <p:spPr bwMode="black">
          <a:xfrm>
            <a:off x="609600" y="0"/>
            <a:ext cx="6310312" cy="96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600" b="1" kern="1200">
                <a:solidFill>
                  <a:schemeClr val="tx2"/>
                </a:solidFill>
                <a:latin typeface="+mj-lt"/>
                <a:ea typeface="+mj-ea"/>
                <a:cs typeface="+mj-cs"/>
              </a:defRPr>
            </a:lvl1pPr>
            <a:lvl2pPr algn="l" rtl="0" eaLnBrk="1" fontAlgn="base" hangingPunct="1">
              <a:spcBef>
                <a:spcPct val="0"/>
              </a:spcBef>
              <a:spcAft>
                <a:spcPct val="0"/>
              </a:spcAft>
              <a:defRPr sz="3600" b="1">
                <a:solidFill>
                  <a:schemeClr val="tx2"/>
                </a:solidFill>
                <a:latin typeface="Arial" panose="020B0604020202020204" pitchFamily="34" charset="0"/>
              </a:defRPr>
            </a:lvl2pPr>
            <a:lvl3pPr algn="l" rtl="0" eaLnBrk="1" fontAlgn="base" hangingPunct="1">
              <a:spcBef>
                <a:spcPct val="0"/>
              </a:spcBef>
              <a:spcAft>
                <a:spcPct val="0"/>
              </a:spcAft>
              <a:defRPr sz="3600" b="1">
                <a:solidFill>
                  <a:schemeClr val="tx2"/>
                </a:solidFill>
                <a:latin typeface="Arial" panose="020B0604020202020204" pitchFamily="34" charset="0"/>
              </a:defRPr>
            </a:lvl3pPr>
            <a:lvl4pPr algn="l" rtl="0" eaLnBrk="1" fontAlgn="base" hangingPunct="1">
              <a:spcBef>
                <a:spcPct val="0"/>
              </a:spcBef>
              <a:spcAft>
                <a:spcPct val="0"/>
              </a:spcAft>
              <a:defRPr sz="3600" b="1">
                <a:solidFill>
                  <a:schemeClr val="tx2"/>
                </a:solidFill>
                <a:latin typeface="Arial" panose="020B0604020202020204" pitchFamily="34" charset="0"/>
              </a:defRPr>
            </a:lvl4pPr>
            <a:lvl5pPr algn="l" rtl="0" eaLnBrk="1" fontAlgn="base" hangingPunct="1">
              <a:spcBef>
                <a:spcPct val="0"/>
              </a:spcBef>
              <a:spcAft>
                <a:spcPct val="0"/>
              </a:spcAft>
              <a:defRPr sz="3600" b="1">
                <a:solidFill>
                  <a:schemeClr val="tx2"/>
                </a:solidFill>
                <a:latin typeface="Arial" panose="020B0604020202020204" pitchFamily="34" charset="0"/>
              </a:defRPr>
            </a:lvl5pPr>
            <a:lvl6pPr marL="457200" algn="l" rtl="0" eaLnBrk="1" fontAlgn="base" hangingPunct="1">
              <a:spcBef>
                <a:spcPct val="0"/>
              </a:spcBef>
              <a:spcAft>
                <a:spcPct val="0"/>
              </a:spcAft>
              <a:defRPr sz="3600" b="1">
                <a:solidFill>
                  <a:schemeClr val="tx2"/>
                </a:solidFill>
                <a:latin typeface="Arial" panose="020B0604020202020204" pitchFamily="34" charset="0"/>
              </a:defRPr>
            </a:lvl6pPr>
            <a:lvl7pPr marL="914400" algn="l" rtl="0" eaLnBrk="1" fontAlgn="base" hangingPunct="1">
              <a:spcBef>
                <a:spcPct val="0"/>
              </a:spcBef>
              <a:spcAft>
                <a:spcPct val="0"/>
              </a:spcAft>
              <a:defRPr sz="3600" b="1">
                <a:solidFill>
                  <a:schemeClr val="tx2"/>
                </a:solidFill>
                <a:latin typeface="Arial" panose="020B0604020202020204" pitchFamily="34" charset="0"/>
              </a:defRPr>
            </a:lvl7pPr>
            <a:lvl8pPr marL="1371600" algn="l" rtl="0" eaLnBrk="1" fontAlgn="base" hangingPunct="1">
              <a:spcBef>
                <a:spcPct val="0"/>
              </a:spcBef>
              <a:spcAft>
                <a:spcPct val="0"/>
              </a:spcAft>
              <a:defRPr sz="3600" b="1">
                <a:solidFill>
                  <a:schemeClr val="tx2"/>
                </a:solidFill>
                <a:latin typeface="Arial" panose="020B0604020202020204" pitchFamily="34" charset="0"/>
              </a:defRPr>
            </a:lvl8pPr>
            <a:lvl9pPr marL="1828800" algn="l" rtl="0" eaLnBrk="1" fontAlgn="base" hangingPunct="1">
              <a:spcBef>
                <a:spcPct val="0"/>
              </a:spcBef>
              <a:spcAft>
                <a:spcPct val="0"/>
              </a:spcAft>
              <a:defRPr sz="3600" b="1">
                <a:solidFill>
                  <a:schemeClr val="tx2"/>
                </a:solidFill>
                <a:latin typeface="Arial" panose="020B0604020202020204" pitchFamily="34" charset="0"/>
              </a:defRPr>
            </a:lvl9pPr>
          </a:lstStyle>
          <a:p>
            <a:r>
              <a:rPr lang="en-US" altLang="en-US" dirty="0" smtClean="0"/>
              <a:t>2. </a:t>
            </a:r>
            <a:r>
              <a:rPr lang="en-US" altLang="en-US" dirty="0" err="1" smtClean="0"/>
              <a:t>Nội</a:t>
            </a:r>
            <a:r>
              <a:rPr lang="en-US" altLang="en-US" dirty="0" smtClean="0"/>
              <a:t> dung </a:t>
            </a:r>
            <a:r>
              <a:rPr lang="en-US" altLang="en-US" dirty="0" err="1" smtClean="0"/>
              <a:t>nghiên</a:t>
            </a:r>
            <a:r>
              <a:rPr lang="en-US" altLang="en-US" dirty="0" smtClean="0"/>
              <a:t> </a:t>
            </a:r>
            <a:r>
              <a:rPr lang="en-US" altLang="en-US" dirty="0" err="1" smtClean="0"/>
              <a:t>cứu</a:t>
            </a:r>
            <a:endParaRPr lang="en-US" altLang="en-US" dirty="0"/>
          </a:p>
        </p:txBody>
      </p:sp>
    </p:spTree>
    <p:extLst>
      <p:ext uri="{BB962C8B-B14F-4D97-AF65-F5344CB8AC3E}">
        <p14:creationId xmlns:p14="http://schemas.microsoft.com/office/powerpoint/2010/main" val="5627802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76" name="Group 40"/>
          <p:cNvGrpSpPr>
            <a:grpSpLocks/>
          </p:cNvGrpSpPr>
          <p:nvPr/>
        </p:nvGrpSpPr>
        <p:grpSpPr bwMode="auto">
          <a:xfrm>
            <a:off x="3017838" y="1782763"/>
            <a:ext cx="1870075" cy="4187825"/>
            <a:chOff x="2134" y="1048"/>
            <a:chExt cx="865" cy="2798"/>
          </a:xfrm>
        </p:grpSpPr>
        <p:sp>
          <p:nvSpPr>
            <p:cNvPr id="14377" name="Freeform 41"/>
            <p:cNvSpPr>
              <a:spLocks/>
            </p:cNvSpPr>
            <p:nvPr/>
          </p:nvSpPr>
          <p:spPr bwMode="blackGray">
            <a:xfrm rot="16200000">
              <a:off x="2083" y="2930"/>
              <a:ext cx="1085" cy="747"/>
            </a:xfrm>
            <a:custGeom>
              <a:avLst/>
              <a:gdLst>
                <a:gd name="T0" fmla="*/ 0 w 735"/>
                <a:gd name="T1" fmla="*/ 0 h 532"/>
                <a:gd name="T2" fmla="*/ 382 w 735"/>
                <a:gd name="T3" fmla="*/ 202 h 532"/>
                <a:gd name="T4" fmla="*/ 577 w 735"/>
                <a:gd name="T5" fmla="*/ 202 h 532"/>
                <a:gd name="T6" fmla="*/ 637 w 735"/>
                <a:gd name="T7" fmla="*/ 249 h 532"/>
                <a:gd name="T8" fmla="*/ 639 w 735"/>
                <a:gd name="T9" fmla="*/ 402 h 532"/>
                <a:gd name="T10" fmla="*/ 598 w 735"/>
                <a:gd name="T11" fmla="*/ 400 h 532"/>
                <a:gd name="T12" fmla="*/ 669 w 735"/>
                <a:gd name="T13" fmla="*/ 532 h 532"/>
                <a:gd name="T14" fmla="*/ 735 w 735"/>
                <a:gd name="T15" fmla="*/ 402 h 532"/>
                <a:gd name="T16" fmla="*/ 696 w 735"/>
                <a:gd name="T17" fmla="*/ 402 h 532"/>
                <a:gd name="T18" fmla="*/ 694 w 735"/>
                <a:gd name="T19" fmla="*/ 226 h 532"/>
                <a:gd name="T20" fmla="*/ 616 w 735"/>
                <a:gd name="T21" fmla="*/ 150 h 532"/>
                <a:gd name="T22" fmla="*/ 335 w 735"/>
                <a:gd name="T23" fmla="*/ 149 h 532"/>
                <a:gd name="T24" fmla="*/ 69 w 735"/>
                <a:gd name="T25" fmla="*/ 0 h 532"/>
                <a:gd name="T26" fmla="*/ 0 w 735"/>
                <a:gd name="T27" fmla="*/ 0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gradFill rotWithShape="1">
              <a:gsLst>
                <a:gs pos="0">
                  <a:schemeClr val="bg2">
                    <a:gamma/>
                    <a:tint val="0"/>
                    <a:invGamma/>
                    <a:alpha val="0"/>
                  </a:schemeClr>
                </a:gs>
                <a:gs pos="100000">
                  <a:schemeClr val="bg2"/>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endParaRPr lang="en-US"/>
            </a:p>
          </p:txBody>
        </p:sp>
        <p:sp>
          <p:nvSpPr>
            <p:cNvPr id="14378" name="Freeform 42"/>
            <p:cNvSpPr>
              <a:spLocks/>
            </p:cNvSpPr>
            <p:nvPr/>
          </p:nvSpPr>
          <p:spPr bwMode="blackGray">
            <a:xfrm rot="16200000">
              <a:off x="2453" y="2022"/>
              <a:ext cx="210" cy="847"/>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gradFill rotWithShape="1">
              <a:gsLst>
                <a:gs pos="0">
                  <a:schemeClr val="bg2">
                    <a:gamma/>
                    <a:tint val="0"/>
                    <a:invGamma/>
                    <a:alpha val="0"/>
                  </a:schemeClr>
                </a:gs>
                <a:gs pos="100000">
                  <a:schemeClr val="bg2"/>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endParaRPr lang="en-US"/>
            </a:p>
          </p:txBody>
        </p:sp>
        <p:sp>
          <p:nvSpPr>
            <p:cNvPr id="14379" name="Freeform 43"/>
            <p:cNvSpPr>
              <a:spLocks/>
            </p:cNvSpPr>
            <p:nvPr/>
          </p:nvSpPr>
          <p:spPr bwMode="blackGray">
            <a:xfrm rot="16200000" flipH="1">
              <a:off x="2052" y="1217"/>
              <a:ext cx="1085" cy="747"/>
            </a:xfrm>
            <a:custGeom>
              <a:avLst/>
              <a:gdLst>
                <a:gd name="T0" fmla="*/ 0 w 735"/>
                <a:gd name="T1" fmla="*/ 0 h 532"/>
                <a:gd name="T2" fmla="*/ 382 w 735"/>
                <a:gd name="T3" fmla="*/ 202 h 532"/>
                <a:gd name="T4" fmla="*/ 577 w 735"/>
                <a:gd name="T5" fmla="*/ 202 h 532"/>
                <a:gd name="T6" fmla="*/ 637 w 735"/>
                <a:gd name="T7" fmla="*/ 249 h 532"/>
                <a:gd name="T8" fmla="*/ 639 w 735"/>
                <a:gd name="T9" fmla="*/ 402 h 532"/>
                <a:gd name="T10" fmla="*/ 598 w 735"/>
                <a:gd name="T11" fmla="*/ 400 h 532"/>
                <a:gd name="T12" fmla="*/ 669 w 735"/>
                <a:gd name="T13" fmla="*/ 532 h 532"/>
                <a:gd name="T14" fmla="*/ 735 w 735"/>
                <a:gd name="T15" fmla="*/ 402 h 532"/>
                <a:gd name="T16" fmla="*/ 696 w 735"/>
                <a:gd name="T17" fmla="*/ 402 h 532"/>
                <a:gd name="T18" fmla="*/ 694 w 735"/>
                <a:gd name="T19" fmla="*/ 226 h 532"/>
                <a:gd name="T20" fmla="*/ 616 w 735"/>
                <a:gd name="T21" fmla="*/ 150 h 532"/>
                <a:gd name="T22" fmla="*/ 335 w 735"/>
                <a:gd name="T23" fmla="*/ 149 h 532"/>
                <a:gd name="T24" fmla="*/ 69 w 735"/>
                <a:gd name="T25" fmla="*/ 0 h 532"/>
                <a:gd name="T26" fmla="*/ 0 w 735"/>
                <a:gd name="T27" fmla="*/ 0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gradFill rotWithShape="1">
              <a:gsLst>
                <a:gs pos="0">
                  <a:schemeClr val="bg2">
                    <a:gamma/>
                    <a:tint val="0"/>
                    <a:invGamma/>
                    <a:alpha val="0"/>
                  </a:schemeClr>
                </a:gs>
                <a:gs pos="100000">
                  <a:schemeClr val="bg2"/>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endParaRPr lang="en-US"/>
            </a:p>
          </p:txBody>
        </p:sp>
      </p:grpSp>
      <p:sp>
        <p:nvSpPr>
          <p:cNvPr id="14338" name="Rectangle 2"/>
          <p:cNvSpPr>
            <a:spLocks noGrp="1" noChangeArrowheads="1"/>
          </p:cNvSpPr>
          <p:nvPr>
            <p:ph type="title"/>
          </p:nvPr>
        </p:nvSpPr>
        <p:spPr/>
        <p:txBody>
          <a:bodyPr/>
          <a:lstStyle/>
          <a:p>
            <a:r>
              <a:rPr lang="en-US" altLang="en-US" dirty="0" smtClean="0"/>
              <a:t>2. </a:t>
            </a:r>
            <a:r>
              <a:rPr lang="en-US" altLang="en-US" dirty="0" err="1" smtClean="0"/>
              <a:t>Nội</a:t>
            </a:r>
            <a:r>
              <a:rPr lang="en-US" altLang="en-US" dirty="0" smtClean="0"/>
              <a:t> dung </a:t>
            </a:r>
            <a:r>
              <a:rPr lang="en-US" altLang="en-US" dirty="0" err="1" smtClean="0"/>
              <a:t>nghiên</a:t>
            </a:r>
            <a:r>
              <a:rPr lang="en-US" altLang="en-US" dirty="0" smtClean="0"/>
              <a:t> </a:t>
            </a:r>
            <a:r>
              <a:rPr lang="en-US" altLang="en-US" dirty="0" err="1" smtClean="0"/>
              <a:t>cứu</a:t>
            </a:r>
            <a:endParaRPr lang="en-US" altLang="en-US" dirty="0"/>
          </a:p>
        </p:txBody>
      </p:sp>
      <p:sp>
        <p:nvSpPr>
          <p:cNvPr id="14340" name="AutoShape 4"/>
          <p:cNvSpPr>
            <a:spLocks noChangeArrowheads="1"/>
          </p:cNvSpPr>
          <p:nvPr/>
        </p:nvSpPr>
        <p:spPr bwMode="gray">
          <a:xfrm>
            <a:off x="4959350" y="1962150"/>
            <a:ext cx="3702050" cy="1066800"/>
          </a:xfrm>
          <a:prstGeom prst="roundRect">
            <a:avLst>
              <a:gd name="adj" fmla="val 11921"/>
            </a:avLst>
          </a:prstGeom>
          <a:gradFill rotWithShape="1">
            <a:gsLst>
              <a:gs pos="0">
                <a:schemeClr val="accent2"/>
              </a:gs>
              <a:gs pos="100000">
                <a:schemeClr val="accent2">
                  <a:gamma/>
                  <a:shade val="69804"/>
                  <a:invGamma/>
                </a:scheme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endParaRPr lang="en-US"/>
          </a:p>
        </p:txBody>
      </p:sp>
      <p:pic>
        <p:nvPicPr>
          <p:cNvPr id="14341" name="Picture 5" descr="Picture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26025" y="2012950"/>
            <a:ext cx="792163" cy="673100"/>
          </a:xfrm>
          <a:prstGeom prst="rect">
            <a:avLst/>
          </a:prstGeom>
          <a:noFill/>
          <a:extLst>
            <a:ext uri="{909E8E84-426E-40DD-AFC4-6F175D3DCCD1}">
              <a14:hiddenFill xmlns:a14="http://schemas.microsoft.com/office/drawing/2010/main">
                <a:solidFill>
                  <a:srgbClr val="FFFFFF"/>
                </a:solidFill>
              </a14:hiddenFill>
            </a:ext>
          </a:extLst>
        </p:spPr>
      </p:pic>
      <p:sp>
        <p:nvSpPr>
          <p:cNvPr id="14342" name="AutoShape 6"/>
          <p:cNvSpPr>
            <a:spLocks noChangeArrowheads="1"/>
          </p:cNvSpPr>
          <p:nvPr/>
        </p:nvSpPr>
        <p:spPr bwMode="gray">
          <a:xfrm>
            <a:off x="4962525" y="3289300"/>
            <a:ext cx="3702050" cy="1066800"/>
          </a:xfrm>
          <a:prstGeom prst="roundRect">
            <a:avLst>
              <a:gd name="adj" fmla="val 11921"/>
            </a:avLst>
          </a:prstGeom>
          <a:gradFill rotWithShape="1">
            <a:gsLst>
              <a:gs pos="0">
                <a:schemeClr val="folHlink"/>
              </a:gs>
              <a:gs pos="100000">
                <a:schemeClr val="folHlink">
                  <a:gamma/>
                  <a:shade val="69804"/>
                  <a:invGamma/>
                </a:scheme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endParaRPr lang="en-US"/>
          </a:p>
        </p:txBody>
      </p:sp>
      <p:pic>
        <p:nvPicPr>
          <p:cNvPr id="14343" name="Picture 7" descr="Picture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22850" y="3343275"/>
            <a:ext cx="793750" cy="673100"/>
          </a:xfrm>
          <a:prstGeom prst="rect">
            <a:avLst/>
          </a:prstGeom>
          <a:noFill/>
          <a:extLst>
            <a:ext uri="{909E8E84-426E-40DD-AFC4-6F175D3DCCD1}">
              <a14:hiddenFill xmlns:a14="http://schemas.microsoft.com/office/drawing/2010/main">
                <a:solidFill>
                  <a:srgbClr val="FFFFFF"/>
                </a:solidFill>
              </a14:hiddenFill>
            </a:ext>
          </a:extLst>
        </p:spPr>
      </p:pic>
      <p:sp>
        <p:nvSpPr>
          <p:cNvPr id="14344" name="AutoShape 8"/>
          <p:cNvSpPr>
            <a:spLocks noChangeArrowheads="1"/>
          </p:cNvSpPr>
          <p:nvPr/>
        </p:nvSpPr>
        <p:spPr bwMode="gray">
          <a:xfrm>
            <a:off x="4965700" y="4619625"/>
            <a:ext cx="3702050" cy="1066800"/>
          </a:xfrm>
          <a:prstGeom prst="roundRect">
            <a:avLst>
              <a:gd name="adj" fmla="val 11921"/>
            </a:avLst>
          </a:prstGeom>
          <a:gradFill rotWithShape="1">
            <a:gsLst>
              <a:gs pos="0">
                <a:schemeClr val="hlink"/>
              </a:gs>
              <a:gs pos="100000">
                <a:schemeClr val="hlink">
                  <a:gamma/>
                  <a:shade val="69804"/>
                  <a:invGamma/>
                </a:scheme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endParaRPr lang="en-US"/>
          </a:p>
        </p:txBody>
      </p:sp>
      <p:pic>
        <p:nvPicPr>
          <p:cNvPr id="14345" name="Picture 9" descr="Picture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21263" y="4667250"/>
            <a:ext cx="792162" cy="673100"/>
          </a:xfrm>
          <a:prstGeom prst="rect">
            <a:avLst/>
          </a:prstGeom>
          <a:noFill/>
          <a:extLst>
            <a:ext uri="{909E8E84-426E-40DD-AFC4-6F175D3DCCD1}">
              <a14:hiddenFill xmlns:a14="http://schemas.microsoft.com/office/drawing/2010/main">
                <a:solidFill>
                  <a:srgbClr val="FFFFFF"/>
                </a:solidFill>
              </a14:hiddenFill>
            </a:ext>
          </a:extLst>
        </p:spPr>
      </p:pic>
      <p:sp>
        <p:nvSpPr>
          <p:cNvPr id="14382" name="Rectangle 46"/>
          <p:cNvSpPr>
            <a:spLocks noChangeArrowheads="1"/>
          </p:cNvSpPr>
          <p:nvPr/>
        </p:nvSpPr>
        <p:spPr bwMode="white">
          <a:xfrm>
            <a:off x="4850079" y="3342446"/>
            <a:ext cx="3996452" cy="9787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20000"/>
              </a:lnSpc>
            </a:pPr>
            <a:r>
              <a:rPr lang="en-US" altLang="en-US" sz="2400" b="1" dirty="0" err="1" smtClean="0">
                <a:solidFill>
                  <a:srgbClr val="FEFFFF"/>
                </a:solidFill>
              </a:rPr>
              <a:t>Thách</a:t>
            </a:r>
            <a:r>
              <a:rPr lang="en-US" altLang="en-US" sz="2400" b="1" dirty="0" smtClean="0">
                <a:solidFill>
                  <a:srgbClr val="FEFFFF"/>
                </a:solidFill>
              </a:rPr>
              <a:t> </a:t>
            </a:r>
            <a:r>
              <a:rPr lang="en-US" altLang="en-US" sz="2400" b="1" dirty="0" err="1" smtClean="0">
                <a:solidFill>
                  <a:srgbClr val="FEFFFF"/>
                </a:solidFill>
              </a:rPr>
              <a:t>thức</a:t>
            </a:r>
            <a:r>
              <a:rPr lang="en-US" altLang="en-US" sz="2400" b="1" dirty="0" smtClean="0">
                <a:solidFill>
                  <a:srgbClr val="FEFFFF"/>
                </a:solidFill>
              </a:rPr>
              <a:t> </a:t>
            </a:r>
            <a:r>
              <a:rPr lang="en-US" altLang="en-US" sz="2400" b="1" dirty="0" err="1" smtClean="0">
                <a:solidFill>
                  <a:srgbClr val="FEFFFF"/>
                </a:solidFill>
              </a:rPr>
              <a:t>của</a:t>
            </a:r>
            <a:r>
              <a:rPr lang="en-US" altLang="en-US" sz="2400" b="1" dirty="0" smtClean="0">
                <a:solidFill>
                  <a:srgbClr val="FEFFFF"/>
                </a:solidFill>
              </a:rPr>
              <a:t> LĐVN </a:t>
            </a:r>
            <a:r>
              <a:rPr lang="en-US" altLang="en-US" sz="2400" b="1" dirty="0" err="1" smtClean="0">
                <a:solidFill>
                  <a:srgbClr val="FEFFFF"/>
                </a:solidFill>
              </a:rPr>
              <a:t>trong</a:t>
            </a:r>
            <a:r>
              <a:rPr lang="en-US" altLang="en-US" sz="2400" b="1" dirty="0" smtClean="0">
                <a:solidFill>
                  <a:srgbClr val="FEFFFF"/>
                </a:solidFill>
              </a:rPr>
              <a:t> CMCN 4.0</a:t>
            </a:r>
            <a:endParaRPr lang="en-US" altLang="en-US" sz="2400" b="1" dirty="0">
              <a:solidFill>
                <a:srgbClr val="FEFFFF"/>
              </a:solidFill>
            </a:endParaRPr>
          </a:p>
        </p:txBody>
      </p:sp>
      <p:sp>
        <p:nvSpPr>
          <p:cNvPr id="14383" name="Rectangle 47"/>
          <p:cNvSpPr>
            <a:spLocks noChangeArrowheads="1"/>
          </p:cNvSpPr>
          <p:nvPr/>
        </p:nvSpPr>
        <p:spPr bwMode="white">
          <a:xfrm>
            <a:off x="4973545" y="2024821"/>
            <a:ext cx="3711918" cy="9787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20000"/>
              </a:lnSpc>
            </a:pPr>
            <a:r>
              <a:rPr lang="en-US" altLang="en-US" sz="2400" b="1" dirty="0" err="1" smtClean="0">
                <a:solidFill>
                  <a:srgbClr val="FEFFFF"/>
                </a:solidFill>
              </a:rPr>
              <a:t>Tổng</a:t>
            </a:r>
            <a:r>
              <a:rPr lang="en-US" altLang="en-US" sz="2400" b="1" dirty="0" smtClean="0">
                <a:solidFill>
                  <a:srgbClr val="FEFFFF"/>
                </a:solidFill>
              </a:rPr>
              <a:t> </a:t>
            </a:r>
            <a:r>
              <a:rPr lang="en-US" altLang="en-US" sz="2400" b="1" dirty="0" err="1" smtClean="0">
                <a:solidFill>
                  <a:srgbClr val="FEFFFF"/>
                </a:solidFill>
              </a:rPr>
              <a:t>quan</a:t>
            </a:r>
            <a:r>
              <a:rPr lang="en-US" altLang="en-US" sz="2400" b="1" dirty="0" smtClean="0">
                <a:solidFill>
                  <a:srgbClr val="FEFFFF"/>
                </a:solidFill>
              </a:rPr>
              <a:t> </a:t>
            </a:r>
            <a:r>
              <a:rPr lang="en-US" altLang="en-US" sz="2400" b="1" dirty="0" err="1" smtClean="0">
                <a:solidFill>
                  <a:srgbClr val="FEFFFF"/>
                </a:solidFill>
              </a:rPr>
              <a:t>về</a:t>
            </a:r>
            <a:r>
              <a:rPr lang="en-US" altLang="en-US" sz="2400" b="1" dirty="0" smtClean="0">
                <a:solidFill>
                  <a:srgbClr val="FEFFFF"/>
                </a:solidFill>
              </a:rPr>
              <a:t> CMCN 4.0</a:t>
            </a:r>
          </a:p>
          <a:p>
            <a:pPr algn="ctr">
              <a:lnSpc>
                <a:spcPct val="120000"/>
              </a:lnSpc>
            </a:pPr>
            <a:r>
              <a:rPr lang="en-US" altLang="en-US" sz="2400" b="1" dirty="0" err="1" smtClean="0">
                <a:solidFill>
                  <a:srgbClr val="FEFFFF"/>
                </a:solidFill>
              </a:rPr>
              <a:t>Và</a:t>
            </a:r>
            <a:r>
              <a:rPr lang="en-US" altLang="en-US" sz="2400" b="1" dirty="0" smtClean="0">
                <a:solidFill>
                  <a:srgbClr val="FEFFFF"/>
                </a:solidFill>
              </a:rPr>
              <a:t> </a:t>
            </a:r>
            <a:r>
              <a:rPr lang="en-US" altLang="en-US" sz="2400" b="1" dirty="0" err="1" smtClean="0">
                <a:solidFill>
                  <a:srgbClr val="FEFFFF"/>
                </a:solidFill>
              </a:rPr>
              <a:t>lao</a:t>
            </a:r>
            <a:r>
              <a:rPr lang="en-US" altLang="en-US" sz="2400" b="1" dirty="0" smtClean="0">
                <a:solidFill>
                  <a:srgbClr val="FEFFFF"/>
                </a:solidFill>
              </a:rPr>
              <a:t> </a:t>
            </a:r>
            <a:r>
              <a:rPr lang="en-US" altLang="en-US" sz="2400" b="1" dirty="0" err="1" smtClean="0">
                <a:solidFill>
                  <a:srgbClr val="FEFFFF"/>
                </a:solidFill>
              </a:rPr>
              <a:t>động</a:t>
            </a:r>
            <a:r>
              <a:rPr lang="en-US" altLang="en-US" sz="2400" b="1" dirty="0" smtClean="0">
                <a:solidFill>
                  <a:srgbClr val="FEFFFF"/>
                </a:solidFill>
              </a:rPr>
              <a:t> </a:t>
            </a:r>
            <a:endParaRPr lang="en-US" altLang="en-US" sz="2400" b="1" dirty="0">
              <a:solidFill>
                <a:srgbClr val="FEFFFF"/>
              </a:solidFill>
            </a:endParaRPr>
          </a:p>
        </p:txBody>
      </p:sp>
      <p:sp>
        <p:nvSpPr>
          <p:cNvPr id="14384" name="Rectangle 48"/>
          <p:cNvSpPr>
            <a:spLocks noChangeArrowheads="1"/>
          </p:cNvSpPr>
          <p:nvPr/>
        </p:nvSpPr>
        <p:spPr bwMode="white">
          <a:xfrm>
            <a:off x="5094288" y="4772025"/>
            <a:ext cx="3425825" cy="494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20000"/>
              </a:lnSpc>
            </a:pPr>
            <a:r>
              <a:rPr lang="en-US" altLang="en-US" sz="2400" b="1" dirty="0" err="1" smtClean="0">
                <a:solidFill>
                  <a:srgbClr val="FEFFFF"/>
                </a:solidFill>
              </a:rPr>
              <a:t>Giải</a:t>
            </a:r>
            <a:r>
              <a:rPr lang="en-US" altLang="en-US" sz="2400" b="1" dirty="0" smtClean="0">
                <a:solidFill>
                  <a:srgbClr val="FEFFFF"/>
                </a:solidFill>
              </a:rPr>
              <a:t> </a:t>
            </a:r>
            <a:r>
              <a:rPr lang="en-US" altLang="en-US" sz="2400" b="1" dirty="0" err="1" smtClean="0">
                <a:solidFill>
                  <a:srgbClr val="FEFFFF"/>
                </a:solidFill>
              </a:rPr>
              <a:t>pháp</a:t>
            </a:r>
            <a:r>
              <a:rPr lang="en-US" altLang="en-US" sz="2400" b="1" dirty="0" smtClean="0">
                <a:solidFill>
                  <a:srgbClr val="FEFFFF"/>
                </a:solidFill>
              </a:rPr>
              <a:t> </a:t>
            </a:r>
            <a:r>
              <a:rPr lang="en-US" altLang="en-US" sz="2400" b="1" dirty="0" err="1" smtClean="0">
                <a:solidFill>
                  <a:srgbClr val="FEFFFF"/>
                </a:solidFill>
              </a:rPr>
              <a:t>và</a:t>
            </a:r>
            <a:r>
              <a:rPr lang="en-US" altLang="en-US" sz="2400" b="1" dirty="0" smtClean="0">
                <a:solidFill>
                  <a:srgbClr val="FEFFFF"/>
                </a:solidFill>
              </a:rPr>
              <a:t> </a:t>
            </a:r>
            <a:r>
              <a:rPr lang="en-US" altLang="en-US" sz="2400" b="1" dirty="0" err="1" smtClean="0">
                <a:solidFill>
                  <a:srgbClr val="FEFFFF"/>
                </a:solidFill>
              </a:rPr>
              <a:t>kiến</a:t>
            </a:r>
            <a:r>
              <a:rPr lang="en-US" altLang="en-US" sz="2400" b="1" dirty="0" smtClean="0">
                <a:solidFill>
                  <a:srgbClr val="FEFFFF"/>
                </a:solidFill>
              </a:rPr>
              <a:t> </a:t>
            </a:r>
            <a:r>
              <a:rPr lang="en-US" altLang="en-US" sz="2400" b="1" dirty="0" err="1" smtClean="0">
                <a:solidFill>
                  <a:srgbClr val="FEFFFF"/>
                </a:solidFill>
              </a:rPr>
              <a:t>nghị</a:t>
            </a:r>
            <a:endParaRPr lang="en-US" altLang="en-US" sz="2400" b="1" dirty="0">
              <a:solidFill>
                <a:srgbClr val="FEFFFF"/>
              </a:solidFill>
            </a:endParaRPr>
          </a:p>
        </p:txBody>
      </p:sp>
      <p:pic>
        <p:nvPicPr>
          <p:cNvPr id="2" name="Picture 1"/>
          <p:cNvPicPr>
            <a:picLocks noChangeAspect="1"/>
          </p:cNvPicPr>
          <p:nvPr/>
        </p:nvPicPr>
        <p:blipFill>
          <a:blip r:embed="rId3"/>
          <a:stretch>
            <a:fillRect/>
          </a:stretch>
        </p:blipFill>
        <p:spPr>
          <a:xfrm>
            <a:off x="137605" y="1980153"/>
            <a:ext cx="3629314" cy="354434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40"/>
                                        </p:tgtEl>
                                        <p:attrNameLst>
                                          <p:attrName>style.visibility</p:attrName>
                                        </p:attrNameLst>
                                      </p:cBhvr>
                                      <p:to>
                                        <p:strVal val="visible"/>
                                      </p:to>
                                    </p:set>
                                    <p:animEffect transition="in" filter="fade">
                                      <p:cBhvr>
                                        <p:cTn id="7" dur="500"/>
                                        <p:tgtEl>
                                          <p:spTgt spid="14340"/>
                                        </p:tgtEl>
                                      </p:cBhvr>
                                    </p:animEffect>
                                  </p:childTnLst>
                                </p:cTn>
                              </p:par>
                              <p:par>
                                <p:cTn id="8" presetID="10" presetClass="entr" presetSubtype="0" fill="hold" nodeType="withEffect">
                                  <p:stCondLst>
                                    <p:cond delay="0"/>
                                  </p:stCondLst>
                                  <p:childTnLst>
                                    <p:set>
                                      <p:cBhvr>
                                        <p:cTn id="9" dur="1" fill="hold">
                                          <p:stCondLst>
                                            <p:cond delay="0"/>
                                          </p:stCondLst>
                                        </p:cTn>
                                        <p:tgtEl>
                                          <p:spTgt spid="14341"/>
                                        </p:tgtEl>
                                        <p:attrNameLst>
                                          <p:attrName>style.visibility</p:attrName>
                                        </p:attrNameLst>
                                      </p:cBhvr>
                                      <p:to>
                                        <p:strVal val="visible"/>
                                      </p:to>
                                    </p:set>
                                    <p:animEffect transition="in" filter="fade">
                                      <p:cBhvr>
                                        <p:cTn id="10" dur="500"/>
                                        <p:tgtEl>
                                          <p:spTgt spid="1434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383"/>
                                        </p:tgtEl>
                                        <p:attrNameLst>
                                          <p:attrName>style.visibility</p:attrName>
                                        </p:attrNameLst>
                                      </p:cBhvr>
                                      <p:to>
                                        <p:strVal val="visible"/>
                                      </p:to>
                                    </p:set>
                                    <p:animEffect transition="in" filter="fade">
                                      <p:cBhvr>
                                        <p:cTn id="13" dur="500"/>
                                        <p:tgtEl>
                                          <p:spTgt spid="1438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4342"/>
                                        </p:tgtEl>
                                        <p:attrNameLst>
                                          <p:attrName>style.visibility</p:attrName>
                                        </p:attrNameLst>
                                      </p:cBhvr>
                                      <p:to>
                                        <p:strVal val="visible"/>
                                      </p:to>
                                    </p:set>
                                    <p:animEffect transition="in" filter="fade">
                                      <p:cBhvr>
                                        <p:cTn id="16" dur="500"/>
                                        <p:tgtEl>
                                          <p:spTgt spid="14342"/>
                                        </p:tgtEl>
                                      </p:cBhvr>
                                    </p:animEffect>
                                  </p:childTnLst>
                                </p:cTn>
                              </p:par>
                              <p:par>
                                <p:cTn id="17" presetID="10" presetClass="entr" presetSubtype="0" fill="hold" nodeType="withEffect">
                                  <p:stCondLst>
                                    <p:cond delay="0"/>
                                  </p:stCondLst>
                                  <p:childTnLst>
                                    <p:set>
                                      <p:cBhvr>
                                        <p:cTn id="18" dur="1" fill="hold">
                                          <p:stCondLst>
                                            <p:cond delay="0"/>
                                          </p:stCondLst>
                                        </p:cTn>
                                        <p:tgtEl>
                                          <p:spTgt spid="14343"/>
                                        </p:tgtEl>
                                        <p:attrNameLst>
                                          <p:attrName>style.visibility</p:attrName>
                                        </p:attrNameLst>
                                      </p:cBhvr>
                                      <p:to>
                                        <p:strVal val="visible"/>
                                      </p:to>
                                    </p:set>
                                    <p:animEffect transition="in" filter="fade">
                                      <p:cBhvr>
                                        <p:cTn id="19" dur="500"/>
                                        <p:tgtEl>
                                          <p:spTgt spid="1434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382"/>
                                        </p:tgtEl>
                                        <p:attrNameLst>
                                          <p:attrName>style.visibility</p:attrName>
                                        </p:attrNameLst>
                                      </p:cBhvr>
                                      <p:to>
                                        <p:strVal val="visible"/>
                                      </p:to>
                                    </p:set>
                                    <p:animEffect transition="in" filter="fade">
                                      <p:cBhvr>
                                        <p:cTn id="22" dur="500"/>
                                        <p:tgtEl>
                                          <p:spTgt spid="1438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4344"/>
                                        </p:tgtEl>
                                        <p:attrNameLst>
                                          <p:attrName>style.visibility</p:attrName>
                                        </p:attrNameLst>
                                      </p:cBhvr>
                                      <p:to>
                                        <p:strVal val="visible"/>
                                      </p:to>
                                    </p:set>
                                    <p:animEffect transition="in" filter="fade">
                                      <p:cBhvr>
                                        <p:cTn id="25" dur="500"/>
                                        <p:tgtEl>
                                          <p:spTgt spid="14344"/>
                                        </p:tgtEl>
                                      </p:cBhvr>
                                    </p:animEffect>
                                  </p:childTnLst>
                                </p:cTn>
                              </p:par>
                              <p:par>
                                <p:cTn id="26" presetID="10" presetClass="entr" presetSubtype="0" fill="hold" nodeType="withEffect">
                                  <p:stCondLst>
                                    <p:cond delay="0"/>
                                  </p:stCondLst>
                                  <p:childTnLst>
                                    <p:set>
                                      <p:cBhvr>
                                        <p:cTn id="27" dur="1" fill="hold">
                                          <p:stCondLst>
                                            <p:cond delay="0"/>
                                          </p:stCondLst>
                                        </p:cTn>
                                        <p:tgtEl>
                                          <p:spTgt spid="14345"/>
                                        </p:tgtEl>
                                        <p:attrNameLst>
                                          <p:attrName>style.visibility</p:attrName>
                                        </p:attrNameLst>
                                      </p:cBhvr>
                                      <p:to>
                                        <p:strVal val="visible"/>
                                      </p:to>
                                    </p:set>
                                    <p:animEffect transition="in" filter="fade">
                                      <p:cBhvr>
                                        <p:cTn id="28" dur="500"/>
                                        <p:tgtEl>
                                          <p:spTgt spid="1434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4384"/>
                                        </p:tgtEl>
                                        <p:attrNameLst>
                                          <p:attrName>style.visibility</p:attrName>
                                        </p:attrNameLst>
                                      </p:cBhvr>
                                      <p:to>
                                        <p:strVal val="visible"/>
                                      </p:to>
                                    </p:set>
                                    <p:animEffect transition="in" filter="fade">
                                      <p:cBhvr>
                                        <p:cTn id="31" dur="500"/>
                                        <p:tgtEl>
                                          <p:spTgt spid="14384"/>
                                        </p:tgtEl>
                                      </p:cBhvr>
                                    </p:animEffect>
                                  </p:childTnLst>
                                </p:cTn>
                              </p:par>
                              <p:par>
                                <p:cTn id="32" presetID="10" presetClass="entr" presetSubtype="0" fill="hold" nodeType="withEffect">
                                  <p:stCondLst>
                                    <p:cond delay="0"/>
                                  </p:stCondLst>
                                  <p:childTnLst>
                                    <p:set>
                                      <p:cBhvr>
                                        <p:cTn id="33" dur="1" fill="hold">
                                          <p:stCondLst>
                                            <p:cond delay="0"/>
                                          </p:stCondLst>
                                        </p:cTn>
                                        <p:tgtEl>
                                          <p:spTgt spid="14376"/>
                                        </p:tgtEl>
                                        <p:attrNameLst>
                                          <p:attrName>style.visibility</p:attrName>
                                        </p:attrNameLst>
                                      </p:cBhvr>
                                      <p:to>
                                        <p:strVal val="visible"/>
                                      </p:to>
                                    </p:set>
                                    <p:animEffect transition="in" filter="fade">
                                      <p:cBhvr>
                                        <p:cTn id="34" dur="500"/>
                                        <p:tgtEl>
                                          <p:spTgt spid="143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animBg="1"/>
      <p:bldP spid="14342" grpId="0" animBg="1"/>
      <p:bldP spid="14344" grpId="0" animBg="1"/>
      <p:bldP spid="14382" grpId="0"/>
      <p:bldP spid="14383" grpId="0"/>
      <p:bldP spid="1438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altLang="en-US" dirty="0" smtClean="0"/>
              <a:t>2. </a:t>
            </a:r>
            <a:r>
              <a:rPr lang="en-US" altLang="en-US" dirty="0" err="1" smtClean="0"/>
              <a:t>Nội</a:t>
            </a:r>
            <a:r>
              <a:rPr lang="en-US" altLang="en-US" dirty="0" smtClean="0"/>
              <a:t> dung </a:t>
            </a:r>
            <a:r>
              <a:rPr lang="en-US" altLang="en-US" dirty="0" err="1" smtClean="0"/>
              <a:t>nghiên</a:t>
            </a:r>
            <a:r>
              <a:rPr lang="en-US" altLang="en-US" dirty="0" smtClean="0"/>
              <a:t> </a:t>
            </a:r>
            <a:r>
              <a:rPr lang="en-US" altLang="en-US" dirty="0" err="1" smtClean="0"/>
              <a:t>cứu</a:t>
            </a:r>
            <a:r>
              <a:rPr lang="en-US" altLang="en-US" dirty="0" smtClean="0"/>
              <a:t> </a:t>
            </a:r>
            <a:endParaRPr lang="en-US" altLang="en-US" dirty="0"/>
          </a:p>
        </p:txBody>
      </p:sp>
      <p:sp>
        <p:nvSpPr>
          <p:cNvPr id="12291" name="Rectangle 3"/>
          <p:cNvSpPr>
            <a:spLocks noGrp="1" noChangeArrowheads="1"/>
          </p:cNvSpPr>
          <p:nvPr>
            <p:ph type="body" idx="1"/>
          </p:nvPr>
        </p:nvSpPr>
        <p:spPr>
          <a:xfrm>
            <a:off x="671846" y="1219200"/>
            <a:ext cx="7481553" cy="639762"/>
          </a:xfrm>
        </p:spPr>
        <p:txBody>
          <a:bodyPr/>
          <a:lstStyle/>
          <a:p>
            <a:pPr marL="0" indent="0">
              <a:buNone/>
            </a:pPr>
            <a:r>
              <a:rPr lang="en-US" altLang="en-US" b="1" dirty="0"/>
              <a:t>A</a:t>
            </a:r>
            <a:r>
              <a:rPr lang="en-US" altLang="en-US" b="1" dirty="0" smtClean="0"/>
              <a:t>. </a:t>
            </a:r>
            <a:r>
              <a:rPr lang="en-US" altLang="en-US" sz="2400" b="1" dirty="0" err="1" smtClean="0"/>
              <a:t>Tổng</a:t>
            </a:r>
            <a:r>
              <a:rPr lang="en-US" altLang="en-US" sz="2400" b="1" dirty="0" smtClean="0"/>
              <a:t> </a:t>
            </a:r>
            <a:r>
              <a:rPr lang="en-US" altLang="en-US" sz="2400" b="1" dirty="0" err="1" smtClean="0"/>
              <a:t>quan</a:t>
            </a:r>
            <a:r>
              <a:rPr lang="en-US" altLang="en-US" sz="2400" b="1" dirty="0" smtClean="0"/>
              <a:t> </a:t>
            </a:r>
            <a:r>
              <a:rPr lang="en-US" altLang="en-US" sz="2400" b="1" dirty="0" err="1" smtClean="0"/>
              <a:t>về</a:t>
            </a:r>
            <a:r>
              <a:rPr lang="en-US" altLang="en-US" sz="2400" b="1" dirty="0" smtClean="0"/>
              <a:t> </a:t>
            </a:r>
            <a:r>
              <a:rPr lang="en-US" altLang="en-US" sz="2400" b="1" dirty="0" err="1" smtClean="0"/>
              <a:t>Cách</a:t>
            </a:r>
            <a:r>
              <a:rPr lang="en-US" altLang="en-US" sz="2400" b="1" dirty="0" smtClean="0"/>
              <a:t> </a:t>
            </a:r>
            <a:r>
              <a:rPr lang="en-US" altLang="en-US" sz="2400" b="1" dirty="0" err="1" smtClean="0"/>
              <a:t>mạng</a:t>
            </a:r>
            <a:r>
              <a:rPr lang="en-US" altLang="en-US" sz="2400" b="1" dirty="0" smtClean="0"/>
              <a:t> </a:t>
            </a:r>
            <a:r>
              <a:rPr lang="en-US" altLang="en-US" sz="2400" b="1" dirty="0" err="1" smtClean="0"/>
              <a:t>công</a:t>
            </a:r>
            <a:r>
              <a:rPr lang="en-US" altLang="en-US" sz="2400" b="1" dirty="0" smtClean="0"/>
              <a:t> </a:t>
            </a:r>
            <a:r>
              <a:rPr lang="en-US" altLang="en-US" sz="2400" b="1" dirty="0" err="1" smtClean="0"/>
              <a:t>nghiệp</a:t>
            </a:r>
            <a:r>
              <a:rPr lang="en-US" altLang="en-US" sz="2400" b="1" dirty="0" smtClean="0"/>
              <a:t>  4.0 </a:t>
            </a:r>
            <a:endParaRPr lang="en-US" altLang="en-US" sz="2400" b="1" dirty="0"/>
          </a:p>
          <a:p>
            <a:pPr marL="0" indent="0">
              <a:buNone/>
            </a:pPr>
            <a:endParaRPr lang="en-US" altLang="en-US" sz="2800" b="1" dirty="0"/>
          </a:p>
        </p:txBody>
      </p:sp>
      <p:sp>
        <p:nvSpPr>
          <p:cNvPr id="2" name="TextBox 1"/>
          <p:cNvSpPr txBox="1"/>
          <p:nvPr/>
        </p:nvSpPr>
        <p:spPr>
          <a:xfrm>
            <a:off x="0" y="2286000"/>
            <a:ext cx="4038601" cy="3693319"/>
          </a:xfrm>
          <a:prstGeom prst="rect">
            <a:avLst/>
          </a:prstGeom>
          <a:noFill/>
        </p:spPr>
        <p:txBody>
          <a:bodyPr wrap="square" rtlCol="0">
            <a:spAutoFit/>
          </a:bodyPr>
          <a:lstStyle/>
          <a:p>
            <a:pPr marL="342900" indent="-342900">
              <a:buAutoNum type="alphaLcPeriod"/>
            </a:pPr>
            <a:r>
              <a:rPr lang="en-US" sz="2400" dirty="0" err="1" smtClean="0">
                <a:solidFill>
                  <a:schemeClr val="accent6">
                    <a:lumMod val="50000"/>
                  </a:schemeClr>
                </a:solidFill>
              </a:rPr>
              <a:t>Khái</a:t>
            </a:r>
            <a:r>
              <a:rPr lang="en-US" sz="2400" dirty="0" smtClean="0">
                <a:solidFill>
                  <a:schemeClr val="accent6">
                    <a:lumMod val="50000"/>
                  </a:schemeClr>
                </a:solidFill>
              </a:rPr>
              <a:t> </a:t>
            </a:r>
            <a:r>
              <a:rPr lang="en-US" sz="2400" dirty="0" err="1" smtClean="0">
                <a:solidFill>
                  <a:schemeClr val="accent6">
                    <a:lumMod val="50000"/>
                  </a:schemeClr>
                </a:solidFill>
              </a:rPr>
              <a:t>niệm</a:t>
            </a:r>
            <a:r>
              <a:rPr lang="en-US" sz="2400" dirty="0" smtClean="0">
                <a:solidFill>
                  <a:schemeClr val="accent6">
                    <a:lumMod val="50000"/>
                  </a:schemeClr>
                </a:solidFill>
              </a:rPr>
              <a:t>:</a:t>
            </a:r>
          </a:p>
          <a:p>
            <a:pPr algn="just"/>
            <a:r>
              <a:rPr lang="vi-VN" sz="2400" dirty="0"/>
              <a:t>Cách mạng công nghiệp 4.0 (Industry 4.0) là xu hướng hiện tại của tự động hóa và trao đổi dữ liệu trong công nghệ sản xuất. Nó bao gồm các hệ thống mạng vật lý, mạng Internet kết nối vạn vật và điện toán đám </a:t>
            </a:r>
            <a:r>
              <a:rPr lang="vi-VN" sz="2400" dirty="0" smtClean="0"/>
              <a:t>mây</a:t>
            </a:r>
            <a:r>
              <a:rPr lang="en-US" sz="2400" dirty="0" smtClean="0"/>
              <a:t>.</a:t>
            </a:r>
          </a:p>
          <a:p>
            <a:pPr marL="342900" indent="-342900">
              <a:buAutoNum type="alphaLcPeriod"/>
            </a:pPr>
            <a:endParaRPr lang="en-US" dirty="0"/>
          </a:p>
        </p:txBody>
      </p:sp>
      <p:pic>
        <p:nvPicPr>
          <p:cNvPr id="3" name="Picture 2"/>
          <p:cNvPicPr>
            <a:picLocks noChangeAspect="1"/>
          </p:cNvPicPr>
          <p:nvPr/>
        </p:nvPicPr>
        <p:blipFill>
          <a:blip r:embed="rId2"/>
          <a:stretch>
            <a:fillRect/>
          </a:stretch>
        </p:blipFill>
        <p:spPr>
          <a:xfrm>
            <a:off x="4167501" y="2117724"/>
            <a:ext cx="4968478" cy="474027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27829" y="0"/>
            <a:ext cx="6310312" cy="960438"/>
          </a:xfrm>
        </p:spPr>
        <p:txBody>
          <a:bodyPr/>
          <a:lstStyle/>
          <a:p>
            <a:r>
              <a:rPr lang="en-US" altLang="en-US" dirty="0" err="1" smtClean="0"/>
              <a:t>Khái</a:t>
            </a:r>
            <a:r>
              <a:rPr lang="en-US" altLang="en-US" dirty="0" smtClean="0"/>
              <a:t> </a:t>
            </a:r>
            <a:r>
              <a:rPr lang="en-US" altLang="en-US" dirty="0" err="1" smtClean="0"/>
              <a:t>quát</a:t>
            </a:r>
            <a:r>
              <a:rPr lang="en-US" altLang="en-US" dirty="0" smtClean="0"/>
              <a:t> CMCN 4.0 </a:t>
            </a:r>
            <a:endParaRPr lang="en-US" altLang="en-US" dirty="0"/>
          </a:p>
        </p:txBody>
      </p:sp>
      <p:sp>
        <p:nvSpPr>
          <p:cNvPr id="11" name="AutoShape 3"/>
          <p:cNvSpPr>
            <a:spLocks noChangeArrowheads="1"/>
          </p:cNvSpPr>
          <p:nvPr/>
        </p:nvSpPr>
        <p:spPr bwMode="auto">
          <a:xfrm>
            <a:off x="6608762" y="3524570"/>
            <a:ext cx="1620837" cy="2738437"/>
          </a:xfrm>
          <a:prstGeom prst="roundRect">
            <a:avLst>
              <a:gd name="adj" fmla="val 13745"/>
            </a:avLst>
          </a:prstGeom>
          <a:noFill/>
          <a:ln w="38100">
            <a:solidFill>
              <a:schemeClr val="bg2"/>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 name="AutoShape 4"/>
          <p:cNvSpPr>
            <a:spLocks noChangeArrowheads="1"/>
          </p:cNvSpPr>
          <p:nvPr/>
        </p:nvSpPr>
        <p:spPr bwMode="auto">
          <a:xfrm>
            <a:off x="4765871" y="3523068"/>
            <a:ext cx="1611312" cy="2738437"/>
          </a:xfrm>
          <a:prstGeom prst="roundRect">
            <a:avLst>
              <a:gd name="adj" fmla="val 13745"/>
            </a:avLst>
          </a:prstGeom>
          <a:noFill/>
          <a:ln w="38100">
            <a:solidFill>
              <a:schemeClr val="bg2"/>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 name="AutoShape 5"/>
          <p:cNvSpPr>
            <a:spLocks noChangeArrowheads="1"/>
          </p:cNvSpPr>
          <p:nvPr/>
        </p:nvSpPr>
        <p:spPr bwMode="auto">
          <a:xfrm>
            <a:off x="2933700" y="3509963"/>
            <a:ext cx="1563687" cy="2738437"/>
          </a:xfrm>
          <a:prstGeom prst="roundRect">
            <a:avLst>
              <a:gd name="adj" fmla="val 13745"/>
            </a:avLst>
          </a:prstGeom>
          <a:noFill/>
          <a:ln w="38100">
            <a:solidFill>
              <a:schemeClr val="bg2"/>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 name="AutoShape 6"/>
          <p:cNvSpPr>
            <a:spLocks noChangeArrowheads="1"/>
          </p:cNvSpPr>
          <p:nvPr/>
        </p:nvSpPr>
        <p:spPr bwMode="auto">
          <a:xfrm>
            <a:off x="1022259" y="3518039"/>
            <a:ext cx="1620838" cy="2738437"/>
          </a:xfrm>
          <a:prstGeom prst="roundRect">
            <a:avLst>
              <a:gd name="adj" fmla="val 13745"/>
            </a:avLst>
          </a:prstGeom>
          <a:noFill/>
          <a:ln w="38100">
            <a:solidFill>
              <a:schemeClr val="bg2"/>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5" name="Group 7"/>
          <p:cNvGrpSpPr>
            <a:grpSpLocks/>
          </p:cNvGrpSpPr>
          <p:nvPr/>
        </p:nvGrpSpPr>
        <p:grpSpPr bwMode="auto">
          <a:xfrm>
            <a:off x="1447800" y="2133600"/>
            <a:ext cx="5895975" cy="936625"/>
            <a:chOff x="624" y="1152"/>
            <a:chExt cx="4080" cy="720"/>
          </a:xfrm>
        </p:grpSpPr>
        <p:sp>
          <p:nvSpPr>
            <p:cNvPr id="16" name="Rectangle 8"/>
            <p:cNvSpPr>
              <a:spLocks noChangeArrowheads="1"/>
            </p:cNvSpPr>
            <p:nvPr/>
          </p:nvSpPr>
          <p:spPr bwMode="gray">
            <a:xfrm rot="3419336">
              <a:off x="624" y="1200"/>
              <a:ext cx="672" cy="672"/>
            </a:xfrm>
            <a:prstGeom prst="rect">
              <a:avLst/>
            </a:prstGeom>
            <a:gradFill rotWithShape="1">
              <a:gsLst>
                <a:gs pos="0">
                  <a:schemeClr val="hlink"/>
                </a:gs>
                <a:gs pos="100000">
                  <a:schemeClr val="hlink">
                    <a:gamma/>
                    <a:shade val="46275"/>
                    <a:invGamma/>
                  </a:schemeClr>
                </a:gs>
              </a:gsLst>
              <a:lin ang="5400000" scaled="1"/>
            </a:gradFill>
            <a:ln w="9525">
              <a:miter lim="800000"/>
              <a:headEnd/>
              <a:tailEnd/>
            </a:ln>
            <a:effectLst/>
            <a:scene3d>
              <a:camera prst="legacyPerspectiveFront">
                <a:rot lat="0" lon="1500000" rev="0"/>
              </a:camera>
              <a:lightRig rig="legacyFlat4" dir="b"/>
            </a:scene3d>
            <a:sp3d extrusionH="887400" prstMaterial="legacyMatte">
              <a:bevelT w="13500" h="13500" prst="angle"/>
              <a:bevelB w="13500" h="13500" prst="angle"/>
              <a:extrusionClr>
                <a:schemeClr val="hlink"/>
              </a:extrusionClr>
              <a:contourClr>
                <a:schemeClr val="hlink"/>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grpSp>
          <p:nvGrpSpPr>
            <p:cNvPr id="17" name="Group 9"/>
            <p:cNvGrpSpPr>
              <a:grpSpLocks/>
            </p:cNvGrpSpPr>
            <p:nvPr/>
          </p:nvGrpSpPr>
          <p:grpSpPr bwMode="auto">
            <a:xfrm>
              <a:off x="1296" y="1296"/>
              <a:ext cx="624" cy="96"/>
              <a:chOff x="2003" y="3439"/>
              <a:chExt cx="468" cy="244"/>
            </a:xfrm>
          </p:grpSpPr>
          <p:sp>
            <p:nvSpPr>
              <p:cNvPr id="31" name="Oval 10"/>
              <p:cNvSpPr>
                <a:spLocks noChangeArrowheads="1"/>
              </p:cNvSpPr>
              <p:nvPr/>
            </p:nvSpPr>
            <p:spPr bwMode="gray">
              <a:xfrm>
                <a:off x="2003" y="3439"/>
                <a:ext cx="79" cy="242"/>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2" name="Rectangle 11"/>
              <p:cNvSpPr>
                <a:spLocks noChangeArrowheads="1"/>
              </p:cNvSpPr>
              <p:nvPr/>
            </p:nvSpPr>
            <p:spPr bwMode="gray">
              <a:xfrm>
                <a:off x="2048" y="3441"/>
                <a:ext cx="388" cy="242"/>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 name="Oval 12"/>
              <p:cNvSpPr>
                <a:spLocks noChangeArrowheads="1"/>
              </p:cNvSpPr>
              <p:nvPr/>
            </p:nvSpPr>
            <p:spPr bwMode="gray">
              <a:xfrm>
                <a:off x="2400" y="3443"/>
                <a:ext cx="71" cy="234"/>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w="127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 name="Oval 13"/>
              <p:cNvSpPr>
                <a:spLocks noChangeArrowheads="1"/>
              </p:cNvSpPr>
              <p:nvPr/>
            </p:nvSpPr>
            <p:spPr bwMode="gray">
              <a:xfrm>
                <a:off x="2438" y="3519"/>
                <a:ext cx="20" cy="69"/>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18" name="Rectangle 14"/>
            <p:cNvSpPr>
              <a:spLocks noChangeArrowheads="1"/>
            </p:cNvSpPr>
            <p:nvPr/>
          </p:nvSpPr>
          <p:spPr bwMode="gray">
            <a:xfrm rot="3419336">
              <a:off x="1776" y="1152"/>
              <a:ext cx="672" cy="672"/>
            </a:xfrm>
            <a:prstGeom prst="rect">
              <a:avLst/>
            </a:prstGeom>
            <a:solidFill>
              <a:schemeClr val="accent1"/>
            </a:solidFill>
            <a:ln w="9525">
              <a:miter lim="800000"/>
              <a:headEnd/>
              <a:tailEnd/>
            </a:ln>
            <a:effectLst/>
            <a:scene3d>
              <a:camera prst="legacyPerspectiveFront">
                <a:rot lat="0" lon="1500000" rev="0"/>
              </a:camera>
              <a:lightRig rig="legacyFlat4" dir="b"/>
            </a:scene3d>
            <a:sp3d extrusionH="8874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grpSp>
          <p:nvGrpSpPr>
            <p:cNvPr id="19" name="Group 15"/>
            <p:cNvGrpSpPr>
              <a:grpSpLocks/>
            </p:cNvGrpSpPr>
            <p:nvPr/>
          </p:nvGrpSpPr>
          <p:grpSpPr bwMode="auto">
            <a:xfrm>
              <a:off x="2448" y="1296"/>
              <a:ext cx="624" cy="96"/>
              <a:chOff x="2003" y="3439"/>
              <a:chExt cx="468" cy="244"/>
            </a:xfrm>
          </p:grpSpPr>
          <p:sp>
            <p:nvSpPr>
              <p:cNvPr id="27" name="Oval 16"/>
              <p:cNvSpPr>
                <a:spLocks noChangeArrowheads="1"/>
              </p:cNvSpPr>
              <p:nvPr/>
            </p:nvSpPr>
            <p:spPr bwMode="gray">
              <a:xfrm>
                <a:off x="2003" y="3439"/>
                <a:ext cx="79" cy="242"/>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8" name="Rectangle 17"/>
              <p:cNvSpPr>
                <a:spLocks noChangeArrowheads="1"/>
              </p:cNvSpPr>
              <p:nvPr/>
            </p:nvSpPr>
            <p:spPr bwMode="gray">
              <a:xfrm>
                <a:off x="2048" y="3441"/>
                <a:ext cx="388" cy="242"/>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 name="Oval 18"/>
              <p:cNvSpPr>
                <a:spLocks noChangeArrowheads="1"/>
              </p:cNvSpPr>
              <p:nvPr/>
            </p:nvSpPr>
            <p:spPr bwMode="gray">
              <a:xfrm>
                <a:off x="2400" y="3443"/>
                <a:ext cx="71" cy="234"/>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w="127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 name="Oval 19"/>
              <p:cNvSpPr>
                <a:spLocks noChangeArrowheads="1"/>
              </p:cNvSpPr>
              <p:nvPr/>
            </p:nvSpPr>
            <p:spPr bwMode="gray">
              <a:xfrm>
                <a:off x="2438" y="3519"/>
                <a:ext cx="20" cy="69"/>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20" name="Rectangle 20"/>
            <p:cNvSpPr>
              <a:spLocks noChangeArrowheads="1"/>
            </p:cNvSpPr>
            <p:nvPr/>
          </p:nvSpPr>
          <p:spPr bwMode="gray">
            <a:xfrm rot="3419336">
              <a:off x="2880" y="1152"/>
              <a:ext cx="672" cy="672"/>
            </a:xfrm>
            <a:prstGeom prst="rect">
              <a:avLst/>
            </a:prstGeom>
            <a:gradFill rotWithShape="1">
              <a:gsLst>
                <a:gs pos="0">
                  <a:schemeClr val="hlink"/>
                </a:gs>
                <a:gs pos="100000">
                  <a:schemeClr val="hlink">
                    <a:gamma/>
                    <a:shade val="46275"/>
                    <a:invGamma/>
                  </a:schemeClr>
                </a:gs>
              </a:gsLst>
              <a:lin ang="5400000" scaled="1"/>
            </a:gradFill>
            <a:ln w="9525">
              <a:miter lim="800000"/>
              <a:headEnd/>
              <a:tailEnd/>
            </a:ln>
            <a:effectLst/>
            <a:scene3d>
              <a:camera prst="legacyPerspectiveFront">
                <a:rot lat="0" lon="1500000" rev="0"/>
              </a:camera>
              <a:lightRig rig="legacyFlat4" dir="b"/>
            </a:scene3d>
            <a:sp3d extrusionH="887400" prstMaterial="legacyMatte">
              <a:bevelT w="13500" h="13500" prst="angle"/>
              <a:bevelB w="13500" h="13500" prst="angle"/>
              <a:extrusionClr>
                <a:schemeClr val="hlink"/>
              </a:extrusionClr>
              <a:contourClr>
                <a:schemeClr val="hlink"/>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grpSp>
          <p:nvGrpSpPr>
            <p:cNvPr id="21" name="Group 21"/>
            <p:cNvGrpSpPr>
              <a:grpSpLocks/>
            </p:cNvGrpSpPr>
            <p:nvPr/>
          </p:nvGrpSpPr>
          <p:grpSpPr bwMode="auto">
            <a:xfrm>
              <a:off x="3600" y="1296"/>
              <a:ext cx="816" cy="96"/>
              <a:chOff x="2003" y="3439"/>
              <a:chExt cx="468" cy="244"/>
            </a:xfrm>
          </p:grpSpPr>
          <p:sp>
            <p:nvSpPr>
              <p:cNvPr id="23" name="Oval 22"/>
              <p:cNvSpPr>
                <a:spLocks noChangeArrowheads="1"/>
              </p:cNvSpPr>
              <p:nvPr/>
            </p:nvSpPr>
            <p:spPr bwMode="gray">
              <a:xfrm>
                <a:off x="2003" y="3439"/>
                <a:ext cx="79" cy="242"/>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4" name="Rectangle 23"/>
              <p:cNvSpPr>
                <a:spLocks noChangeArrowheads="1"/>
              </p:cNvSpPr>
              <p:nvPr/>
            </p:nvSpPr>
            <p:spPr bwMode="gray">
              <a:xfrm>
                <a:off x="2048" y="3441"/>
                <a:ext cx="388" cy="242"/>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 name="Oval 24"/>
              <p:cNvSpPr>
                <a:spLocks noChangeArrowheads="1"/>
              </p:cNvSpPr>
              <p:nvPr/>
            </p:nvSpPr>
            <p:spPr bwMode="gray">
              <a:xfrm>
                <a:off x="2400" y="3443"/>
                <a:ext cx="71" cy="234"/>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w="127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6" name="Oval 25"/>
              <p:cNvSpPr>
                <a:spLocks noChangeArrowheads="1"/>
              </p:cNvSpPr>
              <p:nvPr/>
            </p:nvSpPr>
            <p:spPr bwMode="gray">
              <a:xfrm>
                <a:off x="2438" y="3519"/>
                <a:ext cx="20" cy="69"/>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22" name="Rectangle 26"/>
            <p:cNvSpPr>
              <a:spLocks noChangeArrowheads="1"/>
            </p:cNvSpPr>
            <p:nvPr/>
          </p:nvSpPr>
          <p:spPr bwMode="gray">
            <a:xfrm rot="3419336">
              <a:off x="4032" y="1152"/>
              <a:ext cx="672" cy="672"/>
            </a:xfrm>
            <a:prstGeom prst="rect">
              <a:avLst/>
            </a:prstGeom>
            <a:solidFill>
              <a:schemeClr val="accent1"/>
            </a:solidFill>
            <a:ln w="9525">
              <a:miter lim="800000"/>
              <a:headEnd/>
              <a:tailEnd/>
            </a:ln>
            <a:effectLst/>
            <a:scene3d>
              <a:camera prst="legacyPerspectiveFront">
                <a:rot lat="0" lon="1500000" rev="0"/>
              </a:camera>
              <a:lightRig rig="legacyFlat4" dir="b"/>
            </a:scene3d>
            <a:sp3d extrusionH="8874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grpSp>
      <p:sp>
        <p:nvSpPr>
          <p:cNvPr id="35" name="Rectangle 27"/>
          <p:cNvSpPr>
            <a:spLocks noChangeArrowheads="1"/>
          </p:cNvSpPr>
          <p:nvPr/>
        </p:nvSpPr>
        <p:spPr bwMode="gray">
          <a:xfrm>
            <a:off x="1601787" y="2435225"/>
            <a:ext cx="68050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solidFill>
                  <a:schemeClr val="bg1"/>
                </a:solidFill>
              </a:rPr>
              <a:t>2011</a:t>
            </a:r>
            <a:endParaRPr lang="en-US" altLang="en-US" dirty="0">
              <a:solidFill>
                <a:schemeClr val="bg1"/>
              </a:solidFill>
            </a:endParaRPr>
          </a:p>
        </p:txBody>
      </p:sp>
      <p:sp>
        <p:nvSpPr>
          <p:cNvPr id="36" name="Rectangle 28"/>
          <p:cNvSpPr>
            <a:spLocks noChangeArrowheads="1"/>
          </p:cNvSpPr>
          <p:nvPr/>
        </p:nvSpPr>
        <p:spPr bwMode="gray">
          <a:xfrm>
            <a:off x="3297237" y="2435225"/>
            <a:ext cx="69762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solidFill>
                  <a:schemeClr val="bg1"/>
                </a:solidFill>
              </a:rPr>
              <a:t>2013</a:t>
            </a:r>
            <a:endParaRPr lang="en-US" altLang="en-US" dirty="0">
              <a:solidFill>
                <a:schemeClr val="bg1"/>
              </a:solidFill>
            </a:endParaRPr>
          </a:p>
        </p:txBody>
      </p:sp>
      <p:sp>
        <p:nvSpPr>
          <p:cNvPr id="37" name="Rectangle 29"/>
          <p:cNvSpPr>
            <a:spLocks noChangeArrowheads="1"/>
          </p:cNvSpPr>
          <p:nvPr/>
        </p:nvSpPr>
        <p:spPr bwMode="gray">
          <a:xfrm>
            <a:off x="4843462" y="2435225"/>
            <a:ext cx="69762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solidFill>
                  <a:schemeClr val="bg1"/>
                </a:solidFill>
              </a:rPr>
              <a:t>2016</a:t>
            </a:r>
            <a:endParaRPr lang="en-US" altLang="en-US" dirty="0">
              <a:solidFill>
                <a:schemeClr val="bg1"/>
              </a:solidFill>
            </a:endParaRPr>
          </a:p>
        </p:txBody>
      </p:sp>
      <p:sp>
        <p:nvSpPr>
          <p:cNvPr id="38" name="Rectangle 30"/>
          <p:cNvSpPr>
            <a:spLocks noChangeArrowheads="1"/>
          </p:cNvSpPr>
          <p:nvPr/>
        </p:nvSpPr>
        <p:spPr bwMode="gray">
          <a:xfrm>
            <a:off x="6538912" y="2435225"/>
            <a:ext cx="65915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solidFill>
                  <a:schemeClr val="bg1"/>
                </a:solidFill>
              </a:rPr>
              <a:t>Nay </a:t>
            </a:r>
            <a:endParaRPr lang="en-US" altLang="en-US" dirty="0">
              <a:solidFill>
                <a:schemeClr val="bg1"/>
              </a:solidFill>
            </a:endParaRPr>
          </a:p>
        </p:txBody>
      </p:sp>
      <p:sp>
        <p:nvSpPr>
          <p:cNvPr id="39" name="Rectangle 31"/>
          <p:cNvSpPr>
            <a:spLocks noChangeArrowheads="1"/>
          </p:cNvSpPr>
          <p:nvPr/>
        </p:nvSpPr>
        <p:spPr bwMode="auto">
          <a:xfrm>
            <a:off x="1608137" y="372745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b="1" dirty="0">
              <a:solidFill>
                <a:schemeClr val="tx2"/>
              </a:solidFill>
            </a:endParaRPr>
          </a:p>
        </p:txBody>
      </p:sp>
      <p:sp>
        <p:nvSpPr>
          <p:cNvPr id="40" name="Text Box 14"/>
          <p:cNvSpPr txBox="1">
            <a:spLocks noChangeArrowheads="1"/>
          </p:cNvSpPr>
          <p:nvPr/>
        </p:nvSpPr>
        <p:spPr bwMode="gray">
          <a:xfrm>
            <a:off x="1073655" y="3601126"/>
            <a:ext cx="1685232" cy="2585323"/>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28398" dir="3806097" algn="ctr" rotWithShape="0">
                    <a:srgbClr val="333300">
                      <a:alpha val="50000"/>
                    </a:srgbClr>
                  </a:outerShdw>
                </a:effectLst>
              </a14:hiddenEffects>
            </a:ext>
          </a:extLst>
        </p:spPr>
        <p:txBody>
          <a:bodyPr wrap="square">
            <a:spAutoFit/>
          </a:bodyPr>
          <a:lstStyle/>
          <a:p>
            <a:pPr>
              <a:spcBef>
                <a:spcPct val="50000"/>
              </a:spcBef>
            </a:pPr>
            <a:r>
              <a:rPr lang="en-US" altLang="en-US" b="1" dirty="0" err="1" smtClean="0"/>
              <a:t>Khái</a:t>
            </a:r>
            <a:r>
              <a:rPr lang="en-US" altLang="en-US" b="1" dirty="0" smtClean="0"/>
              <a:t> </a:t>
            </a:r>
            <a:r>
              <a:rPr lang="en-US" altLang="en-US" b="1" dirty="0" err="1" smtClean="0"/>
              <a:t>niệm</a:t>
            </a:r>
            <a:r>
              <a:rPr lang="en-US" altLang="en-US" b="1" dirty="0" smtClean="0"/>
              <a:t> ‘’</a:t>
            </a:r>
            <a:r>
              <a:rPr lang="vi-VN" altLang="en-US" b="1" dirty="0" smtClean="0"/>
              <a:t>Industry 4.0</a:t>
            </a:r>
            <a:r>
              <a:rPr lang="en-US" altLang="en-US" b="1" dirty="0" smtClean="0"/>
              <a:t> (</a:t>
            </a:r>
            <a:r>
              <a:rPr lang="vi-VN" altLang="en-US" b="1" dirty="0" smtClean="0"/>
              <a:t>Công nghiệp</a:t>
            </a:r>
            <a:r>
              <a:rPr lang="en-US" altLang="en-US" b="1" dirty="0" smtClean="0"/>
              <a:t> </a:t>
            </a:r>
            <a:r>
              <a:rPr lang="vi-VN" altLang="en-US" b="1" dirty="0" smtClean="0"/>
              <a:t>4.0</a:t>
            </a:r>
            <a:r>
              <a:rPr lang="en-US" altLang="en-US" b="1" dirty="0" smtClean="0"/>
              <a:t>)</a:t>
            </a:r>
            <a:r>
              <a:rPr lang="vi-VN" altLang="en-US" b="1" dirty="0" smtClean="0"/>
              <a:t>” </a:t>
            </a:r>
            <a:r>
              <a:rPr lang="vi-VN" altLang="en-US" b="1" dirty="0"/>
              <a:t>lần đầu </a:t>
            </a:r>
            <a:r>
              <a:rPr lang="vi-VN" altLang="en-US" b="1" dirty="0" smtClean="0"/>
              <a:t>đưa </a:t>
            </a:r>
            <a:r>
              <a:rPr lang="vi-VN" altLang="en-US" b="1" dirty="0"/>
              <a:t>ra tại Hội chợ </a:t>
            </a:r>
            <a:r>
              <a:rPr lang="en-US" altLang="en-US" b="1" dirty="0" err="1" smtClean="0"/>
              <a:t>công</a:t>
            </a:r>
            <a:r>
              <a:rPr lang="en-US" altLang="en-US" b="1" dirty="0" smtClean="0"/>
              <a:t> </a:t>
            </a:r>
            <a:r>
              <a:rPr lang="en-US" altLang="en-US" b="1" dirty="0" err="1" smtClean="0"/>
              <a:t>nghiệp</a:t>
            </a:r>
            <a:r>
              <a:rPr lang="en-US" altLang="en-US" b="1" dirty="0" smtClean="0"/>
              <a:t> </a:t>
            </a:r>
            <a:r>
              <a:rPr lang="vi-VN" altLang="en-US" b="1" dirty="0" smtClean="0"/>
              <a:t>Hannover</a:t>
            </a:r>
            <a:r>
              <a:rPr lang="en-US" altLang="en-US" b="1" dirty="0" smtClean="0"/>
              <a:t> (</a:t>
            </a:r>
            <a:r>
              <a:rPr lang="en-US" altLang="en-US" b="1" dirty="0" err="1" smtClean="0"/>
              <a:t>Đức</a:t>
            </a:r>
            <a:r>
              <a:rPr lang="en-US" altLang="en-US" b="1" dirty="0" smtClean="0"/>
              <a:t>)</a:t>
            </a:r>
            <a:endParaRPr lang="en-US" altLang="en-US" b="1" dirty="0"/>
          </a:p>
        </p:txBody>
      </p:sp>
      <p:sp>
        <p:nvSpPr>
          <p:cNvPr id="41" name="Rectangle 40"/>
          <p:cNvSpPr/>
          <p:nvPr/>
        </p:nvSpPr>
        <p:spPr>
          <a:xfrm>
            <a:off x="2833597" y="3503881"/>
            <a:ext cx="1782853" cy="2862322"/>
          </a:xfrm>
          <a:prstGeom prst="rect">
            <a:avLst/>
          </a:prstGeom>
        </p:spPr>
        <p:txBody>
          <a:bodyPr wrap="square">
            <a:spAutoFit/>
          </a:bodyPr>
          <a:lstStyle/>
          <a:p>
            <a:pPr algn="ctr">
              <a:spcBef>
                <a:spcPct val="50000"/>
              </a:spcBef>
            </a:pPr>
            <a:r>
              <a:rPr lang="en-US" altLang="en-US" sz="1800" b="1" dirty="0" smtClean="0"/>
              <a:t>“</a:t>
            </a:r>
            <a:r>
              <a:rPr lang="vi-VN" altLang="en-US" sz="1800" b="1" dirty="0" smtClean="0"/>
              <a:t>CN 4.0” nổi lên ở một báo cáo chính phủ Đức về chiến lược CN cao, điện toán hóa SX mà </a:t>
            </a:r>
            <a:r>
              <a:rPr lang="en-US" altLang="en-US" sz="1800" b="1" dirty="0" err="1" smtClean="0"/>
              <a:t>kh</a:t>
            </a:r>
            <a:r>
              <a:rPr lang="vi-VN" altLang="en-US" sz="1800" b="1" dirty="0" smtClean="0"/>
              <a:t>ông cần sự tham gia của con</a:t>
            </a:r>
            <a:r>
              <a:rPr lang="en-US" altLang="en-US" sz="1800" b="1" dirty="0" smtClean="0"/>
              <a:t> </a:t>
            </a:r>
            <a:r>
              <a:rPr lang="vi-VN" altLang="en-US" sz="1800" b="1" dirty="0" smtClean="0"/>
              <a:t>người </a:t>
            </a:r>
            <a:endParaRPr lang="vi-VN" altLang="en-US" sz="1800" b="1" dirty="0"/>
          </a:p>
        </p:txBody>
      </p:sp>
      <p:sp>
        <p:nvSpPr>
          <p:cNvPr id="42" name="Rectangle 41"/>
          <p:cNvSpPr/>
          <p:nvPr/>
        </p:nvSpPr>
        <p:spPr>
          <a:xfrm>
            <a:off x="4700588" y="3518039"/>
            <a:ext cx="1637311" cy="2585323"/>
          </a:xfrm>
          <a:prstGeom prst="rect">
            <a:avLst/>
          </a:prstGeom>
        </p:spPr>
        <p:txBody>
          <a:bodyPr wrap="square">
            <a:spAutoFit/>
          </a:bodyPr>
          <a:lstStyle/>
          <a:p>
            <a:pPr algn="ctr">
              <a:spcBef>
                <a:spcPct val="50000"/>
              </a:spcBef>
            </a:pPr>
            <a:r>
              <a:rPr lang="vi-VN" altLang="en-US" sz="1800" b="1" smtClean="0"/>
              <a:t>Diễn đàn K</a:t>
            </a:r>
            <a:r>
              <a:rPr lang="en-US" altLang="en-US" sz="1800" b="1" dirty="0" smtClean="0"/>
              <a:t>T </a:t>
            </a:r>
            <a:r>
              <a:rPr lang="vi-VN" altLang="en-US" sz="1800" b="1" dirty="0" smtClean="0"/>
              <a:t>Thế giới với chủ đề “Cuộc CMCN lần thứ 4”</a:t>
            </a:r>
            <a:r>
              <a:rPr lang="en-US" altLang="en-US" sz="1800" b="1" dirty="0" smtClean="0"/>
              <a:t> </a:t>
            </a:r>
            <a:r>
              <a:rPr lang="vi-VN" altLang="en-US" sz="1800" b="1" dirty="0" smtClean="0"/>
              <a:t>mở rộng hơn khái niệm “công nghiệp 4.0”</a:t>
            </a:r>
            <a:endParaRPr lang="en-US" altLang="en-US" sz="1800" b="1" dirty="0"/>
          </a:p>
        </p:txBody>
      </p:sp>
      <p:sp>
        <p:nvSpPr>
          <p:cNvPr id="43" name="Rectangle 42"/>
          <p:cNvSpPr/>
          <p:nvPr/>
        </p:nvSpPr>
        <p:spPr>
          <a:xfrm>
            <a:off x="6526604" y="3573256"/>
            <a:ext cx="1663100" cy="2585323"/>
          </a:xfrm>
          <a:prstGeom prst="rect">
            <a:avLst/>
          </a:prstGeom>
        </p:spPr>
        <p:txBody>
          <a:bodyPr wrap="square">
            <a:spAutoFit/>
          </a:bodyPr>
          <a:lstStyle/>
          <a:p>
            <a:pPr marL="0" indent="0" algn="ctr">
              <a:buNone/>
            </a:pPr>
            <a:r>
              <a:rPr lang="vi-VN" altLang="en-US" sz="1800" b="1" dirty="0" smtClean="0"/>
              <a:t>Công nghiệp 4.0 </a:t>
            </a:r>
            <a:r>
              <a:rPr lang="en-US" altLang="en-US" sz="1800" b="1" dirty="0" err="1" smtClean="0"/>
              <a:t>đã</a:t>
            </a:r>
            <a:r>
              <a:rPr lang="en-US" altLang="en-US" sz="1800" b="1" dirty="0" smtClean="0"/>
              <a:t> </a:t>
            </a:r>
            <a:r>
              <a:rPr lang="vi-VN" altLang="en-US" sz="1800" b="1" dirty="0" smtClean="0"/>
              <a:t>vượt ra khỏi khuôn khổ dự án của Đức với sự tham gia của nhiều </a:t>
            </a:r>
            <a:r>
              <a:rPr lang="en-US" altLang="en-US" b="1" dirty="0" err="1" smtClean="0"/>
              <a:t>quốc</a:t>
            </a:r>
            <a:r>
              <a:rPr lang="en-US" altLang="en-US" b="1" dirty="0" smtClean="0"/>
              <a:t> </a:t>
            </a:r>
            <a:r>
              <a:rPr lang="en-US" altLang="en-US" b="1" dirty="0" err="1" smtClean="0"/>
              <a:t>gia</a:t>
            </a:r>
            <a:r>
              <a:rPr lang="en-US" altLang="en-US" b="1" dirty="0" smtClean="0"/>
              <a:t> </a:t>
            </a:r>
            <a:endParaRPr lang="en-US" altLang="en-US" sz="1800" b="1" dirty="0"/>
          </a:p>
        </p:txBody>
      </p:sp>
      <p:sp>
        <p:nvSpPr>
          <p:cNvPr id="7" name="TextBox 6"/>
          <p:cNvSpPr txBox="1"/>
          <p:nvPr/>
        </p:nvSpPr>
        <p:spPr>
          <a:xfrm>
            <a:off x="500782" y="1120225"/>
            <a:ext cx="4757243" cy="523220"/>
          </a:xfrm>
          <a:prstGeom prst="rect">
            <a:avLst/>
          </a:prstGeom>
          <a:noFill/>
        </p:spPr>
        <p:txBody>
          <a:bodyPr wrap="square" rtlCol="0">
            <a:spAutoFit/>
          </a:bodyPr>
          <a:lstStyle/>
          <a:p>
            <a:r>
              <a:rPr lang="en-US" sz="2800" dirty="0" err="1" smtClean="0"/>
              <a:t>Lịch</a:t>
            </a:r>
            <a:r>
              <a:rPr lang="en-US" sz="2800" dirty="0" smtClean="0"/>
              <a:t> </a:t>
            </a:r>
            <a:r>
              <a:rPr lang="en-US" sz="2800" dirty="0" err="1" smtClean="0"/>
              <a:t>sử</a:t>
            </a:r>
            <a:r>
              <a:rPr lang="en-US" sz="2800" dirty="0" smtClean="0"/>
              <a:t> </a:t>
            </a:r>
            <a:r>
              <a:rPr lang="en-US" sz="2800" dirty="0" err="1" smtClean="0"/>
              <a:t>hình</a:t>
            </a:r>
            <a:r>
              <a:rPr lang="en-US" sz="2800" dirty="0" smtClean="0"/>
              <a:t> </a:t>
            </a:r>
            <a:r>
              <a:rPr lang="en-US" sz="2800" dirty="0" err="1" smtClean="0"/>
              <a:t>thành</a:t>
            </a:r>
            <a:r>
              <a:rPr lang="en-US" sz="2800" dirty="0" smtClean="0"/>
              <a:t> </a:t>
            </a:r>
            <a:endParaRPr lang="en-US" sz="2800" dirty="0"/>
          </a:p>
        </p:txBody>
      </p:sp>
    </p:spTree>
    <p:extLst>
      <p:ext uri="{BB962C8B-B14F-4D97-AF65-F5344CB8AC3E}">
        <p14:creationId xmlns:p14="http://schemas.microsoft.com/office/powerpoint/2010/main" val="3908019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500" fill="hold"/>
                                        <p:tgtEl>
                                          <p:spTgt spid="35"/>
                                        </p:tgtEl>
                                        <p:attrNameLst>
                                          <p:attrName>ppt_x</p:attrName>
                                        </p:attrNameLst>
                                      </p:cBhvr>
                                      <p:tavLst>
                                        <p:tav tm="0">
                                          <p:val>
                                            <p:strVal val="0-#ppt_w/2"/>
                                          </p:val>
                                        </p:tav>
                                        <p:tav tm="100000">
                                          <p:val>
                                            <p:strVal val="#ppt_x"/>
                                          </p:val>
                                        </p:tav>
                                      </p:tavLst>
                                    </p:anim>
                                    <p:anim calcmode="lin" valueType="num">
                                      <p:cBhvr additive="base">
                                        <p:cTn id="16" dur="500" fill="hold"/>
                                        <p:tgtEl>
                                          <p:spTgt spid="3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500" fill="hold"/>
                                        <p:tgtEl>
                                          <p:spTgt spid="36"/>
                                        </p:tgtEl>
                                        <p:attrNameLst>
                                          <p:attrName>ppt_x</p:attrName>
                                        </p:attrNameLst>
                                      </p:cBhvr>
                                      <p:tavLst>
                                        <p:tav tm="0">
                                          <p:val>
                                            <p:strVal val="0-#ppt_w/2"/>
                                          </p:val>
                                        </p:tav>
                                        <p:tav tm="100000">
                                          <p:val>
                                            <p:strVal val="#ppt_x"/>
                                          </p:val>
                                        </p:tav>
                                      </p:tavLst>
                                    </p:anim>
                                    <p:anim calcmode="lin" valueType="num">
                                      <p:cBhvr additive="base">
                                        <p:cTn id="20" dur="500" fill="hold"/>
                                        <p:tgtEl>
                                          <p:spTgt spid="3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500" fill="hold"/>
                                        <p:tgtEl>
                                          <p:spTgt spid="37"/>
                                        </p:tgtEl>
                                        <p:attrNameLst>
                                          <p:attrName>ppt_x</p:attrName>
                                        </p:attrNameLst>
                                      </p:cBhvr>
                                      <p:tavLst>
                                        <p:tav tm="0">
                                          <p:val>
                                            <p:strVal val="0-#ppt_w/2"/>
                                          </p:val>
                                        </p:tav>
                                        <p:tav tm="100000">
                                          <p:val>
                                            <p:strVal val="#ppt_x"/>
                                          </p:val>
                                        </p:tav>
                                      </p:tavLst>
                                    </p:anim>
                                    <p:anim calcmode="lin" valueType="num">
                                      <p:cBhvr additive="base">
                                        <p:cTn id="24" dur="500" fill="hold"/>
                                        <p:tgtEl>
                                          <p:spTgt spid="3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additive="base">
                                        <p:cTn id="27" dur="500" fill="hold"/>
                                        <p:tgtEl>
                                          <p:spTgt spid="38"/>
                                        </p:tgtEl>
                                        <p:attrNameLst>
                                          <p:attrName>ppt_x</p:attrName>
                                        </p:attrNameLst>
                                      </p:cBhvr>
                                      <p:tavLst>
                                        <p:tav tm="0">
                                          <p:val>
                                            <p:strVal val="0-#ppt_w/2"/>
                                          </p:val>
                                        </p:tav>
                                        <p:tav tm="100000">
                                          <p:val>
                                            <p:strVal val="#ppt_x"/>
                                          </p:val>
                                        </p:tav>
                                      </p:tavLst>
                                    </p:anim>
                                    <p:anim calcmode="lin" valueType="num">
                                      <p:cBhvr additive="base">
                                        <p:cTn id="28" dur="500" fill="hold"/>
                                        <p:tgtEl>
                                          <p:spTgt spid="38"/>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ppt_x"/>
                                          </p:val>
                                        </p:tav>
                                        <p:tav tm="100000">
                                          <p:val>
                                            <p:strVal val="#ppt_x"/>
                                          </p:val>
                                        </p:tav>
                                      </p:tavLst>
                                    </p:anim>
                                    <p:anim calcmode="lin" valueType="num">
                                      <p:cBhvr additive="base">
                                        <p:cTn id="40" dur="5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nodePh="1">
                                  <p:stCondLst>
                                    <p:cond delay="0"/>
                                  </p:stCondLst>
                                  <p:endCondLst>
                                    <p:cond evt="begin" delay="0">
                                      <p:tn val="45"/>
                                    </p:cond>
                                  </p:endCondLst>
                                  <p:childTnLst>
                                    <p:set>
                                      <p:cBhvr>
                                        <p:cTn id="46" dur="1" fill="hold">
                                          <p:stCondLst>
                                            <p:cond delay="0"/>
                                          </p:stCondLst>
                                        </p:cTn>
                                        <p:tgtEl>
                                          <p:spTgt spid="39"/>
                                        </p:tgtEl>
                                        <p:attrNameLst>
                                          <p:attrName>style.visibility</p:attrName>
                                        </p:attrNameLst>
                                      </p:cBhvr>
                                      <p:to>
                                        <p:strVal val="visible"/>
                                      </p:to>
                                    </p:set>
                                    <p:anim calcmode="lin" valueType="num">
                                      <p:cBhvr additive="base">
                                        <p:cTn id="47" dur="500" fill="hold"/>
                                        <p:tgtEl>
                                          <p:spTgt spid="39"/>
                                        </p:tgtEl>
                                        <p:attrNameLst>
                                          <p:attrName>ppt_x</p:attrName>
                                        </p:attrNameLst>
                                      </p:cBhvr>
                                      <p:tavLst>
                                        <p:tav tm="0">
                                          <p:val>
                                            <p:strVal val="#ppt_x"/>
                                          </p:val>
                                        </p:tav>
                                        <p:tav tm="100000">
                                          <p:val>
                                            <p:strVal val="#ppt_x"/>
                                          </p:val>
                                        </p:tav>
                                      </p:tavLst>
                                    </p:anim>
                                    <p:anim calcmode="lin" valueType="num">
                                      <p:cBhvr additive="base">
                                        <p:cTn id="48" dur="500" fill="hold"/>
                                        <p:tgtEl>
                                          <p:spTgt spid="39"/>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41"/>
                                        </p:tgtEl>
                                        <p:attrNameLst>
                                          <p:attrName>style.visibility</p:attrName>
                                        </p:attrNameLst>
                                      </p:cBhvr>
                                      <p:to>
                                        <p:strVal val="visible"/>
                                      </p:to>
                                    </p:set>
                                    <p:anim calcmode="lin" valueType="num">
                                      <p:cBhvr additive="base">
                                        <p:cTn id="51" dur="500" fill="hold"/>
                                        <p:tgtEl>
                                          <p:spTgt spid="41"/>
                                        </p:tgtEl>
                                        <p:attrNameLst>
                                          <p:attrName>ppt_x</p:attrName>
                                        </p:attrNameLst>
                                      </p:cBhvr>
                                      <p:tavLst>
                                        <p:tav tm="0">
                                          <p:val>
                                            <p:strVal val="#ppt_x"/>
                                          </p:val>
                                        </p:tav>
                                        <p:tav tm="100000">
                                          <p:val>
                                            <p:strVal val="#ppt_x"/>
                                          </p:val>
                                        </p:tav>
                                      </p:tavLst>
                                    </p:anim>
                                    <p:anim calcmode="lin" valueType="num">
                                      <p:cBhvr additive="base">
                                        <p:cTn id="52" dur="500" fill="hold"/>
                                        <p:tgtEl>
                                          <p:spTgt spid="4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42"/>
                                        </p:tgtEl>
                                        <p:attrNameLst>
                                          <p:attrName>style.visibility</p:attrName>
                                        </p:attrNameLst>
                                      </p:cBhvr>
                                      <p:to>
                                        <p:strVal val="visible"/>
                                      </p:to>
                                    </p:set>
                                    <p:anim calcmode="lin" valueType="num">
                                      <p:cBhvr additive="base">
                                        <p:cTn id="55" dur="500" fill="hold"/>
                                        <p:tgtEl>
                                          <p:spTgt spid="42"/>
                                        </p:tgtEl>
                                        <p:attrNameLst>
                                          <p:attrName>ppt_x</p:attrName>
                                        </p:attrNameLst>
                                      </p:cBhvr>
                                      <p:tavLst>
                                        <p:tav tm="0">
                                          <p:val>
                                            <p:strVal val="#ppt_x"/>
                                          </p:val>
                                        </p:tav>
                                        <p:tav tm="100000">
                                          <p:val>
                                            <p:strVal val="#ppt_x"/>
                                          </p:val>
                                        </p:tav>
                                      </p:tavLst>
                                    </p:anim>
                                    <p:anim calcmode="lin" valueType="num">
                                      <p:cBhvr additive="base">
                                        <p:cTn id="56" dur="500" fill="hold"/>
                                        <p:tgtEl>
                                          <p:spTgt spid="4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43"/>
                                        </p:tgtEl>
                                        <p:attrNameLst>
                                          <p:attrName>style.visibility</p:attrName>
                                        </p:attrNameLst>
                                      </p:cBhvr>
                                      <p:to>
                                        <p:strVal val="visible"/>
                                      </p:to>
                                    </p:set>
                                    <p:anim calcmode="lin" valueType="num">
                                      <p:cBhvr additive="base">
                                        <p:cTn id="59" dur="500" fill="hold"/>
                                        <p:tgtEl>
                                          <p:spTgt spid="43"/>
                                        </p:tgtEl>
                                        <p:attrNameLst>
                                          <p:attrName>ppt_x</p:attrName>
                                        </p:attrNameLst>
                                      </p:cBhvr>
                                      <p:tavLst>
                                        <p:tav tm="0">
                                          <p:val>
                                            <p:strVal val="#ppt_x"/>
                                          </p:val>
                                        </p:tav>
                                        <p:tav tm="100000">
                                          <p:val>
                                            <p:strVal val="#ppt_x"/>
                                          </p:val>
                                        </p:tav>
                                      </p:tavLst>
                                    </p:anim>
                                    <p:anim calcmode="lin" valueType="num">
                                      <p:cBhvr additive="base">
                                        <p:cTn id="60"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35" grpId="0"/>
      <p:bldP spid="36" grpId="0"/>
      <p:bldP spid="37" grpId="0"/>
      <p:bldP spid="38" grpId="0"/>
      <p:bldP spid="39" grpId="0"/>
      <p:bldP spid="40" grpId="0"/>
      <p:bldP spid="41" grpId="0"/>
      <p:bldP spid="42" grpId="0"/>
      <p:bldP spid="4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altLang="en-US" dirty="0" err="1" smtClean="0"/>
              <a:t>Khái</a:t>
            </a:r>
            <a:r>
              <a:rPr lang="en-US" altLang="en-US" dirty="0" smtClean="0"/>
              <a:t> </a:t>
            </a:r>
            <a:r>
              <a:rPr lang="en-US" altLang="en-US" dirty="0" err="1" smtClean="0"/>
              <a:t>quát</a:t>
            </a:r>
            <a:r>
              <a:rPr lang="en-US" altLang="en-US" dirty="0" smtClean="0"/>
              <a:t> CMCN 4.0</a:t>
            </a:r>
            <a:endParaRPr lang="en-US" altLang="en-US" dirty="0"/>
          </a:p>
        </p:txBody>
      </p:sp>
      <p:sp>
        <p:nvSpPr>
          <p:cNvPr id="12291" name="Rectangle 3"/>
          <p:cNvSpPr>
            <a:spLocks noGrp="1" noChangeArrowheads="1"/>
          </p:cNvSpPr>
          <p:nvPr>
            <p:ph type="body" idx="1"/>
          </p:nvPr>
        </p:nvSpPr>
        <p:spPr>
          <a:xfrm>
            <a:off x="0" y="2295695"/>
            <a:ext cx="2590800" cy="1676400"/>
          </a:xfrm>
        </p:spPr>
        <p:txBody>
          <a:bodyPr/>
          <a:lstStyle/>
          <a:p>
            <a:pPr marL="0" indent="0" algn="ctr">
              <a:buNone/>
            </a:pPr>
            <a:r>
              <a:rPr lang="vi-VN" altLang="en-US" sz="2000" b="1" dirty="0"/>
              <a:t>Nhân loại </a:t>
            </a:r>
            <a:r>
              <a:rPr lang="vi-VN" altLang="en-US" sz="2000" b="1" dirty="0" smtClean="0"/>
              <a:t>trải </a:t>
            </a:r>
            <a:r>
              <a:rPr lang="vi-VN" altLang="en-US" sz="2000" b="1" dirty="0"/>
              <a:t>qua 4 cuộc </a:t>
            </a:r>
            <a:r>
              <a:rPr lang="en-US" altLang="en-US" sz="2000" b="1" dirty="0" smtClean="0"/>
              <a:t>CMCN</a:t>
            </a:r>
            <a:r>
              <a:rPr lang="vi-VN" altLang="en-US" sz="2000" b="1" dirty="0" smtClean="0"/>
              <a:t>, CMCN </a:t>
            </a:r>
            <a:r>
              <a:rPr lang="vi-VN" altLang="en-US" sz="2000" b="1" dirty="0"/>
              <a:t>lần thứ 4 dựa trên nền tảng số hóa của cuộc CMCN </a:t>
            </a:r>
            <a:r>
              <a:rPr lang="vi-VN" altLang="en-US" sz="2000" b="1" dirty="0" smtClean="0"/>
              <a:t>3.0</a:t>
            </a:r>
            <a:r>
              <a:rPr lang="en-US" altLang="en-US" sz="2000" b="1" dirty="0" smtClean="0"/>
              <a:t>,</a:t>
            </a:r>
            <a:r>
              <a:rPr lang="vi-VN" altLang="en-US" sz="2000" b="1" dirty="0" smtClean="0"/>
              <a:t> </a:t>
            </a:r>
            <a:r>
              <a:rPr lang="vi-VN" altLang="en-US" sz="2000" b="1" dirty="0"/>
              <a:t>tích hợp </a:t>
            </a:r>
            <a:r>
              <a:rPr lang="vi-VN" altLang="en-US" sz="2000" b="1" dirty="0" smtClean="0"/>
              <a:t>các </a:t>
            </a:r>
            <a:r>
              <a:rPr lang="en-US" altLang="en-US" sz="2000" b="1" dirty="0" err="1" smtClean="0"/>
              <a:t>công</a:t>
            </a:r>
            <a:r>
              <a:rPr lang="en-US" altLang="en-US" sz="2000" b="1" dirty="0" smtClean="0"/>
              <a:t> </a:t>
            </a:r>
            <a:r>
              <a:rPr lang="en-US" altLang="en-US" sz="2000" b="1" dirty="0" err="1" smtClean="0"/>
              <a:t>nghệ</a:t>
            </a:r>
            <a:r>
              <a:rPr lang="en-US" altLang="en-US" sz="2000" b="1" dirty="0" smtClean="0"/>
              <a:t> </a:t>
            </a:r>
            <a:r>
              <a:rPr lang="vi-VN" altLang="en-US" sz="2000" b="1" dirty="0" smtClean="0"/>
              <a:t>thông </a:t>
            </a:r>
            <a:r>
              <a:rPr lang="vi-VN" altLang="en-US" sz="2000" b="1" dirty="0"/>
              <a:t>minh để tối ưu hóa quy </a:t>
            </a:r>
            <a:r>
              <a:rPr lang="vi-VN" altLang="en-US" sz="2000" b="1" dirty="0" smtClean="0"/>
              <a:t>trình</a:t>
            </a:r>
            <a:r>
              <a:rPr lang="en-US" altLang="en-US" sz="2000" b="1" dirty="0" smtClean="0"/>
              <a:t> </a:t>
            </a:r>
            <a:r>
              <a:rPr lang="en-US" altLang="en-US" sz="2000" b="1" dirty="0" err="1" smtClean="0"/>
              <a:t>sản</a:t>
            </a:r>
            <a:r>
              <a:rPr lang="en-US" altLang="en-US" sz="2000" b="1" dirty="0" smtClean="0"/>
              <a:t> </a:t>
            </a:r>
            <a:r>
              <a:rPr lang="en-US" altLang="en-US" sz="2000" b="1" dirty="0" err="1" smtClean="0"/>
              <a:t>xuất</a:t>
            </a:r>
            <a:r>
              <a:rPr lang="en-US" altLang="en-US" sz="2000" b="1" dirty="0" smtClean="0"/>
              <a:t> </a:t>
            </a:r>
            <a:endParaRPr lang="en-US" altLang="en-US" sz="2000" b="1" dirty="0"/>
          </a:p>
        </p:txBody>
      </p:sp>
      <p:pic>
        <p:nvPicPr>
          <p:cNvPr id="2" name="Picture 1"/>
          <p:cNvPicPr>
            <a:picLocks noChangeAspect="1"/>
          </p:cNvPicPr>
          <p:nvPr/>
        </p:nvPicPr>
        <p:blipFill>
          <a:blip r:embed="rId3"/>
          <a:stretch>
            <a:fillRect/>
          </a:stretch>
        </p:blipFill>
        <p:spPr>
          <a:xfrm>
            <a:off x="2727434" y="2295695"/>
            <a:ext cx="6416566" cy="4538546"/>
          </a:xfrm>
          <a:prstGeom prst="rect">
            <a:avLst/>
          </a:prstGeom>
        </p:spPr>
      </p:pic>
      <p:sp>
        <p:nvSpPr>
          <p:cNvPr id="4" name="TextBox 3"/>
          <p:cNvSpPr txBox="1"/>
          <p:nvPr/>
        </p:nvSpPr>
        <p:spPr>
          <a:xfrm>
            <a:off x="0" y="6533391"/>
            <a:ext cx="2590800" cy="307777"/>
          </a:xfrm>
          <a:prstGeom prst="rect">
            <a:avLst/>
          </a:prstGeom>
          <a:noFill/>
        </p:spPr>
        <p:txBody>
          <a:bodyPr wrap="square" rtlCol="0">
            <a:spAutoFit/>
          </a:bodyPr>
          <a:lstStyle/>
          <a:p>
            <a:r>
              <a:rPr lang="en-US" sz="1400" i="1" dirty="0" err="1" smtClean="0"/>
              <a:t>Nguồn</a:t>
            </a:r>
            <a:r>
              <a:rPr lang="en-US" sz="1400" i="1" dirty="0" smtClean="0"/>
              <a:t>: </a:t>
            </a:r>
            <a:r>
              <a:rPr lang="en-US" sz="1400" i="1" dirty="0" err="1" smtClean="0"/>
              <a:t>Sogeti</a:t>
            </a:r>
            <a:r>
              <a:rPr lang="en-US" sz="1400" i="1" dirty="0" smtClean="0"/>
              <a:t> VINT (2016)</a:t>
            </a:r>
            <a:endParaRPr lang="en-US" sz="1400" i="1" dirty="0"/>
          </a:p>
        </p:txBody>
      </p:sp>
    </p:spTree>
    <p:extLst>
      <p:ext uri="{BB962C8B-B14F-4D97-AF65-F5344CB8AC3E}">
        <p14:creationId xmlns:p14="http://schemas.microsoft.com/office/powerpoint/2010/main" val="1528785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barn(inVertical)">
                                      <p:cBhvr>
                                        <p:cTn id="7" dur="500"/>
                                        <p:tgtEl>
                                          <p:spTgt spid="12291">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500"/>
                                        <p:tgtEl>
                                          <p:spTgt spid="2"/>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76" name="Group 40"/>
          <p:cNvGrpSpPr>
            <a:grpSpLocks/>
          </p:cNvGrpSpPr>
          <p:nvPr/>
        </p:nvGrpSpPr>
        <p:grpSpPr bwMode="auto">
          <a:xfrm>
            <a:off x="3017838" y="1782763"/>
            <a:ext cx="1870075" cy="4187825"/>
            <a:chOff x="2134" y="1048"/>
            <a:chExt cx="865" cy="2798"/>
          </a:xfrm>
        </p:grpSpPr>
        <p:sp>
          <p:nvSpPr>
            <p:cNvPr id="14377" name="Freeform 41"/>
            <p:cNvSpPr>
              <a:spLocks/>
            </p:cNvSpPr>
            <p:nvPr/>
          </p:nvSpPr>
          <p:spPr bwMode="blackGray">
            <a:xfrm rot="16200000">
              <a:off x="2083" y="2930"/>
              <a:ext cx="1085" cy="747"/>
            </a:xfrm>
            <a:custGeom>
              <a:avLst/>
              <a:gdLst>
                <a:gd name="T0" fmla="*/ 0 w 735"/>
                <a:gd name="T1" fmla="*/ 0 h 532"/>
                <a:gd name="T2" fmla="*/ 382 w 735"/>
                <a:gd name="T3" fmla="*/ 202 h 532"/>
                <a:gd name="T4" fmla="*/ 577 w 735"/>
                <a:gd name="T5" fmla="*/ 202 h 532"/>
                <a:gd name="T6" fmla="*/ 637 w 735"/>
                <a:gd name="T7" fmla="*/ 249 h 532"/>
                <a:gd name="T8" fmla="*/ 639 w 735"/>
                <a:gd name="T9" fmla="*/ 402 h 532"/>
                <a:gd name="T10" fmla="*/ 598 w 735"/>
                <a:gd name="T11" fmla="*/ 400 h 532"/>
                <a:gd name="T12" fmla="*/ 669 w 735"/>
                <a:gd name="T13" fmla="*/ 532 h 532"/>
                <a:gd name="T14" fmla="*/ 735 w 735"/>
                <a:gd name="T15" fmla="*/ 402 h 532"/>
                <a:gd name="T16" fmla="*/ 696 w 735"/>
                <a:gd name="T17" fmla="*/ 402 h 532"/>
                <a:gd name="T18" fmla="*/ 694 w 735"/>
                <a:gd name="T19" fmla="*/ 226 h 532"/>
                <a:gd name="T20" fmla="*/ 616 w 735"/>
                <a:gd name="T21" fmla="*/ 150 h 532"/>
                <a:gd name="T22" fmla="*/ 335 w 735"/>
                <a:gd name="T23" fmla="*/ 149 h 532"/>
                <a:gd name="T24" fmla="*/ 69 w 735"/>
                <a:gd name="T25" fmla="*/ 0 h 532"/>
                <a:gd name="T26" fmla="*/ 0 w 735"/>
                <a:gd name="T27" fmla="*/ 0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gradFill rotWithShape="1">
              <a:gsLst>
                <a:gs pos="0">
                  <a:schemeClr val="bg2">
                    <a:gamma/>
                    <a:tint val="0"/>
                    <a:invGamma/>
                    <a:alpha val="0"/>
                  </a:schemeClr>
                </a:gs>
                <a:gs pos="100000">
                  <a:schemeClr val="bg2"/>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endParaRPr lang="en-US"/>
            </a:p>
          </p:txBody>
        </p:sp>
        <p:sp>
          <p:nvSpPr>
            <p:cNvPr id="14378" name="Freeform 42"/>
            <p:cNvSpPr>
              <a:spLocks/>
            </p:cNvSpPr>
            <p:nvPr/>
          </p:nvSpPr>
          <p:spPr bwMode="blackGray">
            <a:xfrm rot="16200000">
              <a:off x="2453" y="2022"/>
              <a:ext cx="210" cy="847"/>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gradFill rotWithShape="1">
              <a:gsLst>
                <a:gs pos="0">
                  <a:schemeClr val="bg2">
                    <a:gamma/>
                    <a:tint val="0"/>
                    <a:invGamma/>
                    <a:alpha val="0"/>
                  </a:schemeClr>
                </a:gs>
                <a:gs pos="100000">
                  <a:schemeClr val="bg2"/>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endParaRPr lang="en-US"/>
            </a:p>
          </p:txBody>
        </p:sp>
        <p:sp>
          <p:nvSpPr>
            <p:cNvPr id="14379" name="Freeform 43"/>
            <p:cNvSpPr>
              <a:spLocks/>
            </p:cNvSpPr>
            <p:nvPr/>
          </p:nvSpPr>
          <p:spPr bwMode="blackGray">
            <a:xfrm rot="16200000" flipH="1">
              <a:off x="2052" y="1217"/>
              <a:ext cx="1085" cy="747"/>
            </a:xfrm>
            <a:custGeom>
              <a:avLst/>
              <a:gdLst>
                <a:gd name="T0" fmla="*/ 0 w 735"/>
                <a:gd name="T1" fmla="*/ 0 h 532"/>
                <a:gd name="T2" fmla="*/ 382 w 735"/>
                <a:gd name="T3" fmla="*/ 202 h 532"/>
                <a:gd name="T4" fmla="*/ 577 w 735"/>
                <a:gd name="T5" fmla="*/ 202 h 532"/>
                <a:gd name="T6" fmla="*/ 637 w 735"/>
                <a:gd name="T7" fmla="*/ 249 h 532"/>
                <a:gd name="T8" fmla="*/ 639 w 735"/>
                <a:gd name="T9" fmla="*/ 402 h 532"/>
                <a:gd name="T10" fmla="*/ 598 w 735"/>
                <a:gd name="T11" fmla="*/ 400 h 532"/>
                <a:gd name="T12" fmla="*/ 669 w 735"/>
                <a:gd name="T13" fmla="*/ 532 h 532"/>
                <a:gd name="T14" fmla="*/ 735 w 735"/>
                <a:gd name="T15" fmla="*/ 402 h 532"/>
                <a:gd name="T16" fmla="*/ 696 w 735"/>
                <a:gd name="T17" fmla="*/ 402 h 532"/>
                <a:gd name="T18" fmla="*/ 694 w 735"/>
                <a:gd name="T19" fmla="*/ 226 h 532"/>
                <a:gd name="T20" fmla="*/ 616 w 735"/>
                <a:gd name="T21" fmla="*/ 150 h 532"/>
                <a:gd name="T22" fmla="*/ 335 w 735"/>
                <a:gd name="T23" fmla="*/ 149 h 532"/>
                <a:gd name="T24" fmla="*/ 69 w 735"/>
                <a:gd name="T25" fmla="*/ 0 h 532"/>
                <a:gd name="T26" fmla="*/ 0 w 735"/>
                <a:gd name="T27" fmla="*/ 0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gradFill rotWithShape="1">
              <a:gsLst>
                <a:gs pos="0">
                  <a:schemeClr val="bg2">
                    <a:gamma/>
                    <a:tint val="0"/>
                    <a:invGamma/>
                    <a:alpha val="0"/>
                  </a:schemeClr>
                </a:gs>
                <a:gs pos="100000">
                  <a:schemeClr val="bg2"/>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endParaRPr lang="en-US"/>
            </a:p>
          </p:txBody>
        </p:sp>
      </p:grpSp>
      <p:sp>
        <p:nvSpPr>
          <p:cNvPr id="14340" name="AutoShape 4"/>
          <p:cNvSpPr>
            <a:spLocks noChangeArrowheads="1"/>
          </p:cNvSpPr>
          <p:nvPr/>
        </p:nvSpPr>
        <p:spPr bwMode="gray">
          <a:xfrm>
            <a:off x="4959350" y="1962150"/>
            <a:ext cx="3702050" cy="1066800"/>
          </a:xfrm>
          <a:prstGeom prst="roundRect">
            <a:avLst>
              <a:gd name="adj" fmla="val 11921"/>
            </a:avLst>
          </a:prstGeom>
          <a:gradFill rotWithShape="1">
            <a:gsLst>
              <a:gs pos="0">
                <a:schemeClr val="accent2"/>
              </a:gs>
              <a:gs pos="100000">
                <a:schemeClr val="accent2">
                  <a:gamma/>
                  <a:shade val="69804"/>
                  <a:invGamma/>
                </a:scheme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endParaRPr lang="en-US"/>
          </a:p>
        </p:txBody>
      </p:sp>
      <p:pic>
        <p:nvPicPr>
          <p:cNvPr id="14341" name="Picture 5" descr="Picture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26025" y="2012950"/>
            <a:ext cx="792163" cy="673100"/>
          </a:xfrm>
          <a:prstGeom prst="rect">
            <a:avLst/>
          </a:prstGeom>
          <a:noFill/>
          <a:extLst>
            <a:ext uri="{909E8E84-426E-40DD-AFC4-6F175D3DCCD1}">
              <a14:hiddenFill xmlns:a14="http://schemas.microsoft.com/office/drawing/2010/main">
                <a:solidFill>
                  <a:srgbClr val="FFFFFF"/>
                </a:solidFill>
              </a14:hiddenFill>
            </a:ext>
          </a:extLst>
        </p:spPr>
      </p:pic>
      <p:sp>
        <p:nvSpPr>
          <p:cNvPr id="14342" name="AutoShape 6"/>
          <p:cNvSpPr>
            <a:spLocks noChangeArrowheads="1"/>
          </p:cNvSpPr>
          <p:nvPr/>
        </p:nvSpPr>
        <p:spPr bwMode="gray">
          <a:xfrm>
            <a:off x="4961522" y="3289300"/>
            <a:ext cx="3702050" cy="1066800"/>
          </a:xfrm>
          <a:prstGeom prst="roundRect">
            <a:avLst>
              <a:gd name="adj" fmla="val 11921"/>
            </a:avLst>
          </a:prstGeom>
          <a:gradFill rotWithShape="1">
            <a:gsLst>
              <a:gs pos="0">
                <a:schemeClr val="folHlink"/>
              </a:gs>
              <a:gs pos="100000">
                <a:schemeClr val="folHlink">
                  <a:gamma/>
                  <a:shade val="69804"/>
                  <a:invGamma/>
                </a:scheme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endParaRPr lang="en-US"/>
          </a:p>
        </p:txBody>
      </p:sp>
      <p:pic>
        <p:nvPicPr>
          <p:cNvPr id="14343" name="Picture 7" descr="Picture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22850" y="3343275"/>
            <a:ext cx="793750" cy="673100"/>
          </a:xfrm>
          <a:prstGeom prst="rect">
            <a:avLst/>
          </a:prstGeom>
          <a:noFill/>
          <a:extLst>
            <a:ext uri="{909E8E84-426E-40DD-AFC4-6F175D3DCCD1}">
              <a14:hiddenFill xmlns:a14="http://schemas.microsoft.com/office/drawing/2010/main">
                <a:solidFill>
                  <a:srgbClr val="FFFFFF"/>
                </a:solidFill>
              </a14:hiddenFill>
            </a:ext>
          </a:extLst>
        </p:spPr>
      </p:pic>
      <p:sp>
        <p:nvSpPr>
          <p:cNvPr id="14344" name="AutoShape 8"/>
          <p:cNvSpPr>
            <a:spLocks noChangeArrowheads="1"/>
          </p:cNvSpPr>
          <p:nvPr/>
        </p:nvSpPr>
        <p:spPr bwMode="gray">
          <a:xfrm>
            <a:off x="4965700" y="4619625"/>
            <a:ext cx="3702050" cy="1066800"/>
          </a:xfrm>
          <a:prstGeom prst="roundRect">
            <a:avLst>
              <a:gd name="adj" fmla="val 11921"/>
            </a:avLst>
          </a:prstGeom>
          <a:gradFill rotWithShape="1">
            <a:gsLst>
              <a:gs pos="0">
                <a:schemeClr val="hlink"/>
              </a:gs>
              <a:gs pos="100000">
                <a:schemeClr val="hlink">
                  <a:gamma/>
                  <a:shade val="69804"/>
                  <a:invGamma/>
                </a:scheme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endParaRPr lang="en-US"/>
          </a:p>
        </p:txBody>
      </p:sp>
      <p:pic>
        <p:nvPicPr>
          <p:cNvPr id="14345" name="Picture 9" descr="Picture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21263" y="4667250"/>
            <a:ext cx="792162" cy="673100"/>
          </a:xfrm>
          <a:prstGeom prst="rect">
            <a:avLst/>
          </a:prstGeom>
          <a:noFill/>
          <a:extLst>
            <a:ext uri="{909E8E84-426E-40DD-AFC4-6F175D3DCCD1}">
              <a14:hiddenFill xmlns:a14="http://schemas.microsoft.com/office/drawing/2010/main">
                <a:solidFill>
                  <a:srgbClr val="FFFFFF"/>
                </a:solidFill>
              </a14:hiddenFill>
            </a:ext>
          </a:extLst>
        </p:spPr>
      </p:pic>
      <p:sp>
        <p:nvSpPr>
          <p:cNvPr id="14382" name="Rectangle 46"/>
          <p:cNvSpPr>
            <a:spLocks noChangeArrowheads="1"/>
          </p:cNvSpPr>
          <p:nvPr/>
        </p:nvSpPr>
        <p:spPr bwMode="white">
          <a:xfrm>
            <a:off x="5006749" y="3423428"/>
            <a:ext cx="3573462" cy="609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20000"/>
              </a:lnSpc>
            </a:pPr>
            <a:r>
              <a:rPr lang="en-US" altLang="en-US" sz="2800" b="1" dirty="0" err="1" smtClean="0">
                <a:solidFill>
                  <a:srgbClr val="FEFFFF"/>
                </a:solidFill>
              </a:rPr>
              <a:t>Phân</a:t>
            </a:r>
            <a:r>
              <a:rPr lang="en-US" altLang="en-US" sz="2800" b="1" dirty="0" smtClean="0">
                <a:solidFill>
                  <a:srgbClr val="FEFFFF"/>
                </a:solidFill>
              </a:rPr>
              <a:t> </a:t>
            </a:r>
            <a:r>
              <a:rPr lang="en-US" altLang="en-US" sz="2800" b="1" dirty="0" err="1" smtClean="0">
                <a:solidFill>
                  <a:srgbClr val="FEFFFF"/>
                </a:solidFill>
              </a:rPr>
              <a:t>loại</a:t>
            </a:r>
            <a:r>
              <a:rPr lang="en-US" altLang="en-US" sz="2800" b="1" dirty="0" smtClean="0">
                <a:solidFill>
                  <a:srgbClr val="FEFFFF"/>
                </a:solidFill>
              </a:rPr>
              <a:t>  </a:t>
            </a:r>
            <a:endParaRPr lang="en-US" altLang="en-US" sz="2800" b="1" dirty="0">
              <a:solidFill>
                <a:srgbClr val="FEFFFF"/>
              </a:solidFill>
            </a:endParaRPr>
          </a:p>
        </p:txBody>
      </p:sp>
      <p:sp>
        <p:nvSpPr>
          <p:cNvPr id="14383" name="Rectangle 47"/>
          <p:cNvSpPr>
            <a:spLocks noChangeArrowheads="1"/>
          </p:cNvSpPr>
          <p:nvPr/>
        </p:nvSpPr>
        <p:spPr bwMode="white">
          <a:xfrm>
            <a:off x="5094288" y="2124075"/>
            <a:ext cx="3425825" cy="561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20000"/>
              </a:lnSpc>
            </a:pPr>
            <a:r>
              <a:rPr lang="en-US" altLang="en-US" sz="2800" b="1" dirty="0" err="1" smtClean="0">
                <a:solidFill>
                  <a:srgbClr val="FEFFFF"/>
                </a:solidFill>
              </a:rPr>
              <a:t>Khái</a:t>
            </a:r>
            <a:r>
              <a:rPr lang="en-US" altLang="en-US" sz="2800" b="1" dirty="0" smtClean="0">
                <a:solidFill>
                  <a:srgbClr val="FEFFFF"/>
                </a:solidFill>
              </a:rPr>
              <a:t> </a:t>
            </a:r>
            <a:r>
              <a:rPr lang="en-US" altLang="en-US" sz="2800" b="1" dirty="0" err="1" smtClean="0">
                <a:solidFill>
                  <a:srgbClr val="FEFFFF"/>
                </a:solidFill>
              </a:rPr>
              <a:t>niệm</a:t>
            </a:r>
            <a:endParaRPr lang="en-US" altLang="en-US" sz="2800" b="1" dirty="0" smtClean="0">
              <a:solidFill>
                <a:srgbClr val="FEFFFF"/>
              </a:solidFill>
            </a:endParaRPr>
          </a:p>
        </p:txBody>
      </p:sp>
      <p:sp>
        <p:nvSpPr>
          <p:cNvPr id="14384" name="Rectangle 48"/>
          <p:cNvSpPr>
            <a:spLocks noChangeArrowheads="1"/>
          </p:cNvSpPr>
          <p:nvPr/>
        </p:nvSpPr>
        <p:spPr bwMode="white">
          <a:xfrm>
            <a:off x="4798389" y="4804479"/>
            <a:ext cx="3990181" cy="609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20000"/>
              </a:lnSpc>
            </a:pPr>
            <a:r>
              <a:rPr lang="en-US" altLang="en-US" sz="2800" b="1" dirty="0" err="1" smtClean="0">
                <a:solidFill>
                  <a:srgbClr val="FEFFFF"/>
                </a:solidFill>
              </a:rPr>
              <a:t>Các</a:t>
            </a:r>
            <a:r>
              <a:rPr lang="en-US" altLang="en-US" sz="2800" b="1" dirty="0" smtClean="0">
                <a:solidFill>
                  <a:srgbClr val="FEFFFF"/>
                </a:solidFill>
              </a:rPr>
              <a:t> </a:t>
            </a:r>
            <a:r>
              <a:rPr lang="en-US" altLang="en-US" sz="2800" b="1" dirty="0" err="1" smtClean="0">
                <a:solidFill>
                  <a:srgbClr val="FEFFFF"/>
                </a:solidFill>
              </a:rPr>
              <a:t>yếu</a:t>
            </a:r>
            <a:r>
              <a:rPr lang="en-US" altLang="en-US" sz="2800" b="1" dirty="0" smtClean="0">
                <a:solidFill>
                  <a:srgbClr val="FEFFFF"/>
                </a:solidFill>
              </a:rPr>
              <a:t> </a:t>
            </a:r>
            <a:r>
              <a:rPr lang="en-US" altLang="en-US" sz="2800" b="1" dirty="0" err="1" smtClean="0">
                <a:solidFill>
                  <a:srgbClr val="FEFFFF"/>
                </a:solidFill>
              </a:rPr>
              <a:t>tố</a:t>
            </a:r>
            <a:r>
              <a:rPr lang="en-US" altLang="en-US" sz="2800" b="1" dirty="0" smtClean="0">
                <a:solidFill>
                  <a:srgbClr val="FEFFFF"/>
                </a:solidFill>
              </a:rPr>
              <a:t> </a:t>
            </a:r>
            <a:r>
              <a:rPr lang="en-US" altLang="en-US" sz="2800" b="1" dirty="0" err="1" smtClean="0">
                <a:solidFill>
                  <a:srgbClr val="FEFFFF"/>
                </a:solidFill>
              </a:rPr>
              <a:t>ảnh</a:t>
            </a:r>
            <a:r>
              <a:rPr lang="en-US" altLang="en-US" sz="2800" b="1" dirty="0" smtClean="0">
                <a:solidFill>
                  <a:srgbClr val="FEFFFF"/>
                </a:solidFill>
              </a:rPr>
              <a:t> </a:t>
            </a:r>
            <a:r>
              <a:rPr lang="en-US" altLang="en-US" sz="2800" b="1" dirty="0" err="1" smtClean="0">
                <a:solidFill>
                  <a:srgbClr val="FEFFFF"/>
                </a:solidFill>
              </a:rPr>
              <a:t>hưởng</a:t>
            </a:r>
            <a:r>
              <a:rPr lang="en-US" altLang="en-US" sz="2800" b="1" dirty="0" smtClean="0">
                <a:solidFill>
                  <a:srgbClr val="FEFFFF"/>
                </a:solidFill>
              </a:rPr>
              <a:t> </a:t>
            </a:r>
            <a:endParaRPr lang="en-US" altLang="en-US" sz="2800" b="1" dirty="0">
              <a:solidFill>
                <a:srgbClr val="FEFFFF"/>
              </a:solidFill>
            </a:endParaRPr>
          </a:p>
        </p:txBody>
      </p:sp>
      <p:sp>
        <p:nvSpPr>
          <p:cNvPr id="6" name="TextBox 5"/>
          <p:cNvSpPr txBox="1"/>
          <p:nvPr/>
        </p:nvSpPr>
        <p:spPr>
          <a:xfrm>
            <a:off x="609600" y="192088"/>
            <a:ext cx="6019800" cy="646331"/>
          </a:xfrm>
          <a:prstGeom prst="rect">
            <a:avLst/>
          </a:prstGeom>
          <a:noFill/>
        </p:spPr>
        <p:txBody>
          <a:bodyPr wrap="square" rtlCol="0">
            <a:spAutoFit/>
          </a:bodyPr>
          <a:lstStyle/>
          <a:p>
            <a:r>
              <a:rPr lang="en-US" altLang="en-US" sz="3600" b="1" dirty="0" err="1">
                <a:solidFill>
                  <a:srgbClr val="001166"/>
                </a:solidFill>
                <a:latin typeface="Arial"/>
                <a:ea typeface="+mj-ea"/>
                <a:cs typeface="+mj-cs"/>
              </a:rPr>
              <a:t>B</a:t>
            </a:r>
            <a:r>
              <a:rPr lang="en-US" altLang="en-US" sz="3600" b="1" dirty="0" err="1" smtClean="0">
                <a:solidFill>
                  <a:srgbClr val="001166"/>
                </a:solidFill>
                <a:latin typeface="Arial"/>
                <a:ea typeface="+mj-ea"/>
                <a:cs typeface="+mj-cs"/>
              </a:rPr>
              <a:t>.Tổng</a:t>
            </a:r>
            <a:r>
              <a:rPr lang="en-US" altLang="en-US" sz="3600" b="1" dirty="0" smtClean="0">
                <a:solidFill>
                  <a:srgbClr val="001166"/>
                </a:solidFill>
                <a:latin typeface="Arial"/>
                <a:ea typeface="+mj-ea"/>
                <a:cs typeface="+mj-cs"/>
              </a:rPr>
              <a:t> </a:t>
            </a:r>
            <a:r>
              <a:rPr lang="en-US" altLang="en-US" sz="3600" b="1" dirty="0" err="1" smtClean="0">
                <a:solidFill>
                  <a:srgbClr val="001166"/>
                </a:solidFill>
                <a:latin typeface="Arial"/>
                <a:ea typeface="+mj-ea"/>
                <a:cs typeface="+mj-cs"/>
              </a:rPr>
              <a:t>quan</a:t>
            </a:r>
            <a:r>
              <a:rPr lang="en-US" altLang="en-US" sz="3600" b="1" dirty="0" smtClean="0">
                <a:solidFill>
                  <a:srgbClr val="001166"/>
                </a:solidFill>
                <a:latin typeface="Arial"/>
                <a:ea typeface="+mj-ea"/>
                <a:cs typeface="+mj-cs"/>
              </a:rPr>
              <a:t> </a:t>
            </a:r>
            <a:r>
              <a:rPr lang="en-US" altLang="en-US" sz="3600" b="1" dirty="0" err="1" smtClean="0">
                <a:solidFill>
                  <a:srgbClr val="001166"/>
                </a:solidFill>
                <a:latin typeface="Arial"/>
                <a:ea typeface="+mj-ea"/>
                <a:cs typeface="+mj-cs"/>
              </a:rPr>
              <a:t>về</a:t>
            </a:r>
            <a:r>
              <a:rPr lang="en-US" altLang="en-US" sz="3600" b="1" dirty="0" smtClean="0">
                <a:solidFill>
                  <a:srgbClr val="001166"/>
                </a:solidFill>
                <a:latin typeface="Arial"/>
                <a:ea typeface="+mj-ea"/>
                <a:cs typeface="+mj-cs"/>
              </a:rPr>
              <a:t> </a:t>
            </a:r>
            <a:r>
              <a:rPr lang="en-US" altLang="en-US" sz="3600" b="1" dirty="0" err="1" smtClean="0">
                <a:solidFill>
                  <a:srgbClr val="001166"/>
                </a:solidFill>
                <a:latin typeface="Arial"/>
                <a:ea typeface="+mj-ea"/>
                <a:cs typeface="+mj-cs"/>
              </a:rPr>
              <a:t>lao</a:t>
            </a:r>
            <a:r>
              <a:rPr lang="en-US" altLang="en-US" sz="3600" b="1" dirty="0" smtClean="0">
                <a:solidFill>
                  <a:srgbClr val="001166"/>
                </a:solidFill>
                <a:latin typeface="Arial"/>
                <a:ea typeface="+mj-ea"/>
                <a:cs typeface="+mj-cs"/>
              </a:rPr>
              <a:t> </a:t>
            </a:r>
            <a:r>
              <a:rPr lang="en-US" altLang="en-US" sz="3600" b="1" dirty="0" err="1" smtClean="0">
                <a:solidFill>
                  <a:srgbClr val="001166"/>
                </a:solidFill>
                <a:latin typeface="Arial"/>
                <a:ea typeface="+mj-ea"/>
                <a:cs typeface="+mj-cs"/>
              </a:rPr>
              <a:t>động</a:t>
            </a:r>
            <a:endParaRPr lang="en-US" dirty="0"/>
          </a:p>
        </p:txBody>
      </p:sp>
      <p:pic>
        <p:nvPicPr>
          <p:cNvPr id="2" name="Picture 1"/>
          <p:cNvPicPr>
            <a:picLocks noChangeAspect="1"/>
          </p:cNvPicPr>
          <p:nvPr/>
        </p:nvPicPr>
        <p:blipFill rotWithShape="1">
          <a:blip r:embed="rId3"/>
          <a:srcRect l="3519" t="35234" r="3226" b="3107"/>
          <a:stretch/>
        </p:blipFill>
        <p:spPr>
          <a:xfrm>
            <a:off x="769509" y="2526097"/>
            <a:ext cx="2697602" cy="2583081"/>
          </a:xfrm>
          <a:prstGeom prst="ellipse">
            <a:avLst/>
          </a:prstGeom>
          <a:ln>
            <a:noFill/>
          </a:ln>
          <a:effectLst>
            <a:softEdge rad="112500"/>
          </a:effectLst>
        </p:spPr>
      </p:pic>
    </p:spTree>
    <p:extLst>
      <p:ext uri="{BB962C8B-B14F-4D97-AF65-F5344CB8AC3E}">
        <p14:creationId xmlns:p14="http://schemas.microsoft.com/office/powerpoint/2010/main" val="2972376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14376"/>
                                        </p:tgtEl>
                                        <p:attrNameLst>
                                          <p:attrName>style.visibility</p:attrName>
                                        </p:attrNameLst>
                                      </p:cBhvr>
                                      <p:to>
                                        <p:strVal val="visible"/>
                                      </p:to>
                                    </p:set>
                                    <p:animEffect transition="in" filter="fade">
                                      <p:cBhvr>
                                        <p:cTn id="10" dur="500"/>
                                        <p:tgtEl>
                                          <p:spTgt spid="1437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340"/>
                                        </p:tgtEl>
                                        <p:attrNameLst>
                                          <p:attrName>style.visibility</p:attrName>
                                        </p:attrNameLst>
                                      </p:cBhvr>
                                      <p:to>
                                        <p:strVal val="visible"/>
                                      </p:to>
                                    </p:set>
                                    <p:animEffect transition="in" filter="fade">
                                      <p:cBhvr>
                                        <p:cTn id="13" dur="500"/>
                                        <p:tgtEl>
                                          <p:spTgt spid="14340"/>
                                        </p:tgtEl>
                                      </p:cBhvr>
                                    </p:animEffect>
                                  </p:childTnLst>
                                </p:cTn>
                              </p:par>
                              <p:par>
                                <p:cTn id="14" presetID="10" presetClass="entr" presetSubtype="0" fill="hold" nodeType="withEffect">
                                  <p:stCondLst>
                                    <p:cond delay="0"/>
                                  </p:stCondLst>
                                  <p:childTnLst>
                                    <p:set>
                                      <p:cBhvr>
                                        <p:cTn id="15" dur="1" fill="hold">
                                          <p:stCondLst>
                                            <p:cond delay="0"/>
                                          </p:stCondLst>
                                        </p:cTn>
                                        <p:tgtEl>
                                          <p:spTgt spid="14341"/>
                                        </p:tgtEl>
                                        <p:attrNameLst>
                                          <p:attrName>style.visibility</p:attrName>
                                        </p:attrNameLst>
                                      </p:cBhvr>
                                      <p:to>
                                        <p:strVal val="visible"/>
                                      </p:to>
                                    </p:set>
                                    <p:animEffect transition="in" filter="fade">
                                      <p:cBhvr>
                                        <p:cTn id="16" dur="500"/>
                                        <p:tgtEl>
                                          <p:spTgt spid="1434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4342"/>
                                        </p:tgtEl>
                                        <p:attrNameLst>
                                          <p:attrName>style.visibility</p:attrName>
                                        </p:attrNameLst>
                                      </p:cBhvr>
                                      <p:to>
                                        <p:strVal val="visible"/>
                                      </p:to>
                                    </p:set>
                                    <p:animEffect transition="in" filter="fade">
                                      <p:cBhvr>
                                        <p:cTn id="19" dur="500"/>
                                        <p:tgtEl>
                                          <p:spTgt spid="14342"/>
                                        </p:tgtEl>
                                      </p:cBhvr>
                                    </p:animEffect>
                                  </p:childTnLst>
                                </p:cTn>
                              </p:par>
                              <p:par>
                                <p:cTn id="20" presetID="10" presetClass="entr" presetSubtype="0" fill="hold" nodeType="withEffect">
                                  <p:stCondLst>
                                    <p:cond delay="0"/>
                                  </p:stCondLst>
                                  <p:childTnLst>
                                    <p:set>
                                      <p:cBhvr>
                                        <p:cTn id="21" dur="1" fill="hold">
                                          <p:stCondLst>
                                            <p:cond delay="0"/>
                                          </p:stCondLst>
                                        </p:cTn>
                                        <p:tgtEl>
                                          <p:spTgt spid="14343"/>
                                        </p:tgtEl>
                                        <p:attrNameLst>
                                          <p:attrName>style.visibility</p:attrName>
                                        </p:attrNameLst>
                                      </p:cBhvr>
                                      <p:to>
                                        <p:strVal val="visible"/>
                                      </p:to>
                                    </p:set>
                                    <p:animEffect transition="in" filter="fade">
                                      <p:cBhvr>
                                        <p:cTn id="22" dur="500"/>
                                        <p:tgtEl>
                                          <p:spTgt spid="1434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4344"/>
                                        </p:tgtEl>
                                        <p:attrNameLst>
                                          <p:attrName>style.visibility</p:attrName>
                                        </p:attrNameLst>
                                      </p:cBhvr>
                                      <p:to>
                                        <p:strVal val="visible"/>
                                      </p:to>
                                    </p:set>
                                    <p:animEffect transition="in" filter="fade">
                                      <p:cBhvr>
                                        <p:cTn id="25" dur="500"/>
                                        <p:tgtEl>
                                          <p:spTgt spid="14344"/>
                                        </p:tgtEl>
                                      </p:cBhvr>
                                    </p:animEffect>
                                  </p:childTnLst>
                                </p:cTn>
                              </p:par>
                              <p:par>
                                <p:cTn id="26" presetID="10" presetClass="entr" presetSubtype="0" fill="hold" nodeType="withEffect">
                                  <p:stCondLst>
                                    <p:cond delay="0"/>
                                  </p:stCondLst>
                                  <p:childTnLst>
                                    <p:set>
                                      <p:cBhvr>
                                        <p:cTn id="27" dur="1" fill="hold">
                                          <p:stCondLst>
                                            <p:cond delay="0"/>
                                          </p:stCondLst>
                                        </p:cTn>
                                        <p:tgtEl>
                                          <p:spTgt spid="14345"/>
                                        </p:tgtEl>
                                        <p:attrNameLst>
                                          <p:attrName>style.visibility</p:attrName>
                                        </p:attrNameLst>
                                      </p:cBhvr>
                                      <p:to>
                                        <p:strVal val="visible"/>
                                      </p:to>
                                    </p:set>
                                    <p:animEffect transition="in" filter="fade">
                                      <p:cBhvr>
                                        <p:cTn id="28" dur="500"/>
                                        <p:tgtEl>
                                          <p:spTgt spid="1434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4382"/>
                                        </p:tgtEl>
                                        <p:attrNameLst>
                                          <p:attrName>style.visibility</p:attrName>
                                        </p:attrNameLst>
                                      </p:cBhvr>
                                      <p:to>
                                        <p:strVal val="visible"/>
                                      </p:to>
                                    </p:set>
                                    <p:animEffect transition="in" filter="fade">
                                      <p:cBhvr>
                                        <p:cTn id="31" dur="500"/>
                                        <p:tgtEl>
                                          <p:spTgt spid="1438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4383"/>
                                        </p:tgtEl>
                                        <p:attrNameLst>
                                          <p:attrName>style.visibility</p:attrName>
                                        </p:attrNameLst>
                                      </p:cBhvr>
                                      <p:to>
                                        <p:strVal val="visible"/>
                                      </p:to>
                                    </p:set>
                                    <p:animEffect transition="in" filter="fade">
                                      <p:cBhvr>
                                        <p:cTn id="34" dur="500"/>
                                        <p:tgtEl>
                                          <p:spTgt spid="1438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4384"/>
                                        </p:tgtEl>
                                        <p:attrNameLst>
                                          <p:attrName>style.visibility</p:attrName>
                                        </p:attrNameLst>
                                      </p:cBhvr>
                                      <p:to>
                                        <p:strVal val="visible"/>
                                      </p:to>
                                    </p:set>
                                    <p:animEffect transition="in" filter="fade">
                                      <p:cBhvr>
                                        <p:cTn id="37" dur="500"/>
                                        <p:tgtEl>
                                          <p:spTgt spid="143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animBg="1"/>
      <p:bldP spid="14342" grpId="0" animBg="1"/>
      <p:bldP spid="14344" grpId="0" animBg="1"/>
      <p:bldP spid="14382" grpId="0"/>
      <p:bldP spid="14383" grpId="0"/>
      <p:bldP spid="1438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altLang="en-US" dirty="0"/>
              <a:t>B</a:t>
            </a:r>
            <a:r>
              <a:rPr lang="en-US" altLang="en-US" dirty="0" smtClean="0"/>
              <a:t>. </a:t>
            </a:r>
            <a:r>
              <a:rPr lang="en-US" altLang="en-US" dirty="0" err="1" smtClean="0"/>
              <a:t>Tổng</a:t>
            </a:r>
            <a:r>
              <a:rPr lang="en-US" altLang="en-US" dirty="0" smtClean="0"/>
              <a:t> </a:t>
            </a:r>
            <a:r>
              <a:rPr lang="en-US" altLang="en-US" dirty="0" err="1" smtClean="0"/>
              <a:t>quan</a:t>
            </a:r>
            <a:r>
              <a:rPr lang="en-US" altLang="en-US" dirty="0" smtClean="0"/>
              <a:t> </a:t>
            </a:r>
            <a:r>
              <a:rPr lang="en-US" altLang="en-US" dirty="0" err="1" smtClean="0"/>
              <a:t>lao</a:t>
            </a:r>
            <a:r>
              <a:rPr lang="en-US" altLang="en-US" dirty="0" smtClean="0"/>
              <a:t> </a:t>
            </a:r>
            <a:r>
              <a:rPr lang="en-US" altLang="en-US" dirty="0" err="1" smtClean="0"/>
              <a:t>động</a:t>
            </a:r>
            <a:r>
              <a:rPr lang="en-US" altLang="en-US" dirty="0" smtClean="0"/>
              <a:t> </a:t>
            </a:r>
            <a:endParaRPr lang="en-US" altLang="en-US" dirty="0"/>
          </a:p>
        </p:txBody>
      </p:sp>
      <p:sp>
        <p:nvSpPr>
          <p:cNvPr id="25631" name="Line 31"/>
          <p:cNvSpPr>
            <a:spLocks noChangeShapeType="1"/>
          </p:cNvSpPr>
          <p:nvPr/>
        </p:nvSpPr>
        <p:spPr bwMode="gray">
          <a:xfrm flipH="1" flipV="1">
            <a:off x="2468563" y="4983163"/>
            <a:ext cx="2103437" cy="912812"/>
          </a:xfrm>
          <a:prstGeom prst="line">
            <a:avLst/>
          </a:prstGeom>
          <a:noFill/>
          <a:ln w="5715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632" name="Line 32"/>
          <p:cNvSpPr>
            <a:spLocks noChangeShapeType="1"/>
          </p:cNvSpPr>
          <p:nvPr/>
        </p:nvSpPr>
        <p:spPr bwMode="gray">
          <a:xfrm flipH="1" flipV="1">
            <a:off x="4610100" y="4800600"/>
            <a:ext cx="0" cy="1157288"/>
          </a:xfrm>
          <a:prstGeom prst="line">
            <a:avLst/>
          </a:prstGeom>
          <a:noFill/>
          <a:ln w="5715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633" name="Line 33"/>
          <p:cNvSpPr>
            <a:spLocks noChangeShapeType="1"/>
          </p:cNvSpPr>
          <p:nvPr/>
        </p:nvSpPr>
        <p:spPr bwMode="gray">
          <a:xfrm flipV="1">
            <a:off x="4635500" y="4965700"/>
            <a:ext cx="1765300" cy="931863"/>
          </a:xfrm>
          <a:prstGeom prst="line">
            <a:avLst/>
          </a:prstGeom>
          <a:noFill/>
          <a:ln w="5715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25634" name="Picture 34" descr="shadow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6825" y="5665788"/>
            <a:ext cx="4186238" cy="960437"/>
          </a:xfrm>
          <a:prstGeom prst="rect">
            <a:avLst/>
          </a:prstGeom>
          <a:noFill/>
          <a:extLst>
            <a:ext uri="{909E8E84-426E-40DD-AFC4-6F175D3DCCD1}">
              <a14:hiddenFill xmlns:a14="http://schemas.microsoft.com/office/drawing/2010/main">
                <a:solidFill>
                  <a:srgbClr val="FFFFFF"/>
                </a:solidFill>
              </a14:hiddenFill>
            </a:ext>
          </a:extLst>
        </p:spPr>
      </p:pic>
      <p:grpSp>
        <p:nvGrpSpPr>
          <p:cNvPr id="25635" name="Group 35"/>
          <p:cNvGrpSpPr>
            <a:grpSpLocks/>
          </p:cNvGrpSpPr>
          <p:nvPr/>
        </p:nvGrpSpPr>
        <p:grpSpPr bwMode="auto">
          <a:xfrm>
            <a:off x="2768600" y="5127625"/>
            <a:ext cx="3722688" cy="1208088"/>
            <a:chOff x="1744" y="3345"/>
            <a:chExt cx="2345" cy="761"/>
          </a:xfrm>
        </p:grpSpPr>
        <p:sp>
          <p:nvSpPr>
            <p:cNvPr id="25636" name="Oval 36"/>
            <p:cNvSpPr>
              <a:spLocks noChangeArrowheads="1"/>
            </p:cNvSpPr>
            <p:nvPr/>
          </p:nvSpPr>
          <p:spPr bwMode="gray">
            <a:xfrm>
              <a:off x="1745" y="3403"/>
              <a:ext cx="2344" cy="703"/>
            </a:xfrm>
            <a:prstGeom prst="ellipse">
              <a:avLst/>
            </a:prstGeom>
            <a:gradFill rotWithShape="1">
              <a:gsLst>
                <a:gs pos="0">
                  <a:srgbClr val="C0C0C0">
                    <a:gamma/>
                    <a:shade val="45490"/>
                    <a:invGamma/>
                  </a:srgbClr>
                </a:gs>
                <a:gs pos="50000">
                  <a:srgbClr val="C0C0C0"/>
                </a:gs>
                <a:gs pos="100000">
                  <a:srgbClr val="C0C0C0">
                    <a:gamma/>
                    <a:shade val="45490"/>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637" name="Oval 37"/>
            <p:cNvSpPr>
              <a:spLocks noChangeArrowheads="1"/>
            </p:cNvSpPr>
            <p:nvPr/>
          </p:nvSpPr>
          <p:spPr bwMode="gray">
            <a:xfrm>
              <a:off x="1744" y="3345"/>
              <a:ext cx="2345" cy="703"/>
            </a:xfrm>
            <a:prstGeom prst="ellipse">
              <a:avLst/>
            </a:prstGeom>
            <a:gradFill rotWithShape="1">
              <a:gsLst>
                <a:gs pos="0">
                  <a:srgbClr val="C0C0C0"/>
                </a:gs>
                <a:gs pos="100000">
                  <a:srgbClr val="C0C0C0">
                    <a:gamma/>
                    <a:tint val="33725"/>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25638" name="Text Box 38"/>
          <p:cNvSpPr txBox="1">
            <a:spLocks noChangeArrowheads="1"/>
          </p:cNvSpPr>
          <p:nvPr/>
        </p:nvSpPr>
        <p:spPr bwMode="auto">
          <a:xfrm>
            <a:off x="2536825" y="5316538"/>
            <a:ext cx="43402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28398" dir="1593903" algn="ctr" rotWithShape="0">
                    <a:srgbClr val="5F5F5F"/>
                  </a:outerShdw>
                </a:effectLst>
              </a14:hiddenEffects>
            </a:ext>
          </a:extLst>
        </p:spPr>
        <p:txBody>
          <a:bodyPr>
            <a:spAutoFit/>
          </a:bodyPr>
          <a:lstStyle>
            <a:lvl1pPr marL="120650" indent="-12065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3200" b="1" dirty="0" err="1" smtClean="0">
                <a:effectLst>
                  <a:outerShdw blurRad="38100" dist="38100" dir="2700000" algn="tl">
                    <a:srgbClr val="C0C0C0"/>
                  </a:outerShdw>
                </a:effectLst>
              </a:rPr>
              <a:t>Các</a:t>
            </a:r>
            <a:r>
              <a:rPr lang="en-US" altLang="en-US" sz="3200" b="1" dirty="0" smtClean="0">
                <a:effectLst>
                  <a:outerShdw blurRad="38100" dist="38100" dir="2700000" algn="tl">
                    <a:srgbClr val="C0C0C0"/>
                  </a:outerShdw>
                </a:effectLst>
              </a:rPr>
              <a:t> </a:t>
            </a:r>
            <a:r>
              <a:rPr lang="en-US" altLang="en-US" sz="3200" b="1" dirty="0" err="1" smtClean="0">
                <a:effectLst>
                  <a:outerShdw blurRad="38100" dist="38100" dir="2700000" algn="tl">
                    <a:srgbClr val="C0C0C0"/>
                  </a:outerShdw>
                </a:effectLst>
              </a:rPr>
              <a:t>khái</a:t>
            </a:r>
            <a:r>
              <a:rPr lang="en-US" altLang="en-US" sz="3200" b="1" dirty="0" smtClean="0">
                <a:effectLst>
                  <a:outerShdw blurRad="38100" dist="38100" dir="2700000" algn="tl">
                    <a:srgbClr val="C0C0C0"/>
                  </a:outerShdw>
                </a:effectLst>
              </a:rPr>
              <a:t> </a:t>
            </a:r>
            <a:r>
              <a:rPr lang="en-US" altLang="en-US" sz="3200" b="1" dirty="0" err="1" smtClean="0">
                <a:effectLst>
                  <a:outerShdw blurRad="38100" dist="38100" dir="2700000" algn="tl">
                    <a:srgbClr val="C0C0C0"/>
                  </a:outerShdw>
                </a:effectLst>
              </a:rPr>
              <a:t>niệm</a:t>
            </a:r>
            <a:r>
              <a:rPr lang="en-US" altLang="en-US" sz="3200" b="1" dirty="0" smtClean="0">
                <a:effectLst>
                  <a:outerShdw blurRad="38100" dist="38100" dir="2700000" algn="tl">
                    <a:srgbClr val="C0C0C0"/>
                  </a:outerShdw>
                </a:effectLst>
              </a:rPr>
              <a:t> </a:t>
            </a:r>
            <a:endParaRPr lang="en-US" altLang="en-US" sz="3200" b="1" dirty="0">
              <a:effectLst>
                <a:outerShdw blurRad="38100" dist="38100" dir="2700000" algn="tl">
                  <a:srgbClr val="C0C0C0"/>
                </a:outerShdw>
              </a:effectLst>
            </a:endParaRPr>
          </a:p>
        </p:txBody>
      </p:sp>
      <p:sp>
        <p:nvSpPr>
          <p:cNvPr id="25639" name="Freeform 39"/>
          <p:cNvSpPr>
            <a:spLocks/>
          </p:cNvSpPr>
          <p:nvPr/>
        </p:nvSpPr>
        <p:spPr bwMode="gray">
          <a:xfrm>
            <a:off x="615950" y="1647825"/>
            <a:ext cx="2574925" cy="2574925"/>
          </a:xfrm>
          <a:custGeom>
            <a:avLst/>
            <a:gdLst>
              <a:gd name="T0" fmla="*/ 0 w 1622"/>
              <a:gd name="T1" fmla="*/ 0 h 1744"/>
              <a:gd name="T2" fmla="*/ 4 w 1622"/>
              <a:gd name="T3" fmla="*/ 1744 h 1744"/>
              <a:gd name="T4" fmla="*/ 1622 w 1622"/>
              <a:gd name="T5" fmla="*/ 1705 h 1744"/>
              <a:gd name="T6" fmla="*/ 1622 w 1622"/>
              <a:gd name="T7" fmla="*/ 130 h 1744"/>
              <a:gd name="T8" fmla="*/ 0 w 1622"/>
              <a:gd name="T9" fmla="*/ 0 h 1744"/>
            </a:gdLst>
            <a:ahLst/>
            <a:cxnLst>
              <a:cxn ang="0">
                <a:pos x="T0" y="T1"/>
              </a:cxn>
              <a:cxn ang="0">
                <a:pos x="T2" y="T3"/>
              </a:cxn>
              <a:cxn ang="0">
                <a:pos x="T4" y="T5"/>
              </a:cxn>
              <a:cxn ang="0">
                <a:pos x="T6" y="T7"/>
              </a:cxn>
              <a:cxn ang="0">
                <a:pos x="T8" y="T9"/>
              </a:cxn>
            </a:cxnLst>
            <a:rect l="0" t="0" r="r" b="b"/>
            <a:pathLst>
              <a:path w="1622" h="1744">
                <a:moveTo>
                  <a:pt x="0" y="0"/>
                </a:moveTo>
                <a:lnTo>
                  <a:pt x="4" y="1744"/>
                </a:lnTo>
                <a:lnTo>
                  <a:pt x="1622" y="1705"/>
                </a:lnTo>
                <a:lnTo>
                  <a:pt x="1622" y="130"/>
                </a:lnTo>
                <a:lnTo>
                  <a:pt x="0" y="0"/>
                </a:lnTo>
                <a:close/>
              </a:path>
            </a:pathLst>
          </a:custGeom>
          <a:gradFill rotWithShape="1">
            <a:gsLst>
              <a:gs pos="0">
                <a:srgbClr val="F8F8F8">
                  <a:alpha val="97000"/>
                </a:srgbClr>
              </a:gs>
              <a:gs pos="100000">
                <a:srgbClr val="F8F8F8">
                  <a:gamma/>
                  <a:shade val="66275"/>
                  <a:invGamma/>
                </a:srgbClr>
              </a:gs>
            </a:gsLst>
            <a:lin ang="5400000" scaled="1"/>
          </a:gradFill>
          <a:ln w="9525" cap="flat" cmpd="sng">
            <a:prstDash val="solid"/>
            <a:round/>
            <a:headEnd/>
            <a:tailEnd/>
          </a:ln>
          <a:effectLst/>
          <a:scene3d>
            <a:camera prst="legacyPerspectiveTopLeft">
              <a:rot lat="21299999" lon="0" rev="0"/>
            </a:camera>
            <a:lightRig rig="legacyFlat3" dir="r"/>
          </a:scene3d>
          <a:sp3d extrusionH="430200" prstMaterial="legacyMatte">
            <a:bevelT w="13500" h="13500" prst="angle"/>
            <a:bevelB w="13500" h="13500" prst="angle"/>
            <a:extrusionClr>
              <a:srgbClr val="F8F8F8"/>
            </a:extrusionClr>
            <a:contourClr>
              <a:srgbClr val="F8F8F8"/>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25640" name="Rectangle 40"/>
          <p:cNvSpPr>
            <a:spLocks noChangeArrowheads="1"/>
          </p:cNvSpPr>
          <p:nvPr/>
        </p:nvSpPr>
        <p:spPr bwMode="gray">
          <a:xfrm>
            <a:off x="3289300" y="1852613"/>
            <a:ext cx="2565400" cy="2314575"/>
          </a:xfrm>
          <a:prstGeom prst="rect">
            <a:avLst/>
          </a:prstGeom>
          <a:gradFill rotWithShape="1">
            <a:gsLst>
              <a:gs pos="0">
                <a:srgbClr val="F8F8F8"/>
              </a:gs>
              <a:gs pos="100000">
                <a:srgbClr val="F8F8F8">
                  <a:gamma/>
                  <a:shade val="76078"/>
                  <a:invGamma/>
                </a:srgbClr>
              </a:gs>
            </a:gsLst>
            <a:lin ang="5400000" scaled="1"/>
          </a:gradFill>
          <a:ln w="9525" algn="ctr">
            <a:miter lim="800000"/>
            <a:headEnd/>
            <a:tailEnd/>
          </a:ln>
          <a:effectLst/>
          <a:scene3d>
            <a:camera prst="legacyPerspectiveTop">
              <a:rot lat="21299999" lon="0" rev="0"/>
            </a:camera>
            <a:lightRig rig="legacyFlat3" dir="r"/>
          </a:scene3d>
          <a:sp3d extrusionH="430200" prstMaterial="legacyMatte">
            <a:bevelT w="13500" h="13500" prst="angle"/>
            <a:bevelB w="13500" h="13500" prst="angle"/>
            <a:extrusionClr>
              <a:srgbClr val="F8F8F8"/>
            </a:extrusionClr>
            <a:contourClr>
              <a:srgbClr val="F8F8F8"/>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25641" name="Freeform 41"/>
          <p:cNvSpPr>
            <a:spLocks/>
          </p:cNvSpPr>
          <p:nvPr/>
        </p:nvSpPr>
        <p:spPr bwMode="gray">
          <a:xfrm>
            <a:off x="5959475" y="1666875"/>
            <a:ext cx="2568575" cy="2555875"/>
          </a:xfrm>
          <a:custGeom>
            <a:avLst/>
            <a:gdLst>
              <a:gd name="T0" fmla="*/ 1616 w 1618"/>
              <a:gd name="T1" fmla="*/ 0 h 1732"/>
              <a:gd name="T2" fmla="*/ 1618 w 1618"/>
              <a:gd name="T3" fmla="*/ 1732 h 1732"/>
              <a:gd name="T4" fmla="*/ 0 w 1618"/>
              <a:gd name="T5" fmla="*/ 1693 h 1732"/>
              <a:gd name="T6" fmla="*/ 0 w 1618"/>
              <a:gd name="T7" fmla="*/ 118 h 1732"/>
              <a:gd name="T8" fmla="*/ 1616 w 1618"/>
              <a:gd name="T9" fmla="*/ 0 h 1732"/>
            </a:gdLst>
            <a:ahLst/>
            <a:cxnLst>
              <a:cxn ang="0">
                <a:pos x="T0" y="T1"/>
              </a:cxn>
              <a:cxn ang="0">
                <a:pos x="T2" y="T3"/>
              </a:cxn>
              <a:cxn ang="0">
                <a:pos x="T4" y="T5"/>
              </a:cxn>
              <a:cxn ang="0">
                <a:pos x="T6" y="T7"/>
              </a:cxn>
              <a:cxn ang="0">
                <a:pos x="T8" y="T9"/>
              </a:cxn>
            </a:cxnLst>
            <a:rect l="0" t="0" r="r" b="b"/>
            <a:pathLst>
              <a:path w="1618" h="1732">
                <a:moveTo>
                  <a:pt x="1616" y="0"/>
                </a:moveTo>
                <a:lnTo>
                  <a:pt x="1618" y="1732"/>
                </a:lnTo>
                <a:lnTo>
                  <a:pt x="0" y="1693"/>
                </a:lnTo>
                <a:lnTo>
                  <a:pt x="0" y="118"/>
                </a:lnTo>
                <a:lnTo>
                  <a:pt x="1616" y="0"/>
                </a:lnTo>
                <a:close/>
              </a:path>
            </a:pathLst>
          </a:custGeom>
          <a:gradFill rotWithShape="1">
            <a:gsLst>
              <a:gs pos="0">
                <a:srgbClr val="F8F8F8"/>
              </a:gs>
              <a:gs pos="100000">
                <a:srgbClr val="F8F8F8">
                  <a:gamma/>
                  <a:shade val="56078"/>
                  <a:invGamma/>
                </a:srgbClr>
              </a:gs>
            </a:gsLst>
            <a:lin ang="5400000" scaled="1"/>
          </a:gradFill>
          <a:ln w="9525" cap="flat" cmpd="sng">
            <a:prstDash val="solid"/>
            <a:round/>
            <a:headEnd/>
            <a:tailEnd/>
          </a:ln>
          <a:effectLst/>
          <a:scene3d>
            <a:camera prst="legacyPerspectiveTopRight">
              <a:rot lat="21299999" lon="0" rev="0"/>
            </a:camera>
            <a:lightRig rig="legacyFlat3" dir="r"/>
          </a:scene3d>
          <a:sp3d extrusionH="430200" prstMaterial="legacyMatte">
            <a:bevelT w="13500" h="13500" prst="angle"/>
            <a:bevelB w="13500" h="13500" prst="angle"/>
            <a:extrusionClr>
              <a:srgbClr val="F8F8F8"/>
            </a:extrusionClr>
            <a:contourClr>
              <a:srgbClr val="F8F8F8"/>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25642" name="Freeform 42"/>
          <p:cNvSpPr>
            <a:spLocks/>
          </p:cNvSpPr>
          <p:nvPr/>
        </p:nvSpPr>
        <p:spPr bwMode="gray">
          <a:xfrm>
            <a:off x="666750" y="1684338"/>
            <a:ext cx="2514600" cy="2533650"/>
          </a:xfrm>
          <a:custGeom>
            <a:avLst/>
            <a:gdLst>
              <a:gd name="T0" fmla="*/ 0 w 1584"/>
              <a:gd name="T1" fmla="*/ 0 h 1716"/>
              <a:gd name="T2" fmla="*/ 30 w 1584"/>
              <a:gd name="T3" fmla="*/ 1716 h 1716"/>
              <a:gd name="T4" fmla="*/ 1584 w 1584"/>
              <a:gd name="T5" fmla="*/ 1686 h 1716"/>
              <a:gd name="T6" fmla="*/ 1524 w 1584"/>
              <a:gd name="T7" fmla="*/ 120 h 1716"/>
              <a:gd name="T8" fmla="*/ 0 w 1584"/>
              <a:gd name="T9" fmla="*/ 0 h 1716"/>
            </a:gdLst>
            <a:ahLst/>
            <a:cxnLst>
              <a:cxn ang="0">
                <a:pos x="T0" y="T1"/>
              </a:cxn>
              <a:cxn ang="0">
                <a:pos x="T2" y="T3"/>
              </a:cxn>
              <a:cxn ang="0">
                <a:pos x="T4" y="T5"/>
              </a:cxn>
              <a:cxn ang="0">
                <a:pos x="T6" y="T7"/>
              </a:cxn>
              <a:cxn ang="0">
                <a:pos x="T8" y="T9"/>
              </a:cxn>
            </a:cxnLst>
            <a:rect l="0" t="0" r="r" b="b"/>
            <a:pathLst>
              <a:path w="1584" h="1716">
                <a:moveTo>
                  <a:pt x="0" y="0"/>
                </a:moveTo>
                <a:lnTo>
                  <a:pt x="30" y="1716"/>
                </a:lnTo>
                <a:lnTo>
                  <a:pt x="1584" y="1686"/>
                </a:lnTo>
                <a:lnTo>
                  <a:pt x="1524" y="120"/>
                </a:lnTo>
                <a:lnTo>
                  <a:pt x="0" y="0"/>
                </a:lnTo>
                <a:close/>
              </a:path>
            </a:pathLst>
          </a:custGeom>
          <a:gradFill rotWithShape="1">
            <a:gsLst>
              <a:gs pos="0">
                <a:srgbClr val="336699">
                  <a:gamma/>
                  <a:shade val="76078"/>
                  <a:invGamma/>
                  <a:alpha val="80000"/>
                </a:srgbClr>
              </a:gs>
              <a:gs pos="50000">
                <a:srgbClr val="336699">
                  <a:alpha val="80000"/>
                </a:srgbClr>
              </a:gs>
              <a:gs pos="100000">
                <a:srgbClr val="336699">
                  <a:gamma/>
                  <a:shade val="76078"/>
                  <a:invGamma/>
                  <a:alpha val="80000"/>
                </a:srgbClr>
              </a:gs>
            </a:gsLst>
            <a:lin ang="2700000" scaled="1"/>
          </a:gradFill>
          <a:ln>
            <a:noFill/>
          </a:ln>
          <a:effectLst/>
          <a:extLst>
            <a:ext uri="{91240B29-F687-4F45-9708-019B960494DF}">
              <a14:hiddenLine xmlns:a14="http://schemas.microsoft.com/office/drawing/2010/main" w="19050" cap="flat" cmpd="sng">
                <a:solidFill>
                  <a:srgbClr val="C0C0C0"/>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643" name="Rectangle 43"/>
          <p:cNvSpPr>
            <a:spLocks noChangeArrowheads="1"/>
          </p:cNvSpPr>
          <p:nvPr/>
        </p:nvSpPr>
        <p:spPr bwMode="gray">
          <a:xfrm>
            <a:off x="3343275" y="1887538"/>
            <a:ext cx="2463800" cy="2273300"/>
          </a:xfrm>
          <a:prstGeom prst="rect">
            <a:avLst/>
          </a:prstGeom>
          <a:blipFill dpi="0" rotWithShape="1">
            <a:blip r:embed="rId3">
              <a:lum bright="-54000" contrast="-48000"/>
              <a:grayscl/>
              <a:alphaModFix amt="99000"/>
            </a:blip>
            <a:srcRect/>
            <a:stretch>
              <a:fillRect/>
            </a:stretch>
          </a:blipFill>
          <a:ln>
            <a:noFill/>
          </a:ln>
          <a:effectLst/>
          <a:extLst>
            <a:ext uri="{91240B29-F687-4F45-9708-019B960494DF}">
              <a14:hiddenLine xmlns:a14="http://schemas.microsoft.com/office/drawing/2010/main" w="28575" algn="ctr">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644" name="Freeform 44"/>
          <p:cNvSpPr>
            <a:spLocks/>
          </p:cNvSpPr>
          <p:nvPr/>
        </p:nvSpPr>
        <p:spPr bwMode="gray">
          <a:xfrm flipH="1">
            <a:off x="5973763" y="1695450"/>
            <a:ext cx="2514600" cy="2533650"/>
          </a:xfrm>
          <a:custGeom>
            <a:avLst/>
            <a:gdLst>
              <a:gd name="T0" fmla="*/ 0 w 1584"/>
              <a:gd name="T1" fmla="*/ 0 h 1716"/>
              <a:gd name="T2" fmla="*/ 30 w 1584"/>
              <a:gd name="T3" fmla="*/ 1716 h 1716"/>
              <a:gd name="T4" fmla="*/ 1584 w 1584"/>
              <a:gd name="T5" fmla="*/ 1686 h 1716"/>
              <a:gd name="T6" fmla="*/ 1524 w 1584"/>
              <a:gd name="T7" fmla="*/ 120 h 1716"/>
              <a:gd name="T8" fmla="*/ 0 w 1584"/>
              <a:gd name="T9" fmla="*/ 0 h 1716"/>
            </a:gdLst>
            <a:ahLst/>
            <a:cxnLst>
              <a:cxn ang="0">
                <a:pos x="T0" y="T1"/>
              </a:cxn>
              <a:cxn ang="0">
                <a:pos x="T2" y="T3"/>
              </a:cxn>
              <a:cxn ang="0">
                <a:pos x="T4" y="T5"/>
              </a:cxn>
              <a:cxn ang="0">
                <a:pos x="T6" y="T7"/>
              </a:cxn>
              <a:cxn ang="0">
                <a:pos x="T8" y="T9"/>
              </a:cxn>
            </a:cxnLst>
            <a:rect l="0" t="0" r="r" b="b"/>
            <a:pathLst>
              <a:path w="1584" h="1716">
                <a:moveTo>
                  <a:pt x="0" y="0"/>
                </a:moveTo>
                <a:lnTo>
                  <a:pt x="30" y="1716"/>
                </a:lnTo>
                <a:lnTo>
                  <a:pt x="1584" y="1686"/>
                </a:lnTo>
                <a:lnTo>
                  <a:pt x="1524" y="120"/>
                </a:lnTo>
                <a:lnTo>
                  <a:pt x="0" y="0"/>
                </a:lnTo>
                <a:close/>
              </a:path>
            </a:pathLst>
          </a:custGeom>
          <a:gradFill rotWithShape="1">
            <a:gsLst>
              <a:gs pos="0">
                <a:srgbClr val="336699">
                  <a:gamma/>
                  <a:shade val="76078"/>
                  <a:invGamma/>
                  <a:alpha val="80000"/>
                </a:srgbClr>
              </a:gs>
              <a:gs pos="50000">
                <a:srgbClr val="336699">
                  <a:alpha val="80000"/>
                </a:srgbClr>
              </a:gs>
              <a:gs pos="100000">
                <a:srgbClr val="336699">
                  <a:gamma/>
                  <a:shade val="76078"/>
                  <a:invGamma/>
                  <a:alpha val="80000"/>
                </a:srgbClr>
              </a:gs>
            </a:gsLst>
            <a:lin ang="2700000" scaled="1"/>
          </a:gradFill>
          <a:ln>
            <a:noFill/>
          </a:ln>
          <a:effectLst/>
          <a:extLst>
            <a:ext uri="{91240B29-F687-4F45-9708-019B960494DF}">
              <a14:hiddenLine xmlns:a14="http://schemas.microsoft.com/office/drawing/2010/main" w="19050" cap="flat" cmpd="sng">
                <a:solidFill>
                  <a:srgbClr val="C0C0C0"/>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25645" name="Text Box 45"/>
          <p:cNvSpPr txBox="1">
            <a:spLocks noChangeArrowheads="1"/>
          </p:cNvSpPr>
          <p:nvPr/>
        </p:nvSpPr>
        <p:spPr bwMode="white">
          <a:xfrm>
            <a:off x="680172" y="2044512"/>
            <a:ext cx="2266950" cy="1569660"/>
          </a:xfrm>
          <a:prstGeom prst="rect">
            <a:avLst/>
          </a:prstGeom>
          <a:noFill/>
          <a:ln>
            <a:noFill/>
          </a:ln>
          <a:effectLst>
            <a:outerShdw dist="17961" dir="2700000" algn="ctr" rotWithShape="0">
              <a:srgbClr val="24211A"/>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marL="120650" indent="-12065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b="1" dirty="0" smtClean="0">
                <a:solidFill>
                  <a:schemeClr val="bg1"/>
                </a:solidFill>
              </a:rPr>
              <a:t>1 </a:t>
            </a:r>
            <a:r>
              <a:rPr lang="en-US" altLang="en-US" sz="1600" b="1" dirty="0" err="1">
                <a:solidFill>
                  <a:schemeClr val="bg1"/>
                </a:solidFill>
              </a:rPr>
              <a:t>trong</a:t>
            </a:r>
            <a:r>
              <a:rPr lang="en-US" altLang="en-US" sz="1600" b="1" dirty="0">
                <a:solidFill>
                  <a:schemeClr val="bg1"/>
                </a:solidFill>
              </a:rPr>
              <a:t> 3 </a:t>
            </a:r>
            <a:r>
              <a:rPr lang="en-US" altLang="en-US" sz="1600" b="1" dirty="0" err="1">
                <a:solidFill>
                  <a:schemeClr val="bg1"/>
                </a:solidFill>
              </a:rPr>
              <a:t>nhân</a:t>
            </a:r>
            <a:r>
              <a:rPr lang="en-US" altLang="en-US" sz="1600" b="1" dirty="0">
                <a:solidFill>
                  <a:schemeClr val="bg1"/>
                </a:solidFill>
              </a:rPr>
              <a:t> </a:t>
            </a:r>
            <a:r>
              <a:rPr lang="en-US" altLang="en-US" sz="1600" b="1" dirty="0" err="1">
                <a:solidFill>
                  <a:schemeClr val="bg1"/>
                </a:solidFill>
              </a:rPr>
              <a:t>tố</a:t>
            </a:r>
            <a:r>
              <a:rPr lang="en-US" altLang="en-US" sz="1600" b="1" dirty="0">
                <a:solidFill>
                  <a:schemeClr val="bg1"/>
                </a:solidFill>
              </a:rPr>
              <a:t> </a:t>
            </a:r>
            <a:r>
              <a:rPr lang="en-US" altLang="en-US" sz="1600" b="1" dirty="0" err="1">
                <a:solidFill>
                  <a:schemeClr val="bg1"/>
                </a:solidFill>
              </a:rPr>
              <a:t>chính</a:t>
            </a:r>
            <a:r>
              <a:rPr lang="en-US" altLang="en-US" sz="1600" b="1" dirty="0">
                <a:solidFill>
                  <a:schemeClr val="bg1"/>
                </a:solidFill>
              </a:rPr>
              <a:t> </a:t>
            </a:r>
            <a:r>
              <a:rPr lang="en-US" altLang="en-US" sz="1600" b="1" dirty="0" err="1">
                <a:solidFill>
                  <a:schemeClr val="bg1"/>
                </a:solidFill>
              </a:rPr>
              <a:t>của</a:t>
            </a:r>
            <a:r>
              <a:rPr lang="en-US" altLang="en-US" sz="1600" b="1" dirty="0">
                <a:solidFill>
                  <a:schemeClr val="bg1"/>
                </a:solidFill>
              </a:rPr>
              <a:t> </a:t>
            </a:r>
            <a:r>
              <a:rPr lang="en-US" altLang="en-US" sz="1600" b="1" dirty="0" err="1">
                <a:solidFill>
                  <a:schemeClr val="bg1"/>
                </a:solidFill>
              </a:rPr>
              <a:t>sản</a:t>
            </a:r>
            <a:r>
              <a:rPr lang="en-US" altLang="en-US" sz="1600" b="1" dirty="0">
                <a:solidFill>
                  <a:schemeClr val="bg1"/>
                </a:solidFill>
              </a:rPr>
              <a:t> </a:t>
            </a:r>
            <a:r>
              <a:rPr lang="en-US" altLang="en-US" sz="1600" b="1" dirty="0" err="1">
                <a:solidFill>
                  <a:schemeClr val="bg1"/>
                </a:solidFill>
              </a:rPr>
              <a:t>xuất</a:t>
            </a:r>
            <a:r>
              <a:rPr lang="en-US" altLang="en-US" sz="1600" b="1" dirty="0">
                <a:solidFill>
                  <a:schemeClr val="bg1"/>
                </a:solidFill>
              </a:rPr>
              <a:t>, </a:t>
            </a:r>
            <a:r>
              <a:rPr lang="en-US" altLang="en-US" sz="1600" b="1" dirty="0" err="1">
                <a:solidFill>
                  <a:schemeClr val="bg1"/>
                </a:solidFill>
              </a:rPr>
              <a:t>làm</a:t>
            </a:r>
            <a:r>
              <a:rPr lang="en-US" altLang="en-US" sz="1600" b="1" dirty="0">
                <a:solidFill>
                  <a:schemeClr val="bg1"/>
                </a:solidFill>
              </a:rPr>
              <a:t> </a:t>
            </a:r>
            <a:r>
              <a:rPr lang="en-US" altLang="en-US" sz="1600" b="1" dirty="0" err="1">
                <a:solidFill>
                  <a:schemeClr val="bg1"/>
                </a:solidFill>
              </a:rPr>
              <a:t>các</a:t>
            </a:r>
            <a:r>
              <a:rPr lang="en-US" altLang="en-US" sz="1600" b="1" dirty="0">
                <a:solidFill>
                  <a:schemeClr val="bg1"/>
                </a:solidFill>
              </a:rPr>
              <a:t> </a:t>
            </a:r>
            <a:r>
              <a:rPr lang="en-US" altLang="en-US" sz="1600" b="1" dirty="0" err="1">
                <a:solidFill>
                  <a:schemeClr val="bg1"/>
                </a:solidFill>
              </a:rPr>
              <a:t>loại</a:t>
            </a:r>
            <a:r>
              <a:rPr lang="en-US" altLang="en-US" sz="1600" b="1" dirty="0">
                <a:solidFill>
                  <a:schemeClr val="bg1"/>
                </a:solidFill>
              </a:rPr>
              <a:t> </a:t>
            </a:r>
            <a:r>
              <a:rPr lang="en-US" altLang="en-US" sz="1600" b="1" dirty="0" err="1">
                <a:solidFill>
                  <a:schemeClr val="bg1"/>
                </a:solidFill>
              </a:rPr>
              <a:t>công</a:t>
            </a:r>
            <a:r>
              <a:rPr lang="en-US" altLang="en-US" sz="1600" b="1" dirty="0">
                <a:solidFill>
                  <a:schemeClr val="bg1"/>
                </a:solidFill>
              </a:rPr>
              <a:t> </a:t>
            </a:r>
            <a:r>
              <a:rPr lang="en-US" altLang="en-US" sz="1600" b="1" dirty="0" err="1">
                <a:solidFill>
                  <a:schemeClr val="bg1"/>
                </a:solidFill>
              </a:rPr>
              <a:t>việc</a:t>
            </a:r>
            <a:r>
              <a:rPr lang="en-US" altLang="en-US" sz="1600" b="1" dirty="0">
                <a:solidFill>
                  <a:schemeClr val="bg1"/>
                </a:solidFill>
              </a:rPr>
              <a:t> </a:t>
            </a:r>
            <a:r>
              <a:rPr lang="en-US" altLang="en-US" sz="1600" b="1" dirty="0" err="1">
                <a:solidFill>
                  <a:schemeClr val="bg1"/>
                </a:solidFill>
              </a:rPr>
              <a:t>khác</a:t>
            </a:r>
            <a:r>
              <a:rPr lang="en-US" altLang="en-US" sz="1600" b="1" dirty="0">
                <a:solidFill>
                  <a:schemeClr val="bg1"/>
                </a:solidFill>
              </a:rPr>
              <a:t> </a:t>
            </a:r>
            <a:r>
              <a:rPr lang="en-US" altLang="en-US" sz="1600" b="1" dirty="0" err="1">
                <a:solidFill>
                  <a:schemeClr val="bg1"/>
                </a:solidFill>
              </a:rPr>
              <a:t>nhau</a:t>
            </a:r>
            <a:r>
              <a:rPr lang="en-US" altLang="en-US" sz="1600" b="1" dirty="0">
                <a:solidFill>
                  <a:schemeClr val="bg1"/>
                </a:solidFill>
              </a:rPr>
              <a:t>, </a:t>
            </a:r>
            <a:r>
              <a:rPr lang="en-US" altLang="en-US" sz="1600" b="1" dirty="0" err="1">
                <a:solidFill>
                  <a:schemeClr val="bg1"/>
                </a:solidFill>
              </a:rPr>
              <a:t>gồm</a:t>
            </a:r>
            <a:r>
              <a:rPr lang="en-US" altLang="en-US" sz="1600" b="1" dirty="0">
                <a:solidFill>
                  <a:schemeClr val="bg1"/>
                </a:solidFill>
              </a:rPr>
              <a:t> LĐ </a:t>
            </a:r>
            <a:r>
              <a:rPr lang="en-US" altLang="en-US" sz="1600" b="1" dirty="0" err="1">
                <a:solidFill>
                  <a:schemeClr val="bg1"/>
                </a:solidFill>
              </a:rPr>
              <a:t>chân</a:t>
            </a:r>
            <a:r>
              <a:rPr lang="en-US" altLang="en-US" sz="1600" b="1" dirty="0">
                <a:solidFill>
                  <a:schemeClr val="bg1"/>
                </a:solidFill>
              </a:rPr>
              <a:t> </a:t>
            </a:r>
            <a:r>
              <a:rPr lang="en-US" altLang="en-US" sz="1600" b="1" dirty="0" err="1">
                <a:solidFill>
                  <a:schemeClr val="bg1"/>
                </a:solidFill>
              </a:rPr>
              <a:t>tay</a:t>
            </a:r>
            <a:r>
              <a:rPr lang="en-US" altLang="en-US" sz="1600" b="1" dirty="0">
                <a:solidFill>
                  <a:schemeClr val="bg1"/>
                </a:solidFill>
              </a:rPr>
              <a:t> </a:t>
            </a:r>
            <a:r>
              <a:rPr lang="en-US" altLang="en-US" sz="1600" b="1" dirty="0" err="1" smtClean="0">
                <a:solidFill>
                  <a:schemeClr val="bg1"/>
                </a:solidFill>
              </a:rPr>
              <a:t>và</a:t>
            </a:r>
            <a:r>
              <a:rPr lang="en-US" altLang="en-US" sz="1600" b="1" dirty="0" smtClean="0">
                <a:solidFill>
                  <a:schemeClr val="bg1"/>
                </a:solidFill>
              </a:rPr>
              <a:t> </a:t>
            </a:r>
            <a:r>
              <a:rPr lang="en-US" altLang="en-US" sz="1600" b="1" dirty="0">
                <a:solidFill>
                  <a:schemeClr val="bg1"/>
                </a:solidFill>
              </a:rPr>
              <a:t>LĐ </a:t>
            </a:r>
            <a:r>
              <a:rPr lang="en-US" altLang="en-US" sz="1600" b="1" dirty="0" err="1">
                <a:solidFill>
                  <a:schemeClr val="bg1"/>
                </a:solidFill>
              </a:rPr>
              <a:t>trí</a:t>
            </a:r>
            <a:r>
              <a:rPr lang="en-US" altLang="en-US" sz="1600" b="1" dirty="0">
                <a:solidFill>
                  <a:schemeClr val="bg1"/>
                </a:solidFill>
              </a:rPr>
              <a:t> </a:t>
            </a:r>
            <a:r>
              <a:rPr lang="en-US" altLang="en-US" sz="1600" b="1" dirty="0" err="1">
                <a:solidFill>
                  <a:schemeClr val="bg1"/>
                </a:solidFill>
              </a:rPr>
              <a:t>óc</a:t>
            </a:r>
            <a:r>
              <a:rPr lang="en-US" altLang="en-US" sz="1600" b="1" dirty="0">
                <a:solidFill>
                  <a:schemeClr val="bg1"/>
                </a:solidFill>
              </a:rPr>
              <a:t> </a:t>
            </a:r>
            <a:endParaRPr lang="en-US" altLang="en-US" b="1" dirty="0">
              <a:solidFill>
                <a:schemeClr val="bg1"/>
              </a:solidFill>
              <a:effectLst>
                <a:outerShdw blurRad="38100" dist="38100" dir="2700000" algn="tl">
                  <a:srgbClr val="C0C0C0"/>
                </a:outerShdw>
              </a:effectLst>
            </a:endParaRPr>
          </a:p>
        </p:txBody>
      </p:sp>
      <p:sp>
        <p:nvSpPr>
          <p:cNvPr id="25646" name="Text Box 46"/>
          <p:cNvSpPr txBox="1">
            <a:spLocks noChangeArrowheads="1"/>
          </p:cNvSpPr>
          <p:nvPr/>
        </p:nvSpPr>
        <p:spPr bwMode="white">
          <a:xfrm>
            <a:off x="6110287" y="2030657"/>
            <a:ext cx="2266950" cy="2062103"/>
          </a:xfrm>
          <a:prstGeom prst="rect">
            <a:avLst/>
          </a:prstGeom>
          <a:noFill/>
          <a:ln>
            <a:noFill/>
          </a:ln>
          <a:effectLst>
            <a:outerShdw dist="17961" dir="2700000" algn="ctr" rotWithShape="0">
              <a:srgbClr val="24211A"/>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marL="120650" indent="-12065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b="1" dirty="0" err="1" smtClean="0">
                <a:solidFill>
                  <a:srgbClr val="F8F8F8"/>
                </a:solidFill>
              </a:rPr>
              <a:t>Bộ</a:t>
            </a:r>
            <a:r>
              <a:rPr lang="en-US" altLang="en-US" sz="1600" b="1" dirty="0" smtClean="0">
                <a:solidFill>
                  <a:srgbClr val="F8F8F8"/>
                </a:solidFill>
              </a:rPr>
              <a:t> </a:t>
            </a:r>
            <a:r>
              <a:rPr lang="vi-VN" altLang="en-US" sz="1600" b="1" dirty="0" smtClean="0">
                <a:solidFill>
                  <a:srgbClr val="F8F8F8"/>
                </a:solidFill>
              </a:rPr>
              <a:t>phận dân số trong độ tuổi lao động theo quy định, thực tế đang có việc làm và những người thất nghiệp đang có nhu cầu tìm việc làm</a:t>
            </a:r>
            <a:endParaRPr lang="en-US" altLang="en-US" sz="1600" b="1" dirty="0">
              <a:solidFill>
                <a:srgbClr val="F8F8F8"/>
              </a:solidFill>
            </a:endParaRPr>
          </a:p>
        </p:txBody>
      </p:sp>
      <p:sp>
        <p:nvSpPr>
          <p:cNvPr id="25647" name="Rectangle 47"/>
          <p:cNvSpPr>
            <a:spLocks noChangeArrowheads="1"/>
          </p:cNvSpPr>
          <p:nvPr/>
        </p:nvSpPr>
        <p:spPr bwMode="gray">
          <a:xfrm>
            <a:off x="5973763" y="4343400"/>
            <a:ext cx="2403473" cy="414338"/>
          </a:xfrm>
          <a:prstGeom prst="rect">
            <a:avLst/>
          </a:prstGeom>
          <a:gradFill rotWithShape="1">
            <a:gsLst>
              <a:gs pos="0">
                <a:srgbClr val="C0C0C0">
                  <a:alpha val="60001"/>
                </a:srgbClr>
              </a:gs>
              <a:gs pos="100000">
                <a:srgbClr val="F8F8F8"/>
              </a:gs>
            </a:gsLst>
            <a:lin ang="18900000" scaled="1"/>
          </a:gradFill>
          <a:ln>
            <a:noFill/>
          </a:ln>
          <a:effectLst/>
          <a:scene3d>
            <a:camera prst="legacyPerspectiveTopRight"/>
            <a:lightRig rig="legacyFlat3" dir="b"/>
          </a:scene3d>
          <a:sp3d extrusionH="163500" prstMaterial="legacyMetal">
            <a:bevelT w="13500" h="13500" prst="angle"/>
            <a:bevelB w="13500" h="13500" prst="angle"/>
            <a:extrusionClr>
              <a:srgbClr val="F8F8F8"/>
            </a:extrusionClr>
            <a:contourClr>
              <a:srgbClr val="F8F8F8"/>
            </a:contourClr>
          </a:sp3d>
          <a:extLst>
            <a:ext uri="{91240B29-F687-4F45-9708-019B960494DF}">
              <a14:hiddenLine xmlns:a14="http://schemas.microsoft.com/office/drawing/2010/main" w="9525" algn="ctr">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25648" name="Rectangle 48"/>
          <p:cNvSpPr>
            <a:spLocks noChangeArrowheads="1"/>
          </p:cNvSpPr>
          <p:nvPr/>
        </p:nvSpPr>
        <p:spPr bwMode="gray">
          <a:xfrm>
            <a:off x="3689350" y="4343400"/>
            <a:ext cx="1824038" cy="414338"/>
          </a:xfrm>
          <a:prstGeom prst="rect">
            <a:avLst/>
          </a:prstGeom>
          <a:gradFill rotWithShape="1">
            <a:gsLst>
              <a:gs pos="0">
                <a:srgbClr val="C0C0C0">
                  <a:alpha val="60001"/>
                </a:srgbClr>
              </a:gs>
              <a:gs pos="100000">
                <a:srgbClr val="F8F8F8"/>
              </a:gs>
            </a:gsLst>
            <a:lin ang="18900000" scaled="1"/>
          </a:gradFill>
          <a:ln>
            <a:noFill/>
          </a:ln>
          <a:effectLst/>
          <a:scene3d>
            <a:camera prst="legacyPerspectiveTopRight"/>
            <a:lightRig rig="legacyFlat3" dir="b"/>
          </a:scene3d>
          <a:sp3d extrusionH="163500" prstMaterial="legacyMetal">
            <a:bevelT w="13500" h="13500" prst="angle"/>
            <a:bevelB w="13500" h="13500" prst="angle"/>
            <a:extrusionClr>
              <a:srgbClr val="F8F8F8"/>
            </a:extrusionClr>
            <a:contourClr>
              <a:srgbClr val="F8F8F8"/>
            </a:contourClr>
          </a:sp3d>
          <a:extLst>
            <a:ext uri="{91240B29-F687-4F45-9708-019B960494DF}">
              <a14:hiddenLine xmlns:a14="http://schemas.microsoft.com/office/drawing/2010/main" w="9525" algn="ctr">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25649" name="Rectangle 49"/>
          <p:cNvSpPr>
            <a:spLocks noChangeArrowheads="1"/>
          </p:cNvSpPr>
          <p:nvPr/>
        </p:nvSpPr>
        <p:spPr bwMode="gray">
          <a:xfrm>
            <a:off x="1193800" y="4343400"/>
            <a:ext cx="1824038" cy="414338"/>
          </a:xfrm>
          <a:prstGeom prst="rect">
            <a:avLst/>
          </a:prstGeom>
          <a:gradFill rotWithShape="1">
            <a:gsLst>
              <a:gs pos="0">
                <a:srgbClr val="C0C0C0">
                  <a:alpha val="60001"/>
                </a:srgbClr>
              </a:gs>
              <a:gs pos="100000">
                <a:srgbClr val="F8F8F8"/>
              </a:gs>
            </a:gsLst>
            <a:lin ang="18900000" scaled="1"/>
          </a:gradFill>
          <a:ln>
            <a:noFill/>
          </a:ln>
          <a:effectLst/>
          <a:scene3d>
            <a:camera prst="legacyPerspectiveTopRight"/>
            <a:lightRig rig="legacyFlat3" dir="b"/>
          </a:scene3d>
          <a:sp3d extrusionH="163500" prstMaterial="legacyMetal">
            <a:bevelT w="13500" h="13500" prst="angle"/>
            <a:bevelB w="13500" h="13500" prst="angle"/>
            <a:extrusionClr>
              <a:srgbClr val="F8F8F8"/>
            </a:extrusionClr>
            <a:contourClr>
              <a:srgbClr val="F8F8F8"/>
            </a:contourClr>
          </a:sp3d>
          <a:extLst>
            <a:ext uri="{91240B29-F687-4F45-9708-019B960494DF}">
              <a14:hiddenLine xmlns:a14="http://schemas.microsoft.com/office/drawing/2010/main" w="9525" algn="ctr">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25650" name="Rectangle 50"/>
          <p:cNvSpPr>
            <a:spLocks noChangeArrowheads="1"/>
          </p:cNvSpPr>
          <p:nvPr/>
        </p:nvSpPr>
        <p:spPr bwMode="gray">
          <a:xfrm>
            <a:off x="1481067" y="4343441"/>
            <a:ext cx="128753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b="1" dirty="0" smtClean="0">
                <a:solidFill>
                  <a:srgbClr val="1C1C1C"/>
                </a:solidFill>
              </a:rPr>
              <a:t>Lao </a:t>
            </a:r>
            <a:r>
              <a:rPr lang="en-US" altLang="en-US" b="1" dirty="0" err="1" smtClean="0">
                <a:solidFill>
                  <a:srgbClr val="1C1C1C"/>
                </a:solidFill>
              </a:rPr>
              <a:t>động</a:t>
            </a:r>
            <a:r>
              <a:rPr lang="en-US" altLang="en-US" b="1" dirty="0" smtClean="0">
                <a:solidFill>
                  <a:srgbClr val="1C1C1C"/>
                </a:solidFill>
              </a:rPr>
              <a:t> </a:t>
            </a:r>
            <a:endParaRPr lang="en-US" altLang="en-US" b="1" dirty="0">
              <a:solidFill>
                <a:srgbClr val="1C1C1C"/>
              </a:solidFill>
            </a:endParaRPr>
          </a:p>
        </p:txBody>
      </p:sp>
      <p:sp>
        <p:nvSpPr>
          <p:cNvPr id="25651" name="Rectangle 51"/>
          <p:cNvSpPr>
            <a:spLocks noChangeArrowheads="1"/>
          </p:cNvSpPr>
          <p:nvPr/>
        </p:nvSpPr>
        <p:spPr bwMode="gray">
          <a:xfrm>
            <a:off x="3653748" y="4356101"/>
            <a:ext cx="191270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b="1" dirty="0" err="1" smtClean="0">
                <a:solidFill>
                  <a:srgbClr val="1C1C1C"/>
                </a:solidFill>
              </a:rPr>
              <a:t>Người</a:t>
            </a:r>
            <a:r>
              <a:rPr lang="en-US" altLang="en-US" b="1" dirty="0" smtClean="0">
                <a:solidFill>
                  <a:srgbClr val="1C1C1C"/>
                </a:solidFill>
              </a:rPr>
              <a:t> </a:t>
            </a:r>
            <a:r>
              <a:rPr lang="en-US" altLang="en-US" b="1" dirty="0" err="1" smtClean="0">
                <a:solidFill>
                  <a:srgbClr val="1C1C1C"/>
                </a:solidFill>
              </a:rPr>
              <a:t>lao</a:t>
            </a:r>
            <a:r>
              <a:rPr lang="en-US" altLang="en-US" b="1" dirty="0" smtClean="0">
                <a:solidFill>
                  <a:srgbClr val="1C1C1C"/>
                </a:solidFill>
              </a:rPr>
              <a:t> </a:t>
            </a:r>
            <a:r>
              <a:rPr lang="en-US" altLang="en-US" b="1" dirty="0" err="1" smtClean="0">
                <a:solidFill>
                  <a:srgbClr val="1C1C1C"/>
                </a:solidFill>
              </a:rPr>
              <a:t>động</a:t>
            </a:r>
            <a:endParaRPr lang="en-US" altLang="en-US" b="1" dirty="0">
              <a:solidFill>
                <a:srgbClr val="1C1C1C"/>
              </a:solidFill>
            </a:endParaRPr>
          </a:p>
        </p:txBody>
      </p:sp>
      <p:sp>
        <p:nvSpPr>
          <p:cNvPr id="25652" name="Rectangle 52"/>
          <p:cNvSpPr>
            <a:spLocks noChangeArrowheads="1"/>
          </p:cNvSpPr>
          <p:nvPr/>
        </p:nvSpPr>
        <p:spPr bwMode="gray">
          <a:xfrm>
            <a:off x="5910951" y="4360346"/>
            <a:ext cx="238719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b="1" dirty="0" err="1" smtClean="0">
                <a:solidFill>
                  <a:srgbClr val="1C1C1C"/>
                </a:solidFill>
              </a:rPr>
              <a:t>Lực</a:t>
            </a:r>
            <a:r>
              <a:rPr lang="en-US" altLang="en-US" b="1" dirty="0" smtClean="0">
                <a:solidFill>
                  <a:srgbClr val="1C1C1C"/>
                </a:solidFill>
              </a:rPr>
              <a:t> </a:t>
            </a:r>
            <a:r>
              <a:rPr lang="en-US" altLang="en-US" b="1" dirty="0" err="1" smtClean="0">
                <a:solidFill>
                  <a:srgbClr val="1C1C1C"/>
                </a:solidFill>
              </a:rPr>
              <a:t>lượng</a:t>
            </a:r>
            <a:r>
              <a:rPr lang="en-US" altLang="en-US" b="1" dirty="0" smtClean="0">
                <a:solidFill>
                  <a:srgbClr val="1C1C1C"/>
                </a:solidFill>
              </a:rPr>
              <a:t> </a:t>
            </a:r>
            <a:r>
              <a:rPr lang="en-US" altLang="en-US" b="1" dirty="0" err="1" smtClean="0">
                <a:solidFill>
                  <a:srgbClr val="1C1C1C"/>
                </a:solidFill>
              </a:rPr>
              <a:t>lao</a:t>
            </a:r>
            <a:r>
              <a:rPr lang="en-US" altLang="en-US" b="1" dirty="0" smtClean="0">
                <a:solidFill>
                  <a:srgbClr val="1C1C1C"/>
                </a:solidFill>
              </a:rPr>
              <a:t> </a:t>
            </a:r>
            <a:r>
              <a:rPr lang="en-US" altLang="en-US" b="1" dirty="0" err="1" smtClean="0">
                <a:solidFill>
                  <a:srgbClr val="1C1C1C"/>
                </a:solidFill>
              </a:rPr>
              <a:t>động</a:t>
            </a:r>
            <a:endParaRPr lang="en-US" altLang="en-US" b="1" dirty="0">
              <a:solidFill>
                <a:srgbClr val="1C1C1C"/>
              </a:solidFill>
            </a:endParaRPr>
          </a:p>
        </p:txBody>
      </p:sp>
      <p:sp>
        <p:nvSpPr>
          <p:cNvPr id="25653" name="Text Box 53"/>
          <p:cNvSpPr txBox="1">
            <a:spLocks noChangeArrowheads="1"/>
          </p:cNvSpPr>
          <p:nvPr/>
        </p:nvSpPr>
        <p:spPr bwMode="gray">
          <a:xfrm>
            <a:off x="3343275" y="2378075"/>
            <a:ext cx="246380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endParaRPr lang="en-US" altLang="en-US" sz="1600" dirty="0">
              <a:solidFill>
                <a:srgbClr val="F8F8F8"/>
              </a:solidFill>
            </a:endParaRPr>
          </a:p>
        </p:txBody>
      </p:sp>
      <p:sp>
        <p:nvSpPr>
          <p:cNvPr id="2" name="TextBox 1"/>
          <p:cNvSpPr txBox="1"/>
          <p:nvPr/>
        </p:nvSpPr>
        <p:spPr>
          <a:xfrm>
            <a:off x="3536548" y="2034904"/>
            <a:ext cx="2123300" cy="2062103"/>
          </a:xfrm>
          <a:prstGeom prst="rect">
            <a:avLst/>
          </a:prstGeom>
          <a:noFill/>
        </p:spPr>
        <p:txBody>
          <a:bodyPr wrap="square" rtlCol="0">
            <a:spAutoFit/>
          </a:bodyPr>
          <a:lstStyle/>
          <a:p>
            <a:pPr algn="ctr"/>
            <a:r>
              <a:rPr lang="en-US" sz="1600" b="1" dirty="0">
                <a:solidFill>
                  <a:schemeClr val="bg1"/>
                </a:solidFill>
              </a:rPr>
              <a:t>N</a:t>
            </a:r>
            <a:r>
              <a:rPr lang="vi-VN" sz="1600" b="1" dirty="0" smtClean="0">
                <a:solidFill>
                  <a:schemeClr val="bg1"/>
                </a:solidFill>
              </a:rPr>
              <a:t>gười </a:t>
            </a:r>
            <a:r>
              <a:rPr lang="vi-VN" sz="1600" b="1" dirty="0">
                <a:solidFill>
                  <a:schemeClr val="bg1"/>
                </a:solidFill>
              </a:rPr>
              <a:t>từ đủ 15 tuổi trở lên, có khả năng LĐ, làm việc theo hợp đồng LĐ, được trả lương và chịu sự quản lý, điều hành của người sử dụng LĐ</a:t>
            </a:r>
            <a:endParaRPr lang="en-US" sz="1600" b="1" dirty="0">
              <a:solidFill>
                <a:schemeClr val="bg1"/>
              </a:solidFill>
            </a:endParaRPr>
          </a:p>
        </p:txBody>
      </p:sp>
    </p:spTree>
    <p:extLst>
      <p:ext uri="{BB962C8B-B14F-4D97-AF65-F5344CB8AC3E}">
        <p14:creationId xmlns:p14="http://schemas.microsoft.com/office/powerpoint/2010/main" val="341808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631"/>
                                        </p:tgtEl>
                                        <p:attrNameLst>
                                          <p:attrName>style.visibility</p:attrName>
                                        </p:attrNameLst>
                                      </p:cBhvr>
                                      <p:to>
                                        <p:strVal val="visible"/>
                                      </p:to>
                                    </p:set>
                                    <p:animEffect transition="in" filter="fade">
                                      <p:cBhvr>
                                        <p:cTn id="7" dur="500"/>
                                        <p:tgtEl>
                                          <p:spTgt spid="2563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632"/>
                                        </p:tgtEl>
                                        <p:attrNameLst>
                                          <p:attrName>style.visibility</p:attrName>
                                        </p:attrNameLst>
                                      </p:cBhvr>
                                      <p:to>
                                        <p:strVal val="visible"/>
                                      </p:to>
                                    </p:set>
                                    <p:animEffect transition="in" filter="fade">
                                      <p:cBhvr>
                                        <p:cTn id="10" dur="500"/>
                                        <p:tgtEl>
                                          <p:spTgt spid="2563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5633"/>
                                        </p:tgtEl>
                                        <p:attrNameLst>
                                          <p:attrName>style.visibility</p:attrName>
                                        </p:attrNameLst>
                                      </p:cBhvr>
                                      <p:to>
                                        <p:strVal val="visible"/>
                                      </p:to>
                                    </p:set>
                                    <p:animEffect transition="in" filter="fade">
                                      <p:cBhvr>
                                        <p:cTn id="13" dur="500"/>
                                        <p:tgtEl>
                                          <p:spTgt spid="25633"/>
                                        </p:tgtEl>
                                      </p:cBhvr>
                                    </p:animEffect>
                                  </p:childTnLst>
                                </p:cTn>
                              </p:par>
                              <p:par>
                                <p:cTn id="14" presetID="10" presetClass="entr" presetSubtype="0" fill="hold" nodeType="withEffect">
                                  <p:stCondLst>
                                    <p:cond delay="0"/>
                                  </p:stCondLst>
                                  <p:childTnLst>
                                    <p:set>
                                      <p:cBhvr>
                                        <p:cTn id="15" dur="1" fill="hold">
                                          <p:stCondLst>
                                            <p:cond delay="0"/>
                                          </p:stCondLst>
                                        </p:cTn>
                                        <p:tgtEl>
                                          <p:spTgt spid="25634"/>
                                        </p:tgtEl>
                                        <p:attrNameLst>
                                          <p:attrName>style.visibility</p:attrName>
                                        </p:attrNameLst>
                                      </p:cBhvr>
                                      <p:to>
                                        <p:strVal val="visible"/>
                                      </p:to>
                                    </p:set>
                                    <p:animEffect transition="in" filter="fade">
                                      <p:cBhvr>
                                        <p:cTn id="16" dur="500"/>
                                        <p:tgtEl>
                                          <p:spTgt spid="25634"/>
                                        </p:tgtEl>
                                      </p:cBhvr>
                                    </p:animEffect>
                                  </p:childTnLst>
                                </p:cTn>
                              </p:par>
                              <p:par>
                                <p:cTn id="17" presetID="10" presetClass="entr" presetSubtype="0" fill="hold" nodeType="withEffect">
                                  <p:stCondLst>
                                    <p:cond delay="0"/>
                                  </p:stCondLst>
                                  <p:childTnLst>
                                    <p:set>
                                      <p:cBhvr>
                                        <p:cTn id="18" dur="1" fill="hold">
                                          <p:stCondLst>
                                            <p:cond delay="0"/>
                                          </p:stCondLst>
                                        </p:cTn>
                                        <p:tgtEl>
                                          <p:spTgt spid="25635"/>
                                        </p:tgtEl>
                                        <p:attrNameLst>
                                          <p:attrName>style.visibility</p:attrName>
                                        </p:attrNameLst>
                                      </p:cBhvr>
                                      <p:to>
                                        <p:strVal val="visible"/>
                                      </p:to>
                                    </p:set>
                                    <p:animEffect transition="in" filter="fade">
                                      <p:cBhvr>
                                        <p:cTn id="19" dur="500"/>
                                        <p:tgtEl>
                                          <p:spTgt spid="2563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5638"/>
                                        </p:tgtEl>
                                        <p:attrNameLst>
                                          <p:attrName>style.visibility</p:attrName>
                                        </p:attrNameLst>
                                      </p:cBhvr>
                                      <p:to>
                                        <p:strVal val="visible"/>
                                      </p:to>
                                    </p:set>
                                    <p:animEffect transition="in" filter="fade">
                                      <p:cBhvr>
                                        <p:cTn id="22" dur="500"/>
                                        <p:tgtEl>
                                          <p:spTgt spid="2563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5639"/>
                                        </p:tgtEl>
                                        <p:attrNameLst>
                                          <p:attrName>style.visibility</p:attrName>
                                        </p:attrNameLst>
                                      </p:cBhvr>
                                      <p:to>
                                        <p:strVal val="visible"/>
                                      </p:to>
                                    </p:set>
                                    <p:animEffect transition="in" filter="fade">
                                      <p:cBhvr>
                                        <p:cTn id="25" dur="500"/>
                                        <p:tgtEl>
                                          <p:spTgt spid="2563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640"/>
                                        </p:tgtEl>
                                        <p:attrNameLst>
                                          <p:attrName>style.visibility</p:attrName>
                                        </p:attrNameLst>
                                      </p:cBhvr>
                                      <p:to>
                                        <p:strVal val="visible"/>
                                      </p:to>
                                    </p:set>
                                    <p:animEffect transition="in" filter="fade">
                                      <p:cBhvr>
                                        <p:cTn id="28" dur="500"/>
                                        <p:tgtEl>
                                          <p:spTgt spid="2564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5641"/>
                                        </p:tgtEl>
                                        <p:attrNameLst>
                                          <p:attrName>style.visibility</p:attrName>
                                        </p:attrNameLst>
                                      </p:cBhvr>
                                      <p:to>
                                        <p:strVal val="visible"/>
                                      </p:to>
                                    </p:set>
                                    <p:animEffect transition="in" filter="fade">
                                      <p:cBhvr>
                                        <p:cTn id="31" dur="500"/>
                                        <p:tgtEl>
                                          <p:spTgt spid="2564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5642"/>
                                        </p:tgtEl>
                                        <p:attrNameLst>
                                          <p:attrName>style.visibility</p:attrName>
                                        </p:attrNameLst>
                                      </p:cBhvr>
                                      <p:to>
                                        <p:strVal val="visible"/>
                                      </p:to>
                                    </p:set>
                                    <p:animEffect transition="in" filter="fade">
                                      <p:cBhvr>
                                        <p:cTn id="34" dur="500"/>
                                        <p:tgtEl>
                                          <p:spTgt spid="2564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5643"/>
                                        </p:tgtEl>
                                        <p:attrNameLst>
                                          <p:attrName>style.visibility</p:attrName>
                                        </p:attrNameLst>
                                      </p:cBhvr>
                                      <p:to>
                                        <p:strVal val="visible"/>
                                      </p:to>
                                    </p:set>
                                    <p:animEffect transition="in" filter="fade">
                                      <p:cBhvr>
                                        <p:cTn id="37" dur="500"/>
                                        <p:tgtEl>
                                          <p:spTgt spid="2564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5644"/>
                                        </p:tgtEl>
                                        <p:attrNameLst>
                                          <p:attrName>style.visibility</p:attrName>
                                        </p:attrNameLst>
                                      </p:cBhvr>
                                      <p:to>
                                        <p:strVal val="visible"/>
                                      </p:to>
                                    </p:set>
                                    <p:animEffect transition="in" filter="fade">
                                      <p:cBhvr>
                                        <p:cTn id="40" dur="500"/>
                                        <p:tgtEl>
                                          <p:spTgt spid="2564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5645"/>
                                        </p:tgtEl>
                                        <p:attrNameLst>
                                          <p:attrName>style.visibility</p:attrName>
                                        </p:attrNameLst>
                                      </p:cBhvr>
                                      <p:to>
                                        <p:strVal val="visible"/>
                                      </p:to>
                                    </p:set>
                                    <p:animEffect transition="in" filter="fade">
                                      <p:cBhvr>
                                        <p:cTn id="43" dur="500"/>
                                        <p:tgtEl>
                                          <p:spTgt spid="2564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5646"/>
                                        </p:tgtEl>
                                        <p:attrNameLst>
                                          <p:attrName>style.visibility</p:attrName>
                                        </p:attrNameLst>
                                      </p:cBhvr>
                                      <p:to>
                                        <p:strVal val="visible"/>
                                      </p:to>
                                    </p:set>
                                    <p:animEffect transition="in" filter="fade">
                                      <p:cBhvr>
                                        <p:cTn id="46" dur="500"/>
                                        <p:tgtEl>
                                          <p:spTgt spid="2564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5647"/>
                                        </p:tgtEl>
                                        <p:attrNameLst>
                                          <p:attrName>style.visibility</p:attrName>
                                        </p:attrNameLst>
                                      </p:cBhvr>
                                      <p:to>
                                        <p:strVal val="visible"/>
                                      </p:to>
                                    </p:set>
                                    <p:animEffect transition="in" filter="fade">
                                      <p:cBhvr>
                                        <p:cTn id="49" dur="500"/>
                                        <p:tgtEl>
                                          <p:spTgt spid="2564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5648"/>
                                        </p:tgtEl>
                                        <p:attrNameLst>
                                          <p:attrName>style.visibility</p:attrName>
                                        </p:attrNameLst>
                                      </p:cBhvr>
                                      <p:to>
                                        <p:strVal val="visible"/>
                                      </p:to>
                                    </p:set>
                                    <p:animEffect transition="in" filter="fade">
                                      <p:cBhvr>
                                        <p:cTn id="52" dur="500"/>
                                        <p:tgtEl>
                                          <p:spTgt spid="25648"/>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5649"/>
                                        </p:tgtEl>
                                        <p:attrNameLst>
                                          <p:attrName>style.visibility</p:attrName>
                                        </p:attrNameLst>
                                      </p:cBhvr>
                                      <p:to>
                                        <p:strVal val="visible"/>
                                      </p:to>
                                    </p:set>
                                    <p:animEffect transition="in" filter="fade">
                                      <p:cBhvr>
                                        <p:cTn id="55" dur="500"/>
                                        <p:tgtEl>
                                          <p:spTgt spid="25649"/>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5650"/>
                                        </p:tgtEl>
                                        <p:attrNameLst>
                                          <p:attrName>style.visibility</p:attrName>
                                        </p:attrNameLst>
                                      </p:cBhvr>
                                      <p:to>
                                        <p:strVal val="visible"/>
                                      </p:to>
                                    </p:set>
                                    <p:animEffect transition="in" filter="fade">
                                      <p:cBhvr>
                                        <p:cTn id="58" dur="500"/>
                                        <p:tgtEl>
                                          <p:spTgt spid="2565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5651"/>
                                        </p:tgtEl>
                                        <p:attrNameLst>
                                          <p:attrName>style.visibility</p:attrName>
                                        </p:attrNameLst>
                                      </p:cBhvr>
                                      <p:to>
                                        <p:strVal val="visible"/>
                                      </p:to>
                                    </p:set>
                                    <p:animEffect transition="in" filter="fade">
                                      <p:cBhvr>
                                        <p:cTn id="61" dur="500"/>
                                        <p:tgtEl>
                                          <p:spTgt spid="25651"/>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5652"/>
                                        </p:tgtEl>
                                        <p:attrNameLst>
                                          <p:attrName>style.visibility</p:attrName>
                                        </p:attrNameLst>
                                      </p:cBhvr>
                                      <p:to>
                                        <p:strVal val="visible"/>
                                      </p:to>
                                    </p:set>
                                    <p:animEffect transition="in" filter="fade">
                                      <p:cBhvr>
                                        <p:cTn id="64" dur="500"/>
                                        <p:tgtEl>
                                          <p:spTgt spid="25652"/>
                                        </p:tgtEl>
                                      </p:cBhvr>
                                    </p:animEffect>
                                  </p:childTnLst>
                                </p:cTn>
                              </p:par>
                              <p:par>
                                <p:cTn id="65" presetID="10" presetClass="entr" presetSubtype="0" fill="hold" grpId="0" nodeType="withEffect" nodePh="1">
                                  <p:stCondLst>
                                    <p:cond delay="0"/>
                                  </p:stCondLst>
                                  <p:endCondLst>
                                    <p:cond evt="begin" delay="0">
                                      <p:tn val="65"/>
                                    </p:cond>
                                  </p:endCondLst>
                                  <p:childTnLst>
                                    <p:set>
                                      <p:cBhvr>
                                        <p:cTn id="66" dur="1" fill="hold">
                                          <p:stCondLst>
                                            <p:cond delay="0"/>
                                          </p:stCondLst>
                                        </p:cTn>
                                        <p:tgtEl>
                                          <p:spTgt spid="25653"/>
                                        </p:tgtEl>
                                        <p:attrNameLst>
                                          <p:attrName>style.visibility</p:attrName>
                                        </p:attrNameLst>
                                      </p:cBhvr>
                                      <p:to>
                                        <p:strVal val="visible"/>
                                      </p:to>
                                    </p:set>
                                    <p:animEffect transition="in" filter="fade">
                                      <p:cBhvr>
                                        <p:cTn id="67" dur="500"/>
                                        <p:tgtEl>
                                          <p:spTgt spid="25653"/>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
                                        </p:tgtEl>
                                        <p:attrNameLst>
                                          <p:attrName>style.visibility</p:attrName>
                                        </p:attrNameLst>
                                      </p:cBhvr>
                                      <p:to>
                                        <p:strVal val="visible"/>
                                      </p:to>
                                    </p:set>
                                    <p:animEffect transition="in" filter="fade">
                                      <p:cBhvr>
                                        <p:cTn id="7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31" grpId="0" animBg="1"/>
      <p:bldP spid="25632" grpId="0" animBg="1"/>
      <p:bldP spid="25633" grpId="0" animBg="1"/>
      <p:bldP spid="25638" grpId="0"/>
      <p:bldP spid="25639" grpId="0" animBg="1"/>
      <p:bldP spid="25640" grpId="0" animBg="1"/>
      <p:bldP spid="25641" grpId="0" animBg="1"/>
      <p:bldP spid="25642" grpId="0" animBg="1"/>
      <p:bldP spid="25643" grpId="0" animBg="1"/>
      <p:bldP spid="25644" grpId="0" animBg="1"/>
      <p:bldP spid="25645" grpId="0"/>
      <p:bldP spid="25646" grpId="0"/>
      <p:bldP spid="25647" grpId="0" animBg="1"/>
      <p:bldP spid="25648" grpId="0" animBg="1"/>
      <p:bldP spid="25649" grpId="0" animBg="1"/>
      <p:bldP spid="25650" grpId="0"/>
      <p:bldP spid="25651" grpId="0"/>
      <p:bldP spid="25652" grpId="0"/>
      <p:bldP spid="25653"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6" name="Rectangle 6"/>
          <p:cNvSpPr>
            <a:spLocks noGrp="1" noChangeArrowheads="1"/>
          </p:cNvSpPr>
          <p:nvPr>
            <p:ph type="title"/>
          </p:nvPr>
        </p:nvSpPr>
        <p:spPr/>
        <p:txBody>
          <a:bodyPr/>
          <a:lstStyle/>
          <a:p>
            <a:r>
              <a:rPr lang="en-US" altLang="en-US" dirty="0"/>
              <a:t>B</a:t>
            </a:r>
            <a:r>
              <a:rPr lang="en-US" altLang="en-US" dirty="0" smtClean="0"/>
              <a:t>. </a:t>
            </a:r>
            <a:r>
              <a:rPr lang="en-US" altLang="en-US" dirty="0" err="1" smtClean="0"/>
              <a:t>Tổng</a:t>
            </a:r>
            <a:r>
              <a:rPr lang="en-US" altLang="en-US" dirty="0" smtClean="0"/>
              <a:t> </a:t>
            </a:r>
            <a:r>
              <a:rPr lang="en-US" altLang="en-US" dirty="0" err="1" smtClean="0"/>
              <a:t>quan</a:t>
            </a:r>
            <a:r>
              <a:rPr lang="en-US" altLang="en-US" dirty="0" smtClean="0"/>
              <a:t> </a:t>
            </a:r>
            <a:r>
              <a:rPr lang="en-US" altLang="en-US" dirty="0" err="1" smtClean="0"/>
              <a:t>lao</a:t>
            </a:r>
            <a:r>
              <a:rPr lang="en-US" altLang="en-US" dirty="0" smtClean="0"/>
              <a:t> </a:t>
            </a:r>
            <a:r>
              <a:rPr lang="en-US" altLang="en-US" dirty="0" err="1" smtClean="0"/>
              <a:t>động</a:t>
            </a:r>
            <a:r>
              <a:rPr lang="en-US" altLang="en-US" dirty="0" smtClean="0"/>
              <a:t> </a:t>
            </a:r>
            <a:endParaRPr lang="en-US" altLang="en-US" dirty="0"/>
          </a:p>
        </p:txBody>
      </p:sp>
      <p:grpSp>
        <p:nvGrpSpPr>
          <p:cNvPr id="41016" name="Group 56"/>
          <p:cNvGrpSpPr>
            <a:grpSpLocks/>
          </p:cNvGrpSpPr>
          <p:nvPr/>
        </p:nvGrpSpPr>
        <p:grpSpPr bwMode="auto">
          <a:xfrm>
            <a:off x="457200" y="3505200"/>
            <a:ext cx="1770062" cy="762165"/>
            <a:chOff x="602" y="1625"/>
            <a:chExt cx="1096" cy="210"/>
          </a:xfrm>
        </p:grpSpPr>
        <p:sp>
          <p:nvSpPr>
            <p:cNvPr id="41017" name="AutoShape 57"/>
            <p:cNvSpPr>
              <a:spLocks noChangeArrowheads="1"/>
            </p:cNvSpPr>
            <p:nvPr/>
          </p:nvSpPr>
          <p:spPr bwMode="gray">
            <a:xfrm>
              <a:off x="602" y="1625"/>
              <a:ext cx="1094" cy="210"/>
            </a:xfrm>
            <a:prstGeom prst="roundRect">
              <a:avLst>
                <a:gd name="adj" fmla="val 41602"/>
              </a:avLst>
            </a:prstGeom>
            <a:gradFill rotWithShape="1">
              <a:gsLst>
                <a:gs pos="0">
                  <a:schemeClr val="folHlink"/>
                </a:gs>
                <a:gs pos="100000">
                  <a:schemeClr val="folHlink">
                    <a:gamma/>
                    <a:shade val="47059"/>
                    <a:invGamma/>
                  </a:schemeClr>
                </a:gs>
              </a:gsLst>
              <a:lin ang="5400000" scaled="1"/>
            </a:gradFill>
            <a:ln>
              <a:noFill/>
            </a:ln>
            <a:effectLst>
              <a:outerShdw dist="35921" dir="2700000" algn="ctr" rotWithShape="0">
                <a:srgbClr val="1C1C1C">
                  <a:alpha val="50000"/>
                </a:srgbClr>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grpSp>
          <p:nvGrpSpPr>
            <p:cNvPr id="41018" name="Group 58"/>
            <p:cNvGrpSpPr>
              <a:grpSpLocks/>
            </p:cNvGrpSpPr>
            <p:nvPr/>
          </p:nvGrpSpPr>
          <p:grpSpPr bwMode="auto">
            <a:xfrm>
              <a:off x="606" y="1656"/>
              <a:ext cx="45" cy="163"/>
              <a:chOff x="1016" y="1768"/>
              <a:chExt cx="68" cy="198"/>
            </a:xfrm>
          </p:grpSpPr>
          <p:sp>
            <p:nvSpPr>
              <p:cNvPr id="41019" name="AutoShape 59"/>
              <p:cNvSpPr>
                <a:spLocks noChangeArrowheads="1"/>
              </p:cNvSpPr>
              <p:nvPr/>
            </p:nvSpPr>
            <p:spPr bwMode="gray">
              <a:xfrm rot="21332465" flipV="1">
                <a:off x="1016" y="1768"/>
                <a:ext cx="68" cy="198"/>
              </a:xfrm>
              <a:prstGeom prst="moon">
                <a:avLst>
                  <a:gd name="adj" fmla="val 20051"/>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20" name="AutoShape 60"/>
              <p:cNvSpPr>
                <a:spLocks noChangeArrowheads="1"/>
              </p:cNvSpPr>
              <p:nvPr/>
            </p:nvSpPr>
            <p:spPr bwMode="gray">
              <a:xfrm rot="21332465" flipV="1">
                <a:off x="1020" y="1783"/>
                <a:ext cx="42" cy="167"/>
              </a:xfrm>
              <a:prstGeom prst="moon">
                <a:avLst>
                  <a:gd name="adj" fmla="val 20051"/>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21" name="AutoShape 61"/>
              <p:cNvSpPr>
                <a:spLocks noChangeArrowheads="1"/>
              </p:cNvSpPr>
              <p:nvPr/>
            </p:nvSpPr>
            <p:spPr bwMode="gray">
              <a:xfrm rot="21332465" flipV="1">
                <a:off x="1018" y="1805"/>
                <a:ext cx="27" cy="123"/>
              </a:xfrm>
              <a:prstGeom prst="moon">
                <a:avLst>
                  <a:gd name="adj" fmla="val 20051"/>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1022" name="Group 62"/>
            <p:cNvGrpSpPr>
              <a:grpSpLocks/>
            </p:cNvGrpSpPr>
            <p:nvPr/>
          </p:nvGrpSpPr>
          <p:grpSpPr bwMode="auto">
            <a:xfrm>
              <a:off x="1649" y="1654"/>
              <a:ext cx="49" cy="172"/>
              <a:chOff x="2619" y="1771"/>
              <a:chExt cx="68" cy="198"/>
            </a:xfrm>
          </p:grpSpPr>
          <p:sp>
            <p:nvSpPr>
              <p:cNvPr id="41023" name="AutoShape 63"/>
              <p:cNvSpPr>
                <a:spLocks noChangeArrowheads="1"/>
              </p:cNvSpPr>
              <p:nvPr/>
            </p:nvSpPr>
            <p:spPr bwMode="gray">
              <a:xfrm rot="-42932465" flipH="1" flipV="1">
                <a:off x="2619" y="1771"/>
                <a:ext cx="68" cy="198"/>
              </a:xfrm>
              <a:prstGeom prst="moon">
                <a:avLst>
                  <a:gd name="adj" fmla="val 20051"/>
                </a:avLst>
              </a:prstGeom>
              <a:solidFill>
                <a:srgbClr val="333333">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24" name="AutoShape 64"/>
              <p:cNvSpPr>
                <a:spLocks noChangeArrowheads="1"/>
              </p:cNvSpPr>
              <p:nvPr/>
            </p:nvSpPr>
            <p:spPr bwMode="gray">
              <a:xfrm rot="-42932465" flipH="1" flipV="1">
                <a:off x="2641" y="1786"/>
                <a:ext cx="42" cy="167"/>
              </a:xfrm>
              <a:prstGeom prst="moon">
                <a:avLst>
                  <a:gd name="adj" fmla="val 20051"/>
                </a:avLst>
              </a:prstGeom>
              <a:solidFill>
                <a:srgbClr val="333333">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25" name="AutoShape 65"/>
              <p:cNvSpPr>
                <a:spLocks noChangeArrowheads="1"/>
              </p:cNvSpPr>
              <p:nvPr/>
            </p:nvSpPr>
            <p:spPr bwMode="gray">
              <a:xfrm rot="-42932465" flipH="1" flipV="1">
                <a:off x="2658" y="1808"/>
                <a:ext cx="27" cy="123"/>
              </a:xfrm>
              <a:prstGeom prst="moon">
                <a:avLst>
                  <a:gd name="adj" fmla="val 29657"/>
                </a:avLst>
              </a:prstGeom>
              <a:solidFill>
                <a:srgbClr val="333333">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1026" name="Picture 66" descr="high_line01"/>
            <p:cNvPicPr>
              <a:picLocks noChangeAspect="1" noChangeArrowheads="1"/>
            </p:cNvPicPr>
            <p:nvPr/>
          </p:nvPicPr>
          <p:blipFill>
            <a:blip r:embed="rId2">
              <a:extLst>
                <a:ext uri="{28A0092B-C50C-407E-A947-70E740481C1C}">
                  <a14:useLocalDpi xmlns:a14="http://schemas.microsoft.com/office/drawing/2010/main" val="0"/>
                </a:ext>
              </a:extLst>
            </a:blip>
            <a:srcRect t="8891" r="58304" b="12320"/>
            <a:stretch>
              <a:fillRect/>
            </a:stretch>
          </p:blipFill>
          <p:spPr bwMode="gray">
            <a:xfrm rot="16200000">
              <a:off x="1079" y="1194"/>
              <a:ext cx="130" cy="10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1027" name="Group 67"/>
          <p:cNvGrpSpPr>
            <a:grpSpLocks/>
          </p:cNvGrpSpPr>
          <p:nvPr/>
        </p:nvGrpSpPr>
        <p:grpSpPr bwMode="auto">
          <a:xfrm>
            <a:off x="2344155" y="3505200"/>
            <a:ext cx="1770063" cy="762165"/>
            <a:chOff x="602" y="1625"/>
            <a:chExt cx="1096" cy="210"/>
          </a:xfrm>
        </p:grpSpPr>
        <p:sp>
          <p:nvSpPr>
            <p:cNvPr id="41028" name="AutoShape 68"/>
            <p:cNvSpPr>
              <a:spLocks noChangeArrowheads="1"/>
            </p:cNvSpPr>
            <p:nvPr/>
          </p:nvSpPr>
          <p:spPr bwMode="gray">
            <a:xfrm>
              <a:off x="602" y="1625"/>
              <a:ext cx="1094" cy="210"/>
            </a:xfrm>
            <a:prstGeom prst="roundRect">
              <a:avLst>
                <a:gd name="adj" fmla="val 41602"/>
              </a:avLst>
            </a:prstGeom>
            <a:gradFill rotWithShape="1">
              <a:gsLst>
                <a:gs pos="0">
                  <a:schemeClr val="folHlink"/>
                </a:gs>
                <a:gs pos="100000">
                  <a:schemeClr val="folHlink">
                    <a:gamma/>
                    <a:shade val="47059"/>
                    <a:invGamma/>
                  </a:schemeClr>
                </a:gs>
              </a:gsLst>
              <a:lin ang="5400000" scaled="1"/>
            </a:gradFill>
            <a:ln>
              <a:noFill/>
            </a:ln>
            <a:effectLst>
              <a:outerShdw dist="35921" dir="2700000" algn="ctr" rotWithShape="0">
                <a:srgbClr val="1C1C1C">
                  <a:alpha val="50000"/>
                </a:srgbClr>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grpSp>
          <p:nvGrpSpPr>
            <p:cNvPr id="41029" name="Group 69"/>
            <p:cNvGrpSpPr>
              <a:grpSpLocks/>
            </p:cNvGrpSpPr>
            <p:nvPr/>
          </p:nvGrpSpPr>
          <p:grpSpPr bwMode="auto">
            <a:xfrm>
              <a:off x="606" y="1656"/>
              <a:ext cx="45" cy="163"/>
              <a:chOff x="1016" y="1768"/>
              <a:chExt cx="68" cy="198"/>
            </a:xfrm>
          </p:grpSpPr>
          <p:sp>
            <p:nvSpPr>
              <p:cNvPr id="41030" name="AutoShape 70"/>
              <p:cNvSpPr>
                <a:spLocks noChangeArrowheads="1"/>
              </p:cNvSpPr>
              <p:nvPr/>
            </p:nvSpPr>
            <p:spPr bwMode="gray">
              <a:xfrm rot="21332465" flipV="1">
                <a:off x="1016" y="1768"/>
                <a:ext cx="68" cy="198"/>
              </a:xfrm>
              <a:prstGeom prst="moon">
                <a:avLst>
                  <a:gd name="adj" fmla="val 20051"/>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31" name="AutoShape 71"/>
              <p:cNvSpPr>
                <a:spLocks noChangeArrowheads="1"/>
              </p:cNvSpPr>
              <p:nvPr/>
            </p:nvSpPr>
            <p:spPr bwMode="gray">
              <a:xfrm rot="21332465" flipV="1">
                <a:off x="1020" y="1783"/>
                <a:ext cx="42" cy="167"/>
              </a:xfrm>
              <a:prstGeom prst="moon">
                <a:avLst>
                  <a:gd name="adj" fmla="val 20051"/>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32" name="AutoShape 72"/>
              <p:cNvSpPr>
                <a:spLocks noChangeArrowheads="1"/>
              </p:cNvSpPr>
              <p:nvPr/>
            </p:nvSpPr>
            <p:spPr bwMode="gray">
              <a:xfrm rot="21332465" flipV="1">
                <a:off x="1018" y="1805"/>
                <a:ext cx="27" cy="123"/>
              </a:xfrm>
              <a:prstGeom prst="moon">
                <a:avLst>
                  <a:gd name="adj" fmla="val 20051"/>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1033" name="Group 73"/>
            <p:cNvGrpSpPr>
              <a:grpSpLocks/>
            </p:cNvGrpSpPr>
            <p:nvPr/>
          </p:nvGrpSpPr>
          <p:grpSpPr bwMode="auto">
            <a:xfrm>
              <a:off x="1649" y="1654"/>
              <a:ext cx="49" cy="172"/>
              <a:chOff x="2619" y="1771"/>
              <a:chExt cx="68" cy="198"/>
            </a:xfrm>
          </p:grpSpPr>
          <p:sp>
            <p:nvSpPr>
              <p:cNvPr id="41034" name="AutoShape 74"/>
              <p:cNvSpPr>
                <a:spLocks noChangeArrowheads="1"/>
              </p:cNvSpPr>
              <p:nvPr/>
            </p:nvSpPr>
            <p:spPr bwMode="gray">
              <a:xfrm rot="-42932465" flipH="1" flipV="1">
                <a:off x="2619" y="1771"/>
                <a:ext cx="68" cy="198"/>
              </a:xfrm>
              <a:prstGeom prst="moon">
                <a:avLst>
                  <a:gd name="adj" fmla="val 20051"/>
                </a:avLst>
              </a:prstGeom>
              <a:solidFill>
                <a:srgbClr val="333333">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35" name="AutoShape 75"/>
              <p:cNvSpPr>
                <a:spLocks noChangeArrowheads="1"/>
              </p:cNvSpPr>
              <p:nvPr/>
            </p:nvSpPr>
            <p:spPr bwMode="gray">
              <a:xfrm rot="-42932465" flipH="1" flipV="1">
                <a:off x="2641" y="1786"/>
                <a:ext cx="42" cy="167"/>
              </a:xfrm>
              <a:prstGeom prst="moon">
                <a:avLst>
                  <a:gd name="adj" fmla="val 20051"/>
                </a:avLst>
              </a:prstGeom>
              <a:solidFill>
                <a:srgbClr val="333333">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36" name="AutoShape 76"/>
              <p:cNvSpPr>
                <a:spLocks noChangeArrowheads="1"/>
              </p:cNvSpPr>
              <p:nvPr/>
            </p:nvSpPr>
            <p:spPr bwMode="gray">
              <a:xfrm rot="-42932465" flipH="1" flipV="1">
                <a:off x="2658" y="1808"/>
                <a:ext cx="27" cy="123"/>
              </a:xfrm>
              <a:prstGeom prst="moon">
                <a:avLst>
                  <a:gd name="adj" fmla="val 29657"/>
                </a:avLst>
              </a:prstGeom>
              <a:solidFill>
                <a:srgbClr val="333333">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1037" name="Picture 77" descr="high_line01"/>
            <p:cNvPicPr>
              <a:picLocks noChangeAspect="1" noChangeArrowheads="1"/>
            </p:cNvPicPr>
            <p:nvPr/>
          </p:nvPicPr>
          <p:blipFill>
            <a:blip r:embed="rId2">
              <a:extLst>
                <a:ext uri="{28A0092B-C50C-407E-A947-70E740481C1C}">
                  <a14:useLocalDpi xmlns:a14="http://schemas.microsoft.com/office/drawing/2010/main" val="0"/>
                </a:ext>
              </a:extLst>
            </a:blip>
            <a:srcRect t="8891" r="58304" b="12320"/>
            <a:stretch>
              <a:fillRect/>
            </a:stretch>
          </p:blipFill>
          <p:spPr bwMode="gray">
            <a:xfrm rot="16200000">
              <a:off x="1079" y="1194"/>
              <a:ext cx="130" cy="10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1038" name="Group 78"/>
          <p:cNvGrpSpPr>
            <a:grpSpLocks/>
          </p:cNvGrpSpPr>
          <p:nvPr/>
        </p:nvGrpSpPr>
        <p:grpSpPr bwMode="auto">
          <a:xfrm>
            <a:off x="4377348" y="3505200"/>
            <a:ext cx="2035473" cy="762165"/>
            <a:chOff x="602" y="1625"/>
            <a:chExt cx="1096" cy="210"/>
          </a:xfrm>
        </p:grpSpPr>
        <p:sp>
          <p:nvSpPr>
            <p:cNvPr id="41039" name="AutoShape 79"/>
            <p:cNvSpPr>
              <a:spLocks noChangeArrowheads="1"/>
            </p:cNvSpPr>
            <p:nvPr/>
          </p:nvSpPr>
          <p:spPr bwMode="gray">
            <a:xfrm>
              <a:off x="602" y="1625"/>
              <a:ext cx="1094" cy="210"/>
            </a:xfrm>
            <a:prstGeom prst="roundRect">
              <a:avLst>
                <a:gd name="adj" fmla="val 41602"/>
              </a:avLst>
            </a:prstGeom>
            <a:gradFill rotWithShape="1">
              <a:gsLst>
                <a:gs pos="0">
                  <a:schemeClr val="accent2"/>
                </a:gs>
                <a:gs pos="100000">
                  <a:schemeClr val="accent2">
                    <a:gamma/>
                    <a:shade val="57255"/>
                    <a:invGamma/>
                  </a:schemeClr>
                </a:gs>
              </a:gsLst>
              <a:lin ang="5400000" scaled="1"/>
            </a:gradFill>
            <a:ln>
              <a:noFill/>
            </a:ln>
            <a:effectLst>
              <a:outerShdw dist="35921" dir="2700000" algn="ctr" rotWithShape="0">
                <a:srgbClr val="1C1C1C">
                  <a:alpha val="50000"/>
                </a:srgbClr>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grpSp>
          <p:nvGrpSpPr>
            <p:cNvPr id="41040" name="Group 80"/>
            <p:cNvGrpSpPr>
              <a:grpSpLocks/>
            </p:cNvGrpSpPr>
            <p:nvPr/>
          </p:nvGrpSpPr>
          <p:grpSpPr bwMode="auto">
            <a:xfrm>
              <a:off x="606" y="1656"/>
              <a:ext cx="45" cy="163"/>
              <a:chOff x="1016" y="1768"/>
              <a:chExt cx="68" cy="198"/>
            </a:xfrm>
          </p:grpSpPr>
          <p:sp>
            <p:nvSpPr>
              <p:cNvPr id="41041" name="AutoShape 81"/>
              <p:cNvSpPr>
                <a:spLocks noChangeArrowheads="1"/>
              </p:cNvSpPr>
              <p:nvPr/>
            </p:nvSpPr>
            <p:spPr bwMode="gray">
              <a:xfrm rot="21332465" flipV="1">
                <a:off x="1016" y="1768"/>
                <a:ext cx="68" cy="198"/>
              </a:xfrm>
              <a:prstGeom prst="moon">
                <a:avLst>
                  <a:gd name="adj" fmla="val 20051"/>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42" name="AutoShape 82"/>
              <p:cNvSpPr>
                <a:spLocks noChangeArrowheads="1"/>
              </p:cNvSpPr>
              <p:nvPr/>
            </p:nvSpPr>
            <p:spPr bwMode="gray">
              <a:xfrm rot="21332465" flipV="1">
                <a:off x="1020" y="1783"/>
                <a:ext cx="42" cy="167"/>
              </a:xfrm>
              <a:prstGeom prst="moon">
                <a:avLst>
                  <a:gd name="adj" fmla="val 20051"/>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43" name="AutoShape 83"/>
              <p:cNvSpPr>
                <a:spLocks noChangeArrowheads="1"/>
              </p:cNvSpPr>
              <p:nvPr/>
            </p:nvSpPr>
            <p:spPr bwMode="gray">
              <a:xfrm rot="21332465" flipV="1">
                <a:off x="1018" y="1805"/>
                <a:ext cx="27" cy="123"/>
              </a:xfrm>
              <a:prstGeom prst="moon">
                <a:avLst>
                  <a:gd name="adj" fmla="val 20051"/>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1044" name="Group 84"/>
            <p:cNvGrpSpPr>
              <a:grpSpLocks/>
            </p:cNvGrpSpPr>
            <p:nvPr/>
          </p:nvGrpSpPr>
          <p:grpSpPr bwMode="auto">
            <a:xfrm>
              <a:off x="1649" y="1654"/>
              <a:ext cx="49" cy="172"/>
              <a:chOff x="2619" y="1771"/>
              <a:chExt cx="68" cy="198"/>
            </a:xfrm>
          </p:grpSpPr>
          <p:sp>
            <p:nvSpPr>
              <p:cNvPr id="41045" name="AutoShape 85"/>
              <p:cNvSpPr>
                <a:spLocks noChangeArrowheads="1"/>
              </p:cNvSpPr>
              <p:nvPr/>
            </p:nvSpPr>
            <p:spPr bwMode="gray">
              <a:xfrm rot="-42932465" flipH="1" flipV="1">
                <a:off x="2619" y="1771"/>
                <a:ext cx="68" cy="198"/>
              </a:xfrm>
              <a:prstGeom prst="moon">
                <a:avLst>
                  <a:gd name="adj" fmla="val 20051"/>
                </a:avLst>
              </a:prstGeom>
              <a:solidFill>
                <a:srgbClr val="333333">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46" name="AutoShape 86"/>
              <p:cNvSpPr>
                <a:spLocks noChangeArrowheads="1"/>
              </p:cNvSpPr>
              <p:nvPr/>
            </p:nvSpPr>
            <p:spPr bwMode="gray">
              <a:xfrm rot="-42932465" flipH="1" flipV="1">
                <a:off x="2641" y="1786"/>
                <a:ext cx="42" cy="167"/>
              </a:xfrm>
              <a:prstGeom prst="moon">
                <a:avLst>
                  <a:gd name="adj" fmla="val 20051"/>
                </a:avLst>
              </a:prstGeom>
              <a:solidFill>
                <a:srgbClr val="333333">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47" name="AutoShape 87"/>
              <p:cNvSpPr>
                <a:spLocks noChangeArrowheads="1"/>
              </p:cNvSpPr>
              <p:nvPr/>
            </p:nvSpPr>
            <p:spPr bwMode="gray">
              <a:xfrm rot="-42932465" flipH="1" flipV="1">
                <a:off x="2658" y="1808"/>
                <a:ext cx="27" cy="123"/>
              </a:xfrm>
              <a:prstGeom prst="moon">
                <a:avLst>
                  <a:gd name="adj" fmla="val 29657"/>
                </a:avLst>
              </a:prstGeom>
              <a:solidFill>
                <a:srgbClr val="333333">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1048" name="Picture 88" descr="high_line01"/>
            <p:cNvPicPr>
              <a:picLocks noChangeAspect="1" noChangeArrowheads="1"/>
            </p:cNvPicPr>
            <p:nvPr/>
          </p:nvPicPr>
          <p:blipFill>
            <a:blip r:embed="rId2">
              <a:extLst>
                <a:ext uri="{28A0092B-C50C-407E-A947-70E740481C1C}">
                  <a14:useLocalDpi xmlns:a14="http://schemas.microsoft.com/office/drawing/2010/main" val="0"/>
                </a:ext>
              </a:extLst>
            </a:blip>
            <a:srcRect t="8891" r="58304" b="12320"/>
            <a:stretch>
              <a:fillRect/>
            </a:stretch>
          </p:blipFill>
          <p:spPr bwMode="gray">
            <a:xfrm rot="16200000">
              <a:off x="1079" y="1194"/>
              <a:ext cx="130" cy="10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1049" name="Group 89"/>
          <p:cNvGrpSpPr>
            <a:grpSpLocks/>
          </p:cNvGrpSpPr>
          <p:nvPr/>
        </p:nvGrpSpPr>
        <p:grpSpPr bwMode="auto">
          <a:xfrm>
            <a:off x="6812879" y="3539916"/>
            <a:ext cx="1770063" cy="762165"/>
            <a:chOff x="602" y="1625"/>
            <a:chExt cx="1096" cy="210"/>
          </a:xfrm>
        </p:grpSpPr>
        <p:sp>
          <p:nvSpPr>
            <p:cNvPr id="41050" name="AutoShape 90"/>
            <p:cNvSpPr>
              <a:spLocks noChangeArrowheads="1"/>
            </p:cNvSpPr>
            <p:nvPr/>
          </p:nvSpPr>
          <p:spPr bwMode="gray">
            <a:xfrm>
              <a:off x="602" y="1625"/>
              <a:ext cx="1094" cy="210"/>
            </a:xfrm>
            <a:prstGeom prst="roundRect">
              <a:avLst>
                <a:gd name="adj" fmla="val 41602"/>
              </a:avLst>
            </a:prstGeom>
            <a:gradFill rotWithShape="1">
              <a:gsLst>
                <a:gs pos="0">
                  <a:schemeClr val="accent2"/>
                </a:gs>
                <a:gs pos="100000">
                  <a:schemeClr val="accent2">
                    <a:gamma/>
                    <a:shade val="57255"/>
                    <a:invGamma/>
                  </a:schemeClr>
                </a:gs>
              </a:gsLst>
              <a:lin ang="5400000" scaled="1"/>
            </a:gradFill>
            <a:ln>
              <a:noFill/>
            </a:ln>
            <a:effectLst>
              <a:outerShdw dist="35921" dir="2700000" algn="ctr" rotWithShape="0">
                <a:srgbClr val="1C1C1C">
                  <a:alpha val="50000"/>
                </a:srgbClr>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grpSp>
          <p:nvGrpSpPr>
            <p:cNvPr id="41051" name="Group 91"/>
            <p:cNvGrpSpPr>
              <a:grpSpLocks/>
            </p:cNvGrpSpPr>
            <p:nvPr/>
          </p:nvGrpSpPr>
          <p:grpSpPr bwMode="auto">
            <a:xfrm>
              <a:off x="606" y="1656"/>
              <a:ext cx="45" cy="163"/>
              <a:chOff x="1016" y="1768"/>
              <a:chExt cx="68" cy="198"/>
            </a:xfrm>
          </p:grpSpPr>
          <p:sp>
            <p:nvSpPr>
              <p:cNvPr id="41052" name="AutoShape 92"/>
              <p:cNvSpPr>
                <a:spLocks noChangeArrowheads="1"/>
              </p:cNvSpPr>
              <p:nvPr/>
            </p:nvSpPr>
            <p:spPr bwMode="gray">
              <a:xfrm rot="21332465" flipV="1">
                <a:off x="1016" y="1768"/>
                <a:ext cx="68" cy="198"/>
              </a:xfrm>
              <a:prstGeom prst="moon">
                <a:avLst>
                  <a:gd name="adj" fmla="val 20051"/>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53" name="AutoShape 93"/>
              <p:cNvSpPr>
                <a:spLocks noChangeArrowheads="1"/>
              </p:cNvSpPr>
              <p:nvPr/>
            </p:nvSpPr>
            <p:spPr bwMode="gray">
              <a:xfrm rot="21332465" flipV="1">
                <a:off x="1020" y="1783"/>
                <a:ext cx="42" cy="167"/>
              </a:xfrm>
              <a:prstGeom prst="moon">
                <a:avLst>
                  <a:gd name="adj" fmla="val 20051"/>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54" name="AutoShape 94"/>
              <p:cNvSpPr>
                <a:spLocks noChangeArrowheads="1"/>
              </p:cNvSpPr>
              <p:nvPr/>
            </p:nvSpPr>
            <p:spPr bwMode="gray">
              <a:xfrm rot="21332465" flipV="1">
                <a:off x="1018" y="1805"/>
                <a:ext cx="27" cy="123"/>
              </a:xfrm>
              <a:prstGeom prst="moon">
                <a:avLst>
                  <a:gd name="adj" fmla="val 20051"/>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1055" name="Group 95"/>
            <p:cNvGrpSpPr>
              <a:grpSpLocks/>
            </p:cNvGrpSpPr>
            <p:nvPr/>
          </p:nvGrpSpPr>
          <p:grpSpPr bwMode="auto">
            <a:xfrm>
              <a:off x="1649" y="1654"/>
              <a:ext cx="49" cy="172"/>
              <a:chOff x="2619" y="1771"/>
              <a:chExt cx="68" cy="198"/>
            </a:xfrm>
          </p:grpSpPr>
          <p:sp>
            <p:nvSpPr>
              <p:cNvPr id="41056" name="AutoShape 96"/>
              <p:cNvSpPr>
                <a:spLocks noChangeArrowheads="1"/>
              </p:cNvSpPr>
              <p:nvPr/>
            </p:nvSpPr>
            <p:spPr bwMode="gray">
              <a:xfrm rot="-42932465" flipH="1" flipV="1">
                <a:off x="2619" y="1771"/>
                <a:ext cx="68" cy="198"/>
              </a:xfrm>
              <a:prstGeom prst="moon">
                <a:avLst>
                  <a:gd name="adj" fmla="val 20051"/>
                </a:avLst>
              </a:prstGeom>
              <a:solidFill>
                <a:srgbClr val="333333">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57" name="AutoShape 97"/>
              <p:cNvSpPr>
                <a:spLocks noChangeArrowheads="1"/>
              </p:cNvSpPr>
              <p:nvPr/>
            </p:nvSpPr>
            <p:spPr bwMode="gray">
              <a:xfrm rot="-42932465" flipH="1" flipV="1">
                <a:off x="2641" y="1786"/>
                <a:ext cx="42" cy="167"/>
              </a:xfrm>
              <a:prstGeom prst="moon">
                <a:avLst>
                  <a:gd name="adj" fmla="val 20051"/>
                </a:avLst>
              </a:prstGeom>
              <a:solidFill>
                <a:srgbClr val="333333">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58" name="AutoShape 98"/>
              <p:cNvSpPr>
                <a:spLocks noChangeArrowheads="1"/>
              </p:cNvSpPr>
              <p:nvPr/>
            </p:nvSpPr>
            <p:spPr bwMode="gray">
              <a:xfrm rot="-42932465" flipH="1" flipV="1">
                <a:off x="2658" y="1808"/>
                <a:ext cx="27" cy="123"/>
              </a:xfrm>
              <a:prstGeom prst="moon">
                <a:avLst>
                  <a:gd name="adj" fmla="val 29657"/>
                </a:avLst>
              </a:prstGeom>
              <a:solidFill>
                <a:srgbClr val="333333">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1059" name="Picture 99" descr="high_line01"/>
            <p:cNvPicPr>
              <a:picLocks noChangeAspect="1" noChangeArrowheads="1"/>
            </p:cNvPicPr>
            <p:nvPr/>
          </p:nvPicPr>
          <p:blipFill>
            <a:blip r:embed="rId2">
              <a:extLst>
                <a:ext uri="{28A0092B-C50C-407E-A947-70E740481C1C}">
                  <a14:useLocalDpi xmlns:a14="http://schemas.microsoft.com/office/drawing/2010/main" val="0"/>
                </a:ext>
              </a:extLst>
            </a:blip>
            <a:srcRect t="8891" r="58304" b="12320"/>
            <a:stretch>
              <a:fillRect/>
            </a:stretch>
          </p:blipFill>
          <p:spPr bwMode="gray">
            <a:xfrm rot="16200000">
              <a:off x="1079" y="1194"/>
              <a:ext cx="130" cy="1000"/>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41060" name="AutoShape 100"/>
          <p:cNvCxnSpPr>
            <a:cxnSpLocks noChangeShapeType="1"/>
            <a:stCxn id="41117" idx="2"/>
            <a:endCxn id="41096" idx="3"/>
          </p:cNvCxnSpPr>
          <p:nvPr/>
        </p:nvCxnSpPr>
        <p:spPr bwMode="black">
          <a:xfrm rot="5400000">
            <a:off x="2990705" y="1119579"/>
            <a:ext cx="455613" cy="2087563"/>
          </a:xfrm>
          <a:prstGeom prst="bentConnector3">
            <a:avLst>
              <a:gd name="adj1" fmla="val 49477"/>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061" name="AutoShape 101"/>
          <p:cNvCxnSpPr>
            <a:cxnSpLocks noChangeShapeType="1"/>
            <a:stCxn id="41117" idx="2"/>
            <a:endCxn id="41111" idx="3"/>
          </p:cNvCxnSpPr>
          <p:nvPr/>
        </p:nvCxnSpPr>
        <p:spPr bwMode="black">
          <a:xfrm rot="16200000" flipH="1">
            <a:off x="5052868" y="1144979"/>
            <a:ext cx="454025" cy="2035175"/>
          </a:xfrm>
          <a:prstGeom prst="bentConnector3">
            <a:avLst>
              <a:gd name="adj1" fmla="val 49648"/>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084" name="AutoShape 124"/>
          <p:cNvCxnSpPr>
            <a:cxnSpLocks noChangeShapeType="1"/>
            <a:endCxn id="41026" idx="3"/>
          </p:cNvCxnSpPr>
          <p:nvPr/>
        </p:nvCxnSpPr>
        <p:spPr bwMode="black">
          <a:xfrm rot="10800000" flipV="1">
            <a:off x="1332542" y="2770270"/>
            <a:ext cx="926473" cy="749447"/>
          </a:xfrm>
          <a:prstGeom prst="bentConnector2">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085" name="AutoShape 125"/>
          <p:cNvCxnSpPr>
            <a:cxnSpLocks noChangeShapeType="1"/>
            <a:endCxn id="41037" idx="3"/>
          </p:cNvCxnSpPr>
          <p:nvPr/>
        </p:nvCxnSpPr>
        <p:spPr bwMode="black">
          <a:xfrm>
            <a:off x="2105886" y="2756292"/>
            <a:ext cx="1113611" cy="763426"/>
          </a:xfrm>
          <a:prstGeom prst="bentConnector2">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41086" name="Group 126"/>
          <p:cNvGrpSpPr>
            <a:grpSpLocks/>
          </p:cNvGrpSpPr>
          <p:nvPr/>
        </p:nvGrpSpPr>
        <p:grpSpPr bwMode="auto">
          <a:xfrm>
            <a:off x="1204924" y="2326045"/>
            <a:ext cx="2033588" cy="774685"/>
            <a:chOff x="602" y="1625"/>
            <a:chExt cx="1096" cy="210"/>
          </a:xfrm>
        </p:grpSpPr>
        <p:sp>
          <p:nvSpPr>
            <p:cNvPr id="41087" name="AutoShape 127"/>
            <p:cNvSpPr>
              <a:spLocks noChangeArrowheads="1"/>
            </p:cNvSpPr>
            <p:nvPr/>
          </p:nvSpPr>
          <p:spPr bwMode="gray">
            <a:xfrm>
              <a:off x="602" y="1625"/>
              <a:ext cx="1094" cy="210"/>
            </a:xfrm>
            <a:prstGeom prst="roundRect">
              <a:avLst>
                <a:gd name="adj" fmla="val 41602"/>
              </a:avLst>
            </a:prstGeom>
            <a:gradFill rotWithShape="1">
              <a:gsLst>
                <a:gs pos="0">
                  <a:schemeClr val="folHlink"/>
                </a:gs>
                <a:gs pos="100000">
                  <a:schemeClr val="folHlink">
                    <a:gamma/>
                    <a:shade val="47059"/>
                    <a:invGamma/>
                  </a:schemeClr>
                </a:gs>
              </a:gsLst>
              <a:lin ang="5400000" scaled="1"/>
            </a:gradFill>
            <a:ln>
              <a:noFill/>
            </a:ln>
            <a:effectLst>
              <a:outerShdw dist="35921" dir="2700000" algn="ctr" rotWithShape="0">
                <a:srgbClr val="1C1C1C">
                  <a:alpha val="50000"/>
                </a:srgbClr>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grpSp>
          <p:nvGrpSpPr>
            <p:cNvPr id="41088" name="Group 128"/>
            <p:cNvGrpSpPr>
              <a:grpSpLocks/>
            </p:cNvGrpSpPr>
            <p:nvPr/>
          </p:nvGrpSpPr>
          <p:grpSpPr bwMode="auto">
            <a:xfrm>
              <a:off x="606" y="1656"/>
              <a:ext cx="45" cy="163"/>
              <a:chOff x="1016" y="1768"/>
              <a:chExt cx="68" cy="198"/>
            </a:xfrm>
          </p:grpSpPr>
          <p:sp>
            <p:nvSpPr>
              <p:cNvPr id="41089" name="AutoShape 129"/>
              <p:cNvSpPr>
                <a:spLocks noChangeArrowheads="1"/>
              </p:cNvSpPr>
              <p:nvPr/>
            </p:nvSpPr>
            <p:spPr bwMode="gray">
              <a:xfrm rot="21332465" flipV="1">
                <a:off x="1016" y="1768"/>
                <a:ext cx="68" cy="198"/>
              </a:xfrm>
              <a:prstGeom prst="moon">
                <a:avLst>
                  <a:gd name="adj" fmla="val 20051"/>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90" name="AutoShape 130"/>
              <p:cNvSpPr>
                <a:spLocks noChangeArrowheads="1"/>
              </p:cNvSpPr>
              <p:nvPr/>
            </p:nvSpPr>
            <p:spPr bwMode="gray">
              <a:xfrm rot="21332465" flipV="1">
                <a:off x="1020" y="1783"/>
                <a:ext cx="42" cy="167"/>
              </a:xfrm>
              <a:prstGeom prst="moon">
                <a:avLst>
                  <a:gd name="adj" fmla="val 20051"/>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91" name="AutoShape 131"/>
              <p:cNvSpPr>
                <a:spLocks noChangeArrowheads="1"/>
              </p:cNvSpPr>
              <p:nvPr/>
            </p:nvSpPr>
            <p:spPr bwMode="gray">
              <a:xfrm rot="21332465" flipV="1">
                <a:off x="1018" y="1805"/>
                <a:ext cx="27" cy="123"/>
              </a:xfrm>
              <a:prstGeom prst="moon">
                <a:avLst>
                  <a:gd name="adj" fmla="val 20051"/>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1092" name="Group 132"/>
            <p:cNvGrpSpPr>
              <a:grpSpLocks/>
            </p:cNvGrpSpPr>
            <p:nvPr/>
          </p:nvGrpSpPr>
          <p:grpSpPr bwMode="auto">
            <a:xfrm>
              <a:off x="1649" y="1654"/>
              <a:ext cx="49" cy="172"/>
              <a:chOff x="2619" y="1771"/>
              <a:chExt cx="68" cy="198"/>
            </a:xfrm>
          </p:grpSpPr>
          <p:sp>
            <p:nvSpPr>
              <p:cNvPr id="41093" name="AutoShape 133"/>
              <p:cNvSpPr>
                <a:spLocks noChangeArrowheads="1"/>
              </p:cNvSpPr>
              <p:nvPr/>
            </p:nvSpPr>
            <p:spPr bwMode="gray">
              <a:xfrm rot="-42932465" flipH="1" flipV="1">
                <a:off x="2619" y="1771"/>
                <a:ext cx="68" cy="198"/>
              </a:xfrm>
              <a:prstGeom prst="moon">
                <a:avLst>
                  <a:gd name="adj" fmla="val 20051"/>
                </a:avLst>
              </a:prstGeom>
              <a:solidFill>
                <a:srgbClr val="333333">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94" name="AutoShape 134"/>
              <p:cNvSpPr>
                <a:spLocks noChangeArrowheads="1"/>
              </p:cNvSpPr>
              <p:nvPr/>
            </p:nvSpPr>
            <p:spPr bwMode="gray">
              <a:xfrm rot="-42932465" flipH="1" flipV="1">
                <a:off x="2641" y="1786"/>
                <a:ext cx="42" cy="167"/>
              </a:xfrm>
              <a:prstGeom prst="moon">
                <a:avLst>
                  <a:gd name="adj" fmla="val 20051"/>
                </a:avLst>
              </a:prstGeom>
              <a:solidFill>
                <a:srgbClr val="333333">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95" name="AutoShape 135"/>
              <p:cNvSpPr>
                <a:spLocks noChangeArrowheads="1"/>
              </p:cNvSpPr>
              <p:nvPr/>
            </p:nvSpPr>
            <p:spPr bwMode="gray">
              <a:xfrm rot="-42932465" flipH="1" flipV="1">
                <a:off x="2658" y="1808"/>
                <a:ext cx="27" cy="123"/>
              </a:xfrm>
              <a:prstGeom prst="moon">
                <a:avLst>
                  <a:gd name="adj" fmla="val 29657"/>
                </a:avLst>
              </a:prstGeom>
              <a:solidFill>
                <a:srgbClr val="333333">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1096" name="Picture 136" descr="high_line01"/>
            <p:cNvPicPr>
              <a:picLocks noChangeAspect="1" noChangeArrowheads="1"/>
            </p:cNvPicPr>
            <p:nvPr/>
          </p:nvPicPr>
          <p:blipFill>
            <a:blip r:embed="rId2">
              <a:extLst>
                <a:ext uri="{28A0092B-C50C-407E-A947-70E740481C1C}">
                  <a14:useLocalDpi xmlns:a14="http://schemas.microsoft.com/office/drawing/2010/main" val="0"/>
                </a:ext>
              </a:extLst>
            </a:blip>
            <a:srcRect t="8891" r="58304" b="12320"/>
            <a:stretch>
              <a:fillRect/>
            </a:stretch>
          </p:blipFill>
          <p:spPr bwMode="gray">
            <a:xfrm rot="16200000">
              <a:off x="1079" y="1194"/>
              <a:ext cx="130" cy="1000"/>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41097" name="AutoShape 137"/>
          <p:cNvCxnSpPr>
            <a:cxnSpLocks noChangeShapeType="1"/>
            <a:endCxn id="41048" idx="3"/>
          </p:cNvCxnSpPr>
          <p:nvPr/>
        </p:nvCxnSpPr>
        <p:spPr bwMode="black">
          <a:xfrm rot="10800000" flipV="1">
            <a:off x="5383943" y="2753116"/>
            <a:ext cx="911945" cy="766602"/>
          </a:xfrm>
          <a:prstGeom prst="bentConnector2">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098" name="AutoShape 138"/>
          <p:cNvCxnSpPr>
            <a:cxnSpLocks noChangeShapeType="1"/>
            <a:endCxn id="41059" idx="3"/>
          </p:cNvCxnSpPr>
          <p:nvPr/>
        </p:nvCxnSpPr>
        <p:spPr bwMode="black">
          <a:xfrm>
            <a:off x="6609535" y="2789420"/>
            <a:ext cx="1078686" cy="765014"/>
          </a:xfrm>
          <a:prstGeom prst="bentConnector2">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41101" name="Group 141"/>
          <p:cNvGrpSpPr>
            <a:grpSpLocks/>
          </p:cNvGrpSpPr>
          <p:nvPr/>
        </p:nvGrpSpPr>
        <p:grpSpPr bwMode="auto">
          <a:xfrm>
            <a:off x="5579807" y="2365991"/>
            <a:ext cx="2035175" cy="713531"/>
            <a:chOff x="602" y="1625"/>
            <a:chExt cx="1096" cy="210"/>
          </a:xfrm>
        </p:grpSpPr>
        <p:sp>
          <p:nvSpPr>
            <p:cNvPr id="41102" name="AutoShape 142"/>
            <p:cNvSpPr>
              <a:spLocks noChangeArrowheads="1"/>
            </p:cNvSpPr>
            <p:nvPr/>
          </p:nvSpPr>
          <p:spPr bwMode="gray">
            <a:xfrm>
              <a:off x="602" y="1625"/>
              <a:ext cx="1094" cy="210"/>
            </a:xfrm>
            <a:prstGeom prst="roundRect">
              <a:avLst>
                <a:gd name="adj" fmla="val 41602"/>
              </a:avLst>
            </a:prstGeom>
            <a:gradFill rotWithShape="1">
              <a:gsLst>
                <a:gs pos="0">
                  <a:schemeClr val="accent2"/>
                </a:gs>
                <a:gs pos="100000">
                  <a:schemeClr val="accent2">
                    <a:gamma/>
                    <a:shade val="57255"/>
                    <a:invGamma/>
                  </a:schemeClr>
                </a:gs>
              </a:gsLst>
              <a:lin ang="5400000" scaled="1"/>
            </a:gradFill>
            <a:ln>
              <a:noFill/>
            </a:ln>
            <a:effectLst>
              <a:outerShdw dist="35921" dir="2700000" algn="ctr" rotWithShape="0">
                <a:srgbClr val="1C1C1C"/>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grpSp>
          <p:nvGrpSpPr>
            <p:cNvPr id="41103" name="Group 143"/>
            <p:cNvGrpSpPr>
              <a:grpSpLocks/>
            </p:cNvGrpSpPr>
            <p:nvPr/>
          </p:nvGrpSpPr>
          <p:grpSpPr bwMode="auto">
            <a:xfrm>
              <a:off x="606" y="1656"/>
              <a:ext cx="45" cy="163"/>
              <a:chOff x="1016" y="1768"/>
              <a:chExt cx="68" cy="198"/>
            </a:xfrm>
          </p:grpSpPr>
          <p:sp>
            <p:nvSpPr>
              <p:cNvPr id="41104" name="AutoShape 144"/>
              <p:cNvSpPr>
                <a:spLocks noChangeArrowheads="1"/>
              </p:cNvSpPr>
              <p:nvPr/>
            </p:nvSpPr>
            <p:spPr bwMode="gray">
              <a:xfrm rot="21332465" flipV="1">
                <a:off x="1016" y="1768"/>
                <a:ext cx="68" cy="198"/>
              </a:xfrm>
              <a:prstGeom prst="moon">
                <a:avLst>
                  <a:gd name="adj" fmla="val 20051"/>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05" name="AutoShape 145"/>
              <p:cNvSpPr>
                <a:spLocks noChangeArrowheads="1"/>
              </p:cNvSpPr>
              <p:nvPr/>
            </p:nvSpPr>
            <p:spPr bwMode="gray">
              <a:xfrm rot="21332465" flipV="1">
                <a:off x="1020" y="1783"/>
                <a:ext cx="42" cy="167"/>
              </a:xfrm>
              <a:prstGeom prst="moon">
                <a:avLst>
                  <a:gd name="adj" fmla="val 20051"/>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06" name="AutoShape 146"/>
              <p:cNvSpPr>
                <a:spLocks noChangeArrowheads="1"/>
              </p:cNvSpPr>
              <p:nvPr/>
            </p:nvSpPr>
            <p:spPr bwMode="gray">
              <a:xfrm rot="21332465" flipV="1">
                <a:off x="1018" y="1805"/>
                <a:ext cx="27" cy="123"/>
              </a:xfrm>
              <a:prstGeom prst="moon">
                <a:avLst>
                  <a:gd name="adj" fmla="val 20051"/>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1107" name="Group 147"/>
            <p:cNvGrpSpPr>
              <a:grpSpLocks/>
            </p:cNvGrpSpPr>
            <p:nvPr/>
          </p:nvGrpSpPr>
          <p:grpSpPr bwMode="auto">
            <a:xfrm>
              <a:off x="1649" y="1654"/>
              <a:ext cx="49" cy="172"/>
              <a:chOff x="2619" y="1771"/>
              <a:chExt cx="68" cy="198"/>
            </a:xfrm>
          </p:grpSpPr>
          <p:sp>
            <p:nvSpPr>
              <p:cNvPr id="41108" name="AutoShape 148"/>
              <p:cNvSpPr>
                <a:spLocks noChangeArrowheads="1"/>
              </p:cNvSpPr>
              <p:nvPr/>
            </p:nvSpPr>
            <p:spPr bwMode="gray">
              <a:xfrm rot="-42932465" flipH="1" flipV="1">
                <a:off x="2619" y="1771"/>
                <a:ext cx="68" cy="198"/>
              </a:xfrm>
              <a:prstGeom prst="moon">
                <a:avLst>
                  <a:gd name="adj" fmla="val 20051"/>
                </a:avLst>
              </a:prstGeom>
              <a:solidFill>
                <a:srgbClr val="333333">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09" name="AutoShape 149"/>
              <p:cNvSpPr>
                <a:spLocks noChangeArrowheads="1"/>
              </p:cNvSpPr>
              <p:nvPr/>
            </p:nvSpPr>
            <p:spPr bwMode="gray">
              <a:xfrm rot="-42932465" flipH="1" flipV="1">
                <a:off x="2641" y="1786"/>
                <a:ext cx="42" cy="167"/>
              </a:xfrm>
              <a:prstGeom prst="moon">
                <a:avLst>
                  <a:gd name="adj" fmla="val 20051"/>
                </a:avLst>
              </a:prstGeom>
              <a:solidFill>
                <a:srgbClr val="333333">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10" name="AutoShape 150"/>
              <p:cNvSpPr>
                <a:spLocks noChangeArrowheads="1"/>
              </p:cNvSpPr>
              <p:nvPr/>
            </p:nvSpPr>
            <p:spPr bwMode="gray">
              <a:xfrm rot="-42932465" flipH="1" flipV="1">
                <a:off x="2658" y="1808"/>
                <a:ext cx="27" cy="123"/>
              </a:xfrm>
              <a:prstGeom prst="moon">
                <a:avLst>
                  <a:gd name="adj" fmla="val 29657"/>
                </a:avLst>
              </a:prstGeom>
              <a:solidFill>
                <a:srgbClr val="333333">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1111" name="Picture 151" descr="high_line01"/>
            <p:cNvPicPr>
              <a:picLocks noChangeAspect="1" noChangeArrowheads="1"/>
            </p:cNvPicPr>
            <p:nvPr/>
          </p:nvPicPr>
          <p:blipFill>
            <a:blip r:embed="rId2">
              <a:extLst>
                <a:ext uri="{28A0092B-C50C-407E-A947-70E740481C1C}">
                  <a14:useLocalDpi xmlns:a14="http://schemas.microsoft.com/office/drawing/2010/main" val="0"/>
                </a:ext>
              </a:extLst>
            </a:blip>
            <a:srcRect t="8891" r="58304" b="12320"/>
            <a:stretch>
              <a:fillRect/>
            </a:stretch>
          </p:blipFill>
          <p:spPr bwMode="gray">
            <a:xfrm rot="16200000">
              <a:off x="1079" y="1194"/>
              <a:ext cx="130" cy="10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1116" name="Group 156"/>
          <p:cNvGrpSpPr>
            <a:grpSpLocks/>
          </p:cNvGrpSpPr>
          <p:nvPr/>
        </p:nvGrpSpPr>
        <p:grpSpPr bwMode="auto">
          <a:xfrm>
            <a:off x="3107603" y="1259865"/>
            <a:ext cx="2111467" cy="722702"/>
            <a:chOff x="2155" y="986"/>
            <a:chExt cx="1332" cy="607"/>
          </a:xfrm>
        </p:grpSpPr>
        <p:sp>
          <p:nvSpPr>
            <p:cNvPr id="41117" name="AutoShape 157"/>
            <p:cNvSpPr>
              <a:spLocks noChangeArrowheads="1"/>
            </p:cNvSpPr>
            <p:nvPr/>
          </p:nvSpPr>
          <p:spPr bwMode="gray">
            <a:xfrm>
              <a:off x="2155" y="986"/>
              <a:ext cx="1332" cy="607"/>
            </a:xfrm>
            <a:prstGeom prst="roundRect">
              <a:avLst>
                <a:gd name="adj" fmla="val 13181"/>
              </a:avLst>
            </a:prstGeom>
            <a:gradFill rotWithShape="1">
              <a:gsLst>
                <a:gs pos="0">
                  <a:srgbClr val="FFBC01"/>
                </a:gs>
                <a:gs pos="100000">
                  <a:srgbClr val="FFBC01">
                    <a:gamma/>
                    <a:shade val="57255"/>
                    <a:invGamma/>
                  </a:srgbClr>
                </a:gs>
              </a:gsLst>
              <a:lin ang="5400000" scaled="1"/>
            </a:gradFill>
            <a:ln>
              <a:noFill/>
            </a:ln>
            <a:effectLst>
              <a:outerShdw dist="35921" dir="2700000" algn="ctr" rotWithShape="0">
                <a:srgbClr val="1C1C1C"/>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sz="2400"/>
            </a:p>
          </p:txBody>
        </p:sp>
        <p:pic>
          <p:nvPicPr>
            <p:cNvPr id="41118" name="Picture 158" descr="high_line01"/>
            <p:cNvPicPr>
              <a:picLocks noChangeAspect="1" noChangeArrowheads="1"/>
            </p:cNvPicPr>
            <p:nvPr/>
          </p:nvPicPr>
          <p:blipFill>
            <a:blip r:embed="rId2">
              <a:extLst>
                <a:ext uri="{28A0092B-C50C-407E-A947-70E740481C1C}">
                  <a14:useLocalDpi xmlns:a14="http://schemas.microsoft.com/office/drawing/2010/main" val="0"/>
                </a:ext>
              </a:extLst>
            </a:blip>
            <a:srcRect t="8891" r="58304" b="12320"/>
            <a:stretch>
              <a:fillRect/>
            </a:stretch>
          </p:blipFill>
          <p:spPr bwMode="gray">
            <a:xfrm rot="16200000">
              <a:off x="2721" y="460"/>
              <a:ext cx="218" cy="1293"/>
            </a:xfrm>
            <a:prstGeom prst="rect">
              <a:avLst/>
            </a:prstGeom>
            <a:noFill/>
            <a:extLst>
              <a:ext uri="{909E8E84-426E-40DD-AFC4-6F175D3DCCD1}">
                <a14:hiddenFill xmlns:a14="http://schemas.microsoft.com/office/drawing/2010/main">
                  <a:solidFill>
                    <a:srgbClr val="FFFFFF"/>
                  </a:solidFill>
                </a14:hiddenFill>
              </a:ext>
            </a:extLst>
          </p:spPr>
        </p:pic>
      </p:grpSp>
      <p:sp>
        <p:nvSpPr>
          <p:cNvPr id="41119" name="Rectangle 159"/>
          <p:cNvSpPr>
            <a:spLocks noChangeArrowheads="1"/>
          </p:cNvSpPr>
          <p:nvPr/>
        </p:nvSpPr>
        <p:spPr bwMode="white">
          <a:xfrm>
            <a:off x="3251106" y="1386085"/>
            <a:ext cx="188064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dirty="0" err="1" smtClean="0">
                <a:effectLst>
                  <a:outerShdw blurRad="38100" dist="38100" dir="2700000" algn="tl">
                    <a:srgbClr val="C0C0C0"/>
                  </a:outerShdw>
                </a:effectLst>
              </a:rPr>
              <a:t>Phân</a:t>
            </a:r>
            <a:r>
              <a:rPr lang="en-US" altLang="en-US" sz="2800" b="1" dirty="0" smtClean="0">
                <a:effectLst>
                  <a:outerShdw blurRad="38100" dist="38100" dir="2700000" algn="tl">
                    <a:srgbClr val="C0C0C0"/>
                  </a:outerShdw>
                </a:effectLst>
              </a:rPr>
              <a:t> </a:t>
            </a:r>
            <a:r>
              <a:rPr lang="en-US" altLang="en-US" sz="2800" b="1" dirty="0" err="1" smtClean="0">
                <a:effectLst>
                  <a:outerShdw blurRad="38100" dist="38100" dir="2700000" algn="tl">
                    <a:srgbClr val="C0C0C0"/>
                  </a:outerShdw>
                </a:effectLst>
              </a:rPr>
              <a:t>loại</a:t>
            </a:r>
            <a:r>
              <a:rPr lang="en-US" altLang="en-US" sz="2800" b="1" dirty="0" smtClean="0">
                <a:effectLst>
                  <a:outerShdw blurRad="38100" dist="38100" dir="2700000" algn="tl">
                    <a:srgbClr val="C0C0C0"/>
                  </a:outerShdw>
                </a:effectLst>
              </a:rPr>
              <a:t> </a:t>
            </a:r>
            <a:endParaRPr lang="en-US" altLang="en-US" sz="2800" b="1" dirty="0">
              <a:effectLst>
                <a:outerShdw blurRad="38100" dist="38100" dir="2700000" algn="tl">
                  <a:srgbClr val="C0C0C0"/>
                </a:outerShdw>
              </a:effectLst>
            </a:endParaRPr>
          </a:p>
        </p:txBody>
      </p:sp>
      <p:sp>
        <p:nvSpPr>
          <p:cNvPr id="41122" name="Rectangle 162"/>
          <p:cNvSpPr>
            <a:spLocks noChangeArrowheads="1"/>
          </p:cNvSpPr>
          <p:nvPr/>
        </p:nvSpPr>
        <p:spPr bwMode="white">
          <a:xfrm>
            <a:off x="1441305" y="2367354"/>
            <a:ext cx="139616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b="1" dirty="0" err="1" smtClean="0"/>
              <a:t>Tính</a:t>
            </a:r>
            <a:r>
              <a:rPr lang="en-US" altLang="en-US" b="1" dirty="0" smtClean="0"/>
              <a:t> </a:t>
            </a:r>
            <a:r>
              <a:rPr lang="en-US" altLang="en-US" b="1" dirty="0" err="1" smtClean="0"/>
              <a:t>chất</a:t>
            </a:r>
            <a:r>
              <a:rPr lang="en-US" altLang="en-US" b="1" dirty="0" smtClean="0"/>
              <a:t> </a:t>
            </a:r>
            <a:r>
              <a:rPr lang="en-US" altLang="en-US" b="1" dirty="0" err="1" smtClean="0"/>
              <a:t>công</a:t>
            </a:r>
            <a:r>
              <a:rPr lang="en-US" altLang="en-US" b="1" dirty="0" smtClean="0"/>
              <a:t> </a:t>
            </a:r>
            <a:r>
              <a:rPr lang="en-US" altLang="en-US" b="1" dirty="0" err="1" smtClean="0"/>
              <a:t>việc</a:t>
            </a:r>
            <a:r>
              <a:rPr lang="en-US" altLang="en-US" b="1" dirty="0" smtClean="0"/>
              <a:t> </a:t>
            </a:r>
            <a:endParaRPr lang="en-US" altLang="en-US" b="1" dirty="0"/>
          </a:p>
        </p:txBody>
      </p:sp>
      <p:sp>
        <p:nvSpPr>
          <p:cNvPr id="41123" name="Rectangle 163"/>
          <p:cNvSpPr>
            <a:spLocks noChangeArrowheads="1"/>
          </p:cNvSpPr>
          <p:nvPr/>
        </p:nvSpPr>
        <p:spPr bwMode="white">
          <a:xfrm>
            <a:off x="5745205" y="2464517"/>
            <a:ext cx="129715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b="1" dirty="0" err="1" smtClean="0"/>
              <a:t>Thời</a:t>
            </a:r>
            <a:r>
              <a:rPr lang="en-US" altLang="en-US" b="1" dirty="0" smtClean="0"/>
              <a:t> </a:t>
            </a:r>
            <a:r>
              <a:rPr lang="en-US" altLang="en-US" b="1" dirty="0" err="1" smtClean="0"/>
              <a:t>gian</a:t>
            </a:r>
            <a:r>
              <a:rPr lang="en-US" altLang="en-US" b="1" dirty="0" smtClean="0"/>
              <a:t> </a:t>
            </a:r>
            <a:endParaRPr lang="en-US" altLang="en-US" b="1" dirty="0"/>
          </a:p>
        </p:txBody>
      </p:sp>
      <p:sp>
        <p:nvSpPr>
          <p:cNvPr id="41124" name="Rectangle 164"/>
          <p:cNvSpPr>
            <a:spLocks noChangeArrowheads="1"/>
          </p:cNvSpPr>
          <p:nvPr/>
        </p:nvSpPr>
        <p:spPr bwMode="white">
          <a:xfrm>
            <a:off x="521353" y="3713640"/>
            <a:ext cx="14927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b="1" dirty="0" smtClean="0"/>
              <a:t>LĐ </a:t>
            </a:r>
            <a:r>
              <a:rPr lang="en-US" altLang="en-US" b="1" dirty="0" err="1" smtClean="0"/>
              <a:t>trực</a:t>
            </a:r>
            <a:r>
              <a:rPr lang="en-US" altLang="en-US" b="1" dirty="0" smtClean="0"/>
              <a:t> </a:t>
            </a:r>
            <a:r>
              <a:rPr lang="en-US" altLang="en-US" b="1" dirty="0" err="1" smtClean="0"/>
              <a:t>tiếp</a:t>
            </a:r>
            <a:endParaRPr lang="en-US" altLang="en-US" b="1" dirty="0"/>
          </a:p>
        </p:txBody>
      </p:sp>
      <p:sp>
        <p:nvSpPr>
          <p:cNvPr id="41125" name="Rectangle 165"/>
          <p:cNvSpPr>
            <a:spLocks noChangeArrowheads="1"/>
          </p:cNvSpPr>
          <p:nvPr/>
        </p:nvSpPr>
        <p:spPr bwMode="white">
          <a:xfrm>
            <a:off x="2500316" y="3668189"/>
            <a:ext cx="156966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b="1" dirty="0" smtClean="0"/>
              <a:t>LĐ </a:t>
            </a:r>
            <a:r>
              <a:rPr lang="en-US" altLang="en-US" b="1" dirty="0" err="1" smtClean="0"/>
              <a:t>gián</a:t>
            </a:r>
            <a:r>
              <a:rPr lang="en-US" altLang="en-US" b="1" dirty="0" smtClean="0"/>
              <a:t> </a:t>
            </a:r>
            <a:r>
              <a:rPr lang="en-US" altLang="en-US" b="1" dirty="0" err="1" smtClean="0"/>
              <a:t>tiếp</a:t>
            </a:r>
            <a:r>
              <a:rPr lang="en-US" altLang="en-US" b="1" dirty="0" smtClean="0"/>
              <a:t> </a:t>
            </a:r>
            <a:endParaRPr lang="en-US" altLang="en-US" b="1" dirty="0"/>
          </a:p>
        </p:txBody>
      </p:sp>
      <p:sp>
        <p:nvSpPr>
          <p:cNvPr id="41126" name="Rectangle 166"/>
          <p:cNvSpPr>
            <a:spLocks noChangeArrowheads="1"/>
          </p:cNvSpPr>
          <p:nvPr/>
        </p:nvSpPr>
        <p:spPr bwMode="white">
          <a:xfrm>
            <a:off x="4373257" y="3668189"/>
            <a:ext cx="218200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b="1" dirty="0" smtClean="0"/>
              <a:t>LĐ </a:t>
            </a:r>
            <a:r>
              <a:rPr lang="en-US" altLang="en-US" b="1" dirty="0" err="1" smtClean="0"/>
              <a:t>thường</a:t>
            </a:r>
            <a:r>
              <a:rPr lang="en-US" altLang="en-US" b="1" dirty="0" smtClean="0"/>
              <a:t> </a:t>
            </a:r>
            <a:r>
              <a:rPr lang="en-US" altLang="en-US" b="1" dirty="0" err="1" smtClean="0"/>
              <a:t>xuyên</a:t>
            </a:r>
            <a:r>
              <a:rPr lang="en-US" altLang="en-US" b="1" dirty="0" smtClean="0">
                <a:solidFill>
                  <a:srgbClr val="FEFFFF"/>
                </a:solidFill>
              </a:rPr>
              <a:t> </a:t>
            </a:r>
            <a:endParaRPr lang="en-US" altLang="en-US" b="1" dirty="0">
              <a:solidFill>
                <a:srgbClr val="FEFFFF"/>
              </a:solidFill>
            </a:endParaRPr>
          </a:p>
        </p:txBody>
      </p:sp>
      <p:sp>
        <p:nvSpPr>
          <p:cNvPr id="41127" name="Rectangle 167"/>
          <p:cNvSpPr>
            <a:spLocks noChangeArrowheads="1"/>
          </p:cNvSpPr>
          <p:nvPr/>
        </p:nvSpPr>
        <p:spPr bwMode="white">
          <a:xfrm>
            <a:off x="7000867" y="3696253"/>
            <a:ext cx="154080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b="1" dirty="0" smtClean="0"/>
              <a:t>LĐ </a:t>
            </a:r>
            <a:r>
              <a:rPr lang="en-US" altLang="en-US" b="1" dirty="0" err="1" smtClean="0"/>
              <a:t>tạm</a:t>
            </a:r>
            <a:r>
              <a:rPr lang="en-US" altLang="en-US" b="1" dirty="0" smtClean="0"/>
              <a:t> </a:t>
            </a:r>
            <a:r>
              <a:rPr lang="en-US" altLang="en-US" b="1" dirty="0" err="1" smtClean="0"/>
              <a:t>thời</a:t>
            </a:r>
            <a:r>
              <a:rPr lang="en-US" altLang="en-US" b="1" dirty="0" smtClean="0"/>
              <a:t> </a:t>
            </a:r>
            <a:endParaRPr lang="en-US" altLang="en-US" b="1" dirty="0"/>
          </a:p>
        </p:txBody>
      </p:sp>
      <p:sp>
        <p:nvSpPr>
          <p:cNvPr id="85" name="Content Placeholder 2"/>
          <p:cNvSpPr txBox="1">
            <a:spLocks/>
          </p:cNvSpPr>
          <p:nvPr/>
        </p:nvSpPr>
        <p:spPr bwMode="black">
          <a:xfrm>
            <a:off x="427764" y="4603125"/>
            <a:ext cx="8229600" cy="20847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80000"/>
              <a:buFont typeface="Wingdings" panose="05000000000000000000" pitchFamily="2" charset="2"/>
              <a:buChar char="q"/>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lr>
                <a:schemeClr val="folHlink"/>
              </a:buClr>
              <a:buFont typeface="Wingdings" panose="05000000000000000000" pitchFamily="2" charset="2"/>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lr>
                <a:schemeClr val="tx2"/>
              </a:buClr>
              <a:buFont typeface="Wingdings" panose="05000000000000000000" pitchFamily="2" charset="2"/>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lr>
                <a:schemeClr val="folHlink"/>
              </a:buClr>
              <a:buFont typeface="Wingdings" panose="05000000000000000000" pitchFamily="2" charset="2"/>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lr>
                <a:schemeClr val="tx2"/>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US" b="1" dirty="0" err="1" smtClean="0"/>
              <a:t>Các</a:t>
            </a:r>
            <a:r>
              <a:rPr lang="en-US" b="1" dirty="0" smtClean="0"/>
              <a:t> </a:t>
            </a:r>
            <a:r>
              <a:rPr lang="en-US" b="1" dirty="0" err="1" smtClean="0"/>
              <a:t>yếu</a:t>
            </a:r>
            <a:r>
              <a:rPr lang="en-US" b="1" dirty="0" smtClean="0"/>
              <a:t> </a:t>
            </a:r>
            <a:r>
              <a:rPr lang="en-US" b="1" dirty="0" err="1" smtClean="0"/>
              <a:t>tố</a:t>
            </a:r>
            <a:r>
              <a:rPr lang="en-US" b="1" dirty="0" smtClean="0"/>
              <a:t> </a:t>
            </a:r>
            <a:r>
              <a:rPr lang="en-US" b="1" dirty="0" err="1" smtClean="0"/>
              <a:t>ảnh</a:t>
            </a:r>
            <a:r>
              <a:rPr lang="en-US" b="1" dirty="0" smtClean="0"/>
              <a:t> </a:t>
            </a:r>
            <a:r>
              <a:rPr lang="en-US" b="1" dirty="0" err="1" smtClean="0"/>
              <a:t>hưởng</a:t>
            </a:r>
            <a:r>
              <a:rPr lang="en-US" b="1" dirty="0" smtClean="0"/>
              <a:t> </a:t>
            </a:r>
            <a:r>
              <a:rPr lang="en-US" b="1" dirty="0" err="1" smtClean="0"/>
              <a:t>lao</a:t>
            </a:r>
            <a:r>
              <a:rPr lang="en-US" b="1" dirty="0" smtClean="0"/>
              <a:t> </a:t>
            </a:r>
            <a:r>
              <a:rPr lang="en-US" b="1" dirty="0" err="1" smtClean="0"/>
              <a:t>động</a:t>
            </a:r>
            <a:r>
              <a:rPr lang="en-US" b="1" dirty="0" smtClean="0"/>
              <a:t>: </a:t>
            </a:r>
          </a:p>
          <a:p>
            <a:pPr marL="0" indent="0" algn="just">
              <a:buFont typeface="Wingdings" panose="05000000000000000000" pitchFamily="2" charset="2"/>
              <a:buNone/>
            </a:pPr>
            <a:r>
              <a:rPr lang="vi-VN" sz="2400" dirty="0" smtClean="0"/>
              <a:t>•	Tiền lương</a:t>
            </a:r>
            <a:endParaRPr lang="en-US" sz="2400" dirty="0" smtClean="0"/>
          </a:p>
          <a:p>
            <a:pPr marL="0" indent="0" algn="just">
              <a:buFont typeface="Wingdings" panose="05000000000000000000" pitchFamily="2" charset="2"/>
              <a:buNone/>
            </a:pPr>
            <a:r>
              <a:rPr lang="vi-VN" sz="2400" dirty="0" smtClean="0"/>
              <a:t>•	Đầu tư</a:t>
            </a:r>
            <a:endParaRPr lang="en-US" sz="2400" dirty="0" smtClean="0"/>
          </a:p>
          <a:p>
            <a:pPr marL="0" indent="0" algn="just">
              <a:buFont typeface="Wingdings" panose="05000000000000000000" pitchFamily="2" charset="2"/>
              <a:buNone/>
            </a:pPr>
            <a:r>
              <a:rPr lang="vi-VN" sz="2400" dirty="0" smtClean="0"/>
              <a:t>•	Trình độ ứng dụng khoa học kỹ thuật</a:t>
            </a:r>
            <a:endParaRPr lang="en-US" sz="2400" dirty="0"/>
          </a:p>
        </p:txBody>
      </p:sp>
    </p:spTree>
    <p:extLst>
      <p:ext uri="{BB962C8B-B14F-4D97-AF65-F5344CB8AC3E}">
        <p14:creationId xmlns:p14="http://schemas.microsoft.com/office/powerpoint/2010/main" val="47459678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119"/>
                                        </p:tgtEl>
                                        <p:attrNameLst>
                                          <p:attrName>style.visibility</p:attrName>
                                        </p:attrNameLst>
                                      </p:cBhvr>
                                      <p:to>
                                        <p:strVal val="visible"/>
                                      </p:to>
                                    </p:set>
                                    <p:animEffect transition="in" filter="fade">
                                      <p:cBhvr>
                                        <p:cTn id="7" dur="500"/>
                                        <p:tgtEl>
                                          <p:spTgt spid="41119"/>
                                        </p:tgtEl>
                                      </p:cBhvr>
                                    </p:animEffect>
                                  </p:childTnLst>
                                </p:cTn>
                              </p:par>
                              <p:par>
                                <p:cTn id="8" presetID="10" presetClass="entr" presetSubtype="0" fill="hold" nodeType="withEffect">
                                  <p:stCondLst>
                                    <p:cond delay="0"/>
                                  </p:stCondLst>
                                  <p:childTnLst>
                                    <p:set>
                                      <p:cBhvr>
                                        <p:cTn id="9" dur="1" fill="hold">
                                          <p:stCondLst>
                                            <p:cond delay="0"/>
                                          </p:stCondLst>
                                        </p:cTn>
                                        <p:tgtEl>
                                          <p:spTgt spid="41116"/>
                                        </p:tgtEl>
                                        <p:attrNameLst>
                                          <p:attrName>style.visibility</p:attrName>
                                        </p:attrNameLst>
                                      </p:cBhvr>
                                      <p:to>
                                        <p:strVal val="visible"/>
                                      </p:to>
                                    </p:set>
                                    <p:animEffect transition="in" filter="fade">
                                      <p:cBhvr>
                                        <p:cTn id="10" dur="500"/>
                                        <p:tgtEl>
                                          <p:spTgt spid="41116"/>
                                        </p:tgtEl>
                                      </p:cBhvr>
                                    </p:animEffect>
                                  </p:childTnLst>
                                </p:cTn>
                              </p:par>
                              <p:par>
                                <p:cTn id="11" presetID="10" presetClass="entr" presetSubtype="0" fill="hold" nodeType="withEffect">
                                  <p:stCondLst>
                                    <p:cond delay="0"/>
                                  </p:stCondLst>
                                  <p:childTnLst>
                                    <p:set>
                                      <p:cBhvr>
                                        <p:cTn id="12" dur="1" fill="hold">
                                          <p:stCondLst>
                                            <p:cond delay="0"/>
                                          </p:stCondLst>
                                        </p:cTn>
                                        <p:tgtEl>
                                          <p:spTgt spid="41060"/>
                                        </p:tgtEl>
                                        <p:attrNameLst>
                                          <p:attrName>style.visibility</p:attrName>
                                        </p:attrNameLst>
                                      </p:cBhvr>
                                      <p:to>
                                        <p:strVal val="visible"/>
                                      </p:to>
                                    </p:set>
                                    <p:animEffect transition="in" filter="fade">
                                      <p:cBhvr>
                                        <p:cTn id="13" dur="500"/>
                                        <p:tgtEl>
                                          <p:spTgt spid="41060"/>
                                        </p:tgtEl>
                                      </p:cBhvr>
                                    </p:animEffect>
                                  </p:childTnLst>
                                </p:cTn>
                              </p:par>
                              <p:par>
                                <p:cTn id="14" presetID="10" presetClass="entr" presetSubtype="0" fill="hold" nodeType="withEffect">
                                  <p:stCondLst>
                                    <p:cond delay="0"/>
                                  </p:stCondLst>
                                  <p:childTnLst>
                                    <p:set>
                                      <p:cBhvr>
                                        <p:cTn id="15" dur="1" fill="hold">
                                          <p:stCondLst>
                                            <p:cond delay="0"/>
                                          </p:stCondLst>
                                        </p:cTn>
                                        <p:tgtEl>
                                          <p:spTgt spid="41061"/>
                                        </p:tgtEl>
                                        <p:attrNameLst>
                                          <p:attrName>style.visibility</p:attrName>
                                        </p:attrNameLst>
                                      </p:cBhvr>
                                      <p:to>
                                        <p:strVal val="visible"/>
                                      </p:to>
                                    </p:set>
                                    <p:animEffect transition="in" filter="fade">
                                      <p:cBhvr>
                                        <p:cTn id="16" dur="500"/>
                                        <p:tgtEl>
                                          <p:spTgt spid="41061"/>
                                        </p:tgtEl>
                                      </p:cBhvr>
                                    </p:animEffect>
                                  </p:childTnLst>
                                </p:cTn>
                              </p:par>
                              <p:par>
                                <p:cTn id="17" presetID="10" presetClass="entr" presetSubtype="0" fill="hold" nodeType="withEffect">
                                  <p:stCondLst>
                                    <p:cond delay="0"/>
                                  </p:stCondLst>
                                  <p:childTnLst>
                                    <p:set>
                                      <p:cBhvr>
                                        <p:cTn id="18" dur="1" fill="hold">
                                          <p:stCondLst>
                                            <p:cond delay="0"/>
                                          </p:stCondLst>
                                        </p:cTn>
                                        <p:tgtEl>
                                          <p:spTgt spid="41086"/>
                                        </p:tgtEl>
                                        <p:attrNameLst>
                                          <p:attrName>style.visibility</p:attrName>
                                        </p:attrNameLst>
                                      </p:cBhvr>
                                      <p:to>
                                        <p:strVal val="visible"/>
                                      </p:to>
                                    </p:set>
                                    <p:animEffect transition="in" filter="fade">
                                      <p:cBhvr>
                                        <p:cTn id="19" dur="500"/>
                                        <p:tgtEl>
                                          <p:spTgt spid="41086"/>
                                        </p:tgtEl>
                                      </p:cBhvr>
                                    </p:animEffect>
                                  </p:childTnLst>
                                </p:cTn>
                              </p:par>
                              <p:par>
                                <p:cTn id="20" presetID="10" presetClass="entr" presetSubtype="0" fill="hold" nodeType="withEffect">
                                  <p:stCondLst>
                                    <p:cond delay="0"/>
                                  </p:stCondLst>
                                  <p:childTnLst>
                                    <p:set>
                                      <p:cBhvr>
                                        <p:cTn id="21" dur="1" fill="hold">
                                          <p:stCondLst>
                                            <p:cond delay="0"/>
                                          </p:stCondLst>
                                        </p:cTn>
                                        <p:tgtEl>
                                          <p:spTgt spid="41101"/>
                                        </p:tgtEl>
                                        <p:attrNameLst>
                                          <p:attrName>style.visibility</p:attrName>
                                        </p:attrNameLst>
                                      </p:cBhvr>
                                      <p:to>
                                        <p:strVal val="visible"/>
                                      </p:to>
                                    </p:set>
                                    <p:animEffect transition="in" filter="fade">
                                      <p:cBhvr>
                                        <p:cTn id="22" dur="500"/>
                                        <p:tgtEl>
                                          <p:spTgt spid="4110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1122"/>
                                        </p:tgtEl>
                                        <p:attrNameLst>
                                          <p:attrName>style.visibility</p:attrName>
                                        </p:attrNameLst>
                                      </p:cBhvr>
                                      <p:to>
                                        <p:strVal val="visible"/>
                                      </p:to>
                                    </p:set>
                                    <p:animEffect transition="in" filter="fade">
                                      <p:cBhvr>
                                        <p:cTn id="25" dur="500"/>
                                        <p:tgtEl>
                                          <p:spTgt spid="4112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1123"/>
                                        </p:tgtEl>
                                        <p:attrNameLst>
                                          <p:attrName>style.visibility</p:attrName>
                                        </p:attrNameLst>
                                      </p:cBhvr>
                                      <p:to>
                                        <p:strVal val="visible"/>
                                      </p:to>
                                    </p:set>
                                    <p:animEffect transition="in" filter="fade">
                                      <p:cBhvr>
                                        <p:cTn id="28" dur="500"/>
                                        <p:tgtEl>
                                          <p:spTgt spid="41123"/>
                                        </p:tgtEl>
                                      </p:cBhvr>
                                    </p:animEffect>
                                  </p:childTnLst>
                                </p:cTn>
                              </p:par>
                              <p:par>
                                <p:cTn id="29" presetID="10" presetClass="entr" presetSubtype="0" fill="hold" nodeType="withEffect">
                                  <p:stCondLst>
                                    <p:cond delay="0"/>
                                  </p:stCondLst>
                                  <p:childTnLst>
                                    <p:set>
                                      <p:cBhvr>
                                        <p:cTn id="30" dur="1" fill="hold">
                                          <p:stCondLst>
                                            <p:cond delay="0"/>
                                          </p:stCondLst>
                                        </p:cTn>
                                        <p:tgtEl>
                                          <p:spTgt spid="41016"/>
                                        </p:tgtEl>
                                        <p:attrNameLst>
                                          <p:attrName>style.visibility</p:attrName>
                                        </p:attrNameLst>
                                      </p:cBhvr>
                                      <p:to>
                                        <p:strVal val="visible"/>
                                      </p:to>
                                    </p:set>
                                    <p:animEffect transition="in" filter="fade">
                                      <p:cBhvr>
                                        <p:cTn id="31" dur="500"/>
                                        <p:tgtEl>
                                          <p:spTgt spid="41016"/>
                                        </p:tgtEl>
                                      </p:cBhvr>
                                    </p:animEffect>
                                  </p:childTnLst>
                                </p:cTn>
                              </p:par>
                              <p:par>
                                <p:cTn id="32" presetID="10" presetClass="entr" presetSubtype="0" fill="hold" nodeType="withEffect">
                                  <p:stCondLst>
                                    <p:cond delay="0"/>
                                  </p:stCondLst>
                                  <p:childTnLst>
                                    <p:set>
                                      <p:cBhvr>
                                        <p:cTn id="33" dur="1" fill="hold">
                                          <p:stCondLst>
                                            <p:cond delay="0"/>
                                          </p:stCondLst>
                                        </p:cTn>
                                        <p:tgtEl>
                                          <p:spTgt spid="41027"/>
                                        </p:tgtEl>
                                        <p:attrNameLst>
                                          <p:attrName>style.visibility</p:attrName>
                                        </p:attrNameLst>
                                      </p:cBhvr>
                                      <p:to>
                                        <p:strVal val="visible"/>
                                      </p:to>
                                    </p:set>
                                    <p:animEffect transition="in" filter="fade">
                                      <p:cBhvr>
                                        <p:cTn id="34" dur="500"/>
                                        <p:tgtEl>
                                          <p:spTgt spid="41027"/>
                                        </p:tgtEl>
                                      </p:cBhvr>
                                    </p:animEffect>
                                  </p:childTnLst>
                                </p:cTn>
                              </p:par>
                              <p:par>
                                <p:cTn id="35" presetID="10" presetClass="entr" presetSubtype="0" fill="hold" nodeType="withEffect">
                                  <p:stCondLst>
                                    <p:cond delay="0"/>
                                  </p:stCondLst>
                                  <p:childTnLst>
                                    <p:set>
                                      <p:cBhvr>
                                        <p:cTn id="36" dur="1" fill="hold">
                                          <p:stCondLst>
                                            <p:cond delay="0"/>
                                          </p:stCondLst>
                                        </p:cTn>
                                        <p:tgtEl>
                                          <p:spTgt spid="41038"/>
                                        </p:tgtEl>
                                        <p:attrNameLst>
                                          <p:attrName>style.visibility</p:attrName>
                                        </p:attrNameLst>
                                      </p:cBhvr>
                                      <p:to>
                                        <p:strVal val="visible"/>
                                      </p:to>
                                    </p:set>
                                    <p:animEffect transition="in" filter="fade">
                                      <p:cBhvr>
                                        <p:cTn id="37" dur="500"/>
                                        <p:tgtEl>
                                          <p:spTgt spid="41038"/>
                                        </p:tgtEl>
                                      </p:cBhvr>
                                    </p:animEffect>
                                  </p:childTnLst>
                                </p:cTn>
                              </p:par>
                              <p:par>
                                <p:cTn id="38" presetID="10" presetClass="entr" presetSubtype="0" fill="hold" nodeType="withEffect">
                                  <p:stCondLst>
                                    <p:cond delay="0"/>
                                  </p:stCondLst>
                                  <p:childTnLst>
                                    <p:set>
                                      <p:cBhvr>
                                        <p:cTn id="39" dur="1" fill="hold">
                                          <p:stCondLst>
                                            <p:cond delay="0"/>
                                          </p:stCondLst>
                                        </p:cTn>
                                        <p:tgtEl>
                                          <p:spTgt spid="41049"/>
                                        </p:tgtEl>
                                        <p:attrNameLst>
                                          <p:attrName>style.visibility</p:attrName>
                                        </p:attrNameLst>
                                      </p:cBhvr>
                                      <p:to>
                                        <p:strVal val="visible"/>
                                      </p:to>
                                    </p:set>
                                    <p:animEffect transition="in" filter="fade">
                                      <p:cBhvr>
                                        <p:cTn id="40" dur="500"/>
                                        <p:tgtEl>
                                          <p:spTgt spid="41049"/>
                                        </p:tgtEl>
                                      </p:cBhvr>
                                    </p:animEffect>
                                  </p:childTnLst>
                                </p:cTn>
                              </p:par>
                              <p:par>
                                <p:cTn id="41" presetID="10" presetClass="entr" presetSubtype="0" fill="hold" nodeType="withEffect">
                                  <p:stCondLst>
                                    <p:cond delay="0"/>
                                  </p:stCondLst>
                                  <p:childTnLst>
                                    <p:set>
                                      <p:cBhvr>
                                        <p:cTn id="42" dur="1" fill="hold">
                                          <p:stCondLst>
                                            <p:cond delay="0"/>
                                          </p:stCondLst>
                                        </p:cTn>
                                        <p:tgtEl>
                                          <p:spTgt spid="41084"/>
                                        </p:tgtEl>
                                        <p:attrNameLst>
                                          <p:attrName>style.visibility</p:attrName>
                                        </p:attrNameLst>
                                      </p:cBhvr>
                                      <p:to>
                                        <p:strVal val="visible"/>
                                      </p:to>
                                    </p:set>
                                    <p:animEffect transition="in" filter="fade">
                                      <p:cBhvr>
                                        <p:cTn id="43" dur="500"/>
                                        <p:tgtEl>
                                          <p:spTgt spid="41084"/>
                                        </p:tgtEl>
                                      </p:cBhvr>
                                    </p:animEffect>
                                  </p:childTnLst>
                                </p:cTn>
                              </p:par>
                              <p:par>
                                <p:cTn id="44" presetID="10" presetClass="entr" presetSubtype="0" fill="hold" nodeType="withEffect">
                                  <p:stCondLst>
                                    <p:cond delay="0"/>
                                  </p:stCondLst>
                                  <p:childTnLst>
                                    <p:set>
                                      <p:cBhvr>
                                        <p:cTn id="45" dur="1" fill="hold">
                                          <p:stCondLst>
                                            <p:cond delay="0"/>
                                          </p:stCondLst>
                                        </p:cTn>
                                        <p:tgtEl>
                                          <p:spTgt spid="41085"/>
                                        </p:tgtEl>
                                        <p:attrNameLst>
                                          <p:attrName>style.visibility</p:attrName>
                                        </p:attrNameLst>
                                      </p:cBhvr>
                                      <p:to>
                                        <p:strVal val="visible"/>
                                      </p:to>
                                    </p:set>
                                    <p:animEffect transition="in" filter="fade">
                                      <p:cBhvr>
                                        <p:cTn id="46" dur="500"/>
                                        <p:tgtEl>
                                          <p:spTgt spid="41085"/>
                                        </p:tgtEl>
                                      </p:cBhvr>
                                    </p:animEffect>
                                  </p:childTnLst>
                                </p:cTn>
                              </p:par>
                              <p:par>
                                <p:cTn id="47" presetID="10" presetClass="entr" presetSubtype="0" fill="hold" nodeType="withEffect">
                                  <p:stCondLst>
                                    <p:cond delay="0"/>
                                  </p:stCondLst>
                                  <p:childTnLst>
                                    <p:set>
                                      <p:cBhvr>
                                        <p:cTn id="48" dur="1" fill="hold">
                                          <p:stCondLst>
                                            <p:cond delay="0"/>
                                          </p:stCondLst>
                                        </p:cTn>
                                        <p:tgtEl>
                                          <p:spTgt spid="41097"/>
                                        </p:tgtEl>
                                        <p:attrNameLst>
                                          <p:attrName>style.visibility</p:attrName>
                                        </p:attrNameLst>
                                      </p:cBhvr>
                                      <p:to>
                                        <p:strVal val="visible"/>
                                      </p:to>
                                    </p:set>
                                    <p:animEffect transition="in" filter="fade">
                                      <p:cBhvr>
                                        <p:cTn id="49" dur="500"/>
                                        <p:tgtEl>
                                          <p:spTgt spid="41097"/>
                                        </p:tgtEl>
                                      </p:cBhvr>
                                    </p:animEffect>
                                  </p:childTnLst>
                                </p:cTn>
                              </p:par>
                              <p:par>
                                <p:cTn id="50" presetID="10" presetClass="entr" presetSubtype="0" fill="hold" nodeType="withEffect">
                                  <p:stCondLst>
                                    <p:cond delay="0"/>
                                  </p:stCondLst>
                                  <p:childTnLst>
                                    <p:set>
                                      <p:cBhvr>
                                        <p:cTn id="51" dur="1" fill="hold">
                                          <p:stCondLst>
                                            <p:cond delay="0"/>
                                          </p:stCondLst>
                                        </p:cTn>
                                        <p:tgtEl>
                                          <p:spTgt spid="41098"/>
                                        </p:tgtEl>
                                        <p:attrNameLst>
                                          <p:attrName>style.visibility</p:attrName>
                                        </p:attrNameLst>
                                      </p:cBhvr>
                                      <p:to>
                                        <p:strVal val="visible"/>
                                      </p:to>
                                    </p:set>
                                    <p:animEffect transition="in" filter="fade">
                                      <p:cBhvr>
                                        <p:cTn id="52" dur="500"/>
                                        <p:tgtEl>
                                          <p:spTgt spid="41098"/>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1124"/>
                                        </p:tgtEl>
                                        <p:attrNameLst>
                                          <p:attrName>style.visibility</p:attrName>
                                        </p:attrNameLst>
                                      </p:cBhvr>
                                      <p:to>
                                        <p:strVal val="visible"/>
                                      </p:to>
                                    </p:set>
                                    <p:animEffect transition="in" filter="fade">
                                      <p:cBhvr>
                                        <p:cTn id="55" dur="500"/>
                                        <p:tgtEl>
                                          <p:spTgt spid="41124"/>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1125"/>
                                        </p:tgtEl>
                                        <p:attrNameLst>
                                          <p:attrName>style.visibility</p:attrName>
                                        </p:attrNameLst>
                                      </p:cBhvr>
                                      <p:to>
                                        <p:strVal val="visible"/>
                                      </p:to>
                                    </p:set>
                                    <p:animEffect transition="in" filter="fade">
                                      <p:cBhvr>
                                        <p:cTn id="58" dur="500"/>
                                        <p:tgtEl>
                                          <p:spTgt spid="4112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41126"/>
                                        </p:tgtEl>
                                        <p:attrNameLst>
                                          <p:attrName>style.visibility</p:attrName>
                                        </p:attrNameLst>
                                      </p:cBhvr>
                                      <p:to>
                                        <p:strVal val="visible"/>
                                      </p:to>
                                    </p:set>
                                    <p:animEffect transition="in" filter="fade">
                                      <p:cBhvr>
                                        <p:cTn id="61" dur="500"/>
                                        <p:tgtEl>
                                          <p:spTgt spid="4112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41127"/>
                                        </p:tgtEl>
                                        <p:attrNameLst>
                                          <p:attrName>style.visibility</p:attrName>
                                        </p:attrNameLst>
                                      </p:cBhvr>
                                      <p:to>
                                        <p:strVal val="visible"/>
                                      </p:to>
                                    </p:set>
                                    <p:animEffect transition="in" filter="fade">
                                      <p:cBhvr>
                                        <p:cTn id="64" dur="500"/>
                                        <p:tgtEl>
                                          <p:spTgt spid="41127"/>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85"/>
                                        </p:tgtEl>
                                        <p:attrNameLst>
                                          <p:attrName>style.visibility</p:attrName>
                                        </p:attrNameLst>
                                      </p:cBhvr>
                                      <p:to>
                                        <p:strVal val="visible"/>
                                      </p:to>
                                    </p:set>
                                    <p:animEffect transition="in" filter="fade">
                                      <p:cBhvr>
                                        <p:cTn id="69"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19" grpId="0"/>
      <p:bldP spid="41122" grpId="0"/>
      <p:bldP spid="41123" grpId="0"/>
      <p:bldP spid="41124" grpId="0"/>
      <p:bldP spid="41125" grpId="0"/>
      <p:bldP spid="41126" grpId="0"/>
      <p:bldP spid="41127" grpId="0"/>
      <p:bldP spid="8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t>
            </a:r>
            <a:r>
              <a:rPr lang="en-US" dirty="0" smtClean="0"/>
              <a:t>. </a:t>
            </a:r>
            <a:r>
              <a:rPr lang="en-US" dirty="0" err="1" smtClean="0"/>
              <a:t>Thách</a:t>
            </a:r>
            <a:r>
              <a:rPr lang="en-US" dirty="0" smtClean="0"/>
              <a:t> </a:t>
            </a:r>
            <a:r>
              <a:rPr lang="en-US" dirty="0" err="1" smtClean="0"/>
              <a:t>thức</a:t>
            </a:r>
            <a:r>
              <a:rPr lang="en-US" dirty="0" smtClean="0"/>
              <a:t> </a:t>
            </a:r>
            <a:r>
              <a:rPr lang="en-US" dirty="0" err="1" smtClean="0"/>
              <a:t>của</a:t>
            </a:r>
            <a:r>
              <a:rPr lang="en-US" dirty="0" smtClean="0"/>
              <a:t> </a:t>
            </a:r>
            <a:r>
              <a:rPr lang="en-US" dirty="0" err="1" smtClean="0"/>
              <a:t>lao</a:t>
            </a:r>
            <a:r>
              <a:rPr lang="en-US" dirty="0" smtClean="0"/>
              <a:t> </a:t>
            </a:r>
            <a:r>
              <a:rPr lang="en-US" dirty="0" err="1" smtClean="0"/>
              <a:t>động</a:t>
            </a:r>
            <a:r>
              <a:rPr lang="en-US" dirty="0" smtClean="0"/>
              <a:t> VN </a:t>
            </a:r>
            <a:r>
              <a:rPr lang="en-US" dirty="0" err="1" smtClean="0"/>
              <a:t>trong</a:t>
            </a:r>
            <a:r>
              <a:rPr lang="en-US" dirty="0" smtClean="0"/>
              <a:t> </a:t>
            </a:r>
            <a:r>
              <a:rPr lang="en-US" dirty="0" err="1" smtClean="0"/>
              <a:t>cuộc</a:t>
            </a:r>
            <a:r>
              <a:rPr lang="en-US" dirty="0" smtClean="0"/>
              <a:t> CMCN 4.0</a:t>
            </a:r>
            <a:endParaRPr lang="en-US" dirty="0"/>
          </a:p>
        </p:txBody>
      </p:sp>
      <p:sp>
        <p:nvSpPr>
          <p:cNvPr id="3" name="Content Placeholder 2"/>
          <p:cNvSpPr>
            <a:spLocks noGrp="1"/>
          </p:cNvSpPr>
          <p:nvPr>
            <p:ph idx="1"/>
          </p:nvPr>
        </p:nvSpPr>
        <p:spPr>
          <a:xfrm>
            <a:off x="639763" y="2895600"/>
            <a:ext cx="8229600" cy="4708525"/>
          </a:xfrm>
        </p:spPr>
        <p:txBody>
          <a:bodyPr/>
          <a:lstStyle/>
          <a:p>
            <a:pPr marL="0" indent="0" algn="just">
              <a:buNone/>
            </a:pPr>
            <a:r>
              <a:rPr lang="vi-VN" sz="2800" dirty="0"/>
              <a:t>Theo Rodrik (2016), ngành công nghiệp chế tạo (manufacturing industries) tạo động lực tăng năng suất, giúp các nước nghèo rút ngắn chênh lệch trình độ phát triển với các nước phát </a:t>
            </a:r>
            <a:r>
              <a:rPr lang="vi-VN" sz="2800" dirty="0" smtClean="0"/>
              <a:t>triển</a:t>
            </a:r>
            <a:r>
              <a:rPr lang="en-US" sz="2800" dirty="0" smtClean="0"/>
              <a:t>. </a:t>
            </a:r>
          </a:p>
          <a:p>
            <a:pPr marL="0" indent="0" algn="just">
              <a:buNone/>
            </a:pPr>
            <a:endParaRPr lang="en-US" sz="2800" dirty="0"/>
          </a:p>
        </p:txBody>
      </p:sp>
    </p:spTree>
    <p:extLst>
      <p:ext uri="{BB962C8B-B14F-4D97-AF65-F5344CB8AC3E}">
        <p14:creationId xmlns:p14="http://schemas.microsoft.com/office/powerpoint/2010/main" val="3793554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t>
            </a:r>
            <a:r>
              <a:rPr lang="en-US" dirty="0" smtClean="0"/>
              <a:t>. </a:t>
            </a:r>
            <a:r>
              <a:rPr lang="en-US" dirty="0" err="1"/>
              <a:t>Thách</a:t>
            </a:r>
            <a:r>
              <a:rPr lang="en-US" dirty="0"/>
              <a:t> </a:t>
            </a:r>
            <a:r>
              <a:rPr lang="en-US" dirty="0" err="1"/>
              <a:t>thức</a:t>
            </a:r>
            <a:r>
              <a:rPr lang="en-US" dirty="0"/>
              <a:t> </a:t>
            </a:r>
            <a:r>
              <a:rPr lang="en-US" dirty="0" err="1"/>
              <a:t>của</a:t>
            </a:r>
            <a:r>
              <a:rPr lang="en-US" dirty="0"/>
              <a:t> </a:t>
            </a:r>
            <a:r>
              <a:rPr lang="en-US" dirty="0" err="1"/>
              <a:t>lao</a:t>
            </a:r>
            <a:r>
              <a:rPr lang="en-US" dirty="0"/>
              <a:t> </a:t>
            </a:r>
            <a:r>
              <a:rPr lang="en-US" dirty="0" err="1"/>
              <a:t>động</a:t>
            </a:r>
            <a:r>
              <a:rPr lang="en-US" dirty="0"/>
              <a:t> VN </a:t>
            </a:r>
            <a:r>
              <a:rPr lang="en-US" dirty="0" err="1"/>
              <a:t>trong</a:t>
            </a:r>
            <a:r>
              <a:rPr lang="en-US" dirty="0"/>
              <a:t> CMCN 4.0</a:t>
            </a:r>
          </a:p>
        </p:txBody>
      </p:sp>
      <p:sp>
        <p:nvSpPr>
          <p:cNvPr id="3" name="Content Placeholder 2"/>
          <p:cNvSpPr>
            <a:spLocks noGrp="1"/>
          </p:cNvSpPr>
          <p:nvPr>
            <p:ph idx="1"/>
          </p:nvPr>
        </p:nvSpPr>
        <p:spPr>
          <a:xfrm>
            <a:off x="457199" y="1321158"/>
            <a:ext cx="8229600" cy="475633"/>
          </a:xfrm>
        </p:spPr>
        <p:txBody>
          <a:bodyPr/>
          <a:lstStyle/>
          <a:p>
            <a:pPr marL="0" indent="0">
              <a:buNone/>
            </a:pPr>
            <a:r>
              <a:rPr lang="en-US" sz="2400" b="1" dirty="0" err="1" smtClean="0"/>
              <a:t>Tác</a:t>
            </a:r>
            <a:r>
              <a:rPr lang="en-US" sz="2400" b="1" dirty="0" smtClean="0"/>
              <a:t> </a:t>
            </a:r>
            <a:r>
              <a:rPr lang="en-US" sz="2400" b="1" dirty="0" err="1" smtClean="0"/>
              <a:t>động</a:t>
            </a:r>
            <a:r>
              <a:rPr lang="en-US" sz="2400" b="1" dirty="0" smtClean="0"/>
              <a:t> </a:t>
            </a:r>
            <a:r>
              <a:rPr lang="en-US" sz="2400" b="1" dirty="0" err="1" smtClean="0"/>
              <a:t>tới</a:t>
            </a:r>
            <a:r>
              <a:rPr lang="en-US" sz="2400" b="1" dirty="0" smtClean="0"/>
              <a:t> </a:t>
            </a:r>
            <a:r>
              <a:rPr lang="en-US" sz="2400" b="1" dirty="0" err="1" smtClean="0"/>
              <a:t>lao</a:t>
            </a:r>
            <a:r>
              <a:rPr lang="en-US" sz="2400" b="1" dirty="0" smtClean="0"/>
              <a:t> </a:t>
            </a:r>
            <a:r>
              <a:rPr lang="en-US" sz="2400" b="1" dirty="0" err="1" smtClean="0"/>
              <a:t>động</a:t>
            </a:r>
            <a:r>
              <a:rPr lang="en-US" sz="2400" b="1" dirty="0" smtClean="0"/>
              <a:t> </a:t>
            </a:r>
            <a:r>
              <a:rPr lang="en-US" sz="2400" b="1" dirty="0" err="1" smtClean="0"/>
              <a:t>nói</a:t>
            </a:r>
            <a:r>
              <a:rPr lang="en-US" sz="2400" b="1" dirty="0" smtClean="0"/>
              <a:t> </a:t>
            </a:r>
            <a:r>
              <a:rPr lang="en-US" sz="2400" b="1" dirty="0" err="1" smtClean="0"/>
              <a:t>chung</a:t>
            </a:r>
            <a:r>
              <a:rPr lang="en-US" sz="2400" b="1" dirty="0" smtClean="0"/>
              <a:t> </a:t>
            </a:r>
          </a:p>
          <a:p>
            <a:pPr marL="0" indent="0">
              <a:buNone/>
            </a:pPr>
            <a:endParaRPr lang="en-US" sz="2400" b="1" dirty="0"/>
          </a:p>
        </p:txBody>
      </p:sp>
      <p:sp>
        <p:nvSpPr>
          <p:cNvPr id="9" name="TextBox 8"/>
          <p:cNvSpPr txBox="1"/>
          <p:nvPr/>
        </p:nvSpPr>
        <p:spPr>
          <a:xfrm>
            <a:off x="335971" y="2041591"/>
            <a:ext cx="8472056" cy="1200329"/>
          </a:xfrm>
          <a:prstGeom prst="rect">
            <a:avLst/>
          </a:prstGeom>
          <a:noFill/>
        </p:spPr>
        <p:txBody>
          <a:bodyPr wrap="square" rtlCol="0">
            <a:spAutoFit/>
          </a:bodyPr>
          <a:lstStyle/>
          <a:p>
            <a:pPr algn="just"/>
            <a:r>
              <a:rPr lang="en-US" b="1" dirty="0" smtClean="0"/>
              <a:t>* </a:t>
            </a:r>
            <a:r>
              <a:rPr lang="en-US" b="1" dirty="0" err="1" smtClean="0"/>
              <a:t>Thực</a:t>
            </a:r>
            <a:r>
              <a:rPr lang="en-US" b="1" dirty="0" smtClean="0"/>
              <a:t> </a:t>
            </a:r>
            <a:r>
              <a:rPr lang="en-US" b="1" dirty="0" err="1" smtClean="0"/>
              <a:t>trạng</a:t>
            </a:r>
            <a:r>
              <a:rPr lang="en-US" b="1" dirty="0" smtClean="0"/>
              <a:t> :</a:t>
            </a:r>
          </a:p>
          <a:p>
            <a:pPr algn="just"/>
            <a:r>
              <a:rPr lang="en-US" dirty="0" smtClean="0"/>
              <a:t>LLLĐ </a:t>
            </a:r>
            <a:r>
              <a:rPr lang="en-US" dirty="0" err="1" smtClean="0"/>
              <a:t>đông</a:t>
            </a:r>
            <a:r>
              <a:rPr lang="en-US" dirty="0" smtClean="0"/>
              <a:t> </a:t>
            </a:r>
            <a:r>
              <a:rPr lang="en-US" dirty="0" err="1" smtClean="0"/>
              <a:t>đảo</a:t>
            </a:r>
            <a:r>
              <a:rPr lang="en-US" dirty="0" smtClean="0"/>
              <a:t> </a:t>
            </a:r>
            <a:r>
              <a:rPr lang="en-US" dirty="0" err="1" smtClean="0"/>
              <a:t>và</a:t>
            </a:r>
            <a:r>
              <a:rPr lang="en-US" dirty="0" smtClean="0"/>
              <a:t> </a:t>
            </a:r>
            <a:r>
              <a:rPr lang="en-US" dirty="0" err="1" smtClean="0"/>
              <a:t>tăng</a:t>
            </a:r>
            <a:r>
              <a:rPr lang="en-US" dirty="0" smtClean="0"/>
              <a:t> qua </a:t>
            </a:r>
            <a:r>
              <a:rPr lang="en-US" dirty="0" err="1" smtClean="0"/>
              <a:t>các</a:t>
            </a:r>
            <a:r>
              <a:rPr lang="en-US" dirty="0" smtClean="0"/>
              <a:t> </a:t>
            </a:r>
            <a:r>
              <a:rPr lang="en-US" dirty="0" err="1" smtClean="0"/>
              <a:t>năm</a:t>
            </a:r>
            <a:r>
              <a:rPr lang="en-US" dirty="0" smtClean="0"/>
              <a:t>. </a:t>
            </a:r>
            <a:r>
              <a:rPr lang="en-US" dirty="0" err="1" smtClean="0"/>
              <a:t>Thị</a:t>
            </a:r>
            <a:r>
              <a:rPr lang="en-US" dirty="0" smtClean="0"/>
              <a:t> </a:t>
            </a:r>
            <a:r>
              <a:rPr lang="en-US" dirty="0" err="1" smtClean="0"/>
              <a:t>trường</a:t>
            </a:r>
            <a:r>
              <a:rPr lang="en-US" dirty="0" smtClean="0"/>
              <a:t> LĐ </a:t>
            </a:r>
            <a:r>
              <a:rPr lang="en-US" dirty="0" err="1" smtClean="0"/>
              <a:t>thu</a:t>
            </a:r>
            <a:r>
              <a:rPr lang="en-US" dirty="0" smtClean="0"/>
              <a:t> </a:t>
            </a:r>
            <a:r>
              <a:rPr lang="en-US" dirty="0" err="1" smtClean="0"/>
              <a:t>hút</a:t>
            </a:r>
            <a:r>
              <a:rPr lang="en-US" dirty="0" smtClean="0"/>
              <a:t>, </a:t>
            </a:r>
            <a:r>
              <a:rPr lang="en-US" dirty="0" err="1" smtClean="0"/>
              <a:t>tuy</a:t>
            </a:r>
            <a:r>
              <a:rPr lang="en-US" dirty="0" smtClean="0"/>
              <a:t> </a:t>
            </a:r>
            <a:r>
              <a:rPr lang="en-US" dirty="0" err="1" smtClean="0"/>
              <a:t>nhiên</a:t>
            </a:r>
            <a:r>
              <a:rPr lang="en-US" dirty="0" smtClean="0"/>
              <a:t> </a:t>
            </a:r>
            <a:r>
              <a:rPr lang="en-US" dirty="0" err="1" smtClean="0"/>
              <a:t>phần</a:t>
            </a:r>
            <a:r>
              <a:rPr lang="en-US" dirty="0" smtClean="0"/>
              <a:t> </a:t>
            </a:r>
            <a:r>
              <a:rPr lang="en-US" dirty="0" err="1" smtClean="0"/>
              <a:t>lớn</a:t>
            </a:r>
            <a:r>
              <a:rPr lang="en-US" dirty="0" smtClean="0"/>
              <a:t> </a:t>
            </a:r>
            <a:r>
              <a:rPr lang="en-US" dirty="0" err="1" smtClean="0"/>
              <a:t>là</a:t>
            </a:r>
            <a:r>
              <a:rPr lang="en-US" dirty="0" smtClean="0"/>
              <a:t> LĐ </a:t>
            </a:r>
            <a:r>
              <a:rPr lang="en-US" dirty="0" err="1" smtClean="0"/>
              <a:t>chưa</a:t>
            </a:r>
            <a:r>
              <a:rPr lang="en-US" dirty="0" smtClean="0"/>
              <a:t> qua </a:t>
            </a:r>
            <a:r>
              <a:rPr lang="en-US" dirty="0" err="1" smtClean="0"/>
              <a:t>đào</a:t>
            </a:r>
            <a:r>
              <a:rPr lang="en-US" dirty="0" smtClean="0"/>
              <a:t> </a:t>
            </a:r>
            <a:r>
              <a:rPr lang="en-US" dirty="0" err="1" smtClean="0"/>
              <a:t>tạo</a:t>
            </a:r>
            <a:r>
              <a:rPr lang="en-US" dirty="0" smtClean="0"/>
              <a:t>, LĐ </a:t>
            </a:r>
            <a:r>
              <a:rPr lang="en-US" dirty="0" err="1" smtClean="0"/>
              <a:t>đã</a:t>
            </a:r>
            <a:r>
              <a:rPr lang="en-US" dirty="0" smtClean="0"/>
              <a:t> qua </a:t>
            </a:r>
            <a:r>
              <a:rPr lang="en-US" dirty="0" err="1" smtClean="0"/>
              <a:t>đào</a:t>
            </a:r>
            <a:r>
              <a:rPr lang="en-US" dirty="0" smtClean="0"/>
              <a:t> </a:t>
            </a:r>
            <a:r>
              <a:rPr lang="en-US" dirty="0" err="1" smtClean="0"/>
              <a:t>tạo</a:t>
            </a:r>
            <a:r>
              <a:rPr lang="en-US" dirty="0" smtClean="0"/>
              <a:t> </a:t>
            </a:r>
            <a:r>
              <a:rPr lang="en-US" dirty="0" err="1" smtClean="0"/>
              <a:t>chỉ</a:t>
            </a:r>
            <a:r>
              <a:rPr lang="en-US" dirty="0" smtClean="0"/>
              <a:t> </a:t>
            </a:r>
            <a:r>
              <a:rPr lang="en-US" dirty="0" err="1" smtClean="0"/>
              <a:t>chiếm</a:t>
            </a:r>
            <a:r>
              <a:rPr lang="en-US" dirty="0" smtClean="0"/>
              <a:t> 21.63% (2018). </a:t>
            </a:r>
            <a:r>
              <a:rPr lang="en-US" dirty="0" err="1" smtClean="0"/>
              <a:t>Số</a:t>
            </a:r>
            <a:r>
              <a:rPr lang="en-US" dirty="0" smtClean="0"/>
              <a:t> </a:t>
            </a:r>
            <a:r>
              <a:rPr lang="en-US" dirty="0" err="1" smtClean="0"/>
              <a:t>lượng</a:t>
            </a:r>
            <a:r>
              <a:rPr lang="en-US" dirty="0" smtClean="0"/>
              <a:t> </a:t>
            </a:r>
            <a:r>
              <a:rPr lang="en-US" dirty="0" err="1" smtClean="0"/>
              <a:t>người</a:t>
            </a:r>
            <a:r>
              <a:rPr lang="en-US" dirty="0" smtClean="0"/>
              <a:t> </a:t>
            </a:r>
            <a:r>
              <a:rPr lang="en-US" dirty="0" err="1" smtClean="0"/>
              <a:t>thất</a:t>
            </a:r>
            <a:r>
              <a:rPr lang="en-US" dirty="0" smtClean="0"/>
              <a:t> </a:t>
            </a:r>
            <a:r>
              <a:rPr lang="en-US" dirty="0" err="1" smtClean="0"/>
              <a:t>nghiệp</a:t>
            </a:r>
            <a:r>
              <a:rPr lang="en-US" dirty="0" smtClean="0"/>
              <a:t> </a:t>
            </a:r>
            <a:r>
              <a:rPr lang="en-US" dirty="0" err="1" smtClean="0"/>
              <a:t>còn</a:t>
            </a:r>
            <a:r>
              <a:rPr lang="en-US" dirty="0" smtClean="0"/>
              <a:t> </a:t>
            </a:r>
            <a:r>
              <a:rPr lang="en-US" dirty="0" err="1" smtClean="0"/>
              <a:t>rất</a:t>
            </a:r>
            <a:r>
              <a:rPr lang="en-US" dirty="0" smtClean="0"/>
              <a:t> </a:t>
            </a:r>
            <a:r>
              <a:rPr lang="en-US" dirty="0" err="1" smtClean="0"/>
              <a:t>nhiều</a:t>
            </a:r>
            <a:r>
              <a:rPr lang="en-US" dirty="0" smtClean="0"/>
              <a:t> do </a:t>
            </a:r>
            <a:r>
              <a:rPr lang="en-US" dirty="0" err="1" smtClean="0"/>
              <a:t>quy</a:t>
            </a:r>
            <a:r>
              <a:rPr lang="en-US" dirty="0" smtClean="0"/>
              <a:t> </a:t>
            </a:r>
            <a:r>
              <a:rPr lang="en-US" dirty="0" err="1" smtClean="0"/>
              <a:t>mô</a:t>
            </a:r>
            <a:r>
              <a:rPr lang="en-US" dirty="0" smtClean="0"/>
              <a:t> LLLĐ </a:t>
            </a:r>
            <a:r>
              <a:rPr lang="en-US" dirty="0" err="1" smtClean="0"/>
              <a:t>lớn</a:t>
            </a:r>
            <a:r>
              <a:rPr lang="en-US" dirty="0" smtClean="0"/>
              <a:t> (</a:t>
            </a:r>
            <a:r>
              <a:rPr lang="en-US" dirty="0" err="1" smtClean="0"/>
              <a:t>Nguồn</a:t>
            </a:r>
            <a:r>
              <a:rPr lang="en-US" dirty="0" smtClean="0"/>
              <a:t>: </a:t>
            </a:r>
            <a:r>
              <a:rPr lang="en-US" dirty="0" err="1" smtClean="0"/>
              <a:t>Tổng</a:t>
            </a:r>
            <a:r>
              <a:rPr lang="en-US" dirty="0" smtClean="0"/>
              <a:t> </a:t>
            </a:r>
            <a:r>
              <a:rPr lang="en-US" dirty="0" err="1" smtClean="0"/>
              <a:t>cục</a:t>
            </a:r>
            <a:r>
              <a:rPr lang="en-US" dirty="0" smtClean="0"/>
              <a:t> </a:t>
            </a:r>
            <a:r>
              <a:rPr lang="en-US" dirty="0" err="1" smtClean="0"/>
              <a:t>thống</a:t>
            </a:r>
            <a:r>
              <a:rPr lang="en-US" dirty="0" smtClean="0"/>
              <a:t> </a:t>
            </a:r>
            <a:r>
              <a:rPr lang="en-US" dirty="0" err="1" smtClean="0"/>
              <a:t>kê</a:t>
            </a:r>
            <a:r>
              <a:rPr lang="en-US" dirty="0"/>
              <a:t>)</a:t>
            </a:r>
          </a:p>
        </p:txBody>
      </p:sp>
      <p:sp>
        <p:nvSpPr>
          <p:cNvPr id="10" name="TextBox 9"/>
          <p:cNvSpPr txBox="1"/>
          <p:nvPr/>
        </p:nvSpPr>
        <p:spPr>
          <a:xfrm>
            <a:off x="342898" y="3962400"/>
            <a:ext cx="8666017" cy="1477328"/>
          </a:xfrm>
          <a:prstGeom prst="rect">
            <a:avLst/>
          </a:prstGeom>
          <a:noFill/>
        </p:spPr>
        <p:txBody>
          <a:bodyPr wrap="square" rtlCol="0">
            <a:spAutoFit/>
          </a:bodyPr>
          <a:lstStyle/>
          <a:p>
            <a:pPr algn="just"/>
            <a:r>
              <a:rPr lang="en-US" b="1" dirty="0" smtClean="0"/>
              <a:t>* </a:t>
            </a:r>
            <a:r>
              <a:rPr lang="en-US" b="1" dirty="0" err="1" smtClean="0"/>
              <a:t>Tác</a:t>
            </a:r>
            <a:r>
              <a:rPr lang="en-US" b="1" dirty="0" smtClean="0"/>
              <a:t> </a:t>
            </a:r>
            <a:r>
              <a:rPr lang="en-US" b="1" dirty="0" err="1" smtClean="0"/>
              <a:t>động</a:t>
            </a:r>
            <a:r>
              <a:rPr lang="en-US" b="1" dirty="0" smtClean="0"/>
              <a:t>:  </a:t>
            </a:r>
          </a:p>
          <a:p>
            <a:pPr marL="285750" indent="-285750" algn="just">
              <a:buFont typeface="Wingdings" panose="05000000000000000000" pitchFamily="2" charset="2"/>
              <a:buChar char="§"/>
            </a:pPr>
            <a:r>
              <a:rPr lang="vi-VN" dirty="0" smtClean="0"/>
              <a:t>Tăng </a:t>
            </a:r>
            <a:r>
              <a:rPr lang="vi-VN" dirty="0"/>
              <a:t>năng suất lao động từ đó tăng mức thu </a:t>
            </a:r>
            <a:r>
              <a:rPr lang="vi-VN" dirty="0" smtClean="0"/>
              <a:t>nhập </a:t>
            </a:r>
          </a:p>
          <a:p>
            <a:pPr marL="285750" indent="-285750" algn="just">
              <a:buFont typeface="Wingdings" panose="05000000000000000000" pitchFamily="2" charset="2"/>
              <a:buChar char="§"/>
            </a:pPr>
            <a:r>
              <a:rPr lang="vi-VN" dirty="0" smtClean="0"/>
              <a:t>Cải thiện chất lượng cuộc sống </a:t>
            </a:r>
            <a:endParaRPr lang="en-US" dirty="0" smtClean="0"/>
          </a:p>
          <a:p>
            <a:pPr marL="285750" indent="-285750" algn="just">
              <a:buFont typeface="Wingdings" panose="05000000000000000000" pitchFamily="2" charset="2"/>
              <a:buChar char="§"/>
            </a:pPr>
            <a:r>
              <a:rPr lang="vi-VN" dirty="0" smtClean="0"/>
              <a:t>Mở </a:t>
            </a:r>
            <a:r>
              <a:rPr lang="vi-VN" dirty="0"/>
              <a:t>cửa thị trường lao động </a:t>
            </a:r>
            <a:r>
              <a:rPr lang="vi-VN" dirty="0" smtClean="0"/>
              <a:t>và </a:t>
            </a:r>
            <a:r>
              <a:rPr lang="vi-VN" dirty="0"/>
              <a:t>tạo ra những việc làm </a:t>
            </a:r>
            <a:r>
              <a:rPr lang="vi-VN" dirty="0" smtClean="0"/>
              <a:t>mới.</a:t>
            </a:r>
            <a:endParaRPr lang="en-US" dirty="0" smtClean="0"/>
          </a:p>
          <a:p>
            <a:pPr marL="285750" indent="-285750" algn="just">
              <a:buFont typeface="Wingdings" panose="05000000000000000000" pitchFamily="2" charset="2"/>
              <a:buChar char="§"/>
            </a:pPr>
            <a:r>
              <a:rPr lang="en-US" dirty="0" err="1" smtClean="0"/>
              <a:t>Ngành</a:t>
            </a:r>
            <a:r>
              <a:rPr lang="en-US" dirty="0" smtClean="0"/>
              <a:t> </a:t>
            </a:r>
            <a:r>
              <a:rPr lang="en-US" dirty="0" err="1" smtClean="0"/>
              <a:t>nghề</a:t>
            </a:r>
            <a:r>
              <a:rPr lang="en-US" dirty="0" smtClean="0"/>
              <a:t> </a:t>
            </a:r>
            <a:r>
              <a:rPr lang="en-US" dirty="0" err="1" smtClean="0"/>
              <a:t>và</a:t>
            </a:r>
            <a:r>
              <a:rPr lang="en-US" dirty="0" smtClean="0"/>
              <a:t> </a:t>
            </a:r>
            <a:r>
              <a:rPr lang="en-US" dirty="0" err="1" smtClean="0"/>
              <a:t>phạm</a:t>
            </a:r>
            <a:r>
              <a:rPr lang="en-US" dirty="0" smtClean="0"/>
              <a:t> vi </a:t>
            </a:r>
            <a:r>
              <a:rPr lang="en-US" dirty="0" err="1" smtClean="0"/>
              <a:t>việc</a:t>
            </a:r>
            <a:r>
              <a:rPr lang="en-US" dirty="0" smtClean="0"/>
              <a:t> </a:t>
            </a:r>
            <a:r>
              <a:rPr lang="en-US" dirty="0" err="1" smtClean="0"/>
              <a:t>làm</a:t>
            </a:r>
            <a:r>
              <a:rPr lang="en-US" dirty="0" smtClean="0"/>
              <a:t> </a:t>
            </a:r>
            <a:r>
              <a:rPr lang="en-US" dirty="0" err="1" smtClean="0"/>
              <a:t>mở</a:t>
            </a:r>
            <a:r>
              <a:rPr lang="en-US" dirty="0" smtClean="0"/>
              <a:t> </a:t>
            </a:r>
            <a:r>
              <a:rPr lang="en-US" dirty="0" err="1" smtClean="0"/>
              <a:t>rộng</a:t>
            </a:r>
            <a:r>
              <a:rPr lang="en-US" dirty="0" smtClean="0"/>
              <a:t> </a:t>
            </a:r>
            <a:endParaRPr lang="vi-VN" dirty="0"/>
          </a:p>
        </p:txBody>
      </p:sp>
      <p:sp>
        <p:nvSpPr>
          <p:cNvPr id="5" name="TextBox 4"/>
          <p:cNvSpPr txBox="1"/>
          <p:nvPr/>
        </p:nvSpPr>
        <p:spPr>
          <a:xfrm>
            <a:off x="639763" y="1796791"/>
            <a:ext cx="45719" cy="369332"/>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3146682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 </a:t>
            </a:r>
            <a:r>
              <a:rPr lang="en-US" dirty="0" err="1"/>
              <a:t>Thách</a:t>
            </a:r>
            <a:r>
              <a:rPr lang="en-US" dirty="0"/>
              <a:t> </a:t>
            </a:r>
            <a:r>
              <a:rPr lang="en-US" dirty="0" err="1"/>
              <a:t>thức</a:t>
            </a:r>
            <a:r>
              <a:rPr lang="en-US" dirty="0"/>
              <a:t> </a:t>
            </a:r>
            <a:r>
              <a:rPr lang="en-US" dirty="0" err="1"/>
              <a:t>của</a:t>
            </a:r>
            <a:r>
              <a:rPr lang="en-US" dirty="0"/>
              <a:t> </a:t>
            </a:r>
            <a:r>
              <a:rPr lang="en-US" dirty="0" err="1"/>
              <a:t>lao</a:t>
            </a:r>
            <a:r>
              <a:rPr lang="en-US" dirty="0"/>
              <a:t> </a:t>
            </a:r>
            <a:r>
              <a:rPr lang="en-US" dirty="0" err="1"/>
              <a:t>động</a:t>
            </a:r>
            <a:r>
              <a:rPr lang="en-US" dirty="0"/>
              <a:t> VN </a:t>
            </a:r>
            <a:r>
              <a:rPr lang="en-US" dirty="0" err="1"/>
              <a:t>trong</a:t>
            </a:r>
            <a:r>
              <a:rPr lang="en-US" dirty="0"/>
              <a:t> CMCN 4.0</a:t>
            </a:r>
          </a:p>
        </p:txBody>
      </p:sp>
      <p:sp>
        <p:nvSpPr>
          <p:cNvPr id="3" name="Content Placeholder 2"/>
          <p:cNvSpPr>
            <a:spLocks noGrp="1"/>
          </p:cNvSpPr>
          <p:nvPr>
            <p:ph idx="1"/>
          </p:nvPr>
        </p:nvSpPr>
        <p:spPr>
          <a:xfrm>
            <a:off x="457198" y="1192981"/>
            <a:ext cx="8229600" cy="475633"/>
          </a:xfrm>
        </p:spPr>
        <p:txBody>
          <a:bodyPr/>
          <a:lstStyle/>
          <a:p>
            <a:pPr marL="0" indent="0">
              <a:buNone/>
            </a:pPr>
            <a:r>
              <a:rPr lang="en-US" sz="2400" b="1" dirty="0" err="1" smtClean="0"/>
              <a:t>Thực</a:t>
            </a:r>
            <a:r>
              <a:rPr lang="en-US" sz="2400" b="1" dirty="0" smtClean="0"/>
              <a:t> </a:t>
            </a:r>
            <a:r>
              <a:rPr lang="en-US" sz="2400" b="1" dirty="0" err="1" smtClean="0"/>
              <a:t>trạng</a:t>
            </a:r>
            <a:r>
              <a:rPr lang="en-US" sz="2400" b="1" dirty="0" smtClean="0"/>
              <a:t> </a:t>
            </a:r>
            <a:r>
              <a:rPr lang="en-US" sz="2400" b="1" dirty="0" err="1" smtClean="0"/>
              <a:t>lao</a:t>
            </a:r>
            <a:r>
              <a:rPr lang="en-US" sz="2400" b="1" dirty="0" smtClean="0"/>
              <a:t> </a:t>
            </a:r>
            <a:r>
              <a:rPr lang="en-US" sz="2400" b="1" dirty="0" err="1" smtClean="0"/>
              <a:t>động</a:t>
            </a:r>
            <a:r>
              <a:rPr lang="en-US" sz="2400" b="1" dirty="0" smtClean="0"/>
              <a:t> </a:t>
            </a:r>
            <a:r>
              <a:rPr lang="en-US" sz="2400" b="1" dirty="0" err="1" smtClean="0"/>
              <a:t>ngành</a:t>
            </a:r>
            <a:r>
              <a:rPr lang="en-US" sz="2400" b="1" dirty="0" smtClean="0"/>
              <a:t> </a:t>
            </a:r>
            <a:r>
              <a:rPr lang="en-US" sz="2400" b="1" dirty="0" err="1" smtClean="0"/>
              <a:t>chế</a:t>
            </a:r>
            <a:r>
              <a:rPr lang="en-US" sz="2400" b="1" dirty="0" smtClean="0"/>
              <a:t> </a:t>
            </a:r>
            <a:r>
              <a:rPr lang="en-US" sz="2400" b="1" dirty="0" err="1" smtClean="0"/>
              <a:t>biến</a:t>
            </a:r>
            <a:r>
              <a:rPr lang="en-US" sz="2400" b="1" dirty="0" smtClean="0"/>
              <a:t>, </a:t>
            </a:r>
            <a:r>
              <a:rPr lang="en-US" sz="2400" b="1" dirty="0" err="1" smtClean="0"/>
              <a:t>chế</a:t>
            </a:r>
            <a:r>
              <a:rPr lang="en-US" sz="2400" b="1" dirty="0" smtClean="0"/>
              <a:t> </a:t>
            </a:r>
            <a:r>
              <a:rPr lang="en-US" sz="2400" b="1" dirty="0" err="1" smtClean="0"/>
              <a:t>tạo</a:t>
            </a:r>
            <a:endParaRPr lang="en-US" sz="2400" b="1" dirty="0" smtClean="0"/>
          </a:p>
          <a:p>
            <a:pPr marL="0" indent="0">
              <a:buNone/>
            </a:pPr>
            <a:endParaRPr lang="en-US" sz="2400" b="1" dirty="0"/>
          </a:p>
        </p:txBody>
      </p:sp>
      <p:graphicFrame>
        <p:nvGraphicFramePr>
          <p:cNvPr id="6" name="Table 5"/>
          <p:cNvGraphicFramePr>
            <a:graphicFrameLocks noGrp="1"/>
          </p:cNvGraphicFramePr>
          <p:nvPr>
            <p:extLst>
              <p:ext uri="{D42A27DB-BD31-4B8C-83A1-F6EECF244321}">
                <p14:modId xmlns:p14="http://schemas.microsoft.com/office/powerpoint/2010/main" val="890693007"/>
              </p:ext>
            </p:extLst>
          </p:nvPr>
        </p:nvGraphicFramePr>
        <p:xfrm>
          <a:off x="625906" y="1981200"/>
          <a:ext cx="8060892" cy="1905000"/>
        </p:xfrm>
        <a:graphic>
          <a:graphicData uri="http://schemas.openxmlformats.org/drawingml/2006/table">
            <a:tbl>
              <a:tblPr firstRow="1" firstCol="1" bandRow="1">
                <a:tableStyleId>{5C22544A-7EE6-4342-B048-85BDC9FD1C3A}</a:tableStyleId>
              </a:tblPr>
              <a:tblGrid>
                <a:gridCol w="4736812">
                  <a:extLst>
                    <a:ext uri="{9D8B030D-6E8A-4147-A177-3AD203B41FA5}">
                      <a16:colId xmlns:a16="http://schemas.microsoft.com/office/drawing/2014/main" val="3034846056"/>
                    </a:ext>
                  </a:extLst>
                </a:gridCol>
                <a:gridCol w="747917">
                  <a:extLst>
                    <a:ext uri="{9D8B030D-6E8A-4147-A177-3AD203B41FA5}">
                      <a16:colId xmlns:a16="http://schemas.microsoft.com/office/drawing/2014/main" val="3599061541"/>
                    </a:ext>
                  </a:extLst>
                </a:gridCol>
                <a:gridCol w="831020">
                  <a:extLst>
                    <a:ext uri="{9D8B030D-6E8A-4147-A177-3AD203B41FA5}">
                      <a16:colId xmlns:a16="http://schemas.microsoft.com/office/drawing/2014/main" val="767761828"/>
                    </a:ext>
                  </a:extLst>
                </a:gridCol>
                <a:gridCol w="826814">
                  <a:extLst>
                    <a:ext uri="{9D8B030D-6E8A-4147-A177-3AD203B41FA5}">
                      <a16:colId xmlns:a16="http://schemas.microsoft.com/office/drawing/2014/main" val="3351606665"/>
                    </a:ext>
                  </a:extLst>
                </a:gridCol>
                <a:gridCol w="918329">
                  <a:extLst>
                    <a:ext uri="{9D8B030D-6E8A-4147-A177-3AD203B41FA5}">
                      <a16:colId xmlns:a16="http://schemas.microsoft.com/office/drawing/2014/main" val="93083706"/>
                    </a:ext>
                  </a:extLst>
                </a:gridCol>
              </a:tblGrid>
              <a:tr h="457200">
                <a:tc>
                  <a:txBody>
                    <a:bodyPr/>
                    <a:lstStyle/>
                    <a:p>
                      <a:pPr marL="0" marR="0" indent="450215" algn="just">
                        <a:lnSpc>
                          <a:spcPct val="115000"/>
                        </a:lnSpc>
                        <a:spcBef>
                          <a:spcPts val="0"/>
                        </a:spcBef>
                        <a:spcAft>
                          <a:spcPts val="0"/>
                        </a:spcAft>
                      </a:pPr>
                      <a:r>
                        <a:rPr lang="en-US" sz="1800" dirty="0" err="1">
                          <a:solidFill>
                            <a:schemeClr val="tx2">
                              <a:lumMod val="50000"/>
                            </a:schemeClr>
                          </a:solidFill>
                          <a:effectLst/>
                        </a:rPr>
                        <a:t>Năm</a:t>
                      </a:r>
                      <a:endParaRPr lang="en-US" sz="18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tc>
                  <a:txBody>
                    <a:bodyPr/>
                    <a:lstStyle/>
                    <a:p>
                      <a:pPr marL="0" marR="0" algn="just">
                        <a:lnSpc>
                          <a:spcPct val="115000"/>
                        </a:lnSpc>
                        <a:spcBef>
                          <a:spcPts val="0"/>
                        </a:spcBef>
                        <a:spcAft>
                          <a:spcPts val="0"/>
                        </a:spcAft>
                      </a:pPr>
                      <a:r>
                        <a:rPr lang="en-US" sz="1800" dirty="0">
                          <a:solidFill>
                            <a:schemeClr val="tx2">
                              <a:lumMod val="50000"/>
                            </a:schemeClr>
                          </a:solidFill>
                          <a:effectLst/>
                        </a:rPr>
                        <a:t>2012</a:t>
                      </a:r>
                      <a:endParaRPr lang="en-US" sz="18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tc>
                  <a:txBody>
                    <a:bodyPr/>
                    <a:lstStyle/>
                    <a:p>
                      <a:pPr marL="0" marR="0" algn="just">
                        <a:lnSpc>
                          <a:spcPct val="115000"/>
                        </a:lnSpc>
                        <a:spcBef>
                          <a:spcPts val="0"/>
                        </a:spcBef>
                        <a:spcAft>
                          <a:spcPts val="0"/>
                        </a:spcAft>
                      </a:pPr>
                      <a:r>
                        <a:rPr lang="en-US" sz="1800" dirty="0">
                          <a:solidFill>
                            <a:schemeClr val="tx2">
                              <a:lumMod val="50000"/>
                            </a:schemeClr>
                          </a:solidFill>
                          <a:effectLst/>
                        </a:rPr>
                        <a:t>2013</a:t>
                      </a:r>
                      <a:endParaRPr lang="en-US" sz="18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tc>
                  <a:txBody>
                    <a:bodyPr/>
                    <a:lstStyle/>
                    <a:p>
                      <a:pPr marL="0" marR="0" algn="just">
                        <a:lnSpc>
                          <a:spcPct val="115000"/>
                        </a:lnSpc>
                        <a:spcBef>
                          <a:spcPts val="0"/>
                        </a:spcBef>
                        <a:spcAft>
                          <a:spcPts val="0"/>
                        </a:spcAft>
                      </a:pPr>
                      <a:r>
                        <a:rPr lang="en-US" sz="1800" dirty="0">
                          <a:solidFill>
                            <a:schemeClr val="tx2">
                              <a:lumMod val="50000"/>
                            </a:schemeClr>
                          </a:solidFill>
                          <a:effectLst/>
                        </a:rPr>
                        <a:t>2014</a:t>
                      </a:r>
                      <a:endParaRPr lang="en-US" sz="18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tc>
                  <a:txBody>
                    <a:bodyPr/>
                    <a:lstStyle/>
                    <a:p>
                      <a:pPr marL="0" marR="0" algn="just">
                        <a:lnSpc>
                          <a:spcPct val="115000"/>
                        </a:lnSpc>
                        <a:spcBef>
                          <a:spcPts val="0"/>
                        </a:spcBef>
                        <a:spcAft>
                          <a:spcPts val="0"/>
                        </a:spcAft>
                      </a:pPr>
                      <a:r>
                        <a:rPr lang="en-US" sz="1800" dirty="0">
                          <a:solidFill>
                            <a:schemeClr val="tx2">
                              <a:lumMod val="50000"/>
                            </a:schemeClr>
                          </a:solidFill>
                          <a:effectLst/>
                        </a:rPr>
                        <a:t>2015</a:t>
                      </a:r>
                      <a:endParaRPr lang="en-US" sz="18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extLst>
                  <a:ext uri="{0D108BD9-81ED-4DB2-BD59-A6C34878D82A}">
                    <a16:rowId xmlns:a16="http://schemas.microsoft.com/office/drawing/2014/main" val="612295403"/>
                  </a:ext>
                </a:extLst>
              </a:tr>
              <a:tr h="533400">
                <a:tc>
                  <a:txBody>
                    <a:bodyPr/>
                    <a:lstStyle/>
                    <a:p>
                      <a:pPr marL="0" marR="0" algn="just">
                        <a:lnSpc>
                          <a:spcPct val="115000"/>
                        </a:lnSpc>
                        <a:spcBef>
                          <a:spcPts val="0"/>
                        </a:spcBef>
                        <a:spcAft>
                          <a:spcPts val="0"/>
                        </a:spcAft>
                      </a:pPr>
                      <a:r>
                        <a:rPr lang="en-US" sz="1800" dirty="0" err="1">
                          <a:solidFill>
                            <a:schemeClr val="tx2">
                              <a:lumMod val="50000"/>
                            </a:schemeClr>
                          </a:solidFill>
                          <a:effectLst/>
                        </a:rPr>
                        <a:t>Tổng</a:t>
                      </a:r>
                      <a:r>
                        <a:rPr lang="en-US" sz="1800" dirty="0">
                          <a:solidFill>
                            <a:schemeClr val="tx2">
                              <a:lumMod val="50000"/>
                            </a:schemeClr>
                          </a:solidFill>
                          <a:effectLst/>
                        </a:rPr>
                        <a:t> </a:t>
                      </a:r>
                      <a:r>
                        <a:rPr lang="en-US" sz="1800" dirty="0" err="1">
                          <a:solidFill>
                            <a:schemeClr val="tx2">
                              <a:lumMod val="50000"/>
                            </a:schemeClr>
                          </a:solidFill>
                          <a:effectLst/>
                        </a:rPr>
                        <a:t>số</a:t>
                      </a:r>
                      <a:r>
                        <a:rPr lang="en-US" sz="1800" dirty="0">
                          <a:solidFill>
                            <a:schemeClr val="tx2">
                              <a:lumMod val="50000"/>
                            </a:schemeClr>
                          </a:solidFill>
                          <a:effectLst/>
                        </a:rPr>
                        <a:t> (1.000 </a:t>
                      </a:r>
                      <a:r>
                        <a:rPr lang="en-US" sz="1800" dirty="0" err="1">
                          <a:solidFill>
                            <a:schemeClr val="tx2">
                              <a:lumMod val="50000"/>
                            </a:schemeClr>
                          </a:solidFill>
                          <a:effectLst/>
                        </a:rPr>
                        <a:t>người</a:t>
                      </a:r>
                      <a:r>
                        <a:rPr lang="en-US" sz="1800" dirty="0">
                          <a:solidFill>
                            <a:schemeClr val="tx2">
                              <a:lumMod val="50000"/>
                            </a:schemeClr>
                          </a:solidFill>
                          <a:effectLst/>
                        </a:rPr>
                        <a:t> )</a:t>
                      </a:r>
                      <a:endParaRPr lang="en-US" sz="18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tc>
                  <a:txBody>
                    <a:bodyPr/>
                    <a:lstStyle/>
                    <a:p>
                      <a:pPr marL="0" marR="0" algn="just">
                        <a:lnSpc>
                          <a:spcPct val="115000"/>
                        </a:lnSpc>
                        <a:spcBef>
                          <a:spcPts val="0"/>
                        </a:spcBef>
                        <a:spcAft>
                          <a:spcPts val="0"/>
                        </a:spcAft>
                      </a:pPr>
                      <a:r>
                        <a:rPr lang="en-US" sz="1600" dirty="0">
                          <a:effectLst/>
                        </a:rPr>
                        <a:t>7102,2</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tc>
                  <a:txBody>
                    <a:bodyPr/>
                    <a:lstStyle/>
                    <a:p>
                      <a:pPr marL="0" marR="0" algn="just">
                        <a:lnSpc>
                          <a:spcPct val="115000"/>
                        </a:lnSpc>
                        <a:spcBef>
                          <a:spcPts val="0"/>
                        </a:spcBef>
                        <a:spcAft>
                          <a:spcPts val="0"/>
                        </a:spcAft>
                      </a:pPr>
                      <a:r>
                        <a:rPr lang="en-US" sz="1600" dirty="0">
                          <a:effectLst/>
                        </a:rPr>
                        <a:t>7267,3</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tc>
                  <a:txBody>
                    <a:bodyPr/>
                    <a:lstStyle/>
                    <a:p>
                      <a:pPr marL="0" marR="0" algn="just">
                        <a:lnSpc>
                          <a:spcPct val="115000"/>
                        </a:lnSpc>
                        <a:spcBef>
                          <a:spcPts val="0"/>
                        </a:spcBef>
                        <a:spcAft>
                          <a:spcPts val="0"/>
                        </a:spcAft>
                      </a:pPr>
                      <a:r>
                        <a:rPr lang="en-US" sz="1600">
                          <a:effectLst/>
                        </a:rPr>
                        <a:t>7414,7</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tc>
                  <a:txBody>
                    <a:bodyPr/>
                    <a:lstStyle/>
                    <a:p>
                      <a:pPr marL="0" marR="0" algn="just">
                        <a:lnSpc>
                          <a:spcPct val="115000"/>
                        </a:lnSpc>
                        <a:spcBef>
                          <a:spcPts val="0"/>
                        </a:spcBef>
                        <a:spcAft>
                          <a:spcPts val="0"/>
                        </a:spcAft>
                      </a:pPr>
                      <a:r>
                        <a:rPr lang="en-US" sz="1600">
                          <a:effectLst/>
                        </a:rPr>
                        <a:t>8082,8</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extLst>
                  <a:ext uri="{0D108BD9-81ED-4DB2-BD59-A6C34878D82A}">
                    <a16:rowId xmlns:a16="http://schemas.microsoft.com/office/drawing/2014/main" val="3045892201"/>
                  </a:ext>
                </a:extLst>
              </a:tr>
              <a:tr h="457200">
                <a:tc>
                  <a:txBody>
                    <a:bodyPr/>
                    <a:lstStyle/>
                    <a:p>
                      <a:pPr marL="0" marR="0" algn="just">
                        <a:lnSpc>
                          <a:spcPct val="115000"/>
                        </a:lnSpc>
                        <a:spcBef>
                          <a:spcPts val="0"/>
                        </a:spcBef>
                        <a:spcAft>
                          <a:spcPts val="0"/>
                        </a:spcAft>
                      </a:pPr>
                      <a:r>
                        <a:rPr lang="en-US" sz="1800" dirty="0" err="1">
                          <a:solidFill>
                            <a:schemeClr val="tx2">
                              <a:lumMod val="50000"/>
                            </a:schemeClr>
                          </a:solidFill>
                          <a:effectLst/>
                        </a:rPr>
                        <a:t>Tỷ</a:t>
                      </a:r>
                      <a:r>
                        <a:rPr lang="en-US" sz="1800" dirty="0">
                          <a:solidFill>
                            <a:schemeClr val="tx2">
                              <a:lumMod val="50000"/>
                            </a:schemeClr>
                          </a:solidFill>
                          <a:effectLst/>
                        </a:rPr>
                        <a:t> </a:t>
                      </a:r>
                      <a:r>
                        <a:rPr lang="en-US" sz="1800" dirty="0" err="1">
                          <a:solidFill>
                            <a:schemeClr val="tx2">
                              <a:lumMod val="50000"/>
                            </a:schemeClr>
                          </a:solidFill>
                          <a:effectLst/>
                        </a:rPr>
                        <a:t>trọng</a:t>
                      </a:r>
                      <a:r>
                        <a:rPr lang="en-US" sz="1800" dirty="0">
                          <a:solidFill>
                            <a:schemeClr val="tx2">
                              <a:lumMod val="50000"/>
                            </a:schemeClr>
                          </a:solidFill>
                          <a:effectLst/>
                        </a:rPr>
                        <a:t> </a:t>
                      </a:r>
                      <a:r>
                        <a:rPr lang="en-US" sz="1800" dirty="0" err="1">
                          <a:solidFill>
                            <a:schemeClr val="tx2">
                              <a:lumMod val="50000"/>
                            </a:schemeClr>
                          </a:solidFill>
                          <a:effectLst/>
                        </a:rPr>
                        <a:t>trong</a:t>
                      </a:r>
                      <a:r>
                        <a:rPr lang="en-US" sz="1800" dirty="0">
                          <a:solidFill>
                            <a:schemeClr val="tx2">
                              <a:lumMod val="50000"/>
                            </a:schemeClr>
                          </a:solidFill>
                          <a:effectLst/>
                        </a:rPr>
                        <a:t> </a:t>
                      </a:r>
                      <a:r>
                        <a:rPr lang="en-US" sz="1800" dirty="0" err="1">
                          <a:solidFill>
                            <a:schemeClr val="tx2">
                              <a:lumMod val="50000"/>
                            </a:schemeClr>
                          </a:solidFill>
                          <a:effectLst/>
                        </a:rPr>
                        <a:t>tổng</a:t>
                      </a:r>
                      <a:r>
                        <a:rPr lang="en-US" sz="1800" dirty="0">
                          <a:solidFill>
                            <a:schemeClr val="tx2">
                              <a:lumMod val="50000"/>
                            </a:schemeClr>
                          </a:solidFill>
                          <a:effectLst/>
                        </a:rPr>
                        <a:t> </a:t>
                      </a:r>
                      <a:r>
                        <a:rPr lang="en-US" sz="1800" dirty="0" err="1">
                          <a:solidFill>
                            <a:schemeClr val="tx2">
                              <a:lumMod val="50000"/>
                            </a:schemeClr>
                          </a:solidFill>
                          <a:effectLst/>
                        </a:rPr>
                        <a:t>số</a:t>
                      </a:r>
                      <a:r>
                        <a:rPr lang="en-US" sz="1800" dirty="0">
                          <a:solidFill>
                            <a:schemeClr val="tx2">
                              <a:lumMod val="50000"/>
                            </a:schemeClr>
                          </a:solidFill>
                          <a:effectLst/>
                        </a:rPr>
                        <a:t> LĐ </a:t>
                      </a:r>
                      <a:r>
                        <a:rPr lang="en-US" sz="1800" dirty="0" err="1">
                          <a:solidFill>
                            <a:schemeClr val="tx2">
                              <a:lumMod val="50000"/>
                            </a:schemeClr>
                          </a:solidFill>
                          <a:effectLst/>
                        </a:rPr>
                        <a:t>cả</a:t>
                      </a:r>
                      <a:r>
                        <a:rPr lang="en-US" sz="1800" dirty="0">
                          <a:solidFill>
                            <a:schemeClr val="tx2">
                              <a:lumMod val="50000"/>
                            </a:schemeClr>
                          </a:solidFill>
                          <a:effectLst/>
                        </a:rPr>
                        <a:t> </a:t>
                      </a:r>
                      <a:r>
                        <a:rPr lang="en-US" sz="1800" dirty="0" err="1">
                          <a:solidFill>
                            <a:schemeClr val="tx2">
                              <a:lumMod val="50000"/>
                            </a:schemeClr>
                          </a:solidFill>
                          <a:effectLst/>
                        </a:rPr>
                        <a:t>nước</a:t>
                      </a:r>
                      <a:r>
                        <a:rPr lang="en-US" sz="1800" dirty="0">
                          <a:solidFill>
                            <a:schemeClr val="tx2">
                              <a:lumMod val="50000"/>
                            </a:schemeClr>
                          </a:solidFill>
                          <a:effectLst/>
                        </a:rPr>
                        <a:t> (%)</a:t>
                      </a:r>
                      <a:endParaRPr lang="en-US" sz="18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tc>
                  <a:txBody>
                    <a:bodyPr/>
                    <a:lstStyle/>
                    <a:p>
                      <a:pPr marL="0" marR="0" algn="just">
                        <a:lnSpc>
                          <a:spcPct val="115000"/>
                        </a:lnSpc>
                        <a:spcBef>
                          <a:spcPts val="0"/>
                        </a:spcBef>
                        <a:spcAft>
                          <a:spcPts val="0"/>
                        </a:spcAft>
                      </a:pPr>
                      <a:r>
                        <a:rPr lang="en-US" sz="1600">
                          <a:effectLst/>
                        </a:rPr>
                        <a:t>13,8</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tc>
                  <a:txBody>
                    <a:bodyPr/>
                    <a:lstStyle/>
                    <a:p>
                      <a:pPr marL="0" marR="0" algn="just">
                        <a:lnSpc>
                          <a:spcPct val="115000"/>
                        </a:lnSpc>
                        <a:spcBef>
                          <a:spcPts val="0"/>
                        </a:spcBef>
                        <a:spcAft>
                          <a:spcPts val="0"/>
                        </a:spcAft>
                      </a:pPr>
                      <a:r>
                        <a:rPr lang="en-US" sz="1600" dirty="0">
                          <a:effectLst/>
                        </a:rPr>
                        <a:t>13,9</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tc>
                  <a:txBody>
                    <a:bodyPr/>
                    <a:lstStyle/>
                    <a:p>
                      <a:pPr marL="0" marR="0" algn="just">
                        <a:lnSpc>
                          <a:spcPct val="115000"/>
                        </a:lnSpc>
                        <a:spcBef>
                          <a:spcPts val="0"/>
                        </a:spcBef>
                        <a:spcAft>
                          <a:spcPts val="0"/>
                        </a:spcAft>
                      </a:pPr>
                      <a:r>
                        <a:rPr lang="en-US" sz="1600" dirty="0">
                          <a:effectLst/>
                        </a:rPr>
                        <a:t>14,1</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tc>
                  <a:txBody>
                    <a:bodyPr/>
                    <a:lstStyle/>
                    <a:p>
                      <a:pPr marL="0" marR="0" algn="just">
                        <a:lnSpc>
                          <a:spcPct val="115000"/>
                        </a:lnSpc>
                        <a:spcBef>
                          <a:spcPts val="0"/>
                        </a:spcBef>
                        <a:spcAft>
                          <a:spcPts val="0"/>
                        </a:spcAft>
                      </a:pPr>
                      <a:r>
                        <a:rPr lang="en-US" sz="1600" dirty="0">
                          <a:effectLst/>
                        </a:rPr>
                        <a:t>15,3</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extLst>
                  <a:ext uri="{0D108BD9-81ED-4DB2-BD59-A6C34878D82A}">
                    <a16:rowId xmlns:a16="http://schemas.microsoft.com/office/drawing/2014/main" val="557109072"/>
                  </a:ext>
                </a:extLst>
              </a:tr>
              <a:tr h="457200">
                <a:tc>
                  <a:txBody>
                    <a:bodyPr/>
                    <a:lstStyle/>
                    <a:p>
                      <a:pPr marL="0" marR="0" algn="just">
                        <a:lnSpc>
                          <a:spcPct val="115000"/>
                        </a:lnSpc>
                        <a:spcBef>
                          <a:spcPts val="0"/>
                        </a:spcBef>
                        <a:spcAft>
                          <a:spcPts val="0"/>
                        </a:spcAft>
                      </a:pPr>
                      <a:r>
                        <a:rPr lang="en-US" sz="1800" dirty="0" err="1">
                          <a:solidFill>
                            <a:schemeClr val="tx2">
                              <a:lumMod val="50000"/>
                            </a:schemeClr>
                          </a:solidFill>
                          <a:effectLst/>
                        </a:rPr>
                        <a:t>Tỷ</a:t>
                      </a:r>
                      <a:r>
                        <a:rPr lang="en-US" sz="1800" dirty="0">
                          <a:solidFill>
                            <a:schemeClr val="tx2">
                              <a:lumMod val="50000"/>
                            </a:schemeClr>
                          </a:solidFill>
                          <a:effectLst/>
                        </a:rPr>
                        <a:t> </a:t>
                      </a:r>
                      <a:r>
                        <a:rPr lang="en-US" sz="1800" dirty="0" err="1">
                          <a:solidFill>
                            <a:schemeClr val="tx2">
                              <a:lumMod val="50000"/>
                            </a:schemeClr>
                          </a:solidFill>
                          <a:effectLst/>
                        </a:rPr>
                        <a:t>lệ</a:t>
                      </a:r>
                      <a:r>
                        <a:rPr lang="en-US" sz="1800" dirty="0">
                          <a:solidFill>
                            <a:schemeClr val="tx2">
                              <a:lumMod val="50000"/>
                            </a:schemeClr>
                          </a:solidFill>
                          <a:effectLst/>
                        </a:rPr>
                        <a:t> LĐ </a:t>
                      </a:r>
                      <a:r>
                        <a:rPr lang="en-US" sz="1800" dirty="0" err="1">
                          <a:solidFill>
                            <a:schemeClr val="tx2">
                              <a:lumMod val="50000"/>
                            </a:schemeClr>
                          </a:solidFill>
                          <a:effectLst/>
                        </a:rPr>
                        <a:t>đã</a:t>
                      </a:r>
                      <a:r>
                        <a:rPr lang="en-US" sz="1800" dirty="0">
                          <a:solidFill>
                            <a:schemeClr val="tx2">
                              <a:lumMod val="50000"/>
                            </a:schemeClr>
                          </a:solidFill>
                          <a:effectLst/>
                        </a:rPr>
                        <a:t> qua </a:t>
                      </a:r>
                      <a:r>
                        <a:rPr lang="en-US" sz="1800" dirty="0" err="1">
                          <a:solidFill>
                            <a:schemeClr val="tx2">
                              <a:lumMod val="50000"/>
                            </a:schemeClr>
                          </a:solidFill>
                          <a:effectLst/>
                        </a:rPr>
                        <a:t>đào</a:t>
                      </a:r>
                      <a:r>
                        <a:rPr lang="en-US" sz="1800" dirty="0">
                          <a:solidFill>
                            <a:schemeClr val="tx2">
                              <a:lumMod val="50000"/>
                            </a:schemeClr>
                          </a:solidFill>
                          <a:effectLst/>
                        </a:rPr>
                        <a:t> </a:t>
                      </a:r>
                      <a:r>
                        <a:rPr lang="en-US" sz="1800" dirty="0" err="1">
                          <a:solidFill>
                            <a:schemeClr val="tx2">
                              <a:lumMod val="50000"/>
                            </a:schemeClr>
                          </a:solidFill>
                          <a:effectLst/>
                        </a:rPr>
                        <a:t>tạo</a:t>
                      </a:r>
                      <a:r>
                        <a:rPr lang="en-US" sz="1800" dirty="0">
                          <a:solidFill>
                            <a:schemeClr val="tx2">
                              <a:lumMod val="50000"/>
                            </a:schemeClr>
                          </a:solidFill>
                          <a:effectLst/>
                        </a:rPr>
                        <a:t> (%)</a:t>
                      </a:r>
                      <a:endParaRPr lang="en-US" sz="1800" dirty="0">
                        <a:solidFill>
                          <a:schemeClr val="tx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tc>
                  <a:txBody>
                    <a:bodyPr/>
                    <a:lstStyle/>
                    <a:p>
                      <a:pPr marL="0" marR="0" algn="just">
                        <a:lnSpc>
                          <a:spcPct val="115000"/>
                        </a:lnSpc>
                        <a:spcBef>
                          <a:spcPts val="0"/>
                        </a:spcBef>
                        <a:spcAft>
                          <a:spcPts val="0"/>
                        </a:spcAft>
                      </a:pPr>
                      <a:r>
                        <a:rPr lang="en-US" sz="1600">
                          <a:effectLst/>
                        </a:rPr>
                        <a:t>16,8</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tc>
                  <a:txBody>
                    <a:bodyPr/>
                    <a:lstStyle/>
                    <a:p>
                      <a:pPr marL="0" marR="0" algn="just">
                        <a:lnSpc>
                          <a:spcPct val="115000"/>
                        </a:lnSpc>
                        <a:spcBef>
                          <a:spcPts val="0"/>
                        </a:spcBef>
                        <a:spcAft>
                          <a:spcPts val="0"/>
                        </a:spcAft>
                      </a:pPr>
                      <a:r>
                        <a:rPr lang="en-US" sz="1600">
                          <a:effectLst/>
                        </a:rPr>
                        <a:t>18,3</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tc>
                  <a:txBody>
                    <a:bodyPr/>
                    <a:lstStyle/>
                    <a:p>
                      <a:pPr marL="0" marR="0" algn="just">
                        <a:lnSpc>
                          <a:spcPct val="115000"/>
                        </a:lnSpc>
                        <a:spcBef>
                          <a:spcPts val="0"/>
                        </a:spcBef>
                        <a:spcAft>
                          <a:spcPts val="0"/>
                        </a:spcAft>
                      </a:pPr>
                      <a:r>
                        <a:rPr lang="en-US" sz="1600" dirty="0">
                          <a:effectLst/>
                        </a:rPr>
                        <a:t>17,9</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tc>
                  <a:txBody>
                    <a:bodyPr/>
                    <a:lstStyle/>
                    <a:p>
                      <a:pPr marL="0" marR="0" algn="just">
                        <a:lnSpc>
                          <a:spcPct val="115000"/>
                        </a:lnSpc>
                        <a:spcBef>
                          <a:spcPts val="0"/>
                        </a:spcBef>
                        <a:spcAft>
                          <a:spcPts val="0"/>
                        </a:spcAft>
                      </a:pPr>
                      <a:r>
                        <a:rPr lang="en-US" sz="1600" dirty="0">
                          <a:effectLst/>
                        </a:rPr>
                        <a:t>17,7</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tc>
                <a:extLst>
                  <a:ext uri="{0D108BD9-81ED-4DB2-BD59-A6C34878D82A}">
                    <a16:rowId xmlns:a16="http://schemas.microsoft.com/office/drawing/2014/main" val="1275105601"/>
                  </a:ext>
                </a:extLst>
              </a:tr>
            </a:tbl>
          </a:graphicData>
        </a:graphic>
      </p:graphicFrame>
      <p:sp>
        <p:nvSpPr>
          <p:cNvPr id="7" name="Rectangle 1"/>
          <p:cNvSpPr>
            <a:spLocks noChangeArrowheads="1"/>
          </p:cNvSpPr>
          <p:nvPr/>
        </p:nvSpPr>
        <p:spPr bwMode="auto">
          <a:xfrm>
            <a:off x="6469993" y="3963413"/>
            <a:ext cx="2332625"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600" b="0" i="1" u="none" strike="noStrike" cap="none" normalizeH="0" baseline="0" dirty="0" err="1" smtClean="0">
                <a:ln>
                  <a:noFill/>
                </a:ln>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Nguồn</a:t>
            </a:r>
            <a:r>
              <a:rPr kumimoji="0" lang="en-US" altLang="en-US" sz="1600" b="0" i="1" u="none" strike="noStrike" cap="none" normalizeH="0" baseline="0" dirty="0" smtClean="0">
                <a:ln>
                  <a:noFill/>
                </a:ln>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1600" b="0" i="1" u="none" strike="noStrike" cap="none" normalizeH="0" baseline="0" dirty="0" err="1" smtClean="0">
                <a:ln>
                  <a:noFill/>
                </a:ln>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Tổng</a:t>
            </a:r>
            <a:r>
              <a:rPr kumimoji="0" lang="en-US" altLang="en-US" sz="1600" b="0" i="1" u="none" strike="noStrike" cap="none" normalizeH="0" baseline="0" dirty="0" smtClean="0">
                <a:ln>
                  <a:noFill/>
                </a:ln>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1600" b="0" i="1" u="none" strike="noStrike" cap="none" normalizeH="0" baseline="0" dirty="0" err="1" smtClean="0">
                <a:ln>
                  <a:noFill/>
                </a:ln>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cục</a:t>
            </a:r>
            <a:r>
              <a:rPr kumimoji="0" lang="en-US" altLang="en-US" sz="1600" b="0" i="1" u="none" strike="noStrike" cap="none" normalizeH="0" baseline="0" dirty="0" smtClean="0">
                <a:ln>
                  <a:noFill/>
                </a:ln>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1600" b="0" i="1" u="none" strike="noStrike" cap="none" normalizeH="0" baseline="0" dirty="0" err="1" smtClean="0">
                <a:ln>
                  <a:noFill/>
                </a:ln>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thống</a:t>
            </a:r>
            <a:r>
              <a:rPr kumimoji="0" lang="en-US" altLang="en-US" sz="1600" b="0" i="1" u="none" strike="noStrike" cap="none" normalizeH="0" baseline="0" dirty="0" smtClean="0">
                <a:ln>
                  <a:noFill/>
                </a:ln>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1600" b="0" i="1" u="none" strike="noStrike" cap="none" normalizeH="0" baseline="0" dirty="0" err="1" smtClean="0">
                <a:ln>
                  <a:noFill/>
                </a:ln>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kê</a:t>
            </a:r>
            <a:endParaRPr kumimoji="0" lang="en-US" altLang="en-US" sz="1600" b="0" i="0" u="none" strike="noStrike" cap="none" normalizeH="0" baseline="0" dirty="0" smtClean="0">
              <a:ln>
                <a:noFill/>
              </a:ln>
              <a:solidFill>
                <a:schemeClr val="tx1"/>
              </a:solidFill>
              <a:effectLst/>
            </a:endParaRPr>
          </a:p>
        </p:txBody>
      </p:sp>
      <p:sp>
        <p:nvSpPr>
          <p:cNvPr id="8" name="TextBox 7"/>
          <p:cNvSpPr txBox="1"/>
          <p:nvPr/>
        </p:nvSpPr>
        <p:spPr>
          <a:xfrm>
            <a:off x="625906" y="4009758"/>
            <a:ext cx="7010400" cy="369332"/>
          </a:xfrm>
          <a:prstGeom prst="rect">
            <a:avLst/>
          </a:prstGeom>
          <a:noFill/>
        </p:spPr>
        <p:txBody>
          <a:bodyPr wrap="square" rtlCol="0">
            <a:spAutoFit/>
          </a:bodyPr>
          <a:lstStyle/>
          <a:p>
            <a:r>
              <a:rPr lang="en-US" i="1" dirty="0" err="1" smtClean="0">
                <a:solidFill>
                  <a:schemeClr val="accent4"/>
                </a:solidFill>
              </a:rPr>
              <a:t>Bảng</a:t>
            </a:r>
            <a:r>
              <a:rPr lang="en-US" i="1" dirty="0" smtClean="0">
                <a:solidFill>
                  <a:schemeClr val="accent4"/>
                </a:solidFill>
              </a:rPr>
              <a:t> </a:t>
            </a:r>
            <a:r>
              <a:rPr lang="en-US" i="1" dirty="0" err="1" smtClean="0">
                <a:solidFill>
                  <a:schemeClr val="accent4"/>
                </a:solidFill>
              </a:rPr>
              <a:t>thống</a:t>
            </a:r>
            <a:r>
              <a:rPr lang="en-US" i="1" dirty="0" smtClean="0">
                <a:solidFill>
                  <a:schemeClr val="accent4"/>
                </a:solidFill>
              </a:rPr>
              <a:t> </a:t>
            </a:r>
            <a:r>
              <a:rPr lang="en-US" i="1" dirty="0" err="1" smtClean="0">
                <a:solidFill>
                  <a:schemeClr val="accent4"/>
                </a:solidFill>
              </a:rPr>
              <a:t>kê</a:t>
            </a:r>
            <a:r>
              <a:rPr lang="en-US" i="1" dirty="0" smtClean="0">
                <a:solidFill>
                  <a:schemeClr val="accent4"/>
                </a:solidFill>
              </a:rPr>
              <a:t> LĐ </a:t>
            </a:r>
            <a:r>
              <a:rPr lang="en-US" i="1" dirty="0" err="1" smtClean="0">
                <a:solidFill>
                  <a:schemeClr val="accent4"/>
                </a:solidFill>
              </a:rPr>
              <a:t>ngành</a:t>
            </a:r>
            <a:r>
              <a:rPr lang="en-US" i="1" dirty="0" smtClean="0">
                <a:solidFill>
                  <a:schemeClr val="accent4"/>
                </a:solidFill>
              </a:rPr>
              <a:t> </a:t>
            </a:r>
            <a:r>
              <a:rPr lang="en-US" i="1" dirty="0" err="1" smtClean="0">
                <a:solidFill>
                  <a:schemeClr val="accent4"/>
                </a:solidFill>
              </a:rPr>
              <a:t>chế</a:t>
            </a:r>
            <a:r>
              <a:rPr lang="en-US" i="1" dirty="0" smtClean="0">
                <a:solidFill>
                  <a:schemeClr val="accent4"/>
                </a:solidFill>
              </a:rPr>
              <a:t> </a:t>
            </a:r>
            <a:r>
              <a:rPr lang="en-US" i="1" dirty="0" err="1" smtClean="0">
                <a:solidFill>
                  <a:schemeClr val="accent4"/>
                </a:solidFill>
              </a:rPr>
              <a:t>biến</a:t>
            </a:r>
            <a:r>
              <a:rPr lang="en-US" i="1" dirty="0" smtClean="0">
                <a:solidFill>
                  <a:schemeClr val="accent4"/>
                </a:solidFill>
              </a:rPr>
              <a:t>, </a:t>
            </a:r>
            <a:r>
              <a:rPr lang="en-US" i="1" dirty="0" err="1" smtClean="0">
                <a:solidFill>
                  <a:schemeClr val="accent4"/>
                </a:solidFill>
              </a:rPr>
              <a:t>chế</a:t>
            </a:r>
            <a:r>
              <a:rPr lang="en-US" i="1" dirty="0" smtClean="0">
                <a:solidFill>
                  <a:schemeClr val="accent4"/>
                </a:solidFill>
              </a:rPr>
              <a:t> </a:t>
            </a:r>
            <a:r>
              <a:rPr lang="en-US" i="1" dirty="0" err="1" smtClean="0">
                <a:solidFill>
                  <a:schemeClr val="accent4"/>
                </a:solidFill>
              </a:rPr>
              <a:t>tạo</a:t>
            </a:r>
            <a:r>
              <a:rPr lang="en-US" i="1" dirty="0" smtClean="0">
                <a:solidFill>
                  <a:schemeClr val="accent4"/>
                </a:solidFill>
              </a:rPr>
              <a:t> </a:t>
            </a:r>
            <a:endParaRPr lang="en-US" i="1" dirty="0">
              <a:solidFill>
                <a:schemeClr val="accent4"/>
              </a:solidFill>
            </a:endParaRPr>
          </a:p>
        </p:txBody>
      </p:sp>
      <p:sp>
        <p:nvSpPr>
          <p:cNvPr id="9" name="TextBox 8"/>
          <p:cNvSpPr txBox="1"/>
          <p:nvPr/>
        </p:nvSpPr>
        <p:spPr>
          <a:xfrm>
            <a:off x="463729" y="4511372"/>
            <a:ext cx="8428039" cy="1477328"/>
          </a:xfrm>
          <a:prstGeom prst="rect">
            <a:avLst/>
          </a:prstGeom>
          <a:noFill/>
        </p:spPr>
        <p:txBody>
          <a:bodyPr wrap="square" rtlCol="0">
            <a:spAutoFit/>
          </a:bodyPr>
          <a:lstStyle/>
          <a:p>
            <a:r>
              <a:rPr lang="en-US" dirty="0" err="1" smtClean="0"/>
              <a:t>Nhận</a:t>
            </a:r>
            <a:r>
              <a:rPr lang="en-US" dirty="0" smtClean="0"/>
              <a:t> </a:t>
            </a:r>
            <a:r>
              <a:rPr lang="en-US" dirty="0" err="1" smtClean="0"/>
              <a:t>xét</a:t>
            </a:r>
            <a:r>
              <a:rPr lang="en-US" dirty="0" smtClean="0"/>
              <a:t>: </a:t>
            </a:r>
          </a:p>
          <a:p>
            <a:endParaRPr lang="en-US" dirty="0" smtClean="0"/>
          </a:p>
          <a:p>
            <a:pPr marL="285750" indent="-285750" algn="just">
              <a:buFont typeface="Wingdings" panose="05000000000000000000" pitchFamily="2" charset="2"/>
              <a:buChar char="§"/>
            </a:pPr>
            <a:r>
              <a:rPr lang="vi-VN" dirty="0" smtClean="0"/>
              <a:t>Mặc </a:t>
            </a:r>
            <a:r>
              <a:rPr lang="vi-VN" dirty="0"/>
              <a:t>dù </a:t>
            </a:r>
            <a:r>
              <a:rPr lang="en-US" dirty="0" err="1" smtClean="0"/>
              <a:t>đây</a:t>
            </a:r>
            <a:r>
              <a:rPr lang="en-US" dirty="0" smtClean="0"/>
              <a:t> </a:t>
            </a:r>
            <a:r>
              <a:rPr lang="vi-VN" dirty="0" smtClean="0"/>
              <a:t>là </a:t>
            </a:r>
            <a:r>
              <a:rPr lang="en-US" dirty="0" smtClean="0"/>
              <a:t>2 </a:t>
            </a:r>
            <a:r>
              <a:rPr lang="vi-VN" dirty="0" smtClean="0"/>
              <a:t>ngành </a:t>
            </a:r>
            <a:r>
              <a:rPr lang="vi-VN" dirty="0"/>
              <a:t>chủ lực trong quá trình CNH, </a:t>
            </a:r>
            <a:r>
              <a:rPr lang="vi-VN" dirty="0" smtClean="0"/>
              <a:t>HĐH, </a:t>
            </a:r>
            <a:r>
              <a:rPr lang="vi-VN" dirty="0"/>
              <a:t>nhưng lao động đã qua đào tạo chỉ chiếm 17,7% (năm 2015), trong đó chỉ 9% lao động có trình độ </a:t>
            </a:r>
            <a:r>
              <a:rPr lang="en-US" dirty="0" err="1" smtClean="0"/>
              <a:t>từ</a:t>
            </a:r>
            <a:r>
              <a:rPr lang="en-US" dirty="0" smtClean="0"/>
              <a:t> </a:t>
            </a:r>
            <a:r>
              <a:rPr lang="en-US" dirty="0" err="1" smtClean="0"/>
              <a:t>cao</a:t>
            </a:r>
            <a:r>
              <a:rPr lang="en-US" dirty="0" smtClean="0"/>
              <a:t> </a:t>
            </a:r>
            <a:r>
              <a:rPr lang="en-US" dirty="0" err="1" smtClean="0"/>
              <a:t>đẳng</a:t>
            </a:r>
            <a:r>
              <a:rPr lang="en-US" dirty="0" smtClean="0"/>
              <a:t> </a:t>
            </a:r>
            <a:r>
              <a:rPr lang="en-US" dirty="0" err="1" smtClean="0"/>
              <a:t>trở</a:t>
            </a:r>
            <a:r>
              <a:rPr lang="en-US" dirty="0" smtClean="0"/>
              <a:t> </a:t>
            </a:r>
            <a:r>
              <a:rPr lang="en-US" dirty="0" err="1" smtClean="0"/>
              <a:t>lên</a:t>
            </a:r>
            <a:r>
              <a:rPr lang="en-US" dirty="0" smtClean="0"/>
              <a:t>, </a:t>
            </a:r>
            <a:r>
              <a:rPr lang="vi-VN" dirty="0" smtClean="0"/>
              <a:t>trong </a:t>
            </a:r>
            <a:r>
              <a:rPr lang="vi-VN" dirty="0"/>
              <a:t>khi các nước phát triển tỷ lệ này là 40-60</a:t>
            </a:r>
            <a:r>
              <a:rPr lang="vi-VN" dirty="0" smtClean="0"/>
              <a:t>%</a:t>
            </a:r>
            <a:r>
              <a:rPr lang="en-US" dirty="0" smtClean="0"/>
              <a:t> [4]</a:t>
            </a:r>
          </a:p>
        </p:txBody>
      </p:sp>
      <p:sp>
        <p:nvSpPr>
          <p:cNvPr id="10" name="Rectangle 9"/>
          <p:cNvSpPr/>
          <p:nvPr/>
        </p:nvSpPr>
        <p:spPr>
          <a:xfrm>
            <a:off x="5875652" y="6444595"/>
            <a:ext cx="3233514" cy="338554"/>
          </a:xfrm>
          <a:prstGeom prst="rect">
            <a:avLst/>
          </a:prstGeom>
        </p:spPr>
        <p:txBody>
          <a:bodyPr wrap="none">
            <a:spAutoFit/>
          </a:bodyPr>
          <a:lstStyle/>
          <a:p>
            <a:r>
              <a:rPr lang="en-US" sz="1600" i="1" dirty="0" smtClean="0"/>
              <a:t>[</a:t>
            </a:r>
            <a:r>
              <a:rPr lang="en-US" sz="1400" i="1" dirty="0" smtClean="0"/>
              <a:t>4]</a:t>
            </a:r>
            <a:r>
              <a:rPr lang="en-US" sz="1400" i="1" dirty="0"/>
              <a:t> </a:t>
            </a:r>
            <a:r>
              <a:rPr lang="en-US" sz="1400" i="1" dirty="0" err="1" smtClean="0"/>
              <a:t>Nguồn</a:t>
            </a:r>
            <a:r>
              <a:rPr lang="en-US" sz="1400" i="1" dirty="0"/>
              <a:t>: </a:t>
            </a:r>
            <a:r>
              <a:rPr lang="en-US" sz="1400" i="1" dirty="0" err="1"/>
              <a:t>tập</a:t>
            </a:r>
            <a:r>
              <a:rPr lang="en-US" sz="1400" i="1" dirty="0"/>
              <a:t> </a:t>
            </a:r>
            <a:r>
              <a:rPr lang="en-US" sz="1400" i="1" dirty="0" err="1"/>
              <a:t>đoàn</a:t>
            </a:r>
            <a:r>
              <a:rPr lang="en-US" sz="1400" i="1" dirty="0"/>
              <a:t> </a:t>
            </a:r>
            <a:r>
              <a:rPr lang="en-US" sz="1400" i="1" dirty="0" err="1"/>
              <a:t>dệt</a:t>
            </a:r>
            <a:r>
              <a:rPr lang="en-US" sz="1400" i="1" dirty="0"/>
              <a:t> may </a:t>
            </a:r>
            <a:r>
              <a:rPr lang="en-US" sz="1400" i="1" dirty="0" err="1"/>
              <a:t>Việt</a:t>
            </a:r>
            <a:r>
              <a:rPr lang="en-US" sz="1400" i="1" dirty="0"/>
              <a:t> </a:t>
            </a:r>
            <a:r>
              <a:rPr lang="en-US" sz="1400" i="1" dirty="0" smtClean="0"/>
              <a:t>Nam</a:t>
            </a:r>
            <a:endParaRPr lang="en-US" sz="1400" i="1" dirty="0"/>
          </a:p>
        </p:txBody>
      </p:sp>
    </p:spTree>
    <p:extLst>
      <p:ext uri="{BB962C8B-B14F-4D97-AF65-F5344CB8AC3E}">
        <p14:creationId xmlns:p14="http://schemas.microsoft.com/office/powerpoint/2010/main" val="2469549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P spid="8" grpId="0"/>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 </a:t>
            </a:r>
            <a:r>
              <a:rPr lang="en-US" dirty="0" err="1"/>
              <a:t>Thách</a:t>
            </a:r>
            <a:r>
              <a:rPr lang="en-US" dirty="0"/>
              <a:t> </a:t>
            </a:r>
            <a:r>
              <a:rPr lang="en-US" dirty="0" err="1"/>
              <a:t>thức</a:t>
            </a:r>
            <a:r>
              <a:rPr lang="en-US" dirty="0"/>
              <a:t> </a:t>
            </a:r>
            <a:r>
              <a:rPr lang="en-US" dirty="0" err="1"/>
              <a:t>của</a:t>
            </a:r>
            <a:r>
              <a:rPr lang="en-US" dirty="0"/>
              <a:t> </a:t>
            </a:r>
            <a:r>
              <a:rPr lang="en-US" dirty="0" err="1"/>
              <a:t>lao</a:t>
            </a:r>
            <a:r>
              <a:rPr lang="en-US" dirty="0"/>
              <a:t> </a:t>
            </a:r>
            <a:r>
              <a:rPr lang="en-US" dirty="0" err="1"/>
              <a:t>động</a:t>
            </a:r>
            <a:r>
              <a:rPr lang="en-US" dirty="0"/>
              <a:t> VN </a:t>
            </a:r>
            <a:r>
              <a:rPr lang="en-US" dirty="0" err="1"/>
              <a:t>trong</a:t>
            </a:r>
            <a:r>
              <a:rPr lang="en-US" dirty="0"/>
              <a:t> CMCN 4.0</a:t>
            </a:r>
          </a:p>
        </p:txBody>
      </p:sp>
      <p:sp>
        <p:nvSpPr>
          <p:cNvPr id="3" name="Content Placeholder 2"/>
          <p:cNvSpPr>
            <a:spLocks noGrp="1"/>
          </p:cNvSpPr>
          <p:nvPr>
            <p:ph idx="1"/>
          </p:nvPr>
        </p:nvSpPr>
        <p:spPr>
          <a:xfrm>
            <a:off x="381000" y="960438"/>
            <a:ext cx="8229600" cy="475633"/>
          </a:xfrm>
        </p:spPr>
        <p:txBody>
          <a:bodyPr/>
          <a:lstStyle/>
          <a:p>
            <a:pPr marL="0" indent="0">
              <a:buNone/>
            </a:pPr>
            <a:r>
              <a:rPr lang="en-US" sz="2400" b="1" dirty="0" err="1" smtClean="0"/>
              <a:t>Tác</a:t>
            </a:r>
            <a:r>
              <a:rPr lang="en-US" sz="2400" b="1" dirty="0" smtClean="0"/>
              <a:t> </a:t>
            </a:r>
            <a:r>
              <a:rPr lang="en-US" sz="2400" b="1" dirty="0" err="1" smtClean="0"/>
              <a:t>động</a:t>
            </a:r>
            <a:r>
              <a:rPr lang="en-US" sz="2400" b="1" dirty="0" smtClean="0"/>
              <a:t> </a:t>
            </a:r>
            <a:r>
              <a:rPr lang="en-US" sz="2400" b="1" dirty="0" err="1" smtClean="0"/>
              <a:t>tới</a:t>
            </a:r>
            <a:r>
              <a:rPr lang="en-US" sz="2400" b="1" dirty="0" smtClean="0"/>
              <a:t> </a:t>
            </a:r>
            <a:r>
              <a:rPr lang="en-US" sz="2400" b="1" dirty="0" err="1" smtClean="0"/>
              <a:t>lao</a:t>
            </a:r>
            <a:r>
              <a:rPr lang="en-US" sz="2400" b="1" dirty="0" smtClean="0"/>
              <a:t> </a:t>
            </a:r>
            <a:r>
              <a:rPr lang="en-US" sz="2400" b="1" dirty="0" err="1" smtClean="0"/>
              <a:t>động</a:t>
            </a:r>
            <a:r>
              <a:rPr lang="en-US" sz="2400" b="1" dirty="0" smtClean="0"/>
              <a:t> </a:t>
            </a:r>
            <a:r>
              <a:rPr lang="en-US" sz="2400" b="1" dirty="0" err="1" smtClean="0"/>
              <a:t>ngành</a:t>
            </a:r>
            <a:r>
              <a:rPr lang="en-US" sz="2400" b="1" dirty="0" smtClean="0"/>
              <a:t> </a:t>
            </a:r>
            <a:r>
              <a:rPr lang="en-US" sz="2400" b="1" dirty="0" err="1" smtClean="0"/>
              <a:t>chế</a:t>
            </a:r>
            <a:r>
              <a:rPr lang="en-US" sz="2400" b="1" dirty="0" smtClean="0"/>
              <a:t> </a:t>
            </a:r>
            <a:r>
              <a:rPr lang="en-US" sz="2400" b="1" dirty="0" err="1" smtClean="0"/>
              <a:t>biến</a:t>
            </a:r>
            <a:r>
              <a:rPr lang="en-US" sz="2400" b="1" dirty="0" smtClean="0"/>
              <a:t>, </a:t>
            </a:r>
            <a:r>
              <a:rPr lang="en-US" sz="2400" b="1" dirty="0" err="1" smtClean="0"/>
              <a:t>chế</a:t>
            </a:r>
            <a:r>
              <a:rPr lang="en-US" sz="2400" b="1" dirty="0" smtClean="0"/>
              <a:t> </a:t>
            </a:r>
            <a:r>
              <a:rPr lang="en-US" sz="2400" b="1" dirty="0" err="1" smtClean="0"/>
              <a:t>tạo</a:t>
            </a:r>
            <a:endParaRPr lang="en-US" sz="2400" b="1" dirty="0" smtClean="0"/>
          </a:p>
          <a:p>
            <a:pPr marL="0" indent="0">
              <a:buNone/>
            </a:pPr>
            <a:endParaRPr lang="en-US" sz="2400" b="1" dirty="0"/>
          </a:p>
        </p:txBody>
      </p:sp>
      <p:sp>
        <p:nvSpPr>
          <p:cNvPr id="7" name="TextBox 6"/>
          <p:cNvSpPr txBox="1"/>
          <p:nvPr/>
        </p:nvSpPr>
        <p:spPr>
          <a:xfrm>
            <a:off x="381000" y="1920876"/>
            <a:ext cx="7894637" cy="2031325"/>
          </a:xfrm>
          <a:prstGeom prst="rect">
            <a:avLst/>
          </a:prstGeom>
          <a:noFill/>
        </p:spPr>
        <p:txBody>
          <a:bodyPr wrap="square" rtlCol="0">
            <a:spAutoFit/>
          </a:bodyPr>
          <a:lstStyle/>
          <a:p>
            <a:pPr marL="285750" indent="-285750" algn="just">
              <a:buFont typeface="Wingdings" panose="05000000000000000000" pitchFamily="2" charset="2"/>
              <a:buChar char="§"/>
            </a:pPr>
            <a:r>
              <a:rPr lang="vi-VN" dirty="0" smtClean="0"/>
              <a:t>Tạo </a:t>
            </a:r>
            <a:r>
              <a:rPr lang="vi-VN" dirty="0"/>
              <a:t>ra nhiều việc làm hơn.</a:t>
            </a:r>
          </a:p>
          <a:p>
            <a:pPr marL="285750" indent="-285750" algn="just">
              <a:buFont typeface="Wingdings" panose="05000000000000000000" pitchFamily="2" charset="2"/>
              <a:buChar char="§"/>
            </a:pPr>
            <a:r>
              <a:rPr lang="vi-VN" dirty="0" smtClean="0"/>
              <a:t>Tăng </a:t>
            </a:r>
            <a:r>
              <a:rPr lang="vi-VN" dirty="0"/>
              <a:t>năng suất lao động.</a:t>
            </a:r>
          </a:p>
          <a:p>
            <a:pPr marL="285750" indent="-285750" algn="just">
              <a:buFont typeface="Wingdings" panose="05000000000000000000" pitchFamily="2" charset="2"/>
              <a:buChar char="§"/>
            </a:pPr>
            <a:r>
              <a:rPr lang="vi-VN" dirty="0" smtClean="0"/>
              <a:t>Các </a:t>
            </a:r>
            <a:r>
              <a:rPr lang="vi-VN" dirty="0"/>
              <a:t>thành tựu của CMCN 4.0 </a:t>
            </a:r>
            <a:r>
              <a:rPr lang="vi-VN" dirty="0" smtClean="0"/>
              <a:t>hỗ </a:t>
            </a:r>
            <a:r>
              <a:rPr lang="vi-VN" dirty="0"/>
              <a:t>trợ người lao động nâng cao trình độ để đáp ứng công việc mới.</a:t>
            </a:r>
          </a:p>
          <a:p>
            <a:pPr marL="285750" indent="-285750" algn="just">
              <a:buFont typeface="Wingdings" panose="05000000000000000000" pitchFamily="2" charset="2"/>
              <a:buChar char="§"/>
            </a:pPr>
            <a:r>
              <a:rPr lang="vi-VN" dirty="0" smtClean="0"/>
              <a:t>Phá </a:t>
            </a:r>
            <a:r>
              <a:rPr lang="vi-VN" dirty="0"/>
              <a:t>vỡ cấu trúc lực lượng lao </a:t>
            </a:r>
            <a:r>
              <a:rPr lang="vi-VN" dirty="0" smtClean="0"/>
              <a:t>động</a:t>
            </a:r>
            <a:endParaRPr lang="vi-VN" dirty="0"/>
          </a:p>
          <a:p>
            <a:pPr marL="285750" indent="-285750" algn="just">
              <a:buFont typeface="Wingdings" panose="05000000000000000000" pitchFamily="2" charset="2"/>
              <a:buChar char="§"/>
            </a:pPr>
            <a:r>
              <a:rPr lang="vi-VN" dirty="0" smtClean="0"/>
              <a:t>Cầu </a:t>
            </a:r>
            <a:r>
              <a:rPr lang="vi-VN" dirty="0"/>
              <a:t>về lao động có trình độ cao gia tăng, lao động trong công việc có tính chất lặp đi lặp lại đối mặt với nguy cơ bị thay thế. </a:t>
            </a:r>
          </a:p>
        </p:txBody>
      </p:sp>
    </p:spTree>
    <p:extLst>
      <p:ext uri="{BB962C8B-B14F-4D97-AF65-F5344CB8AC3E}">
        <p14:creationId xmlns:p14="http://schemas.microsoft.com/office/powerpoint/2010/main" val="3514492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Thách</a:t>
            </a:r>
            <a:r>
              <a:rPr lang="en-US" dirty="0" smtClean="0"/>
              <a:t> </a:t>
            </a:r>
            <a:r>
              <a:rPr lang="en-US" dirty="0" err="1" smtClean="0"/>
              <a:t>thức</a:t>
            </a:r>
            <a:endParaRPr lang="en-US" dirty="0"/>
          </a:p>
        </p:txBody>
      </p:sp>
      <p:sp>
        <p:nvSpPr>
          <p:cNvPr id="3" name="Content Placeholder 2"/>
          <p:cNvSpPr>
            <a:spLocks noGrp="1"/>
          </p:cNvSpPr>
          <p:nvPr>
            <p:ph idx="1"/>
          </p:nvPr>
        </p:nvSpPr>
        <p:spPr>
          <a:xfrm>
            <a:off x="381000" y="960438"/>
            <a:ext cx="8229600" cy="475633"/>
          </a:xfrm>
        </p:spPr>
        <p:txBody>
          <a:bodyPr/>
          <a:lstStyle/>
          <a:p>
            <a:pPr marL="0" indent="0">
              <a:buNone/>
            </a:pPr>
            <a:r>
              <a:rPr lang="en-US" sz="2400" b="1" dirty="0" smtClean="0"/>
              <a:t>* </a:t>
            </a:r>
            <a:r>
              <a:rPr lang="en-US" sz="2400" b="1" dirty="0" err="1" smtClean="0"/>
              <a:t>Thách</a:t>
            </a:r>
            <a:r>
              <a:rPr lang="en-US" sz="2400" b="1" dirty="0" smtClean="0"/>
              <a:t> </a:t>
            </a:r>
            <a:r>
              <a:rPr lang="en-US" sz="2400" b="1" dirty="0" err="1" smtClean="0"/>
              <a:t>thức</a:t>
            </a:r>
            <a:r>
              <a:rPr lang="en-US" sz="2400" b="1" dirty="0" smtClean="0"/>
              <a:t> </a:t>
            </a:r>
            <a:r>
              <a:rPr lang="en-US" sz="2400" b="1" dirty="0" err="1" smtClean="0"/>
              <a:t>với</a:t>
            </a:r>
            <a:r>
              <a:rPr lang="en-US" sz="2400" b="1" dirty="0" smtClean="0"/>
              <a:t> </a:t>
            </a:r>
            <a:r>
              <a:rPr lang="en-US" sz="2400" b="1" dirty="0" err="1" smtClean="0"/>
              <a:t>lao</a:t>
            </a:r>
            <a:r>
              <a:rPr lang="en-US" sz="2400" b="1" dirty="0" smtClean="0"/>
              <a:t> </a:t>
            </a:r>
            <a:r>
              <a:rPr lang="en-US" sz="2400" b="1" dirty="0" err="1" smtClean="0"/>
              <a:t>động</a:t>
            </a:r>
            <a:r>
              <a:rPr lang="en-US" sz="2400" b="1" dirty="0" smtClean="0"/>
              <a:t> </a:t>
            </a:r>
            <a:r>
              <a:rPr lang="en-US" sz="2400" b="1" dirty="0" err="1" smtClean="0"/>
              <a:t>nói</a:t>
            </a:r>
            <a:r>
              <a:rPr lang="en-US" sz="2400" b="1" dirty="0" smtClean="0"/>
              <a:t> </a:t>
            </a:r>
            <a:r>
              <a:rPr lang="en-US" sz="2400" b="1" dirty="0" err="1" smtClean="0"/>
              <a:t>chung</a:t>
            </a:r>
            <a:r>
              <a:rPr lang="en-US" sz="2400" b="1" dirty="0" smtClean="0"/>
              <a:t> </a:t>
            </a:r>
          </a:p>
          <a:p>
            <a:pPr marL="0" indent="0">
              <a:buNone/>
            </a:pPr>
            <a:endParaRPr lang="en-US" sz="2400" b="1" dirty="0"/>
          </a:p>
        </p:txBody>
      </p:sp>
      <p:sp>
        <p:nvSpPr>
          <p:cNvPr id="5" name="TextBox 4"/>
          <p:cNvSpPr txBox="1"/>
          <p:nvPr/>
        </p:nvSpPr>
        <p:spPr>
          <a:xfrm>
            <a:off x="381000" y="1436071"/>
            <a:ext cx="8686800" cy="2215991"/>
          </a:xfrm>
          <a:prstGeom prst="rect">
            <a:avLst/>
          </a:prstGeom>
          <a:noFill/>
        </p:spPr>
        <p:txBody>
          <a:bodyPr wrap="square" rtlCol="0">
            <a:spAutoFit/>
          </a:bodyPr>
          <a:lstStyle/>
          <a:p>
            <a:pPr marL="342900" lvl="0" indent="-342900" algn="just">
              <a:lnSpc>
                <a:spcPct val="115000"/>
              </a:lnSpc>
              <a:spcBef>
                <a:spcPts val="0"/>
              </a:spcBef>
              <a:spcAft>
                <a:spcPts val="0"/>
              </a:spcAft>
              <a:buSzPts val="1000"/>
              <a:buFont typeface="Symbol" panose="05050102010706020507" pitchFamily="18" charset="2"/>
              <a:buChar char=""/>
              <a:tabLst>
                <a:tab pos="457200" algn="l"/>
              </a:tabLst>
            </a:pPr>
            <a:r>
              <a:rPr lang="en-US" sz="2000" dirty="0" err="1">
                <a:solidFill>
                  <a:srgbClr val="000000"/>
                </a:solidFill>
                <a:latin typeface="+mn-lt"/>
                <a:ea typeface="Times New Roman" panose="02020603050405020304" pitchFamily="18" charset="0"/>
                <a:cs typeface="Times New Roman" panose="02020603050405020304" pitchFamily="18" charset="0"/>
              </a:rPr>
              <a:t>Bị</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mất</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việc</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làm</a:t>
            </a:r>
            <a:r>
              <a:rPr lang="en-US" sz="2000" dirty="0">
                <a:solidFill>
                  <a:srgbClr val="000000"/>
                </a:solidFill>
                <a:latin typeface="+mn-lt"/>
                <a:ea typeface="Times New Roman" panose="02020603050405020304" pitchFamily="18" charset="0"/>
                <a:cs typeface="Times New Roman" panose="02020603050405020304" pitchFamily="18" charset="0"/>
              </a:rPr>
              <a:t> do </a:t>
            </a:r>
            <a:r>
              <a:rPr lang="en-US" sz="2000" dirty="0" err="1">
                <a:solidFill>
                  <a:srgbClr val="000000"/>
                </a:solidFill>
                <a:latin typeface="+mn-lt"/>
                <a:ea typeface="Times New Roman" panose="02020603050405020304" pitchFamily="18" charset="0"/>
                <a:cs typeface="Times New Roman" panose="02020603050405020304" pitchFamily="18" charset="0"/>
              </a:rPr>
              <a:t>bị</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thay</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thế</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bằng</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máy</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móc</a:t>
            </a:r>
            <a:r>
              <a:rPr lang="en-US" sz="2000" dirty="0">
                <a:solidFill>
                  <a:srgbClr val="000000"/>
                </a:solidFill>
                <a:latin typeface="+mn-lt"/>
                <a:ea typeface="Times New Roman" panose="02020603050405020304" pitchFamily="18" charset="0"/>
                <a:cs typeface="Times New Roman" panose="02020603050405020304" pitchFamily="18" charset="0"/>
              </a:rPr>
              <a:t>.</a:t>
            </a:r>
            <a:endParaRPr lang="en-US" sz="2000" dirty="0">
              <a:solidFill>
                <a:srgbClr val="000000"/>
              </a:solidFill>
              <a:latin typeface="+mn-lt"/>
              <a:ea typeface="Calibri" panose="020F0502020204030204" pitchFamily="34" charset="0"/>
              <a:cs typeface="Times New Roman" panose="02020603050405020304" pitchFamily="18" charset="0"/>
            </a:endParaRPr>
          </a:p>
          <a:p>
            <a:pPr marL="342900" lvl="0" indent="-342900" algn="just">
              <a:lnSpc>
                <a:spcPct val="115000"/>
              </a:lnSpc>
              <a:spcBef>
                <a:spcPts val="0"/>
              </a:spcBef>
              <a:spcAft>
                <a:spcPts val="0"/>
              </a:spcAft>
              <a:buSzPts val="1000"/>
              <a:buFont typeface="Symbol" panose="05050102010706020507" pitchFamily="18" charset="2"/>
              <a:buChar char=""/>
              <a:tabLst>
                <a:tab pos="457200" algn="l"/>
              </a:tabLst>
            </a:pPr>
            <a:r>
              <a:rPr lang="en-US" sz="2000" dirty="0" err="1">
                <a:solidFill>
                  <a:srgbClr val="000000"/>
                </a:solidFill>
                <a:latin typeface="+mn-lt"/>
                <a:ea typeface="Times New Roman" panose="02020603050405020304" pitchFamily="18" charset="0"/>
                <a:cs typeface="Times New Roman" panose="02020603050405020304" pitchFamily="18" charset="0"/>
              </a:rPr>
              <a:t>Không</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được</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bảo</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vệ</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quyền</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lợi</a:t>
            </a:r>
            <a:r>
              <a:rPr lang="en-US" sz="2000" dirty="0">
                <a:solidFill>
                  <a:srgbClr val="000000"/>
                </a:solidFill>
                <a:latin typeface="+mn-lt"/>
                <a:ea typeface="Times New Roman" panose="02020603050405020304" pitchFamily="18" charset="0"/>
                <a:cs typeface="Times New Roman" panose="02020603050405020304" pitchFamily="18" charset="0"/>
              </a:rPr>
              <a:t> do </a:t>
            </a:r>
            <a:r>
              <a:rPr lang="en-US" sz="2000" dirty="0" err="1">
                <a:solidFill>
                  <a:srgbClr val="000000"/>
                </a:solidFill>
                <a:latin typeface="+mn-lt"/>
                <a:ea typeface="Times New Roman" panose="02020603050405020304" pitchFamily="18" charset="0"/>
                <a:cs typeface="Times New Roman" panose="02020603050405020304" pitchFamily="18" charset="0"/>
              </a:rPr>
              <a:t>có</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sự</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thay</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đổi</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về</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bản</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chất</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của</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quan</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hệ</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lao</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động</a:t>
            </a:r>
            <a:r>
              <a:rPr lang="en-US" sz="2000" dirty="0">
                <a:solidFill>
                  <a:srgbClr val="000000"/>
                </a:solidFill>
                <a:latin typeface="+mn-lt"/>
                <a:ea typeface="Times New Roman" panose="02020603050405020304" pitchFamily="18" charset="0"/>
                <a:cs typeface="Times New Roman" panose="02020603050405020304" pitchFamily="18" charset="0"/>
              </a:rPr>
              <a:t> do </a:t>
            </a:r>
            <a:r>
              <a:rPr lang="en-US" sz="2000" dirty="0" err="1">
                <a:solidFill>
                  <a:srgbClr val="000000"/>
                </a:solidFill>
                <a:latin typeface="+mn-lt"/>
                <a:ea typeface="Times New Roman" panose="02020603050405020304" pitchFamily="18" charset="0"/>
                <a:cs typeface="Times New Roman" panose="02020603050405020304" pitchFamily="18" charset="0"/>
              </a:rPr>
              <a:t>ứng</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dụng</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công</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nghệ</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mới</a:t>
            </a:r>
            <a:r>
              <a:rPr lang="en-US" sz="2000" dirty="0">
                <a:solidFill>
                  <a:srgbClr val="000000"/>
                </a:solidFill>
                <a:latin typeface="+mn-lt"/>
                <a:ea typeface="Times New Roman" panose="02020603050405020304" pitchFamily="18" charset="0"/>
                <a:cs typeface="Times New Roman" panose="02020603050405020304" pitchFamily="18" charset="0"/>
              </a:rPr>
              <a:t>.</a:t>
            </a:r>
            <a:endParaRPr lang="en-US" sz="2000" dirty="0">
              <a:solidFill>
                <a:srgbClr val="000000"/>
              </a:solidFill>
              <a:latin typeface="+mn-lt"/>
              <a:ea typeface="Calibri" panose="020F0502020204030204" pitchFamily="34" charset="0"/>
              <a:cs typeface="Times New Roman" panose="02020603050405020304" pitchFamily="18" charset="0"/>
            </a:endParaRPr>
          </a:p>
          <a:p>
            <a:pPr marL="342900" lvl="0" indent="-342900" algn="just">
              <a:lnSpc>
                <a:spcPct val="115000"/>
              </a:lnSpc>
              <a:spcBef>
                <a:spcPts val="0"/>
              </a:spcBef>
              <a:spcAft>
                <a:spcPts val="0"/>
              </a:spcAft>
              <a:buSzPts val="1000"/>
              <a:buFont typeface="Symbol" panose="05050102010706020507" pitchFamily="18" charset="2"/>
              <a:buChar char=""/>
              <a:tabLst>
                <a:tab pos="457200" algn="l"/>
              </a:tabLst>
            </a:pPr>
            <a:r>
              <a:rPr lang="en-US" sz="2000" dirty="0" err="1">
                <a:solidFill>
                  <a:srgbClr val="000000"/>
                </a:solidFill>
                <a:latin typeface="+mn-lt"/>
                <a:ea typeface="Times New Roman" panose="02020603050405020304" pitchFamily="18" charset="0"/>
                <a:cs typeface="Times New Roman" panose="02020603050405020304" pitchFamily="18" charset="0"/>
              </a:rPr>
              <a:t>Bị</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phân</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biệt</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đối</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xử</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bất</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bình</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đẳng</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trong</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xã</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hội</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giữa</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lao</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động</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có</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kỹ</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năng</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cao</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và</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lao</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động</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có</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kỹ</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năng</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thấp</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giữa</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smtClean="0">
                <a:solidFill>
                  <a:srgbClr val="000000"/>
                </a:solidFill>
                <a:latin typeface="+mn-lt"/>
                <a:ea typeface="Times New Roman" panose="02020603050405020304" pitchFamily="18" charset="0"/>
                <a:cs typeface="Times New Roman" panose="02020603050405020304" pitchFamily="18" charset="0"/>
              </a:rPr>
              <a:t>chủ</a:t>
            </a:r>
            <a:r>
              <a:rPr lang="en-US" sz="2000" dirty="0" smtClean="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sở</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hữu</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máy</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móc</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và</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người</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lao</a:t>
            </a:r>
            <a:r>
              <a:rPr lang="en-US" sz="2000" dirty="0">
                <a:solidFill>
                  <a:srgbClr val="000000"/>
                </a:solidFill>
                <a:latin typeface="+mn-lt"/>
                <a:ea typeface="Times New Roman" panose="02020603050405020304" pitchFamily="18" charset="0"/>
                <a:cs typeface="Times New Roman" panose="02020603050405020304" pitchFamily="18" charset="0"/>
              </a:rPr>
              <a:t> </a:t>
            </a:r>
            <a:r>
              <a:rPr lang="en-US" sz="2000" dirty="0" err="1">
                <a:solidFill>
                  <a:srgbClr val="000000"/>
                </a:solidFill>
                <a:latin typeface="+mn-lt"/>
                <a:ea typeface="Times New Roman" panose="02020603050405020304" pitchFamily="18" charset="0"/>
                <a:cs typeface="Times New Roman" panose="02020603050405020304" pitchFamily="18" charset="0"/>
              </a:rPr>
              <a:t>động</a:t>
            </a:r>
            <a:r>
              <a:rPr lang="en-US" sz="2000" dirty="0">
                <a:solidFill>
                  <a:srgbClr val="000000"/>
                </a:solidFill>
                <a:latin typeface="+mn-lt"/>
                <a:ea typeface="Times New Roman" panose="02020603050405020304" pitchFamily="18" charset="0"/>
                <a:cs typeface="Times New Roman" panose="02020603050405020304" pitchFamily="18" charset="0"/>
              </a:rPr>
              <a:t>.</a:t>
            </a:r>
            <a:endParaRPr lang="en-US" sz="2000" dirty="0">
              <a:solidFill>
                <a:srgbClr val="000000"/>
              </a:solidFill>
              <a:effectLst/>
              <a:latin typeface="+mn-lt"/>
              <a:ea typeface="Calibri" panose="020F0502020204030204" pitchFamily="34" charset="0"/>
              <a:cs typeface="Times New Roman" panose="02020603050405020304" pitchFamily="18" charset="0"/>
            </a:endParaRPr>
          </a:p>
        </p:txBody>
      </p:sp>
      <p:sp>
        <p:nvSpPr>
          <p:cNvPr id="7" name="TextBox 6"/>
          <p:cNvSpPr txBox="1"/>
          <p:nvPr/>
        </p:nvSpPr>
        <p:spPr>
          <a:xfrm>
            <a:off x="304800" y="3665917"/>
            <a:ext cx="8763000" cy="2954655"/>
          </a:xfrm>
          <a:prstGeom prst="rect">
            <a:avLst/>
          </a:prstGeom>
          <a:noFill/>
        </p:spPr>
        <p:txBody>
          <a:bodyPr wrap="square" rtlCol="0">
            <a:spAutoFit/>
          </a:bodyPr>
          <a:lstStyle/>
          <a:p>
            <a:pPr algn="just"/>
            <a:r>
              <a:rPr lang="en-US" sz="2400" b="1" dirty="0" smtClean="0"/>
              <a:t> * </a:t>
            </a:r>
            <a:r>
              <a:rPr lang="en-US" sz="2400" b="1" dirty="0" err="1" smtClean="0"/>
              <a:t>Thách</a:t>
            </a:r>
            <a:r>
              <a:rPr lang="en-US" sz="2400" b="1" dirty="0" smtClean="0"/>
              <a:t> </a:t>
            </a:r>
            <a:r>
              <a:rPr lang="en-US" sz="2400" b="1" dirty="0" err="1" smtClean="0"/>
              <a:t>thức</a:t>
            </a:r>
            <a:r>
              <a:rPr lang="en-US" sz="2400" b="1" dirty="0" smtClean="0"/>
              <a:t> </a:t>
            </a:r>
            <a:r>
              <a:rPr lang="en-US" sz="2400" b="1" dirty="0" err="1" smtClean="0"/>
              <a:t>với</a:t>
            </a:r>
            <a:r>
              <a:rPr lang="en-US" sz="2400" b="1" dirty="0" smtClean="0"/>
              <a:t> </a:t>
            </a:r>
            <a:r>
              <a:rPr lang="en-US" sz="2400" b="1" dirty="0" err="1" smtClean="0"/>
              <a:t>lao</a:t>
            </a:r>
            <a:r>
              <a:rPr lang="en-US" sz="2400" b="1" dirty="0" smtClean="0"/>
              <a:t> </a:t>
            </a:r>
            <a:r>
              <a:rPr lang="en-US" sz="2400" b="1" dirty="0" err="1" smtClean="0"/>
              <a:t>động</a:t>
            </a:r>
            <a:r>
              <a:rPr lang="en-US" sz="2400" b="1" dirty="0" smtClean="0"/>
              <a:t> </a:t>
            </a:r>
            <a:r>
              <a:rPr lang="en-US" sz="2400" b="1" dirty="0" err="1" smtClean="0"/>
              <a:t>ngành</a:t>
            </a:r>
            <a:r>
              <a:rPr lang="en-US" sz="2400" b="1" dirty="0" smtClean="0"/>
              <a:t> </a:t>
            </a:r>
            <a:r>
              <a:rPr lang="en-US" sz="2400" b="1" dirty="0" err="1" smtClean="0"/>
              <a:t>chế</a:t>
            </a:r>
            <a:r>
              <a:rPr lang="en-US" sz="2400" b="1" dirty="0" smtClean="0"/>
              <a:t> </a:t>
            </a:r>
            <a:r>
              <a:rPr lang="en-US" sz="2400" b="1" dirty="0" err="1" smtClean="0"/>
              <a:t>biến</a:t>
            </a:r>
            <a:r>
              <a:rPr lang="en-US" sz="2400" b="1" dirty="0" smtClean="0"/>
              <a:t> </a:t>
            </a:r>
            <a:r>
              <a:rPr lang="en-US" sz="2400" b="1" dirty="0" err="1" smtClean="0"/>
              <a:t>chế</a:t>
            </a:r>
            <a:r>
              <a:rPr lang="en-US" sz="2400" b="1" dirty="0" smtClean="0"/>
              <a:t> </a:t>
            </a:r>
            <a:r>
              <a:rPr lang="en-US" sz="2400" b="1" dirty="0" err="1" smtClean="0"/>
              <a:t>tạo</a:t>
            </a:r>
            <a:r>
              <a:rPr lang="en-US" sz="2400" b="1" dirty="0" smtClean="0"/>
              <a:t> </a:t>
            </a:r>
          </a:p>
          <a:p>
            <a:pPr marL="285750" indent="-285750" algn="just">
              <a:buFont typeface="Wingdings" panose="05000000000000000000" pitchFamily="2" charset="2"/>
              <a:buChar char="§"/>
            </a:pPr>
            <a:r>
              <a:rPr lang="vi-VN" dirty="0" smtClean="0"/>
              <a:t>Giảm </a:t>
            </a:r>
            <a:r>
              <a:rPr lang="vi-VN" dirty="0"/>
              <a:t>số lượng việc làm do các công ty </a:t>
            </a:r>
            <a:r>
              <a:rPr lang="vi-VN" dirty="0" smtClean="0"/>
              <a:t>vốn </a:t>
            </a:r>
            <a:r>
              <a:rPr lang="vi-VN" dirty="0"/>
              <a:t>đầu tư nước ngoài sẽ dịch chuyển </a:t>
            </a:r>
            <a:r>
              <a:rPr lang="en-US" dirty="0" err="1" smtClean="0"/>
              <a:t>nhà</a:t>
            </a:r>
            <a:r>
              <a:rPr lang="en-US" dirty="0" smtClean="0"/>
              <a:t> </a:t>
            </a:r>
            <a:r>
              <a:rPr lang="en-US" dirty="0" err="1" smtClean="0"/>
              <a:t>máy</a:t>
            </a:r>
            <a:r>
              <a:rPr lang="en-US" dirty="0" smtClean="0"/>
              <a:t> </a:t>
            </a:r>
            <a:r>
              <a:rPr lang="vi-VN" dirty="0" smtClean="0"/>
              <a:t>sản </a:t>
            </a:r>
            <a:r>
              <a:rPr lang="vi-VN" dirty="0"/>
              <a:t>xuất về đất nước của </a:t>
            </a:r>
            <a:r>
              <a:rPr lang="vi-VN" dirty="0" smtClean="0"/>
              <a:t>họ</a:t>
            </a:r>
            <a:endParaRPr lang="vi-VN" dirty="0"/>
          </a:p>
          <a:p>
            <a:pPr marL="285750" indent="-285750" algn="just">
              <a:buFont typeface="Wingdings" panose="05000000000000000000" pitchFamily="2" charset="2"/>
              <a:buChar char="§"/>
            </a:pPr>
            <a:r>
              <a:rPr lang="vi-VN" dirty="0" smtClean="0"/>
              <a:t>Lao </a:t>
            </a:r>
            <a:r>
              <a:rPr lang="vi-VN" dirty="0"/>
              <a:t>động trình độ thấp dễ đối mặt với thất nghiệp, trở thành gánh nặng xã hội. </a:t>
            </a:r>
          </a:p>
          <a:p>
            <a:pPr marL="285750" indent="-285750" algn="just">
              <a:buFont typeface="Wingdings" panose="05000000000000000000" pitchFamily="2" charset="2"/>
              <a:buChar char="§"/>
            </a:pPr>
            <a:r>
              <a:rPr lang="en-US" dirty="0" err="1" smtClean="0"/>
              <a:t>Báo</a:t>
            </a:r>
            <a:r>
              <a:rPr lang="en-US" dirty="0" smtClean="0"/>
              <a:t> </a:t>
            </a:r>
            <a:r>
              <a:rPr lang="en-US" dirty="0" err="1" smtClean="0"/>
              <a:t>cáo</a:t>
            </a:r>
            <a:r>
              <a:rPr lang="en-US" dirty="0" smtClean="0"/>
              <a:t> </a:t>
            </a:r>
            <a:r>
              <a:rPr lang="vi-VN" dirty="0" smtClean="0"/>
              <a:t>ILO </a:t>
            </a:r>
            <a:r>
              <a:rPr lang="vi-VN" dirty="0"/>
              <a:t>dự báo</a:t>
            </a:r>
            <a:r>
              <a:rPr lang="vi-VN" dirty="0">
                <a:solidFill>
                  <a:srgbClr val="0070C0"/>
                </a:solidFill>
              </a:rPr>
              <a:t> 74% </a:t>
            </a:r>
            <a:r>
              <a:rPr lang="vi-VN" dirty="0"/>
              <a:t>trong tổng số</a:t>
            </a:r>
            <a:r>
              <a:rPr lang="vi-VN" dirty="0">
                <a:solidFill>
                  <a:srgbClr val="0070C0"/>
                </a:solidFill>
              </a:rPr>
              <a:t> lao động ngành chế biến, chế tạo </a:t>
            </a:r>
            <a:r>
              <a:rPr lang="vi-VN" dirty="0"/>
              <a:t>của Việt Nam có mức độ </a:t>
            </a:r>
            <a:r>
              <a:rPr lang="vi-VN" dirty="0">
                <a:solidFill>
                  <a:srgbClr val="0070C0"/>
                </a:solidFill>
              </a:rPr>
              <a:t>rủi ro cao do tự động </a:t>
            </a:r>
            <a:r>
              <a:rPr lang="vi-VN" dirty="0" smtClean="0">
                <a:solidFill>
                  <a:srgbClr val="0070C0"/>
                </a:solidFill>
              </a:rPr>
              <a:t>hóa</a:t>
            </a:r>
            <a:r>
              <a:rPr lang="en-US" dirty="0" smtClean="0">
                <a:solidFill>
                  <a:srgbClr val="0070C0"/>
                </a:solidFill>
              </a:rPr>
              <a:t>, </a:t>
            </a:r>
            <a:r>
              <a:rPr lang="en-US" dirty="0" err="1" smtClean="0"/>
              <a:t>cao</a:t>
            </a:r>
            <a:r>
              <a:rPr lang="en-US" dirty="0" smtClean="0"/>
              <a:t> </a:t>
            </a:r>
            <a:r>
              <a:rPr lang="en-US" dirty="0" err="1" smtClean="0"/>
              <a:t>hơn</a:t>
            </a:r>
            <a:r>
              <a:rPr lang="en-US" dirty="0" smtClean="0"/>
              <a:t> </a:t>
            </a:r>
            <a:r>
              <a:rPr lang="en-US" dirty="0" err="1" smtClean="0"/>
              <a:t>nhiều</a:t>
            </a:r>
            <a:r>
              <a:rPr lang="en-US" dirty="0" smtClean="0"/>
              <a:t> ở </a:t>
            </a:r>
            <a:r>
              <a:rPr lang="vi-VN" dirty="0" smtClean="0">
                <a:solidFill>
                  <a:srgbClr val="0070C0"/>
                </a:solidFill>
              </a:rPr>
              <a:t>Phillipines </a:t>
            </a:r>
            <a:r>
              <a:rPr lang="vi-VN" dirty="0">
                <a:solidFill>
                  <a:srgbClr val="0070C0"/>
                </a:solidFill>
              </a:rPr>
              <a:t>(54%), Thái Lan (58%) </a:t>
            </a:r>
            <a:r>
              <a:rPr lang="vi-VN" dirty="0"/>
              <a:t>và</a:t>
            </a:r>
            <a:r>
              <a:rPr lang="vi-VN" dirty="0">
                <a:solidFill>
                  <a:srgbClr val="0070C0"/>
                </a:solidFill>
              </a:rPr>
              <a:t> Indonesia (67%). </a:t>
            </a:r>
            <a:endParaRPr lang="en-US" dirty="0" smtClean="0">
              <a:solidFill>
                <a:srgbClr val="0070C0"/>
              </a:solidFill>
            </a:endParaRPr>
          </a:p>
          <a:p>
            <a:pPr marL="285750" indent="-285750" algn="just">
              <a:buFont typeface="Wingdings" panose="05000000000000000000" pitchFamily="2" charset="2"/>
              <a:buChar char="§"/>
            </a:pPr>
            <a:r>
              <a:rPr lang="vi-VN" dirty="0" smtClean="0"/>
              <a:t>Tổ </a:t>
            </a:r>
            <a:r>
              <a:rPr lang="vi-VN" dirty="0"/>
              <a:t>chức Phát triển và hợp tác kinh tế (OECD) cảnh báo </a:t>
            </a:r>
            <a:r>
              <a:rPr lang="en-US" dirty="0" smtClean="0"/>
              <a:t>CM </a:t>
            </a:r>
            <a:r>
              <a:rPr lang="vi-VN" dirty="0" smtClean="0"/>
              <a:t>tự </a:t>
            </a:r>
            <a:r>
              <a:rPr lang="vi-VN" dirty="0"/>
              <a:t>động hóa sẽ </a:t>
            </a:r>
            <a:r>
              <a:rPr lang="vi-VN" dirty="0">
                <a:solidFill>
                  <a:srgbClr val="0070C0"/>
                </a:solidFill>
              </a:rPr>
              <a:t>lấy đi việc làm của 66 triệu người lao động tại các nước </a:t>
            </a:r>
            <a:r>
              <a:rPr lang="en-US" dirty="0" err="1" smtClean="0">
                <a:solidFill>
                  <a:srgbClr val="0070C0"/>
                </a:solidFill>
              </a:rPr>
              <a:t>đang</a:t>
            </a:r>
            <a:r>
              <a:rPr lang="en-US" dirty="0" smtClean="0">
                <a:solidFill>
                  <a:srgbClr val="0070C0"/>
                </a:solidFill>
              </a:rPr>
              <a:t> </a:t>
            </a:r>
            <a:r>
              <a:rPr lang="vi-VN" dirty="0" smtClean="0">
                <a:solidFill>
                  <a:srgbClr val="0070C0"/>
                </a:solidFill>
              </a:rPr>
              <a:t>phát </a:t>
            </a:r>
            <a:r>
              <a:rPr lang="vi-VN" dirty="0">
                <a:solidFill>
                  <a:srgbClr val="0070C0"/>
                </a:solidFill>
              </a:rPr>
              <a:t>triển </a:t>
            </a:r>
            <a:r>
              <a:rPr lang="vi-VN" dirty="0"/>
              <a:t>trong những năm tới.</a:t>
            </a:r>
          </a:p>
        </p:txBody>
      </p:sp>
    </p:spTree>
    <p:extLst>
      <p:ext uri="{BB962C8B-B14F-4D97-AF65-F5344CB8AC3E}">
        <p14:creationId xmlns:p14="http://schemas.microsoft.com/office/powerpoint/2010/main" val="2713156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fade">
                                      <p:cBhvr>
                                        <p:cTn id="15" dur="500"/>
                                        <p:tgtEl>
                                          <p:spTgt spid="5">
                                            <p:txEl>
                                              <p:pRg st="1" end="1"/>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Effect transition="in" filter="fade">
                                      <p:cBhvr>
                                        <p:cTn id="18" dur="500"/>
                                        <p:tgtEl>
                                          <p:spTgt spid="5">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
            </a:r>
            <a:r>
              <a:rPr lang="en-US" dirty="0" smtClean="0"/>
              <a:t>. </a:t>
            </a:r>
            <a:r>
              <a:rPr lang="en-US" dirty="0" err="1" smtClean="0"/>
              <a:t>Giải</a:t>
            </a:r>
            <a:r>
              <a:rPr lang="en-US" dirty="0" smtClean="0"/>
              <a:t> </a:t>
            </a:r>
            <a:r>
              <a:rPr lang="en-US" dirty="0" err="1" smtClean="0"/>
              <a:t>pháp</a:t>
            </a:r>
            <a:r>
              <a:rPr lang="en-US" dirty="0" smtClean="0"/>
              <a:t> </a:t>
            </a:r>
            <a:r>
              <a:rPr lang="en-US" dirty="0" err="1" smtClean="0"/>
              <a:t>và</a:t>
            </a:r>
            <a:r>
              <a:rPr lang="en-US" dirty="0" smtClean="0"/>
              <a:t> </a:t>
            </a:r>
            <a:r>
              <a:rPr lang="en-US" dirty="0" err="1" smtClean="0"/>
              <a:t>kiến</a:t>
            </a:r>
            <a:r>
              <a:rPr lang="en-US" dirty="0" smtClean="0"/>
              <a:t> </a:t>
            </a:r>
            <a:r>
              <a:rPr lang="en-US" dirty="0" err="1" smtClean="0"/>
              <a:t>nghị</a:t>
            </a:r>
            <a:r>
              <a:rPr lang="en-US" dirty="0" smtClean="0"/>
              <a:t> </a:t>
            </a:r>
            <a:endParaRPr lang="en-US" dirty="0"/>
          </a:p>
        </p:txBody>
      </p:sp>
      <p:sp>
        <p:nvSpPr>
          <p:cNvPr id="7" name="TextBox 6"/>
          <p:cNvSpPr txBox="1"/>
          <p:nvPr/>
        </p:nvSpPr>
        <p:spPr>
          <a:xfrm>
            <a:off x="228600" y="1435962"/>
            <a:ext cx="8077200" cy="3724609"/>
          </a:xfrm>
          <a:prstGeom prst="rect">
            <a:avLst/>
          </a:prstGeom>
          <a:noFill/>
        </p:spPr>
        <p:txBody>
          <a:bodyPr wrap="square" rtlCol="0">
            <a:spAutoFit/>
          </a:bodyPr>
          <a:lstStyle/>
          <a:p>
            <a:pPr marL="0" marR="0" algn="just">
              <a:lnSpc>
                <a:spcPct val="115000"/>
              </a:lnSpc>
              <a:spcBef>
                <a:spcPts val="0"/>
              </a:spcBef>
              <a:spcAft>
                <a:spcPts val="0"/>
              </a:spcAft>
            </a:pPr>
            <a:r>
              <a:rPr lang="en-US" b="1" i="1" dirty="0" err="1">
                <a:solidFill>
                  <a:srgbClr val="000000"/>
                </a:solidFill>
                <a:latin typeface="+mn-lt"/>
                <a:ea typeface="Times New Roman" panose="02020603050405020304" pitchFamily="18" charset="0"/>
                <a:cs typeface="Times New Roman" panose="02020603050405020304" pitchFamily="18" charset="0"/>
              </a:rPr>
              <a:t>Giải</a:t>
            </a:r>
            <a:r>
              <a:rPr lang="en-US" b="1" i="1" dirty="0">
                <a:solidFill>
                  <a:srgbClr val="000000"/>
                </a:solidFill>
                <a:latin typeface="+mn-lt"/>
                <a:ea typeface="Times New Roman" panose="02020603050405020304" pitchFamily="18" charset="0"/>
                <a:cs typeface="Times New Roman" panose="02020603050405020304" pitchFamily="18" charset="0"/>
              </a:rPr>
              <a:t> </a:t>
            </a:r>
            <a:r>
              <a:rPr lang="en-US" b="1" i="1" dirty="0" err="1">
                <a:solidFill>
                  <a:srgbClr val="000000"/>
                </a:solidFill>
                <a:latin typeface="+mn-lt"/>
                <a:ea typeface="Times New Roman" panose="02020603050405020304" pitchFamily="18" charset="0"/>
                <a:cs typeface="Times New Roman" panose="02020603050405020304" pitchFamily="18" charset="0"/>
              </a:rPr>
              <a:t>pháp</a:t>
            </a:r>
            <a:r>
              <a:rPr lang="en-US" b="1" i="1" dirty="0">
                <a:solidFill>
                  <a:srgbClr val="000000"/>
                </a:solidFill>
                <a:latin typeface="+mn-lt"/>
                <a:ea typeface="Times New Roman" panose="02020603050405020304" pitchFamily="18" charset="0"/>
                <a:cs typeface="Times New Roman" panose="02020603050405020304" pitchFamily="18" charset="0"/>
              </a:rPr>
              <a:t> </a:t>
            </a:r>
            <a:r>
              <a:rPr lang="en-US" b="1" i="1" dirty="0" err="1" smtClean="0">
                <a:solidFill>
                  <a:srgbClr val="000000"/>
                </a:solidFill>
                <a:latin typeface="+mn-lt"/>
                <a:ea typeface="Times New Roman" panose="02020603050405020304" pitchFamily="18" charset="0"/>
                <a:cs typeface="Times New Roman" panose="02020603050405020304" pitchFamily="18" charset="0"/>
              </a:rPr>
              <a:t>phía</a:t>
            </a:r>
            <a:r>
              <a:rPr lang="en-US" b="1" i="1" dirty="0" smtClean="0">
                <a:solidFill>
                  <a:srgbClr val="000000"/>
                </a:solidFill>
                <a:latin typeface="+mn-lt"/>
                <a:ea typeface="Times New Roman" panose="02020603050405020304" pitchFamily="18" charset="0"/>
                <a:cs typeface="Times New Roman" panose="02020603050405020304" pitchFamily="18" charset="0"/>
              </a:rPr>
              <a:t> </a:t>
            </a:r>
            <a:r>
              <a:rPr lang="en-US" b="1" i="1" dirty="0" err="1">
                <a:solidFill>
                  <a:srgbClr val="000000"/>
                </a:solidFill>
                <a:latin typeface="+mn-lt"/>
                <a:ea typeface="Times New Roman" panose="02020603050405020304" pitchFamily="18" charset="0"/>
                <a:cs typeface="Times New Roman" panose="02020603050405020304" pitchFamily="18" charset="0"/>
              </a:rPr>
              <a:t>chính</a:t>
            </a:r>
            <a:r>
              <a:rPr lang="en-US" b="1" i="1" dirty="0">
                <a:solidFill>
                  <a:srgbClr val="000000"/>
                </a:solidFill>
                <a:latin typeface="+mn-lt"/>
                <a:ea typeface="Times New Roman" panose="02020603050405020304" pitchFamily="18" charset="0"/>
                <a:cs typeface="Times New Roman" panose="02020603050405020304" pitchFamily="18" charset="0"/>
              </a:rPr>
              <a:t> </a:t>
            </a:r>
            <a:r>
              <a:rPr lang="en-US" b="1" i="1" dirty="0" err="1">
                <a:solidFill>
                  <a:srgbClr val="000000"/>
                </a:solidFill>
                <a:latin typeface="+mn-lt"/>
                <a:ea typeface="Times New Roman" panose="02020603050405020304" pitchFamily="18" charset="0"/>
                <a:cs typeface="Times New Roman" panose="02020603050405020304" pitchFamily="18" charset="0"/>
              </a:rPr>
              <a:t>phủ</a:t>
            </a:r>
            <a:endParaRPr lang="en-US" sz="1400" dirty="0">
              <a:latin typeface="+mn-lt"/>
              <a:ea typeface="Calibri" panose="020F0502020204030204" pitchFamily="34" charset="0"/>
              <a:cs typeface="Times New Roman" panose="02020603050405020304" pitchFamily="18" charset="0"/>
            </a:endParaRPr>
          </a:p>
          <a:p>
            <a:pPr marL="342900" lvl="0" indent="-342900" algn="just">
              <a:lnSpc>
                <a:spcPct val="115000"/>
              </a:lnSpc>
              <a:spcBef>
                <a:spcPts val="0"/>
              </a:spcBef>
              <a:spcAft>
                <a:spcPts val="0"/>
              </a:spcAft>
              <a:buSzPts val="1000"/>
              <a:buFont typeface="Symbol" panose="05050102010706020507" pitchFamily="18" charset="2"/>
              <a:buChar char=""/>
              <a:tabLst>
                <a:tab pos="457200" algn="l"/>
              </a:tabLst>
            </a:pPr>
            <a:r>
              <a:rPr lang="en-US" dirty="0" err="1" smtClean="0">
                <a:solidFill>
                  <a:srgbClr val="000000"/>
                </a:solidFill>
                <a:latin typeface="+mn-lt"/>
                <a:ea typeface="Times New Roman" panose="02020603050405020304" pitchFamily="18" charset="0"/>
                <a:cs typeface="Times New Roman" panose="02020603050405020304" pitchFamily="18" charset="0"/>
              </a:rPr>
              <a:t>Phát</a:t>
            </a:r>
            <a:r>
              <a:rPr lang="en-US" dirty="0" smtClean="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triển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hệ</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thống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đối</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mới</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sáng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tạo</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quốc</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gia</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thúc</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đẩy</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khởi</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smtClean="0">
                <a:solidFill>
                  <a:srgbClr val="000000"/>
                </a:solidFill>
                <a:latin typeface="+mn-lt"/>
                <a:ea typeface="Times New Roman" panose="02020603050405020304" pitchFamily="18" charset="0"/>
                <a:cs typeface="Times New Roman" panose="02020603050405020304" pitchFamily="18" charset="0"/>
              </a:rPr>
              <a:t>nghiệp</a:t>
            </a:r>
            <a:endParaRPr lang="en-US" sz="1400" dirty="0">
              <a:solidFill>
                <a:srgbClr val="000000"/>
              </a:solidFill>
              <a:latin typeface="+mn-lt"/>
              <a:ea typeface="Calibri" panose="020F0502020204030204" pitchFamily="34" charset="0"/>
              <a:cs typeface="Times New Roman" panose="02020603050405020304" pitchFamily="18" charset="0"/>
            </a:endParaRPr>
          </a:p>
          <a:p>
            <a:pPr marL="342900" lvl="0" indent="-342900" algn="just">
              <a:lnSpc>
                <a:spcPct val="115000"/>
              </a:lnSpc>
              <a:spcBef>
                <a:spcPts val="0"/>
              </a:spcBef>
              <a:spcAft>
                <a:spcPts val="0"/>
              </a:spcAft>
              <a:buSzPts val="1000"/>
              <a:buFont typeface="Symbol" panose="05050102010706020507" pitchFamily="18" charset="2"/>
              <a:buChar char=""/>
              <a:tabLst>
                <a:tab pos="457200" algn="l"/>
              </a:tabLst>
            </a:pPr>
            <a:r>
              <a:rPr lang="en-US" dirty="0" err="1">
                <a:solidFill>
                  <a:srgbClr val="000000"/>
                </a:solidFill>
                <a:latin typeface="+mn-lt"/>
                <a:ea typeface="Times New Roman" panose="02020603050405020304" pitchFamily="18" charset="0"/>
                <a:cs typeface="Times New Roman" panose="02020603050405020304" pitchFamily="18" charset="0"/>
              </a:rPr>
              <a:t>Nâng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cao</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chất</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lượng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giáo</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dục</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và</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đào</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tạo</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smtClean="0">
                <a:solidFill>
                  <a:srgbClr val="000000"/>
                </a:solidFill>
                <a:latin typeface="+mn-lt"/>
                <a:ea typeface="Times New Roman" panose="02020603050405020304" pitchFamily="18" charset="0"/>
                <a:cs typeface="Times New Roman" panose="02020603050405020304" pitchFamily="18" charset="0"/>
              </a:rPr>
              <a:t>nghề</a:t>
            </a:r>
            <a:endParaRPr lang="en-US" dirty="0" smtClean="0">
              <a:solidFill>
                <a:srgbClr val="000000"/>
              </a:solidFill>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0"/>
              </a:spcBef>
              <a:spcAft>
                <a:spcPts val="0"/>
              </a:spcAft>
              <a:buSzPts val="1000"/>
              <a:buFont typeface="Symbol" panose="05050102010706020507" pitchFamily="18" charset="2"/>
              <a:buChar char=""/>
              <a:tabLst>
                <a:tab pos="457200" algn="l"/>
              </a:tabLst>
            </a:pPr>
            <a:r>
              <a:rPr lang="en-US" dirty="0" err="1" smtClean="0">
                <a:solidFill>
                  <a:srgbClr val="000000"/>
                </a:solidFill>
                <a:latin typeface="+mn-lt"/>
                <a:ea typeface="Times New Roman" panose="02020603050405020304" pitchFamily="18" charset="0"/>
                <a:cs typeface="Times New Roman" panose="02020603050405020304" pitchFamily="18" charset="0"/>
              </a:rPr>
              <a:t>Đẩy</a:t>
            </a:r>
            <a:r>
              <a:rPr lang="en-US" dirty="0" smtClean="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mạnh</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ứng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dụng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công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nghệ</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thông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smtClean="0">
                <a:solidFill>
                  <a:srgbClr val="000000"/>
                </a:solidFill>
                <a:latin typeface="+mn-lt"/>
                <a:ea typeface="Times New Roman" panose="02020603050405020304" pitchFamily="18" charset="0"/>
                <a:cs typeface="Times New Roman" panose="02020603050405020304" pitchFamily="18" charset="0"/>
              </a:rPr>
              <a:t>tin</a:t>
            </a:r>
          </a:p>
          <a:p>
            <a:pPr lvl="0" algn="just">
              <a:lnSpc>
                <a:spcPct val="115000"/>
              </a:lnSpc>
              <a:spcBef>
                <a:spcPts val="0"/>
              </a:spcBef>
              <a:spcAft>
                <a:spcPts val="0"/>
              </a:spcAft>
              <a:buSzPts val="1000"/>
              <a:tabLst>
                <a:tab pos="457200" algn="l"/>
              </a:tabLst>
            </a:pPr>
            <a:r>
              <a:rPr lang="en-US" b="1" i="1" dirty="0" err="1" smtClean="0">
                <a:solidFill>
                  <a:srgbClr val="000000"/>
                </a:solidFill>
                <a:latin typeface="+mn-lt"/>
                <a:ea typeface="Times New Roman" panose="02020603050405020304" pitchFamily="18" charset="0"/>
                <a:cs typeface="Times New Roman" panose="02020603050405020304" pitchFamily="18" charset="0"/>
              </a:rPr>
              <a:t>Giải</a:t>
            </a:r>
            <a:r>
              <a:rPr lang="en-US" b="1" i="1" dirty="0" smtClean="0">
                <a:solidFill>
                  <a:srgbClr val="000000"/>
                </a:solidFill>
                <a:latin typeface="+mn-lt"/>
                <a:ea typeface="Times New Roman" panose="02020603050405020304" pitchFamily="18" charset="0"/>
                <a:cs typeface="Times New Roman" panose="02020603050405020304" pitchFamily="18" charset="0"/>
              </a:rPr>
              <a:t> </a:t>
            </a:r>
            <a:r>
              <a:rPr lang="en-US" b="1" i="1" dirty="0" err="1">
                <a:solidFill>
                  <a:srgbClr val="000000"/>
                </a:solidFill>
                <a:latin typeface="+mn-lt"/>
                <a:ea typeface="Times New Roman" panose="02020603050405020304" pitchFamily="18" charset="0"/>
                <a:cs typeface="Times New Roman" panose="02020603050405020304" pitchFamily="18" charset="0"/>
              </a:rPr>
              <a:t>pháp</a:t>
            </a:r>
            <a:r>
              <a:rPr lang="en-US" b="1" i="1" dirty="0">
                <a:solidFill>
                  <a:srgbClr val="000000"/>
                </a:solidFill>
                <a:latin typeface="+mn-lt"/>
                <a:ea typeface="Times New Roman" panose="02020603050405020304" pitchFamily="18" charset="0"/>
                <a:cs typeface="Times New Roman" panose="02020603050405020304" pitchFamily="18" charset="0"/>
              </a:rPr>
              <a:t> </a:t>
            </a:r>
            <a:r>
              <a:rPr lang="en-US" b="1" i="1" dirty="0" err="1">
                <a:solidFill>
                  <a:srgbClr val="000000"/>
                </a:solidFill>
                <a:latin typeface="+mn-lt"/>
                <a:ea typeface="Times New Roman" panose="02020603050405020304" pitchFamily="18" charset="0"/>
                <a:cs typeface="Times New Roman" panose="02020603050405020304" pitchFamily="18" charset="0"/>
              </a:rPr>
              <a:t>dành</a:t>
            </a:r>
            <a:r>
              <a:rPr lang="en-US" b="1" i="1" dirty="0">
                <a:solidFill>
                  <a:srgbClr val="000000"/>
                </a:solidFill>
                <a:latin typeface="+mn-lt"/>
                <a:ea typeface="Times New Roman" panose="02020603050405020304" pitchFamily="18" charset="0"/>
                <a:cs typeface="Times New Roman" panose="02020603050405020304" pitchFamily="18" charset="0"/>
              </a:rPr>
              <a:t> </a:t>
            </a:r>
            <a:r>
              <a:rPr lang="en-US" b="1" i="1" dirty="0" err="1">
                <a:solidFill>
                  <a:srgbClr val="000000"/>
                </a:solidFill>
                <a:latin typeface="+mn-lt"/>
                <a:ea typeface="Times New Roman" panose="02020603050405020304" pitchFamily="18" charset="0"/>
                <a:cs typeface="Times New Roman" panose="02020603050405020304" pitchFamily="18" charset="0"/>
              </a:rPr>
              <a:t>cho</a:t>
            </a:r>
            <a:r>
              <a:rPr lang="en-US" b="1" i="1" dirty="0">
                <a:solidFill>
                  <a:srgbClr val="000000"/>
                </a:solidFill>
                <a:latin typeface="+mn-lt"/>
                <a:ea typeface="Times New Roman" panose="02020603050405020304" pitchFamily="18" charset="0"/>
                <a:cs typeface="Times New Roman" panose="02020603050405020304" pitchFamily="18" charset="0"/>
              </a:rPr>
              <a:t> </a:t>
            </a:r>
            <a:r>
              <a:rPr lang="en-US" b="1" i="1" dirty="0" err="1">
                <a:solidFill>
                  <a:srgbClr val="000000"/>
                </a:solidFill>
                <a:latin typeface="+mn-lt"/>
                <a:ea typeface="Times New Roman" panose="02020603050405020304" pitchFamily="18" charset="0"/>
                <a:cs typeface="Times New Roman" panose="02020603050405020304" pitchFamily="18" charset="0"/>
              </a:rPr>
              <a:t>người</a:t>
            </a:r>
            <a:r>
              <a:rPr lang="en-US" b="1" i="1" dirty="0">
                <a:solidFill>
                  <a:srgbClr val="000000"/>
                </a:solidFill>
                <a:latin typeface="+mn-lt"/>
                <a:ea typeface="Times New Roman" panose="02020603050405020304" pitchFamily="18" charset="0"/>
                <a:cs typeface="Times New Roman" panose="02020603050405020304" pitchFamily="18" charset="0"/>
              </a:rPr>
              <a:t> </a:t>
            </a:r>
            <a:r>
              <a:rPr lang="en-US" b="1" i="1" dirty="0" err="1">
                <a:solidFill>
                  <a:srgbClr val="000000"/>
                </a:solidFill>
                <a:latin typeface="+mn-lt"/>
                <a:ea typeface="Times New Roman" panose="02020603050405020304" pitchFamily="18" charset="0"/>
                <a:cs typeface="Times New Roman" panose="02020603050405020304" pitchFamily="18" charset="0"/>
              </a:rPr>
              <a:t>lao</a:t>
            </a:r>
            <a:r>
              <a:rPr lang="en-US" b="1" i="1" dirty="0">
                <a:solidFill>
                  <a:srgbClr val="000000"/>
                </a:solidFill>
                <a:latin typeface="+mn-lt"/>
                <a:ea typeface="Times New Roman" panose="02020603050405020304" pitchFamily="18" charset="0"/>
                <a:cs typeface="Times New Roman" panose="02020603050405020304" pitchFamily="18" charset="0"/>
              </a:rPr>
              <a:t> </a:t>
            </a:r>
            <a:r>
              <a:rPr lang="en-US" b="1" i="1" dirty="0" err="1">
                <a:solidFill>
                  <a:srgbClr val="000000"/>
                </a:solidFill>
                <a:latin typeface="+mn-lt"/>
                <a:ea typeface="Times New Roman" panose="02020603050405020304" pitchFamily="18" charset="0"/>
                <a:cs typeface="Times New Roman" panose="02020603050405020304" pitchFamily="18" charset="0"/>
              </a:rPr>
              <a:t>động</a:t>
            </a:r>
            <a:endParaRPr lang="en-US" sz="1400" dirty="0">
              <a:latin typeface="+mn-lt"/>
              <a:ea typeface="Calibri" panose="020F0502020204030204" pitchFamily="34" charset="0"/>
              <a:cs typeface="Times New Roman" panose="02020603050405020304" pitchFamily="18" charset="0"/>
            </a:endParaRPr>
          </a:p>
          <a:p>
            <a:pPr marL="342900" lvl="0" indent="-342900" algn="just">
              <a:lnSpc>
                <a:spcPct val="115000"/>
              </a:lnSpc>
              <a:spcBef>
                <a:spcPts val="0"/>
              </a:spcBef>
              <a:spcAft>
                <a:spcPts val="0"/>
              </a:spcAft>
              <a:buSzPts val="1000"/>
              <a:buFont typeface="Symbol" panose="05050102010706020507" pitchFamily="18" charset="2"/>
              <a:buChar char=""/>
              <a:tabLst>
                <a:tab pos="457200" algn="l"/>
              </a:tabLst>
            </a:pPr>
            <a:r>
              <a:rPr lang="en-US" dirty="0" err="1">
                <a:solidFill>
                  <a:srgbClr val="000000"/>
                </a:solidFill>
                <a:latin typeface="+mn-lt"/>
                <a:ea typeface="Times New Roman" panose="02020603050405020304" pitchFamily="18" charset="0"/>
                <a:cs typeface="Times New Roman" panose="02020603050405020304" pitchFamily="18" charset="0"/>
              </a:rPr>
              <a:t>Chủ</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động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smtClean="0">
                <a:solidFill>
                  <a:srgbClr val="000000"/>
                </a:solidFill>
                <a:latin typeface="+mn-lt"/>
                <a:ea typeface="Times New Roman" panose="02020603050405020304" pitchFamily="18" charset="0"/>
                <a:cs typeface="Times New Roman" panose="02020603050405020304" pitchFamily="18" charset="0"/>
              </a:rPr>
              <a:t>học</a:t>
            </a:r>
            <a:r>
              <a:rPr lang="en-US" dirty="0" smtClean="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tập</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nâng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cao</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trình</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độ</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chuyên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môn</a:t>
            </a:r>
            <a:r>
              <a:rPr lang="en-US" dirty="0">
                <a:solidFill>
                  <a:srgbClr val="000000"/>
                </a:solidFill>
                <a:latin typeface="+mn-lt"/>
                <a:ea typeface="Times New Roman" panose="02020603050405020304" pitchFamily="18" charset="0"/>
                <a:cs typeface="Times New Roman" panose="02020603050405020304" pitchFamily="18" charset="0"/>
              </a:rPr>
              <a:t> </a:t>
            </a:r>
            <a:endParaRPr lang="en-US" dirty="0" smtClean="0">
              <a:solidFill>
                <a:srgbClr val="000000"/>
              </a:solidFill>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0"/>
              </a:spcBef>
              <a:spcAft>
                <a:spcPts val="0"/>
              </a:spcAft>
              <a:buSzPts val="1000"/>
              <a:buFont typeface="Symbol" panose="05050102010706020507" pitchFamily="18" charset="2"/>
              <a:buChar char=""/>
              <a:tabLst>
                <a:tab pos="457200" algn="l"/>
              </a:tabLst>
            </a:pPr>
            <a:r>
              <a:rPr lang="en-US" dirty="0" err="1" smtClean="0">
                <a:solidFill>
                  <a:srgbClr val="000000"/>
                </a:solidFill>
                <a:latin typeface="+mn-lt"/>
                <a:ea typeface="Times New Roman" panose="02020603050405020304" pitchFamily="18" charset="0"/>
                <a:cs typeface="Times New Roman" panose="02020603050405020304" pitchFamily="18" charset="0"/>
              </a:rPr>
              <a:t>Trau</a:t>
            </a:r>
            <a:r>
              <a:rPr lang="en-US" dirty="0" smtClean="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dồi</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các</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kiến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thức</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về</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smtClean="0">
                <a:solidFill>
                  <a:srgbClr val="000000"/>
                </a:solidFill>
                <a:latin typeface="+mn-lt"/>
                <a:ea typeface="Times New Roman" panose="02020603050405020304" pitchFamily="18" charset="0"/>
                <a:cs typeface="Times New Roman" panose="02020603050405020304" pitchFamily="18" charset="0"/>
              </a:rPr>
              <a:t>công</a:t>
            </a:r>
            <a:r>
              <a:rPr lang="en-US" dirty="0" smtClean="0">
                <a:solidFill>
                  <a:srgbClr val="000000"/>
                </a:solidFill>
                <a:latin typeface="+mn-lt"/>
                <a:ea typeface="Times New Roman" panose="02020603050405020304" pitchFamily="18" charset="0"/>
                <a:cs typeface="Times New Roman" panose="02020603050405020304" pitchFamily="18" charset="0"/>
              </a:rPr>
              <a:t> </a:t>
            </a:r>
            <a:r>
              <a:rPr lang="en-US" dirty="0" err="1" smtClean="0">
                <a:solidFill>
                  <a:srgbClr val="000000"/>
                </a:solidFill>
                <a:latin typeface="+mn-lt"/>
                <a:ea typeface="Times New Roman" panose="02020603050405020304" pitchFamily="18" charset="0"/>
                <a:cs typeface="Times New Roman" panose="02020603050405020304" pitchFamily="18" charset="0"/>
              </a:rPr>
              <a:t>nghệ</a:t>
            </a:r>
            <a:endParaRPr lang="en-US" sz="1400" dirty="0">
              <a:solidFill>
                <a:srgbClr val="000000"/>
              </a:solidFill>
              <a:latin typeface="+mn-lt"/>
              <a:ea typeface="Calibri" panose="020F0502020204030204" pitchFamily="34" charset="0"/>
              <a:cs typeface="Times New Roman" panose="02020603050405020304" pitchFamily="18" charset="0"/>
            </a:endParaRPr>
          </a:p>
          <a:p>
            <a:pPr marL="0" marR="0" algn="just">
              <a:lnSpc>
                <a:spcPct val="115000"/>
              </a:lnSpc>
              <a:spcBef>
                <a:spcPts val="0"/>
              </a:spcBef>
              <a:spcAft>
                <a:spcPts val="1000"/>
              </a:spcAft>
            </a:pPr>
            <a:r>
              <a:rPr lang="en-US" b="1" i="1" dirty="0" err="1">
                <a:solidFill>
                  <a:srgbClr val="000000"/>
                </a:solidFill>
                <a:latin typeface="+mn-lt"/>
                <a:ea typeface="Times New Roman" panose="02020603050405020304" pitchFamily="18" charset="0"/>
                <a:cs typeface="Times New Roman" panose="02020603050405020304" pitchFamily="18" charset="0"/>
              </a:rPr>
              <a:t>Giải</a:t>
            </a:r>
            <a:r>
              <a:rPr lang="en-US" b="1" i="1" dirty="0">
                <a:solidFill>
                  <a:srgbClr val="000000"/>
                </a:solidFill>
                <a:latin typeface="+mn-lt"/>
                <a:ea typeface="Times New Roman" panose="02020603050405020304" pitchFamily="18" charset="0"/>
                <a:cs typeface="Times New Roman" panose="02020603050405020304" pitchFamily="18" charset="0"/>
              </a:rPr>
              <a:t> </a:t>
            </a:r>
            <a:r>
              <a:rPr lang="en-US" b="1" i="1" dirty="0" err="1">
                <a:solidFill>
                  <a:srgbClr val="000000"/>
                </a:solidFill>
                <a:latin typeface="+mn-lt"/>
                <a:ea typeface="Times New Roman" panose="02020603050405020304" pitchFamily="18" charset="0"/>
                <a:cs typeface="Times New Roman" panose="02020603050405020304" pitchFamily="18" charset="0"/>
              </a:rPr>
              <a:t>pháp</a:t>
            </a:r>
            <a:r>
              <a:rPr lang="en-US" b="1" i="1" dirty="0">
                <a:solidFill>
                  <a:srgbClr val="000000"/>
                </a:solidFill>
                <a:latin typeface="+mn-lt"/>
                <a:ea typeface="Times New Roman" panose="02020603050405020304" pitchFamily="18" charset="0"/>
                <a:cs typeface="Times New Roman" panose="02020603050405020304" pitchFamily="18" charset="0"/>
              </a:rPr>
              <a:t> </a:t>
            </a:r>
            <a:r>
              <a:rPr lang="en-US" b="1" i="1" dirty="0" err="1">
                <a:solidFill>
                  <a:srgbClr val="000000"/>
                </a:solidFill>
                <a:latin typeface="+mn-lt"/>
                <a:ea typeface="Times New Roman" panose="02020603050405020304" pitchFamily="18" charset="0"/>
                <a:cs typeface="Times New Roman" panose="02020603050405020304" pitchFamily="18" charset="0"/>
              </a:rPr>
              <a:t>đối</a:t>
            </a:r>
            <a:r>
              <a:rPr lang="en-US" b="1" i="1" dirty="0">
                <a:solidFill>
                  <a:srgbClr val="000000"/>
                </a:solidFill>
                <a:latin typeface="+mn-lt"/>
                <a:ea typeface="Times New Roman" panose="02020603050405020304" pitchFamily="18" charset="0"/>
                <a:cs typeface="Times New Roman" panose="02020603050405020304" pitchFamily="18" charset="0"/>
              </a:rPr>
              <a:t> </a:t>
            </a:r>
            <a:r>
              <a:rPr lang="en-US" b="1" i="1" dirty="0" err="1">
                <a:solidFill>
                  <a:srgbClr val="000000"/>
                </a:solidFill>
                <a:latin typeface="+mn-lt"/>
                <a:ea typeface="Times New Roman" panose="02020603050405020304" pitchFamily="18" charset="0"/>
                <a:cs typeface="Times New Roman" panose="02020603050405020304" pitchFamily="18" charset="0"/>
              </a:rPr>
              <a:t>với</a:t>
            </a:r>
            <a:r>
              <a:rPr lang="en-US" b="1" i="1" dirty="0">
                <a:solidFill>
                  <a:srgbClr val="000000"/>
                </a:solidFill>
                <a:latin typeface="+mn-lt"/>
                <a:ea typeface="Times New Roman" panose="02020603050405020304" pitchFamily="18" charset="0"/>
                <a:cs typeface="Times New Roman" panose="02020603050405020304" pitchFamily="18" charset="0"/>
              </a:rPr>
              <a:t> </a:t>
            </a:r>
            <a:r>
              <a:rPr lang="en-US" b="1" i="1" dirty="0" err="1">
                <a:solidFill>
                  <a:srgbClr val="000000"/>
                </a:solidFill>
                <a:latin typeface="+mn-lt"/>
                <a:ea typeface="Times New Roman" panose="02020603050405020304" pitchFamily="18" charset="0"/>
                <a:cs typeface="Times New Roman" panose="02020603050405020304" pitchFamily="18" charset="0"/>
              </a:rPr>
              <a:t>doanh</a:t>
            </a:r>
            <a:r>
              <a:rPr lang="en-US" b="1" i="1" dirty="0">
                <a:solidFill>
                  <a:srgbClr val="000000"/>
                </a:solidFill>
                <a:latin typeface="+mn-lt"/>
                <a:ea typeface="Times New Roman" panose="02020603050405020304" pitchFamily="18" charset="0"/>
                <a:cs typeface="Times New Roman" panose="02020603050405020304" pitchFamily="18" charset="0"/>
              </a:rPr>
              <a:t> </a:t>
            </a:r>
            <a:r>
              <a:rPr lang="en-US" b="1" i="1" dirty="0" err="1">
                <a:solidFill>
                  <a:srgbClr val="000000"/>
                </a:solidFill>
                <a:latin typeface="+mn-lt"/>
                <a:ea typeface="Times New Roman" panose="02020603050405020304" pitchFamily="18" charset="0"/>
                <a:cs typeface="Times New Roman" panose="02020603050405020304" pitchFamily="18" charset="0"/>
              </a:rPr>
              <a:t>nghiệp</a:t>
            </a:r>
            <a:r>
              <a:rPr lang="en-US" b="1" i="1" dirty="0">
                <a:solidFill>
                  <a:srgbClr val="000000"/>
                </a:solidFill>
                <a:latin typeface="+mn-lt"/>
                <a:ea typeface="Times New Roman" panose="02020603050405020304" pitchFamily="18" charset="0"/>
                <a:cs typeface="Times New Roman" panose="02020603050405020304" pitchFamily="18" charset="0"/>
              </a:rPr>
              <a:t> </a:t>
            </a:r>
            <a:endParaRPr lang="en-US" sz="1400" dirty="0">
              <a:latin typeface="+mn-lt"/>
              <a:ea typeface="Calibri" panose="020F0502020204030204" pitchFamily="34" charset="0"/>
              <a:cs typeface="Times New Roman" panose="02020603050405020304" pitchFamily="18" charset="0"/>
            </a:endParaRPr>
          </a:p>
          <a:p>
            <a:pPr marL="342900" lvl="0" indent="-342900" algn="just">
              <a:lnSpc>
                <a:spcPct val="115000"/>
              </a:lnSpc>
              <a:spcBef>
                <a:spcPts val="0"/>
              </a:spcBef>
              <a:spcAft>
                <a:spcPts val="0"/>
              </a:spcAft>
              <a:buSzPts val="1000"/>
              <a:buFont typeface="Symbol" panose="05050102010706020507" pitchFamily="18" charset="2"/>
              <a:buChar char=""/>
              <a:tabLst>
                <a:tab pos="457200" algn="l"/>
              </a:tabLst>
            </a:pPr>
            <a:r>
              <a:rPr lang="en-US" dirty="0" err="1">
                <a:solidFill>
                  <a:srgbClr val="000000"/>
                </a:solidFill>
                <a:latin typeface="+mn-lt"/>
                <a:ea typeface="Times New Roman" panose="02020603050405020304" pitchFamily="18" charset="0"/>
                <a:cs typeface="Times New Roman" panose="02020603050405020304" pitchFamily="18" charset="0"/>
              </a:rPr>
              <a:t>Đổi</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mới</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và</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đưa</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công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nghệ</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hiện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đại</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vào</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toàn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bộ</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các</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hoạt</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smtClean="0">
                <a:solidFill>
                  <a:srgbClr val="000000"/>
                </a:solidFill>
                <a:latin typeface="+mn-lt"/>
                <a:ea typeface="Times New Roman" panose="02020603050405020304" pitchFamily="18" charset="0"/>
                <a:cs typeface="Times New Roman" panose="02020603050405020304" pitchFamily="18" charset="0"/>
              </a:rPr>
              <a:t>động</a:t>
            </a:r>
            <a:r>
              <a:rPr lang="en-US" dirty="0" smtClean="0">
                <a:solidFill>
                  <a:srgbClr val="000000"/>
                </a:solidFill>
                <a:latin typeface="+mn-lt"/>
                <a:ea typeface="Times New Roman" panose="02020603050405020304" pitchFamily="18" charset="0"/>
                <a:cs typeface="Times New Roman" panose="02020603050405020304" pitchFamily="18" charset="0"/>
              </a:rPr>
              <a:t> SX </a:t>
            </a:r>
          </a:p>
          <a:p>
            <a:pPr marL="342900" lvl="0" indent="-342900" algn="just">
              <a:lnSpc>
                <a:spcPct val="115000"/>
              </a:lnSpc>
              <a:spcBef>
                <a:spcPts val="0"/>
              </a:spcBef>
              <a:spcAft>
                <a:spcPts val="0"/>
              </a:spcAft>
              <a:buSzPts val="1000"/>
              <a:buFont typeface="Symbol" panose="05050102010706020507" pitchFamily="18" charset="2"/>
              <a:buChar char=""/>
              <a:tabLst>
                <a:tab pos="457200" algn="l"/>
              </a:tabLst>
            </a:pPr>
            <a:r>
              <a:rPr lang="en-US" dirty="0" err="1" smtClean="0">
                <a:solidFill>
                  <a:srgbClr val="000000"/>
                </a:solidFill>
                <a:latin typeface="+mn-lt"/>
                <a:ea typeface="Times New Roman" panose="02020603050405020304" pitchFamily="18" charset="0"/>
                <a:cs typeface="Times New Roman" panose="02020603050405020304" pitchFamily="18" charset="0"/>
              </a:rPr>
              <a:t>Tiếp</a:t>
            </a:r>
            <a:r>
              <a:rPr lang="en-US" dirty="0" smtClean="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cận</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smtClean="0">
                <a:solidFill>
                  <a:srgbClr val="000000"/>
                </a:solidFill>
                <a:latin typeface="+mn-lt"/>
                <a:ea typeface="Times New Roman" panose="02020603050405020304" pitchFamily="18" charset="0"/>
                <a:cs typeface="Times New Roman" panose="02020603050405020304" pitchFamily="18" charset="0"/>
              </a:rPr>
              <a:t>và</a:t>
            </a:r>
            <a:r>
              <a:rPr lang="en-US" dirty="0" smtClean="0">
                <a:solidFill>
                  <a:srgbClr val="000000"/>
                </a:solidFill>
                <a:latin typeface="+mn-lt"/>
                <a:ea typeface="Times New Roman" panose="02020603050405020304" pitchFamily="18" charset="0"/>
                <a:cs typeface="Times New Roman" panose="02020603050405020304" pitchFamily="18" charset="0"/>
              </a:rPr>
              <a:t> </a:t>
            </a:r>
            <a:r>
              <a:rPr lang="en-US" dirty="0" err="1" smtClean="0">
                <a:solidFill>
                  <a:srgbClr val="000000"/>
                </a:solidFill>
                <a:latin typeface="+mn-lt"/>
                <a:ea typeface="Times New Roman" panose="02020603050405020304" pitchFamily="18" charset="0"/>
                <a:cs typeface="Times New Roman" panose="02020603050405020304" pitchFamily="18" charset="0"/>
              </a:rPr>
              <a:t>đào</a:t>
            </a:r>
            <a:r>
              <a:rPr lang="en-US" dirty="0" smtClean="0">
                <a:solidFill>
                  <a:srgbClr val="000000"/>
                </a:solidFill>
                <a:latin typeface="+mn-lt"/>
                <a:ea typeface="Times New Roman" panose="02020603050405020304" pitchFamily="18" charset="0"/>
                <a:cs typeface="Times New Roman" panose="02020603050405020304" pitchFamily="18" charset="0"/>
              </a:rPr>
              <a:t> </a:t>
            </a:r>
            <a:r>
              <a:rPr lang="en-US" dirty="0" err="1" smtClean="0">
                <a:solidFill>
                  <a:srgbClr val="000000"/>
                </a:solidFill>
                <a:latin typeface="+mn-lt"/>
                <a:ea typeface="Times New Roman" panose="02020603050405020304" pitchFamily="18" charset="0"/>
                <a:cs typeface="Times New Roman" panose="02020603050405020304" pitchFamily="18" charset="0"/>
              </a:rPr>
              <a:t>tạo</a:t>
            </a:r>
            <a:r>
              <a:rPr lang="en-US" dirty="0" smtClean="0">
                <a:solidFill>
                  <a:srgbClr val="000000"/>
                </a:solidFill>
                <a:latin typeface="+mn-lt"/>
                <a:ea typeface="Times New Roman" panose="02020603050405020304" pitchFamily="18" charset="0"/>
                <a:cs typeface="Times New Roman" panose="02020603050405020304" pitchFamily="18" charset="0"/>
              </a:rPr>
              <a:t> </a:t>
            </a:r>
            <a:r>
              <a:rPr lang="en-US" dirty="0" err="1" smtClean="0">
                <a:solidFill>
                  <a:srgbClr val="000000"/>
                </a:solidFill>
                <a:latin typeface="+mn-lt"/>
                <a:ea typeface="Times New Roman" panose="02020603050405020304" pitchFamily="18" charset="0"/>
                <a:cs typeface="Times New Roman" panose="02020603050405020304" pitchFamily="18" charset="0"/>
              </a:rPr>
              <a:t>nhân</a:t>
            </a:r>
            <a:r>
              <a:rPr lang="en-US" dirty="0" smtClean="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lực</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chất</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a:solidFill>
                  <a:srgbClr val="000000"/>
                </a:solidFill>
                <a:latin typeface="+mn-lt"/>
                <a:ea typeface="Times New Roman" panose="02020603050405020304" pitchFamily="18" charset="0"/>
                <a:cs typeface="Times New Roman" panose="02020603050405020304" pitchFamily="18" charset="0"/>
              </a:rPr>
              <a:t>lượng</a:t>
            </a:r>
            <a:r>
              <a:rPr lang="en-US" dirty="0">
                <a:solidFill>
                  <a:srgbClr val="000000"/>
                </a:solidFill>
                <a:latin typeface="+mn-lt"/>
                <a:ea typeface="Times New Roman" panose="02020603050405020304" pitchFamily="18" charset="0"/>
                <a:cs typeface="Times New Roman" panose="02020603050405020304" pitchFamily="18" charset="0"/>
              </a:rPr>
              <a:t> </a:t>
            </a:r>
            <a:r>
              <a:rPr lang="en-US" dirty="0" err="1" smtClean="0">
                <a:solidFill>
                  <a:srgbClr val="000000"/>
                </a:solidFill>
                <a:latin typeface="+mn-lt"/>
                <a:ea typeface="Times New Roman" panose="02020603050405020304" pitchFamily="18" charset="0"/>
                <a:cs typeface="Times New Roman" panose="02020603050405020304" pitchFamily="18" charset="0"/>
              </a:rPr>
              <a:t>cao</a:t>
            </a:r>
            <a:endParaRPr lang="en-US" dirty="0" smtClean="0">
              <a:solidFill>
                <a:srgbClr val="000000"/>
              </a:solidFill>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0"/>
              </a:spcBef>
              <a:spcAft>
                <a:spcPts val="0"/>
              </a:spcAft>
              <a:buSzPts val="1000"/>
              <a:buFont typeface="Symbol" panose="05050102010706020507" pitchFamily="18" charset="2"/>
              <a:buChar char=""/>
              <a:tabLst>
                <a:tab pos="457200" algn="l"/>
              </a:tabLst>
            </a:pPr>
            <a:r>
              <a:rPr lang="en-US" dirty="0" err="1" smtClean="0">
                <a:solidFill>
                  <a:srgbClr val="000000"/>
                </a:solidFill>
                <a:latin typeface="+mn-lt"/>
                <a:ea typeface="Times New Roman" panose="02020603050405020304" pitchFamily="18" charset="0"/>
                <a:cs typeface="Times New Roman" panose="02020603050405020304" pitchFamily="18" charset="0"/>
              </a:rPr>
              <a:t>Xây</a:t>
            </a:r>
            <a:r>
              <a:rPr lang="en-US" dirty="0" smtClean="0">
                <a:solidFill>
                  <a:srgbClr val="000000"/>
                </a:solidFill>
                <a:latin typeface="+mn-lt"/>
                <a:ea typeface="Times New Roman" panose="02020603050405020304" pitchFamily="18" charset="0"/>
                <a:cs typeface="Times New Roman" panose="02020603050405020304" pitchFamily="18" charset="0"/>
              </a:rPr>
              <a:t> </a:t>
            </a:r>
            <a:r>
              <a:rPr lang="en-US" dirty="0" err="1" smtClean="0">
                <a:solidFill>
                  <a:srgbClr val="000000"/>
                </a:solidFill>
                <a:latin typeface="+mn-lt"/>
                <a:ea typeface="Times New Roman" panose="02020603050405020304" pitchFamily="18" charset="0"/>
                <a:cs typeface="Times New Roman" panose="02020603050405020304" pitchFamily="18" charset="0"/>
              </a:rPr>
              <a:t>dựng</a:t>
            </a:r>
            <a:r>
              <a:rPr lang="en-US" dirty="0" smtClean="0">
                <a:solidFill>
                  <a:srgbClr val="000000"/>
                </a:solidFill>
                <a:latin typeface="+mn-lt"/>
                <a:ea typeface="Times New Roman" panose="02020603050405020304" pitchFamily="18" charset="0"/>
                <a:cs typeface="Times New Roman" panose="02020603050405020304" pitchFamily="18" charset="0"/>
              </a:rPr>
              <a:t> </a:t>
            </a:r>
            <a:r>
              <a:rPr lang="en-US" dirty="0" err="1" smtClean="0">
                <a:solidFill>
                  <a:srgbClr val="000000"/>
                </a:solidFill>
                <a:latin typeface="+mn-lt"/>
                <a:ea typeface="Times New Roman" panose="02020603050405020304" pitchFamily="18" charset="0"/>
                <a:cs typeface="Times New Roman" panose="02020603050405020304" pitchFamily="18" charset="0"/>
              </a:rPr>
              <a:t>chiến</a:t>
            </a:r>
            <a:r>
              <a:rPr lang="en-US" dirty="0" smtClean="0">
                <a:solidFill>
                  <a:srgbClr val="000000"/>
                </a:solidFill>
                <a:latin typeface="+mn-lt"/>
                <a:ea typeface="Times New Roman" panose="02020603050405020304" pitchFamily="18" charset="0"/>
                <a:cs typeface="Times New Roman" panose="02020603050405020304" pitchFamily="18" charset="0"/>
              </a:rPr>
              <a:t> </a:t>
            </a:r>
            <a:r>
              <a:rPr lang="en-US" dirty="0" err="1" smtClean="0">
                <a:solidFill>
                  <a:srgbClr val="000000"/>
                </a:solidFill>
                <a:latin typeface="+mn-lt"/>
                <a:ea typeface="Times New Roman" panose="02020603050405020304" pitchFamily="18" charset="0"/>
                <a:cs typeface="Times New Roman" panose="02020603050405020304" pitchFamily="18" charset="0"/>
              </a:rPr>
              <a:t>lược</a:t>
            </a:r>
            <a:r>
              <a:rPr lang="en-US" dirty="0" smtClean="0">
                <a:solidFill>
                  <a:srgbClr val="000000"/>
                </a:solidFill>
                <a:latin typeface="+mn-lt"/>
                <a:ea typeface="Times New Roman" panose="02020603050405020304" pitchFamily="18" charset="0"/>
                <a:cs typeface="Times New Roman" panose="02020603050405020304" pitchFamily="18" charset="0"/>
              </a:rPr>
              <a:t> </a:t>
            </a:r>
            <a:r>
              <a:rPr lang="en-US" dirty="0" err="1" smtClean="0">
                <a:solidFill>
                  <a:srgbClr val="000000"/>
                </a:solidFill>
                <a:latin typeface="+mn-lt"/>
                <a:ea typeface="Times New Roman" panose="02020603050405020304" pitchFamily="18" charset="0"/>
                <a:cs typeface="Times New Roman" panose="02020603050405020304" pitchFamily="18" charset="0"/>
              </a:rPr>
              <a:t>phát</a:t>
            </a:r>
            <a:r>
              <a:rPr lang="en-US" dirty="0" smtClean="0">
                <a:solidFill>
                  <a:srgbClr val="000000"/>
                </a:solidFill>
                <a:latin typeface="+mn-lt"/>
                <a:ea typeface="Times New Roman" panose="02020603050405020304" pitchFamily="18" charset="0"/>
                <a:cs typeface="Times New Roman" panose="02020603050405020304" pitchFamily="18" charset="0"/>
              </a:rPr>
              <a:t> </a:t>
            </a:r>
            <a:r>
              <a:rPr lang="en-US" dirty="0" err="1" smtClean="0">
                <a:solidFill>
                  <a:srgbClr val="000000"/>
                </a:solidFill>
                <a:latin typeface="+mn-lt"/>
                <a:ea typeface="Times New Roman" panose="02020603050405020304" pitchFamily="18" charset="0"/>
                <a:cs typeface="Times New Roman" panose="02020603050405020304" pitchFamily="18" charset="0"/>
              </a:rPr>
              <a:t>triển</a:t>
            </a:r>
            <a:r>
              <a:rPr lang="en-US" dirty="0" smtClean="0">
                <a:solidFill>
                  <a:srgbClr val="000000"/>
                </a:solidFill>
                <a:latin typeface="+mn-lt"/>
                <a:ea typeface="Times New Roman" panose="02020603050405020304" pitchFamily="18" charset="0"/>
                <a:cs typeface="Times New Roman" panose="02020603050405020304" pitchFamily="18" charset="0"/>
              </a:rPr>
              <a:t> </a:t>
            </a:r>
            <a:r>
              <a:rPr lang="en-US" dirty="0" err="1" smtClean="0">
                <a:solidFill>
                  <a:srgbClr val="000000"/>
                </a:solidFill>
                <a:latin typeface="+mn-lt"/>
                <a:ea typeface="Times New Roman" panose="02020603050405020304" pitchFamily="18" charset="0"/>
                <a:cs typeface="Times New Roman" panose="02020603050405020304" pitchFamily="18" charset="0"/>
              </a:rPr>
              <a:t>bền</a:t>
            </a:r>
            <a:r>
              <a:rPr lang="en-US" dirty="0" smtClean="0">
                <a:solidFill>
                  <a:srgbClr val="000000"/>
                </a:solidFill>
                <a:latin typeface="+mn-lt"/>
                <a:ea typeface="Times New Roman" panose="02020603050405020304" pitchFamily="18" charset="0"/>
                <a:cs typeface="Times New Roman" panose="02020603050405020304" pitchFamily="18" charset="0"/>
              </a:rPr>
              <a:t> </a:t>
            </a:r>
            <a:r>
              <a:rPr lang="en-US" dirty="0" err="1" smtClean="0">
                <a:solidFill>
                  <a:srgbClr val="000000"/>
                </a:solidFill>
                <a:latin typeface="+mn-lt"/>
                <a:ea typeface="Times New Roman" panose="02020603050405020304" pitchFamily="18" charset="0"/>
                <a:cs typeface="Times New Roman" panose="02020603050405020304" pitchFamily="18" charset="0"/>
              </a:rPr>
              <a:t>vững</a:t>
            </a:r>
            <a:endParaRPr lang="en-US" sz="1400" dirty="0">
              <a:solidFill>
                <a:srgbClr val="000000"/>
              </a:solidFill>
              <a:effectLst/>
              <a:latin typeface="+mn-lt"/>
              <a:ea typeface="Calibri" panose="020F0502020204030204" pitchFamily="34" charset="0"/>
              <a:cs typeface="Times New Roman" panose="02020603050405020304" pitchFamily="18" charset="0"/>
            </a:endParaRPr>
          </a:p>
        </p:txBody>
      </p:sp>
      <p:sp>
        <p:nvSpPr>
          <p:cNvPr id="8" name="TextBox 7"/>
          <p:cNvSpPr txBox="1"/>
          <p:nvPr/>
        </p:nvSpPr>
        <p:spPr>
          <a:xfrm>
            <a:off x="228600" y="974297"/>
            <a:ext cx="2971800" cy="461665"/>
          </a:xfrm>
          <a:prstGeom prst="rect">
            <a:avLst/>
          </a:prstGeom>
          <a:noFill/>
        </p:spPr>
        <p:txBody>
          <a:bodyPr wrap="square" rtlCol="0">
            <a:spAutoFit/>
          </a:bodyPr>
          <a:lstStyle/>
          <a:p>
            <a:r>
              <a:rPr lang="en-US" sz="2400" b="1" u="sng" dirty="0" err="1" smtClean="0"/>
              <a:t>Giải</a:t>
            </a:r>
            <a:r>
              <a:rPr lang="en-US" sz="2400" b="1" u="sng" dirty="0" smtClean="0"/>
              <a:t> </a:t>
            </a:r>
            <a:r>
              <a:rPr lang="en-US" sz="2400" b="1" u="sng" dirty="0" err="1" smtClean="0"/>
              <a:t>pháp</a:t>
            </a:r>
            <a:r>
              <a:rPr lang="en-US" sz="2400" b="1" u="sng" dirty="0" smtClean="0"/>
              <a:t> </a:t>
            </a:r>
            <a:endParaRPr lang="en-US" sz="2400" b="1" u="sng" dirty="0"/>
          </a:p>
        </p:txBody>
      </p:sp>
    </p:spTree>
    <p:extLst>
      <p:ext uri="{BB962C8B-B14F-4D97-AF65-F5344CB8AC3E}">
        <p14:creationId xmlns:p14="http://schemas.microsoft.com/office/powerpoint/2010/main" val="1945755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
            </a:r>
            <a:r>
              <a:rPr lang="en-US" dirty="0" smtClean="0"/>
              <a:t>. </a:t>
            </a:r>
            <a:r>
              <a:rPr lang="en-US" dirty="0" err="1" smtClean="0"/>
              <a:t>Giải</a:t>
            </a:r>
            <a:r>
              <a:rPr lang="en-US" dirty="0" smtClean="0"/>
              <a:t> </a:t>
            </a:r>
            <a:r>
              <a:rPr lang="en-US" dirty="0" err="1" smtClean="0"/>
              <a:t>pháp</a:t>
            </a:r>
            <a:r>
              <a:rPr lang="en-US" dirty="0" smtClean="0"/>
              <a:t> </a:t>
            </a:r>
            <a:r>
              <a:rPr lang="en-US" dirty="0" err="1" smtClean="0"/>
              <a:t>và</a:t>
            </a:r>
            <a:r>
              <a:rPr lang="en-US" dirty="0" smtClean="0"/>
              <a:t> </a:t>
            </a:r>
            <a:r>
              <a:rPr lang="en-US" dirty="0" err="1" smtClean="0"/>
              <a:t>kiến</a:t>
            </a:r>
            <a:r>
              <a:rPr lang="en-US" dirty="0" smtClean="0"/>
              <a:t> </a:t>
            </a:r>
            <a:r>
              <a:rPr lang="en-US" dirty="0" err="1" smtClean="0"/>
              <a:t>nghị</a:t>
            </a:r>
            <a:r>
              <a:rPr lang="en-US" dirty="0" smtClean="0"/>
              <a:t> </a:t>
            </a:r>
            <a:endParaRPr lang="en-US" dirty="0"/>
          </a:p>
        </p:txBody>
      </p:sp>
      <p:sp>
        <p:nvSpPr>
          <p:cNvPr id="5" name="TextBox 4"/>
          <p:cNvSpPr txBox="1"/>
          <p:nvPr/>
        </p:nvSpPr>
        <p:spPr>
          <a:xfrm>
            <a:off x="228600" y="1828800"/>
            <a:ext cx="8686800" cy="2585323"/>
          </a:xfrm>
          <a:prstGeom prst="rect">
            <a:avLst/>
          </a:prstGeom>
          <a:noFill/>
        </p:spPr>
        <p:txBody>
          <a:bodyPr wrap="square" rtlCol="0">
            <a:spAutoFit/>
          </a:bodyPr>
          <a:lstStyle/>
          <a:p>
            <a:pPr marL="285750" lvl="0" indent="-285750" algn="just">
              <a:lnSpc>
                <a:spcPct val="150000"/>
              </a:lnSpc>
              <a:buFont typeface="Arial" panose="020B0604020202020204" pitchFamily="34" charset="0"/>
              <a:buChar char="•"/>
            </a:pPr>
            <a:r>
              <a:rPr lang="en-US" dirty="0" err="1"/>
              <a:t>Chính</a:t>
            </a:r>
            <a:r>
              <a:rPr lang="en-US" dirty="0"/>
              <a:t> </a:t>
            </a:r>
            <a:r>
              <a:rPr lang="en-US" dirty="0" err="1"/>
              <a:t>phủ</a:t>
            </a:r>
            <a:r>
              <a:rPr lang="en-US" dirty="0"/>
              <a:t> </a:t>
            </a:r>
            <a:r>
              <a:rPr lang="en-US" dirty="0" err="1"/>
              <a:t>cần</a:t>
            </a:r>
            <a:r>
              <a:rPr lang="en-US" dirty="0"/>
              <a:t> </a:t>
            </a:r>
            <a:r>
              <a:rPr lang="en-US" dirty="0" err="1"/>
              <a:t>đưa</a:t>
            </a:r>
            <a:r>
              <a:rPr lang="en-US" dirty="0"/>
              <a:t> </a:t>
            </a:r>
            <a:r>
              <a:rPr lang="en-US" dirty="0" err="1"/>
              <a:t>ra</a:t>
            </a:r>
            <a:r>
              <a:rPr lang="en-US" dirty="0"/>
              <a:t> </a:t>
            </a:r>
            <a:r>
              <a:rPr lang="en-US" dirty="0" err="1"/>
              <a:t>các</a:t>
            </a:r>
            <a:r>
              <a:rPr lang="en-US" dirty="0"/>
              <a:t> </a:t>
            </a:r>
            <a:r>
              <a:rPr lang="en-US" dirty="0" err="1"/>
              <a:t>giải</a:t>
            </a:r>
            <a:r>
              <a:rPr lang="en-US" dirty="0"/>
              <a:t> </a:t>
            </a:r>
            <a:r>
              <a:rPr lang="en-US" dirty="0" err="1"/>
              <a:t>pháp</a:t>
            </a:r>
            <a:r>
              <a:rPr lang="en-US" dirty="0"/>
              <a:t> </a:t>
            </a:r>
            <a:r>
              <a:rPr lang="en-US" dirty="0" err="1"/>
              <a:t>triển</a:t>
            </a:r>
            <a:r>
              <a:rPr lang="en-US" dirty="0"/>
              <a:t> </a:t>
            </a:r>
            <a:r>
              <a:rPr lang="en-US" dirty="0" err="1"/>
              <a:t>khai</a:t>
            </a:r>
            <a:r>
              <a:rPr lang="en-US" dirty="0"/>
              <a:t> </a:t>
            </a:r>
            <a:r>
              <a:rPr lang="en-US" dirty="0" err="1"/>
              <a:t>thành</a:t>
            </a:r>
            <a:r>
              <a:rPr lang="en-US" dirty="0"/>
              <a:t> </a:t>
            </a:r>
            <a:r>
              <a:rPr lang="en-US" dirty="0" err="1"/>
              <a:t>các</a:t>
            </a:r>
            <a:r>
              <a:rPr lang="en-US" dirty="0"/>
              <a:t> </a:t>
            </a:r>
            <a:r>
              <a:rPr lang="en-US" dirty="0" err="1"/>
              <a:t>đề</a:t>
            </a:r>
            <a:r>
              <a:rPr lang="en-US" dirty="0"/>
              <a:t> </a:t>
            </a:r>
            <a:r>
              <a:rPr lang="en-US" dirty="0" err="1"/>
              <a:t>án</a:t>
            </a:r>
            <a:r>
              <a:rPr lang="en-US" dirty="0"/>
              <a:t> </a:t>
            </a:r>
            <a:r>
              <a:rPr lang="en-US" dirty="0" err="1"/>
              <a:t>hành</a:t>
            </a:r>
            <a:r>
              <a:rPr lang="en-US" dirty="0"/>
              <a:t> </a:t>
            </a:r>
            <a:r>
              <a:rPr lang="en-US" dirty="0" err="1"/>
              <a:t>động</a:t>
            </a:r>
            <a:r>
              <a:rPr lang="en-US" dirty="0"/>
              <a:t> </a:t>
            </a:r>
            <a:r>
              <a:rPr lang="en-US" dirty="0" err="1"/>
              <a:t>một</a:t>
            </a:r>
            <a:r>
              <a:rPr lang="en-US" dirty="0"/>
              <a:t> </a:t>
            </a:r>
            <a:r>
              <a:rPr lang="en-US" dirty="0" err="1"/>
              <a:t>cách</a:t>
            </a:r>
            <a:r>
              <a:rPr lang="en-US" dirty="0"/>
              <a:t> </a:t>
            </a:r>
            <a:r>
              <a:rPr lang="en-US" dirty="0" err="1"/>
              <a:t>quyết</a:t>
            </a:r>
            <a:r>
              <a:rPr lang="en-US" dirty="0"/>
              <a:t> </a:t>
            </a:r>
            <a:r>
              <a:rPr lang="en-US" dirty="0" err="1" smtClean="0"/>
              <a:t>liệt</a:t>
            </a:r>
            <a:endParaRPr lang="en-US" dirty="0" smtClean="0"/>
          </a:p>
          <a:p>
            <a:pPr marL="285750" lvl="0" indent="-285750" algn="just">
              <a:lnSpc>
                <a:spcPct val="150000"/>
              </a:lnSpc>
              <a:buFont typeface="Arial" panose="020B0604020202020204" pitchFamily="34" charset="0"/>
              <a:buChar char="•"/>
            </a:pPr>
            <a:r>
              <a:rPr lang="en-US" dirty="0" err="1" smtClean="0"/>
              <a:t>Người</a:t>
            </a:r>
            <a:r>
              <a:rPr lang="en-US" dirty="0" smtClean="0"/>
              <a:t> </a:t>
            </a:r>
            <a:r>
              <a:rPr lang="en-US" dirty="0" err="1"/>
              <a:t>lao</a:t>
            </a:r>
            <a:r>
              <a:rPr lang="en-US" dirty="0"/>
              <a:t> </a:t>
            </a:r>
            <a:r>
              <a:rPr lang="en-US" dirty="0" err="1"/>
              <a:t>động</a:t>
            </a:r>
            <a:r>
              <a:rPr lang="en-US" dirty="0"/>
              <a:t> </a:t>
            </a:r>
            <a:r>
              <a:rPr lang="en-US" dirty="0" err="1"/>
              <a:t>cần</a:t>
            </a:r>
            <a:r>
              <a:rPr lang="en-US" dirty="0"/>
              <a:t> </a:t>
            </a:r>
            <a:r>
              <a:rPr lang="en-US" dirty="0" err="1"/>
              <a:t>thay</a:t>
            </a:r>
            <a:r>
              <a:rPr lang="en-US" dirty="0"/>
              <a:t> </a:t>
            </a:r>
            <a:r>
              <a:rPr lang="en-US" dirty="0" err="1"/>
              <a:t>đổi</a:t>
            </a:r>
            <a:r>
              <a:rPr lang="en-US" dirty="0"/>
              <a:t> </a:t>
            </a:r>
            <a:r>
              <a:rPr lang="en-US" dirty="0" err="1"/>
              <a:t>tư</a:t>
            </a:r>
            <a:r>
              <a:rPr lang="en-US" dirty="0"/>
              <a:t> </a:t>
            </a:r>
            <a:r>
              <a:rPr lang="en-US" dirty="0" err="1"/>
              <a:t>duy</a:t>
            </a:r>
            <a:r>
              <a:rPr lang="en-US" dirty="0"/>
              <a:t> </a:t>
            </a:r>
            <a:r>
              <a:rPr lang="en-US" dirty="0" err="1"/>
              <a:t>trong</a:t>
            </a:r>
            <a:r>
              <a:rPr lang="en-US" dirty="0"/>
              <a:t> </a:t>
            </a:r>
            <a:r>
              <a:rPr lang="en-US" dirty="0" err="1"/>
              <a:t>hội</a:t>
            </a:r>
            <a:r>
              <a:rPr lang="en-US" dirty="0"/>
              <a:t> </a:t>
            </a:r>
            <a:r>
              <a:rPr lang="en-US" dirty="0" err="1"/>
              <a:t>nhập</a:t>
            </a:r>
            <a:r>
              <a:rPr lang="en-US" dirty="0"/>
              <a:t>, </a:t>
            </a:r>
            <a:r>
              <a:rPr lang="en-US" dirty="0" err="1"/>
              <a:t>nhận</a:t>
            </a:r>
            <a:r>
              <a:rPr lang="en-US" dirty="0"/>
              <a:t> </a:t>
            </a:r>
            <a:r>
              <a:rPr lang="en-US" dirty="0" err="1"/>
              <a:t>rõ</a:t>
            </a:r>
            <a:r>
              <a:rPr lang="en-US" dirty="0"/>
              <a:t> </a:t>
            </a:r>
            <a:r>
              <a:rPr lang="en-US" dirty="0" err="1"/>
              <a:t>được</a:t>
            </a:r>
            <a:r>
              <a:rPr lang="en-US" dirty="0"/>
              <a:t> </a:t>
            </a:r>
            <a:r>
              <a:rPr lang="en-US" dirty="0" err="1"/>
              <a:t>năng</a:t>
            </a:r>
            <a:r>
              <a:rPr lang="en-US" dirty="0"/>
              <a:t> </a:t>
            </a:r>
            <a:r>
              <a:rPr lang="en-US" dirty="0" err="1"/>
              <a:t>lực</a:t>
            </a:r>
            <a:r>
              <a:rPr lang="en-US" dirty="0"/>
              <a:t> </a:t>
            </a:r>
            <a:r>
              <a:rPr lang="en-US" dirty="0" err="1"/>
              <a:t>bản</a:t>
            </a:r>
            <a:r>
              <a:rPr lang="en-US" dirty="0"/>
              <a:t> </a:t>
            </a:r>
            <a:r>
              <a:rPr lang="en-US" dirty="0" err="1"/>
              <a:t>thân</a:t>
            </a:r>
            <a:r>
              <a:rPr lang="en-US" dirty="0"/>
              <a:t>, </a:t>
            </a:r>
            <a:r>
              <a:rPr lang="en-US" dirty="0" err="1" smtClean="0"/>
              <a:t>trau</a:t>
            </a:r>
            <a:r>
              <a:rPr lang="en-US" dirty="0" smtClean="0"/>
              <a:t> </a:t>
            </a:r>
            <a:r>
              <a:rPr lang="en-US" dirty="0" err="1"/>
              <a:t>dồi</a:t>
            </a:r>
            <a:r>
              <a:rPr lang="en-US" dirty="0"/>
              <a:t> </a:t>
            </a:r>
            <a:r>
              <a:rPr lang="en-US" dirty="0" err="1"/>
              <a:t>nâng</a:t>
            </a:r>
            <a:r>
              <a:rPr lang="en-US" dirty="0"/>
              <a:t> </a:t>
            </a:r>
            <a:r>
              <a:rPr lang="en-US" dirty="0" err="1"/>
              <a:t>cao</a:t>
            </a:r>
            <a:r>
              <a:rPr lang="en-US" dirty="0"/>
              <a:t> </a:t>
            </a:r>
            <a:r>
              <a:rPr lang="en-US" dirty="0" err="1"/>
              <a:t>trình</a:t>
            </a:r>
            <a:r>
              <a:rPr lang="en-US" dirty="0"/>
              <a:t> </a:t>
            </a:r>
            <a:r>
              <a:rPr lang="en-US" dirty="0" err="1"/>
              <a:t>độ</a:t>
            </a:r>
            <a:r>
              <a:rPr lang="en-US" dirty="0"/>
              <a:t>.</a:t>
            </a:r>
          </a:p>
          <a:p>
            <a:pPr marL="285750" lvl="0" indent="-285750" algn="just">
              <a:lnSpc>
                <a:spcPct val="150000"/>
              </a:lnSpc>
              <a:buFont typeface="Arial" panose="020B0604020202020204" pitchFamily="34" charset="0"/>
              <a:buChar char="•"/>
            </a:pPr>
            <a:r>
              <a:rPr lang="en-US" dirty="0" err="1"/>
              <a:t>Các</a:t>
            </a:r>
            <a:r>
              <a:rPr lang="en-US" dirty="0"/>
              <a:t> </a:t>
            </a:r>
            <a:r>
              <a:rPr lang="en-US" dirty="0" err="1"/>
              <a:t>doanh</a:t>
            </a:r>
            <a:r>
              <a:rPr lang="en-US" dirty="0"/>
              <a:t> </a:t>
            </a:r>
            <a:r>
              <a:rPr lang="en-US" dirty="0" err="1"/>
              <a:t>nghiệp</a:t>
            </a:r>
            <a:r>
              <a:rPr lang="en-US" dirty="0"/>
              <a:t> </a:t>
            </a:r>
            <a:r>
              <a:rPr lang="en-US" dirty="0" err="1"/>
              <a:t>định</a:t>
            </a:r>
            <a:r>
              <a:rPr lang="en-US" dirty="0"/>
              <a:t> </a:t>
            </a:r>
            <a:r>
              <a:rPr lang="en-US" dirty="0" err="1"/>
              <a:t>vị</a:t>
            </a:r>
            <a:r>
              <a:rPr lang="en-US" dirty="0"/>
              <a:t> </a:t>
            </a:r>
            <a:r>
              <a:rPr lang="en-US" dirty="0" err="1"/>
              <a:t>rõ</a:t>
            </a:r>
            <a:r>
              <a:rPr lang="en-US" dirty="0"/>
              <a:t> </a:t>
            </a:r>
            <a:r>
              <a:rPr lang="en-US" dirty="0" err="1"/>
              <a:t>đang</a:t>
            </a:r>
            <a:r>
              <a:rPr lang="en-US" dirty="0"/>
              <a:t> ở </a:t>
            </a:r>
            <a:r>
              <a:rPr lang="en-US" dirty="0" err="1"/>
              <a:t>đâu</a:t>
            </a:r>
            <a:r>
              <a:rPr lang="en-US" dirty="0"/>
              <a:t> </a:t>
            </a:r>
            <a:r>
              <a:rPr lang="en-US" dirty="0" err="1"/>
              <a:t>trong</a:t>
            </a:r>
            <a:r>
              <a:rPr lang="en-US" dirty="0"/>
              <a:t> </a:t>
            </a:r>
            <a:r>
              <a:rPr lang="en-US" dirty="0" err="1"/>
              <a:t>cuộc</a:t>
            </a:r>
            <a:r>
              <a:rPr lang="en-US" dirty="0"/>
              <a:t> CMCN, </a:t>
            </a:r>
            <a:r>
              <a:rPr lang="en-US" dirty="0" err="1" smtClean="0"/>
              <a:t>xây</a:t>
            </a:r>
            <a:r>
              <a:rPr lang="en-US" dirty="0" smtClean="0"/>
              <a:t> </a:t>
            </a:r>
            <a:r>
              <a:rPr lang="en-US" dirty="0" err="1"/>
              <a:t>dựng</a:t>
            </a:r>
            <a:r>
              <a:rPr lang="en-US" dirty="0"/>
              <a:t> </a:t>
            </a:r>
            <a:r>
              <a:rPr lang="en-US" dirty="0" err="1"/>
              <a:t>tầm</a:t>
            </a:r>
            <a:r>
              <a:rPr lang="en-US" dirty="0"/>
              <a:t> </a:t>
            </a:r>
            <a:r>
              <a:rPr lang="en-US" dirty="0" err="1"/>
              <a:t>nhìn</a:t>
            </a:r>
            <a:r>
              <a:rPr lang="en-US" dirty="0"/>
              <a:t> </a:t>
            </a:r>
            <a:r>
              <a:rPr lang="en-US" dirty="0" err="1"/>
              <a:t>đúng</a:t>
            </a:r>
            <a:r>
              <a:rPr lang="en-US" dirty="0"/>
              <a:t> </a:t>
            </a:r>
            <a:r>
              <a:rPr lang="en-US" dirty="0" err="1"/>
              <a:t>đắn</a:t>
            </a:r>
            <a:r>
              <a:rPr lang="en-US" dirty="0"/>
              <a:t> </a:t>
            </a:r>
            <a:r>
              <a:rPr lang="en-US" dirty="0" err="1"/>
              <a:t>trong</a:t>
            </a:r>
            <a:r>
              <a:rPr lang="en-US" dirty="0"/>
              <a:t> </a:t>
            </a:r>
            <a:r>
              <a:rPr lang="en-US" dirty="0" err="1"/>
              <a:t>quản</a:t>
            </a:r>
            <a:r>
              <a:rPr lang="en-US" dirty="0"/>
              <a:t> </a:t>
            </a:r>
            <a:r>
              <a:rPr lang="en-US" dirty="0" err="1"/>
              <a:t>trị</a:t>
            </a:r>
            <a:r>
              <a:rPr lang="en-US" dirty="0"/>
              <a:t>.  </a:t>
            </a:r>
          </a:p>
        </p:txBody>
      </p:sp>
      <p:sp>
        <p:nvSpPr>
          <p:cNvPr id="6" name="TextBox 5"/>
          <p:cNvSpPr txBox="1"/>
          <p:nvPr/>
        </p:nvSpPr>
        <p:spPr>
          <a:xfrm>
            <a:off x="228600" y="974297"/>
            <a:ext cx="2971800" cy="461665"/>
          </a:xfrm>
          <a:prstGeom prst="rect">
            <a:avLst/>
          </a:prstGeom>
          <a:noFill/>
        </p:spPr>
        <p:txBody>
          <a:bodyPr wrap="square" rtlCol="0">
            <a:spAutoFit/>
          </a:bodyPr>
          <a:lstStyle/>
          <a:p>
            <a:r>
              <a:rPr lang="en-US" sz="2400" b="1" u="sng" dirty="0" err="1" smtClean="0"/>
              <a:t>Kiến</a:t>
            </a:r>
            <a:r>
              <a:rPr lang="en-US" sz="2400" b="1" u="sng" dirty="0" smtClean="0"/>
              <a:t> </a:t>
            </a:r>
            <a:r>
              <a:rPr lang="en-US" sz="2400" b="1" u="sng" dirty="0" err="1" smtClean="0"/>
              <a:t>nghị</a:t>
            </a:r>
            <a:r>
              <a:rPr lang="en-US" sz="2400" b="1" u="sng" dirty="0" smtClean="0"/>
              <a:t> </a:t>
            </a:r>
            <a:endParaRPr lang="en-US" sz="2400" b="1" u="sng" dirty="0"/>
          </a:p>
        </p:txBody>
      </p:sp>
    </p:spTree>
    <p:extLst>
      <p:ext uri="{BB962C8B-B14F-4D97-AF65-F5344CB8AC3E}">
        <p14:creationId xmlns:p14="http://schemas.microsoft.com/office/powerpoint/2010/main" val="3376556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0"/>
            <a:ext cx="6310312" cy="960438"/>
          </a:xfrm>
        </p:spPr>
        <p:txBody>
          <a:bodyPr/>
          <a:lstStyle/>
          <a:p>
            <a:r>
              <a:rPr lang="en-US" dirty="0" smtClean="0"/>
              <a:t>3. </a:t>
            </a:r>
            <a:r>
              <a:rPr lang="en-US" dirty="0" err="1" smtClean="0"/>
              <a:t>Kết</a:t>
            </a:r>
            <a:r>
              <a:rPr lang="en-US" dirty="0" smtClean="0"/>
              <a:t> </a:t>
            </a:r>
            <a:r>
              <a:rPr lang="en-US" dirty="0" err="1" smtClean="0"/>
              <a:t>luận</a:t>
            </a:r>
            <a:r>
              <a:rPr lang="en-US" dirty="0" smtClean="0"/>
              <a:t> </a:t>
            </a:r>
            <a:endParaRPr lang="en-US" dirty="0"/>
          </a:p>
        </p:txBody>
      </p:sp>
    </p:spTree>
    <p:extLst>
      <p:ext uri="{BB962C8B-B14F-4D97-AF65-F5344CB8AC3E}">
        <p14:creationId xmlns:p14="http://schemas.microsoft.com/office/powerpoint/2010/main" val="334477573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 </a:t>
            </a:r>
            <a:r>
              <a:rPr lang="en-US" dirty="0" err="1" smtClean="0"/>
              <a:t>Kết</a:t>
            </a:r>
            <a:r>
              <a:rPr lang="en-US" dirty="0" smtClean="0"/>
              <a:t> </a:t>
            </a:r>
            <a:r>
              <a:rPr lang="en-US" dirty="0" err="1" smtClean="0"/>
              <a:t>luận</a:t>
            </a:r>
            <a:r>
              <a:rPr lang="en-US" dirty="0" smtClean="0"/>
              <a:t> </a:t>
            </a:r>
            <a:endParaRPr lang="en-US" dirty="0"/>
          </a:p>
        </p:txBody>
      </p:sp>
      <p:sp>
        <p:nvSpPr>
          <p:cNvPr id="4" name="TextBox 3"/>
          <p:cNvSpPr txBox="1"/>
          <p:nvPr/>
        </p:nvSpPr>
        <p:spPr>
          <a:xfrm>
            <a:off x="228600" y="1219200"/>
            <a:ext cx="8839200" cy="5442516"/>
          </a:xfrm>
          <a:prstGeom prst="rect">
            <a:avLst/>
          </a:prstGeom>
          <a:noFill/>
        </p:spPr>
        <p:txBody>
          <a:bodyPr wrap="square" rtlCol="0">
            <a:spAutoFit/>
          </a:bodyPr>
          <a:lstStyle/>
          <a:p>
            <a:pPr>
              <a:lnSpc>
                <a:spcPct val="150000"/>
              </a:lnSpc>
            </a:pPr>
            <a:r>
              <a:rPr lang="en-US" b="1" i="1" dirty="0" err="1"/>
              <a:t>Những</a:t>
            </a:r>
            <a:r>
              <a:rPr lang="en-US" b="1" i="1" dirty="0"/>
              <a:t> </a:t>
            </a:r>
            <a:r>
              <a:rPr lang="en-US" b="1" i="1" dirty="0" err="1"/>
              <a:t>đóng</a:t>
            </a:r>
            <a:r>
              <a:rPr lang="en-US" b="1" i="1" dirty="0"/>
              <a:t> </a:t>
            </a:r>
            <a:r>
              <a:rPr lang="en-US" b="1" i="1" dirty="0" err="1"/>
              <a:t>góp</a:t>
            </a:r>
            <a:r>
              <a:rPr lang="en-US" b="1" i="1" dirty="0"/>
              <a:t> </a:t>
            </a:r>
            <a:r>
              <a:rPr lang="en-US" b="1" i="1" dirty="0" err="1"/>
              <a:t>của</a:t>
            </a:r>
            <a:r>
              <a:rPr lang="en-US" b="1" i="1" dirty="0"/>
              <a:t> </a:t>
            </a:r>
            <a:r>
              <a:rPr lang="en-US" b="1" i="1" dirty="0" err="1"/>
              <a:t>đề</a:t>
            </a:r>
            <a:r>
              <a:rPr lang="en-US" b="1" i="1" dirty="0"/>
              <a:t> </a:t>
            </a:r>
            <a:r>
              <a:rPr lang="en-US" b="1" i="1" dirty="0" err="1"/>
              <a:t>tài</a:t>
            </a:r>
            <a:endParaRPr lang="en-US" dirty="0"/>
          </a:p>
          <a:p>
            <a:pPr marL="285750" indent="-285750" algn="just">
              <a:lnSpc>
                <a:spcPct val="150000"/>
              </a:lnSpc>
              <a:buFont typeface="Wingdings" panose="05000000000000000000" pitchFamily="2" charset="2"/>
              <a:buChar char="§"/>
            </a:pPr>
            <a:r>
              <a:rPr lang="en-US" dirty="0" err="1" smtClean="0"/>
              <a:t>Phân</a:t>
            </a:r>
            <a:r>
              <a:rPr lang="en-US" dirty="0" smtClean="0"/>
              <a:t> </a:t>
            </a:r>
            <a:r>
              <a:rPr lang="en-US" dirty="0" err="1" smtClean="0"/>
              <a:t>tích</a:t>
            </a:r>
            <a:r>
              <a:rPr lang="en-US" dirty="0" smtClean="0"/>
              <a:t> </a:t>
            </a:r>
            <a:r>
              <a:rPr lang="en-US" dirty="0" err="1"/>
              <a:t>tổng</a:t>
            </a:r>
            <a:r>
              <a:rPr lang="en-US" dirty="0"/>
              <a:t> </a:t>
            </a:r>
            <a:r>
              <a:rPr lang="en-US" dirty="0" err="1"/>
              <a:t>quan</a:t>
            </a:r>
            <a:r>
              <a:rPr lang="en-US" dirty="0"/>
              <a:t> </a:t>
            </a:r>
            <a:r>
              <a:rPr lang="en-US" dirty="0" err="1"/>
              <a:t>về</a:t>
            </a:r>
            <a:r>
              <a:rPr lang="en-US" dirty="0"/>
              <a:t> CMCN </a:t>
            </a:r>
            <a:r>
              <a:rPr lang="en-US" dirty="0" smtClean="0"/>
              <a:t>4.0</a:t>
            </a:r>
          </a:p>
          <a:p>
            <a:pPr marL="285750" indent="-285750" algn="just">
              <a:lnSpc>
                <a:spcPct val="150000"/>
              </a:lnSpc>
              <a:buFont typeface="Wingdings" panose="05000000000000000000" pitchFamily="2" charset="2"/>
              <a:buChar char="§"/>
            </a:pPr>
            <a:r>
              <a:rPr lang="en-US" dirty="0" err="1"/>
              <a:t>T</a:t>
            </a:r>
            <a:r>
              <a:rPr lang="en-US" dirty="0" err="1" smtClean="0"/>
              <a:t>hực</a:t>
            </a:r>
            <a:r>
              <a:rPr lang="en-US" dirty="0" smtClean="0"/>
              <a:t> </a:t>
            </a:r>
            <a:r>
              <a:rPr lang="en-US" dirty="0" err="1"/>
              <a:t>trạng</a:t>
            </a:r>
            <a:r>
              <a:rPr lang="en-US" dirty="0"/>
              <a:t> </a:t>
            </a:r>
            <a:r>
              <a:rPr lang="en-US" dirty="0" err="1"/>
              <a:t>tình</a:t>
            </a:r>
            <a:r>
              <a:rPr lang="en-US" dirty="0"/>
              <a:t> </a:t>
            </a:r>
            <a:r>
              <a:rPr lang="en-US" dirty="0" err="1"/>
              <a:t>hình</a:t>
            </a:r>
            <a:r>
              <a:rPr lang="en-US" dirty="0"/>
              <a:t> </a:t>
            </a:r>
            <a:r>
              <a:rPr lang="en-US" dirty="0" err="1"/>
              <a:t>lao</a:t>
            </a:r>
            <a:r>
              <a:rPr lang="en-US" dirty="0"/>
              <a:t> </a:t>
            </a:r>
            <a:r>
              <a:rPr lang="en-US" dirty="0" err="1"/>
              <a:t>động</a:t>
            </a:r>
            <a:r>
              <a:rPr lang="en-US" dirty="0"/>
              <a:t> </a:t>
            </a:r>
            <a:r>
              <a:rPr lang="en-US" dirty="0" err="1"/>
              <a:t>Việt</a:t>
            </a:r>
            <a:r>
              <a:rPr lang="en-US" dirty="0"/>
              <a:t> </a:t>
            </a:r>
            <a:r>
              <a:rPr lang="en-US" dirty="0" smtClean="0"/>
              <a:t>Nam</a:t>
            </a:r>
          </a:p>
          <a:p>
            <a:pPr marL="285750" indent="-285750" algn="just">
              <a:lnSpc>
                <a:spcPct val="150000"/>
              </a:lnSpc>
              <a:buFont typeface="Wingdings" panose="05000000000000000000" pitchFamily="2" charset="2"/>
              <a:buChar char="§"/>
            </a:pPr>
            <a:r>
              <a:rPr lang="en-US" dirty="0" err="1" smtClean="0"/>
              <a:t>Phân</a:t>
            </a:r>
            <a:r>
              <a:rPr lang="en-US" dirty="0" smtClean="0"/>
              <a:t> </a:t>
            </a:r>
            <a:r>
              <a:rPr lang="en-US" dirty="0" err="1"/>
              <a:t>tích</a:t>
            </a:r>
            <a:r>
              <a:rPr lang="en-US" dirty="0"/>
              <a:t> </a:t>
            </a:r>
            <a:r>
              <a:rPr lang="en-US" dirty="0" err="1" smtClean="0"/>
              <a:t>những</a:t>
            </a:r>
            <a:r>
              <a:rPr lang="en-US" dirty="0" smtClean="0"/>
              <a:t> </a:t>
            </a:r>
            <a:r>
              <a:rPr lang="en-US" dirty="0" err="1" smtClean="0"/>
              <a:t>cơ</a:t>
            </a:r>
            <a:r>
              <a:rPr lang="en-US" dirty="0" smtClean="0"/>
              <a:t> </a:t>
            </a:r>
            <a:r>
              <a:rPr lang="en-US" dirty="0" err="1" smtClean="0"/>
              <a:t>hội</a:t>
            </a:r>
            <a:r>
              <a:rPr lang="en-US" dirty="0" smtClean="0"/>
              <a:t>, </a:t>
            </a:r>
            <a:r>
              <a:rPr lang="en-US" dirty="0" err="1" smtClean="0"/>
              <a:t>thách</a:t>
            </a:r>
            <a:r>
              <a:rPr lang="en-US" dirty="0" smtClean="0"/>
              <a:t> </a:t>
            </a:r>
            <a:r>
              <a:rPr lang="en-US" dirty="0" err="1" smtClean="0"/>
              <a:t>thức</a:t>
            </a:r>
            <a:r>
              <a:rPr lang="en-US" dirty="0" smtClean="0"/>
              <a:t> </a:t>
            </a:r>
            <a:r>
              <a:rPr lang="en-US" dirty="0" err="1" smtClean="0"/>
              <a:t>người</a:t>
            </a:r>
            <a:r>
              <a:rPr lang="en-US" dirty="0" smtClean="0"/>
              <a:t> </a:t>
            </a:r>
            <a:r>
              <a:rPr lang="en-US" dirty="0" err="1" smtClean="0"/>
              <a:t>lao</a:t>
            </a:r>
            <a:r>
              <a:rPr lang="en-US" dirty="0" smtClean="0"/>
              <a:t> </a:t>
            </a:r>
            <a:r>
              <a:rPr lang="en-US" dirty="0" err="1" smtClean="0"/>
              <a:t>động</a:t>
            </a:r>
            <a:r>
              <a:rPr lang="en-US" dirty="0" smtClean="0"/>
              <a:t> VN </a:t>
            </a:r>
            <a:r>
              <a:rPr lang="en-US" dirty="0" err="1" smtClean="0"/>
              <a:t>phải</a:t>
            </a:r>
            <a:r>
              <a:rPr lang="en-US" dirty="0" smtClean="0"/>
              <a:t> </a:t>
            </a:r>
            <a:r>
              <a:rPr lang="en-US" dirty="0" err="1" smtClean="0"/>
              <a:t>đối</a:t>
            </a:r>
            <a:r>
              <a:rPr lang="en-US" dirty="0" smtClean="0"/>
              <a:t> </a:t>
            </a:r>
            <a:r>
              <a:rPr lang="en-US" dirty="0" err="1" smtClean="0"/>
              <a:t>mặt</a:t>
            </a:r>
            <a:endParaRPr lang="en-US" dirty="0" smtClean="0"/>
          </a:p>
          <a:p>
            <a:pPr marL="285750" indent="-285750" algn="just">
              <a:lnSpc>
                <a:spcPct val="150000"/>
              </a:lnSpc>
              <a:buFont typeface="Wingdings" panose="05000000000000000000" pitchFamily="2" charset="2"/>
              <a:buChar char="§"/>
            </a:pPr>
            <a:r>
              <a:rPr lang="en-US" dirty="0" err="1" smtClean="0"/>
              <a:t>Đề</a:t>
            </a:r>
            <a:r>
              <a:rPr lang="en-US" dirty="0" smtClean="0"/>
              <a:t> </a:t>
            </a:r>
            <a:r>
              <a:rPr lang="en-US" dirty="0" err="1" smtClean="0"/>
              <a:t>xuất</a:t>
            </a:r>
            <a:r>
              <a:rPr lang="en-US" dirty="0" smtClean="0"/>
              <a:t> </a:t>
            </a:r>
            <a:r>
              <a:rPr lang="en-US" dirty="0" err="1"/>
              <a:t>những</a:t>
            </a:r>
            <a:r>
              <a:rPr lang="en-US" dirty="0"/>
              <a:t> </a:t>
            </a:r>
            <a:r>
              <a:rPr lang="en-US" dirty="0" err="1"/>
              <a:t>giải</a:t>
            </a:r>
            <a:r>
              <a:rPr lang="en-US" dirty="0"/>
              <a:t> </a:t>
            </a:r>
            <a:r>
              <a:rPr lang="en-US" dirty="0" err="1"/>
              <a:t>pháp</a:t>
            </a:r>
            <a:r>
              <a:rPr lang="en-US" dirty="0"/>
              <a:t>, </a:t>
            </a:r>
            <a:r>
              <a:rPr lang="en-US" dirty="0" err="1"/>
              <a:t>kiến</a:t>
            </a:r>
            <a:r>
              <a:rPr lang="en-US" dirty="0"/>
              <a:t> </a:t>
            </a:r>
            <a:r>
              <a:rPr lang="en-US" dirty="0" err="1"/>
              <a:t>nghị</a:t>
            </a:r>
            <a:r>
              <a:rPr lang="en-US" dirty="0"/>
              <a:t> </a:t>
            </a:r>
            <a:r>
              <a:rPr lang="en-US" dirty="0" err="1"/>
              <a:t>phù</a:t>
            </a:r>
            <a:r>
              <a:rPr lang="en-US" dirty="0"/>
              <a:t> </a:t>
            </a:r>
            <a:r>
              <a:rPr lang="en-US" dirty="0" err="1" smtClean="0"/>
              <a:t>hợp</a:t>
            </a:r>
            <a:r>
              <a:rPr lang="en-US" dirty="0" smtClean="0"/>
              <a:t> </a:t>
            </a:r>
          </a:p>
          <a:p>
            <a:pPr algn="just">
              <a:lnSpc>
                <a:spcPct val="150000"/>
              </a:lnSpc>
            </a:pPr>
            <a:r>
              <a:rPr lang="en-US" b="1" i="1" dirty="0" err="1" smtClean="0"/>
              <a:t>Hạn</a:t>
            </a:r>
            <a:r>
              <a:rPr lang="en-US" b="1" i="1" dirty="0" smtClean="0"/>
              <a:t> </a:t>
            </a:r>
            <a:r>
              <a:rPr lang="en-US" b="1" i="1" dirty="0" err="1"/>
              <a:t>chế</a:t>
            </a:r>
            <a:r>
              <a:rPr lang="en-US" b="1" i="1" dirty="0"/>
              <a:t> </a:t>
            </a:r>
            <a:r>
              <a:rPr lang="en-US" b="1" i="1" dirty="0" err="1"/>
              <a:t>của</a:t>
            </a:r>
            <a:r>
              <a:rPr lang="en-US" b="1" i="1" dirty="0"/>
              <a:t> </a:t>
            </a:r>
            <a:r>
              <a:rPr lang="en-US" b="1" i="1" dirty="0" err="1"/>
              <a:t>đề</a:t>
            </a:r>
            <a:r>
              <a:rPr lang="en-US" b="1" i="1" dirty="0"/>
              <a:t> </a:t>
            </a:r>
            <a:r>
              <a:rPr lang="en-US" b="1" i="1" dirty="0" err="1"/>
              <a:t>tài</a:t>
            </a:r>
            <a:endParaRPr lang="en-US" dirty="0"/>
          </a:p>
          <a:p>
            <a:pPr marL="285750" indent="-285750" algn="just">
              <a:lnSpc>
                <a:spcPct val="150000"/>
              </a:lnSpc>
              <a:buFont typeface="Wingdings" panose="05000000000000000000" pitchFamily="2" charset="2"/>
              <a:buChar char="§"/>
            </a:pPr>
            <a:r>
              <a:rPr lang="en-US" dirty="0"/>
              <a:t>Do </a:t>
            </a:r>
            <a:r>
              <a:rPr lang="en-US" dirty="0" err="1"/>
              <a:t>thời</a:t>
            </a:r>
            <a:r>
              <a:rPr lang="en-US" dirty="0"/>
              <a:t> </a:t>
            </a:r>
            <a:r>
              <a:rPr lang="en-US" dirty="0" err="1"/>
              <a:t>gian</a:t>
            </a:r>
            <a:r>
              <a:rPr lang="en-US" dirty="0"/>
              <a:t> </a:t>
            </a:r>
            <a:r>
              <a:rPr lang="en-US" dirty="0" err="1"/>
              <a:t>nghiên</a:t>
            </a:r>
            <a:r>
              <a:rPr lang="en-US" dirty="0"/>
              <a:t> </a:t>
            </a:r>
            <a:r>
              <a:rPr lang="en-US" dirty="0" err="1"/>
              <a:t>cứu</a:t>
            </a:r>
            <a:r>
              <a:rPr lang="en-US" dirty="0"/>
              <a:t> </a:t>
            </a:r>
            <a:r>
              <a:rPr lang="en-US" dirty="0" err="1"/>
              <a:t>có</a:t>
            </a:r>
            <a:r>
              <a:rPr lang="en-US" dirty="0"/>
              <a:t> </a:t>
            </a:r>
            <a:r>
              <a:rPr lang="en-US" dirty="0" err="1" smtClean="0"/>
              <a:t>hạn</a:t>
            </a:r>
            <a:r>
              <a:rPr lang="en-US" dirty="0" err="1"/>
              <a:t>,</a:t>
            </a:r>
            <a:r>
              <a:rPr lang="en-US" dirty="0" err="1" smtClean="0"/>
              <a:t>chưa</a:t>
            </a:r>
            <a:r>
              <a:rPr lang="en-US" dirty="0" smtClean="0"/>
              <a:t> </a:t>
            </a:r>
            <a:r>
              <a:rPr lang="en-US" dirty="0" err="1"/>
              <a:t>đi</a:t>
            </a:r>
            <a:r>
              <a:rPr lang="en-US" dirty="0"/>
              <a:t> </a:t>
            </a:r>
            <a:r>
              <a:rPr lang="en-US" dirty="0" err="1"/>
              <a:t>sâu</a:t>
            </a:r>
            <a:r>
              <a:rPr lang="en-US" dirty="0"/>
              <a:t> </a:t>
            </a:r>
            <a:r>
              <a:rPr lang="en-US" dirty="0" err="1"/>
              <a:t>phân</a:t>
            </a:r>
            <a:r>
              <a:rPr lang="en-US" dirty="0"/>
              <a:t> </a:t>
            </a:r>
            <a:r>
              <a:rPr lang="en-US" dirty="0" err="1"/>
              <a:t>tích</a:t>
            </a:r>
            <a:r>
              <a:rPr lang="en-US" dirty="0"/>
              <a:t> </a:t>
            </a:r>
            <a:r>
              <a:rPr lang="en-US" dirty="0" err="1"/>
              <a:t>những</a:t>
            </a:r>
            <a:r>
              <a:rPr lang="en-US" dirty="0"/>
              <a:t> </a:t>
            </a:r>
            <a:r>
              <a:rPr lang="en-US" dirty="0" err="1"/>
              <a:t>tác</a:t>
            </a:r>
            <a:r>
              <a:rPr lang="en-US" dirty="0"/>
              <a:t> </a:t>
            </a:r>
            <a:r>
              <a:rPr lang="en-US" dirty="0" err="1"/>
              <a:t>động</a:t>
            </a:r>
            <a:r>
              <a:rPr lang="en-US" dirty="0"/>
              <a:t> </a:t>
            </a:r>
            <a:r>
              <a:rPr lang="en-US" dirty="0" err="1"/>
              <a:t>sâu</a:t>
            </a:r>
            <a:r>
              <a:rPr lang="en-US" dirty="0"/>
              <a:t> </a:t>
            </a:r>
            <a:r>
              <a:rPr lang="en-US" dirty="0" err="1"/>
              <a:t>rộng</a:t>
            </a:r>
            <a:r>
              <a:rPr lang="en-US" dirty="0"/>
              <a:t> </a:t>
            </a:r>
            <a:r>
              <a:rPr lang="en-US" dirty="0" err="1" smtClean="0"/>
              <a:t>của</a:t>
            </a:r>
            <a:r>
              <a:rPr lang="en-US" dirty="0" smtClean="0"/>
              <a:t> CMCN </a:t>
            </a:r>
          </a:p>
          <a:p>
            <a:pPr marL="285750" indent="-285750" algn="just">
              <a:lnSpc>
                <a:spcPct val="150000"/>
              </a:lnSpc>
              <a:buFont typeface="Wingdings" panose="05000000000000000000" pitchFamily="2" charset="2"/>
              <a:buChar char="§"/>
            </a:pPr>
            <a:r>
              <a:rPr lang="en-US" dirty="0" err="1" smtClean="0"/>
              <a:t>Chưa</a:t>
            </a:r>
            <a:r>
              <a:rPr lang="en-US" dirty="0" smtClean="0"/>
              <a:t> </a:t>
            </a:r>
            <a:r>
              <a:rPr lang="en-US" dirty="0" err="1"/>
              <a:t>phân</a:t>
            </a:r>
            <a:r>
              <a:rPr lang="en-US" dirty="0"/>
              <a:t> </a:t>
            </a:r>
            <a:r>
              <a:rPr lang="en-US" dirty="0" err="1"/>
              <a:t>tích</a:t>
            </a:r>
            <a:r>
              <a:rPr lang="en-US" dirty="0"/>
              <a:t> </a:t>
            </a:r>
            <a:r>
              <a:rPr lang="en-US" dirty="0" err="1"/>
              <a:t>cụ</a:t>
            </a:r>
            <a:r>
              <a:rPr lang="en-US" dirty="0"/>
              <a:t> </a:t>
            </a:r>
            <a:r>
              <a:rPr lang="en-US" dirty="0" err="1"/>
              <a:t>thể</a:t>
            </a:r>
            <a:r>
              <a:rPr lang="en-US" dirty="0"/>
              <a:t> </a:t>
            </a:r>
            <a:r>
              <a:rPr lang="en-US" dirty="0" err="1"/>
              <a:t>tình</a:t>
            </a:r>
            <a:r>
              <a:rPr lang="en-US" dirty="0"/>
              <a:t> </a:t>
            </a:r>
            <a:r>
              <a:rPr lang="en-US" dirty="0" err="1"/>
              <a:t>hình</a:t>
            </a:r>
            <a:r>
              <a:rPr lang="en-US" dirty="0"/>
              <a:t> </a:t>
            </a:r>
            <a:r>
              <a:rPr lang="en-US" dirty="0" err="1"/>
              <a:t>lao</a:t>
            </a:r>
            <a:r>
              <a:rPr lang="en-US" dirty="0"/>
              <a:t> </a:t>
            </a:r>
            <a:r>
              <a:rPr lang="en-US" dirty="0" err="1"/>
              <a:t>động</a:t>
            </a:r>
            <a:r>
              <a:rPr lang="en-US" dirty="0"/>
              <a:t> </a:t>
            </a:r>
            <a:r>
              <a:rPr lang="en-US" dirty="0" err="1"/>
              <a:t>trong</a:t>
            </a:r>
            <a:r>
              <a:rPr lang="en-US" dirty="0"/>
              <a:t> </a:t>
            </a:r>
            <a:r>
              <a:rPr lang="en-US" dirty="0" err="1"/>
              <a:t>từng</a:t>
            </a:r>
            <a:r>
              <a:rPr lang="en-US" dirty="0"/>
              <a:t> </a:t>
            </a:r>
            <a:r>
              <a:rPr lang="en-US" dirty="0" err="1"/>
              <a:t>ngành</a:t>
            </a:r>
            <a:r>
              <a:rPr lang="en-US" dirty="0"/>
              <a:t> </a:t>
            </a:r>
            <a:r>
              <a:rPr lang="en-US" dirty="0" err="1"/>
              <a:t>nghề</a:t>
            </a:r>
            <a:r>
              <a:rPr lang="en-US" dirty="0"/>
              <a:t> </a:t>
            </a:r>
            <a:r>
              <a:rPr lang="en-US" dirty="0" err="1"/>
              <a:t>riêng</a:t>
            </a:r>
            <a:r>
              <a:rPr lang="en-US" dirty="0"/>
              <a:t> </a:t>
            </a:r>
            <a:r>
              <a:rPr lang="en-US" dirty="0" err="1"/>
              <a:t>biệt</a:t>
            </a:r>
            <a:r>
              <a:rPr lang="en-US" dirty="0"/>
              <a:t>. </a:t>
            </a:r>
            <a:endParaRPr lang="en-US" dirty="0" smtClean="0"/>
          </a:p>
          <a:p>
            <a:pPr marL="285750" indent="-285750" algn="just">
              <a:lnSpc>
                <a:spcPct val="150000"/>
              </a:lnSpc>
              <a:buFont typeface="Wingdings" panose="05000000000000000000" pitchFamily="2" charset="2"/>
              <a:buChar char="§"/>
            </a:pPr>
            <a:r>
              <a:rPr lang="en-US" dirty="0" err="1" smtClean="0"/>
              <a:t>Kinh</a:t>
            </a:r>
            <a:r>
              <a:rPr lang="en-US" dirty="0" smtClean="0"/>
              <a:t> </a:t>
            </a:r>
            <a:r>
              <a:rPr lang="en-US" dirty="0" err="1"/>
              <a:t>nghiệm</a:t>
            </a:r>
            <a:r>
              <a:rPr lang="en-US" dirty="0"/>
              <a:t> </a:t>
            </a:r>
            <a:r>
              <a:rPr lang="en-US" dirty="0" err="1"/>
              <a:t>chưa</a:t>
            </a:r>
            <a:r>
              <a:rPr lang="en-US" dirty="0"/>
              <a:t> </a:t>
            </a:r>
            <a:r>
              <a:rPr lang="en-US" dirty="0" err="1"/>
              <a:t>có</a:t>
            </a:r>
            <a:r>
              <a:rPr lang="en-US" dirty="0"/>
              <a:t> </a:t>
            </a:r>
            <a:r>
              <a:rPr lang="en-US" dirty="0" err="1"/>
              <a:t>nên</a:t>
            </a:r>
            <a:r>
              <a:rPr lang="en-US" dirty="0"/>
              <a:t> </a:t>
            </a:r>
            <a:r>
              <a:rPr lang="en-US" dirty="0" err="1"/>
              <a:t>còn</a:t>
            </a:r>
            <a:r>
              <a:rPr lang="en-US" dirty="0"/>
              <a:t> </a:t>
            </a:r>
            <a:r>
              <a:rPr lang="en-US" dirty="0" err="1"/>
              <a:t>nhiều</a:t>
            </a:r>
            <a:r>
              <a:rPr lang="en-US" dirty="0"/>
              <a:t> </a:t>
            </a:r>
            <a:r>
              <a:rPr lang="en-US" dirty="0" err="1"/>
              <a:t>vướng</a:t>
            </a:r>
            <a:r>
              <a:rPr lang="en-US" dirty="0"/>
              <a:t> </a:t>
            </a:r>
            <a:r>
              <a:rPr lang="en-US" dirty="0" err="1"/>
              <a:t>mắc</a:t>
            </a:r>
            <a:r>
              <a:rPr lang="en-US" dirty="0"/>
              <a:t> </a:t>
            </a:r>
            <a:r>
              <a:rPr lang="en-US" dirty="0" err="1"/>
              <a:t>khi</a:t>
            </a:r>
            <a:r>
              <a:rPr lang="en-US" dirty="0"/>
              <a:t> </a:t>
            </a:r>
            <a:r>
              <a:rPr lang="en-US" dirty="0" err="1"/>
              <a:t>làm</a:t>
            </a:r>
            <a:r>
              <a:rPr lang="en-US" dirty="0"/>
              <a:t> </a:t>
            </a:r>
            <a:r>
              <a:rPr lang="en-US" dirty="0" err="1"/>
              <a:t>bài</a:t>
            </a:r>
            <a:r>
              <a:rPr lang="en-US" dirty="0"/>
              <a:t>. </a:t>
            </a:r>
          </a:p>
          <a:p>
            <a:pPr algn="just">
              <a:lnSpc>
                <a:spcPct val="150000"/>
              </a:lnSpc>
            </a:pPr>
            <a:r>
              <a:rPr lang="en-US" b="1" i="1" dirty="0" err="1"/>
              <a:t>Hướng</a:t>
            </a:r>
            <a:r>
              <a:rPr lang="en-US" b="1" i="1" dirty="0"/>
              <a:t> </a:t>
            </a:r>
            <a:r>
              <a:rPr lang="en-US" b="1" i="1" dirty="0" err="1"/>
              <a:t>phát</a:t>
            </a:r>
            <a:r>
              <a:rPr lang="en-US" b="1" i="1" dirty="0"/>
              <a:t> </a:t>
            </a:r>
            <a:r>
              <a:rPr lang="en-US" b="1" i="1" dirty="0" err="1"/>
              <a:t>triển</a:t>
            </a:r>
            <a:r>
              <a:rPr lang="en-US" b="1" i="1" dirty="0"/>
              <a:t> </a:t>
            </a:r>
            <a:r>
              <a:rPr lang="en-US" b="1" i="1" dirty="0" err="1"/>
              <a:t>của</a:t>
            </a:r>
            <a:r>
              <a:rPr lang="en-US" b="1" i="1" dirty="0"/>
              <a:t> </a:t>
            </a:r>
            <a:r>
              <a:rPr lang="en-US" b="1" i="1" dirty="0" err="1"/>
              <a:t>đề</a:t>
            </a:r>
            <a:r>
              <a:rPr lang="en-US" b="1" i="1" dirty="0"/>
              <a:t> </a:t>
            </a:r>
            <a:r>
              <a:rPr lang="en-US" b="1" i="1" dirty="0" err="1"/>
              <a:t>tài</a:t>
            </a:r>
            <a:endParaRPr lang="en-US" dirty="0"/>
          </a:p>
          <a:p>
            <a:pPr marL="285750" indent="-285750" algn="just">
              <a:lnSpc>
                <a:spcPct val="150000"/>
              </a:lnSpc>
              <a:buFont typeface="Wingdings" panose="05000000000000000000" pitchFamily="2" charset="2"/>
              <a:buChar char="§"/>
            </a:pPr>
            <a:r>
              <a:rPr lang="en-US" dirty="0" err="1" smtClean="0"/>
              <a:t>Đi</a:t>
            </a:r>
            <a:r>
              <a:rPr lang="en-US" dirty="0" smtClean="0"/>
              <a:t> </a:t>
            </a:r>
            <a:r>
              <a:rPr lang="en-US" dirty="0" err="1" smtClean="0"/>
              <a:t>sâu</a:t>
            </a:r>
            <a:r>
              <a:rPr lang="en-US" dirty="0" smtClean="0"/>
              <a:t> </a:t>
            </a:r>
            <a:r>
              <a:rPr lang="en-US" dirty="0" err="1" smtClean="0"/>
              <a:t>nghiên</a:t>
            </a:r>
            <a:r>
              <a:rPr lang="en-US" dirty="0" smtClean="0"/>
              <a:t> </a:t>
            </a:r>
            <a:r>
              <a:rPr lang="en-US" dirty="0" err="1"/>
              <a:t>cứu</a:t>
            </a:r>
            <a:r>
              <a:rPr lang="en-US" dirty="0"/>
              <a:t> </a:t>
            </a:r>
            <a:r>
              <a:rPr lang="en-US" dirty="0" err="1"/>
              <a:t>tác</a:t>
            </a:r>
            <a:r>
              <a:rPr lang="en-US" dirty="0"/>
              <a:t> </a:t>
            </a:r>
            <a:r>
              <a:rPr lang="en-US" dirty="0" err="1"/>
              <a:t>động</a:t>
            </a:r>
            <a:r>
              <a:rPr lang="en-US" dirty="0"/>
              <a:t> </a:t>
            </a:r>
            <a:r>
              <a:rPr lang="en-US" dirty="0" err="1"/>
              <a:t>của</a:t>
            </a:r>
            <a:r>
              <a:rPr lang="en-US" dirty="0"/>
              <a:t> CMCN 4.0 </a:t>
            </a:r>
            <a:r>
              <a:rPr lang="en-US" dirty="0" err="1"/>
              <a:t>đến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trong</a:t>
            </a:r>
            <a:r>
              <a:rPr lang="en-US" dirty="0"/>
              <a:t> </a:t>
            </a:r>
            <a:r>
              <a:rPr lang="en-US" dirty="0" err="1"/>
              <a:t>từng</a:t>
            </a:r>
            <a:r>
              <a:rPr lang="en-US" dirty="0"/>
              <a:t> </a:t>
            </a:r>
            <a:r>
              <a:rPr lang="en-US" dirty="0" err="1"/>
              <a:t>ngành</a:t>
            </a:r>
            <a:r>
              <a:rPr lang="en-US" dirty="0"/>
              <a:t> </a:t>
            </a:r>
            <a:r>
              <a:rPr lang="en-US" dirty="0" err="1"/>
              <a:t>nghề</a:t>
            </a:r>
            <a:r>
              <a:rPr lang="en-US" dirty="0"/>
              <a:t> </a:t>
            </a:r>
            <a:r>
              <a:rPr lang="en-US" dirty="0" err="1"/>
              <a:t>cụ</a:t>
            </a:r>
            <a:r>
              <a:rPr lang="en-US" dirty="0"/>
              <a:t> </a:t>
            </a:r>
            <a:r>
              <a:rPr lang="en-US" dirty="0" err="1"/>
              <a:t>thể</a:t>
            </a:r>
            <a:r>
              <a:rPr lang="en-US" dirty="0"/>
              <a:t>. </a:t>
            </a:r>
          </a:p>
        </p:txBody>
      </p:sp>
    </p:spTree>
    <p:extLst>
      <p:ext uri="{BB962C8B-B14F-4D97-AF65-F5344CB8AC3E}">
        <p14:creationId xmlns:p14="http://schemas.microsoft.com/office/powerpoint/2010/main" val="261857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a:t>
            </a:r>
            <a:r>
              <a:rPr lang="en-US" dirty="0" err="1" smtClean="0"/>
              <a:t>Tài</a:t>
            </a:r>
            <a:r>
              <a:rPr lang="en-US" dirty="0" smtClean="0"/>
              <a:t> </a:t>
            </a:r>
            <a:r>
              <a:rPr lang="en-US" dirty="0" err="1" smtClean="0"/>
              <a:t>liệu</a:t>
            </a:r>
            <a:r>
              <a:rPr lang="en-US" dirty="0" smtClean="0"/>
              <a:t> </a:t>
            </a:r>
            <a:r>
              <a:rPr lang="en-US" dirty="0" err="1" smtClean="0"/>
              <a:t>tham</a:t>
            </a:r>
            <a:r>
              <a:rPr lang="en-US" dirty="0" smtClean="0"/>
              <a:t> </a:t>
            </a:r>
            <a:r>
              <a:rPr lang="en-US" dirty="0" err="1" smtClean="0"/>
              <a:t>khảo</a:t>
            </a:r>
            <a:r>
              <a:rPr lang="en-US" dirty="0" smtClean="0"/>
              <a:t> </a:t>
            </a:r>
            <a:endParaRPr lang="en-US" dirty="0"/>
          </a:p>
        </p:txBody>
      </p:sp>
      <p:sp>
        <p:nvSpPr>
          <p:cNvPr id="4" name="TextBox 3"/>
          <p:cNvSpPr txBox="1"/>
          <p:nvPr/>
        </p:nvSpPr>
        <p:spPr>
          <a:xfrm>
            <a:off x="632836" y="967365"/>
            <a:ext cx="4084637" cy="523220"/>
          </a:xfrm>
          <a:prstGeom prst="rect">
            <a:avLst/>
          </a:prstGeom>
          <a:noFill/>
        </p:spPr>
        <p:txBody>
          <a:bodyPr wrap="square" rtlCol="0">
            <a:spAutoFit/>
          </a:bodyPr>
          <a:lstStyle/>
          <a:p>
            <a:r>
              <a:rPr lang="en-US" sz="2800" b="1" i="1" dirty="0" err="1" smtClean="0"/>
              <a:t>Tài</a:t>
            </a:r>
            <a:r>
              <a:rPr lang="en-US" sz="2800" b="1" i="1" dirty="0" smtClean="0"/>
              <a:t> </a:t>
            </a:r>
            <a:r>
              <a:rPr lang="en-US" sz="2800" b="1" i="1" dirty="0" err="1" smtClean="0"/>
              <a:t>liệu</a:t>
            </a:r>
            <a:r>
              <a:rPr lang="en-US" sz="2800" b="1" i="1" dirty="0" smtClean="0"/>
              <a:t> </a:t>
            </a:r>
            <a:r>
              <a:rPr lang="en-US" sz="2800" b="1" i="1" dirty="0" err="1" smtClean="0"/>
              <a:t>trong</a:t>
            </a:r>
            <a:r>
              <a:rPr lang="en-US" sz="2800" b="1" i="1" dirty="0" smtClean="0"/>
              <a:t> </a:t>
            </a:r>
            <a:r>
              <a:rPr lang="en-US" sz="2800" b="1" i="1" dirty="0" err="1" smtClean="0"/>
              <a:t>nước</a:t>
            </a:r>
            <a:r>
              <a:rPr lang="en-US" sz="2800" b="1" i="1" dirty="0" smtClean="0"/>
              <a:t> </a:t>
            </a:r>
            <a:endParaRPr lang="en-US" sz="2800" b="1" i="1" dirty="0"/>
          </a:p>
        </p:txBody>
      </p:sp>
      <p:sp>
        <p:nvSpPr>
          <p:cNvPr id="3" name="TextBox 2"/>
          <p:cNvSpPr txBox="1"/>
          <p:nvPr/>
        </p:nvSpPr>
        <p:spPr>
          <a:xfrm>
            <a:off x="0" y="1497512"/>
            <a:ext cx="9144000" cy="5424562"/>
          </a:xfrm>
          <a:prstGeom prst="rect">
            <a:avLst/>
          </a:prstGeom>
          <a:noFill/>
        </p:spPr>
        <p:txBody>
          <a:bodyPr wrap="square" rtlCol="0">
            <a:spAutoFit/>
          </a:bodyPr>
          <a:lstStyle/>
          <a:p>
            <a:pPr marL="0" marR="0" indent="228600" algn="just">
              <a:lnSpc>
                <a:spcPct val="115000"/>
              </a:lnSpc>
              <a:spcBef>
                <a:spcPts val="0"/>
              </a:spcBef>
              <a:spcAft>
                <a:spcPts val="0"/>
              </a:spcAft>
            </a:pPr>
            <a:r>
              <a:rPr lang="en-US" dirty="0">
                <a:latin typeface="+mn-lt"/>
                <a:ea typeface="Times New Roman" panose="02020603050405020304" pitchFamily="18" charset="0"/>
                <a:cs typeface="Times New Roman" panose="02020603050405020304" pitchFamily="18" charset="0"/>
              </a:rPr>
              <a:t>1. </a:t>
            </a:r>
            <a:r>
              <a:rPr lang="en-US" dirty="0" err="1">
                <a:latin typeface="+mn-lt"/>
                <a:ea typeface="Times New Roman" panose="02020603050405020304" pitchFamily="18" charset="0"/>
                <a:cs typeface="Times New Roman" panose="02020603050405020304" pitchFamily="18" charset="0"/>
              </a:rPr>
              <a:t>Bộ</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khoa</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học</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và</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công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nghệ</a:t>
            </a:r>
            <a:r>
              <a:rPr lang="en-US" dirty="0">
                <a:latin typeface="+mn-lt"/>
                <a:ea typeface="Times New Roman" panose="02020603050405020304" pitchFamily="18" charset="0"/>
                <a:cs typeface="Times New Roman" panose="02020603050405020304" pitchFamily="18" charset="0"/>
              </a:rPr>
              <a:t>, 2018, </a:t>
            </a:r>
            <a:r>
              <a:rPr lang="en-US" dirty="0" err="1">
                <a:latin typeface="+mn-lt"/>
                <a:ea typeface="Times New Roman" panose="02020603050405020304" pitchFamily="18" charset="0"/>
                <a:cs typeface="Times New Roman" panose="02020603050405020304" pitchFamily="18" charset="0"/>
              </a:rPr>
              <a:t>báo</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cáo</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Việc</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làm</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và</a:t>
            </a:r>
            <a:r>
              <a:rPr lang="en-US" dirty="0">
                <a:latin typeface="+mn-lt"/>
                <a:ea typeface="Times New Roman" panose="02020603050405020304" pitchFamily="18" charset="0"/>
                <a:cs typeface="Times New Roman" panose="02020603050405020304" pitchFamily="18" charset="0"/>
              </a:rPr>
              <a:t> an </a:t>
            </a:r>
            <a:r>
              <a:rPr lang="en-US" dirty="0" err="1">
                <a:latin typeface="+mn-lt"/>
                <a:ea typeface="Times New Roman" panose="02020603050405020304" pitchFamily="18" charset="0"/>
                <a:cs typeface="Times New Roman" panose="02020603050405020304" pitchFamily="18" charset="0"/>
              </a:rPr>
              <a:t>sinh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xã</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hội</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trước</a:t>
            </a:r>
            <a:r>
              <a:rPr lang="en-US" dirty="0">
                <a:latin typeface="+mn-lt"/>
                <a:ea typeface="Times New Roman" panose="02020603050405020304" pitchFamily="18" charset="0"/>
                <a:cs typeface="Times New Roman" panose="02020603050405020304" pitchFamily="18" charset="0"/>
              </a:rPr>
              <a:t> CMCN 4.0” 29/09/2018.</a:t>
            </a:r>
            <a:endParaRPr lang="en-US" sz="1400" dirty="0">
              <a:latin typeface="+mn-lt"/>
              <a:ea typeface="Calibri" panose="020F0502020204030204" pitchFamily="34" charset="0"/>
              <a:cs typeface="Times New Roman" panose="02020603050405020304" pitchFamily="18" charset="0"/>
            </a:endParaRPr>
          </a:p>
          <a:p>
            <a:pPr marL="0" marR="0" indent="228600" algn="just">
              <a:lnSpc>
                <a:spcPct val="115000"/>
              </a:lnSpc>
              <a:spcBef>
                <a:spcPts val="0"/>
              </a:spcBef>
              <a:spcAft>
                <a:spcPts val="0"/>
              </a:spcAft>
            </a:pPr>
            <a:r>
              <a:rPr lang="en-US" dirty="0">
                <a:latin typeface="+mn-lt"/>
                <a:ea typeface="Times New Roman" panose="02020603050405020304" pitchFamily="18" charset="0"/>
                <a:cs typeface="Times New Roman" panose="02020603050405020304" pitchFamily="18" charset="0"/>
              </a:rPr>
              <a:t>2. </a:t>
            </a:r>
            <a:r>
              <a:rPr lang="en-US" dirty="0" err="1">
                <a:latin typeface="+mn-lt"/>
                <a:ea typeface="Times New Roman" panose="02020603050405020304" pitchFamily="18" charset="0"/>
                <a:cs typeface="Times New Roman" panose="02020603050405020304" pitchFamily="18" charset="0"/>
              </a:rPr>
              <a:t>Nguyễn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Hoàng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Hà</a:t>
            </a:r>
            <a:r>
              <a:rPr lang="en-US" dirty="0">
                <a:latin typeface="+mn-lt"/>
                <a:ea typeface="Times New Roman" panose="02020603050405020304" pitchFamily="18" charset="0"/>
                <a:cs typeface="Times New Roman" panose="02020603050405020304" pitchFamily="18" charset="0"/>
              </a:rPr>
              <a:t>, 2018, </a:t>
            </a:r>
            <a:r>
              <a:rPr lang="en-US" dirty="0" err="1">
                <a:latin typeface="+mn-lt"/>
                <a:ea typeface="Times New Roman" panose="02020603050405020304" pitchFamily="18" charset="0"/>
                <a:cs typeface="Times New Roman" panose="02020603050405020304" pitchFamily="18" charset="0"/>
              </a:rPr>
              <a:t>Cách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mạng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công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nghiệp</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lần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thứ</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tư</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với</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vấn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đề</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việc</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làm</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và</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quan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hệ</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lao</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động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Tạp</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chí</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lý</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luận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chính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trị</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Số</a:t>
            </a:r>
            <a:r>
              <a:rPr lang="en-US" dirty="0">
                <a:latin typeface="+mn-lt"/>
                <a:ea typeface="Times New Roman" panose="02020603050405020304" pitchFamily="18" charset="0"/>
                <a:cs typeface="Times New Roman" panose="02020603050405020304" pitchFamily="18" charset="0"/>
              </a:rPr>
              <a:t> 4/2018. </a:t>
            </a:r>
            <a:r>
              <a:rPr lang="en-US" dirty="0" err="1">
                <a:latin typeface="+mn-lt"/>
                <a:ea typeface="Times New Roman" panose="02020603050405020304" pitchFamily="18" charset="0"/>
                <a:cs typeface="Times New Roman" panose="02020603050405020304" pitchFamily="18" charset="0"/>
              </a:rPr>
              <a:t>Khoa</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Luật</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Đại</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học</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Quốc</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gia</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Hà</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Nội</a:t>
            </a:r>
            <a:r>
              <a:rPr lang="en-US" dirty="0">
                <a:latin typeface="+mn-lt"/>
                <a:ea typeface="Times New Roman" panose="02020603050405020304" pitchFamily="18" charset="0"/>
                <a:cs typeface="Times New Roman" panose="02020603050405020304" pitchFamily="18" charset="0"/>
              </a:rPr>
              <a:t>. </a:t>
            </a:r>
            <a:endParaRPr lang="en-US" sz="1400" dirty="0">
              <a:latin typeface="+mn-lt"/>
              <a:ea typeface="Calibri" panose="020F0502020204030204" pitchFamily="34" charset="0"/>
              <a:cs typeface="Times New Roman" panose="02020603050405020304" pitchFamily="18" charset="0"/>
            </a:endParaRPr>
          </a:p>
          <a:p>
            <a:pPr marL="0" marR="0" indent="228600" algn="just">
              <a:lnSpc>
                <a:spcPct val="115000"/>
              </a:lnSpc>
              <a:spcBef>
                <a:spcPts val="0"/>
              </a:spcBef>
              <a:spcAft>
                <a:spcPts val="0"/>
              </a:spcAft>
            </a:pPr>
            <a:r>
              <a:rPr lang="en-US" dirty="0">
                <a:latin typeface="+mn-lt"/>
                <a:ea typeface="Times New Roman" panose="02020603050405020304" pitchFamily="18" charset="0"/>
                <a:cs typeface="Times New Roman" panose="02020603050405020304" pitchFamily="18" charset="0"/>
              </a:rPr>
              <a:t>3. Ban </a:t>
            </a:r>
            <a:r>
              <a:rPr lang="en-US" dirty="0" err="1">
                <a:latin typeface="+mn-lt"/>
                <a:ea typeface="Times New Roman" panose="02020603050405020304" pitchFamily="18" charset="0"/>
                <a:cs typeface="Times New Roman" panose="02020603050405020304" pitchFamily="18" charset="0"/>
              </a:rPr>
              <a:t>kinh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tế</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trung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ương</a:t>
            </a:r>
            <a:r>
              <a:rPr lang="en-US" dirty="0">
                <a:latin typeface="+mn-lt"/>
                <a:ea typeface="Times New Roman" panose="02020603050405020304" pitchFamily="18" charset="0"/>
                <a:cs typeface="Times New Roman" panose="02020603050405020304" pitchFamily="18" charset="0"/>
              </a:rPr>
              <a:t>, 2017, </a:t>
            </a:r>
            <a:r>
              <a:rPr lang="en-US" dirty="0" err="1">
                <a:latin typeface="+mn-lt"/>
                <a:ea typeface="Times New Roman" panose="02020603050405020304" pitchFamily="18" charset="0"/>
                <a:cs typeface="Times New Roman" panose="02020603050405020304" pitchFamily="18" charset="0"/>
              </a:rPr>
              <a:t>Việt</a:t>
            </a:r>
            <a:r>
              <a:rPr lang="en-US" dirty="0">
                <a:latin typeface="+mn-lt"/>
                <a:ea typeface="Times New Roman" panose="02020603050405020304" pitchFamily="18" charset="0"/>
                <a:cs typeface="Times New Roman" panose="02020603050405020304" pitchFamily="18" charset="0"/>
              </a:rPr>
              <a:t> Nam </a:t>
            </a:r>
            <a:r>
              <a:rPr lang="en-US" dirty="0" err="1">
                <a:latin typeface="+mn-lt"/>
                <a:ea typeface="Times New Roman" panose="02020603050405020304" pitchFamily="18" charset="0"/>
                <a:cs typeface="Times New Roman" panose="02020603050405020304" pitchFamily="18" charset="0"/>
              </a:rPr>
              <a:t>với</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cuộc</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cách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mạng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công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nghiệp</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lần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thứ</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tư</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Nhà</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xuất</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bản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Đại</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học</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Kinh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tế</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Quốc</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dân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Hà</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Nội</a:t>
            </a:r>
            <a:r>
              <a:rPr lang="en-US" dirty="0">
                <a:latin typeface="+mn-lt"/>
                <a:ea typeface="Times New Roman" panose="02020603050405020304" pitchFamily="18" charset="0"/>
                <a:cs typeface="Times New Roman" panose="02020603050405020304" pitchFamily="18" charset="0"/>
              </a:rPr>
              <a:t>.</a:t>
            </a:r>
            <a:endParaRPr lang="en-US" sz="1400" dirty="0">
              <a:latin typeface="+mn-lt"/>
              <a:ea typeface="Calibri" panose="020F0502020204030204" pitchFamily="34" charset="0"/>
              <a:cs typeface="Times New Roman" panose="02020603050405020304" pitchFamily="18" charset="0"/>
            </a:endParaRPr>
          </a:p>
          <a:p>
            <a:pPr marL="0" marR="0" indent="228600" algn="just">
              <a:lnSpc>
                <a:spcPct val="115000"/>
              </a:lnSpc>
              <a:spcBef>
                <a:spcPts val="0"/>
              </a:spcBef>
              <a:spcAft>
                <a:spcPts val="0"/>
              </a:spcAft>
            </a:pPr>
            <a:r>
              <a:rPr lang="en-US" dirty="0">
                <a:latin typeface="+mn-lt"/>
                <a:ea typeface="Times New Roman" panose="02020603050405020304" pitchFamily="18" charset="0"/>
                <a:cs typeface="Times New Roman" panose="02020603050405020304" pitchFamily="18" charset="0"/>
              </a:rPr>
              <a:t>4. </a:t>
            </a:r>
            <a:r>
              <a:rPr lang="en-US" dirty="0" err="1">
                <a:latin typeface="+mn-lt"/>
                <a:ea typeface="Times New Roman" panose="02020603050405020304" pitchFamily="18" charset="0"/>
                <a:cs typeface="Times New Roman" panose="02020603050405020304" pitchFamily="18" charset="0"/>
              </a:rPr>
              <a:t>Nguyễn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Thị</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Đức</a:t>
            </a:r>
            <a:r>
              <a:rPr lang="en-US" dirty="0">
                <a:latin typeface="+mn-lt"/>
                <a:ea typeface="Times New Roman" panose="02020603050405020304" pitchFamily="18" charset="0"/>
                <a:cs typeface="Times New Roman" panose="02020603050405020304" pitchFamily="18" charset="0"/>
              </a:rPr>
              <a:t> Loan, 2017, </a:t>
            </a:r>
            <a:r>
              <a:rPr lang="en-US" dirty="0" err="1">
                <a:latin typeface="+mn-lt"/>
                <a:ea typeface="Times New Roman" panose="02020603050405020304" pitchFamily="18" charset="0"/>
                <a:cs typeface="Times New Roman" panose="02020603050405020304" pitchFamily="18" charset="0"/>
              </a:rPr>
              <a:t>Dự</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báo</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những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tác</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động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của</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Cách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mạng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Công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nghiệp</a:t>
            </a:r>
            <a:r>
              <a:rPr lang="en-US" dirty="0">
                <a:latin typeface="+mn-lt"/>
                <a:ea typeface="Times New Roman" panose="02020603050405020304" pitchFamily="18" charset="0"/>
                <a:cs typeface="Times New Roman" panose="02020603050405020304" pitchFamily="18" charset="0"/>
              </a:rPr>
              <a:t> 4.0 </a:t>
            </a:r>
            <a:r>
              <a:rPr lang="en-US" dirty="0" err="1">
                <a:latin typeface="+mn-lt"/>
                <a:ea typeface="Times New Roman" panose="02020603050405020304" pitchFamily="18" charset="0"/>
                <a:cs typeface="Times New Roman" panose="02020603050405020304" pitchFamily="18" charset="0"/>
              </a:rPr>
              <a:t>tới</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doanh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nghiệp</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Việt</a:t>
            </a:r>
            <a:r>
              <a:rPr lang="en-US" dirty="0">
                <a:latin typeface="+mn-lt"/>
                <a:ea typeface="Times New Roman" panose="02020603050405020304" pitchFamily="18" charset="0"/>
                <a:cs typeface="Times New Roman" panose="02020603050405020304" pitchFamily="18" charset="0"/>
              </a:rPr>
              <a:t> Nam</a:t>
            </a:r>
            <a:r>
              <a:rPr lang="en-US" sz="1400" dirty="0">
                <a:latin typeface="+mn-lt"/>
                <a:ea typeface="Calibri" panose="020F0502020204030204" pitchFamily="34" charset="0"/>
                <a:cs typeface="Times New Roman" panose="02020603050405020304" pitchFamily="18" charset="0"/>
              </a:rPr>
              <a:t>. </a:t>
            </a:r>
            <a:r>
              <a:rPr lang="en-US" dirty="0" err="1">
                <a:latin typeface="+mn-lt"/>
                <a:ea typeface="Calibri" panose="020F0502020204030204" pitchFamily="34" charset="0"/>
                <a:cs typeface="Times New Roman" panose="02020603050405020304" pitchFamily="18" charset="0"/>
              </a:rPr>
              <a:t>Tạp</a:t>
            </a:r>
            <a:r>
              <a:rPr lang="en-US" dirty="0">
                <a:latin typeface="+mn-lt"/>
                <a:ea typeface="Calibri" panose="020F0502020204030204" pitchFamily="34" charset="0"/>
                <a:cs typeface="Times New Roman" panose="02020603050405020304" pitchFamily="18" charset="0"/>
              </a:rPr>
              <a:t> </a:t>
            </a:r>
            <a:r>
              <a:rPr lang="en-US" dirty="0" err="1">
                <a:latin typeface="+mn-lt"/>
                <a:ea typeface="Calibri" panose="020F0502020204030204" pitchFamily="34" charset="0"/>
                <a:cs typeface="Times New Roman" panose="02020603050405020304" pitchFamily="18" charset="0"/>
              </a:rPr>
              <a:t>chí</a:t>
            </a:r>
            <a:r>
              <a:rPr lang="en-US" dirty="0">
                <a:latin typeface="+mn-lt"/>
                <a:ea typeface="Calibri" panose="020F0502020204030204" pitchFamily="34"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Kinh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tế</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và</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Dự</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báo</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số</a:t>
            </a:r>
            <a:r>
              <a:rPr lang="en-US" dirty="0">
                <a:latin typeface="+mn-lt"/>
                <a:ea typeface="Times New Roman" panose="02020603050405020304" pitchFamily="18" charset="0"/>
                <a:cs typeface="Times New Roman" panose="02020603050405020304" pitchFamily="18" charset="0"/>
              </a:rPr>
              <a:t> 22, </a:t>
            </a:r>
            <a:r>
              <a:rPr lang="en-US" dirty="0" err="1">
                <a:latin typeface="+mn-lt"/>
                <a:ea typeface="Times New Roman" panose="02020603050405020304" pitchFamily="18" charset="0"/>
                <a:cs typeface="Times New Roman" panose="02020603050405020304" pitchFamily="18" charset="0"/>
              </a:rPr>
              <a:t>tháng</a:t>
            </a:r>
            <a:r>
              <a:rPr lang="en-US" dirty="0">
                <a:latin typeface="+mn-lt"/>
                <a:ea typeface="Times New Roman" panose="02020603050405020304" pitchFamily="18" charset="0"/>
                <a:cs typeface="Times New Roman" panose="02020603050405020304" pitchFamily="18" charset="0"/>
              </a:rPr>
              <a:t> 8/2017, tr27-29.</a:t>
            </a:r>
            <a:endParaRPr lang="en-US" sz="1400" dirty="0">
              <a:latin typeface="+mn-lt"/>
              <a:ea typeface="Calibri" panose="020F0502020204030204" pitchFamily="34" charset="0"/>
              <a:cs typeface="Times New Roman" panose="02020603050405020304" pitchFamily="18" charset="0"/>
            </a:endParaRPr>
          </a:p>
          <a:p>
            <a:pPr marL="0" marR="0" indent="228600" algn="just">
              <a:lnSpc>
                <a:spcPct val="115000"/>
              </a:lnSpc>
              <a:spcBef>
                <a:spcPts val="0"/>
              </a:spcBef>
              <a:spcAft>
                <a:spcPts val="0"/>
              </a:spcAft>
            </a:pPr>
            <a:r>
              <a:rPr lang="en-US" sz="1600" dirty="0">
                <a:latin typeface="+mn-lt"/>
                <a:ea typeface="Times New Roman" panose="02020603050405020304" pitchFamily="18" charset="0"/>
                <a:cs typeface="Times New Roman" panose="02020603050405020304" pitchFamily="18" charset="0"/>
              </a:rPr>
              <a:t>5. </a:t>
            </a:r>
            <a:r>
              <a:rPr lang="en-US" dirty="0" err="1">
                <a:latin typeface="+mn-lt"/>
                <a:ea typeface="Times New Roman" panose="02020603050405020304" pitchFamily="18" charset="0"/>
                <a:cs typeface="Times New Roman" panose="02020603050405020304" pitchFamily="18" charset="0"/>
              </a:rPr>
              <a:t>Phạm</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Thị</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Phượng</a:t>
            </a:r>
            <a:r>
              <a:rPr lang="en-US" dirty="0">
                <a:latin typeface="+mn-lt"/>
                <a:ea typeface="Times New Roman" panose="02020603050405020304" pitchFamily="18" charset="0"/>
                <a:cs typeface="Times New Roman" panose="02020603050405020304" pitchFamily="18" charset="0"/>
              </a:rPr>
              <a:t>, 2017, </a:t>
            </a:r>
            <a:r>
              <a:rPr lang="en-US" dirty="0" err="1">
                <a:latin typeface="+mn-lt"/>
                <a:ea typeface="Times New Roman" panose="02020603050405020304" pitchFamily="18" charset="0"/>
                <a:cs typeface="Times New Roman" panose="02020603050405020304" pitchFamily="18" charset="0"/>
              </a:rPr>
              <a:t>Giải</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pháp</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nâng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cao</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năng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lực</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cạnh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tranh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của</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các</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doanh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nghiệp</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niêm</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yết</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tại</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Việt</a:t>
            </a:r>
            <a:r>
              <a:rPr lang="en-US" dirty="0">
                <a:latin typeface="+mn-lt"/>
                <a:ea typeface="Times New Roman" panose="02020603050405020304" pitchFamily="18" charset="0"/>
                <a:cs typeface="Times New Roman" panose="02020603050405020304" pitchFamily="18" charset="0"/>
              </a:rPr>
              <a:t> Nam </a:t>
            </a:r>
            <a:r>
              <a:rPr lang="en-US" dirty="0" err="1">
                <a:latin typeface="+mn-lt"/>
                <a:ea typeface="Times New Roman" panose="02020603050405020304" pitchFamily="18" charset="0"/>
                <a:cs typeface="Times New Roman" panose="02020603050405020304" pitchFamily="18" charset="0"/>
              </a:rPr>
              <a:t>trong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thời</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kỳ</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cách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mạng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công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nghiệp</a:t>
            </a:r>
            <a:r>
              <a:rPr lang="en-US" dirty="0">
                <a:latin typeface="+mn-lt"/>
                <a:ea typeface="Times New Roman" panose="02020603050405020304" pitchFamily="18" charset="0"/>
                <a:cs typeface="Times New Roman" panose="02020603050405020304" pitchFamily="18" charset="0"/>
              </a:rPr>
              <a:t> 4.0. </a:t>
            </a:r>
            <a:r>
              <a:rPr lang="en-US" dirty="0" err="1">
                <a:latin typeface="+mn-lt"/>
                <a:ea typeface="Times New Roman" panose="02020603050405020304" pitchFamily="18" charset="0"/>
                <a:cs typeface="Times New Roman" panose="02020603050405020304" pitchFamily="18" charset="0"/>
              </a:rPr>
              <a:t>Hội</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thảo</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quốc</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gia</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khoa</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học</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quản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trị</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và</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kinh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doanh</a:t>
            </a:r>
            <a:r>
              <a:rPr lang="en-US" dirty="0">
                <a:latin typeface="+mn-lt"/>
                <a:ea typeface="Times New Roman" panose="02020603050405020304" pitchFamily="18" charset="0"/>
                <a:cs typeface="Times New Roman" panose="02020603050405020304" pitchFamily="18" charset="0"/>
              </a:rPr>
              <a:t> (COMB-2017). </a:t>
            </a:r>
            <a:r>
              <a:rPr lang="en-US" dirty="0" err="1">
                <a:latin typeface="+mn-lt"/>
                <a:ea typeface="Times New Roman" panose="02020603050405020304" pitchFamily="18" charset="0"/>
                <a:cs typeface="Times New Roman" panose="02020603050405020304" pitchFamily="18" charset="0"/>
              </a:rPr>
              <a:t>Trường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đại</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học</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Bà</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Rịa</a:t>
            </a:r>
            <a:r>
              <a:rPr lang="en-US" dirty="0">
                <a:latin typeface="+mn-lt"/>
                <a:ea typeface="Times New Roman" panose="02020603050405020304" pitchFamily="18" charset="0"/>
                <a:cs typeface="Times New Roman" panose="02020603050405020304" pitchFamily="18" charset="0"/>
              </a:rPr>
              <a:t> – </a:t>
            </a:r>
            <a:r>
              <a:rPr lang="en-US" dirty="0" err="1">
                <a:latin typeface="+mn-lt"/>
                <a:ea typeface="Times New Roman" panose="02020603050405020304" pitchFamily="18" charset="0"/>
                <a:cs typeface="Times New Roman" panose="02020603050405020304" pitchFamily="18" charset="0"/>
              </a:rPr>
              <a:t>Vũng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Tàu</a:t>
            </a:r>
            <a:r>
              <a:rPr lang="en-US" dirty="0">
                <a:latin typeface="+mn-lt"/>
                <a:ea typeface="Times New Roman" panose="02020603050405020304" pitchFamily="18" charset="0"/>
                <a:cs typeface="Times New Roman" panose="02020603050405020304" pitchFamily="18" charset="0"/>
              </a:rPr>
              <a:t>.</a:t>
            </a:r>
            <a:endParaRPr lang="en-US" sz="1400" dirty="0">
              <a:latin typeface="+mn-lt"/>
              <a:ea typeface="Calibri" panose="020F0502020204030204" pitchFamily="34" charset="0"/>
              <a:cs typeface="Times New Roman" panose="02020603050405020304" pitchFamily="18" charset="0"/>
            </a:endParaRPr>
          </a:p>
          <a:p>
            <a:pPr marL="0" marR="0" indent="228600" algn="just">
              <a:lnSpc>
                <a:spcPct val="115000"/>
              </a:lnSpc>
              <a:spcBef>
                <a:spcPts val="0"/>
              </a:spcBef>
              <a:spcAft>
                <a:spcPts val="0"/>
              </a:spcAft>
            </a:pPr>
            <a:r>
              <a:rPr lang="en-US" dirty="0">
                <a:latin typeface="+mn-lt"/>
                <a:ea typeface="Times New Roman" panose="02020603050405020304" pitchFamily="18" charset="0"/>
                <a:cs typeface="Times New Roman" panose="02020603050405020304" pitchFamily="18" charset="0"/>
              </a:rPr>
              <a:t>6.  </a:t>
            </a:r>
            <a:r>
              <a:rPr lang="en-US" dirty="0" err="1">
                <a:latin typeface="+mn-lt"/>
                <a:ea typeface="Times New Roman" panose="02020603050405020304" pitchFamily="18" charset="0"/>
                <a:cs typeface="Times New Roman" panose="02020603050405020304" pitchFamily="18" charset="0"/>
              </a:rPr>
              <a:t>Nguyễn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Thắng</a:t>
            </a:r>
            <a:r>
              <a:rPr lang="en-US" dirty="0">
                <a:latin typeface="+mn-lt"/>
                <a:ea typeface="Times New Roman" panose="02020603050405020304" pitchFamily="18" charset="0"/>
                <a:cs typeface="Times New Roman" panose="02020603050405020304" pitchFamily="18" charset="0"/>
              </a:rPr>
              <a:t>, 2016, </a:t>
            </a:r>
            <a:r>
              <a:rPr lang="en-US" dirty="0" err="1">
                <a:latin typeface="+mn-lt"/>
                <a:ea typeface="Times New Roman" panose="02020603050405020304" pitchFamily="18" charset="0"/>
                <a:cs typeface="Times New Roman" panose="02020603050405020304" pitchFamily="18" charset="0"/>
              </a:rPr>
              <a:t>Cuộc</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cách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mạng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công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nghiệp</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lần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thứ</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tư</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một</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số</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đặc</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trưng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tác</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động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và</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hàm</a:t>
            </a:r>
            <a:r>
              <a:rPr lang="en-US" dirty="0">
                <a:latin typeface="+mn-lt"/>
                <a:ea typeface="Times New Roman" panose="02020603050405020304" pitchFamily="18" charset="0"/>
                <a:cs typeface="Times New Roman" panose="02020603050405020304" pitchFamily="18" charset="0"/>
              </a:rPr>
              <a:t> ý </a:t>
            </a:r>
            <a:r>
              <a:rPr lang="en-US" dirty="0" err="1">
                <a:latin typeface="+mn-lt"/>
                <a:ea typeface="Times New Roman" panose="02020603050405020304" pitchFamily="18" charset="0"/>
                <a:cs typeface="Times New Roman" panose="02020603050405020304" pitchFamily="18" charset="0"/>
              </a:rPr>
              <a:t>chính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sách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đối</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với</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Việt</a:t>
            </a:r>
            <a:r>
              <a:rPr lang="en-US" dirty="0">
                <a:latin typeface="+mn-lt"/>
                <a:ea typeface="Times New Roman" panose="02020603050405020304" pitchFamily="18" charset="0"/>
                <a:cs typeface="Times New Roman" panose="02020603050405020304" pitchFamily="18" charset="0"/>
              </a:rPr>
              <a:t> Nam. </a:t>
            </a:r>
            <a:r>
              <a:rPr lang="en-US" dirty="0" err="1">
                <a:latin typeface="+mn-lt"/>
                <a:ea typeface="Times New Roman" panose="02020603050405020304" pitchFamily="18" charset="0"/>
                <a:cs typeface="Times New Roman" panose="02020603050405020304" pitchFamily="18" charset="0"/>
              </a:rPr>
              <a:t>Trang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ngoại</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giao</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kinh</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tế</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trực</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tuyến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Bộ</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ngoại</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giao</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Việt</a:t>
            </a:r>
            <a:r>
              <a:rPr lang="en-US" dirty="0">
                <a:latin typeface="+mn-lt"/>
                <a:ea typeface="Times New Roman" panose="02020603050405020304" pitchFamily="18" charset="0"/>
                <a:cs typeface="Times New Roman" panose="02020603050405020304" pitchFamily="18" charset="0"/>
              </a:rPr>
              <a:t> Nam. </a:t>
            </a:r>
            <a:r>
              <a:rPr lang="en-US" dirty="0" err="1">
                <a:latin typeface="+mn-lt"/>
                <a:ea typeface="Times New Roman" panose="02020603050405020304" pitchFamily="18" charset="0"/>
                <a:cs typeface="Times New Roman" panose="02020603050405020304" pitchFamily="18" charset="0"/>
              </a:rPr>
              <a:t>Trung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tâm</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Phân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tích</a:t>
            </a:r>
            <a:r>
              <a:rPr lang="en-US" dirty="0">
                <a:latin typeface="+mn-lt"/>
                <a:ea typeface="Times New Roman" panose="02020603050405020304" pitchFamily="18" charset="0"/>
                <a:cs typeface="Times New Roman" panose="02020603050405020304" pitchFamily="18" charset="0"/>
              </a:rPr>
              <a:t> &amp; </a:t>
            </a:r>
            <a:r>
              <a:rPr lang="en-US" dirty="0" err="1">
                <a:latin typeface="+mn-lt"/>
                <a:ea typeface="Times New Roman" panose="02020603050405020304" pitchFamily="18" charset="0"/>
                <a:cs typeface="Times New Roman" panose="02020603050405020304" pitchFamily="18" charset="0"/>
              </a:rPr>
              <a:t>Dự</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báo</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Viện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Hàn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lâm</a:t>
            </a:r>
            <a:r>
              <a:rPr lang="en-US" dirty="0">
                <a:latin typeface="+mn-lt"/>
                <a:ea typeface="Times New Roman" panose="02020603050405020304" pitchFamily="18" charset="0"/>
                <a:cs typeface="Times New Roman" panose="02020603050405020304" pitchFamily="18" charset="0"/>
              </a:rPr>
              <a:t> KH-XH </a:t>
            </a:r>
            <a:r>
              <a:rPr lang="en-US" dirty="0" err="1">
                <a:latin typeface="+mn-lt"/>
                <a:ea typeface="Times New Roman" panose="02020603050405020304" pitchFamily="18" charset="0"/>
                <a:cs typeface="Times New Roman" panose="02020603050405020304" pitchFamily="18" charset="0"/>
              </a:rPr>
              <a:t>Việt</a:t>
            </a:r>
            <a:r>
              <a:rPr lang="en-US" dirty="0">
                <a:latin typeface="+mn-lt"/>
                <a:ea typeface="Times New Roman" panose="02020603050405020304" pitchFamily="18" charset="0"/>
                <a:cs typeface="Times New Roman" panose="02020603050405020304" pitchFamily="18" charset="0"/>
              </a:rPr>
              <a:t> Nam.</a:t>
            </a:r>
            <a:endParaRPr lang="en-US" sz="1400" dirty="0">
              <a:latin typeface="+mn-lt"/>
              <a:ea typeface="Calibri" panose="020F0502020204030204" pitchFamily="34" charset="0"/>
              <a:cs typeface="Times New Roman" panose="02020603050405020304" pitchFamily="18" charset="0"/>
            </a:endParaRPr>
          </a:p>
          <a:p>
            <a:r>
              <a:rPr lang="en-US" dirty="0" smtClean="0">
                <a:latin typeface="+mn-lt"/>
                <a:ea typeface="Times New Roman" panose="02020603050405020304" pitchFamily="18" charset="0"/>
              </a:rPr>
              <a:t>    7</a:t>
            </a:r>
            <a:r>
              <a:rPr lang="en-US" dirty="0">
                <a:latin typeface="+mn-lt"/>
                <a:ea typeface="Times New Roman" panose="02020603050405020304" pitchFamily="18" charset="0"/>
              </a:rPr>
              <a:t>. </a:t>
            </a:r>
            <a:r>
              <a:rPr lang="en-US" dirty="0" err="1">
                <a:latin typeface="+mn-lt"/>
                <a:ea typeface="Times New Roman" panose="02020603050405020304" pitchFamily="18" charset="0"/>
              </a:rPr>
              <a:t>Nguyễn</a:t>
            </a:r>
            <a:r>
              <a:rPr lang="en-US" dirty="0">
                <a:latin typeface="+mn-lt"/>
                <a:ea typeface="Times New Roman" panose="02020603050405020304" pitchFamily="18" charset="0"/>
              </a:rPr>
              <a:t> </a:t>
            </a:r>
            <a:r>
              <a:rPr lang="en-US" dirty="0" err="1">
                <a:latin typeface="+mn-lt"/>
                <a:ea typeface="Times New Roman" panose="02020603050405020304" pitchFamily="18" charset="0"/>
              </a:rPr>
              <a:t>Văn</a:t>
            </a:r>
            <a:r>
              <a:rPr lang="en-US" dirty="0">
                <a:latin typeface="+mn-lt"/>
                <a:ea typeface="Times New Roman" panose="02020603050405020304" pitchFamily="18" charset="0"/>
              </a:rPr>
              <a:t> </a:t>
            </a:r>
            <a:r>
              <a:rPr lang="en-US" dirty="0" err="1">
                <a:latin typeface="+mn-lt"/>
                <a:ea typeface="Times New Roman" panose="02020603050405020304" pitchFamily="18" charset="0"/>
              </a:rPr>
              <a:t>Đông</a:t>
            </a:r>
            <a:r>
              <a:rPr lang="en-US" dirty="0">
                <a:latin typeface="+mn-lt"/>
                <a:ea typeface="Times New Roman" panose="02020603050405020304" pitchFamily="18" charset="0"/>
              </a:rPr>
              <a:t>, 2016, </a:t>
            </a:r>
            <a:r>
              <a:rPr lang="en-US" i="1" dirty="0" err="1">
                <a:latin typeface="+mn-lt"/>
                <a:ea typeface="Times New Roman" panose="02020603050405020304" pitchFamily="18" charset="0"/>
              </a:rPr>
              <a:t>Các</a:t>
            </a:r>
            <a:r>
              <a:rPr lang="en-US" i="1" dirty="0">
                <a:latin typeface="+mn-lt"/>
                <a:ea typeface="Times New Roman" panose="02020603050405020304" pitchFamily="18" charset="0"/>
              </a:rPr>
              <a:t> </a:t>
            </a:r>
            <a:r>
              <a:rPr lang="en-US" i="1" dirty="0" err="1">
                <a:latin typeface="+mn-lt"/>
                <a:ea typeface="Times New Roman" panose="02020603050405020304" pitchFamily="18" charset="0"/>
              </a:rPr>
              <a:t>yếu</a:t>
            </a:r>
            <a:r>
              <a:rPr lang="en-US" i="1" dirty="0">
                <a:latin typeface="+mn-lt"/>
                <a:ea typeface="Times New Roman" panose="02020603050405020304" pitchFamily="18" charset="0"/>
              </a:rPr>
              <a:t> </a:t>
            </a:r>
            <a:r>
              <a:rPr lang="en-US" i="1" dirty="0" err="1">
                <a:latin typeface="+mn-lt"/>
                <a:ea typeface="Times New Roman" panose="02020603050405020304" pitchFamily="18" charset="0"/>
              </a:rPr>
              <a:t>tố</a:t>
            </a:r>
            <a:r>
              <a:rPr lang="en-US" i="1" dirty="0">
                <a:latin typeface="+mn-lt"/>
                <a:ea typeface="Times New Roman" panose="02020603050405020304" pitchFamily="18" charset="0"/>
              </a:rPr>
              <a:t> </a:t>
            </a:r>
            <a:r>
              <a:rPr lang="en-US" i="1" dirty="0" err="1">
                <a:latin typeface="+mn-lt"/>
                <a:ea typeface="Times New Roman" panose="02020603050405020304" pitchFamily="18" charset="0"/>
              </a:rPr>
              <a:t>tác</a:t>
            </a:r>
            <a:r>
              <a:rPr lang="en-US" i="1" dirty="0">
                <a:latin typeface="+mn-lt"/>
                <a:ea typeface="Times New Roman" panose="02020603050405020304" pitchFamily="18" charset="0"/>
              </a:rPr>
              <a:t> </a:t>
            </a:r>
            <a:r>
              <a:rPr lang="en-US" i="1" dirty="0" err="1">
                <a:latin typeface="+mn-lt"/>
                <a:ea typeface="Times New Roman" panose="02020603050405020304" pitchFamily="18" charset="0"/>
              </a:rPr>
              <a:t>động</a:t>
            </a:r>
            <a:r>
              <a:rPr lang="en-US" i="1" dirty="0">
                <a:latin typeface="+mn-lt"/>
                <a:ea typeface="Times New Roman" panose="02020603050405020304" pitchFamily="18" charset="0"/>
              </a:rPr>
              <a:t> </a:t>
            </a:r>
            <a:r>
              <a:rPr lang="en-US" i="1" dirty="0" err="1">
                <a:latin typeface="+mn-lt"/>
                <a:ea typeface="Times New Roman" panose="02020603050405020304" pitchFamily="18" charset="0"/>
              </a:rPr>
              <a:t>đến</a:t>
            </a:r>
            <a:r>
              <a:rPr lang="en-US" i="1" dirty="0">
                <a:latin typeface="+mn-lt"/>
                <a:ea typeface="Times New Roman" panose="02020603050405020304" pitchFamily="18" charset="0"/>
              </a:rPr>
              <a:t> </a:t>
            </a:r>
            <a:r>
              <a:rPr lang="en-US" i="1" dirty="0" err="1">
                <a:latin typeface="+mn-lt"/>
                <a:ea typeface="Times New Roman" panose="02020603050405020304" pitchFamily="18" charset="0"/>
              </a:rPr>
              <a:t>năng</a:t>
            </a:r>
            <a:r>
              <a:rPr lang="en-US" i="1" dirty="0">
                <a:latin typeface="+mn-lt"/>
                <a:ea typeface="Times New Roman" panose="02020603050405020304" pitchFamily="18" charset="0"/>
              </a:rPr>
              <a:t> </a:t>
            </a:r>
            <a:r>
              <a:rPr lang="en-US" i="1" dirty="0" err="1">
                <a:latin typeface="+mn-lt"/>
                <a:ea typeface="Times New Roman" panose="02020603050405020304" pitchFamily="18" charset="0"/>
              </a:rPr>
              <a:t>suất</a:t>
            </a:r>
            <a:r>
              <a:rPr lang="en-US" i="1" dirty="0">
                <a:latin typeface="+mn-lt"/>
                <a:ea typeface="Times New Roman" panose="02020603050405020304" pitchFamily="18" charset="0"/>
              </a:rPr>
              <a:t> </a:t>
            </a:r>
            <a:r>
              <a:rPr lang="en-US" i="1" dirty="0" err="1">
                <a:latin typeface="+mn-lt"/>
                <a:ea typeface="Times New Roman" panose="02020603050405020304" pitchFamily="18" charset="0"/>
              </a:rPr>
              <a:t>lao</a:t>
            </a:r>
            <a:r>
              <a:rPr lang="en-US" i="1" dirty="0">
                <a:latin typeface="+mn-lt"/>
                <a:ea typeface="Times New Roman" panose="02020603050405020304" pitchFamily="18" charset="0"/>
              </a:rPr>
              <a:t> </a:t>
            </a:r>
            <a:r>
              <a:rPr lang="en-US" i="1" dirty="0" err="1">
                <a:latin typeface="+mn-lt"/>
                <a:ea typeface="Times New Roman" panose="02020603050405020304" pitchFamily="18" charset="0"/>
              </a:rPr>
              <a:t>động</a:t>
            </a:r>
            <a:r>
              <a:rPr lang="en-US" i="1" dirty="0">
                <a:latin typeface="+mn-lt"/>
                <a:ea typeface="Times New Roman" panose="02020603050405020304" pitchFamily="18" charset="0"/>
              </a:rPr>
              <a:t> </a:t>
            </a:r>
            <a:r>
              <a:rPr lang="en-US" i="1" dirty="0" err="1">
                <a:latin typeface="+mn-lt"/>
                <a:ea typeface="Times New Roman" panose="02020603050405020304" pitchFamily="18" charset="0"/>
              </a:rPr>
              <a:t>và</a:t>
            </a:r>
            <a:r>
              <a:rPr lang="en-US" i="1" dirty="0">
                <a:latin typeface="+mn-lt"/>
                <a:ea typeface="Times New Roman" panose="02020603050405020304" pitchFamily="18" charset="0"/>
              </a:rPr>
              <a:t> </a:t>
            </a:r>
            <a:r>
              <a:rPr lang="en-US" i="1" dirty="0" err="1">
                <a:latin typeface="+mn-lt"/>
                <a:ea typeface="Times New Roman" panose="02020603050405020304" pitchFamily="18" charset="0"/>
              </a:rPr>
              <a:t>những</a:t>
            </a:r>
            <a:r>
              <a:rPr lang="en-US" i="1" dirty="0">
                <a:latin typeface="+mn-lt"/>
                <a:ea typeface="Times New Roman" panose="02020603050405020304" pitchFamily="18" charset="0"/>
              </a:rPr>
              <a:t> </a:t>
            </a:r>
            <a:r>
              <a:rPr lang="en-US" i="1" dirty="0" err="1">
                <a:latin typeface="+mn-lt"/>
                <a:ea typeface="Times New Roman" panose="02020603050405020304" pitchFamily="18" charset="0"/>
              </a:rPr>
              <a:t>vấn</a:t>
            </a:r>
            <a:r>
              <a:rPr lang="en-US" i="1" dirty="0">
                <a:latin typeface="+mn-lt"/>
                <a:ea typeface="Times New Roman" panose="02020603050405020304" pitchFamily="18" charset="0"/>
              </a:rPr>
              <a:t> </a:t>
            </a:r>
            <a:r>
              <a:rPr lang="en-US" i="1" dirty="0" err="1">
                <a:latin typeface="+mn-lt"/>
                <a:ea typeface="Times New Roman" panose="02020603050405020304" pitchFamily="18" charset="0"/>
              </a:rPr>
              <a:t>đề</a:t>
            </a:r>
            <a:r>
              <a:rPr lang="en-US" i="1" dirty="0">
                <a:latin typeface="+mn-lt"/>
                <a:ea typeface="Times New Roman" panose="02020603050405020304" pitchFamily="18" charset="0"/>
              </a:rPr>
              <a:t> </a:t>
            </a:r>
            <a:r>
              <a:rPr lang="en-US" i="1" dirty="0" err="1">
                <a:latin typeface="+mn-lt"/>
                <a:ea typeface="Times New Roman" panose="02020603050405020304" pitchFamily="18" charset="0"/>
              </a:rPr>
              <a:t>đặt</a:t>
            </a:r>
            <a:r>
              <a:rPr lang="en-US" i="1" dirty="0">
                <a:latin typeface="+mn-lt"/>
                <a:ea typeface="Times New Roman" panose="02020603050405020304" pitchFamily="18" charset="0"/>
              </a:rPr>
              <a:t> </a:t>
            </a:r>
            <a:r>
              <a:rPr lang="en-US" i="1" dirty="0" err="1">
                <a:latin typeface="+mn-lt"/>
                <a:ea typeface="Times New Roman" panose="02020603050405020304" pitchFamily="18" charset="0"/>
              </a:rPr>
              <a:t>ra</a:t>
            </a:r>
            <a:r>
              <a:rPr lang="en-US" dirty="0" err="1">
                <a:latin typeface="+mn-lt"/>
                <a:ea typeface="Times New Roman" panose="02020603050405020304" pitchFamily="18" charset="0"/>
              </a:rPr>
              <a:t>.</a:t>
            </a:r>
            <a:r>
              <a:rPr lang="en-US" dirty="0">
                <a:latin typeface="+mn-lt"/>
                <a:ea typeface="Times New Roman" panose="02020603050405020304" pitchFamily="18" charset="0"/>
              </a:rPr>
              <a:t> </a:t>
            </a:r>
            <a:r>
              <a:rPr lang="en-US" dirty="0" err="1">
                <a:latin typeface="+mn-lt"/>
                <a:ea typeface="Times New Roman" panose="02020603050405020304" pitchFamily="18" charset="0"/>
              </a:rPr>
              <a:t>Tạp</a:t>
            </a:r>
            <a:r>
              <a:rPr lang="en-US" dirty="0">
                <a:latin typeface="+mn-lt"/>
                <a:ea typeface="Times New Roman" panose="02020603050405020304" pitchFamily="18" charset="0"/>
              </a:rPr>
              <a:t> </a:t>
            </a:r>
            <a:r>
              <a:rPr lang="en-US" dirty="0" err="1">
                <a:latin typeface="+mn-lt"/>
                <a:ea typeface="Times New Roman" panose="02020603050405020304" pitchFamily="18" charset="0"/>
              </a:rPr>
              <a:t>chí</a:t>
            </a:r>
            <a:r>
              <a:rPr lang="en-US" dirty="0">
                <a:latin typeface="+mn-lt"/>
                <a:ea typeface="Times New Roman" panose="02020603050405020304" pitchFamily="18" charset="0"/>
              </a:rPr>
              <a:t> </a:t>
            </a:r>
            <a:r>
              <a:rPr lang="en-US" dirty="0" err="1">
                <a:latin typeface="+mn-lt"/>
                <a:ea typeface="Times New Roman" panose="02020603050405020304" pitchFamily="18" charset="0"/>
              </a:rPr>
              <a:t>Tài</a:t>
            </a:r>
            <a:r>
              <a:rPr lang="en-US" dirty="0">
                <a:latin typeface="+mn-lt"/>
                <a:ea typeface="Times New Roman" panose="02020603050405020304" pitchFamily="18" charset="0"/>
              </a:rPr>
              <a:t> </a:t>
            </a:r>
            <a:r>
              <a:rPr lang="en-US" dirty="0" err="1">
                <a:latin typeface="+mn-lt"/>
                <a:ea typeface="Times New Roman" panose="02020603050405020304" pitchFamily="18" charset="0"/>
              </a:rPr>
              <a:t>chính</a:t>
            </a:r>
            <a:r>
              <a:rPr lang="en-US" dirty="0">
                <a:latin typeface="+mn-lt"/>
                <a:ea typeface="Times New Roman" panose="02020603050405020304" pitchFamily="18" charset="0"/>
              </a:rPr>
              <a:t> </a:t>
            </a:r>
            <a:r>
              <a:rPr lang="en-US" dirty="0" err="1">
                <a:latin typeface="+mn-lt"/>
                <a:ea typeface="Times New Roman" panose="02020603050405020304" pitchFamily="18" charset="0"/>
              </a:rPr>
              <a:t>kỳ</a:t>
            </a:r>
            <a:r>
              <a:rPr lang="en-US" dirty="0">
                <a:latin typeface="+mn-lt"/>
                <a:ea typeface="Times New Roman" panose="02020603050405020304" pitchFamily="18" charset="0"/>
              </a:rPr>
              <a:t> II </a:t>
            </a:r>
            <a:r>
              <a:rPr lang="en-US" dirty="0" err="1">
                <a:latin typeface="+mn-lt"/>
                <a:ea typeface="Times New Roman" panose="02020603050405020304" pitchFamily="18" charset="0"/>
              </a:rPr>
              <a:t>tháng</a:t>
            </a:r>
            <a:r>
              <a:rPr lang="en-US" dirty="0">
                <a:latin typeface="+mn-lt"/>
                <a:ea typeface="Times New Roman" panose="02020603050405020304" pitchFamily="18" charset="0"/>
              </a:rPr>
              <a:t> 12/2016</a:t>
            </a:r>
            <a:endParaRPr lang="en-US" dirty="0">
              <a:latin typeface="+mn-lt"/>
            </a:endParaRPr>
          </a:p>
        </p:txBody>
      </p:sp>
    </p:spTree>
    <p:extLst>
      <p:ext uri="{BB962C8B-B14F-4D97-AF65-F5344CB8AC3E}">
        <p14:creationId xmlns:p14="http://schemas.microsoft.com/office/powerpoint/2010/main" val="1598338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a:t>
            </a:r>
            <a:r>
              <a:rPr lang="en-US" dirty="0" err="1" smtClean="0"/>
              <a:t>Tài</a:t>
            </a:r>
            <a:r>
              <a:rPr lang="en-US" dirty="0" smtClean="0"/>
              <a:t> </a:t>
            </a:r>
            <a:r>
              <a:rPr lang="en-US" dirty="0" err="1" smtClean="0"/>
              <a:t>liệu</a:t>
            </a:r>
            <a:r>
              <a:rPr lang="en-US" dirty="0" smtClean="0"/>
              <a:t> </a:t>
            </a:r>
            <a:r>
              <a:rPr lang="en-US" dirty="0" err="1" smtClean="0"/>
              <a:t>tham</a:t>
            </a:r>
            <a:r>
              <a:rPr lang="en-US" dirty="0" smtClean="0"/>
              <a:t> </a:t>
            </a:r>
            <a:r>
              <a:rPr lang="en-US" dirty="0" err="1" smtClean="0"/>
              <a:t>khảo</a:t>
            </a:r>
            <a:r>
              <a:rPr lang="en-US" dirty="0" smtClean="0"/>
              <a:t> </a:t>
            </a:r>
            <a:endParaRPr lang="en-US" dirty="0"/>
          </a:p>
        </p:txBody>
      </p:sp>
      <p:sp>
        <p:nvSpPr>
          <p:cNvPr id="4" name="TextBox 3"/>
          <p:cNvSpPr txBox="1"/>
          <p:nvPr/>
        </p:nvSpPr>
        <p:spPr>
          <a:xfrm>
            <a:off x="632836" y="967365"/>
            <a:ext cx="4084637" cy="523220"/>
          </a:xfrm>
          <a:prstGeom prst="rect">
            <a:avLst/>
          </a:prstGeom>
          <a:noFill/>
        </p:spPr>
        <p:txBody>
          <a:bodyPr wrap="square" rtlCol="0">
            <a:spAutoFit/>
          </a:bodyPr>
          <a:lstStyle/>
          <a:p>
            <a:r>
              <a:rPr lang="en-US" sz="2800" b="1" i="1" dirty="0" err="1" smtClean="0"/>
              <a:t>Tài</a:t>
            </a:r>
            <a:r>
              <a:rPr lang="en-US" sz="2800" b="1" i="1" dirty="0" smtClean="0"/>
              <a:t> </a:t>
            </a:r>
            <a:r>
              <a:rPr lang="en-US" sz="2800" b="1" i="1" dirty="0" err="1" smtClean="0"/>
              <a:t>liệu</a:t>
            </a:r>
            <a:r>
              <a:rPr lang="en-US" sz="2800" b="1" i="1" dirty="0" smtClean="0"/>
              <a:t> </a:t>
            </a:r>
            <a:r>
              <a:rPr lang="en-US" sz="2800" b="1" i="1" dirty="0" err="1" smtClean="0"/>
              <a:t>nước</a:t>
            </a:r>
            <a:r>
              <a:rPr lang="en-US" sz="2800" b="1" i="1" dirty="0" smtClean="0"/>
              <a:t> </a:t>
            </a:r>
            <a:r>
              <a:rPr lang="en-US" sz="2800" b="1" i="1" dirty="0" err="1" smtClean="0"/>
              <a:t>ngoài</a:t>
            </a:r>
            <a:endParaRPr lang="en-US" sz="2800" b="1" i="1" dirty="0"/>
          </a:p>
        </p:txBody>
      </p:sp>
      <p:sp>
        <p:nvSpPr>
          <p:cNvPr id="3" name="TextBox 2"/>
          <p:cNvSpPr txBox="1"/>
          <p:nvPr/>
        </p:nvSpPr>
        <p:spPr>
          <a:xfrm>
            <a:off x="0" y="1490585"/>
            <a:ext cx="9144000" cy="5162054"/>
          </a:xfrm>
          <a:prstGeom prst="rect">
            <a:avLst/>
          </a:prstGeom>
          <a:noFill/>
        </p:spPr>
        <p:txBody>
          <a:bodyPr wrap="square" rtlCol="0">
            <a:spAutoFit/>
          </a:bodyPr>
          <a:lstStyle/>
          <a:p>
            <a:pPr marL="57150" marR="0" indent="171450" algn="just">
              <a:lnSpc>
                <a:spcPct val="115000"/>
              </a:lnSpc>
              <a:spcBef>
                <a:spcPts val="0"/>
              </a:spcBef>
              <a:spcAft>
                <a:spcPts val="0"/>
              </a:spcAft>
            </a:pPr>
            <a:r>
              <a:rPr lang="en-US" dirty="0">
                <a:latin typeface="+mn-lt"/>
                <a:ea typeface="Times New Roman" panose="02020603050405020304" pitchFamily="18" charset="0"/>
                <a:cs typeface="Times New Roman" panose="02020603050405020304" pitchFamily="18" charset="0"/>
              </a:rPr>
              <a:t>1. Elena G. </a:t>
            </a:r>
            <a:r>
              <a:rPr lang="en-US" dirty="0" err="1">
                <a:latin typeface="+mn-lt"/>
                <a:ea typeface="Times New Roman" panose="02020603050405020304" pitchFamily="18" charset="0"/>
                <a:cs typeface="Times New Roman" panose="02020603050405020304" pitchFamily="18" charset="0"/>
              </a:rPr>
              <a:t>Popkova</a:t>
            </a:r>
            <a:r>
              <a:rPr lang="en-US" dirty="0">
                <a:latin typeface="+mn-lt"/>
                <a:ea typeface="Times New Roman" panose="02020603050405020304" pitchFamily="18" charset="0"/>
                <a:cs typeface="Times New Roman" panose="02020603050405020304" pitchFamily="18" charset="0"/>
              </a:rPr>
              <a:t>; Prof. Dr. </a:t>
            </a:r>
            <a:r>
              <a:rPr lang="en-US" dirty="0" err="1">
                <a:latin typeface="+mn-lt"/>
                <a:ea typeface="Times New Roman" panose="02020603050405020304" pitchFamily="18" charset="0"/>
                <a:cs typeface="Times New Roman" panose="02020603050405020304" pitchFamily="18" charset="0"/>
              </a:rPr>
              <a:t>Yulia</a:t>
            </a:r>
            <a:r>
              <a:rPr lang="en-US" dirty="0">
                <a:latin typeface="+mn-lt"/>
                <a:ea typeface="Times New Roman" panose="02020603050405020304" pitchFamily="18" charset="0"/>
                <a:cs typeface="Times New Roman" panose="02020603050405020304" pitchFamily="18" charset="0"/>
              </a:rPr>
              <a:t> V. </a:t>
            </a:r>
            <a:r>
              <a:rPr lang="en-US" dirty="0" err="1">
                <a:latin typeface="+mn-lt"/>
                <a:ea typeface="Times New Roman" panose="02020603050405020304" pitchFamily="18" charset="0"/>
                <a:cs typeface="Times New Roman" panose="02020603050405020304" pitchFamily="18" charset="0"/>
              </a:rPr>
              <a:t>Ragulina</a:t>
            </a:r>
            <a:r>
              <a:rPr lang="en-US" dirty="0">
                <a:latin typeface="+mn-lt"/>
                <a:ea typeface="Times New Roman" panose="02020603050405020304" pitchFamily="18" charset="0"/>
                <a:cs typeface="Times New Roman" panose="02020603050405020304" pitchFamily="18" charset="0"/>
              </a:rPr>
              <a:t>; Dr. </a:t>
            </a:r>
            <a:r>
              <a:rPr lang="en-US" dirty="0" err="1">
                <a:latin typeface="+mn-lt"/>
                <a:ea typeface="Times New Roman" panose="02020603050405020304" pitchFamily="18" charset="0"/>
                <a:cs typeface="Times New Roman" panose="02020603050405020304" pitchFamily="18" charset="0"/>
              </a:rPr>
              <a:t>Aleksei</a:t>
            </a:r>
            <a:r>
              <a:rPr lang="en-US" dirty="0">
                <a:latin typeface="+mn-lt"/>
                <a:ea typeface="Times New Roman" panose="02020603050405020304" pitchFamily="18" charset="0"/>
                <a:cs typeface="Times New Roman" panose="02020603050405020304" pitchFamily="18" charset="0"/>
              </a:rPr>
              <a:t> V. </a:t>
            </a:r>
            <a:r>
              <a:rPr lang="en-US" dirty="0" err="1">
                <a:latin typeface="+mn-lt"/>
                <a:ea typeface="Times New Roman" panose="02020603050405020304" pitchFamily="18" charset="0"/>
                <a:cs typeface="Times New Roman" panose="02020603050405020304" pitchFamily="18" charset="0"/>
              </a:rPr>
              <a:t>Bogoviz</a:t>
            </a:r>
            <a:r>
              <a:rPr lang="en-US" dirty="0">
                <a:latin typeface="+mn-lt"/>
                <a:ea typeface="Times New Roman" panose="02020603050405020304" pitchFamily="18" charset="0"/>
                <a:cs typeface="Times New Roman" panose="02020603050405020304" pitchFamily="18" charset="0"/>
              </a:rPr>
              <a:t>, 2018 Industry 4.0: Industrial Revolution of the 21st Century, </a:t>
            </a:r>
            <a:r>
              <a:rPr lang="en-US" dirty="0" err="1">
                <a:latin typeface="+mn-lt"/>
                <a:ea typeface="Times New Roman" panose="02020603050405020304" pitchFamily="18" charset="0"/>
                <a:cs typeface="Times New Roman" panose="02020603050405020304" pitchFamily="18" charset="0"/>
              </a:rPr>
              <a:t>Spinger</a:t>
            </a:r>
            <a:r>
              <a:rPr lang="en-US" dirty="0">
                <a:latin typeface="+mn-lt"/>
                <a:ea typeface="Times New Roman" panose="02020603050405020304" pitchFamily="18" charset="0"/>
                <a:cs typeface="Times New Roman" panose="02020603050405020304" pitchFamily="18" charset="0"/>
              </a:rPr>
              <a:t>. Studies in Systems, Decision and Control 169.</a:t>
            </a:r>
            <a:endParaRPr lang="en-US" sz="1400" dirty="0">
              <a:latin typeface="+mn-lt"/>
              <a:ea typeface="Calibri" panose="020F0502020204030204" pitchFamily="34" charset="0"/>
              <a:cs typeface="Times New Roman" panose="02020603050405020304" pitchFamily="18" charset="0"/>
            </a:endParaRPr>
          </a:p>
          <a:p>
            <a:pPr marL="57150" marR="0" indent="171450" algn="just">
              <a:lnSpc>
                <a:spcPct val="115000"/>
              </a:lnSpc>
              <a:spcBef>
                <a:spcPts val="0"/>
              </a:spcBef>
              <a:spcAft>
                <a:spcPts val="0"/>
              </a:spcAft>
            </a:pPr>
            <a:r>
              <a:rPr lang="en-US" dirty="0">
                <a:latin typeface="+mn-lt"/>
                <a:ea typeface="Times New Roman" panose="02020603050405020304" pitchFamily="18" charset="0"/>
                <a:cs typeface="Times New Roman" panose="02020603050405020304" pitchFamily="18" charset="0"/>
              </a:rPr>
              <a:t>2. Magdalena Gabriel, Ernst </a:t>
            </a:r>
            <a:r>
              <a:rPr lang="en-US" dirty="0" err="1">
                <a:latin typeface="+mn-lt"/>
                <a:ea typeface="Times New Roman" panose="02020603050405020304" pitchFamily="18" charset="0"/>
                <a:cs typeface="Times New Roman" panose="02020603050405020304" pitchFamily="18" charset="0"/>
              </a:rPr>
              <a:t>Pessl</a:t>
            </a:r>
            <a:r>
              <a:rPr lang="en-US" dirty="0">
                <a:latin typeface="+mn-lt"/>
                <a:ea typeface="Times New Roman" panose="02020603050405020304" pitchFamily="18" charset="0"/>
                <a:cs typeface="Times New Roman" panose="02020603050405020304" pitchFamily="18" charset="0"/>
              </a:rPr>
              <a:t>, 2016, Industry 4.0 and sustainability impacts: critical discussion of sustainability aspects with a special focus on future of work and ecological consequences. Annals of the Faculty of Engineering Hunedoara - International Journal of Engineering. May2016, Vol. 14 Issue 2, p131-136. 6p.</a:t>
            </a:r>
            <a:endParaRPr lang="en-US" sz="1400" dirty="0">
              <a:latin typeface="+mn-lt"/>
              <a:ea typeface="Calibri" panose="020F0502020204030204" pitchFamily="34" charset="0"/>
              <a:cs typeface="Times New Roman" panose="02020603050405020304" pitchFamily="18" charset="0"/>
            </a:endParaRPr>
          </a:p>
          <a:p>
            <a:pPr marL="57150" marR="0" indent="171450" algn="just">
              <a:lnSpc>
                <a:spcPct val="115000"/>
              </a:lnSpc>
              <a:spcBef>
                <a:spcPts val="0"/>
              </a:spcBef>
              <a:spcAft>
                <a:spcPts val="0"/>
              </a:spcAft>
            </a:pPr>
            <a:r>
              <a:rPr lang="en-US" dirty="0">
                <a:latin typeface="+mn-lt"/>
                <a:ea typeface="Times New Roman" panose="02020603050405020304" pitchFamily="18" charset="0"/>
                <a:cs typeface="Times New Roman" panose="02020603050405020304" pitchFamily="18" charset="0"/>
              </a:rPr>
              <a:t>3. Weber, Enzo, 2016. "Industry 4.0 – job-producer or employment – destroyer? , " MPRA Paper 68615, University Library of Munich, Germany.</a:t>
            </a:r>
            <a:endParaRPr lang="en-US" sz="1400" dirty="0">
              <a:latin typeface="+mn-lt"/>
              <a:ea typeface="Calibri" panose="020F0502020204030204" pitchFamily="34" charset="0"/>
              <a:cs typeface="Times New Roman" panose="02020603050405020304" pitchFamily="18" charset="0"/>
            </a:endParaRPr>
          </a:p>
          <a:p>
            <a:pPr marL="57150" marR="0" indent="171450" algn="just">
              <a:lnSpc>
                <a:spcPct val="115000"/>
              </a:lnSpc>
              <a:spcBef>
                <a:spcPts val="0"/>
              </a:spcBef>
              <a:spcAft>
                <a:spcPts val="0"/>
              </a:spcAft>
            </a:pPr>
            <a:r>
              <a:rPr lang="en-US" dirty="0">
                <a:latin typeface="+mn-lt"/>
                <a:ea typeface="Times New Roman" panose="02020603050405020304" pitchFamily="18" charset="0"/>
                <a:cs typeface="Times New Roman" panose="02020603050405020304" pitchFamily="18" charset="0"/>
              </a:rPr>
              <a:t>4. </a:t>
            </a:r>
            <a:r>
              <a:rPr lang="en-US" dirty="0" err="1">
                <a:latin typeface="+mn-lt"/>
                <a:ea typeface="Times New Roman" panose="02020603050405020304" pitchFamily="18" charset="0"/>
                <a:cs typeface="Times New Roman" panose="02020603050405020304" pitchFamily="18" charset="0"/>
              </a:rPr>
              <a:t>Wolter</a:t>
            </a:r>
            <a:r>
              <a:rPr lang="en-US" dirty="0">
                <a:latin typeface="+mn-lt"/>
                <a:ea typeface="Times New Roman" panose="02020603050405020304" pitchFamily="18" charset="0"/>
                <a:cs typeface="Times New Roman" panose="02020603050405020304" pitchFamily="18" charset="0"/>
              </a:rPr>
              <a:t>, Marc Ingo &amp; </a:t>
            </a:r>
            <a:r>
              <a:rPr lang="en-US" dirty="0" err="1">
                <a:latin typeface="+mn-lt"/>
                <a:ea typeface="Times New Roman" panose="02020603050405020304" pitchFamily="18" charset="0"/>
                <a:cs typeface="Times New Roman" panose="02020603050405020304" pitchFamily="18" charset="0"/>
              </a:rPr>
              <a:t>Mönnig</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Anke</a:t>
            </a:r>
            <a:r>
              <a:rPr lang="en-US" dirty="0">
                <a:latin typeface="+mn-lt"/>
                <a:ea typeface="Times New Roman" panose="02020603050405020304" pitchFamily="18" charset="0"/>
                <a:cs typeface="Times New Roman" panose="02020603050405020304" pitchFamily="18" charset="0"/>
              </a:rPr>
              <a:t> &amp; Hummel, Markus &amp; </a:t>
            </a:r>
            <a:r>
              <a:rPr lang="en-US" dirty="0" err="1">
                <a:latin typeface="+mn-lt"/>
                <a:ea typeface="Times New Roman" panose="02020603050405020304" pitchFamily="18" charset="0"/>
                <a:cs typeface="Times New Roman" panose="02020603050405020304" pitchFamily="18" charset="0"/>
              </a:rPr>
              <a:t>Schneemann</a:t>
            </a:r>
            <a:r>
              <a:rPr lang="en-US" dirty="0">
                <a:latin typeface="+mn-lt"/>
                <a:ea typeface="Times New Roman" panose="02020603050405020304" pitchFamily="18" charset="0"/>
                <a:cs typeface="Times New Roman" panose="02020603050405020304" pitchFamily="18" charset="0"/>
              </a:rPr>
              <a:t>, Christian &amp; Weber, Enzo &amp; </a:t>
            </a:r>
            <a:r>
              <a:rPr lang="en-US" dirty="0" err="1">
                <a:latin typeface="+mn-lt"/>
                <a:ea typeface="Times New Roman" panose="02020603050405020304" pitchFamily="18" charset="0"/>
                <a:cs typeface="Times New Roman" panose="02020603050405020304" pitchFamily="18" charset="0"/>
              </a:rPr>
              <a:t>Zika</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Gerd</a:t>
            </a:r>
            <a:r>
              <a:rPr lang="en-US" dirty="0">
                <a:latin typeface="+mn-lt"/>
                <a:ea typeface="Times New Roman" panose="02020603050405020304" pitchFamily="18" charset="0"/>
                <a:cs typeface="Times New Roman" panose="02020603050405020304" pitchFamily="18" charset="0"/>
              </a:rPr>
              <a:t> &amp; </a:t>
            </a:r>
            <a:r>
              <a:rPr lang="en-US" dirty="0" err="1">
                <a:latin typeface="+mn-lt"/>
                <a:ea typeface="Times New Roman" panose="02020603050405020304" pitchFamily="18" charset="0"/>
                <a:cs typeface="Times New Roman" panose="02020603050405020304" pitchFamily="18" charset="0"/>
              </a:rPr>
              <a:t>Helmrich</a:t>
            </a:r>
            <a:r>
              <a:rPr lang="en-US" dirty="0">
                <a:latin typeface="+mn-lt"/>
                <a:ea typeface="Times New Roman" panose="02020603050405020304" pitchFamily="18" charset="0"/>
                <a:cs typeface="Times New Roman" panose="02020603050405020304" pitchFamily="18" charset="0"/>
              </a:rPr>
              <a:t>, Robert &amp; Maier, Tobias &amp; </a:t>
            </a:r>
            <a:r>
              <a:rPr lang="en-US" dirty="0" err="1">
                <a:latin typeface="+mn-lt"/>
                <a:ea typeface="Times New Roman" panose="02020603050405020304" pitchFamily="18" charset="0"/>
                <a:cs typeface="Times New Roman" panose="02020603050405020304" pitchFamily="18" charset="0"/>
              </a:rPr>
              <a:t>Neuber</a:t>
            </a:r>
            <a:r>
              <a:rPr lang="en-US" dirty="0">
                <a:latin typeface="+mn-lt"/>
                <a:ea typeface="Times New Roman" panose="02020603050405020304" pitchFamily="18" charset="0"/>
                <a:cs typeface="Times New Roman" panose="02020603050405020304" pitchFamily="18" charset="0"/>
              </a:rPr>
              <a:t>-Pohl, Caroline, 2015. "Industry 4.0 and the consequences for </a:t>
            </a:r>
            <a:r>
              <a:rPr lang="en-US" dirty="0" err="1">
                <a:latin typeface="+mn-lt"/>
                <a:ea typeface="Times New Roman" panose="02020603050405020304" pitchFamily="18" charset="0"/>
                <a:cs typeface="Times New Roman" panose="02020603050405020304" pitchFamily="18" charset="0"/>
              </a:rPr>
              <a:t>labour</a:t>
            </a:r>
            <a:r>
              <a:rPr lang="en-US" dirty="0">
                <a:latin typeface="+mn-lt"/>
                <a:ea typeface="Times New Roman" panose="02020603050405020304" pitchFamily="18" charset="0"/>
                <a:cs typeface="Times New Roman" panose="02020603050405020304" pitchFamily="18" charset="0"/>
              </a:rPr>
              <a:t> market and economy: scenario calculations in line with the BIBB-IAB qualifications and occupational field projections (</a:t>
            </a:r>
            <a:r>
              <a:rPr lang="en-US" dirty="0" err="1">
                <a:latin typeface="+mn-lt"/>
                <a:ea typeface="Times New Roman" panose="02020603050405020304" pitchFamily="18" charset="0"/>
                <a:cs typeface="Times New Roman" panose="02020603050405020304" pitchFamily="18" charset="0"/>
              </a:rPr>
              <a:t>Industrie</a:t>
            </a:r>
            <a:r>
              <a:rPr lang="en-US" dirty="0">
                <a:latin typeface="+mn-lt"/>
                <a:ea typeface="Times New Roman" panose="02020603050405020304" pitchFamily="18" charset="0"/>
                <a:cs typeface="Times New Roman" panose="02020603050405020304" pitchFamily="18" charset="0"/>
              </a:rPr>
              <a:t> 4.0 und die </a:t>
            </a:r>
            <a:r>
              <a:rPr lang="en-US" dirty="0" err="1">
                <a:latin typeface="+mn-lt"/>
                <a:ea typeface="Times New Roman" panose="02020603050405020304" pitchFamily="18" charset="0"/>
                <a:cs typeface="Times New Roman" panose="02020603050405020304" pitchFamily="18" charset="0"/>
              </a:rPr>
              <a:t>Folgen</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für</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Ar</a:t>
            </a:r>
            <a:r>
              <a:rPr lang="en-US" dirty="0">
                <a:latin typeface="+mn-lt"/>
                <a:ea typeface="Times New Roman" panose="02020603050405020304" pitchFamily="18" charset="0"/>
                <a:cs typeface="Times New Roman" panose="02020603050405020304" pitchFamily="18" charset="0"/>
              </a:rPr>
              <a:t>," IAB-</a:t>
            </a:r>
            <a:r>
              <a:rPr lang="en-US" dirty="0" err="1">
                <a:latin typeface="+mn-lt"/>
                <a:ea typeface="Times New Roman" panose="02020603050405020304" pitchFamily="18" charset="0"/>
                <a:cs typeface="Times New Roman" panose="02020603050405020304" pitchFamily="18" charset="0"/>
              </a:rPr>
              <a:t>Forschungsbericht</a:t>
            </a:r>
            <a:r>
              <a:rPr lang="en-US" dirty="0">
                <a:latin typeface="+mn-lt"/>
                <a:ea typeface="Times New Roman" panose="02020603050405020304" pitchFamily="18" charset="0"/>
                <a:cs typeface="Times New Roman" panose="02020603050405020304" pitchFamily="18" charset="0"/>
              </a:rPr>
              <a:t> 201508_en, </a:t>
            </a:r>
            <a:r>
              <a:rPr lang="en-US" dirty="0" err="1">
                <a:latin typeface="+mn-lt"/>
                <a:ea typeface="Times New Roman" panose="02020603050405020304" pitchFamily="18" charset="0"/>
                <a:cs typeface="Times New Roman" panose="02020603050405020304" pitchFamily="18" charset="0"/>
              </a:rPr>
              <a:t>Institut</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für</a:t>
            </a:r>
            <a:r>
              <a:rPr lang="en-US" dirty="0">
                <a:latin typeface="+mn-lt"/>
                <a:ea typeface="Times New Roman" panose="02020603050405020304" pitchFamily="18" charset="0"/>
                <a:cs typeface="Times New Roman" panose="02020603050405020304" pitchFamily="18" charset="0"/>
              </a:rPr>
              <a:t> </a:t>
            </a:r>
            <a:r>
              <a:rPr lang="en-US" dirty="0" err="1">
                <a:latin typeface="+mn-lt"/>
                <a:ea typeface="Times New Roman" panose="02020603050405020304" pitchFamily="18" charset="0"/>
                <a:cs typeface="Times New Roman" panose="02020603050405020304" pitchFamily="18" charset="0"/>
              </a:rPr>
              <a:t>Arbeitsmarkt</a:t>
            </a:r>
            <a:r>
              <a:rPr lang="en-US" dirty="0">
                <a:latin typeface="+mn-lt"/>
                <a:ea typeface="Times New Roman" panose="02020603050405020304" pitchFamily="18" charset="0"/>
                <a:cs typeface="Times New Roman" panose="02020603050405020304" pitchFamily="18" charset="0"/>
              </a:rPr>
              <a:t>- und </a:t>
            </a:r>
            <a:r>
              <a:rPr lang="en-US" dirty="0" err="1">
                <a:latin typeface="+mn-lt"/>
                <a:ea typeface="Times New Roman" panose="02020603050405020304" pitchFamily="18" charset="0"/>
                <a:cs typeface="Times New Roman" panose="02020603050405020304" pitchFamily="18" charset="0"/>
              </a:rPr>
              <a:t>Berufsforschung</a:t>
            </a:r>
            <a:r>
              <a:rPr lang="en-US" dirty="0">
                <a:latin typeface="+mn-lt"/>
                <a:ea typeface="Times New Roman" panose="02020603050405020304" pitchFamily="18" charset="0"/>
                <a:cs typeface="Times New Roman" panose="02020603050405020304" pitchFamily="18" charset="0"/>
              </a:rPr>
              <a:t> (IAB), </a:t>
            </a:r>
            <a:r>
              <a:rPr lang="en-US" dirty="0" err="1">
                <a:latin typeface="+mn-lt"/>
                <a:ea typeface="Times New Roman" panose="02020603050405020304" pitchFamily="18" charset="0"/>
                <a:cs typeface="Times New Roman" panose="02020603050405020304" pitchFamily="18" charset="0"/>
              </a:rPr>
              <a:t>Nürnberg</a:t>
            </a:r>
            <a:r>
              <a:rPr lang="en-US" dirty="0">
                <a:latin typeface="+mn-lt"/>
                <a:ea typeface="Times New Roman" panose="02020603050405020304" pitchFamily="18" charset="0"/>
                <a:cs typeface="Times New Roman" panose="02020603050405020304" pitchFamily="18" charset="0"/>
              </a:rPr>
              <a:t>. Institute for Employment Research, Nuremberg, Germany</a:t>
            </a:r>
            <a:r>
              <a:rPr lang="en-US" dirty="0" smtClean="0">
                <a:latin typeface="+mn-lt"/>
                <a:ea typeface="Times New Roman" panose="02020603050405020304" pitchFamily="18" charset="0"/>
                <a:cs typeface="Times New Roman" panose="02020603050405020304" pitchFamily="18" charset="0"/>
              </a:rPr>
              <a:t>.</a:t>
            </a:r>
            <a:endParaRPr lang="en-US" sz="1400" dirty="0">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88319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a:t>
            </a:r>
            <a:r>
              <a:rPr lang="en-US" dirty="0" err="1" smtClean="0"/>
              <a:t>Tài</a:t>
            </a:r>
            <a:r>
              <a:rPr lang="en-US" dirty="0" smtClean="0"/>
              <a:t> </a:t>
            </a:r>
            <a:r>
              <a:rPr lang="en-US" dirty="0" err="1" smtClean="0"/>
              <a:t>liệu</a:t>
            </a:r>
            <a:r>
              <a:rPr lang="en-US" dirty="0" smtClean="0"/>
              <a:t> </a:t>
            </a:r>
            <a:r>
              <a:rPr lang="en-US" dirty="0" err="1" smtClean="0"/>
              <a:t>tham</a:t>
            </a:r>
            <a:r>
              <a:rPr lang="en-US" dirty="0" smtClean="0"/>
              <a:t> </a:t>
            </a:r>
            <a:r>
              <a:rPr lang="en-US" dirty="0" err="1" smtClean="0"/>
              <a:t>khảo</a:t>
            </a:r>
            <a:r>
              <a:rPr lang="en-US" dirty="0" smtClean="0"/>
              <a:t> </a:t>
            </a:r>
            <a:endParaRPr lang="en-US" dirty="0"/>
          </a:p>
        </p:txBody>
      </p:sp>
      <p:sp>
        <p:nvSpPr>
          <p:cNvPr id="4" name="TextBox 3"/>
          <p:cNvSpPr txBox="1"/>
          <p:nvPr/>
        </p:nvSpPr>
        <p:spPr>
          <a:xfrm>
            <a:off x="632836" y="967365"/>
            <a:ext cx="4084637" cy="523220"/>
          </a:xfrm>
          <a:prstGeom prst="rect">
            <a:avLst/>
          </a:prstGeom>
          <a:noFill/>
        </p:spPr>
        <p:txBody>
          <a:bodyPr wrap="square" rtlCol="0">
            <a:spAutoFit/>
          </a:bodyPr>
          <a:lstStyle/>
          <a:p>
            <a:r>
              <a:rPr lang="en-US" sz="2800" b="1" i="1" dirty="0" err="1" smtClean="0"/>
              <a:t>Tài</a:t>
            </a:r>
            <a:r>
              <a:rPr lang="en-US" sz="2800" b="1" i="1" dirty="0" smtClean="0"/>
              <a:t> </a:t>
            </a:r>
            <a:r>
              <a:rPr lang="en-US" sz="2800" b="1" i="1" dirty="0" err="1" smtClean="0"/>
              <a:t>liệu</a:t>
            </a:r>
            <a:r>
              <a:rPr lang="en-US" sz="2800" b="1" i="1" dirty="0" smtClean="0"/>
              <a:t> </a:t>
            </a:r>
            <a:r>
              <a:rPr lang="en-US" sz="2800" b="1" i="1" dirty="0" err="1" smtClean="0"/>
              <a:t>nước</a:t>
            </a:r>
            <a:r>
              <a:rPr lang="en-US" sz="2800" b="1" i="1" dirty="0" smtClean="0"/>
              <a:t> </a:t>
            </a:r>
            <a:r>
              <a:rPr lang="en-US" sz="2800" b="1" i="1" dirty="0" err="1" smtClean="0"/>
              <a:t>ngoài</a:t>
            </a:r>
            <a:endParaRPr lang="en-US" sz="2800" b="1" i="1" dirty="0"/>
          </a:p>
        </p:txBody>
      </p:sp>
      <p:sp>
        <p:nvSpPr>
          <p:cNvPr id="3" name="TextBox 2"/>
          <p:cNvSpPr txBox="1"/>
          <p:nvPr/>
        </p:nvSpPr>
        <p:spPr>
          <a:xfrm>
            <a:off x="0" y="1490585"/>
            <a:ext cx="9144000" cy="1976567"/>
          </a:xfrm>
          <a:prstGeom prst="rect">
            <a:avLst/>
          </a:prstGeom>
          <a:noFill/>
        </p:spPr>
        <p:txBody>
          <a:bodyPr wrap="square" rtlCol="0">
            <a:spAutoFit/>
          </a:bodyPr>
          <a:lstStyle/>
          <a:p>
            <a:pPr marL="57150" lvl="0" indent="171450" algn="just">
              <a:lnSpc>
                <a:spcPct val="115000"/>
              </a:lnSpc>
              <a:spcBef>
                <a:spcPts val="0"/>
              </a:spcBef>
              <a:spcAft>
                <a:spcPts val="0"/>
              </a:spcAft>
            </a:pPr>
            <a:r>
              <a:rPr lang="en-US" dirty="0">
                <a:solidFill>
                  <a:srgbClr val="080808"/>
                </a:solidFill>
                <a:latin typeface="+mn-lt"/>
                <a:ea typeface="Times New Roman" panose="02020603050405020304" pitchFamily="18" charset="0"/>
                <a:cs typeface="Times New Roman" panose="02020603050405020304" pitchFamily="18" charset="0"/>
              </a:rPr>
              <a:t>5.  Lorenz, Markus; </a:t>
            </a:r>
            <a:r>
              <a:rPr lang="en-US" dirty="0" err="1">
                <a:solidFill>
                  <a:srgbClr val="080808"/>
                </a:solidFill>
                <a:latin typeface="+mn-lt"/>
                <a:ea typeface="Times New Roman" panose="02020603050405020304" pitchFamily="18" charset="0"/>
                <a:cs typeface="Times New Roman" panose="02020603050405020304" pitchFamily="18" charset="0"/>
              </a:rPr>
              <a:t>Ruessmann</a:t>
            </a:r>
            <a:r>
              <a:rPr lang="en-US" dirty="0">
                <a:solidFill>
                  <a:srgbClr val="080808"/>
                </a:solidFill>
                <a:latin typeface="+mn-lt"/>
                <a:ea typeface="Times New Roman" panose="02020603050405020304" pitchFamily="18" charset="0"/>
                <a:cs typeface="Times New Roman" panose="02020603050405020304" pitchFamily="18" charset="0"/>
              </a:rPr>
              <a:t>, Michael; </a:t>
            </a:r>
            <a:r>
              <a:rPr lang="en-US" dirty="0" err="1">
                <a:solidFill>
                  <a:srgbClr val="080808"/>
                </a:solidFill>
                <a:latin typeface="+mn-lt"/>
                <a:ea typeface="Times New Roman" panose="02020603050405020304" pitchFamily="18" charset="0"/>
                <a:cs typeface="Times New Roman" panose="02020603050405020304" pitchFamily="18" charset="0"/>
              </a:rPr>
              <a:t>Strack</a:t>
            </a:r>
            <a:r>
              <a:rPr lang="en-US" dirty="0">
                <a:solidFill>
                  <a:srgbClr val="080808"/>
                </a:solidFill>
                <a:latin typeface="+mn-lt"/>
                <a:ea typeface="Times New Roman" panose="02020603050405020304" pitchFamily="18" charset="0"/>
                <a:cs typeface="Times New Roman" panose="02020603050405020304" pitchFamily="18" charset="0"/>
              </a:rPr>
              <a:t>, Rainer; </a:t>
            </a:r>
            <a:r>
              <a:rPr lang="en-US" dirty="0" err="1">
                <a:solidFill>
                  <a:srgbClr val="080808"/>
                </a:solidFill>
                <a:latin typeface="+mn-lt"/>
                <a:ea typeface="Times New Roman" panose="02020603050405020304" pitchFamily="18" charset="0"/>
                <a:cs typeface="Times New Roman" panose="02020603050405020304" pitchFamily="18" charset="0"/>
              </a:rPr>
              <a:t>Lueth</a:t>
            </a:r>
            <a:r>
              <a:rPr lang="en-US" dirty="0">
                <a:solidFill>
                  <a:srgbClr val="080808"/>
                </a:solidFill>
                <a:latin typeface="+mn-lt"/>
                <a:ea typeface="Times New Roman" panose="02020603050405020304" pitchFamily="18" charset="0"/>
                <a:cs typeface="Times New Roman" panose="02020603050405020304" pitchFamily="18" charset="0"/>
              </a:rPr>
              <a:t>, </a:t>
            </a:r>
            <a:r>
              <a:rPr lang="en-US" dirty="0" err="1">
                <a:solidFill>
                  <a:srgbClr val="080808"/>
                </a:solidFill>
                <a:latin typeface="+mn-lt"/>
                <a:ea typeface="Times New Roman" panose="02020603050405020304" pitchFamily="18" charset="0"/>
                <a:cs typeface="Times New Roman" panose="02020603050405020304" pitchFamily="18" charset="0"/>
              </a:rPr>
              <a:t>Knud</a:t>
            </a:r>
            <a:r>
              <a:rPr lang="en-US" dirty="0">
                <a:solidFill>
                  <a:srgbClr val="080808"/>
                </a:solidFill>
                <a:latin typeface="+mn-lt"/>
                <a:ea typeface="Times New Roman" panose="02020603050405020304" pitchFamily="18" charset="0"/>
                <a:cs typeface="Times New Roman" panose="02020603050405020304" pitchFamily="18" charset="0"/>
              </a:rPr>
              <a:t> Lasse; </a:t>
            </a:r>
            <a:r>
              <a:rPr lang="en-US" dirty="0" err="1">
                <a:solidFill>
                  <a:srgbClr val="080808"/>
                </a:solidFill>
                <a:latin typeface="+mn-lt"/>
                <a:ea typeface="Times New Roman" panose="02020603050405020304" pitchFamily="18" charset="0"/>
                <a:cs typeface="Times New Roman" panose="02020603050405020304" pitchFamily="18" charset="0"/>
              </a:rPr>
              <a:t>Bolle</a:t>
            </a:r>
            <a:r>
              <a:rPr lang="en-US" dirty="0">
                <a:solidFill>
                  <a:srgbClr val="080808"/>
                </a:solidFill>
                <a:latin typeface="+mn-lt"/>
                <a:ea typeface="Times New Roman" panose="02020603050405020304" pitchFamily="18" charset="0"/>
                <a:cs typeface="Times New Roman" panose="02020603050405020304" pitchFamily="18" charset="0"/>
              </a:rPr>
              <a:t>, Moritz, 2015. Man and machine in Industry 4.0: how will technology transform the industrial workforce through 2025? Boston Consulting Group, 18p.</a:t>
            </a:r>
            <a:endParaRPr lang="en-US" sz="1400" dirty="0">
              <a:solidFill>
                <a:srgbClr val="080808"/>
              </a:solidFill>
              <a:latin typeface="+mn-lt"/>
              <a:ea typeface="Calibri" panose="020F0502020204030204" pitchFamily="34" charset="0"/>
              <a:cs typeface="Times New Roman" panose="02020603050405020304" pitchFamily="18" charset="0"/>
            </a:endParaRPr>
          </a:p>
          <a:p>
            <a:pPr marL="57150" lvl="0" indent="171450" algn="just">
              <a:lnSpc>
                <a:spcPct val="115000"/>
              </a:lnSpc>
              <a:spcBef>
                <a:spcPts val="0"/>
              </a:spcBef>
              <a:spcAft>
                <a:spcPts val="0"/>
              </a:spcAft>
            </a:pPr>
            <a:r>
              <a:rPr lang="en-US" dirty="0">
                <a:solidFill>
                  <a:srgbClr val="080808"/>
                </a:solidFill>
                <a:latin typeface="+mn-lt"/>
                <a:ea typeface="Times New Roman" panose="02020603050405020304" pitchFamily="18" charset="0"/>
                <a:cs typeface="Times New Roman" panose="02020603050405020304" pitchFamily="18" charset="0"/>
              </a:rPr>
              <a:t>6. Linda </a:t>
            </a:r>
            <a:r>
              <a:rPr lang="en-US" dirty="0" err="1">
                <a:solidFill>
                  <a:srgbClr val="080808"/>
                </a:solidFill>
                <a:latin typeface="+mn-lt"/>
                <a:ea typeface="Times New Roman" panose="02020603050405020304" pitchFamily="18" charset="0"/>
                <a:cs typeface="Times New Roman" panose="02020603050405020304" pitchFamily="18" charset="0"/>
              </a:rPr>
              <a:t>Bonekamp</a:t>
            </a:r>
            <a:r>
              <a:rPr lang="en-US" dirty="0">
                <a:solidFill>
                  <a:srgbClr val="080808"/>
                </a:solidFill>
                <a:latin typeface="+mn-lt"/>
                <a:ea typeface="Times New Roman" panose="02020603050405020304" pitchFamily="18" charset="0"/>
                <a:cs typeface="Times New Roman" panose="02020603050405020304" pitchFamily="18" charset="0"/>
              </a:rPr>
              <a:t> &amp; Matthias Sure, 2015. Consequences of Industry 4.0 on Human </a:t>
            </a:r>
            <a:r>
              <a:rPr lang="en-US" dirty="0" err="1">
                <a:solidFill>
                  <a:srgbClr val="080808"/>
                </a:solidFill>
                <a:latin typeface="+mn-lt"/>
                <a:ea typeface="Times New Roman" panose="02020603050405020304" pitchFamily="18" charset="0"/>
                <a:cs typeface="Times New Roman" panose="02020603050405020304" pitchFamily="18" charset="0"/>
              </a:rPr>
              <a:t>Labour</a:t>
            </a:r>
            <a:r>
              <a:rPr lang="en-US" dirty="0">
                <a:solidFill>
                  <a:srgbClr val="080808"/>
                </a:solidFill>
                <a:latin typeface="+mn-lt"/>
                <a:ea typeface="Times New Roman" panose="02020603050405020304" pitchFamily="18" charset="0"/>
                <a:cs typeface="Times New Roman" panose="02020603050405020304" pitchFamily="18" charset="0"/>
              </a:rPr>
              <a:t> and Work </a:t>
            </a:r>
            <a:r>
              <a:rPr lang="en-US" dirty="0" err="1">
                <a:solidFill>
                  <a:srgbClr val="080808"/>
                </a:solidFill>
                <a:latin typeface="+mn-lt"/>
                <a:ea typeface="Times New Roman" panose="02020603050405020304" pitchFamily="18" charset="0"/>
                <a:cs typeface="Times New Roman" panose="02020603050405020304" pitchFamily="18" charset="0"/>
              </a:rPr>
              <a:t>Organisation</a:t>
            </a:r>
            <a:r>
              <a:rPr lang="en-US" dirty="0">
                <a:solidFill>
                  <a:srgbClr val="080808"/>
                </a:solidFill>
                <a:latin typeface="+mn-lt"/>
                <a:ea typeface="Times New Roman" panose="02020603050405020304" pitchFamily="18" charset="0"/>
                <a:cs typeface="Times New Roman" panose="02020603050405020304" pitchFamily="18" charset="0"/>
              </a:rPr>
              <a:t>. </a:t>
            </a:r>
            <a:r>
              <a:rPr lang="en-US" dirty="0" err="1">
                <a:solidFill>
                  <a:srgbClr val="080808"/>
                </a:solidFill>
                <a:latin typeface="+mn-lt"/>
                <a:ea typeface="Times New Roman" panose="02020603050405020304" pitchFamily="18" charset="0"/>
                <a:cs typeface="Times New Roman" panose="02020603050405020304" pitchFamily="18" charset="0"/>
              </a:rPr>
              <a:t>Hochschule</a:t>
            </a:r>
            <a:r>
              <a:rPr lang="en-US" dirty="0">
                <a:solidFill>
                  <a:srgbClr val="080808"/>
                </a:solidFill>
                <a:latin typeface="+mn-lt"/>
                <a:ea typeface="Times New Roman" panose="02020603050405020304" pitchFamily="18" charset="0"/>
                <a:cs typeface="Times New Roman" panose="02020603050405020304" pitchFamily="18" charset="0"/>
              </a:rPr>
              <a:t> Fresenius University of Applied Sciences, Cologne.</a:t>
            </a:r>
            <a:endParaRPr lang="en-US" sz="1400" dirty="0">
              <a:solidFill>
                <a:srgbClr val="080808"/>
              </a:solidFill>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07526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5" name="WordArt 9"/>
          <p:cNvSpPr>
            <a:spLocks noChangeArrowheads="1" noChangeShapeType="1" noTextEdit="1"/>
          </p:cNvSpPr>
          <p:nvPr/>
        </p:nvSpPr>
        <p:spPr bwMode="gray">
          <a:xfrm>
            <a:off x="3749675" y="4068763"/>
            <a:ext cx="5029200" cy="822325"/>
          </a:xfrm>
          <a:prstGeom prst="rect">
            <a:avLst/>
          </a:prstGeom>
        </p:spPr>
        <p:txBody>
          <a:bodyPr wrap="none" fromWordArt="1">
            <a:prstTxWarp prst="textPlain">
              <a:avLst>
                <a:gd name="adj" fmla="val 50000"/>
              </a:avLst>
            </a:prstTxWarp>
          </a:bodyPr>
          <a:lstStyle/>
          <a:p>
            <a:pPr algn="ctr"/>
            <a:r>
              <a:rPr lang="en-US" sz="3600" b="1" kern="10" dirty="0">
                <a:ln w="19050">
                  <a:solidFill>
                    <a:srgbClr val="FFFFFF"/>
                  </a:solidFill>
                  <a:round/>
                  <a:headEnd/>
                  <a:tailEnd/>
                </a:ln>
                <a:gradFill rotWithShape="1">
                  <a:gsLst>
                    <a:gs pos="0">
                      <a:schemeClr val="accent1"/>
                    </a:gs>
                    <a:gs pos="50000">
                      <a:schemeClr val="tx2"/>
                    </a:gs>
                    <a:gs pos="100000">
                      <a:schemeClr val="accent1"/>
                    </a:gs>
                  </a:gsLst>
                  <a:lin ang="18900000" scaled="1"/>
                </a:gradFill>
                <a:effectLst>
                  <a:outerShdw dist="45791" dir="2021404" algn="ctr" rotWithShape="0">
                    <a:srgbClr val="000000">
                      <a:alpha val="70000"/>
                    </a:srgbClr>
                  </a:outerShdw>
                </a:effectLst>
                <a:latin typeface="Verdana" panose="020B0604030504040204" pitchFamily="34" charset="0"/>
                <a:ea typeface="Verdana" panose="020B0604030504040204" pitchFamily="34" charset="0"/>
                <a:cs typeface="Verdana" panose="020B0604030504040204" pitchFamily="34" charset="0"/>
              </a:rPr>
              <a:t>Thank You !</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80808"/>
      </a:dk1>
      <a:lt1>
        <a:srgbClr val="FFFFFF"/>
      </a:lt1>
      <a:dk2>
        <a:srgbClr val="001166"/>
      </a:dk2>
      <a:lt2>
        <a:srgbClr val="808080"/>
      </a:lt2>
      <a:accent1>
        <a:srgbClr val="EBDCA3"/>
      </a:accent1>
      <a:accent2>
        <a:srgbClr val="3299EE"/>
      </a:accent2>
      <a:accent3>
        <a:srgbClr val="FFFFFF"/>
      </a:accent3>
      <a:accent4>
        <a:srgbClr val="060606"/>
      </a:accent4>
      <a:accent5>
        <a:srgbClr val="F3EBCE"/>
      </a:accent5>
      <a:accent6>
        <a:srgbClr val="2C8AD8"/>
      </a:accent6>
      <a:hlink>
        <a:srgbClr val="6862D8"/>
      </a:hlink>
      <a:folHlink>
        <a:srgbClr val="C3AE33"/>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80808"/>
        </a:dk1>
        <a:lt1>
          <a:srgbClr val="FFFFFF"/>
        </a:lt1>
        <a:dk2>
          <a:srgbClr val="000066"/>
        </a:dk2>
        <a:lt2>
          <a:srgbClr val="808080"/>
        </a:lt2>
        <a:accent1>
          <a:srgbClr val="A9BCD0"/>
        </a:accent1>
        <a:accent2>
          <a:srgbClr val="2D3A73"/>
        </a:accent2>
        <a:accent3>
          <a:srgbClr val="FFFFFF"/>
        </a:accent3>
        <a:accent4>
          <a:srgbClr val="060606"/>
        </a:accent4>
        <a:accent5>
          <a:srgbClr val="D1DAE4"/>
        </a:accent5>
        <a:accent6>
          <a:srgbClr val="283468"/>
        </a:accent6>
        <a:hlink>
          <a:srgbClr val="E1A443"/>
        </a:hlink>
        <a:folHlink>
          <a:srgbClr val="5B7DB5"/>
        </a:folHlink>
      </a:clrScheme>
      <a:clrMap bg1="lt1" tx1="dk1" bg2="lt2" tx2="dk2" accent1="accent1" accent2="accent2" accent3="accent3" accent4="accent4" accent5="accent5" accent6="accent6" hlink="hlink" folHlink="folHlink"/>
    </a:extraClrScheme>
    <a:extraClrScheme>
      <a:clrScheme name="Default Design 2">
        <a:dk1>
          <a:srgbClr val="080808"/>
        </a:dk1>
        <a:lt1>
          <a:srgbClr val="FFFFFF"/>
        </a:lt1>
        <a:dk2>
          <a:srgbClr val="001166"/>
        </a:dk2>
        <a:lt2>
          <a:srgbClr val="808080"/>
        </a:lt2>
        <a:accent1>
          <a:srgbClr val="EBDCA3"/>
        </a:accent1>
        <a:accent2>
          <a:srgbClr val="3299EE"/>
        </a:accent2>
        <a:accent3>
          <a:srgbClr val="FFFFFF"/>
        </a:accent3>
        <a:accent4>
          <a:srgbClr val="060606"/>
        </a:accent4>
        <a:accent5>
          <a:srgbClr val="F3EBCE"/>
        </a:accent5>
        <a:accent6>
          <a:srgbClr val="2C8AD8"/>
        </a:accent6>
        <a:hlink>
          <a:srgbClr val="6862D8"/>
        </a:hlink>
        <a:folHlink>
          <a:srgbClr val="C3AE33"/>
        </a:folHlink>
      </a:clrScheme>
      <a:clrMap bg1="lt1" tx1="dk1" bg2="lt2" tx2="dk2" accent1="accent1" accent2="accent2" accent3="accent3" accent4="accent4" accent5="accent5" accent6="accent6" hlink="hlink" folHlink="folHlink"/>
    </a:extraClrScheme>
    <a:extraClrScheme>
      <a:clrScheme name="Default Design 3">
        <a:dk1>
          <a:srgbClr val="080808"/>
        </a:dk1>
        <a:lt1>
          <a:srgbClr val="FFFFFF"/>
        </a:lt1>
        <a:dk2>
          <a:srgbClr val="024364"/>
        </a:dk2>
        <a:lt2>
          <a:srgbClr val="808080"/>
        </a:lt2>
        <a:accent1>
          <a:srgbClr val="BCD4A6"/>
        </a:accent1>
        <a:accent2>
          <a:srgbClr val="4981DB"/>
        </a:accent2>
        <a:accent3>
          <a:srgbClr val="FFFFFF"/>
        </a:accent3>
        <a:accent4>
          <a:srgbClr val="060606"/>
        </a:accent4>
        <a:accent5>
          <a:srgbClr val="DAE6D0"/>
        </a:accent5>
        <a:accent6>
          <a:srgbClr val="4174C6"/>
        </a:accent6>
        <a:hlink>
          <a:srgbClr val="55C391"/>
        </a:hlink>
        <a:folHlink>
          <a:srgbClr val="94B35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365TGp_build_light</Template>
  <TotalTime>802</TotalTime>
  <Words>3346</Words>
  <Application>Microsoft Office PowerPoint</Application>
  <PresentationFormat>On-screen Show (4:3)</PresentationFormat>
  <Paragraphs>233</Paragraphs>
  <Slides>32</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Yu Gothic UI Semibold</vt:lpstr>
      <vt:lpstr>Arial</vt:lpstr>
      <vt:lpstr>Calibri</vt:lpstr>
      <vt:lpstr>Symbol</vt:lpstr>
      <vt:lpstr>Times New Roman</vt:lpstr>
      <vt:lpstr>Verdana</vt:lpstr>
      <vt:lpstr>Wingdings</vt:lpstr>
      <vt:lpstr>Default Design</vt:lpstr>
      <vt:lpstr>Thách thức của  người lao động Việt Nam  trong cuộc cách mạng công nghiệp 4.0 </vt:lpstr>
      <vt:lpstr>Nội dung </vt:lpstr>
      <vt:lpstr>1. Mở đầu</vt:lpstr>
      <vt:lpstr>Lý do chọn đề tài</vt:lpstr>
      <vt:lpstr>1. Mở đầu </vt:lpstr>
      <vt:lpstr>1. Mở đầu </vt:lpstr>
      <vt:lpstr>1. Mở đầu </vt:lpstr>
      <vt:lpstr>1. Mở đầu </vt:lpstr>
      <vt:lpstr>1. Mở đầu </vt:lpstr>
      <vt:lpstr>1. Mở đầu </vt:lpstr>
      <vt:lpstr>1. Mở đầu </vt:lpstr>
      <vt:lpstr>PowerPoint Presentation</vt:lpstr>
      <vt:lpstr>2. Nội dung nghiên cứu</vt:lpstr>
      <vt:lpstr>2. Nội dung nghiên cứu </vt:lpstr>
      <vt:lpstr>Khái quát CMCN 4.0 </vt:lpstr>
      <vt:lpstr>Khái quát CMCN 4.0</vt:lpstr>
      <vt:lpstr>PowerPoint Presentation</vt:lpstr>
      <vt:lpstr>B. Tổng quan lao động </vt:lpstr>
      <vt:lpstr>B. Tổng quan lao động </vt:lpstr>
      <vt:lpstr>C. Thách thức của lao động VN trong cuộc CMCN 4.0</vt:lpstr>
      <vt:lpstr>C. Thách thức của lao động VN trong CMCN 4.0</vt:lpstr>
      <vt:lpstr>c. Thách thức của lao động VN trong CMCN 4.0</vt:lpstr>
      <vt:lpstr>c. Thách thức của lao động VN trong CMCN 4.0</vt:lpstr>
      <vt:lpstr>Thách thức</vt:lpstr>
      <vt:lpstr>D. Giải pháp và kiến nghị </vt:lpstr>
      <vt:lpstr>D. Giải pháp và kiến nghị </vt:lpstr>
      <vt:lpstr>3. Kết luận </vt:lpstr>
      <vt:lpstr>3. Kết luận </vt:lpstr>
      <vt:lpstr>4. Tài liệu tham khảo </vt:lpstr>
      <vt:lpstr>4. Tài liệu tham khảo </vt:lpstr>
      <vt:lpstr>4. Tài liệu tham khảo </vt:lpstr>
      <vt:lpstr>PowerPoint Presentation</vt:lpstr>
    </vt:vector>
  </TitlesOfParts>
  <Company>hoangphatvn.vn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Thách thức của  người lao động Việt Nam  trong cuộc cách mạng công nghiệp 4.0</dc:title>
  <dc:creator>Administrator</dc:creator>
  <cp:lastModifiedBy>Administrator</cp:lastModifiedBy>
  <cp:revision>82</cp:revision>
  <dcterms:created xsi:type="dcterms:W3CDTF">2018-11-11T17:06:25Z</dcterms:created>
  <dcterms:modified xsi:type="dcterms:W3CDTF">2018-11-28T01:04:01Z</dcterms:modified>
</cp:coreProperties>
</file>