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1" r:id="rId1"/>
    <p:sldMasterId id="2147483864" r:id="rId2"/>
  </p:sldMasterIdLst>
  <p:notesMasterIdLst>
    <p:notesMasterId r:id="rId34"/>
  </p:notesMasterIdLst>
  <p:handoutMasterIdLst>
    <p:handoutMasterId r:id="rId35"/>
  </p:handoutMasterIdLst>
  <p:sldIdLst>
    <p:sldId id="303" r:id="rId3"/>
    <p:sldId id="299" r:id="rId4"/>
    <p:sldId id="332" r:id="rId5"/>
    <p:sldId id="333" r:id="rId6"/>
    <p:sldId id="334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2" r:id="rId15"/>
    <p:sldId id="317" r:id="rId16"/>
    <p:sldId id="318" r:id="rId17"/>
    <p:sldId id="313" r:id="rId18"/>
    <p:sldId id="314" r:id="rId19"/>
    <p:sldId id="315" r:id="rId20"/>
    <p:sldId id="316" r:id="rId21"/>
    <p:sldId id="319" r:id="rId22"/>
    <p:sldId id="320" r:id="rId23"/>
    <p:sldId id="321" r:id="rId24"/>
    <p:sldId id="322" r:id="rId25"/>
    <p:sldId id="324" r:id="rId26"/>
    <p:sldId id="323" r:id="rId27"/>
    <p:sldId id="325" r:id="rId28"/>
    <p:sldId id="326" r:id="rId29"/>
    <p:sldId id="327" r:id="rId30"/>
    <p:sldId id="328" r:id="rId31"/>
    <p:sldId id="329" r:id="rId32"/>
    <p:sldId id="330" r:id="rId3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1FE5"/>
    <a:srgbClr val="67FA99"/>
    <a:srgbClr val="F687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9" autoAdjust="0"/>
    <p:restoredTop sz="94660"/>
  </p:normalViewPr>
  <p:slideViewPr>
    <p:cSldViewPr>
      <p:cViewPr varScale="1">
        <p:scale>
          <a:sx n="72" d="100"/>
          <a:sy n="72" d="100"/>
        </p:scale>
        <p:origin x="134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Nhóm 6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1923451-5FB1-4C79-82F9-F00167126E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384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Nhóm 6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11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11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512B9C1-EB9E-43BD-AA36-20AA5FAE52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539386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latin typeface="Arial" panose="020B0604020202020204" pitchFamily="34" charset="0"/>
              </a:rPr>
              <a:t>Ý tưởng chính là ước lượng p rồi lặp lại các thao tác khắc phục như trường hợp đã biết cấu trúc tự tuwong quan.</a:t>
            </a:r>
          </a:p>
        </p:txBody>
      </p:sp>
      <p:sp>
        <p:nvSpPr>
          <p:cNvPr id="1331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Nhóm 6</a:t>
            </a:r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3F1918B-E596-4E18-8810-529B0305F2ED}" type="slidenum">
              <a:rPr lang="en-US" smtClean="0"/>
              <a:pPr/>
              <a:t>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07325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latin typeface="Arial" panose="020B0604020202020204" pitchFamily="34" charset="0"/>
              </a:rPr>
              <a:t>Trên đây là các phương pháp về cơ bản là các thủ tục 2 bước khá đơn giản và có thể áp dụng vào bài tập.</a:t>
            </a:r>
            <a:br>
              <a:rPr lang="en-US" smtClean="0">
                <a:latin typeface="Arial" panose="020B0604020202020204" pitchFamily="34" charset="0"/>
              </a:rPr>
            </a:br>
            <a:r>
              <a:rPr lang="en-US" smtClean="0">
                <a:latin typeface="Arial" panose="020B0604020202020204" pitchFamily="34" charset="0"/>
              </a:rPr>
              <a:t>Ngoài ra còn nhiều phương pháp khác nhưng phức tạp hơn và khó áp dụng nên nhóm không trình bày tại bào thuyết trình.</a:t>
            </a:r>
          </a:p>
        </p:txBody>
      </p:sp>
      <p:sp>
        <p:nvSpPr>
          <p:cNvPr id="19460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/>
              <a:t>Nhóm 6</a:t>
            </a: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B558434-04B1-4F84-BBD9-118C06CA8E8D}" type="slidenum">
              <a:rPr lang="en-US" smtClean="0"/>
              <a:pPr/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28728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1BB31-A1ED-4165-B6BF-DE94B677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649D7-9892-4700-819D-A89215671EC2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701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5BBF4-BE51-4FFB-8973-238D272EDF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CD1FE-7A7E-4146-85BB-2F22D9C7B373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73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8C298-D29C-4A56-9C9D-50A7B44F43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557F0-4781-49AC-B3E8-C2FE69DD8B4C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492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9A36C8-DFC3-438F-8707-FB978252C5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BEDF8-E61E-4975-99D8-1F97D321B01E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12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BA858E-71AE-4D68-B982-F7CEAA2371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6A8B6-8BC8-4C4C-92D0-128F8FE3BA5D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570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C4A799-0E46-48AC-8E73-F1F961360B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43AC7-308F-4C92-8F1F-44279812EC65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435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3E384-138E-4FC7-B92E-4A46413B15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28F3E-A44F-4E08-B59A-45E43EC4A7D4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44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567C3-0E89-4BEC-BF4D-BDA8DE99A7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01382-D59F-4043-897B-3D2EC9C2AE0B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970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94982-0244-438D-BB9A-55CCB17C0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3CDDA-9D58-4982-A762-F34D9E2B3057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616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4D69B-B432-4A8B-AEC8-450F1F1A38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5CBA0-F2BB-4DFC-B141-37A8C90C786E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845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711E5-246D-4121-9486-59E27FB76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3A035-7303-4DB8-9CFA-AD4046CCDFB4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39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9C446-96E9-45E1-8BFA-4403B87A75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7446B-ACE9-42B4-BA8A-951A1C50F980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176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773B6-5D0A-4ECC-874A-747400E26F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E0F2C-A000-44C6-B049-BBD230BA81BD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2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781BF-8AB5-431C-9709-49B5D1D7A5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F9615-6F41-44F9-93D0-10884A9AE5E3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38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0EF7D-0571-45FD-9F86-0FE808F02F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314CB-58D8-4C35-A580-244BC24C8097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05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FA9C7-8061-4541-ADE7-416FD93630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A43A9-840F-4C86-A82D-42D156345D89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01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7FDBA-6BA1-46C3-8785-84EEDA06E6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153D3-D06F-4AA4-B993-1F42FC4FC4F5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1541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65C80-287C-4E60-A858-8FB7190E2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27F77-C695-45BD-85B5-358B903DD6D5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9405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07A09-11C8-447A-A07F-350E1D515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A019F-5D3C-4C08-9442-6611723BF5FE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4142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194E7-9667-4298-B750-A0ECDD0E6A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81F8A-0756-49F4-B555-C47949ACEF88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38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6885C-1C57-4F19-B05F-6303988844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D12B9-39EE-4E70-A31C-10E4FF0DAFA0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615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9DDED-FF7D-49DA-8CE1-B60E529BC8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F0370-78EA-461D-8964-7BC084A6F509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6673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AEC47-696A-4BD2-8B5A-6A7893D9C9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8687F-CEBD-4641-B841-6523267706B0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808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66F64-D464-42B8-862C-29522B5488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FC461-384B-49C4-B2CC-4B4C3EFB31D0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429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CAEAAC7-7D12-409F-B7F6-B1D999D7E1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fld id="{1C743D77-B960-4755-869E-712A30257A21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  <p:sldLayoutId id="2147483932" r:id="rId2"/>
    <p:sldLayoutId id="2147483933" r:id="rId3"/>
    <p:sldLayoutId id="2147483934" r:id="rId4"/>
    <p:sldLayoutId id="2147483935" r:id="rId5"/>
    <p:sldLayoutId id="2147483936" r:id="rId6"/>
    <p:sldLayoutId id="2147483937" r:id="rId7"/>
    <p:sldLayoutId id="2147483938" r:id="rId8"/>
    <p:sldLayoutId id="2147483939" r:id="rId9"/>
    <p:sldLayoutId id="2147483940" r:id="rId10"/>
    <p:sldLayoutId id="2147483941" r:id="rId11"/>
    <p:sldLayoutId id="2147483953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B42FE71-192C-4BA6-85F4-0EF48086D0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Kinh tế lượng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  <a:latin typeface="Arial" charset="0"/>
              </a:defRPr>
            </a:lvl1pPr>
          </a:lstStyle>
          <a:p>
            <a:pPr>
              <a:defRPr/>
            </a:pPr>
            <a:fld id="{0B3C75AA-4BB5-4507-9C71-6C44BD80494F}" type="datetime1">
              <a:rPr lang="en-US"/>
              <a:pPr>
                <a:defRPr/>
              </a:pPr>
              <a:t>4/30/2014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  <p:sldLayoutId id="2147483954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anose="02040503050406030204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2514600"/>
            <a:ext cx="6400800" cy="3771900"/>
          </a:xfrm>
        </p:spPr>
        <p:txBody>
          <a:bodyPr/>
          <a:lstStyle/>
          <a:p>
            <a:pPr algn="ctr" eaLnBrk="1" hangingPunct="1"/>
            <a:r>
              <a:rPr lang="en-US" sz="2800" smtClean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en-US" sz="2800" b="1" smtClean="0">
                <a:solidFill>
                  <a:schemeClr val="tx1"/>
                </a:solidFill>
                <a:latin typeface="Times New Roman" panose="02020603050405020304" pitchFamily="18" charset="0"/>
              </a:rPr>
              <a:t>ĐỀ TÀI 2: CÁC BIÊN PHÁP</a:t>
            </a:r>
          </a:p>
          <a:p>
            <a:pPr algn="ctr" eaLnBrk="1" hangingPunct="1"/>
            <a:r>
              <a:rPr lang="en-US" sz="2800" b="1" smtClean="0">
                <a:solidFill>
                  <a:schemeClr val="tx1"/>
                </a:solidFill>
                <a:latin typeface="Times New Roman" panose="02020603050405020304" pitchFamily="18" charset="0"/>
              </a:rPr>
              <a:t>KHẮC PHỤC HIỆN TƯỢNG</a:t>
            </a:r>
          </a:p>
          <a:p>
            <a:pPr algn="ctr" eaLnBrk="1" hangingPunct="1"/>
            <a:r>
              <a:rPr lang="en-US" sz="2800" b="1" smtClean="0">
                <a:solidFill>
                  <a:schemeClr val="tx1"/>
                </a:solidFill>
                <a:latin typeface="Times New Roman" panose="02020603050405020304" pitchFamily="18" charset="0"/>
              </a:rPr>
              <a:t>TỰ TƯƠNG QUAN.</a:t>
            </a:r>
          </a:p>
          <a:p>
            <a:pPr algn="ctr" eaLnBrk="1" hangingPunct="1"/>
            <a:endParaRPr lang="en-US" sz="280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endParaRPr lang="en-US" sz="280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endParaRPr lang="en-US" sz="280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en-US" sz="2800" smtClean="0">
                <a:solidFill>
                  <a:schemeClr val="tx1"/>
                </a:solidFill>
                <a:latin typeface="Times New Roman" panose="02020603050405020304" pitchFamily="18" charset="0"/>
              </a:rPr>
              <a:t>Giảng viên: ThS. Vũ Thị Huyền Trang</a:t>
            </a:r>
          </a:p>
        </p:txBody>
      </p:sp>
      <p:sp>
        <p:nvSpPr>
          <p:cNvPr id="7171" name="Rectangle 3"/>
          <p:cNvSpPr txBox="1">
            <a:spLocks noChangeArrowheads="1"/>
          </p:cNvSpPr>
          <p:nvPr/>
        </p:nvSpPr>
        <p:spPr bwMode="auto">
          <a:xfrm>
            <a:off x="517525" y="990600"/>
            <a:ext cx="8229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sz="3600">
                <a:cs typeface="Arial" panose="020B0604020202020204" pitchFamily="34" charset="0"/>
              </a:rPr>
              <a:t>KINH TẾ LƯỢNG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sz="3600">
                <a:cs typeface="Arial" panose="020B0604020202020204" pitchFamily="34" charset="0"/>
              </a:rPr>
              <a:t>Nhóm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7620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b="1" smtClean="0">
                <a:latin typeface="Arial" pitchFamily="34" charset="0"/>
                <a:cs typeface="Arial" pitchFamily="34" charset="0"/>
              </a:rPr>
              <a:t>Nội dung chính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  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	Phần 1 – Biện pháp khắc phục.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80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   Phần 2 – Ví dụ minh họa.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600200"/>
            <a:ext cx="7620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smtClean="0">
                <a:latin typeface="Arial" pitchFamily="34" charset="0"/>
                <a:cs typeface="Arial" pitchFamily="34" charset="0"/>
              </a:rPr>
              <a:t>Phần 1 – Biện pháp khắc phục</a:t>
            </a:r>
          </a:p>
        </p:txBody>
      </p:sp>
      <p:sp>
        <p:nvSpPr>
          <p:cNvPr id="9219" name="Rectangle 3"/>
          <p:cNvSpPr txBox="1">
            <a:spLocks noChangeArrowheads="1"/>
          </p:cNvSpPr>
          <p:nvPr/>
        </p:nvSpPr>
        <p:spPr bwMode="auto">
          <a:xfrm>
            <a:off x="762000" y="2362200"/>
            <a:ext cx="7772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228600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2CB6C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95A39D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89F5D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>
                <a:latin typeface="Times New Roman" panose="02020603050405020304" pitchFamily="18" charset="0"/>
              </a:rPr>
              <a:t>1.1. Khi cấu trúc tự tương quan là đã biết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8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>
                <a:latin typeface="Times New Roman" panose="02020603050405020304" pitchFamily="18" charset="0"/>
              </a:rPr>
              <a:t>1.2. Khi cấu trúc tự tương quan chưa biết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52475" y="846138"/>
            <a:ext cx="7620000" cy="5715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1.1 Khi cấu trúc tự tương quan đã biết.</a:t>
            </a:r>
            <a:endParaRPr lang="en-US" sz="3200" dirty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3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1524000"/>
            <a:ext cx="722153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728913"/>
            <a:ext cx="3829050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352800"/>
            <a:ext cx="8667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25" y="3406775"/>
            <a:ext cx="2149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975" y="3414713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4038600"/>
            <a:ext cx="678021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9"/>
          <p:cNvSpPr txBox="1">
            <a:spLocks noChangeArrowheads="1"/>
          </p:cNvSpPr>
          <p:nvPr/>
        </p:nvSpPr>
        <p:spPr bwMode="auto">
          <a:xfrm>
            <a:off x="2517775" y="3276600"/>
            <a:ext cx="527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/>
              <a:t>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/>
          <p:cNvSpPr txBox="1">
            <a:spLocks noChangeArrowheads="1"/>
          </p:cNvSpPr>
          <p:nvPr/>
        </p:nvSpPr>
        <p:spPr>
          <a:xfrm>
            <a:off x="457200" y="457200"/>
            <a:ext cx="8229600" cy="1371600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spcBef>
                <a:spcPct val="0"/>
              </a:spcBef>
              <a:buNone/>
              <a:defRPr sz="4600" kern="1200" cap="none" spc="-100" baseline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Các bước khắc phục</a:t>
            </a:r>
          </a:p>
        </p:txBody>
      </p:sp>
      <p:pic>
        <p:nvPicPr>
          <p:cNvPr id="11267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804988"/>
            <a:ext cx="5257800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598863"/>
            <a:ext cx="152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503613"/>
            <a:ext cx="2219325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319588"/>
            <a:ext cx="5943600" cy="55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 Khi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ρ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chưa biết </a:t>
            </a:r>
          </a:p>
        </p:txBody>
      </p:sp>
      <p:sp>
        <p:nvSpPr>
          <p:cNvPr id="12291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524000"/>
            <a:ext cx="7010400" cy="3886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1.2.1. Phương pháp sai phân cấp 1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1.2.2. Ước lượng </a:t>
            </a:r>
            <a:r>
              <a:rPr lang="el-GR" sz="2800" smtClean="0">
                <a:latin typeface="Times New Roman" panose="02020603050405020304" pitchFamily="18" charset="0"/>
              </a:rPr>
              <a:t>ρ</a:t>
            </a:r>
            <a:r>
              <a:rPr lang="en-US" sz="2800" smtClean="0">
                <a:latin typeface="Times New Roman" panose="02020603050405020304" pitchFamily="18" charset="0"/>
              </a:rPr>
              <a:t> dựa trên thống kê d –Durbin –Watson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1.2.3. Thủ tục lặp Cochrane – Orcutt để ước lượng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1.2.4. Phương pháp Durbin – Watson hai bước để ước lượng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800" smtClean="0">
                <a:latin typeface="Times New Roman" panose="02020603050405020304" pitchFamily="18" charset="0"/>
              </a:rPr>
              <a:t>1.2.5 Các phương pháp khác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1.2.1. Phương pháp sai phân cấp 1</a:t>
            </a:r>
          </a:p>
        </p:txBody>
      </p:sp>
      <p:sp>
        <p:nvSpPr>
          <p:cNvPr id="14339" name="TextBox 8"/>
          <p:cNvSpPr txBox="1">
            <a:spLocks noChangeArrowheads="1"/>
          </p:cNvSpPr>
          <p:nvPr/>
        </p:nvSpPr>
        <p:spPr bwMode="auto">
          <a:xfrm>
            <a:off x="914400" y="1447800"/>
            <a:ext cx="8077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 </a:t>
            </a:r>
            <a:r>
              <a:rPr lang="el-GR" sz="2800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=+1 hoặc </a:t>
            </a:r>
            <a:r>
              <a:rPr lang="el-GR" sz="2800">
                <a:latin typeface="Times New Roman" panose="02020603050405020304" pitchFamily="18" charset="0"/>
                <a:cs typeface="Times New Roman" panose="02020603050405020304" pitchFamily="18" charset="0"/>
              </a:rPr>
              <a:t>ρ 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=-1 nghĩa là mô hình có tương quan âm hoặc dương hoàn toàn. 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325" y="2401888"/>
            <a:ext cx="4243388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968625"/>
            <a:ext cx="317500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738" y="3389313"/>
            <a:ext cx="398145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050" y="3903663"/>
            <a:ext cx="61023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013" y="4495800"/>
            <a:ext cx="5481637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1.2.2. Ước lượng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ρ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dựa trên thống kê d – Durbin –Watson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752600"/>
            <a:ext cx="378777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2514600"/>
            <a:ext cx="6203950" cy="25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371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1.2.3. Thủ tục lặp Cochrane – Orcutt để ước lượng</a:t>
            </a:r>
          </a:p>
        </p:txBody>
      </p:sp>
      <p:sp>
        <p:nvSpPr>
          <p:cNvPr id="16387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8153400" cy="1600200"/>
          </a:xfrm>
        </p:spPr>
        <p:txBody>
          <a:bodyPr/>
          <a:lstStyle/>
          <a:p>
            <a:pPr marL="114300" indent="0" eaLnBrk="1" hangingPunct="1">
              <a:buFont typeface="Arial" panose="020B0604020202020204" pitchFamily="34" charset="0"/>
              <a:buNone/>
            </a:pPr>
            <a:r>
              <a:rPr lang="en-US" sz="2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1: Ước lượng mô hình bằng phương pháp bình phương nhỏ nhất để thu được các phần dư e</a:t>
            </a:r>
            <a:r>
              <a:rPr lang="en-US" sz="2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2452688"/>
            <a:ext cx="7369175" cy="344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1.2.3. Thủ tục lặp Cochrane – Orcutt để ước lượng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014663"/>
            <a:ext cx="7394575" cy="315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9"/>
          <p:cNvSpPr txBox="1">
            <a:spLocks noChangeArrowheads="1"/>
          </p:cNvSpPr>
          <p:nvPr/>
        </p:nvSpPr>
        <p:spPr bwMode="auto">
          <a:xfrm>
            <a:off x="838200" y="1630363"/>
            <a:ext cx="7315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Thoát khỏi vòng lặp khi các ước lượng kế tiếp nhau của </a:t>
            </a:r>
            <a:r>
              <a:rPr lang="el-GR" sz="2800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khác nhau một lượng rất nhỏ (bé hơn 0,01 hoặc 0,005).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7696200" cy="1371600"/>
          </a:xfrm>
        </p:spPr>
        <p:txBody>
          <a:bodyPr/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1.2.4. Phương pháp Durbin – Watson hai bước để ước lượng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76400"/>
            <a:ext cx="6781800" cy="474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1.2.5 Các phương pháp khác</a:t>
            </a:r>
          </a:p>
        </p:txBody>
      </p:sp>
      <p:sp>
        <p:nvSpPr>
          <p:cNvPr id="2048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524000"/>
            <a:ext cx="7620000" cy="3886200"/>
          </a:xfrm>
        </p:spPr>
        <p:txBody>
          <a:bodyPr/>
          <a:lstStyle/>
          <a:p>
            <a:pPr marL="114300" indent="0" eaLnBrk="1" hangingPunct="1">
              <a:buFont typeface="Arial" panose="020B0604020202020204" pitchFamily="34" charset="0"/>
              <a:buNone/>
            </a:pP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 đây là các phương pháp về cơ bản là các thủ tục 2 bước khá đơn giản và có thể áp dụng vào bài tập.</a:t>
            </a:r>
            <a:b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 ra còn nhiều phương pháp khác nhưng phức tạp hơn và khó áp dụng nên nhóm không trình bày tại bài thuyết trình.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Phần 2: Ví dụ minh họa</a:t>
            </a:r>
            <a:br>
              <a:rPr lang="en-US" sz="3200" smtClean="0">
                <a:latin typeface="Arial" pitchFamily="34" charset="0"/>
                <a:cs typeface="Arial" pitchFamily="34" charset="0"/>
              </a:rPr>
            </a:br>
            <a:r>
              <a:rPr lang="en-US" sz="3200" smtClean="0">
                <a:latin typeface="Arial" pitchFamily="34" charset="0"/>
                <a:cs typeface="Arial" pitchFamily="34" charset="0"/>
              </a:rPr>
              <a:t>Mô hình hồi quy:</a:t>
            </a:r>
          </a:p>
        </p:txBody>
      </p:sp>
      <p:sp>
        <p:nvSpPr>
          <p:cNvPr id="16387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001000" cy="3886200"/>
          </a:xfrm>
        </p:spPr>
        <p:txBody>
          <a:bodyPr rtlCol="0">
            <a:noAutofit/>
          </a:bodyPr>
          <a:lstStyle/>
          <a:p>
            <a:pPr marL="11430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EX =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2800" baseline="3000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MS +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IR</a:t>
            </a:r>
          </a:p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Trong đó: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EX: tỷ giá.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IR: lãi suất.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MS: Cung tiền.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Nguồn dữ liệu: Ngân hàng phát triển châu Á ADB theo tháng từ 2008- 2009. Website: aric.adb.org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sz="quarter" idx="2"/>
          </p:nvPr>
        </p:nvGraphicFramePr>
        <p:xfrm>
          <a:off x="2057400" y="381000"/>
          <a:ext cx="4533900" cy="5943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340"/>
                <a:gridCol w="1051340"/>
                <a:gridCol w="1051340"/>
                <a:gridCol w="1379881"/>
              </a:tblGrid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 gian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Tỉ giá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Lãi suất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cung tiền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15.98582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12.93054225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15.95529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12.84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12.80506176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15.90719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11.02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13.00249224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16.11623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12.78398472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16.17277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12.98039014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16.52319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15.22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12.9549215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16.80074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13.0059409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16.61167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13.0289253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16.61677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17.32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13.4751393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3259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2008M10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16.71039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17.23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13.6722843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2008M11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16.9065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15.28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13.94619874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  <a:tr h="5697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2008M12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17.03539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12.81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15.13543885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80" marR="7180" marT="718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sz="quarter" idx="2"/>
          </p:nvPr>
        </p:nvGraphicFramePr>
        <p:xfrm>
          <a:off x="1524000" y="457200"/>
          <a:ext cx="4876800" cy="5410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0852"/>
                <a:gridCol w="1130852"/>
                <a:gridCol w="1130852"/>
                <a:gridCol w="1484243"/>
              </a:tblGrid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17.4769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9.54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15.61465912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17.4826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8.65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15.89602962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17.55941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16.45308522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17.77636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7.63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16.93558125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17.778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17.37815221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17.79595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17.75952127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17.80883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7.07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18.00854374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17.81433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18.0620279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17.83195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8.14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18.4231549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2009M10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17.84982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8.11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18.6606885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2009M11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17.95824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8.54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18.84088808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  <a:tr h="4508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2009M12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18.46517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19.10586864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779" marR="7779" marT="7779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vi-VN" sz="3200" smtClean="0">
                <a:latin typeface="Arial" pitchFamily="34" charset="0"/>
                <a:cs typeface="Arial" pitchFamily="34" charset="0"/>
              </a:rPr>
              <a:t>Ư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ớc lượng mô hình hồi quy</a:t>
            </a:r>
          </a:p>
        </p:txBody>
      </p:sp>
      <p:pic>
        <p:nvPicPr>
          <p:cNvPr id="245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550988"/>
            <a:ext cx="5253038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228600" y="-9525"/>
            <a:ext cx="8229600" cy="1371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Kiểm định B-G</a:t>
            </a:r>
          </a:p>
        </p:txBody>
      </p:sp>
      <p:sp>
        <p:nvSpPr>
          <p:cNvPr id="25603" name="Text Placeholder 2"/>
          <p:cNvSpPr>
            <a:spLocks noGrp="1"/>
          </p:cNvSpPr>
          <p:nvPr>
            <p:ph type="body" sz="half" idx="1"/>
          </p:nvPr>
        </p:nvSpPr>
        <p:spPr>
          <a:xfrm>
            <a:off x="2133600" y="1143000"/>
            <a:ext cx="7010400" cy="9906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Ho: Mô hình không gặp phải tự tương quan.</a:t>
            </a:r>
          </a:p>
          <a:p>
            <a:pPr marL="0" indent="0" eaLnBrk="1" hangingPunct="1">
              <a:buFontTx/>
              <a:buNone/>
            </a:pP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H1: Mô hình có gặp phải tự tương quan</a:t>
            </a:r>
          </a:p>
        </p:txBody>
      </p:sp>
      <p:sp>
        <p:nvSpPr>
          <p:cNvPr id="25604" name="Left Brace 8"/>
          <p:cNvSpPr>
            <a:spLocks/>
          </p:cNvSpPr>
          <p:nvPr/>
        </p:nvSpPr>
        <p:spPr bwMode="auto">
          <a:xfrm>
            <a:off x="1905000" y="1241425"/>
            <a:ext cx="381000" cy="609600"/>
          </a:xfrm>
          <a:prstGeom prst="leftBrace">
            <a:avLst>
              <a:gd name="adj1" fmla="val 8333"/>
              <a:gd name="adj2" fmla="val 50000"/>
            </a:avLst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/>
          </a:p>
        </p:txBody>
      </p:sp>
      <p:sp>
        <p:nvSpPr>
          <p:cNvPr id="25605" name="TextBox 10"/>
          <p:cNvSpPr txBox="1">
            <a:spLocks noChangeArrowheads="1"/>
          </p:cNvSpPr>
          <p:nvPr/>
        </p:nvSpPr>
        <p:spPr bwMode="auto">
          <a:xfrm>
            <a:off x="6019800" y="3200400"/>
            <a:ext cx="22860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Prob = 0.006&lt;0.05 </a:t>
            </a:r>
          </a:p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=&gt; Bác bỏ Ho, chấp nhận H1. Mô hình gặp phải tự tương quan</a:t>
            </a:r>
          </a:p>
        </p:txBody>
      </p:sp>
      <p:pic>
        <p:nvPicPr>
          <p:cNvPr id="2560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66925"/>
            <a:ext cx="5029200" cy="425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Khắc phục dựa trên thống kê d – Durbin –Watson</a:t>
            </a:r>
          </a:p>
        </p:txBody>
      </p:sp>
      <p:sp>
        <p:nvSpPr>
          <p:cNvPr id="19459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077200" cy="3886200"/>
          </a:xfrm>
        </p:spPr>
        <p:txBody>
          <a:bodyPr rtlCol="0">
            <a:normAutofit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Theo kết quả ước lượng d= 0.868875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=&gt; </a:t>
            </a:r>
            <a:r>
              <a:rPr lang="el-GR" sz="280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≈ 1-d/2 = 0.5655625</a:t>
            </a:r>
          </a:p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Tạo các biến mới: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EXT = EX – 0.5655625 EX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IRT = IR – 0.5655625 IR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MST = MS - 0.5655625MS</a:t>
            </a:r>
            <a:r>
              <a:rPr lang="en-US" sz="28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</p:txBody>
      </p:sp>
      <p:sp>
        <p:nvSpPr>
          <p:cNvPr id="26628" name="TextBox 5"/>
          <p:cNvSpPr txBox="1">
            <a:spLocks noChangeArrowheads="1"/>
          </p:cNvSpPr>
          <p:nvPr/>
        </p:nvSpPr>
        <p:spPr bwMode="auto">
          <a:xfrm>
            <a:off x="1066800" y="2438400"/>
            <a:ext cx="457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/>
              <a:t>^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Ước lượng mô hình</a:t>
            </a:r>
            <a:br>
              <a:rPr lang="en-US" sz="3200" smtClean="0">
                <a:latin typeface="Arial" pitchFamily="34" charset="0"/>
                <a:cs typeface="Arial" pitchFamily="34" charset="0"/>
              </a:rPr>
            </a:br>
            <a:r>
              <a:rPr lang="en-US" sz="3200" smtClean="0">
                <a:latin typeface="Arial" pitchFamily="34" charset="0"/>
                <a:cs typeface="Arial" pitchFamily="34" charset="0"/>
              </a:rPr>
              <a:t>EXT =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aseline="30000" smtClean="0">
                <a:latin typeface="Arial" pitchFamily="34" charset="0"/>
                <a:cs typeface="Arial" pitchFamily="34" charset="0"/>
              </a:rPr>
              <a:t> +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MST +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IRT</a:t>
            </a:r>
          </a:p>
        </p:txBody>
      </p:sp>
      <p:pic>
        <p:nvPicPr>
          <p:cNvPr id="2765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828800"/>
            <a:ext cx="470217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57175"/>
            <a:ext cx="4381500" cy="10382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Kiểm định B-G</a:t>
            </a:r>
            <a:endParaRPr lang="en-US" sz="32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2300288"/>
            <a:ext cx="4718050" cy="394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6" name="Text Placeholder 2"/>
          <p:cNvSpPr txBox="1">
            <a:spLocks/>
          </p:cNvSpPr>
          <p:nvPr/>
        </p:nvSpPr>
        <p:spPr bwMode="auto">
          <a:xfrm>
            <a:off x="1462088" y="1309688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Ho: Mô hình không gặp phải tự tương quan.</a:t>
            </a:r>
          </a:p>
          <a:p>
            <a:pPr>
              <a:spcBef>
                <a:spcPct val="20000"/>
              </a:spcBef>
            </a:pP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H1: Mô hình có gặp phải tự tương quan</a:t>
            </a:r>
          </a:p>
        </p:txBody>
      </p:sp>
      <p:sp>
        <p:nvSpPr>
          <p:cNvPr id="28677" name="Left Brace 8"/>
          <p:cNvSpPr>
            <a:spLocks/>
          </p:cNvSpPr>
          <p:nvPr/>
        </p:nvSpPr>
        <p:spPr bwMode="auto">
          <a:xfrm>
            <a:off x="1171575" y="1371600"/>
            <a:ext cx="381000" cy="609600"/>
          </a:xfrm>
          <a:prstGeom prst="leftBrace">
            <a:avLst>
              <a:gd name="adj1" fmla="val 8333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/>
          </a:p>
        </p:txBody>
      </p:sp>
      <p:sp>
        <p:nvSpPr>
          <p:cNvPr id="28678" name="TextBox 10"/>
          <p:cNvSpPr txBox="1">
            <a:spLocks noChangeArrowheads="1"/>
          </p:cNvSpPr>
          <p:nvPr/>
        </p:nvSpPr>
        <p:spPr bwMode="auto">
          <a:xfrm>
            <a:off x="5638800" y="3200400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Prob = 0.7238&gt;0.05 =&gt; chấp nhận Ho, Mô hình không gặp phải tự tương quan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538"/>
            <a:ext cx="76962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Khắc phục bằng Thủ tục Cochrane – Orcutt hai bước</a:t>
            </a:r>
            <a:endParaRPr lang="en-US" sz="32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699" name="Title 1"/>
          <p:cNvSpPr txBox="1">
            <a:spLocks/>
          </p:cNvSpPr>
          <p:nvPr/>
        </p:nvSpPr>
        <p:spPr bwMode="auto">
          <a:xfrm>
            <a:off x="533400" y="11430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sz="3200">
                <a:latin typeface="Times New Roman" panose="02020603050405020304" pitchFamily="18" charset="0"/>
              </a:rPr>
              <a:t>Ư</a:t>
            </a:r>
            <a:r>
              <a:rPr lang="en-US" sz="3200">
                <a:latin typeface="Cambria" panose="02040503050406030204" pitchFamily="18" charset="0"/>
              </a:rPr>
              <a:t>ớc lượng mô hình hồi quy</a:t>
            </a:r>
          </a:p>
        </p:txBody>
      </p:sp>
      <p:pic>
        <p:nvPicPr>
          <p:cNvPr id="2970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09800"/>
            <a:ext cx="50292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3400" y="685800"/>
            <a:ext cx="8001000" cy="1295400"/>
          </a:xfrm>
        </p:spPr>
        <p:txBody>
          <a:bodyPr rtlCol="0">
            <a:normAutofit/>
          </a:bodyPr>
          <a:lstStyle/>
          <a:p>
            <a:pPr marL="11430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Tạo biến mới U bằng với các phần dư e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t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baseline="-25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Ước lượng hồi quy: e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l-GR" sz="240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t-1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+ V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752600"/>
            <a:ext cx="503555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6248400" y="3424238"/>
            <a:ext cx="2667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>
                <a:latin typeface="Times New Roman" panose="02020603050405020304" pitchFamily="18" charset="0"/>
              </a:rPr>
              <a:t>=&gt; </a:t>
            </a:r>
            <a:r>
              <a:rPr lang="el-GR" sz="2400">
                <a:latin typeface="Times New Roman" panose="02020603050405020304" pitchFamily="18" charset="0"/>
              </a:rPr>
              <a:t>ρ</a:t>
            </a:r>
            <a:r>
              <a:rPr lang="en-US" sz="2400">
                <a:latin typeface="Times New Roman" panose="02020603050405020304" pitchFamily="18" charset="0"/>
              </a:rPr>
              <a:t> = 0.564245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Khắc phục bằng Thủ tục Cochrane – Orcutt hai bước</a:t>
            </a:r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077200" cy="3886200"/>
          </a:xfrm>
        </p:spPr>
        <p:txBody>
          <a:bodyPr rtlCol="0">
            <a:normAutofit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Tạo các biến mới: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EXT = EX – 0.564245 EX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IRT = IR – 0.564245 IR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MST = MS - 0.564245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MS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371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Ước lượng mô hình</a:t>
            </a:r>
            <a:br>
              <a:rPr lang="en-US" sz="3200" smtClean="0">
                <a:latin typeface="Arial" pitchFamily="34" charset="0"/>
                <a:cs typeface="Arial" pitchFamily="34" charset="0"/>
              </a:rPr>
            </a:br>
            <a:r>
              <a:rPr lang="en-US" sz="3200" smtClean="0">
                <a:latin typeface="Arial" pitchFamily="34" charset="0"/>
                <a:cs typeface="Arial" pitchFamily="34" charset="0"/>
              </a:rPr>
              <a:t>EXT =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aseline="30000" smtClean="0">
                <a:latin typeface="Arial" pitchFamily="34" charset="0"/>
                <a:cs typeface="Arial" pitchFamily="34" charset="0"/>
              </a:rPr>
              <a:t> +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MST + </a:t>
            </a:r>
            <a:r>
              <a:rPr lang="el-GR" sz="320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 IRT</a:t>
            </a: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905000"/>
            <a:ext cx="520700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 txBox="1">
            <a:spLocks/>
          </p:cNvSpPr>
          <p:nvPr/>
        </p:nvSpPr>
        <p:spPr bwMode="auto">
          <a:xfrm>
            <a:off x="527050" y="203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3200">
                <a:solidFill>
                  <a:schemeClr val="tx2"/>
                </a:solidFill>
                <a:cs typeface="Arial" panose="020B0604020202020204" pitchFamily="34" charset="0"/>
              </a:rPr>
              <a:t>Kiểm định B-G</a:t>
            </a:r>
          </a:p>
        </p:txBody>
      </p:sp>
      <p:sp>
        <p:nvSpPr>
          <p:cNvPr id="33795" name="Text Placeholder 2"/>
          <p:cNvSpPr txBox="1">
            <a:spLocks/>
          </p:cNvSpPr>
          <p:nvPr/>
        </p:nvSpPr>
        <p:spPr bwMode="auto">
          <a:xfrm>
            <a:off x="1344613" y="1524000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sz="2000">
                <a:latin typeface="Calibri" panose="020F0502020204030204" pitchFamily="34" charset="0"/>
              </a:rPr>
              <a:t>Ho: Mô hình không gặp phải tự tương quan.</a:t>
            </a:r>
          </a:p>
          <a:p>
            <a:pPr>
              <a:spcBef>
                <a:spcPct val="20000"/>
              </a:spcBef>
            </a:pPr>
            <a:r>
              <a:rPr lang="en-US" sz="2000">
                <a:latin typeface="Calibri" panose="020F0502020204030204" pitchFamily="34" charset="0"/>
              </a:rPr>
              <a:t>H1: Mô hình có gặp phải tự tương quan</a:t>
            </a:r>
          </a:p>
        </p:txBody>
      </p:sp>
      <p:sp>
        <p:nvSpPr>
          <p:cNvPr id="33796" name="TextBox 10"/>
          <p:cNvSpPr txBox="1">
            <a:spLocks noChangeArrowheads="1"/>
          </p:cNvSpPr>
          <p:nvPr/>
        </p:nvSpPr>
        <p:spPr bwMode="auto">
          <a:xfrm>
            <a:off x="6019800" y="3200400"/>
            <a:ext cx="2286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Prob = 0.8100&gt;0.05 =&gt; chấp nhận Ho, Mô hình không gặp phải tự tương quan</a:t>
            </a:r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362200"/>
            <a:ext cx="49530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8" name="Left Brace 8"/>
          <p:cNvSpPr>
            <a:spLocks/>
          </p:cNvSpPr>
          <p:nvPr/>
        </p:nvSpPr>
        <p:spPr bwMode="auto">
          <a:xfrm>
            <a:off x="1052513" y="1574800"/>
            <a:ext cx="381000" cy="609600"/>
          </a:xfrm>
          <a:prstGeom prst="leftBrace">
            <a:avLst>
              <a:gd name="adj1" fmla="val 8333"/>
              <a:gd name="adj2" fmla="val 50000"/>
            </a:avLst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538"/>
            <a:ext cx="82296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Khắc phục bằng Phương pháp Durbin – Watson hai bước </a:t>
            </a:r>
            <a:endParaRPr lang="en-US" sz="32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819" name="Title 1"/>
          <p:cNvSpPr txBox="1">
            <a:spLocks/>
          </p:cNvSpPr>
          <p:nvPr/>
        </p:nvSpPr>
        <p:spPr bwMode="auto">
          <a:xfrm>
            <a:off x="642938" y="16764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sz="2800">
                <a:latin typeface="Times New Roman" panose="02020603050405020304" pitchFamily="18" charset="0"/>
              </a:rPr>
              <a:t>Ư</a:t>
            </a:r>
            <a:r>
              <a:rPr lang="en-US" sz="2800">
                <a:latin typeface="Cambria" panose="02040503050406030204" pitchFamily="18" charset="0"/>
              </a:rPr>
              <a:t>ớc lượng mô hình:</a:t>
            </a:r>
          </a:p>
          <a:p>
            <a:pPr algn="ctr"/>
            <a:r>
              <a:rPr lang="en-US" sz="2400">
                <a:latin typeface="Cambria" panose="02040503050406030204" pitchFamily="18" charset="0"/>
              </a:rPr>
              <a:t>EX =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1</a:t>
            </a:r>
            <a:r>
              <a:rPr lang="en-US" sz="2400" baseline="30000">
                <a:latin typeface="Cambria" panose="02040503050406030204" pitchFamily="18" charset="0"/>
              </a:rPr>
              <a:t> +</a:t>
            </a:r>
            <a:r>
              <a:rPr lang="en-US" sz="2400">
                <a:latin typeface="Cambria" panose="02040503050406030204" pitchFamily="18" charset="0"/>
              </a:rPr>
              <a:t>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2</a:t>
            </a:r>
            <a:r>
              <a:rPr lang="en-US" sz="2400">
                <a:latin typeface="Cambria" panose="02040503050406030204" pitchFamily="18" charset="0"/>
              </a:rPr>
              <a:t> MS +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3 </a:t>
            </a:r>
            <a:r>
              <a:rPr lang="en-US" sz="2400">
                <a:latin typeface="Cambria" panose="02040503050406030204" pitchFamily="18" charset="0"/>
              </a:rPr>
              <a:t>MS</a:t>
            </a:r>
            <a:r>
              <a:rPr lang="en-US" sz="2400" baseline="-25000">
                <a:latin typeface="Cambria" panose="02040503050406030204" pitchFamily="18" charset="0"/>
              </a:rPr>
              <a:t>-1</a:t>
            </a:r>
            <a:r>
              <a:rPr lang="en-US" sz="2400">
                <a:latin typeface="Cambria" panose="02040503050406030204" pitchFamily="18" charset="0"/>
              </a:rPr>
              <a:t>+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4</a:t>
            </a:r>
            <a:r>
              <a:rPr lang="en-US" sz="2400">
                <a:latin typeface="Cambria" panose="02040503050406030204" pitchFamily="18" charset="0"/>
              </a:rPr>
              <a:t> IR +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5</a:t>
            </a:r>
            <a:r>
              <a:rPr lang="en-US" sz="2400">
                <a:latin typeface="Cambria" panose="02040503050406030204" pitchFamily="18" charset="0"/>
              </a:rPr>
              <a:t> IR</a:t>
            </a:r>
            <a:r>
              <a:rPr lang="en-US" sz="2400" baseline="-25000">
                <a:latin typeface="Cambria" panose="02040503050406030204" pitchFamily="18" charset="0"/>
              </a:rPr>
              <a:t>-1</a:t>
            </a:r>
            <a:r>
              <a:rPr lang="en-US" sz="2400">
                <a:latin typeface="Cambria" panose="02040503050406030204" pitchFamily="18" charset="0"/>
              </a:rPr>
              <a:t> + </a:t>
            </a:r>
            <a:r>
              <a:rPr lang="el-GR" sz="2400">
                <a:latin typeface="Cambria" panose="02040503050406030204" pitchFamily="18" charset="0"/>
              </a:rPr>
              <a:t>β</a:t>
            </a:r>
            <a:r>
              <a:rPr lang="en-US" sz="2400">
                <a:latin typeface="Cambria" panose="02040503050406030204" pitchFamily="18" charset="0"/>
              </a:rPr>
              <a:t>*</a:t>
            </a:r>
            <a:r>
              <a:rPr lang="en-US" sz="2400" baseline="-25000">
                <a:latin typeface="Cambria" panose="02040503050406030204" pitchFamily="18" charset="0"/>
              </a:rPr>
              <a:t>6 </a:t>
            </a:r>
            <a:r>
              <a:rPr lang="en-US" sz="2400">
                <a:latin typeface="Cambria" panose="02040503050406030204" pitchFamily="18" charset="0"/>
              </a:rPr>
              <a:t>EX</a:t>
            </a:r>
            <a:r>
              <a:rPr lang="en-US" sz="2400" baseline="-25000">
                <a:latin typeface="Cambria" panose="02040503050406030204" pitchFamily="18" charset="0"/>
              </a:rPr>
              <a:t>-1</a:t>
            </a:r>
            <a:endParaRPr lang="en-US" sz="2400">
              <a:latin typeface="Cambria" panose="02040503050406030204" pitchFamily="18" charset="0"/>
            </a:endParaRPr>
          </a:p>
          <a:p>
            <a:pPr algn="ctr"/>
            <a:endParaRPr lang="en-US" sz="2800">
              <a:latin typeface="Cambria" panose="02040503050406030204" pitchFamily="18" charset="0"/>
            </a:endParaRPr>
          </a:p>
        </p:txBody>
      </p:sp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2743200"/>
            <a:ext cx="4410075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TextBox 8"/>
          <p:cNvSpPr txBox="1">
            <a:spLocks noChangeArrowheads="1"/>
          </p:cNvSpPr>
          <p:nvPr/>
        </p:nvSpPr>
        <p:spPr bwMode="auto">
          <a:xfrm>
            <a:off x="5334000" y="3798888"/>
            <a:ext cx="2667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800">
                <a:latin typeface="Times New Roman" panose="02020603050405020304" pitchFamily="18" charset="0"/>
              </a:rPr>
              <a:t>=&gt; </a:t>
            </a:r>
            <a:r>
              <a:rPr lang="el-GR" sz="2800">
                <a:latin typeface="Times New Roman" panose="02020603050405020304" pitchFamily="18" charset="0"/>
              </a:rPr>
              <a:t>ρ</a:t>
            </a:r>
            <a:r>
              <a:rPr lang="en-US" sz="2800">
                <a:latin typeface="Times New Roman" panose="02020603050405020304" pitchFamily="18" charset="0"/>
              </a:rPr>
              <a:t> = 0.690847</a:t>
            </a: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Khắc phục bằng Phương pháp Durbin – Watson hai bước </a:t>
            </a:r>
            <a:endParaRPr lang="en-US" sz="32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762000" y="1828800"/>
            <a:ext cx="7848600" cy="3886200"/>
          </a:xfrm>
        </p:spPr>
        <p:txBody>
          <a:bodyPr rtlCol="0">
            <a:normAutofit/>
          </a:bodyPr>
          <a:lstStyle/>
          <a:p>
            <a:pPr marL="11430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Tạo các biến mới: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EXT = EX – 0.690847 EX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IRT = IR – 0.690847 IR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MST = MS - 0.690847 MS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-1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3716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Ước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dirty="0" smtClean="0"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latin typeface="Arial" pitchFamily="34" charset="0"/>
                <a:cs typeface="Arial" pitchFamily="34" charset="0"/>
              </a:rPr>
              <a:t>EXT = </a:t>
            </a:r>
            <a:r>
              <a:rPr lang="el-GR" sz="32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200" baseline="30000" dirty="0" smtClean="0">
                <a:latin typeface="Arial" pitchFamily="34" charset="0"/>
                <a:cs typeface="Arial" pitchFamily="34" charset="0"/>
              </a:rPr>
              <a:t> +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32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MST + </a:t>
            </a:r>
            <a:r>
              <a:rPr lang="el-GR" sz="32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*</a:t>
            </a:r>
            <a:r>
              <a:rPr lang="en-US" sz="32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IRT</a:t>
            </a:r>
            <a:br>
              <a:rPr lang="en-US" sz="3200" dirty="0" smtClean="0">
                <a:latin typeface="Arial" pitchFamily="34" charset="0"/>
                <a:cs typeface="Arial" pitchFamily="34" charset="0"/>
              </a:rPr>
            </a:br>
            <a:r>
              <a:rPr lang="en-US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dirty="0" smtClean="0">
                <a:latin typeface="Arial" pitchFamily="34" charset="0"/>
                <a:cs typeface="Arial" pitchFamily="34" charset="0"/>
              </a:rPr>
            </a:b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524000"/>
            <a:ext cx="5486400" cy="467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 txBox="1">
            <a:spLocks/>
          </p:cNvSpPr>
          <p:nvPr/>
        </p:nvSpPr>
        <p:spPr bwMode="auto">
          <a:xfrm>
            <a:off x="381000" y="519113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4400">
                <a:solidFill>
                  <a:schemeClr val="tx2"/>
                </a:solidFill>
                <a:latin typeface="Cambria" panose="02040503050406030204" pitchFamily="18" charset="0"/>
              </a:rPr>
              <a:t>Kiểm định B-G</a:t>
            </a:r>
          </a:p>
        </p:txBody>
      </p:sp>
      <p:sp>
        <p:nvSpPr>
          <p:cNvPr id="37891" name="Text Placeholder 2"/>
          <p:cNvSpPr txBox="1">
            <a:spLocks/>
          </p:cNvSpPr>
          <p:nvPr/>
        </p:nvSpPr>
        <p:spPr bwMode="auto">
          <a:xfrm>
            <a:off x="1344613" y="1574800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sz="2000">
                <a:latin typeface="Calibri" panose="020F0502020204030204" pitchFamily="34" charset="0"/>
              </a:rPr>
              <a:t>Ho: Mô hình không gặp phải tự tương quan.</a:t>
            </a:r>
          </a:p>
          <a:p>
            <a:pPr>
              <a:spcBef>
                <a:spcPct val="20000"/>
              </a:spcBef>
            </a:pPr>
            <a:r>
              <a:rPr lang="en-US" sz="2000">
                <a:latin typeface="Calibri" panose="020F0502020204030204" pitchFamily="34" charset="0"/>
              </a:rPr>
              <a:t>H1: Mô hình có gặp phải tự tương quan</a:t>
            </a:r>
          </a:p>
        </p:txBody>
      </p:sp>
      <p:sp>
        <p:nvSpPr>
          <p:cNvPr id="37892" name="TextBox 10"/>
          <p:cNvSpPr txBox="1">
            <a:spLocks noChangeArrowheads="1"/>
          </p:cNvSpPr>
          <p:nvPr/>
        </p:nvSpPr>
        <p:spPr bwMode="auto">
          <a:xfrm>
            <a:off x="6019800" y="3200400"/>
            <a:ext cx="2590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/>
              <a:t>Prob = 0.81979&gt;0.05 =&gt; chấp nhận Ho, Mô hình không gặp phải tự tương quan</a:t>
            </a:r>
          </a:p>
        </p:txBody>
      </p:sp>
      <p:pic>
        <p:nvPicPr>
          <p:cNvPr id="3789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588" y="2565400"/>
            <a:ext cx="4419600" cy="371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4" name="Left Brace 8"/>
          <p:cNvSpPr>
            <a:spLocks/>
          </p:cNvSpPr>
          <p:nvPr/>
        </p:nvSpPr>
        <p:spPr bwMode="auto">
          <a:xfrm>
            <a:off x="1031875" y="1585913"/>
            <a:ext cx="381000" cy="609600"/>
          </a:xfrm>
          <a:prstGeom prst="leftBrace">
            <a:avLst>
              <a:gd name="adj1" fmla="val 8333"/>
              <a:gd name="adj2" fmla="val 50000"/>
            </a:avLst>
          </a:prstGeom>
          <a:noFill/>
          <a:ln w="254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smtClean="0">
                <a:latin typeface="Arial" pitchFamily="34" charset="0"/>
                <a:cs typeface="Arial" pitchFamily="34" charset="0"/>
              </a:rPr>
              <a:t>So sánh 3 phương pháp</a:t>
            </a:r>
            <a:endParaRPr lang="en-US" sz="320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2"/>
          </p:nvPr>
        </p:nvGraphicFramePr>
        <p:xfrm>
          <a:off x="533400" y="1905000"/>
          <a:ext cx="7467600" cy="12858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22694"/>
                <a:gridCol w="2015706"/>
                <a:gridCol w="2362200"/>
                <a:gridCol w="2667000"/>
              </a:tblGrid>
              <a:tr h="914852">
                <a:tc>
                  <a:txBody>
                    <a:bodyPr/>
                    <a:lstStyle/>
                    <a:p>
                      <a:pPr algn="ctr"/>
                      <a:endParaRPr lang="en-US" sz="18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Khắc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phục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dựa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trên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thống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kê</a:t>
                      </a:r>
                      <a:r>
                        <a:rPr lang="en-US" sz="1800" dirty="0" smtClean="0"/>
                        <a:t> d – Durbin –Watson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Khắc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phục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bằng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Thủ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tục</a:t>
                      </a:r>
                      <a:r>
                        <a:rPr lang="en-US" sz="1800" dirty="0" smtClean="0"/>
                        <a:t> Cochrane – </a:t>
                      </a:r>
                      <a:r>
                        <a:rPr lang="en-US" sz="1800" dirty="0" err="1" smtClean="0"/>
                        <a:t>Orcutt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hai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bước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Khắc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phục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bằng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Phương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pháp</a:t>
                      </a:r>
                      <a:r>
                        <a:rPr lang="en-US" sz="1800" dirty="0" smtClean="0"/>
                        <a:t> Durbin – Watson</a:t>
                      </a:r>
                    </a:p>
                    <a:p>
                      <a:pPr algn="ctr"/>
                      <a:r>
                        <a:rPr lang="en-US" sz="1800" dirty="0" err="1" smtClean="0"/>
                        <a:t>hai</a:t>
                      </a:r>
                      <a:r>
                        <a:rPr lang="en-US" sz="1800" dirty="0" smtClean="0"/>
                        <a:t> </a:t>
                      </a:r>
                      <a:r>
                        <a:rPr lang="en-US" sz="1800" dirty="0" err="1" smtClean="0"/>
                        <a:t>bước</a:t>
                      </a:r>
                      <a:r>
                        <a:rPr lang="en-US" sz="1800" dirty="0" smtClean="0"/>
                        <a:t> </a:t>
                      </a:r>
                      <a:endParaRPr lang="en-US" sz="18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</a:tr>
              <a:tr h="371023">
                <a:tc>
                  <a:txBody>
                    <a:bodyPr/>
                    <a:lstStyle/>
                    <a:p>
                      <a:pPr algn="ctr"/>
                      <a:r>
                        <a:rPr lang="el-GR" sz="1800" smtClean="0"/>
                        <a:t>ρ</a:t>
                      </a:r>
                      <a:endParaRPr lang="en-US" sz="18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0.5655625</a:t>
                      </a:r>
                      <a:endParaRPr lang="en-US" sz="1800" b="1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0.564245</a:t>
                      </a:r>
                      <a:endParaRPr lang="en-US" sz="1800" b="1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0.690847</a:t>
                      </a:r>
                      <a:endParaRPr lang="en-US" sz="1800" b="1" dirty="0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43" marB="45743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38400"/>
            <a:ext cx="8229600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smtClean="0">
                <a:latin typeface="Arial" pitchFamily="34" charset="0"/>
                <a:cs typeface="Arial" pitchFamily="34" charset="0"/>
              </a:rPr>
              <a:t>Xin cảm ơn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Sự lắng nghe của cô và các bạn.</a:t>
            </a:r>
            <a:endParaRPr lang="en-US" sz="360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1231</TotalTime>
  <Words>907</Words>
  <Application>Microsoft Office PowerPoint</Application>
  <PresentationFormat>On-screen Show (4:3)</PresentationFormat>
  <Paragraphs>208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Cambria</vt:lpstr>
      <vt:lpstr>Calibri</vt:lpstr>
      <vt:lpstr>Times New Roman</vt:lpstr>
      <vt:lpstr>Wingdings</vt:lpstr>
      <vt:lpstr>Adjacency</vt:lpstr>
      <vt:lpstr>1_Adjacency</vt:lpstr>
      <vt:lpstr>PowerPoint Presentation</vt:lpstr>
      <vt:lpstr>Nội dung chính</vt:lpstr>
      <vt:lpstr>PowerPoint Presentation</vt:lpstr>
      <vt:lpstr>PowerPoint Presentation</vt:lpstr>
      <vt:lpstr>PowerPoint Presentation</vt:lpstr>
      <vt:lpstr>1.2 Khi ρ chưa biết </vt:lpstr>
      <vt:lpstr>1.2.1. Phương pháp sai phân cấp 1</vt:lpstr>
      <vt:lpstr>1.2.2. Ước lượng ρ dựa trên thống kê d – Durbin –Watson</vt:lpstr>
      <vt:lpstr>1.2.3. Thủ tục lặp Cochrane – Orcutt để ước lượng</vt:lpstr>
      <vt:lpstr>1.2.3. Thủ tục lặp Cochrane – Orcutt để ước lượng</vt:lpstr>
      <vt:lpstr>1.2.4. Phương pháp Durbin – Watson hai bước để ước lượng</vt:lpstr>
      <vt:lpstr>1.2.5 Các phương pháp khác</vt:lpstr>
      <vt:lpstr>Phần 2: Ví dụ minh họa Mô hình hồi quy:</vt:lpstr>
      <vt:lpstr>PowerPoint Presentation</vt:lpstr>
      <vt:lpstr>PowerPoint Presentation</vt:lpstr>
      <vt:lpstr>Ước lượng mô hình hồi quy</vt:lpstr>
      <vt:lpstr>Kiểm định B-G</vt:lpstr>
      <vt:lpstr>Khắc phục dựa trên thống kê d – Durbin –Watson</vt:lpstr>
      <vt:lpstr>Ước lượng mô hình EXT = β*1 + β*2 MST + β*3 IRT</vt:lpstr>
      <vt:lpstr>Kiểm định B-G</vt:lpstr>
      <vt:lpstr>Khắc phục bằng Thủ tục Cochrane – Orcutt hai bước</vt:lpstr>
      <vt:lpstr>PowerPoint Presentation</vt:lpstr>
      <vt:lpstr>Khắc phục bằng Thủ tục Cochrane – Orcutt hai bước</vt:lpstr>
      <vt:lpstr>Ước lượng mô hình EXT = β*1 + β*2 MST + β*3 IRT</vt:lpstr>
      <vt:lpstr>PowerPoint Presentation</vt:lpstr>
      <vt:lpstr>Khắc phục bằng Phương pháp Durbin – Watson hai bước </vt:lpstr>
      <vt:lpstr>Khắc phục bằng Phương pháp Durbin – Watson hai bước </vt:lpstr>
      <vt:lpstr>Ước lượng mô hình EXT = β*1 + β*2 MST + β*3 IRT  </vt:lpstr>
      <vt:lpstr>PowerPoint Presentation</vt:lpstr>
      <vt:lpstr>So sánh 3 phương pháp</vt:lpstr>
      <vt:lpstr>Xin cảm ơn Sự lắng nghe của cô và các bạn.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Toshiba</dc:creator>
  <cp:lastModifiedBy>Khiem Vu</cp:lastModifiedBy>
  <cp:revision>57</cp:revision>
  <dcterms:created xsi:type="dcterms:W3CDTF">2010-04-29T06:02:45Z</dcterms:created>
  <dcterms:modified xsi:type="dcterms:W3CDTF">2014-04-29T23:04:31Z</dcterms:modified>
</cp:coreProperties>
</file>