
<file path=[Content_Types].xml><?xml version="1.0" encoding="utf-8"?>
<Types xmlns="http://schemas.openxmlformats.org/package/2006/content-types">
  <Default ContentType="application/x-fontdata" Extension="fntdata"/>
  <Default ContentType="application/xml" Extension="xml"/>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Lst>
  <p:sldSz cy="5143500" cx="9144000"/>
  <p:notesSz cx="6858000" cy="9144000"/>
  <p:embeddedFontLst>
    <p:embeddedFont>
      <p:font typeface="Roboto"/>
      <p:regular r:id="rId10"/>
      <p:bold r:id="rId11"/>
      <p:italic r:id="rId12"/>
      <p:boldItalic r:id="rId1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font" Target="fonts/Roboto-bold.fntdata"/><Relationship Id="rId10" Type="http://schemas.openxmlformats.org/officeDocument/2006/relationships/font" Target="fonts/Roboto-regular.fntdata"/><Relationship Id="rId13" Type="http://schemas.openxmlformats.org/officeDocument/2006/relationships/font" Target="fonts/Roboto-boldItalic.fntdata"/><Relationship Id="rId12" Type="http://schemas.openxmlformats.org/officeDocument/2006/relationships/font" Target="fonts/Roboto-italic.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 name="Shape 56"/>
        <p:cNvGrpSpPr/>
        <p:nvPr/>
      </p:nvGrpSpPr>
      <p:grpSpPr>
        <a:xfrm>
          <a:off x="0" y="0"/>
          <a:ext cx="0" cy="0"/>
          <a:chOff x="0" y="0"/>
          <a:chExt cx="0" cy="0"/>
        </a:xfrm>
      </p:grpSpPr>
      <p:sp>
        <p:nvSpPr>
          <p:cNvPr id="57" name="Google Shape;57;g9ca8288872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8" name="Google Shape;58;g9ca8288872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 name="Shape 62"/>
        <p:cNvGrpSpPr/>
        <p:nvPr/>
      </p:nvGrpSpPr>
      <p:grpSpPr>
        <a:xfrm>
          <a:off x="0" y="0"/>
          <a:ext cx="0" cy="0"/>
          <a:chOff x="0" y="0"/>
          <a:chExt cx="0" cy="0"/>
        </a:xfrm>
      </p:grpSpPr>
      <p:sp>
        <p:nvSpPr>
          <p:cNvPr id="63" name="Google Shape;63;g9ca8288872_0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4" name="Google Shape;64;g9ca8288872_0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b="1" lang="vi" sz="1150">
                <a:solidFill>
                  <a:schemeClr val="dk1"/>
                </a:solidFill>
              </a:rPr>
              <a:t>DV kho bãi: </a:t>
            </a:r>
            <a:r>
              <a:rPr lang="vi" sz="1150">
                <a:solidFill>
                  <a:schemeClr val="dk1"/>
                </a:solidFill>
              </a:rPr>
              <a:t>Khu vực phía Bắc đang nhận được sự quan tâm của nhiều chủ đầu tư khu công nghiệp nước ngoài. Ở khu vực phía Bắc, với lượng nguồn cung nhà kho hạn chế, giá thuê kỳ vọng sẽ tăng 1,5% trong năm 2019 và 2020. Tỷ lệ trống được kỳ vọng sẽ giảm từ 22% trong năm 2018 xuống 19% trong năm 2020.</a:t>
            </a:r>
            <a:endParaRPr sz="1150">
              <a:solidFill>
                <a:schemeClr val="dk1"/>
              </a:solidFill>
            </a:endParaRPr>
          </a:p>
          <a:p>
            <a:pPr indent="0" lvl="0" marL="0" rtl="0" algn="l">
              <a:lnSpc>
                <a:spcPct val="115000"/>
              </a:lnSpc>
              <a:spcBef>
                <a:spcPts val="1100"/>
              </a:spcBef>
              <a:spcAft>
                <a:spcPts val="0"/>
              </a:spcAft>
              <a:buNone/>
            </a:pPr>
            <a:r>
              <a:rPr lang="vi" sz="1150">
                <a:solidFill>
                  <a:schemeClr val="dk1"/>
                </a:solidFill>
              </a:rPr>
              <a:t>Tại khu vực phía Nam (bao gồm TP. Hồ Chí Minh và các tỉnh lân cận), được kết nối tốt bởi hệ thống đường cao tốc và các cảng thủy nội địa, cảng biển và cảng hàng không quốc tế. Với vị trí thuận lợi, nằm gần trung tâm logistics của vùng như Hồng Kông, khu vực phía Nam luôn dẫn đầu thị trường Việt Nam về mảng công nghiệp. Giá thuê kho khu vực này được kỳ vọng sẽ tăng 3,5% trong năm 2019 và 2020. Khả năng tăng giá cao hơn tại phía Nam nhờ có nhu cầu cao từ các nhà bán lẻ, 3PLs và các nhà sản xuất. Đồng thời, nguồn cung mới tốt hơn đến từ các công ty lớn như Gemadept, Saigon Newport and Saigon Depot. Tuy nhiên, khu vực phía Nam cũng sẽ có tỷ lệ trống cao hơn, khoảng 20% đến 2020.</a:t>
            </a:r>
            <a:endParaRPr b="1" sz="1150">
              <a:solidFill>
                <a:schemeClr val="dk1"/>
              </a:solidFill>
            </a:endParaRPr>
          </a:p>
          <a:p>
            <a:pPr indent="0" lvl="0" marL="0" rtl="0" algn="l">
              <a:lnSpc>
                <a:spcPct val="115000"/>
              </a:lnSpc>
              <a:spcBef>
                <a:spcPts val="1100"/>
              </a:spcBef>
              <a:spcAft>
                <a:spcPts val="0"/>
              </a:spcAft>
              <a:buNone/>
            </a:pPr>
            <a:r>
              <a:rPr b="1" lang="vi" sz="1150">
                <a:solidFill>
                  <a:schemeClr val="dk1"/>
                </a:solidFill>
              </a:rPr>
              <a:t>DV chuyển phát:</a:t>
            </a:r>
            <a:r>
              <a:rPr lang="vi" sz="1150">
                <a:solidFill>
                  <a:schemeClr val="dk1"/>
                </a:solidFill>
              </a:rPr>
              <a:t> </a:t>
            </a:r>
            <a:r>
              <a:rPr lang="vi" sz="1150">
                <a:solidFill>
                  <a:srgbClr val="333333"/>
                </a:solidFill>
              </a:rPr>
              <a:t>Cụ thể, Tổng công ty Bưu điện Việt Nam (Vietnam Post) là DN cung cấp dịch vụ chuyển phát được 61% các đơn vị bán hàng trực tuyến thuê; tiếp đến là công ty Bưu chính Viettel (Viettel Post) với tỷ lệ 25%… Tỷ lệ tương ứng cho EMS (bưu gửi theo thời gian), giao hàng nhanh và giao hàng tiết kiệm là 5%, 1% và 1%. Các đơn vị chuyển phát khác chỉ chiếm 13%. Như vậy, có thể khẳng định Vietnam Post đóng vai trò quan trọng trong hoạt động bán lẻ trực tuyến trên phạm vi cả nước.</a:t>
            </a:r>
            <a:endParaRPr sz="1150">
              <a:solidFill>
                <a:srgbClr val="333333"/>
              </a:solidFill>
            </a:endParaRPr>
          </a:p>
          <a:p>
            <a:pPr indent="0" lvl="0" marL="0" rtl="0" algn="l">
              <a:lnSpc>
                <a:spcPct val="115000"/>
              </a:lnSpc>
              <a:spcBef>
                <a:spcPts val="1100"/>
              </a:spcBef>
              <a:spcAft>
                <a:spcPts val="0"/>
              </a:spcAft>
              <a:buNone/>
            </a:pPr>
            <a:r>
              <a:t/>
            </a:r>
            <a:endParaRPr sz="1150">
              <a:solidFill>
                <a:schemeClr val="dk1"/>
              </a:solidFill>
            </a:endParaRPr>
          </a:p>
          <a:p>
            <a:pPr indent="0" lvl="0" marL="0" rtl="0" algn="l">
              <a:lnSpc>
                <a:spcPct val="115000"/>
              </a:lnSpc>
              <a:spcBef>
                <a:spcPts val="1100"/>
              </a:spcBef>
              <a:spcAft>
                <a:spcPts val="1100"/>
              </a:spcAft>
              <a:buClr>
                <a:schemeClr val="dk1"/>
              </a:buClr>
              <a:buSzPts val="1100"/>
              <a:buFont typeface="Arial"/>
              <a:buNone/>
            </a:pPr>
            <a:r>
              <a:t/>
            </a:r>
            <a:endParaRPr sz="1150">
              <a:solidFill>
                <a:schemeClr val="dk1"/>
              </a:solidFil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 name="Shape 70"/>
        <p:cNvGrpSpPr/>
        <p:nvPr/>
      </p:nvGrpSpPr>
      <p:grpSpPr>
        <a:xfrm>
          <a:off x="0" y="0"/>
          <a:ext cx="0" cy="0"/>
          <a:chOff x="0" y="0"/>
          <a:chExt cx="0" cy="0"/>
        </a:xfrm>
      </p:grpSpPr>
      <p:sp>
        <p:nvSpPr>
          <p:cNvPr id="71" name="Google Shape;71;g9ca8288872_0_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2" name="Google Shape;72;g9ca8288872_0_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vi"/>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vi"/>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vi"/>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vi"/>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vi"/>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vi"/>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vi"/>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vi"/>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vi"/>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vi"/>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vi"/>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1600"/>
              </a:spcBef>
              <a:spcAft>
                <a:spcPts val="0"/>
              </a:spcAft>
              <a:buClr>
                <a:schemeClr val="dk2"/>
              </a:buClr>
              <a:buSzPts val="1400"/>
              <a:buChar char="○"/>
              <a:defRPr>
                <a:solidFill>
                  <a:schemeClr val="dk2"/>
                </a:solidFill>
              </a:defRPr>
            </a:lvl2pPr>
            <a:lvl3pPr indent="-317500" lvl="2" marL="1371600">
              <a:lnSpc>
                <a:spcPct val="115000"/>
              </a:lnSpc>
              <a:spcBef>
                <a:spcPts val="1600"/>
              </a:spcBef>
              <a:spcAft>
                <a:spcPts val="0"/>
              </a:spcAft>
              <a:buClr>
                <a:schemeClr val="dk2"/>
              </a:buClr>
              <a:buSzPts val="1400"/>
              <a:buChar char="■"/>
              <a:defRPr>
                <a:solidFill>
                  <a:schemeClr val="dk2"/>
                </a:solidFill>
              </a:defRPr>
            </a:lvl3pPr>
            <a:lvl4pPr indent="-317500" lvl="3" marL="1828800">
              <a:lnSpc>
                <a:spcPct val="115000"/>
              </a:lnSpc>
              <a:spcBef>
                <a:spcPts val="1600"/>
              </a:spcBef>
              <a:spcAft>
                <a:spcPts val="0"/>
              </a:spcAft>
              <a:buClr>
                <a:schemeClr val="dk2"/>
              </a:buClr>
              <a:buSzPts val="1400"/>
              <a:buChar char="●"/>
              <a:defRPr>
                <a:solidFill>
                  <a:schemeClr val="dk2"/>
                </a:solidFill>
              </a:defRPr>
            </a:lvl4pPr>
            <a:lvl5pPr indent="-317500" lvl="4" marL="2286000">
              <a:lnSpc>
                <a:spcPct val="115000"/>
              </a:lnSpc>
              <a:spcBef>
                <a:spcPts val="1600"/>
              </a:spcBef>
              <a:spcAft>
                <a:spcPts val="0"/>
              </a:spcAft>
              <a:buClr>
                <a:schemeClr val="dk2"/>
              </a:buClr>
              <a:buSzPts val="1400"/>
              <a:buChar char="○"/>
              <a:defRPr>
                <a:solidFill>
                  <a:schemeClr val="dk2"/>
                </a:solidFill>
              </a:defRPr>
            </a:lvl5pPr>
            <a:lvl6pPr indent="-317500" lvl="5" marL="2743200">
              <a:lnSpc>
                <a:spcPct val="115000"/>
              </a:lnSpc>
              <a:spcBef>
                <a:spcPts val="1600"/>
              </a:spcBef>
              <a:spcAft>
                <a:spcPts val="0"/>
              </a:spcAft>
              <a:buClr>
                <a:schemeClr val="dk2"/>
              </a:buClr>
              <a:buSzPts val="1400"/>
              <a:buChar char="■"/>
              <a:defRPr>
                <a:solidFill>
                  <a:schemeClr val="dk2"/>
                </a:solidFill>
              </a:defRPr>
            </a:lvl6pPr>
            <a:lvl7pPr indent="-317500" lvl="6" marL="3200400">
              <a:lnSpc>
                <a:spcPct val="115000"/>
              </a:lnSpc>
              <a:spcBef>
                <a:spcPts val="1600"/>
              </a:spcBef>
              <a:spcAft>
                <a:spcPts val="0"/>
              </a:spcAft>
              <a:buClr>
                <a:schemeClr val="dk2"/>
              </a:buClr>
              <a:buSzPts val="1400"/>
              <a:buChar char="●"/>
              <a:defRPr>
                <a:solidFill>
                  <a:schemeClr val="dk2"/>
                </a:solidFill>
              </a:defRPr>
            </a:lvl7pPr>
            <a:lvl8pPr indent="-317500" lvl="7" marL="3657600">
              <a:lnSpc>
                <a:spcPct val="115000"/>
              </a:lnSpc>
              <a:spcBef>
                <a:spcPts val="1600"/>
              </a:spcBef>
              <a:spcAft>
                <a:spcPts val="0"/>
              </a:spcAft>
              <a:buClr>
                <a:schemeClr val="dk2"/>
              </a:buClr>
              <a:buSzPts val="1400"/>
              <a:buChar char="○"/>
              <a:defRPr>
                <a:solidFill>
                  <a:schemeClr val="dk2"/>
                </a:solidFill>
              </a:defRPr>
            </a:lvl8pPr>
            <a:lvl9pPr indent="-317500" lvl="8" marL="4114800">
              <a:lnSpc>
                <a:spcPct val="115000"/>
              </a:lnSpc>
              <a:spcBef>
                <a:spcPts val="1600"/>
              </a:spcBef>
              <a:spcAft>
                <a:spcPts val="160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vi"/>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3"/>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vi"/>
              <a:t>Thực trạng</a:t>
            </a:r>
            <a:endParaRPr/>
          </a:p>
        </p:txBody>
      </p:sp>
      <p:sp>
        <p:nvSpPr>
          <p:cNvPr id="55" name="Google Shape;55;p13"/>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 name="Shape 59"/>
        <p:cNvGrpSpPr/>
        <p:nvPr/>
      </p:nvGrpSpPr>
      <p:grpSpPr>
        <a:xfrm>
          <a:off x="0" y="0"/>
          <a:ext cx="0" cy="0"/>
          <a:chOff x="0" y="0"/>
          <a:chExt cx="0" cy="0"/>
        </a:xfrm>
      </p:grpSpPr>
      <p:sp>
        <p:nvSpPr>
          <p:cNvPr id="60" name="Google Shape;60;p1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vi"/>
              <a:t>17 loại dịch vụ logistics</a:t>
            </a:r>
            <a:endParaRPr/>
          </a:p>
          <a:p>
            <a:pPr indent="0" lvl="0" marL="0" rtl="0" algn="l">
              <a:spcBef>
                <a:spcPts val="0"/>
              </a:spcBef>
              <a:spcAft>
                <a:spcPts val="0"/>
              </a:spcAft>
              <a:buNone/>
            </a:pPr>
            <a:r>
              <a:t/>
            </a:r>
            <a:endParaRPr/>
          </a:p>
        </p:txBody>
      </p:sp>
      <p:sp>
        <p:nvSpPr>
          <p:cNvPr id="61" name="Google Shape;61;p1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vi" sz="1150">
                <a:solidFill>
                  <a:schemeClr val="dk1"/>
                </a:solidFill>
                <a:highlight>
                  <a:srgbClr val="FFFFFF"/>
                </a:highlight>
              </a:rPr>
              <a:t>1. Dịch vụ xếp dỡ container, trừ dịch vụ cung cấp tại các sân bay.</a:t>
            </a:r>
            <a:endParaRPr sz="1150">
              <a:solidFill>
                <a:schemeClr val="dk1"/>
              </a:solidFill>
              <a:highlight>
                <a:srgbClr val="FFFFFF"/>
              </a:highlight>
            </a:endParaRPr>
          </a:p>
          <a:p>
            <a:pPr indent="0" lvl="0" marL="0" rtl="0" algn="l">
              <a:spcBef>
                <a:spcPts val="1100"/>
              </a:spcBef>
              <a:spcAft>
                <a:spcPts val="0"/>
              </a:spcAft>
              <a:buClr>
                <a:schemeClr val="dk1"/>
              </a:buClr>
              <a:buSzPts val="1100"/>
              <a:buFont typeface="Arial"/>
              <a:buNone/>
            </a:pPr>
            <a:r>
              <a:rPr lang="vi" sz="1150">
                <a:solidFill>
                  <a:schemeClr val="dk1"/>
                </a:solidFill>
                <a:highlight>
                  <a:srgbClr val="FFFFFF"/>
                </a:highlight>
              </a:rPr>
              <a:t>2. Dịch vụ kho bãi container thuộc dịch vụ hỗ trợ vận tải biển.</a:t>
            </a:r>
            <a:endParaRPr sz="1150">
              <a:solidFill>
                <a:schemeClr val="dk1"/>
              </a:solidFill>
              <a:highlight>
                <a:srgbClr val="FFFFFF"/>
              </a:highlight>
            </a:endParaRPr>
          </a:p>
          <a:p>
            <a:pPr indent="0" lvl="0" marL="0" rtl="0" algn="l">
              <a:spcBef>
                <a:spcPts val="1100"/>
              </a:spcBef>
              <a:spcAft>
                <a:spcPts val="0"/>
              </a:spcAft>
              <a:buClr>
                <a:schemeClr val="dk1"/>
              </a:buClr>
              <a:buSzPts val="1100"/>
              <a:buFont typeface="Arial"/>
              <a:buNone/>
            </a:pPr>
            <a:r>
              <a:rPr lang="vi" sz="1150">
                <a:solidFill>
                  <a:schemeClr val="dk1"/>
                </a:solidFill>
                <a:highlight>
                  <a:srgbClr val="FFFFFF"/>
                </a:highlight>
              </a:rPr>
              <a:t>3. Dịch vụ kho bãi thuộc dịch vụ hỗ trợ mọi phương thức vận tải.</a:t>
            </a:r>
            <a:endParaRPr sz="1150">
              <a:solidFill>
                <a:schemeClr val="dk1"/>
              </a:solidFill>
              <a:highlight>
                <a:srgbClr val="FFFFFF"/>
              </a:highlight>
            </a:endParaRPr>
          </a:p>
          <a:p>
            <a:pPr indent="0" lvl="0" marL="0" rtl="0" algn="l">
              <a:spcBef>
                <a:spcPts val="1100"/>
              </a:spcBef>
              <a:spcAft>
                <a:spcPts val="0"/>
              </a:spcAft>
              <a:buClr>
                <a:schemeClr val="dk1"/>
              </a:buClr>
              <a:buSzPts val="1100"/>
              <a:buFont typeface="Arial"/>
              <a:buNone/>
            </a:pPr>
            <a:r>
              <a:rPr lang="vi" sz="1150">
                <a:solidFill>
                  <a:schemeClr val="dk1"/>
                </a:solidFill>
                <a:highlight>
                  <a:srgbClr val="FFFFFF"/>
                </a:highlight>
              </a:rPr>
              <a:t>4. Dịch vụ chuyển phát.</a:t>
            </a:r>
            <a:endParaRPr sz="1150">
              <a:solidFill>
                <a:schemeClr val="dk1"/>
              </a:solidFill>
              <a:highlight>
                <a:srgbClr val="FFFFFF"/>
              </a:highlight>
            </a:endParaRPr>
          </a:p>
          <a:p>
            <a:pPr indent="0" lvl="0" marL="0" rtl="0" algn="l">
              <a:spcBef>
                <a:spcPts val="1100"/>
              </a:spcBef>
              <a:spcAft>
                <a:spcPts val="0"/>
              </a:spcAft>
              <a:buClr>
                <a:schemeClr val="dk1"/>
              </a:buClr>
              <a:buSzPts val="1100"/>
              <a:buFont typeface="Arial"/>
              <a:buNone/>
            </a:pPr>
            <a:r>
              <a:rPr lang="vi" sz="1150">
                <a:solidFill>
                  <a:schemeClr val="dk1"/>
                </a:solidFill>
                <a:highlight>
                  <a:srgbClr val="FFFFFF"/>
                </a:highlight>
              </a:rPr>
              <a:t>5. Dịch vụ đại lý vận tải hàng hóa.</a:t>
            </a:r>
            <a:endParaRPr sz="1150">
              <a:solidFill>
                <a:schemeClr val="dk1"/>
              </a:solidFill>
              <a:highlight>
                <a:srgbClr val="FFFFFF"/>
              </a:highlight>
            </a:endParaRPr>
          </a:p>
          <a:p>
            <a:pPr indent="0" lvl="0" marL="0" rtl="0" algn="l">
              <a:spcBef>
                <a:spcPts val="1100"/>
              </a:spcBef>
              <a:spcAft>
                <a:spcPts val="0"/>
              </a:spcAft>
              <a:buClr>
                <a:schemeClr val="dk1"/>
              </a:buClr>
              <a:buSzPts val="1100"/>
              <a:buFont typeface="Arial"/>
              <a:buNone/>
            </a:pPr>
            <a:r>
              <a:rPr lang="vi" sz="1150">
                <a:solidFill>
                  <a:schemeClr val="dk1"/>
                </a:solidFill>
                <a:highlight>
                  <a:srgbClr val="FFFFFF"/>
                </a:highlight>
              </a:rPr>
              <a:t>6. Dịch vụ đại lý làm thủ tục hải quan (bao gồm cả dịch vụ thông quan).</a:t>
            </a:r>
            <a:endParaRPr sz="1150">
              <a:solidFill>
                <a:schemeClr val="dk1"/>
              </a:solidFill>
              <a:highlight>
                <a:srgbClr val="FFFFFF"/>
              </a:highlight>
            </a:endParaRPr>
          </a:p>
          <a:p>
            <a:pPr indent="0" lvl="0" marL="0" rtl="0" algn="l">
              <a:spcBef>
                <a:spcPts val="1100"/>
              </a:spcBef>
              <a:spcAft>
                <a:spcPts val="0"/>
              </a:spcAft>
              <a:buClr>
                <a:schemeClr val="dk1"/>
              </a:buClr>
              <a:buSzPts val="1100"/>
              <a:buFont typeface="Arial"/>
              <a:buNone/>
            </a:pPr>
            <a:r>
              <a:rPr lang="vi" sz="1150">
                <a:solidFill>
                  <a:schemeClr val="dk1"/>
                </a:solidFill>
                <a:highlight>
                  <a:srgbClr val="FFFFFF"/>
                </a:highlight>
              </a:rPr>
              <a:t>7. Các dịch vụ khác, bao gồm các loại hoạt động sau: Kiểm tra vận đơn, dịch vụ môi giới vận tải hàng hóa, kiểm định hàng hóa, dịch vụ lấy mẫu và xác định trọng lượng; dịch vụ nhận và chấp nhận hàng; dịch vụ chuẩn bị chứng từ vận tải.</a:t>
            </a:r>
            <a:endParaRPr sz="1150">
              <a:solidFill>
                <a:schemeClr val="dk1"/>
              </a:solidFill>
              <a:highlight>
                <a:srgbClr val="FFFFFF"/>
              </a:highlight>
            </a:endParaRPr>
          </a:p>
          <a:p>
            <a:pPr indent="0" lvl="0" marL="0" rtl="0" algn="l">
              <a:spcBef>
                <a:spcPts val="1100"/>
              </a:spcBef>
              <a:spcAft>
                <a:spcPts val="0"/>
              </a:spcAft>
              <a:buClr>
                <a:schemeClr val="dk1"/>
              </a:buClr>
              <a:buSzPts val="1100"/>
              <a:buFont typeface="Arial"/>
              <a:buNone/>
            </a:pPr>
            <a:r>
              <a:rPr lang="vi" sz="1150">
                <a:solidFill>
                  <a:schemeClr val="dk1"/>
                </a:solidFill>
                <a:highlight>
                  <a:srgbClr val="FFFFFF"/>
                </a:highlight>
              </a:rPr>
              <a:t>8. Dịch vụ hỗ trợ bán buôn, bán lẻ bao gồm cả hoạt động quản lý hàng lưu kho, thu gom, tập hợp, phân loại hàng hóa và giao hàng.</a:t>
            </a:r>
            <a:endParaRPr sz="1150">
              <a:solidFill>
                <a:schemeClr val="dk1"/>
              </a:solidFill>
              <a:highlight>
                <a:srgbClr val="FFFFFF"/>
              </a:highlight>
            </a:endParaRPr>
          </a:p>
          <a:p>
            <a:pPr indent="0" lvl="0" marL="0" rtl="0" algn="l">
              <a:spcBef>
                <a:spcPts val="1100"/>
              </a:spcBef>
              <a:spcAft>
                <a:spcPts val="0"/>
              </a:spcAft>
              <a:buClr>
                <a:schemeClr val="dk1"/>
              </a:buClr>
              <a:buSzPts val="1100"/>
              <a:buFont typeface="Arial"/>
              <a:buNone/>
            </a:pPr>
            <a:r>
              <a:rPr lang="vi" sz="1150">
                <a:solidFill>
                  <a:schemeClr val="dk1"/>
                </a:solidFill>
                <a:highlight>
                  <a:srgbClr val="FFFFFF"/>
                </a:highlight>
              </a:rPr>
              <a:t>9. Dịch vụ vận tải hàng hóa thuộc dịch vụ  vận tải biển.</a:t>
            </a:r>
            <a:endParaRPr sz="1150">
              <a:solidFill>
                <a:schemeClr val="dk1"/>
              </a:solidFill>
              <a:highlight>
                <a:srgbClr val="FFFFFF"/>
              </a:highlight>
            </a:endParaRPr>
          </a:p>
          <a:p>
            <a:pPr indent="0" lvl="0" marL="0" rtl="0" algn="l">
              <a:spcBef>
                <a:spcPts val="1100"/>
              </a:spcBef>
              <a:spcAft>
                <a:spcPts val="0"/>
              </a:spcAft>
              <a:buClr>
                <a:schemeClr val="dk1"/>
              </a:buClr>
              <a:buSzPts val="1100"/>
              <a:buFont typeface="Arial"/>
              <a:buNone/>
            </a:pPr>
            <a:r>
              <a:rPr lang="vi" sz="1150">
                <a:solidFill>
                  <a:schemeClr val="dk1"/>
                </a:solidFill>
                <a:highlight>
                  <a:srgbClr val="FFFFFF"/>
                </a:highlight>
              </a:rPr>
              <a:t>10. Dịch vụ vận tải hàng hóa thuộc dịch vụ vận tải đường thủy nội địa.</a:t>
            </a:r>
            <a:endParaRPr sz="1150">
              <a:solidFill>
                <a:schemeClr val="dk1"/>
              </a:solidFill>
              <a:highlight>
                <a:srgbClr val="FFFFFF"/>
              </a:highlight>
            </a:endParaRPr>
          </a:p>
          <a:p>
            <a:pPr indent="0" lvl="0" marL="0" rtl="0" algn="l">
              <a:spcBef>
                <a:spcPts val="1100"/>
              </a:spcBef>
              <a:spcAft>
                <a:spcPts val="0"/>
              </a:spcAft>
              <a:buClr>
                <a:schemeClr val="dk1"/>
              </a:buClr>
              <a:buSzPts val="1100"/>
              <a:buFont typeface="Arial"/>
              <a:buNone/>
            </a:pPr>
            <a:r>
              <a:rPr lang="vi" sz="1150">
                <a:solidFill>
                  <a:schemeClr val="dk1"/>
                </a:solidFill>
                <a:highlight>
                  <a:srgbClr val="FFFFFF"/>
                </a:highlight>
              </a:rPr>
              <a:t>11. Dịch vụ vận tải hàng hóa thuộc dịch vụ vận tải đường sắt.</a:t>
            </a:r>
            <a:endParaRPr sz="1150">
              <a:solidFill>
                <a:schemeClr val="dk1"/>
              </a:solidFill>
              <a:highlight>
                <a:srgbClr val="FFFFFF"/>
              </a:highlight>
            </a:endParaRPr>
          </a:p>
          <a:p>
            <a:pPr indent="0" lvl="0" marL="0" rtl="0" algn="l">
              <a:spcBef>
                <a:spcPts val="1100"/>
              </a:spcBef>
              <a:spcAft>
                <a:spcPts val="0"/>
              </a:spcAft>
              <a:buClr>
                <a:schemeClr val="dk1"/>
              </a:buClr>
              <a:buSzPts val="1100"/>
              <a:buFont typeface="Arial"/>
              <a:buNone/>
            </a:pPr>
            <a:r>
              <a:rPr lang="vi" sz="1150">
                <a:solidFill>
                  <a:schemeClr val="dk1"/>
                </a:solidFill>
                <a:highlight>
                  <a:srgbClr val="FFFFFF"/>
                </a:highlight>
              </a:rPr>
              <a:t>12. Dịch vụ vận tải hàng hóa thuộc dịch vụ vận tải đường bộ.</a:t>
            </a:r>
            <a:endParaRPr sz="1150">
              <a:solidFill>
                <a:schemeClr val="dk1"/>
              </a:solidFill>
              <a:highlight>
                <a:srgbClr val="FFFFFF"/>
              </a:highlight>
            </a:endParaRPr>
          </a:p>
          <a:p>
            <a:pPr indent="0" lvl="0" marL="0" rtl="0" algn="l">
              <a:spcBef>
                <a:spcPts val="1100"/>
              </a:spcBef>
              <a:spcAft>
                <a:spcPts val="0"/>
              </a:spcAft>
              <a:buClr>
                <a:schemeClr val="dk1"/>
              </a:buClr>
              <a:buSzPts val="1100"/>
              <a:buFont typeface="Arial"/>
              <a:buNone/>
            </a:pPr>
            <a:r>
              <a:rPr lang="vi" sz="1150">
                <a:solidFill>
                  <a:schemeClr val="dk1"/>
                </a:solidFill>
                <a:highlight>
                  <a:srgbClr val="FFFFFF"/>
                </a:highlight>
              </a:rPr>
              <a:t>13. Dịch vụ vận tải hàng không.</a:t>
            </a:r>
            <a:endParaRPr sz="1150">
              <a:solidFill>
                <a:schemeClr val="dk1"/>
              </a:solidFill>
              <a:highlight>
                <a:srgbClr val="FFFFFF"/>
              </a:highlight>
            </a:endParaRPr>
          </a:p>
          <a:p>
            <a:pPr indent="0" lvl="0" marL="0" rtl="0" algn="l">
              <a:spcBef>
                <a:spcPts val="1100"/>
              </a:spcBef>
              <a:spcAft>
                <a:spcPts val="0"/>
              </a:spcAft>
              <a:buClr>
                <a:schemeClr val="dk1"/>
              </a:buClr>
              <a:buSzPts val="1100"/>
              <a:buFont typeface="Arial"/>
              <a:buNone/>
            </a:pPr>
            <a:r>
              <a:rPr lang="vi" sz="1150">
                <a:solidFill>
                  <a:schemeClr val="dk1"/>
                </a:solidFill>
                <a:highlight>
                  <a:srgbClr val="FFFFFF"/>
                </a:highlight>
              </a:rPr>
              <a:t>14. Dịch vụ vận tải đa phương thức.</a:t>
            </a:r>
            <a:endParaRPr sz="1150">
              <a:solidFill>
                <a:schemeClr val="dk1"/>
              </a:solidFill>
              <a:highlight>
                <a:srgbClr val="FFFFFF"/>
              </a:highlight>
            </a:endParaRPr>
          </a:p>
          <a:p>
            <a:pPr indent="0" lvl="0" marL="0" rtl="0" algn="l">
              <a:spcBef>
                <a:spcPts val="1100"/>
              </a:spcBef>
              <a:spcAft>
                <a:spcPts val="0"/>
              </a:spcAft>
              <a:buClr>
                <a:schemeClr val="dk1"/>
              </a:buClr>
              <a:buSzPts val="1100"/>
              <a:buFont typeface="Arial"/>
              <a:buNone/>
            </a:pPr>
            <a:r>
              <a:rPr lang="vi" sz="1150">
                <a:solidFill>
                  <a:schemeClr val="dk1"/>
                </a:solidFill>
                <a:highlight>
                  <a:srgbClr val="FFFFFF"/>
                </a:highlight>
              </a:rPr>
              <a:t>15. Dịch vụ phân tích và kiểm định kỹ thuật.</a:t>
            </a:r>
            <a:endParaRPr sz="1150">
              <a:solidFill>
                <a:schemeClr val="dk1"/>
              </a:solidFill>
              <a:highlight>
                <a:srgbClr val="FFFFFF"/>
              </a:highlight>
            </a:endParaRPr>
          </a:p>
          <a:p>
            <a:pPr indent="0" lvl="0" marL="0" rtl="0" algn="l">
              <a:spcBef>
                <a:spcPts val="1100"/>
              </a:spcBef>
              <a:spcAft>
                <a:spcPts val="0"/>
              </a:spcAft>
              <a:buClr>
                <a:schemeClr val="dk1"/>
              </a:buClr>
              <a:buSzPts val="1100"/>
              <a:buFont typeface="Arial"/>
              <a:buNone/>
            </a:pPr>
            <a:r>
              <a:rPr lang="vi" sz="1150">
                <a:solidFill>
                  <a:schemeClr val="dk1"/>
                </a:solidFill>
                <a:highlight>
                  <a:srgbClr val="FFFFFF"/>
                </a:highlight>
              </a:rPr>
              <a:t>16. Các dịch vụ hỗ trợ vận tải khác.</a:t>
            </a:r>
            <a:endParaRPr sz="1150">
              <a:solidFill>
                <a:schemeClr val="dk1"/>
              </a:solidFill>
              <a:highlight>
                <a:srgbClr val="FFFFFF"/>
              </a:highlight>
            </a:endParaRPr>
          </a:p>
          <a:p>
            <a:pPr indent="0" lvl="0" marL="0" rtl="0" algn="l">
              <a:spcBef>
                <a:spcPts val="1100"/>
              </a:spcBef>
              <a:spcAft>
                <a:spcPts val="0"/>
              </a:spcAft>
              <a:buClr>
                <a:schemeClr val="dk1"/>
              </a:buClr>
              <a:buSzPts val="1100"/>
              <a:buFont typeface="Arial"/>
              <a:buNone/>
            </a:pPr>
            <a:r>
              <a:rPr lang="vi" sz="1150">
                <a:solidFill>
                  <a:schemeClr val="dk1"/>
                </a:solidFill>
                <a:highlight>
                  <a:srgbClr val="FFFFFF"/>
                </a:highlight>
              </a:rPr>
              <a:t>17. Các dịch vụ khác do thương nhân dịch vụ logistics và khách hàng thỏa thuận phù hợp với nguyên tắc cơ bản của Luật thương mại.</a:t>
            </a:r>
            <a:endParaRPr sz="1150">
              <a:solidFill>
                <a:schemeClr val="dk1"/>
              </a:solidFill>
              <a:highlight>
                <a:srgbClr val="FFFFFF"/>
              </a:highlight>
            </a:endParaRPr>
          </a:p>
          <a:p>
            <a:pPr indent="0" lvl="0" marL="0" rtl="0" algn="l">
              <a:spcBef>
                <a:spcPts val="1100"/>
              </a:spcBef>
              <a:spcAft>
                <a:spcPts val="1600"/>
              </a:spcAft>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 name="Shape 65"/>
        <p:cNvGrpSpPr/>
        <p:nvPr/>
      </p:nvGrpSpPr>
      <p:grpSpPr>
        <a:xfrm>
          <a:off x="0" y="0"/>
          <a:ext cx="0" cy="0"/>
          <a:chOff x="0" y="0"/>
          <a:chExt cx="0" cy="0"/>
        </a:xfrm>
      </p:grpSpPr>
      <p:sp>
        <p:nvSpPr>
          <p:cNvPr id="66" name="Google Shape;66;p1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vi"/>
              <a:t>3. DV kho bãi</a:t>
            </a:r>
            <a:endParaRPr/>
          </a:p>
        </p:txBody>
      </p:sp>
      <p:sp>
        <p:nvSpPr>
          <p:cNvPr id="67" name="Google Shape;67;p15"/>
          <p:cNvSpPr txBox="1"/>
          <p:nvPr>
            <p:ph idx="1" type="body"/>
          </p:nvPr>
        </p:nvSpPr>
        <p:spPr>
          <a:xfrm>
            <a:off x="311700" y="1152475"/>
            <a:ext cx="8520600" cy="1419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vi" sz="1150">
                <a:solidFill>
                  <a:schemeClr val="dk1"/>
                </a:solidFill>
              </a:rPr>
              <a:t>Năm 2019, ngành công nghiệp kho bãi chứng kiến những thay đổi đáng kể với quá trình tự động hóa do sự phát triển của thương mại điện tử xuyên biên giới và tăng nhu cầu về các giải pháp chuỗi cung ứng tích hợp. </a:t>
            </a:r>
            <a:endParaRPr sz="1150">
              <a:solidFill>
                <a:schemeClr val="dk1"/>
              </a:solidFill>
            </a:endParaRPr>
          </a:p>
          <a:p>
            <a:pPr indent="0" lvl="0" marL="0" rtl="0" algn="l">
              <a:spcBef>
                <a:spcPts val="1100"/>
              </a:spcBef>
              <a:spcAft>
                <a:spcPts val="0"/>
              </a:spcAft>
              <a:buNone/>
            </a:pPr>
            <a:r>
              <a:rPr lang="vi" sz="1150">
                <a:solidFill>
                  <a:schemeClr val="dk1"/>
                </a:solidFill>
              </a:rPr>
              <a:t>Hơn 70% diện tích kho bãi nằm ở khu vực phía Nam. </a:t>
            </a:r>
            <a:endParaRPr sz="1150">
              <a:solidFill>
                <a:schemeClr val="dk1"/>
              </a:solidFill>
            </a:endParaRPr>
          </a:p>
          <a:p>
            <a:pPr indent="0" lvl="0" marL="0" rtl="0" algn="l">
              <a:spcBef>
                <a:spcPts val="1100"/>
              </a:spcBef>
              <a:spcAft>
                <a:spcPts val="1100"/>
              </a:spcAft>
              <a:buClr>
                <a:schemeClr val="dk1"/>
              </a:buClr>
              <a:buSzPts val="1100"/>
              <a:buFont typeface="Arial"/>
              <a:buNone/>
            </a:pPr>
            <a:r>
              <a:rPr lang="vi" sz="1150">
                <a:solidFill>
                  <a:schemeClr val="dk1"/>
                </a:solidFill>
              </a:rPr>
              <a:t>Nhu cầu nhà kho tại Việt Nam sẽ tiếp tục tăng mạnh nhờ các ngành sản xuất phát triển và người dân tăng chi tiêu tiêu dùng. Giá thuê nhà kho được kỳ vọng sẽ tăng  từ 1,5% đến 4% mỗi năm</a:t>
            </a:r>
            <a:endParaRPr/>
          </a:p>
        </p:txBody>
      </p:sp>
      <p:sp>
        <p:nvSpPr>
          <p:cNvPr id="68" name="Google Shape;68;p15"/>
          <p:cNvSpPr txBox="1"/>
          <p:nvPr>
            <p:ph type="title"/>
          </p:nvPr>
        </p:nvSpPr>
        <p:spPr>
          <a:xfrm>
            <a:off x="414525" y="27065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vi"/>
              <a:t>4. DV chuyển phát</a:t>
            </a:r>
            <a:endParaRPr/>
          </a:p>
        </p:txBody>
      </p:sp>
      <p:sp>
        <p:nvSpPr>
          <p:cNvPr id="69" name="Google Shape;69;p15"/>
          <p:cNvSpPr txBox="1"/>
          <p:nvPr>
            <p:ph idx="1" type="body"/>
          </p:nvPr>
        </p:nvSpPr>
        <p:spPr>
          <a:xfrm>
            <a:off x="414525" y="3337475"/>
            <a:ext cx="8520600" cy="1419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vi" sz="1200">
                <a:solidFill>
                  <a:srgbClr val="333333"/>
                </a:solidFill>
                <a:latin typeface="Roboto"/>
                <a:ea typeface="Roboto"/>
                <a:cs typeface="Roboto"/>
                <a:sym typeface="Roboto"/>
              </a:rPr>
              <a:t>Năm 2019, tổng doanh thu của các doanh nghiệp ngành bưu chính đạt khoảng 47.100 tỷ đồng (khoảng 2 tỷ USD), tăng 22% so với năm 2018; tổng thu doanh dịch vụ bưu chính ước đạt 30.000 tỷ đồng (1,3 tỷ USD), tăng 27% so với 2018. (Vụ Bưu Chính)</a:t>
            </a:r>
            <a:endParaRPr sz="1200">
              <a:solidFill>
                <a:srgbClr val="333333"/>
              </a:solidFill>
              <a:latin typeface="Roboto"/>
              <a:ea typeface="Roboto"/>
              <a:cs typeface="Roboto"/>
              <a:sym typeface="Roboto"/>
            </a:endParaRPr>
          </a:p>
          <a:p>
            <a:pPr indent="0" lvl="0" marL="0" rtl="0" algn="l">
              <a:spcBef>
                <a:spcPts val="0"/>
              </a:spcBef>
              <a:spcAft>
                <a:spcPts val="0"/>
              </a:spcAft>
              <a:buNone/>
            </a:pPr>
            <a:r>
              <a:rPr lang="vi" sz="1200">
                <a:solidFill>
                  <a:srgbClr val="333333"/>
                </a:solidFill>
                <a:latin typeface="Roboto"/>
                <a:ea typeface="Roboto"/>
                <a:cs typeface="Roboto"/>
                <a:sym typeface="Roboto"/>
              </a:rPr>
              <a:t>Toàn thị trường hiện có 435 doanh nghiệp hoạt động, trong đó, 95% là doanh nghiệp tư nhân. </a:t>
            </a:r>
            <a:endParaRPr sz="1200">
              <a:solidFill>
                <a:srgbClr val="333333"/>
              </a:solidFill>
              <a:latin typeface="Roboto"/>
              <a:ea typeface="Roboto"/>
              <a:cs typeface="Roboto"/>
              <a:sym typeface="Roboto"/>
            </a:endParaRPr>
          </a:p>
          <a:p>
            <a:pPr indent="0" lvl="0" marL="0" rtl="0" algn="l">
              <a:spcBef>
                <a:spcPts val="0"/>
              </a:spcBef>
              <a:spcAft>
                <a:spcPts val="0"/>
              </a:spcAft>
              <a:buNone/>
            </a:pPr>
            <a:r>
              <a:rPr lang="vi" sz="1200">
                <a:solidFill>
                  <a:srgbClr val="333333"/>
                </a:solidFill>
                <a:latin typeface="Roboto"/>
                <a:ea typeface="Roboto"/>
                <a:cs typeface="Roboto"/>
                <a:sym typeface="Roboto"/>
              </a:rPr>
              <a:t>5 doanh nghiệp có vốn nhà nước (Vietnam Post, Viettel Post, EMS, SPT, Nasco Express) nắm trong tay trên 60% thị phần doanh thu dịch vụ bưu chính.</a:t>
            </a:r>
            <a:endParaRPr sz="1200">
              <a:solidFill>
                <a:srgbClr val="333333"/>
              </a:solidFill>
              <a:latin typeface="Roboto"/>
              <a:ea typeface="Roboto"/>
              <a:cs typeface="Roboto"/>
              <a:sym typeface="Roboto"/>
            </a:endParaRPr>
          </a:p>
          <a:p>
            <a:pPr indent="0" lvl="0" marL="0" rtl="0" algn="l">
              <a:spcBef>
                <a:spcPts val="0"/>
              </a:spcBef>
              <a:spcAft>
                <a:spcPts val="0"/>
              </a:spcAft>
              <a:buNone/>
            </a:pPr>
            <a:r>
              <a:t/>
            </a:r>
            <a:endParaRPr sz="1200">
              <a:solidFill>
                <a:srgbClr val="333333"/>
              </a:solidFill>
              <a:latin typeface="Roboto"/>
              <a:ea typeface="Roboto"/>
              <a:cs typeface="Roboto"/>
              <a:sym typeface="Roboto"/>
            </a:endParaRPr>
          </a:p>
          <a:p>
            <a:pPr indent="0" lvl="0" marL="0" rtl="0" algn="l">
              <a:spcBef>
                <a:spcPts val="0"/>
              </a:spcBef>
              <a:spcAft>
                <a:spcPts val="1100"/>
              </a:spcAft>
              <a:buNone/>
            </a:pPr>
            <a:r>
              <a:t/>
            </a:r>
            <a:endParaRPr sz="1150">
              <a:solidFill>
                <a:schemeClr val="dk1"/>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 name="Shape 73"/>
        <p:cNvGrpSpPr/>
        <p:nvPr/>
      </p:nvGrpSpPr>
      <p:grpSpPr>
        <a:xfrm>
          <a:off x="0" y="0"/>
          <a:ext cx="0" cy="0"/>
          <a:chOff x="0" y="0"/>
          <a:chExt cx="0" cy="0"/>
        </a:xfrm>
      </p:grpSpPr>
      <p:sp>
        <p:nvSpPr>
          <p:cNvPr id="74" name="Google Shape;74;p1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vi"/>
              <a:t>6. DV đại lý làm thủ tục hải quan</a:t>
            </a:r>
            <a:endParaRPr/>
          </a:p>
        </p:txBody>
      </p:sp>
      <p:sp>
        <p:nvSpPr>
          <p:cNvPr id="75" name="Google Shape;75;p16"/>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vi" sz="1100">
                <a:solidFill>
                  <a:schemeClr val="dk1"/>
                </a:solidFill>
              </a:rPr>
              <a:t>Khảo sát của VLA cho thấy 87,8% các công ty logistics cung cấp dịch vụ khai báo hải quan. </a:t>
            </a:r>
            <a:r>
              <a:rPr lang="vi" sz="1050">
                <a:solidFill>
                  <a:srgbClr val="333333"/>
                </a:solidFill>
                <a:latin typeface="Roboto"/>
                <a:ea typeface="Roboto"/>
                <a:cs typeface="Roboto"/>
                <a:sym typeface="Roboto"/>
              </a:rPr>
              <a:t>Tính đến 15/11/2017, Tổng cục Hải quan đã thực hiện công nhận gần 900 doanh nghiệp làm đại lý làm thủ tục hải quan và cấp mã nhân viên đại lý hải quan cho gần 1.500 cá nhân.</a:t>
            </a:r>
            <a:endParaRPr sz="1050">
              <a:solidFill>
                <a:srgbClr val="333333"/>
              </a:solidFill>
              <a:latin typeface="Roboto"/>
              <a:ea typeface="Roboto"/>
              <a:cs typeface="Roboto"/>
              <a:sym typeface="Roboto"/>
            </a:endParaRPr>
          </a:p>
          <a:p>
            <a:pPr indent="0" lvl="0" marL="0" rtl="0" algn="l">
              <a:spcBef>
                <a:spcPts val="0"/>
              </a:spcBef>
              <a:spcAft>
                <a:spcPts val="800"/>
              </a:spcAft>
              <a:buClr>
                <a:schemeClr val="dk1"/>
              </a:buClr>
              <a:buSzPts val="1100"/>
              <a:buFont typeface="Arial"/>
              <a:buNone/>
            </a:pPr>
            <a:r>
              <a:rPr lang="vi" sz="1050">
                <a:solidFill>
                  <a:srgbClr val="333333"/>
                </a:solidFill>
                <a:latin typeface="Roboto"/>
                <a:ea typeface="Roboto"/>
                <a:cs typeface="Roboto"/>
                <a:sym typeface="Roboto"/>
              </a:rPr>
              <a:t>Số doanh nghiệp XNK làm thủ tục thông qua đại lý làm thủ tục hải quan chỉ chiếm 10% cho thấy các đại lý làm thủ tục hải quan chưa phát huy được vai trò của mình.</a:t>
            </a:r>
            <a:endParaRPr sz="1100">
              <a:solidFill>
                <a:schemeClr val="dk1"/>
              </a:solidFill>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