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0D515C5-1B5D-4BE7-8C1E-8B782F419DF1}">
  <a:tblStyle styleId="{F0D515C5-1B5D-4BE7-8C1E-8B782F419DF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2dc697c5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2dc697c5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72dc697c55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72dc697c55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vi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0" y="758875"/>
            <a:ext cx="9230400" cy="78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vi" sz="3600"/>
              <a:t>3. The impact of investment</a:t>
            </a:r>
            <a:endParaRPr sz="3600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5738" y="1546375"/>
            <a:ext cx="5712533" cy="3292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lphaLcPeriod"/>
            </a:pPr>
            <a:r>
              <a:rPr b="1" lang="vi" sz="1800"/>
              <a:t>The impact of IKEA’s investment with regional development</a:t>
            </a:r>
            <a:endParaRPr b="1" sz="1800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vi" sz="1600">
                <a:solidFill>
                  <a:srgbClr val="000000"/>
                </a:solidFill>
              </a:rPr>
              <a:t>Positive effects: </a:t>
            </a:r>
            <a:endParaRPr b="1" sz="1600">
              <a:solidFill>
                <a:srgbClr val="000000"/>
              </a:solidFill>
            </a:endParaRPr>
          </a:p>
          <a:p>
            <a:pPr indent="-330200" lvl="0" marL="457200" rtl="0" algn="l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Char char="-"/>
            </a:pPr>
            <a:r>
              <a:rPr lang="vi" sz="1600">
                <a:solidFill>
                  <a:srgbClr val="000000"/>
                </a:solidFill>
              </a:rPr>
              <a:t>Several new jobs created (</a:t>
            </a:r>
            <a:r>
              <a:rPr b="1" lang="vi" sz="1600">
                <a:solidFill>
                  <a:srgbClr val="000000"/>
                </a:solidFill>
              </a:rPr>
              <a:t>270 workers </a:t>
            </a:r>
            <a:r>
              <a:rPr lang="vi" sz="1600">
                <a:solidFill>
                  <a:srgbClr val="000000"/>
                </a:solidFill>
              </a:rPr>
              <a:t>employed at IKEA’s factory in Orla;  </a:t>
            </a:r>
            <a:r>
              <a:rPr b="1" lang="vi" sz="1600">
                <a:solidFill>
                  <a:srgbClr val="000000"/>
                </a:solidFill>
              </a:rPr>
              <a:t>90% of the workforce</a:t>
            </a:r>
            <a:r>
              <a:rPr lang="vi" sz="1600">
                <a:solidFill>
                  <a:srgbClr val="000000"/>
                </a:solidFill>
              </a:rPr>
              <a:t> comes </a:t>
            </a:r>
            <a:r>
              <a:rPr b="1" lang="vi" sz="1600">
                <a:solidFill>
                  <a:srgbClr val="000000"/>
                </a:solidFill>
              </a:rPr>
              <a:t>from the Podlaskie</a:t>
            </a:r>
            <a:r>
              <a:rPr lang="vi" sz="1600">
                <a:solidFill>
                  <a:srgbClr val="000000"/>
                </a:solidFill>
              </a:rPr>
              <a:t> voivodship)</a:t>
            </a:r>
            <a:endParaRPr sz="1600">
              <a:solidFill>
                <a:srgbClr val="000000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Char char="-"/>
            </a:pPr>
            <a:r>
              <a:rPr lang="vi" sz="1600">
                <a:solidFill>
                  <a:srgbClr val="000000"/>
                </a:solidFill>
              </a:rPr>
              <a:t>Improve Orla employees’ skills and experience (send them to abroad for training)</a:t>
            </a:r>
            <a:endParaRPr sz="1600">
              <a:solidFill>
                <a:srgbClr val="000000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Char char="-"/>
            </a:pPr>
            <a:r>
              <a:rPr lang="vi" sz="1600">
                <a:solidFill>
                  <a:srgbClr val="000000"/>
                </a:solidFill>
              </a:rPr>
              <a:t>Resource transfer effects (capital, technology and managerial skills)</a:t>
            </a:r>
            <a:endParaRPr sz="1600">
              <a:solidFill>
                <a:srgbClr val="000000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Char char="-"/>
            </a:pPr>
            <a:r>
              <a:rPr lang="vi" sz="1600">
                <a:solidFill>
                  <a:srgbClr val="000000"/>
                </a:solidFill>
              </a:rPr>
              <a:t>Raise wages, income and tax (tax income per inhabitant </a:t>
            </a:r>
            <a:r>
              <a:rPr b="1" lang="vi" sz="2000">
                <a:solidFill>
                  <a:srgbClr val="000000"/>
                </a:solidFill>
                <a:highlight>
                  <a:srgbClr val="FFFFFF"/>
                </a:highlight>
              </a:rPr>
              <a:t>↑</a:t>
            </a:r>
            <a:r>
              <a:rPr lang="vi" sz="1600">
                <a:solidFill>
                  <a:srgbClr val="000000"/>
                </a:solidFill>
              </a:rPr>
              <a:t> ranking </a:t>
            </a:r>
            <a:r>
              <a:rPr b="1" lang="vi" sz="1600">
                <a:solidFill>
                  <a:srgbClr val="000000"/>
                </a:solidFill>
              </a:rPr>
              <a:t>423</a:t>
            </a:r>
            <a:r>
              <a:rPr lang="vi" sz="1600">
                <a:solidFill>
                  <a:srgbClr val="000000"/>
                </a:solidFill>
              </a:rPr>
              <a:t> (2011) </a:t>
            </a:r>
            <a:r>
              <a:rPr lang="vi" sz="1600">
                <a:solidFill>
                  <a:srgbClr val="000000"/>
                </a:solidFill>
              </a:rPr>
              <a:t>to </a:t>
            </a:r>
            <a:r>
              <a:rPr b="1" lang="vi" sz="1600">
                <a:solidFill>
                  <a:srgbClr val="000000"/>
                </a:solidFill>
              </a:rPr>
              <a:t>45</a:t>
            </a:r>
            <a:r>
              <a:rPr lang="vi" sz="1600">
                <a:solidFill>
                  <a:srgbClr val="000000"/>
                </a:solidFill>
              </a:rPr>
              <a:t> (2012))</a:t>
            </a:r>
            <a:endParaRPr sz="1600">
              <a:solidFill>
                <a:srgbClr val="000000"/>
              </a:solidFill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Char char="-"/>
            </a:pPr>
            <a:r>
              <a:rPr lang="vi" sz="1600">
                <a:solidFill>
                  <a:srgbClr val="000000"/>
                </a:solidFill>
              </a:rPr>
              <a:t>Growth regional economics</a:t>
            </a:r>
            <a:endParaRPr sz="16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b="1" lang="vi" sz="1600">
                <a:solidFill>
                  <a:srgbClr val="000000"/>
                </a:solidFill>
              </a:rPr>
              <a:t>Negative effect:</a:t>
            </a:r>
            <a:r>
              <a:rPr lang="vi" sz="1600">
                <a:solidFill>
                  <a:srgbClr val="000000"/>
                </a:solidFill>
              </a:rPr>
              <a:t> Environmental problems (toxic emissions released, polluted nearby rivers)</a:t>
            </a:r>
            <a:endParaRPr sz="1600">
              <a:solidFill>
                <a:srgbClr val="000000"/>
              </a:solidFill>
            </a:endParaRPr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11300" y="282274"/>
            <a:ext cx="1453475" cy="735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vi" sz="1800"/>
              <a:t>b, Distinguish direct and indirect effects of investment</a:t>
            </a:r>
            <a:endParaRPr b="1" sz="1800"/>
          </a:p>
        </p:txBody>
      </p:sp>
      <p:graphicFrame>
        <p:nvGraphicFramePr>
          <p:cNvPr id="68" name="Google Shape;68;p15"/>
          <p:cNvGraphicFramePr/>
          <p:nvPr/>
        </p:nvGraphicFramePr>
        <p:xfrm>
          <a:off x="503700" y="1122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{F0D515C5-1B5D-4BE7-8C1E-8B782F419DF1}</a:tableStyleId>
              </a:tblPr>
              <a:tblGrid>
                <a:gridCol w="1620375"/>
                <a:gridCol w="3078750"/>
                <a:gridCol w="3159750"/>
              </a:tblGrid>
              <a:tr h="2906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vi" sz="1600"/>
                        <a:t>Criteria</a:t>
                      </a:r>
                      <a:endParaRPr b="1"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vi" sz="1600"/>
                        <a:t>Direct Effects</a:t>
                      </a:r>
                      <a:endParaRPr b="1"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vi" sz="1600"/>
                        <a:t>Indirect Effects</a:t>
                      </a:r>
                      <a:endParaRPr b="1"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116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vi" sz="1600"/>
                        <a:t>Quantity</a:t>
                      </a:r>
                      <a:endParaRPr b="1"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vi" sz="1600"/>
                        <a:t>Capital inflow; </a:t>
                      </a:r>
                      <a:endParaRPr sz="1600"/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vi" sz="1600"/>
                        <a:t>Create more job, reduce unemployment rate</a:t>
                      </a:r>
                      <a:endParaRPr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vi" sz="1600"/>
                        <a:t>B</a:t>
                      </a:r>
                      <a:r>
                        <a:rPr lang="vi" sz="1600"/>
                        <a:t>oost related industries</a:t>
                      </a:r>
                      <a:endParaRPr sz="1600"/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vi" sz="1600"/>
                        <a:t>Labour market effects (wages and labour mobility)</a:t>
                      </a:r>
                      <a:endParaRPr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390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vi" sz="1600"/>
                        <a:t>Quality</a:t>
                      </a:r>
                      <a:endParaRPr b="1"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vi" sz="1600"/>
                        <a:t>Contributing to productivity growth;</a:t>
                      </a:r>
                      <a:endParaRPr sz="1600"/>
                    </a:p>
                    <a:p>
                      <a:pPr indent="-330200" lvl="0" marL="45720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vi" sz="1600"/>
                        <a:t>Change in demand for labour skills</a:t>
                      </a:r>
                      <a:endParaRPr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vi" sz="1600"/>
                        <a:t>Transfer effects: sharing experience, technology &amp; management skills</a:t>
                      </a:r>
                      <a:endParaRPr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148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vi" sz="1600"/>
                        <a:t>Location</a:t>
                      </a:r>
                      <a:endParaRPr b="1"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vi" sz="1600"/>
                        <a:t>New better working places in the industries</a:t>
                      </a:r>
                      <a:endParaRPr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vi" sz="1600"/>
                        <a:t>Environmental problems</a:t>
                      </a:r>
                      <a:endParaRPr sz="1600"/>
                    </a:p>
                  </a:txBody>
                  <a:tcPr marT="25400" marB="25400" marR="25400" marL="25400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